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Lst>
  <p:sldSz cx="7556500" cy="10693400"/>
  <p:notesSz cx="7556500" cy="10693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1014" y="-34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6737" y="3314954"/>
            <a:ext cx="6423025" cy="224561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33475" y="5988304"/>
            <a:ext cx="5289550" cy="26733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4/14/2019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4/14/2019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377825" y="2459482"/>
            <a:ext cx="3287077"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91597" y="2459482"/>
            <a:ext cx="3287077" cy="70576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4/14/2019</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4/14/2019</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4/14/2019</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361950" y="361950"/>
            <a:ext cx="68599" cy="9969741"/>
          </a:xfrm>
          <a:prstGeom prst="rect">
            <a:avLst/>
          </a:prstGeom>
          <a:blipFill>
            <a:blip r:embed="rId7" cstate="print"/>
            <a:stretch>
              <a:fillRect/>
            </a:stretch>
          </a:blipFill>
        </p:spPr>
        <p:txBody>
          <a:bodyPr wrap="square" lIns="0" tIns="0" rIns="0" bIns="0" rtlCol="0"/>
          <a:lstStyle/>
          <a:p>
            <a:endParaRPr/>
          </a:p>
        </p:txBody>
      </p:sp>
      <p:sp>
        <p:nvSpPr>
          <p:cNvPr id="17" name="bk object 17"/>
          <p:cNvSpPr/>
          <p:nvPr/>
        </p:nvSpPr>
        <p:spPr>
          <a:xfrm>
            <a:off x="7122776" y="361950"/>
            <a:ext cx="68599" cy="9969741"/>
          </a:xfrm>
          <a:prstGeom prst="rect">
            <a:avLst/>
          </a:prstGeom>
          <a:blipFill>
            <a:blip r:embed="rId8" cstate="print"/>
            <a:stretch>
              <a:fillRect/>
            </a:stretch>
          </a:blipFill>
        </p:spPr>
        <p:txBody>
          <a:bodyPr wrap="square" lIns="0" tIns="0" rIns="0" bIns="0" rtlCol="0"/>
          <a:lstStyle/>
          <a:p>
            <a:endParaRPr/>
          </a:p>
        </p:txBody>
      </p:sp>
      <p:sp>
        <p:nvSpPr>
          <p:cNvPr id="2" name="Holder 2"/>
          <p:cNvSpPr>
            <a:spLocks noGrp="1"/>
          </p:cNvSpPr>
          <p:nvPr>
            <p:ph type="title"/>
          </p:nvPr>
        </p:nvSpPr>
        <p:spPr>
          <a:xfrm>
            <a:off x="377825" y="427736"/>
            <a:ext cx="6800850" cy="171094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825" y="2459482"/>
            <a:ext cx="6800850"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9210" y="9944862"/>
            <a:ext cx="2418080"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825" y="9944862"/>
            <a:ext cx="1737995"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4/14/2019</a:t>
            </a:fld>
            <a:endParaRPr lang="en-US"/>
          </a:p>
        </p:txBody>
      </p:sp>
      <p:sp>
        <p:nvSpPr>
          <p:cNvPr id="6" name="Holder 6"/>
          <p:cNvSpPr>
            <a:spLocks noGrp="1"/>
          </p:cNvSpPr>
          <p:nvPr>
            <p:ph type="sldNum" sz="quarter" idx="7"/>
          </p:nvPr>
        </p:nvSpPr>
        <p:spPr>
          <a:xfrm>
            <a:off x="5440680" y="9944862"/>
            <a:ext cx="1737995"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ctvnews.ca/features/analysis-daycare-fees-continue-to-rise-across-canada-1.3940099" TargetMode="External"/><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0.png"/><Relationship Id="rId1" Type="http://schemas.openxmlformats.org/officeDocument/2006/relationships/slideLayout" Target="../slideLayouts/slideLayout5.xml"/><Relationship Id="rId5" Type="http://schemas.openxmlformats.org/officeDocument/2006/relationships/image" Target="../media/image25.png"/><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1.png"/><Relationship Id="rId7" Type="http://schemas.openxmlformats.org/officeDocument/2006/relationships/image" Target="../media/image6.png"/><Relationship Id="rId2" Type="http://schemas.openxmlformats.org/officeDocument/2006/relationships/image" Target="../media/image26.png"/><Relationship Id="rId1" Type="http://schemas.openxmlformats.org/officeDocument/2006/relationships/slideLayout" Target="../slideLayouts/slideLayout5.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10.png"/><Relationship Id="rId9" Type="http://schemas.openxmlformats.org/officeDocument/2006/relationships/image" Target="../media/image29.png"/></Relationships>
</file>

<file path=ppt/slides/_rels/slide12.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png"/><Relationship Id="rId7" Type="http://schemas.openxmlformats.org/officeDocument/2006/relationships/image" Target="../media/image32.png"/><Relationship Id="rId2" Type="http://schemas.openxmlformats.org/officeDocument/2006/relationships/image" Target="../media/image30.png"/><Relationship Id="rId1" Type="http://schemas.openxmlformats.org/officeDocument/2006/relationships/slideLayout" Target="../slideLayouts/slideLayout5.xml"/><Relationship Id="rId6" Type="http://schemas.openxmlformats.org/officeDocument/2006/relationships/image" Target="../media/image4.png"/><Relationship Id="rId5" Type="http://schemas.openxmlformats.org/officeDocument/2006/relationships/image" Target="../media/image10.png"/><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13.png"/><Relationship Id="rId7" Type="http://schemas.openxmlformats.org/officeDocument/2006/relationships/image" Target="../media/image7.png"/><Relationship Id="rId2" Type="http://schemas.openxmlformats.org/officeDocument/2006/relationships/image" Target="../media/image34.png"/><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11.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2.png"/><Relationship Id="rId7" Type="http://schemas.openxmlformats.org/officeDocument/2006/relationships/image" Target="../media/image14.png"/><Relationship Id="rId2" Type="http://schemas.openxmlformats.org/officeDocument/2006/relationships/image" Target="../media/image30.png"/><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36.png"/><Relationship Id="rId4" Type="http://schemas.openxmlformats.org/officeDocument/2006/relationships/image" Target="../media/image10.png"/><Relationship Id="rId9" Type="http://schemas.openxmlformats.org/officeDocument/2006/relationships/image" Target="../media/image38.png"/></Relationships>
</file>

<file path=ppt/slides/_rels/slide15.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2.png"/><Relationship Id="rId7" Type="http://schemas.openxmlformats.org/officeDocument/2006/relationships/image" Target="../media/image14.png"/><Relationship Id="rId2" Type="http://schemas.openxmlformats.org/officeDocument/2006/relationships/image" Target="../media/image30.png"/><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36.png"/><Relationship Id="rId4" Type="http://schemas.openxmlformats.org/officeDocument/2006/relationships/image" Target="../media/image13.png"/><Relationship Id="rId9" Type="http://schemas.openxmlformats.org/officeDocument/2006/relationships/image" Target="../media/image40.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42.png"/><Relationship Id="rId2" Type="http://schemas.openxmlformats.org/officeDocument/2006/relationships/image" Target="../media/image13.png"/><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41.png"/></Relationships>
</file>

<file path=ppt/slides/_rels/slide1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1.png"/><Relationship Id="rId7" Type="http://schemas.openxmlformats.org/officeDocument/2006/relationships/image" Target="../media/image6.png"/><Relationship Id="rId2" Type="http://schemas.openxmlformats.org/officeDocument/2006/relationships/image" Target="../media/image43.png"/><Relationship Id="rId1" Type="http://schemas.openxmlformats.org/officeDocument/2006/relationships/slideLayout" Target="../slideLayouts/slideLayout5.xml"/><Relationship Id="rId6" Type="http://schemas.openxmlformats.org/officeDocument/2006/relationships/image" Target="../media/image45.png"/><Relationship Id="rId5" Type="http://schemas.openxmlformats.org/officeDocument/2006/relationships/image" Target="../media/image13.png"/><Relationship Id="rId4" Type="http://schemas.openxmlformats.org/officeDocument/2006/relationships/image" Target="../media/image44.png"/><Relationship Id="rId9" Type="http://schemas.openxmlformats.org/officeDocument/2006/relationships/image" Target="../media/image46.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48.png"/><Relationship Id="rId2" Type="http://schemas.openxmlformats.org/officeDocument/2006/relationships/image" Target="../media/image4.png"/><Relationship Id="rId1" Type="http://schemas.openxmlformats.org/officeDocument/2006/relationships/slideLayout" Target="../slideLayouts/slideLayout5.xml"/><Relationship Id="rId6" Type="http://schemas.openxmlformats.org/officeDocument/2006/relationships/image" Target="../media/image14.png"/><Relationship Id="rId5" Type="http://schemas.openxmlformats.org/officeDocument/2006/relationships/image" Target="../media/image47.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13.png"/><Relationship Id="rId1" Type="http://schemas.openxmlformats.org/officeDocument/2006/relationships/slideLayout" Target="../slideLayouts/slideLayout5.xml"/><Relationship Id="rId4" Type="http://schemas.openxmlformats.org/officeDocument/2006/relationships/image" Target="../media/image50.pn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hyperlink" Target="https://cocl.us/Geospatial_data" TargetMode="External"/><Relationship Id="rId7" Type="http://schemas.openxmlformats.org/officeDocument/2006/relationships/image" Target="../media/image7.png"/><Relationship Id="rId2" Type="http://schemas.openxmlformats.org/officeDocument/2006/relationships/hyperlink" Target="https://github.com/mkorogluNYC/NYC_Data_ScienceAcademy/blob/master/Shiny_project/toronto_cc.csv#L1008" TargetMode="External"/><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3.png"/><Relationship Id="rId7"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Layout" Target="../slideLayouts/slideLayout5.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0.png"/><Relationship Id="rId1" Type="http://schemas.openxmlformats.org/officeDocument/2006/relationships/slideLayout" Target="../slideLayouts/slideLayout5.xml"/><Relationship Id="rId5" Type="http://schemas.openxmlformats.org/officeDocument/2006/relationships/image" Target="../media/image20.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0.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61950" y="476281"/>
            <a:ext cx="6829425" cy="985540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621102" y="3871938"/>
            <a:ext cx="6296025" cy="0"/>
          </a:xfrm>
          <a:custGeom>
            <a:avLst/>
            <a:gdLst/>
            <a:ahLst/>
            <a:cxnLst/>
            <a:rect l="l" t="t" r="r" b="b"/>
            <a:pathLst>
              <a:path w="6296025">
                <a:moveTo>
                  <a:pt x="0" y="0"/>
                </a:moveTo>
                <a:lnTo>
                  <a:pt x="6295876" y="0"/>
                </a:lnTo>
              </a:path>
            </a:pathLst>
          </a:custGeom>
          <a:ln w="7622">
            <a:solidFill>
              <a:srgbClr val="000000"/>
            </a:solidFill>
          </a:ln>
        </p:spPr>
        <p:txBody>
          <a:bodyPr wrap="square" lIns="0" tIns="0" rIns="0" bIns="0" rtlCol="0"/>
          <a:lstStyle/>
          <a:p>
            <a:endParaRPr/>
          </a:p>
        </p:txBody>
      </p:sp>
      <p:sp>
        <p:nvSpPr>
          <p:cNvPr id="5" name="object 5"/>
          <p:cNvSpPr/>
          <p:nvPr/>
        </p:nvSpPr>
        <p:spPr>
          <a:xfrm>
            <a:off x="621102" y="3871938"/>
            <a:ext cx="6296025" cy="0"/>
          </a:xfrm>
          <a:custGeom>
            <a:avLst/>
            <a:gdLst/>
            <a:ahLst/>
            <a:cxnLst/>
            <a:rect l="l" t="t" r="r" b="b"/>
            <a:pathLst>
              <a:path w="6296025">
                <a:moveTo>
                  <a:pt x="0" y="0"/>
                </a:moveTo>
                <a:lnTo>
                  <a:pt x="6295876" y="0"/>
                </a:lnTo>
              </a:path>
            </a:pathLst>
          </a:custGeom>
          <a:ln w="7622">
            <a:solidFill>
              <a:srgbClr val="EDEDED"/>
            </a:solidFill>
          </a:ln>
        </p:spPr>
        <p:txBody>
          <a:bodyPr wrap="square" lIns="0" tIns="0" rIns="0" bIns="0" rtlCol="0"/>
          <a:lstStyle/>
          <a:p>
            <a:endParaRPr/>
          </a:p>
        </p:txBody>
      </p:sp>
      <p:sp>
        <p:nvSpPr>
          <p:cNvPr id="6" name="object 6"/>
          <p:cNvSpPr txBox="1"/>
          <p:nvPr/>
        </p:nvSpPr>
        <p:spPr>
          <a:xfrm>
            <a:off x="501650" y="844688"/>
            <a:ext cx="6553200" cy="3204723"/>
          </a:xfrm>
          <a:prstGeom prst="rect">
            <a:avLst/>
          </a:prstGeom>
        </p:spPr>
        <p:style>
          <a:lnRef idx="2">
            <a:schemeClr val="accent1"/>
          </a:lnRef>
          <a:fillRef idx="1">
            <a:schemeClr val="lt1"/>
          </a:fillRef>
          <a:effectRef idx="0">
            <a:schemeClr val="accent1"/>
          </a:effectRef>
          <a:fontRef idx="minor">
            <a:schemeClr val="dk1"/>
          </a:fontRef>
        </p:style>
        <p:txBody>
          <a:bodyPr vert="horz" wrap="square" lIns="0" tIns="13970" rIns="0" bIns="0" rtlCol="0">
            <a:spAutoFit/>
          </a:bodyPr>
          <a:lstStyle/>
          <a:p>
            <a:pPr marL="12700">
              <a:lnSpc>
                <a:spcPct val="100000"/>
              </a:lnSpc>
              <a:spcBef>
                <a:spcPts val="110"/>
              </a:spcBef>
            </a:pPr>
            <a:endParaRPr lang="en-US" sz="1550" b="1" i="1" u="sng" dirty="0" smtClean="0">
              <a:latin typeface="Arial"/>
              <a:cs typeface="Arial"/>
            </a:endParaRPr>
          </a:p>
          <a:p>
            <a:pPr marL="12700">
              <a:lnSpc>
                <a:spcPct val="100000"/>
              </a:lnSpc>
              <a:spcBef>
                <a:spcPts val="110"/>
              </a:spcBef>
            </a:pPr>
            <a:r>
              <a:rPr sz="1550" b="1" i="1" u="sng" dirty="0" smtClean="0">
                <a:latin typeface="Arial"/>
                <a:cs typeface="Arial"/>
              </a:rPr>
              <a:t>Coursera </a:t>
            </a:r>
            <a:r>
              <a:rPr sz="1550" b="1" i="1" u="sng" dirty="0">
                <a:latin typeface="Arial"/>
                <a:cs typeface="Arial"/>
              </a:rPr>
              <a:t>Capstone Projects </a:t>
            </a:r>
            <a:r>
              <a:rPr sz="1550" b="1" u="sng" dirty="0">
                <a:latin typeface="Arial"/>
                <a:cs typeface="Arial"/>
              </a:rPr>
              <a:t>- The Battle of</a:t>
            </a:r>
            <a:r>
              <a:rPr sz="1550" b="1" u="sng" spc="-60" dirty="0">
                <a:latin typeface="Arial"/>
                <a:cs typeface="Arial"/>
              </a:rPr>
              <a:t> </a:t>
            </a:r>
            <a:r>
              <a:rPr sz="1550" b="1" u="sng" dirty="0">
                <a:latin typeface="Arial"/>
                <a:cs typeface="Arial"/>
              </a:rPr>
              <a:t>Neighborhoods</a:t>
            </a:r>
            <a:endParaRPr sz="1550" u="sng" dirty="0">
              <a:latin typeface="Arial"/>
              <a:cs typeface="Arial"/>
            </a:endParaRPr>
          </a:p>
          <a:p>
            <a:pPr>
              <a:lnSpc>
                <a:spcPct val="100000"/>
              </a:lnSpc>
              <a:spcBef>
                <a:spcPts val="40"/>
              </a:spcBef>
            </a:pPr>
            <a:endParaRPr sz="1800" dirty="0">
              <a:latin typeface="Times New Roman"/>
              <a:cs typeface="Times New Roman"/>
            </a:endParaRPr>
          </a:p>
          <a:p>
            <a:pPr marL="12700" algn="ctr">
              <a:lnSpc>
                <a:spcPct val="100000"/>
              </a:lnSpc>
            </a:pPr>
            <a:r>
              <a:rPr sz="1600" b="1" u="sng" spc="5" dirty="0">
                <a:latin typeface="Arial"/>
                <a:cs typeface="Arial"/>
              </a:rPr>
              <a:t>Child Care in</a:t>
            </a:r>
            <a:r>
              <a:rPr sz="1600" b="1" u="sng" dirty="0">
                <a:latin typeface="Arial"/>
                <a:cs typeface="Arial"/>
              </a:rPr>
              <a:t> </a:t>
            </a:r>
            <a:r>
              <a:rPr sz="1600" b="1" u="sng" spc="5" dirty="0">
                <a:latin typeface="Arial"/>
                <a:cs typeface="Arial"/>
              </a:rPr>
              <a:t>Toronto</a:t>
            </a:r>
            <a:endParaRPr sz="1600" u="sng" dirty="0">
              <a:latin typeface="Arial"/>
              <a:cs typeface="Arial"/>
            </a:endParaRPr>
          </a:p>
          <a:p>
            <a:pPr>
              <a:lnSpc>
                <a:spcPct val="100000"/>
              </a:lnSpc>
              <a:spcBef>
                <a:spcPts val="20"/>
              </a:spcBef>
            </a:pPr>
            <a:endParaRPr sz="1750" dirty="0">
              <a:latin typeface="Times New Roman"/>
              <a:cs typeface="Times New Roman"/>
            </a:endParaRPr>
          </a:p>
          <a:p>
            <a:pPr marL="12700">
              <a:lnSpc>
                <a:spcPct val="100000"/>
              </a:lnSpc>
            </a:pPr>
            <a:r>
              <a:rPr sz="1550" b="1" dirty="0">
                <a:latin typeface="Arial"/>
                <a:cs typeface="Arial"/>
              </a:rPr>
              <a:t>Table of</a:t>
            </a:r>
            <a:r>
              <a:rPr sz="1550" b="1" spc="-5" dirty="0">
                <a:latin typeface="Arial"/>
                <a:cs typeface="Arial"/>
              </a:rPr>
              <a:t> </a:t>
            </a:r>
            <a:r>
              <a:rPr sz="1550" b="1" dirty="0" smtClean="0">
                <a:latin typeface="Arial"/>
                <a:cs typeface="Arial"/>
              </a:rPr>
              <a:t>contents</a:t>
            </a:r>
            <a:endParaRPr lang="en-US" sz="1550" b="1" dirty="0" smtClean="0">
              <a:latin typeface="Arial"/>
              <a:cs typeface="Arial"/>
            </a:endParaRPr>
          </a:p>
          <a:p>
            <a:pPr marL="12700">
              <a:lnSpc>
                <a:spcPct val="100000"/>
              </a:lnSpc>
            </a:pPr>
            <a:endParaRPr lang="en-US" sz="1550" b="1" dirty="0" smtClean="0">
              <a:latin typeface="Arial"/>
              <a:cs typeface="Arial"/>
            </a:endParaRPr>
          </a:p>
          <a:p>
            <a:pPr marL="12700">
              <a:lnSpc>
                <a:spcPct val="100000"/>
              </a:lnSpc>
            </a:pPr>
            <a:endParaRPr lang="en-US" sz="1550" b="1" dirty="0">
              <a:latin typeface="Arial"/>
              <a:cs typeface="Arial"/>
            </a:endParaRPr>
          </a:p>
          <a:p>
            <a:pPr marL="12700">
              <a:lnSpc>
                <a:spcPct val="100000"/>
              </a:lnSpc>
            </a:pPr>
            <a:endParaRPr lang="en-US" sz="1550" b="1" dirty="0" smtClean="0">
              <a:latin typeface="Arial"/>
              <a:cs typeface="Arial"/>
            </a:endParaRPr>
          </a:p>
          <a:p>
            <a:pPr marL="12700">
              <a:lnSpc>
                <a:spcPct val="100000"/>
              </a:lnSpc>
            </a:pPr>
            <a:endParaRPr lang="en-US" sz="1550" b="1" dirty="0" smtClean="0">
              <a:latin typeface="Arial"/>
              <a:cs typeface="Arial"/>
            </a:endParaRPr>
          </a:p>
          <a:p>
            <a:pPr marL="12700">
              <a:lnSpc>
                <a:spcPct val="100000"/>
              </a:lnSpc>
            </a:pPr>
            <a:endParaRPr lang="en-US" sz="1550" b="1" dirty="0">
              <a:latin typeface="Arial"/>
              <a:cs typeface="Arial"/>
            </a:endParaRPr>
          </a:p>
          <a:p>
            <a:pPr marL="12700">
              <a:lnSpc>
                <a:spcPct val="100000"/>
              </a:lnSpc>
            </a:pPr>
            <a:endParaRPr lang="en-US" sz="1550" b="1" dirty="0" smtClean="0">
              <a:latin typeface="Arial"/>
              <a:cs typeface="Arial"/>
            </a:endParaRPr>
          </a:p>
          <a:p>
            <a:pPr marL="12700">
              <a:lnSpc>
                <a:spcPct val="100000"/>
              </a:lnSpc>
            </a:pPr>
            <a:endParaRPr lang="en-US" sz="1550" b="1" dirty="0">
              <a:latin typeface="Arial"/>
              <a:cs typeface="Arial"/>
            </a:endParaRPr>
          </a:p>
        </p:txBody>
      </p:sp>
      <p:sp>
        <p:nvSpPr>
          <p:cNvPr id="8" name="object 8"/>
          <p:cNvSpPr txBox="1"/>
          <p:nvPr/>
        </p:nvSpPr>
        <p:spPr>
          <a:xfrm>
            <a:off x="501650" y="4274645"/>
            <a:ext cx="6553200" cy="6004144"/>
          </a:xfrm>
          <a:prstGeom prst="rect">
            <a:avLst/>
          </a:prstGeom>
        </p:spPr>
        <p:style>
          <a:lnRef idx="2">
            <a:schemeClr val="accent1"/>
          </a:lnRef>
          <a:fillRef idx="1">
            <a:schemeClr val="lt1"/>
          </a:fillRef>
          <a:effectRef idx="0">
            <a:schemeClr val="accent1"/>
          </a:effectRef>
          <a:fontRef idx="minor">
            <a:schemeClr val="dk1"/>
          </a:fontRef>
        </p:style>
        <p:txBody>
          <a:bodyPr vert="horz" wrap="square" lIns="0" tIns="15240" rIns="0" bIns="0" rtlCol="0">
            <a:spAutoFit/>
          </a:bodyPr>
          <a:lstStyle/>
          <a:p>
            <a:pPr marL="12700">
              <a:lnSpc>
                <a:spcPct val="100000"/>
              </a:lnSpc>
              <a:spcBef>
                <a:spcPts val="120"/>
              </a:spcBef>
            </a:pPr>
            <a:r>
              <a:rPr sz="1300" b="1" spc="5" dirty="0">
                <a:latin typeface="Arial"/>
                <a:cs typeface="Arial"/>
              </a:rPr>
              <a:t>1. Introduction/Business</a:t>
            </a:r>
            <a:r>
              <a:rPr sz="1300" b="1" dirty="0">
                <a:latin typeface="Arial"/>
                <a:cs typeface="Arial"/>
              </a:rPr>
              <a:t> </a:t>
            </a:r>
            <a:r>
              <a:rPr sz="1300" b="1" spc="5" dirty="0">
                <a:latin typeface="Arial"/>
                <a:cs typeface="Arial"/>
              </a:rPr>
              <a:t>Problem</a:t>
            </a:r>
            <a:endParaRPr sz="1300" dirty="0">
              <a:latin typeface="Arial"/>
              <a:cs typeface="Arial"/>
            </a:endParaRPr>
          </a:p>
          <a:p>
            <a:pPr marL="12700" marR="62865">
              <a:lnSpc>
                <a:spcPct val="117700"/>
              </a:lnSpc>
              <a:spcBef>
                <a:spcPts val="630"/>
              </a:spcBef>
            </a:pPr>
            <a:r>
              <a:rPr sz="850" spc="-10" dirty="0">
                <a:latin typeface="Arial"/>
                <a:cs typeface="Arial"/>
              </a:rPr>
              <a:t>The Approach </a:t>
            </a:r>
            <a:r>
              <a:rPr sz="850" spc="-5" dirty="0">
                <a:latin typeface="Arial"/>
                <a:cs typeface="Arial"/>
              </a:rPr>
              <a:t>I </a:t>
            </a:r>
            <a:r>
              <a:rPr sz="850" spc="-10" dirty="0">
                <a:latin typeface="Arial"/>
                <a:cs typeface="Arial"/>
              </a:rPr>
              <a:t>used to begin this Project is by searching through the web to takle major issues facing residence of Toronto,  especially families which having working parents. As </a:t>
            </a:r>
            <a:r>
              <a:rPr sz="850" spc="-5" dirty="0">
                <a:latin typeface="Arial"/>
                <a:cs typeface="Arial"/>
              </a:rPr>
              <a:t>I </a:t>
            </a:r>
            <a:r>
              <a:rPr sz="850" spc="-10" dirty="0">
                <a:latin typeface="Arial"/>
                <a:cs typeface="Arial"/>
              </a:rPr>
              <a:t>research through this problem, The Canadian daycare market has a well-  established surplus of demand, resulting in anxiety-inducing waitlists — joined as early as the day a couple learns they’re</a:t>
            </a:r>
            <a:r>
              <a:rPr sz="850" spc="185" dirty="0">
                <a:latin typeface="Arial"/>
                <a:cs typeface="Arial"/>
              </a:rPr>
              <a:t> </a:t>
            </a:r>
            <a:r>
              <a:rPr sz="850" spc="-10" dirty="0">
                <a:latin typeface="Arial"/>
                <a:cs typeface="Arial"/>
              </a:rPr>
              <a:t>expecting</a:t>
            </a:r>
            <a:endParaRPr sz="850" dirty="0">
              <a:latin typeface="Arial"/>
              <a:cs typeface="Arial"/>
            </a:endParaRPr>
          </a:p>
          <a:p>
            <a:pPr marL="12700">
              <a:lnSpc>
                <a:spcPct val="100000"/>
              </a:lnSpc>
              <a:spcBef>
                <a:spcPts val="180"/>
              </a:spcBef>
            </a:pPr>
            <a:r>
              <a:rPr sz="850" spc="-10" dirty="0">
                <a:latin typeface="Arial"/>
                <a:cs typeface="Arial"/>
              </a:rPr>
              <a:t>— and monthly fees that can amount to more than a mortgage payment. “It’s worse than finding a house or looking for an</a:t>
            </a:r>
            <a:r>
              <a:rPr sz="850" spc="160" dirty="0">
                <a:latin typeface="Arial"/>
                <a:cs typeface="Arial"/>
              </a:rPr>
              <a:t> </a:t>
            </a:r>
            <a:r>
              <a:rPr sz="850" spc="-10" dirty="0">
                <a:latin typeface="Arial"/>
                <a:cs typeface="Arial"/>
              </a:rPr>
              <a:t>apartment.</a:t>
            </a:r>
            <a:endParaRPr sz="850" dirty="0">
              <a:latin typeface="Arial"/>
              <a:cs typeface="Arial"/>
            </a:endParaRPr>
          </a:p>
          <a:p>
            <a:pPr>
              <a:lnSpc>
                <a:spcPct val="100000"/>
              </a:lnSpc>
            </a:pPr>
            <a:endParaRPr sz="900" dirty="0">
              <a:latin typeface="Times New Roman"/>
              <a:cs typeface="Times New Roman"/>
            </a:endParaRPr>
          </a:p>
          <a:p>
            <a:pPr marL="148590" indent="-136525">
              <a:lnSpc>
                <a:spcPct val="100000"/>
              </a:lnSpc>
              <a:spcBef>
                <a:spcPts val="5"/>
              </a:spcBef>
              <a:buAutoNum type="alphaUcPeriod"/>
              <a:tabLst>
                <a:tab pos="149225" algn="l"/>
              </a:tabLst>
            </a:pPr>
            <a:r>
              <a:rPr sz="850" b="1" i="1" spc="-10" dirty="0" smtClean="0">
                <a:latin typeface="Arial"/>
                <a:cs typeface="Arial"/>
              </a:rPr>
              <a:t>Daycare </a:t>
            </a:r>
            <a:r>
              <a:rPr sz="850" b="1" i="1" spc="-10" dirty="0">
                <a:latin typeface="Arial"/>
                <a:cs typeface="Arial"/>
              </a:rPr>
              <a:t>fees continue to rise across</a:t>
            </a:r>
            <a:r>
              <a:rPr sz="850" b="1" i="1" spc="15" dirty="0">
                <a:latin typeface="Arial"/>
                <a:cs typeface="Arial"/>
              </a:rPr>
              <a:t> </a:t>
            </a:r>
            <a:r>
              <a:rPr sz="850" b="1" i="1" spc="-10" dirty="0">
                <a:latin typeface="Arial"/>
                <a:cs typeface="Arial"/>
              </a:rPr>
              <a:t>Canada</a:t>
            </a:r>
            <a:endParaRPr sz="850" dirty="0">
              <a:latin typeface="Arial"/>
              <a:cs typeface="Arial"/>
            </a:endParaRPr>
          </a:p>
          <a:p>
            <a:pPr marL="12700" marR="73660">
              <a:lnSpc>
                <a:spcPct val="117700"/>
              </a:lnSpc>
              <a:spcBef>
                <a:spcPts val="660"/>
              </a:spcBef>
            </a:pPr>
            <a:r>
              <a:rPr sz="850" spc="-10" dirty="0">
                <a:latin typeface="Arial"/>
                <a:cs typeface="Arial"/>
              </a:rPr>
              <a:t>In the study, child care is divided into three categories – infant, toddler,preschooler, Kindergarten, and Gradelevel. The researchers  define these categories as birth to two years for infants, 18 months to three years for toddlers, and two-and-a-half years to  kindergarten age for preschoolers, which is age four or five, depending on the</a:t>
            </a:r>
            <a:r>
              <a:rPr sz="850" spc="60" dirty="0">
                <a:latin typeface="Arial"/>
                <a:cs typeface="Arial"/>
              </a:rPr>
              <a:t> </a:t>
            </a:r>
            <a:r>
              <a:rPr sz="850" spc="-10" dirty="0">
                <a:latin typeface="Arial"/>
                <a:cs typeface="Arial"/>
              </a:rPr>
              <a:t>province.</a:t>
            </a:r>
            <a:endParaRPr sz="850" dirty="0">
              <a:latin typeface="Arial"/>
              <a:cs typeface="Arial"/>
            </a:endParaRPr>
          </a:p>
          <a:p>
            <a:pPr>
              <a:lnSpc>
                <a:spcPct val="100000"/>
              </a:lnSpc>
              <a:spcBef>
                <a:spcPts val="30"/>
              </a:spcBef>
            </a:pPr>
            <a:endParaRPr sz="700" dirty="0">
              <a:latin typeface="Times New Roman"/>
              <a:cs typeface="Times New Roman"/>
            </a:endParaRPr>
          </a:p>
          <a:p>
            <a:pPr marL="12700" marR="34925">
              <a:lnSpc>
                <a:spcPct val="117700"/>
              </a:lnSpc>
              <a:spcBef>
                <a:spcPts val="5"/>
              </a:spcBef>
            </a:pPr>
            <a:r>
              <a:rPr sz="850" spc="-10" dirty="0">
                <a:latin typeface="Arial"/>
                <a:cs typeface="Arial"/>
              </a:rPr>
              <a:t>These categories often see wildly different prices for full-time care, as a result of the smaller number of facilities available for infants,  as well as the higher ratio of caregivers to children required by law. This means that while preschool age child care tends to be a  lower figure overall, </a:t>
            </a:r>
            <a:r>
              <a:rPr sz="850" spc="-5" dirty="0">
                <a:latin typeface="Arial"/>
                <a:cs typeface="Arial"/>
              </a:rPr>
              <a:t>it </a:t>
            </a:r>
            <a:r>
              <a:rPr sz="850" spc="-10" dirty="0">
                <a:latin typeface="Arial"/>
                <a:cs typeface="Arial"/>
              </a:rPr>
              <a:t>gives the best idea of what the average family pays, since half of children in child care centres in Canada fall  into this</a:t>
            </a:r>
            <a:r>
              <a:rPr sz="850" spc="-5" dirty="0">
                <a:latin typeface="Arial"/>
                <a:cs typeface="Arial"/>
              </a:rPr>
              <a:t> </a:t>
            </a:r>
            <a:r>
              <a:rPr sz="850" spc="-10" dirty="0">
                <a:latin typeface="Arial"/>
                <a:cs typeface="Arial"/>
              </a:rPr>
              <a:t>category.</a:t>
            </a:r>
            <a:endParaRPr sz="850" dirty="0">
              <a:latin typeface="Arial"/>
              <a:cs typeface="Arial"/>
            </a:endParaRPr>
          </a:p>
          <a:p>
            <a:pPr>
              <a:lnSpc>
                <a:spcPct val="100000"/>
              </a:lnSpc>
            </a:pPr>
            <a:endParaRPr sz="900" dirty="0">
              <a:latin typeface="Times New Roman"/>
              <a:cs typeface="Times New Roman"/>
            </a:endParaRPr>
          </a:p>
          <a:p>
            <a:pPr marL="148590" indent="-136525">
              <a:lnSpc>
                <a:spcPct val="100000"/>
              </a:lnSpc>
              <a:spcBef>
                <a:spcPts val="645"/>
              </a:spcBef>
              <a:buAutoNum type="alphaUcPeriod" startAt="2"/>
              <a:tabLst>
                <a:tab pos="149225" algn="l"/>
              </a:tabLst>
            </a:pPr>
            <a:r>
              <a:rPr sz="850" b="1" i="1" spc="-10" dirty="0">
                <a:latin typeface="Arial"/>
                <a:cs typeface="Arial"/>
              </a:rPr>
              <a:t>The waitlist</a:t>
            </a:r>
            <a:r>
              <a:rPr sz="850" b="1" i="1" spc="-5" dirty="0">
                <a:latin typeface="Arial"/>
                <a:cs typeface="Arial"/>
              </a:rPr>
              <a:t> </a:t>
            </a:r>
            <a:r>
              <a:rPr sz="850" b="1" i="1" spc="-10" dirty="0">
                <a:latin typeface="Arial"/>
                <a:cs typeface="Arial"/>
              </a:rPr>
              <a:t>problem</a:t>
            </a:r>
            <a:endParaRPr sz="850" dirty="0">
              <a:latin typeface="Arial"/>
              <a:cs typeface="Arial"/>
            </a:endParaRPr>
          </a:p>
          <a:p>
            <a:pPr marL="12700" marR="22225">
              <a:lnSpc>
                <a:spcPct val="117700"/>
              </a:lnSpc>
              <a:spcBef>
                <a:spcPts val="660"/>
              </a:spcBef>
            </a:pPr>
            <a:r>
              <a:rPr sz="850" spc="-10" dirty="0">
                <a:latin typeface="Arial"/>
                <a:cs typeface="Arial"/>
              </a:rPr>
              <a:t>But costs can be only half the battle for families when </a:t>
            </a:r>
            <a:r>
              <a:rPr sz="850" spc="-5" dirty="0">
                <a:latin typeface="Arial"/>
                <a:cs typeface="Arial"/>
              </a:rPr>
              <a:t>it </a:t>
            </a:r>
            <a:r>
              <a:rPr sz="850" spc="-10" dirty="0">
                <a:latin typeface="Arial"/>
                <a:cs typeface="Arial"/>
              </a:rPr>
              <a:t>comes to child care. The demand for child care greatly surpasses availability  in most</a:t>
            </a:r>
            <a:r>
              <a:rPr sz="850" spc="-5" dirty="0">
                <a:latin typeface="Arial"/>
                <a:cs typeface="Arial"/>
              </a:rPr>
              <a:t> </a:t>
            </a:r>
            <a:r>
              <a:rPr sz="850" spc="-10" dirty="0">
                <a:latin typeface="Arial"/>
                <a:cs typeface="Arial"/>
              </a:rPr>
              <a:t>cases.</a:t>
            </a:r>
            <a:endParaRPr sz="850" dirty="0">
              <a:latin typeface="Arial"/>
              <a:cs typeface="Arial"/>
            </a:endParaRPr>
          </a:p>
          <a:p>
            <a:pPr>
              <a:lnSpc>
                <a:spcPct val="100000"/>
              </a:lnSpc>
              <a:spcBef>
                <a:spcPts val="35"/>
              </a:spcBef>
            </a:pPr>
            <a:endParaRPr sz="700" dirty="0">
              <a:latin typeface="Times New Roman"/>
              <a:cs typeface="Times New Roman"/>
            </a:endParaRPr>
          </a:p>
          <a:p>
            <a:pPr marL="12700" marR="69850">
              <a:lnSpc>
                <a:spcPct val="117700"/>
              </a:lnSpc>
            </a:pPr>
            <a:r>
              <a:rPr sz="850" spc="-10" dirty="0">
                <a:latin typeface="Arial"/>
                <a:cs typeface="Arial"/>
              </a:rPr>
              <a:t>Researchers found that in almost three-quarters of the cities covered in the study, centres maintained lengthy waitlists of children  waiting to enter care programs. Bigger cities see 80 to 90 per cent of centres maintaining a waitlist, while even smaller cities like St.  John’s are in the 79 per cent</a:t>
            </a:r>
            <a:r>
              <a:rPr sz="850" spc="20" dirty="0">
                <a:latin typeface="Arial"/>
                <a:cs typeface="Arial"/>
              </a:rPr>
              <a:t> </a:t>
            </a:r>
            <a:r>
              <a:rPr sz="850" spc="-10" dirty="0">
                <a:latin typeface="Arial"/>
                <a:cs typeface="Arial"/>
              </a:rPr>
              <a:t>range.</a:t>
            </a:r>
            <a:endParaRPr sz="850" dirty="0">
              <a:latin typeface="Arial"/>
              <a:cs typeface="Arial"/>
            </a:endParaRPr>
          </a:p>
          <a:p>
            <a:pPr>
              <a:lnSpc>
                <a:spcPct val="100000"/>
              </a:lnSpc>
              <a:spcBef>
                <a:spcPts val="35"/>
              </a:spcBef>
            </a:pPr>
            <a:endParaRPr sz="700" dirty="0">
              <a:latin typeface="Times New Roman"/>
              <a:cs typeface="Times New Roman"/>
            </a:endParaRPr>
          </a:p>
          <a:p>
            <a:pPr marL="12700" marR="182245">
              <a:lnSpc>
                <a:spcPct val="117700"/>
              </a:lnSpc>
            </a:pPr>
            <a:r>
              <a:rPr sz="850" spc="-10" dirty="0">
                <a:latin typeface="Arial"/>
                <a:cs typeface="Arial"/>
              </a:rPr>
              <a:t>Wait lists are one of the major hurdles keeping parents from accessing quality child care, with families having to start the process  early </a:t>
            </a:r>
            <a:r>
              <a:rPr sz="850" spc="-5" dirty="0">
                <a:latin typeface="Arial"/>
                <a:cs typeface="Arial"/>
              </a:rPr>
              <a:t>if </a:t>
            </a:r>
            <a:r>
              <a:rPr sz="850" spc="-10" dirty="0">
                <a:latin typeface="Arial"/>
                <a:cs typeface="Arial"/>
              </a:rPr>
              <a:t>they want to get their child enrolled. “You have to apply basically while you’re pregnant</a:t>
            </a:r>
            <a:r>
              <a:rPr sz="850" spc="80" dirty="0">
                <a:latin typeface="Arial"/>
                <a:cs typeface="Arial"/>
              </a:rPr>
              <a:t> </a:t>
            </a:r>
            <a:r>
              <a:rPr sz="850" spc="-10" dirty="0">
                <a:latin typeface="Arial"/>
                <a:cs typeface="Arial"/>
              </a:rPr>
              <a:t>!!!</a:t>
            </a:r>
            <a:endParaRPr sz="850" dirty="0">
              <a:latin typeface="Arial"/>
              <a:cs typeface="Arial"/>
            </a:endParaRPr>
          </a:p>
          <a:p>
            <a:pPr>
              <a:lnSpc>
                <a:spcPct val="100000"/>
              </a:lnSpc>
              <a:spcBef>
                <a:spcPts val="40"/>
              </a:spcBef>
            </a:pPr>
            <a:endParaRPr sz="850" dirty="0">
              <a:latin typeface="Times New Roman"/>
              <a:cs typeface="Times New Roman"/>
            </a:endParaRPr>
          </a:p>
          <a:p>
            <a:pPr marL="12700">
              <a:lnSpc>
                <a:spcPct val="100000"/>
              </a:lnSpc>
            </a:pPr>
            <a:r>
              <a:rPr sz="850" spc="-10" dirty="0">
                <a:latin typeface="Arial"/>
                <a:cs typeface="Arial"/>
              </a:rPr>
              <a:t>Source: </a:t>
            </a:r>
            <a:r>
              <a:rPr sz="850" u="sng" spc="-10" dirty="0">
                <a:solidFill>
                  <a:srgbClr val="3379B6"/>
                </a:solidFill>
                <a:uFill>
                  <a:solidFill>
                    <a:srgbClr val="3379B6"/>
                  </a:solidFill>
                </a:uFill>
                <a:latin typeface="Arial"/>
                <a:cs typeface="Arial"/>
                <a:hlinkClick r:id="rId3"/>
              </a:rPr>
              <a:t>https://www.ctvnews.ca/features/analysis-daycare-fees-continue-to-rise-across-canada-1.3940099</a:t>
            </a:r>
            <a:endParaRPr sz="850" dirty="0">
              <a:latin typeface="Arial"/>
              <a:cs typeface="Arial"/>
            </a:endParaRPr>
          </a:p>
          <a:p>
            <a:pPr>
              <a:lnSpc>
                <a:spcPct val="100000"/>
              </a:lnSpc>
            </a:pPr>
            <a:endParaRPr sz="900" dirty="0">
              <a:latin typeface="Times New Roman"/>
              <a:cs typeface="Times New Roman"/>
            </a:endParaRPr>
          </a:p>
          <a:p>
            <a:pPr marL="12700">
              <a:lnSpc>
                <a:spcPct val="100000"/>
              </a:lnSpc>
              <a:spcBef>
                <a:spcPts val="5"/>
              </a:spcBef>
            </a:pPr>
            <a:r>
              <a:rPr sz="1300" b="1" spc="5" dirty="0" smtClean="0">
                <a:latin typeface="Arial"/>
                <a:cs typeface="Arial"/>
              </a:rPr>
              <a:t>2</a:t>
            </a:r>
            <a:r>
              <a:rPr sz="1300" b="1" spc="5" dirty="0">
                <a:latin typeface="Arial"/>
                <a:cs typeface="Arial"/>
              </a:rPr>
              <a:t>. Approach to Solve The</a:t>
            </a:r>
            <a:r>
              <a:rPr sz="1300" b="1" dirty="0">
                <a:latin typeface="Arial"/>
                <a:cs typeface="Arial"/>
              </a:rPr>
              <a:t> </a:t>
            </a:r>
            <a:r>
              <a:rPr sz="1300" b="1" spc="5" dirty="0">
                <a:latin typeface="Arial"/>
                <a:cs typeface="Arial"/>
              </a:rPr>
              <a:t>Issue</a:t>
            </a:r>
            <a:endParaRPr sz="1300" dirty="0">
              <a:latin typeface="Arial"/>
              <a:cs typeface="Arial"/>
            </a:endParaRPr>
          </a:p>
          <a:p>
            <a:pPr marL="226060" indent="-153035">
              <a:lnSpc>
                <a:spcPct val="100000"/>
              </a:lnSpc>
              <a:spcBef>
                <a:spcPts val="810"/>
              </a:spcBef>
              <a:buAutoNum type="arabicPeriod"/>
              <a:tabLst>
                <a:tab pos="226695" algn="l"/>
              </a:tabLst>
            </a:pPr>
            <a:r>
              <a:rPr sz="850" spc="-10" dirty="0">
                <a:latin typeface="Arial"/>
                <a:cs typeface="Arial"/>
              </a:rPr>
              <a:t>Help Individual (Parents) to find best Daycare Center for their child that match thier</a:t>
            </a:r>
            <a:r>
              <a:rPr sz="850" spc="70" dirty="0">
                <a:latin typeface="Arial"/>
                <a:cs typeface="Arial"/>
              </a:rPr>
              <a:t> </a:t>
            </a:r>
            <a:r>
              <a:rPr sz="850" spc="-10" dirty="0">
                <a:latin typeface="Arial"/>
                <a:cs typeface="Arial"/>
              </a:rPr>
              <a:t>criteria.</a:t>
            </a:r>
            <a:endParaRPr sz="850" dirty="0">
              <a:latin typeface="Arial"/>
              <a:cs typeface="Arial"/>
            </a:endParaRPr>
          </a:p>
          <a:p>
            <a:pPr marL="226060" indent="-153035">
              <a:lnSpc>
                <a:spcPct val="100000"/>
              </a:lnSpc>
              <a:spcBef>
                <a:spcPts val="180"/>
              </a:spcBef>
              <a:buAutoNum type="arabicPeriod"/>
              <a:tabLst>
                <a:tab pos="226695" algn="l"/>
              </a:tabLst>
            </a:pPr>
            <a:r>
              <a:rPr sz="850" spc="-10" dirty="0">
                <a:latin typeface="Arial"/>
                <a:cs typeface="Arial"/>
              </a:rPr>
              <a:t>Encourage Business owners to invest in such high demand business by leveraging them with the best</a:t>
            </a:r>
            <a:r>
              <a:rPr sz="850" spc="90" dirty="0">
                <a:latin typeface="Arial"/>
                <a:cs typeface="Arial"/>
              </a:rPr>
              <a:t> </a:t>
            </a:r>
            <a:r>
              <a:rPr sz="850" spc="-10" dirty="0">
                <a:latin typeface="Arial"/>
                <a:cs typeface="Arial"/>
              </a:rPr>
              <a:t>location.</a:t>
            </a:r>
            <a:endParaRPr sz="850" dirty="0">
              <a:latin typeface="Arial"/>
              <a:cs typeface="Arial"/>
            </a:endParaRPr>
          </a:p>
          <a:p>
            <a:pPr marL="226060" indent="-153035">
              <a:lnSpc>
                <a:spcPct val="100000"/>
              </a:lnSpc>
              <a:spcBef>
                <a:spcPts val="180"/>
              </a:spcBef>
              <a:buAutoNum type="arabicPeriod"/>
              <a:tabLst>
                <a:tab pos="226695" algn="l"/>
              </a:tabLst>
            </a:pPr>
            <a:r>
              <a:rPr sz="850" spc="-10" dirty="0">
                <a:latin typeface="Arial"/>
                <a:cs typeface="Arial"/>
              </a:rPr>
              <a:t>Benefits of growth of this business can be highly apprecaited by individuals and business owners. some are listed</a:t>
            </a:r>
            <a:r>
              <a:rPr sz="850" spc="125" dirty="0">
                <a:latin typeface="Arial"/>
                <a:cs typeface="Arial"/>
              </a:rPr>
              <a:t> </a:t>
            </a:r>
            <a:r>
              <a:rPr sz="850" spc="-10" dirty="0">
                <a:latin typeface="Arial"/>
                <a:cs typeface="Arial"/>
              </a:rPr>
              <a:t>below:</a:t>
            </a:r>
            <a:endParaRPr sz="850" dirty="0">
              <a:latin typeface="Arial"/>
              <a:cs typeface="Arial"/>
            </a:endParaRPr>
          </a:p>
          <a:p>
            <a:pPr>
              <a:lnSpc>
                <a:spcPct val="100000"/>
              </a:lnSpc>
              <a:spcBef>
                <a:spcPts val="40"/>
              </a:spcBef>
              <a:buFont typeface="Arial"/>
              <a:buAutoNum type="arabicPeriod"/>
            </a:pPr>
            <a:endParaRPr sz="850" dirty="0">
              <a:latin typeface="Times New Roman"/>
              <a:cs typeface="Times New Roman"/>
            </a:endParaRPr>
          </a:p>
          <a:p>
            <a:pPr marL="356235" lvl="1" indent="-130810">
              <a:lnSpc>
                <a:spcPct val="100000"/>
              </a:lnSpc>
              <a:spcBef>
                <a:spcPts val="5"/>
              </a:spcBef>
              <a:buAutoNum type="alphaUcPeriod"/>
              <a:tabLst>
                <a:tab pos="356870" algn="l"/>
              </a:tabLst>
            </a:pPr>
            <a:r>
              <a:rPr sz="850" spc="-10" dirty="0">
                <a:latin typeface="Arial"/>
                <a:cs typeface="Arial"/>
              </a:rPr>
              <a:t>by relieving parents from lengthy wait</a:t>
            </a:r>
            <a:r>
              <a:rPr sz="850" spc="15" dirty="0">
                <a:latin typeface="Arial"/>
                <a:cs typeface="Arial"/>
              </a:rPr>
              <a:t> </a:t>
            </a:r>
            <a:r>
              <a:rPr sz="850" spc="-10" dirty="0">
                <a:latin typeface="Arial"/>
                <a:cs typeface="Arial"/>
              </a:rPr>
              <a:t>list.</a:t>
            </a:r>
            <a:endParaRPr sz="850" dirty="0">
              <a:latin typeface="Arial"/>
              <a:cs typeface="Arial"/>
            </a:endParaRPr>
          </a:p>
          <a:p>
            <a:pPr marL="356235" lvl="1" indent="-130810">
              <a:lnSpc>
                <a:spcPct val="100000"/>
              </a:lnSpc>
              <a:buAutoNum type="alphaUcPeriod"/>
              <a:tabLst>
                <a:tab pos="356870" algn="l"/>
              </a:tabLst>
            </a:pPr>
            <a:r>
              <a:rPr sz="850" spc="-10" dirty="0" smtClean="0">
                <a:latin typeface="Arial"/>
                <a:cs typeface="Arial"/>
              </a:rPr>
              <a:t>cost </a:t>
            </a:r>
            <a:r>
              <a:rPr sz="850" spc="-10" dirty="0">
                <a:latin typeface="Arial"/>
                <a:cs typeface="Arial"/>
              </a:rPr>
              <a:t>reduction</a:t>
            </a:r>
            <a:r>
              <a:rPr sz="850" spc="-10" dirty="0" smtClean="0">
                <a:latin typeface="Arial"/>
                <a:cs typeface="Arial"/>
              </a:rPr>
              <a:t>.</a:t>
            </a:r>
            <a:endParaRPr lang="en-US" sz="850" spc="-10" dirty="0">
              <a:latin typeface="Arial"/>
              <a:cs typeface="Arial"/>
            </a:endParaRPr>
          </a:p>
          <a:p>
            <a:pPr marL="356235" lvl="1" indent="-130810">
              <a:buFontTx/>
              <a:buAutoNum type="alphaUcPeriod"/>
              <a:tabLst>
                <a:tab pos="356870" algn="l"/>
              </a:tabLst>
            </a:pPr>
            <a:r>
              <a:rPr lang="en-US" sz="850" spc="-10" dirty="0" smtClean="0">
                <a:latin typeface="Arial"/>
                <a:cs typeface="Arial"/>
              </a:rPr>
              <a:t> </a:t>
            </a:r>
            <a:r>
              <a:rPr lang="en-US" sz="850" spc="-10" dirty="0">
                <a:latin typeface="Arial"/>
                <a:cs typeface="Arial"/>
              </a:rPr>
              <a:t>Good investment for Business owners as the subject is in High</a:t>
            </a:r>
            <a:r>
              <a:rPr lang="en-US" sz="850" spc="50" dirty="0">
                <a:latin typeface="Arial"/>
                <a:cs typeface="Arial"/>
              </a:rPr>
              <a:t> </a:t>
            </a:r>
            <a:r>
              <a:rPr lang="en-US" sz="850" spc="-10" dirty="0">
                <a:latin typeface="Arial"/>
                <a:cs typeface="Arial"/>
              </a:rPr>
              <a:t>demand.</a:t>
            </a:r>
            <a:endParaRPr lang="en-US" sz="850" dirty="0">
              <a:latin typeface="Arial"/>
              <a:cs typeface="Arial"/>
            </a:endParaRPr>
          </a:p>
          <a:p>
            <a:pPr marL="356235" lvl="1" indent="-130810">
              <a:lnSpc>
                <a:spcPct val="100000"/>
              </a:lnSpc>
              <a:buAutoNum type="alphaUcPeriod"/>
              <a:tabLst>
                <a:tab pos="356870" algn="l"/>
              </a:tabLst>
            </a:pPr>
            <a:endParaRPr sz="850" dirty="0">
              <a:latin typeface="Arial"/>
              <a:cs typeface="Arial"/>
            </a:endParaRPr>
          </a:p>
        </p:txBody>
      </p:sp>
      <p:sp>
        <p:nvSpPr>
          <p:cNvPr id="9" name="object 7"/>
          <p:cNvSpPr txBox="1"/>
          <p:nvPr/>
        </p:nvSpPr>
        <p:spPr>
          <a:xfrm>
            <a:off x="806449" y="2566313"/>
            <a:ext cx="6110677" cy="1482457"/>
          </a:xfrm>
          <a:prstGeom prst="rect">
            <a:avLst/>
          </a:prstGeom>
        </p:spPr>
        <p:txBody>
          <a:bodyPr vert="horz" wrap="square" lIns="0" tIns="35560" rIns="0" bIns="0" rtlCol="0">
            <a:spAutoFit/>
          </a:bodyPr>
          <a:lstStyle/>
          <a:p>
            <a:pPr marL="165100" indent="-153035">
              <a:lnSpc>
                <a:spcPct val="100000"/>
              </a:lnSpc>
              <a:spcBef>
                <a:spcPts val="280"/>
              </a:spcBef>
              <a:buClr>
                <a:srgbClr val="306F8E"/>
              </a:buClr>
              <a:buAutoNum type="arabicPeriod"/>
              <a:tabLst>
                <a:tab pos="165735" algn="l"/>
              </a:tabLst>
            </a:pPr>
            <a:r>
              <a:rPr sz="1200" u="sng" spc="-10" dirty="0">
                <a:solidFill>
                  <a:srgbClr val="3379B6"/>
                </a:solidFill>
                <a:uFill>
                  <a:solidFill>
                    <a:srgbClr val="3379B6"/>
                  </a:solidFill>
                </a:uFill>
                <a:latin typeface="Arial"/>
                <a:cs typeface="Arial"/>
              </a:rPr>
              <a:t>Introduction: Business</a:t>
            </a:r>
            <a:r>
              <a:rPr sz="1200" u="sng" spc="-45" dirty="0">
                <a:solidFill>
                  <a:srgbClr val="3379B6"/>
                </a:solidFill>
                <a:uFill>
                  <a:solidFill>
                    <a:srgbClr val="3379B6"/>
                  </a:solidFill>
                </a:uFill>
                <a:latin typeface="Arial"/>
                <a:cs typeface="Arial"/>
              </a:rPr>
              <a:t> </a:t>
            </a:r>
            <a:r>
              <a:rPr sz="1200" u="sng" spc="-10" dirty="0">
                <a:solidFill>
                  <a:srgbClr val="3379B6"/>
                </a:solidFill>
                <a:uFill>
                  <a:solidFill>
                    <a:srgbClr val="3379B6"/>
                  </a:solidFill>
                </a:uFill>
                <a:latin typeface="Arial"/>
                <a:cs typeface="Arial"/>
              </a:rPr>
              <a:t>Problem</a:t>
            </a:r>
            <a:endParaRPr sz="1200" dirty="0">
              <a:latin typeface="Arial"/>
              <a:cs typeface="Arial"/>
            </a:endParaRPr>
          </a:p>
          <a:p>
            <a:pPr marL="165100" indent="-153035">
              <a:lnSpc>
                <a:spcPct val="100000"/>
              </a:lnSpc>
              <a:spcBef>
                <a:spcPts val="180"/>
              </a:spcBef>
              <a:buClr>
                <a:srgbClr val="306F8E"/>
              </a:buClr>
              <a:buAutoNum type="arabicPeriod"/>
              <a:tabLst>
                <a:tab pos="165735" algn="l"/>
              </a:tabLst>
            </a:pPr>
            <a:r>
              <a:rPr sz="1200" u="sng" spc="-10" dirty="0">
                <a:solidFill>
                  <a:srgbClr val="3379B6"/>
                </a:solidFill>
                <a:uFill>
                  <a:solidFill>
                    <a:srgbClr val="3379B6"/>
                  </a:solidFill>
                </a:uFill>
                <a:latin typeface="Arial"/>
                <a:cs typeface="Arial"/>
              </a:rPr>
              <a:t>Approach to Solve The</a:t>
            </a:r>
            <a:r>
              <a:rPr sz="1200" u="sng" spc="-20" dirty="0">
                <a:solidFill>
                  <a:srgbClr val="3379B6"/>
                </a:solidFill>
                <a:uFill>
                  <a:solidFill>
                    <a:srgbClr val="3379B6"/>
                  </a:solidFill>
                </a:uFill>
                <a:latin typeface="Arial"/>
                <a:cs typeface="Arial"/>
              </a:rPr>
              <a:t> </a:t>
            </a:r>
            <a:r>
              <a:rPr sz="1200" u="sng" spc="-10" dirty="0">
                <a:solidFill>
                  <a:srgbClr val="3379B6"/>
                </a:solidFill>
                <a:uFill>
                  <a:solidFill>
                    <a:srgbClr val="3379B6"/>
                  </a:solidFill>
                </a:uFill>
                <a:latin typeface="Arial"/>
                <a:cs typeface="Arial"/>
              </a:rPr>
              <a:t>Issue</a:t>
            </a:r>
            <a:endParaRPr sz="1200" dirty="0">
              <a:latin typeface="Arial"/>
              <a:cs typeface="Arial"/>
            </a:endParaRPr>
          </a:p>
          <a:p>
            <a:pPr marL="165100" indent="-153035">
              <a:lnSpc>
                <a:spcPct val="100000"/>
              </a:lnSpc>
              <a:spcBef>
                <a:spcPts val="180"/>
              </a:spcBef>
              <a:buClr>
                <a:srgbClr val="306F8E"/>
              </a:buClr>
              <a:buAutoNum type="arabicPeriod"/>
              <a:tabLst>
                <a:tab pos="165735" algn="l"/>
              </a:tabLst>
            </a:pPr>
            <a:r>
              <a:rPr sz="1200" u="sng" spc="-10" dirty="0">
                <a:solidFill>
                  <a:srgbClr val="3379B6"/>
                </a:solidFill>
                <a:uFill>
                  <a:solidFill>
                    <a:srgbClr val="3379B6"/>
                  </a:solidFill>
                </a:uFill>
                <a:latin typeface="Arial"/>
                <a:cs typeface="Arial"/>
              </a:rPr>
              <a:t>Description of the data</a:t>
            </a:r>
            <a:endParaRPr sz="1200" dirty="0">
              <a:latin typeface="Arial"/>
              <a:cs typeface="Arial"/>
            </a:endParaRPr>
          </a:p>
          <a:p>
            <a:pPr marL="165100" indent="-153035">
              <a:lnSpc>
                <a:spcPct val="100000"/>
              </a:lnSpc>
              <a:spcBef>
                <a:spcPts val="180"/>
              </a:spcBef>
              <a:buClr>
                <a:srgbClr val="306F8E"/>
              </a:buClr>
              <a:buAutoNum type="arabicPeriod"/>
              <a:tabLst>
                <a:tab pos="165735" algn="l"/>
              </a:tabLst>
            </a:pPr>
            <a:r>
              <a:rPr sz="1200" u="sng" spc="-10" dirty="0">
                <a:solidFill>
                  <a:srgbClr val="3379B6"/>
                </a:solidFill>
                <a:uFill>
                  <a:solidFill>
                    <a:srgbClr val="3379B6"/>
                  </a:solidFill>
                </a:uFill>
                <a:latin typeface="Arial"/>
                <a:cs typeface="Arial"/>
              </a:rPr>
              <a:t>Methodology</a:t>
            </a:r>
            <a:endParaRPr sz="1200" dirty="0">
              <a:latin typeface="Arial"/>
              <a:cs typeface="Arial"/>
            </a:endParaRPr>
          </a:p>
          <a:p>
            <a:pPr marL="165100" indent="-153035">
              <a:lnSpc>
                <a:spcPct val="100000"/>
              </a:lnSpc>
              <a:spcBef>
                <a:spcPts val="180"/>
              </a:spcBef>
              <a:buClr>
                <a:srgbClr val="306F8E"/>
              </a:buClr>
              <a:buAutoNum type="arabicPeriod"/>
              <a:tabLst>
                <a:tab pos="165735" algn="l"/>
              </a:tabLst>
            </a:pPr>
            <a:r>
              <a:rPr sz="1200" u="sng" spc="-10" dirty="0">
                <a:solidFill>
                  <a:srgbClr val="3379B6"/>
                </a:solidFill>
                <a:uFill>
                  <a:solidFill>
                    <a:srgbClr val="3379B6"/>
                  </a:solidFill>
                </a:uFill>
                <a:latin typeface="Arial"/>
                <a:cs typeface="Arial"/>
              </a:rPr>
              <a:t>Analysis</a:t>
            </a:r>
            <a:endParaRPr sz="1200" dirty="0">
              <a:latin typeface="Arial"/>
              <a:cs typeface="Arial"/>
            </a:endParaRPr>
          </a:p>
          <a:p>
            <a:pPr marL="165100" indent="-153035">
              <a:lnSpc>
                <a:spcPct val="100000"/>
              </a:lnSpc>
              <a:spcBef>
                <a:spcPts val="180"/>
              </a:spcBef>
              <a:buClr>
                <a:srgbClr val="306F8E"/>
              </a:buClr>
              <a:buAutoNum type="arabicPeriod"/>
              <a:tabLst>
                <a:tab pos="165735" algn="l"/>
              </a:tabLst>
            </a:pPr>
            <a:r>
              <a:rPr sz="1200" u="sng" spc="-10" dirty="0">
                <a:solidFill>
                  <a:srgbClr val="3379B6"/>
                </a:solidFill>
                <a:uFill>
                  <a:solidFill>
                    <a:srgbClr val="3379B6"/>
                  </a:solidFill>
                </a:uFill>
                <a:latin typeface="Arial"/>
                <a:cs typeface="Arial"/>
              </a:rPr>
              <a:t>Results and Discussion</a:t>
            </a:r>
            <a:endParaRPr sz="1200" dirty="0">
              <a:latin typeface="Arial"/>
              <a:cs typeface="Arial"/>
            </a:endParaRPr>
          </a:p>
          <a:p>
            <a:pPr marL="165100" indent="-153035">
              <a:lnSpc>
                <a:spcPct val="100000"/>
              </a:lnSpc>
              <a:spcBef>
                <a:spcPts val="185"/>
              </a:spcBef>
              <a:buClr>
                <a:srgbClr val="306F8E"/>
              </a:buClr>
              <a:buAutoNum type="arabicPeriod"/>
              <a:tabLst>
                <a:tab pos="165735" algn="l"/>
              </a:tabLst>
            </a:pPr>
            <a:r>
              <a:rPr sz="1200" u="sng" spc="-10" dirty="0">
                <a:solidFill>
                  <a:srgbClr val="3379B6"/>
                </a:solidFill>
                <a:uFill>
                  <a:solidFill>
                    <a:srgbClr val="3379B6"/>
                  </a:solidFill>
                </a:uFill>
                <a:latin typeface="Arial"/>
                <a:cs typeface="Arial"/>
              </a:rPr>
              <a:t>Conclusion</a:t>
            </a:r>
            <a:endParaRPr sz="1200" dirty="0">
              <a:latin typeface="Arial"/>
              <a:cs typeface="Aria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582991" y="5971835"/>
            <a:ext cx="6387341" cy="342995"/>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501650" y="5128323"/>
            <a:ext cx="6553200" cy="801370"/>
          </a:xfrm>
          <a:prstGeom prst="rect">
            <a:avLst/>
          </a:prstGeom>
        </p:spPr>
        <p:style>
          <a:lnRef idx="2">
            <a:schemeClr val="accent1"/>
          </a:lnRef>
          <a:fillRef idx="1">
            <a:schemeClr val="lt1"/>
          </a:fillRef>
          <a:effectRef idx="0">
            <a:schemeClr val="accent1"/>
          </a:effectRef>
          <a:fontRef idx="minor">
            <a:schemeClr val="dk1"/>
          </a:fontRef>
        </p:style>
        <p:txBody>
          <a:bodyPr vert="horz" wrap="square" lIns="0" tIns="16510" rIns="0" bIns="0" rtlCol="0">
            <a:spAutoFit/>
          </a:bodyPr>
          <a:lstStyle/>
          <a:p>
            <a:pPr marL="12700">
              <a:lnSpc>
                <a:spcPct val="100000"/>
              </a:lnSpc>
              <a:spcBef>
                <a:spcPts val="130"/>
              </a:spcBef>
            </a:pPr>
            <a:r>
              <a:rPr sz="1050" b="1" spc="10" dirty="0">
                <a:latin typeface="Arial"/>
                <a:cs typeface="Arial"/>
              </a:rPr>
              <a:t>Non-profit</a:t>
            </a:r>
            <a:r>
              <a:rPr sz="1050" b="1" dirty="0">
                <a:latin typeface="Arial"/>
                <a:cs typeface="Arial"/>
              </a:rPr>
              <a:t> </a:t>
            </a:r>
            <a:r>
              <a:rPr sz="1050" b="1" spc="10" dirty="0">
                <a:latin typeface="Arial"/>
                <a:cs typeface="Arial"/>
              </a:rPr>
              <a:t>centers</a:t>
            </a:r>
            <a:endParaRPr sz="1050" dirty="0">
              <a:latin typeface="Arial"/>
              <a:cs typeface="Arial"/>
            </a:endParaRPr>
          </a:p>
          <a:p>
            <a:pPr>
              <a:lnSpc>
                <a:spcPct val="100000"/>
              </a:lnSpc>
              <a:spcBef>
                <a:spcPts val="20"/>
              </a:spcBef>
            </a:pPr>
            <a:endParaRPr sz="1250" dirty="0">
              <a:latin typeface="Times New Roman"/>
              <a:cs typeface="Times New Roman"/>
            </a:endParaRPr>
          </a:p>
          <a:p>
            <a:pPr marL="12700">
              <a:lnSpc>
                <a:spcPct val="100000"/>
              </a:lnSpc>
            </a:pPr>
            <a:r>
              <a:rPr sz="850" b="1" spc="-10" dirty="0">
                <a:latin typeface="Arial"/>
                <a:cs typeface="Arial"/>
              </a:rPr>
              <a:t>lets see what is the total </a:t>
            </a:r>
            <a:r>
              <a:rPr sz="850" b="1" spc="-15" dirty="0">
                <a:latin typeface="Arial"/>
                <a:cs typeface="Arial"/>
              </a:rPr>
              <a:t>number </a:t>
            </a:r>
            <a:r>
              <a:rPr sz="850" b="1" spc="-10" dirty="0">
                <a:latin typeface="Arial"/>
                <a:cs typeface="Arial"/>
              </a:rPr>
              <a:t>of children in Non-profit centers in</a:t>
            </a:r>
            <a:r>
              <a:rPr sz="850" b="1" spc="65" dirty="0">
                <a:latin typeface="Arial"/>
                <a:cs typeface="Arial"/>
              </a:rPr>
              <a:t> </a:t>
            </a:r>
            <a:r>
              <a:rPr sz="850" b="1" spc="-10" dirty="0">
                <a:latin typeface="Arial"/>
                <a:cs typeface="Arial"/>
              </a:rPr>
              <a:t>Toronto</a:t>
            </a:r>
            <a:endParaRPr sz="850" dirty="0">
              <a:latin typeface="Arial"/>
              <a:cs typeface="Arial"/>
            </a:endParaRPr>
          </a:p>
          <a:p>
            <a:pPr>
              <a:lnSpc>
                <a:spcPct val="100000"/>
              </a:lnSpc>
            </a:pPr>
            <a:endParaRPr sz="1150" dirty="0">
              <a:latin typeface="Times New Roman"/>
              <a:cs typeface="Times New Roman"/>
            </a:endParaRPr>
          </a:p>
          <a:p>
            <a:pPr marL="12700">
              <a:lnSpc>
                <a:spcPct val="100000"/>
              </a:lnSpc>
            </a:pPr>
            <a:r>
              <a:rPr sz="850" spc="-10" dirty="0">
                <a:solidFill>
                  <a:srgbClr val="2F3E9E"/>
                </a:solidFill>
                <a:latin typeface="Courier New"/>
                <a:cs typeface="Courier New"/>
              </a:rPr>
              <a:t>In</a:t>
            </a:r>
            <a:r>
              <a:rPr sz="850" spc="-15" dirty="0">
                <a:solidFill>
                  <a:srgbClr val="2F3E9E"/>
                </a:solidFill>
                <a:latin typeface="Courier New"/>
                <a:cs typeface="Courier New"/>
              </a:rPr>
              <a:t> </a:t>
            </a:r>
            <a:r>
              <a:rPr sz="850" spc="-10" dirty="0">
                <a:solidFill>
                  <a:srgbClr val="2F3E9E"/>
                </a:solidFill>
                <a:latin typeface="Courier New"/>
                <a:cs typeface="Courier New"/>
              </a:rPr>
              <a:t>[46]:</a:t>
            </a:r>
            <a:endParaRPr sz="850" dirty="0">
              <a:latin typeface="Courier New"/>
              <a:cs typeface="Courier New"/>
            </a:endParaRPr>
          </a:p>
        </p:txBody>
      </p:sp>
      <p:sp>
        <p:nvSpPr>
          <p:cNvPr id="5" name="object 5"/>
          <p:cNvSpPr/>
          <p:nvPr/>
        </p:nvSpPr>
        <p:spPr>
          <a:xfrm>
            <a:off x="582991" y="8418537"/>
            <a:ext cx="6387341" cy="342995"/>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582991" y="9615211"/>
            <a:ext cx="6387341" cy="342995"/>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621102" y="750678"/>
            <a:ext cx="6311120" cy="4001616"/>
          </a:xfrm>
          <a:prstGeom prst="rect">
            <a:avLst/>
          </a:prstGeom>
          <a:blipFill>
            <a:blip r:embed="rId4" cstate="print"/>
            <a:stretch>
              <a:fillRect/>
            </a:stretch>
          </a:blipFill>
        </p:spPr>
        <p:txBody>
          <a:bodyPr wrap="square" lIns="0" tIns="0" rIns="0" bIns="0" rtlCol="0"/>
          <a:lstStyle/>
          <a:p>
            <a:endParaRPr/>
          </a:p>
        </p:txBody>
      </p:sp>
      <p:graphicFrame>
        <p:nvGraphicFramePr>
          <p:cNvPr id="8" name="object 8"/>
          <p:cNvGraphicFramePr>
            <a:graphicFrameLocks noGrp="1"/>
          </p:cNvGraphicFramePr>
          <p:nvPr>
            <p:extLst>
              <p:ext uri="{D42A27DB-BD31-4B8C-83A1-F6EECF244321}">
                <p14:modId xmlns:p14="http://schemas.microsoft.com/office/powerpoint/2010/main" val="1181828419"/>
              </p:ext>
            </p:extLst>
          </p:nvPr>
        </p:nvGraphicFramePr>
        <p:xfrm>
          <a:off x="621102" y="6696978"/>
          <a:ext cx="6433747" cy="1525929"/>
        </p:xfrm>
        <a:graphic>
          <a:graphicData uri="http://schemas.openxmlformats.org/drawingml/2006/table">
            <a:tbl>
              <a:tblPr firstRow="1" bandRow="1">
                <a:tableStyleId>{3B4B98B0-60AC-42C2-AFA5-B58CD77FA1E5}</a:tableStyleId>
              </a:tblPr>
              <a:tblGrid>
                <a:gridCol w="2049625"/>
                <a:gridCol w="718060"/>
                <a:gridCol w="1040283"/>
                <a:gridCol w="1110702"/>
                <a:gridCol w="939989"/>
                <a:gridCol w="575088"/>
              </a:tblGrid>
              <a:tr h="467261">
                <a:tc>
                  <a:txBody>
                    <a:bodyPr/>
                    <a:lstStyle/>
                    <a:p>
                      <a:pPr marR="40640" algn="r">
                        <a:lnSpc>
                          <a:spcPts val="790"/>
                        </a:lnSpc>
                      </a:pPr>
                      <a:r>
                        <a:rPr sz="900" spc="-5" dirty="0"/>
                        <a:t>Infan</a:t>
                      </a:r>
                      <a:r>
                        <a:rPr sz="900" dirty="0"/>
                        <a:t>t</a:t>
                      </a:r>
                    </a:p>
                    <a:p>
                      <a:pPr>
                        <a:lnSpc>
                          <a:spcPct val="100000"/>
                        </a:lnSpc>
                        <a:spcBef>
                          <a:spcPts val="30"/>
                        </a:spcBef>
                      </a:pPr>
                      <a:endParaRPr sz="900" dirty="0"/>
                    </a:p>
                    <a:p>
                      <a:pPr marL="449580">
                        <a:lnSpc>
                          <a:spcPct val="100000"/>
                        </a:lnSpc>
                      </a:pPr>
                      <a:r>
                        <a:rPr sz="900" spc="5" dirty="0"/>
                        <a:t>Borough</a:t>
                      </a:r>
                      <a:endParaRPr sz="900" dirty="0">
                        <a:latin typeface="Arial"/>
                        <a:cs typeface="Arial"/>
                      </a:endParaRPr>
                    </a:p>
                  </a:txBody>
                  <a:tcPr marL="0" marR="0" marT="0" marB="0"/>
                </a:tc>
                <a:tc>
                  <a:txBody>
                    <a:bodyPr/>
                    <a:lstStyle/>
                    <a:p>
                      <a:pPr marR="38100" algn="r">
                        <a:lnSpc>
                          <a:spcPts val="790"/>
                        </a:lnSpc>
                      </a:pPr>
                      <a:r>
                        <a:rPr sz="900" spc="-5" dirty="0"/>
                        <a:t>Toddle</a:t>
                      </a:r>
                      <a:r>
                        <a:rPr sz="900" dirty="0"/>
                        <a:t>r</a:t>
                      </a:r>
                      <a:endParaRPr sz="900" dirty="0">
                        <a:latin typeface="Arial"/>
                        <a:cs typeface="Arial"/>
                      </a:endParaRPr>
                    </a:p>
                  </a:txBody>
                  <a:tcPr marL="0" marR="0" marT="0" marB="0"/>
                </a:tc>
                <a:tc>
                  <a:txBody>
                    <a:bodyPr/>
                    <a:lstStyle/>
                    <a:p>
                      <a:pPr marR="36830" algn="r">
                        <a:lnSpc>
                          <a:spcPts val="790"/>
                        </a:lnSpc>
                      </a:pPr>
                      <a:r>
                        <a:rPr sz="900" spc="-5" dirty="0"/>
                        <a:t>Preschoole</a:t>
                      </a:r>
                      <a:r>
                        <a:rPr sz="900" dirty="0"/>
                        <a:t>r</a:t>
                      </a:r>
                      <a:endParaRPr sz="900" dirty="0">
                        <a:latin typeface="Arial"/>
                        <a:cs typeface="Arial"/>
                      </a:endParaRPr>
                    </a:p>
                  </a:txBody>
                  <a:tcPr marL="0" marR="0" marT="0" marB="0"/>
                </a:tc>
                <a:tc>
                  <a:txBody>
                    <a:bodyPr/>
                    <a:lstStyle/>
                    <a:p>
                      <a:pPr marR="39370" algn="r">
                        <a:lnSpc>
                          <a:spcPts val="790"/>
                        </a:lnSpc>
                      </a:pPr>
                      <a:r>
                        <a:rPr sz="900" spc="-5" dirty="0"/>
                        <a:t>Kindergarte</a:t>
                      </a:r>
                      <a:r>
                        <a:rPr sz="900" dirty="0"/>
                        <a:t>n</a:t>
                      </a:r>
                      <a:endParaRPr sz="900" dirty="0">
                        <a:latin typeface="Arial"/>
                        <a:cs typeface="Arial"/>
                      </a:endParaRPr>
                    </a:p>
                  </a:txBody>
                  <a:tcPr marL="0" marR="0" marT="0" marB="0"/>
                </a:tc>
                <a:tc>
                  <a:txBody>
                    <a:bodyPr/>
                    <a:lstStyle/>
                    <a:p>
                      <a:pPr marR="36830" algn="r">
                        <a:lnSpc>
                          <a:spcPts val="790"/>
                        </a:lnSpc>
                      </a:pPr>
                      <a:r>
                        <a:rPr sz="900" spc="-5" dirty="0"/>
                        <a:t>Gradeleve</a:t>
                      </a:r>
                      <a:r>
                        <a:rPr sz="900" dirty="0"/>
                        <a:t>l</a:t>
                      </a:r>
                      <a:endParaRPr sz="900" dirty="0">
                        <a:latin typeface="Arial"/>
                        <a:cs typeface="Arial"/>
                      </a:endParaRPr>
                    </a:p>
                  </a:txBody>
                  <a:tcPr marL="0" marR="0" marT="0" marB="0"/>
                </a:tc>
                <a:tc>
                  <a:txBody>
                    <a:bodyPr/>
                    <a:lstStyle/>
                    <a:p>
                      <a:pPr marL="26034" algn="ctr">
                        <a:lnSpc>
                          <a:spcPts val="790"/>
                        </a:lnSpc>
                      </a:pPr>
                      <a:r>
                        <a:rPr sz="900" spc="5" dirty="0"/>
                        <a:t>Total</a:t>
                      </a:r>
                      <a:endParaRPr sz="900" dirty="0">
                        <a:latin typeface="Arial"/>
                        <a:cs typeface="Arial"/>
                      </a:endParaRPr>
                    </a:p>
                  </a:txBody>
                  <a:tcPr marL="0" marR="0" marT="0" marB="0"/>
                </a:tc>
              </a:tr>
              <a:tr h="267077">
                <a:tc>
                  <a:txBody>
                    <a:bodyPr/>
                    <a:lstStyle/>
                    <a:p>
                      <a:pPr marR="37465" algn="r">
                        <a:lnSpc>
                          <a:spcPct val="100000"/>
                        </a:lnSpc>
                        <a:spcBef>
                          <a:spcPts val="350"/>
                        </a:spcBef>
                        <a:tabLst>
                          <a:tab pos="853440" algn="l"/>
                        </a:tabLst>
                      </a:pPr>
                      <a:r>
                        <a:rPr sz="900" spc="-5" dirty="0"/>
                        <a:t>Etobicok</a:t>
                      </a:r>
                      <a:r>
                        <a:rPr sz="900" dirty="0"/>
                        <a:t>e</a:t>
                      </a:r>
                      <a:r>
                        <a:rPr sz="900" spc="5" dirty="0"/>
                        <a:t> </a:t>
                      </a:r>
                      <a:r>
                        <a:rPr sz="900" spc="-5" dirty="0"/>
                        <a:t>Yor</a:t>
                      </a:r>
                      <a:r>
                        <a:rPr sz="900" dirty="0"/>
                        <a:t>k	</a:t>
                      </a:r>
                      <a:r>
                        <a:rPr sz="900" spc="-5" dirty="0"/>
                        <a:t>32</a:t>
                      </a:r>
                      <a:r>
                        <a:rPr sz="900" dirty="0"/>
                        <a:t>6</a:t>
                      </a:r>
                      <a:endParaRPr sz="900">
                        <a:latin typeface="Arial"/>
                        <a:cs typeface="Arial"/>
                      </a:endParaRPr>
                    </a:p>
                  </a:txBody>
                  <a:tcPr marL="0" marR="0" marT="44450" marB="0"/>
                </a:tc>
                <a:tc>
                  <a:txBody>
                    <a:bodyPr/>
                    <a:lstStyle/>
                    <a:p>
                      <a:pPr marR="37465" algn="r">
                        <a:lnSpc>
                          <a:spcPct val="100000"/>
                        </a:lnSpc>
                        <a:spcBef>
                          <a:spcPts val="350"/>
                        </a:spcBef>
                      </a:pPr>
                      <a:r>
                        <a:rPr sz="900" spc="-5" dirty="0"/>
                        <a:t>87</a:t>
                      </a:r>
                      <a:r>
                        <a:rPr sz="900" dirty="0"/>
                        <a:t>9</a:t>
                      </a:r>
                      <a:endParaRPr sz="900">
                        <a:latin typeface="Arial"/>
                        <a:cs typeface="Arial"/>
                      </a:endParaRPr>
                    </a:p>
                  </a:txBody>
                  <a:tcPr marL="0" marR="0" marT="44450" marB="0"/>
                </a:tc>
                <a:tc>
                  <a:txBody>
                    <a:bodyPr/>
                    <a:lstStyle/>
                    <a:p>
                      <a:pPr marR="41275" algn="r">
                        <a:lnSpc>
                          <a:spcPct val="100000"/>
                        </a:lnSpc>
                        <a:spcBef>
                          <a:spcPts val="350"/>
                        </a:spcBef>
                      </a:pPr>
                      <a:r>
                        <a:rPr sz="900" spc="-5" dirty="0"/>
                        <a:t>211</a:t>
                      </a:r>
                      <a:r>
                        <a:rPr sz="900" dirty="0"/>
                        <a:t>8</a:t>
                      </a:r>
                      <a:endParaRPr sz="900" dirty="0">
                        <a:latin typeface="Arial"/>
                        <a:cs typeface="Arial"/>
                      </a:endParaRPr>
                    </a:p>
                  </a:txBody>
                  <a:tcPr marL="0" marR="0" marT="44450" marB="0"/>
                </a:tc>
                <a:tc>
                  <a:txBody>
                    <a:bodyPr/>
                    <a:lstStyle/>
                    <a:p>
                      <a:pPr marR="38735" algn="r">
                        <a:lnSpc>
                          <a:spcPct val="100000"/>
                        </a:lnSpc>
                        <a:spcBef>
                          <a:spcPts val="350"/>
                        </a:spcBef>
                      </a:pPr>
                      <a:r>
                        <a:rPr sz="900" spc="-5" dirty="0"/>
                        <a:t>234</a:t>
                      </a:r>
                      <a:r>
                        <a:rPr sz="900" dirty="0"/>
                        <a:t>9</a:t>
                      </a:r>
                      <a:endParaRPr sz="900">
                        <a:latin typeface="Arial"/>
                        <a:cs typeface="Arial"/>
                      </a:endParaRPr>
                    </a:p>
                  </a:txBody>
                  <a:tcPr marL="0" marR="0" marT="44450" marB="0"/>
                </a:tc>
                <a:tc>
                  <a:txBody>
                    <a:bodyPr/>
                    <a:lstStyle/>
                    <a:p>
                      <a:pPr marR="41275" algn="r">
                        <a:lnSpc>
                          <a:spcPct val="100000"/>
                        </a:lnSpc>
                        <a:spcBef>
                          <a:spcPts val="350"/>
                        </a:spcBef>
                      </a:pPr>
                      <a:r>
                        <a:rPr sz="900" spc="-5" dirty="0"/>
                        <a:t>411</a:t>
                      </a:r>
                      <a:r>
                        <a:rPr sz="900" dirty="0"/>
                        <a:t>7</a:t>
                      </a:r>
                      <a:endParaRPr sz="900">
                        <a:latin typeface="Arial"/>
                        <a:cs typeface="Arial"/>
                      </a:endParaRPr>
                    </a:p>
                  </a:txBody>
                  <a:tcPr marL="0" marR="0" marT="44450" marB="0"/>
                </a:tc>
                <a:tc>
                  <a:txBody>
                    <a:bodyPr/>
                    <a:lstStyle/>
                    <a:p>
                      <a:pPr marL="41910" algn="ctr">
                        <a:lnSpc>
                          <a:spcPct val="100000"/>
                        </a:lnSpc>
                        <a:spcBef>
                          <a:spcPts val="350"/>
                        </a:spcBef>
                      </a:pPr>
                      <a:r>
                        <a:rPr sz="900" spc="5" dirty="0"/>
                        <a:t>9789</a:t>
                      </a:r>
                      <a:endParaRPr sz="900" dirty="0">
                        <a:latin typeface="Arial"/>
                        <a:cs typeface="Arial"/>
                      </a:endParaRPr>
                    </a:p>
                  </a:txBody>
                  <a:tcPr marL="0" marR="0" marT="44450" marB="0"/>
                </a:tc>
              </a:tr>
              <a:tr h="262038">
                <a:tc>
                  <a:txBody>
                    <a:bodyPr/>
                    <a:lstStyle/>
                    <a:p>
                      <a:pPr marR="37465" algn="r">
                        <a:lnSpc>
                          <a:spcPct val="100000"/>
                        </a:lnSpc>
                        <a:spcBef>
                          <a:spcPts val="320"/>
                        </a:spcBef>
                        <a:tabLst>
                          <a:tab pos="662940" algn="l"/>
                        </a:tabLst>
                      </a:pPr>
                      <a:r>
                        <a:rPr sz="900" spc="-5" dirty="0"/>
                        <a:t>Nort</a:t>
                      </a:r>
                      <a:r>
                        <a:rPr sz="900" dirty="0"/>
                        <a:t>h</a:t>
                      </a:r>
                      <a:r>
                        <a:rPr sz="900" spc="5" dirty="0"/>
                        <a:t> </a:t>
                      </a:r>
                      <a:r>
                        <a:rPr sz="900" spc="-5" dirty="0"/>
                        <a:t>Yor</a:t>
                      </a:r>
                      <a:r>
                        <a:rPr sz="900" dirty="0"/>
                        <a:t>k	</a:t>
                      </a:r>
                      <a:r>
                        <a:rPr sz="900" spc="-5" dirty="0"/>
                        <a:t>42</a:t>
                      </a:r>
                      <a:r>
                        <a:rPr sz="900" dirty="0"/>
                        <a:t>2</a:t>
                      </a:r>
                      <a:endParaRPr sz="900">
                        <a:latin typeface="Arial"/>
                        <a:cs typeface="Arial"/>
                      </a:endParaRPr>
                    </a:p>
                  </a:txBody>
                  <a:tcPr marL="0" marR="0" marT="40640" marB="0"/>
                </a:tc>
                <a:tc>
                  <a:txBody>
                    <a:bodyPr/>
                    <a:lstStyle/>
                    <a:p>
                      <a:pPr marR="40005" algn="r">
                        <a:lnSpc>
                          <a:spcPct val="100000"/>
                        </a:lnSpc>
                        <a:spcBef>
                          <a:spcPts val="320"/>
                        </a:spcBef>
                      </a:pPr>
                      <a:r>
                        <a:rPr sz="900" spc="-5" dirty="0"/>
                        <a:t>158</a:t>
                      </a:r>
                      <a:r>
                        <a:rPr sz="900" dirty="0"/>
                        <a:t>8</a:t>
                      </a:r>
                      <a:endParaRPr sz="900">
                        <a:latin typeface="Arial"/>
                        <a:cs typeface="Arial"/>
                      </a:endParaRPr>
                    </a:p>
                  </a:txBody>
                  <a:tcPr marL="0" marR="0" marT="40640" marB="0"/>
                </a:tc>
                <a:tc>
                  <a:txBody>
                    <a:bodyPr/>
                    <a:lstStyle/>
                    <a:p>
                      <a:pPr marR="41275" algn="r">
                        <a:lnSpc>
                          <a:spcPct val="100000"/>
                        </a:lnSpc>
                        <a:spcBef>
                          <a:spcPts val="320"/>
                        </a:spcBef>
                      </a:pPr>
                      <a:r>
                        <a:rPr sz="900" spc="-5" dirty="0"/>
                        <a:t>403</a:t>
                      </a:r>
                      <a:r>
                        <a:rPr sz="900" dirty="0"/>
                        <a:t>4</a:t>
                      </a:r>
                      <a:endParaRPr sz="900">
                        <a:latin typeface="Arial"/>
                        <a:cs typeface="Arial"/>
                      </a:endParaRPr>
                    </a:p>
                  </a:txBody>
                  <a:tcPr marL="0" marR="0" marT="40640" marB="0"/>
                </a:tc>
                <a:tc>
                  <a:txBody>
                    <a:bodyPr/>
                    <a:lstStyle/>
                    <a:p>
                      <a:pPr marR="38735" algn="r">
                        <a:lnSpc>
                          <a:spcPct val="100000"/>
                        </a:lnSpc>
                        <a:spcBef>
                          <a:spcPts val="320"/>
                        </a:spcBef>
                      </a:pPr>
                      <a:r>
                        <a:rPr sz="900" spc="-5" dirty="0"/>
                        <a:t>289</a:t>
                      </a:r>
                      <a:r>
                        <a:rPr sz="900" dirty="0"/>
                        <a:t>5</a:t>
                      </a:r>
                      <a:endParaRPr sz="900">
                        <a:latin typeface="Arial"/>
                        <a:cs typeface="Arial"/>
                      </a:endParaRPr>
                    </a:p>
                  </a:txBody>
                  <a:tcPr marL="0" marR="0" marT="40640" marB="0"/>
                </a:tc>
                <a:tc>
                  <a:txBody>
                    <a:bodyPr/>
                    <a:lstStyle/>
                    <a:p>
                      <a:pPr marR="41275" algn="r">
                        <a:lnSpc>
                          <a:spcPct val="100000"/>
                        </a:lnSpc>
                        <a:spcBef>
                          <a:spcPts val="320"/>
                        </a:spcBef>
                      </a:pPr>
                      <a:r>
                        <a:rPr sz="900" spc="-5" dirty="0"/>
                        <a:t>485</a:t>
                      </a:r>
                      <a:r>
                        <a:rPr sz="900" dirty="0"/>
                        <a:t>1</a:t>
                      </a:r>
                      <a:endParaRPr sz="900">
                        <a:latin typeface="Arial"/>
                        <a:cs typeface="Arial"/>
                      </a:endParaRPr>
                    </a:p>
                  </a:txBody>
                  <a:tcPr marL="0" marR="0" marT="40640" marB="0"/>
                </a:tc>
                <a:tc>
                  <a:txBody>
                    <a:bodyPr/>
                    <a:lstStyle/>
                    <a:p>
                      <a:pPr marL="1270" algn="ctr">
                        <a:lnSpc>
                          <a:spcPct val="100000"/>
                        </a:lnSpc>
                        <a:spcBef>
                          <a:spcPts val="320"/>
                        </a:spcBef>
                      </a:pPr>
                      <a:r>
                        <a:rPr sz="900" spc="5" dirty="0"/>
                        <a:t>13790</a:t>
                      </a:r>
                      <a:endParaRPr sz="900" dirty="0">
                        <a:latin typeface="Arial"/>
                        <a:cs typeface="Arial"/>
                      </a:endParaRPr>
                    </a:p>
                  </a:txBody>
                  <a:tcPr marL="0" marR="0" marT="40640" marB="0"/>
                </a:tc>
              </a:tr>
              <a:tr h="262038">
                <a:tc>
                  <a:txBody>
                    <a:bodyPr/>
                    <a:lstStyle/>
                    <a:p>
                      <a:pPr marR="37465" algn="r">
                        <a:lnSpc>
                          <a:spcPct val="100000"/>
                        </a:lnSpc>
                        <a:spcBef>
                          <a:spcPts val="320"/>
                        </a:spcBef>
                        <a:tabLst>
                          <a:tab pos="762000" algn="l"/>
                        </a:tabLst>
                      </a:pPr>
                      <a:r>
                        <a:rPr sz="900" spc="-5" dirty="0"/>
                        <a:t>Scarboroug</a:t>
                      </a:r>
                      <a:r>
                        <a:rPr sz="900" dirty="0"/>
                        <a:t>h	</a:t>
                      </a:r>
                      <a:r>
                        <a:rPr sz="900" spc="-5" dirty="0"/>
                        <a:t>37</a:t>
                      </a:r>
                      <a:r>
                        <a:rPr sz="900" dirty="0"/>
                        <a:t>1</a:t>
                      </a:r>
                      <a:endParaRPr sz="900">
                        <a:latin typeface="Arial"/>
                        <a:cs typeface="Arial"/>
                      </a:endParaRPr>
                    </a:p>
                  </a:txBody>
                  <a:tcPr marL="0" marR="0" marT="40640" marB="0"/>
                </a:tc>
                <a:tc>
                  <a:txBody>
                    <a:bodyPr/>
                    <a:lstStyle/>
                    <a:p>
                      <a:pPr marR="37465" algn="r">
                        <a:lnSpc>
                          <a:spcPct val="100000"/>
                        </a:lnSpc>
                        <a:spcBef>
                          <a:spcPts val="320"/>
                        </a:spcBef>
                      </a:pPr>
                      <a:r>
                        <a:rPr sz="900" spc="-5" dirty="0"/>
                        <a:t>93</a:t>
                      </a:r>
                      <a:r>
                        <a:rPr sz="900" dirty="0"/>
                        <a:t>8</a:t>
                      </a:r>
                      <a:endParaRPr sz="900">
                        <a:latin typeface="Arial"/>
                        <a:cs typeface="Arial"/>
                      </a:endParaRPr>
                    </a:p>
                  </a:txBody>
                  <a:tcPr marL="0" marR="0" marT="40640" marB="0"/>
                </a:tc>
                <a:tc>
                  <a:txBody>
                    <a:bodyPr/>
                    <a:lstStyle/>
                    <a:p>
                      <a:pPr marR="41275" algn="r">
                        <a:lnSpc>
                          <a:spcPct val="100000"/>
                        </a:lnSpc>
                        <a:spcBef>
                          <a:spcPts val="320"/>
                        </a:spcBef>
                      </a:pPr>
                      <a:r>
                        <a:rPr sz="900" spc="-5" dirty="0"/>
                        <a:t>211</a:t>
                      </a:r>
                      <a:r>
                        <a:rPr sz="900" dirty="0"/>
                        <a:t>8</a:t>
                      </a:r>
                      <a:endParaRPr sz="900">
                        <a:latin typeface="Arial"/>
                        <a:cs typeface="Arial"/>
                      </a:endParaRPr>
                    </a:p>
                  </a:txBody>
                  <a:tcPr marL="0" marR="0" marT="40640" marB="0"/>
                </a:tc>
                <a:tc>
                  <a:txBody>
                    <a:bodyPr/>
                    <a:lstStyle/>
                    <a:p>
                      <a:pPr marR="38735" algn="r">
                        <a:lnSpc>
                          <a:spcPct val="100000"/>
                        </a:lnSpc>
                        <a:spcBef>
                          <a:spcPts val="320"/>
                        </a:spcBef>
                      </a:pPr>
                      <a:r>
                        <a:rPr sz="900" spc="-5" dirty="0"/>
                        <a:t>164</a:t>
                      </a:r>
                      <a:r>
                        <a:rPr sz="900" dirty="0"/>
                        <a:t>4</a:t>
                      </a:r>
                      <a:endParaRPr sz="900">
                        <a:latin typeface="Arial"/>
                        <a:cs typeface="Arial"/>
                      </a:endParaRPr>
                    </a:p>
                  </a:txBody>
                  <a:tcPr marL="0" marR="0" marT="40640" marB="0"/>
                </a:tc>
                <a:tc>
                  <a:txBody>
                    <a:bodyPr/>
                    <a:lstStyle/>
                    <a:p>
                      <a:pPr marR="41275" algn="r">
                        <a:lnSpc>
                          <a:spcPct val="100000"/>
                        </a:lnSpc>
                        <a:spcBef>
                          <a:spcPts val="320"/>
                        </a:spcBef>
                      </a:pPr>
                      <a:r>
                        <a:rPr sz="900" spc="-5" dirty="0"/>
                        <a:t>250</a:t>
                      </a:r>
                      <a:r>
                        <a:rPr sz="900" dirty="0"/>
                        <a:t>6</a:t>
                      </a:r>
                      <a:endParaRPr sz="900">
                        <a:latin typeface="Arial"/>
                        <a:cs typeface="Arial"/>
                      </a:endParaRPr>
                    </a:p>
                  </a:txBody>
                  <a:tcPr marL="0" marR="0" marT="40640" marB="0"/>
                </a:tc>
                <a:tc>
                  <a:txBody>
                    <a:bodyPr/>
                    <a:lstStyle/>
                    <a:p>
                      <a:pPr marL="41910" algn="ctr">
                        <a:lnSpc>
                          <a:spcPct val="100000"/>
                        </a:lnSpc>
                        <a:spcBef>
                          <a:spcPts val="320"/>
                        </a:spcBef>
                      </a:pPr>
                      <a:r>
                        <a:rPr sz="900" spc="5" dirty="0"/>
                        <a:t>7577</a:t>
                      </a:r>
                      <a:endParaRPr sz="900" dirty="0">
                        <a:latin typeface="Arial"/>
                        <a:cs typeface="Arial"/>
                      </a:endParaRPr>
                    </a:p>
                  </a:txBody>
                  <a:tcPr marL="0" marR="0" marT="40640" marB="0"/>
                </a:tc>
              </a:tr>
              <a:tr h="267515">
                <a:tc>
                  <a:txBody>
                    <a:bodyPr/>
                    <a:lstStyle/>
                    <a:p>
                      <a:pPr marR="37465" algn="r">
                        <a:lnSpc>
                          <a:spcPct val="100000"/>
                        </a:lnSpc>
                        <a:spcBef>
                          <a:spcPts val="320"/>
                        </a:spcBef>
                        <a:tabLst>
                          <a:tab pos="754380" algn="l"/>
                        </a:tabLst>
                      </a:pPr>
                      <a:r>
                        <a:rPr sz="900" spc="-5" dirty="0"/>
                        <a:t>Toront</a:t>
                      </a:r>
                      <a:r>
                        <a:rPr sz="900" dirty="0"/>
                        <a:t>o</a:t>
                      </a:r>
                      <a:r>
                        <a:rPr sz="900" spc="5" dirty="0"/>
                        <a:t> </a:t>
                      </a:r>
                      <a:r>
                        <a:rPr sz="900" spc="-5" dirty="0"/>
                        <a:t>Eas</a:t>
                      </a:r>
                      <a:r>
                        <a:rPr sz="900" dirty="0"/>
                        <a:t>t	</a:t>
                      </a:r>
                      <a:r>
                        <a:rPr sz="900" spc="-7" baseline="-31746" dirty="0"/>
                        <a:t>67</a:t>
                      </a:r>
                      <a:r>
                        <a:rPr sz="900" baseline="-31746" dirty="0"/>
                        <a:t>5</a:t>
                      </a:r>
                      <a:endParaRPr sz="900" baseline="-31746">
                        <a:latin typeface="Arial"/>
                        <a:cs typeface="Arial"/>
                      </a:endParaRPr>
                    </a:p>
                  </a:txBody>
                  <a:tcPr marL="0" marR="0" marT="40640" marB="0"/>
                </a:tc>
                <a:tc>
                  <a:txBody>
                    <a:bodyPr/>
                    <a:lstStyle/>
                    <a:p>
                      <a:pPr>
                        <a:lnSpc>
                          <a:spcPct val="100000"/>
                        </a:lnSpc>
                        <a:spcBef>
                          <a:spcPts val="50"/>
                        </a:spcBef>
                      </a:pPr>
                      <a:endParaRPr sz="900"/>
                    </a:p>
                    <a:p>
                      <a:pPr marR="40005" algn="r">
                        <a:lnSpc>
                          <a:spcPts val="755"/>
                        </a:lnSpc>
                      </a:pPr>
                      <a:r>
                        <a:rPr sz="900" spc="-5" dirty="0"/>
                        <a:t>209</a:t>
                      </a:r>
                      <a:r>
                        <a:rPr sz="900" dirty="0"/>
                        <a:t>5</a:t>
                      </a:r>
                      <a:endParaRPr sz="900">
                        <a:latin typeface="Arial"/>
                        <a:cs typeface="Arial"/>
                      </a:endParaRPr>
                    </a:p>
                  </a:txBody>
                  <a:tcPr marL="0" marR="0" marT="6350" marB="0"/>
                </a:tc>
                <a:tc>
                  <a:txBody>
                    <a:bodyPr/>
                    <a:lstStyle/>
                    <a:p>
                      <a:pPr>
                        <a:lnSpc>
                          <a:spcPct val="100000"/>
                        </a:lnSpc>
                        <a:spcBef>
                          <a:spcPts val="50"/>
                        </a:spcBef>
                      </a:pPr>
                      <a:endParaRPr sz="900"/>
                    </a:p>
                    <a:p>
                      <a:pPr marR="41275" algn="r">
                        <a:lnSpc>
                          <a:spcPts val="755"/>
                        </a:lnSpc>
                      </a:pPr>
                      <a:r>
                        <a:rPr sz="900" spc="-5" dirty="0"/>
                        <a:t>533</a:t>
                      </a:r>
                      <a:r>
                        <a:rPr sz="900" dirty="0"/>
                        <a:t>2</a:t>
                      </a:r>
                      <a:endParaRPr sz="900">
                        <a:latin typeface="Arial"/>
                        <a:cs typeface="Arial"/>
                      </a:endParaRPr>
                    </a:p>
                  </a:txBody>
                  <a:tcPr marL="0" marR="0" marT="6350" marB="0"/>
                </a:tc>
                <a:tc>
                  <a:txBody>
                    <a:bodyPr/>
                    <a:lstStyle/>
                    <a:p>
                      <a:pPr>
                        <a:lnSpc>
                          <a:spcPct val="100000"/>
                        </a:lnSpc>
                        <a:spcBef>
                          <a:spcPts val="50"/>
                        </a:spcBef>
                      </a:pPr>
                      <a:endParaRPr sz="900"/>
                    </a:p>
                    <a:p>
                      <a:pPr marR="38735" algn="r">
                        <a:lnSpc>
                          <a:spcPts val="755"/>
                        </a:lnSpc>
                      </a:pPr>
                      <a:r>
                        <a:rPr sz="900" spc="-5" dirty="0"/>
                        <a:t>398</a:t>
                      </a:r>
                      <a:r>
                        <a:rPr sz="900" dirty="0"/>
                        <a:t>3</a:t>
                      </a:r>
                      <a:endParaRPr sz="900">
                        <a:latin typeface="Arial"/>
                        <a:cs typeface="Arial"/>
                      </a:endParaRPr>
                    </a:p>
                  </a:txBody>
                  <a:tcPr marL="0" marR="0" marT="6350" marB="0"/>
                </a:tc>
                <a:tc>
                  <a:txBody>
                    <a:bodyPr/>
                    <a:lstStyle/>
                    <a:p>
                      <a:pPr>
                        <a:lnSpc>
                          <a:spcPct val="100000"/>
                        </a:lnSpc>
                        <a:spcBef>
                          <a:spcPts val="50"/>
                        </a:spcBef>
                      </a:pPr>
                      <a:endParaRPr sz="900"/>
                    </a:p>
                    <a:p>
                      <a:pPr marR="41275" algn="r">
                        <a:lnSpc>
                          <a:spcPts val="755"/>
                        </a:lnSpc>
                      </a:pPr>
                      <a:r>
                        <a:rPr sz="900" spc="-5" dirty="0"/>
                        <a:t>563</a:t>
                      </a:r>
                      <a:r>
                        <a:rPr sz="900" dirty="0"/>
                        <a:t>0</a:t>
                      </a:r>
                      <a:endParaRPr sz="900">
                        <a:latin typeface="Arial"/>
                        <a:cs typeface="Arial"/>
                      </a:endParaRPr>
                    </a:p>
                  </a:txBody>
                  <a:tcPr marL="0" marR="0" marT="6350" marB="0"/>
                </a:tc>
                <a:tc>
                  <a:txBody>
                    <a:bodyPr/>
                    <a:lstStyle/>
                    <a:p>
                      <a:pPr>
                        <a:lnSpc>
                          <a:spcPct val="100000"/>
                        </a:lnSpc>
                        <a:spcBef>
                          <a:spcPts val="50"/>
                        </a:spcBef>
                      </a:pPr>
                      <a:endParaRPr sz="900" dirty="0"/>
                    </a:p>
                    <a:p>
                      <a:pPr marL="1270" algn="ctr">
                        <a:lnSpc>
                          <a:spcPts val="755"/>
                        </a:lnSpc>
                      </a:pPr>
                      <a:r>
                        <a:rPr sz="900" spc="5" dirty="0"/>
                        <a:t>17715</a:t>
                      </a:r>
                      <a:endParaRPr sz="900" dirty="0">
                        <a:latin typeface="Arial"/>
                        <a:cs typeface="Arial"/>
                      </a:endParaRPr>
                    </a:p>
                  </a:txBody>
                  <a:tcPr marL="0" marR="0" marT="6350" marB="0"/>
                </a:tc>
              </a:tr>
            </a:tbl>
          </a:graphicData>
        </a:graphic>
      </p:graphicFrame>
      <p:sp>
        <p:nvSpPr>
          <p:cNvPr id="9" name="object 9"/>
          <p:cNvSpPr txBox="1"/>
          <p:nvPr/>
        </p:nvSpPr>
        <p:spPr>
          <a:xfrm>
            <a:off x="608402" y="6324996"/>
            <a:ext cx="537210" cy="153670"/>
          </a:xfrm>
          <a:prstGeom prst="rect">
            <a:avLst/>
          </a:prstGeom>
        </p:spPr>
        <p:txBody>
          <a:bodyPr vert="horz" wrap="square" lIns="0" tIns="11430" rIns="0" bIns="0" rtlCol="0">
            <a:spAutoFit/>
          </a:bodyPr>
          <a:lstStyle/>
          <a:p>
            <a:pPr marL="12700">
              <a:lnSpc>
                <a:spcPct val="100000"/>
              </a:lnSpc>
              <a:spcBef>
                <a:spcPts val="90"/>
              </a:spcBef>
            </a:pPr>
            <a:r>
              <a:rPr sz="850" spc="-15" dirty="0">
                <a:solidFill>
                  <a:srgbClr val="D74214"/>
                </a:solidFill>
                <a:latin typeface="Courier New"/>
                <a:cs typeface="Courier New"/>
              </a:rPr>
              <a:t>Out[46]:</a:t>
            </a:r>
            <a:endParaRPr sz="850">
              <a:latin typeface="Courier New"/>
              <a:cs typeface="Courier New"/>
            </a:endParaRPr>
          </a:p>
        </p:txBody>
      </p:sp>
      <p:sp>
        <p:nvSpPr>
          <p:cNvPr id="10" name="object 10"/>
          <p:cNvSpPr txBox="1"/>
          <p:nvPr/>
        </p:nvSpPr>
        <p:spPr>
          <a:xfrm>
            <a:off x="1233416" y="7780823"/>
            <a:ext cx="228600" cy="135255"/>
          </a:xfrm>
          <a:prstGeom prst="rect">
            <a:avLst/>
          </a:prstGeom>
        </p:spPr>
        <p:txBody>
          <a:bodyPr vert="horz" wrap="square" lIns="0" tIns="15240" rIns="0" bIns="0" rtlCol="0">
            <a:spAutoFit/>
          </a:bodyPr>
          <a:lstStyle/>
          <a:p>
            <a:pPr marL="12700">
              <a:lnSpc>
                <a:spcPct val="100000"/>
              </a:lnSpc>
              <a:spcBef>
                <a:spcPts val="120"/>
              </a:spcBef>
            </a:pPr>
            <a:r>
              <a:rPr sz="700" b="1" spc="5" dirty="0">
                <a:latin typeface="Arial"/>
                <a:cs typeface="Arial"/>
              </a:rPr>
              <a:t>Yor</a:t>
            </a:r>
            <a:r>
              <a:rPr sz="700" b="1" spc="10" dirty="0">
                <a:latin typeface="Arial"/>
                <a:cs typeface="Arial"/>
              </a:rPr>
              <a:t>k</a:t>
            </a:r>
            <a:endParaRPr sz="700">
              <a:latin typeface="Arial"/>
              <a:cs typeface="Arial"/>
            </a:endParaRPr>
          </a:p>
        </p:txBody>
      </p:sp>
      <p:sp>
        <p:nvSpPr>
          <p:cNvPr id="11" name="object 11"/>
          <p:cNvSpPr txBox="1"/>
          <p:nvPr/>
        </p:nvSpPr>
        <p:spPr>
          <a:xfrm>
            <a:off x="608402" y="8222906"/>
            <a:ext cx="5149850" cy="1350645"/>
          </a:xfrm>
          <a:prstGeom prst="rect">
            <a:avLst/>
          </a:prstGeom>
        </p:spPr>
        <p:txBody>
          <a:bodyPr vert="horz" wrap="square" lIns="0" tIns="11430" rIns="0" bIns="0" rtlCol="0">
            <a:spAutoFit/>
          </a:bodyPr>
          <a:lstStyle/>
          <a:p>
            <a:pPr marL="12700">
              <a:lnSpc>
                <a:spcPct val="100000"/>
              </a:lnSpc>
              <a:spcBef>
                <a:spcPts val="90"/>
              </a:spcBef>
            </a:pPr>
            <a:r>
              <a:rPr sz="850" spc="-10" dirty="0">
                <a:solidFill>
                  <a:srgbClr val="2F3E9E"/>
                </a:solidFill>
                <a:latin typeface="Courier New"/>
                <a:cs typeface="Courier New"/>
              </a:rPr>
              <a:t>In</a:t>
            </a:r>
            <a:r>
              <a:rPr sz="850" spc="-15" dirty="0">
                <a:solidFill>
                  <a:srgbClr val="2F3E9E"/>
                </a:solidFill>
                <a:latin typeface="Courier New"/>
                <a:cs typeface="Courier New"/>
              </a:rPr>
              <a:t> </a:t>
            </a:r>
            <a:r>
              <a:rPr sz="850" spc="-10" dirty="0">
                <a:solidFill>
                  <a:srgbClr val="2F3E9E"/>
                </a:solidFill>
                <a:latin typeface="Courier New"/>
                <a:cs typeface="Courier New"/>
              </a:rPr>
              <a:t>[47]:</a:t>
            </a:r>
            <a:endParaRPr sz="850">
              <a:latin typeface="Courier New"/>
              <a:cs typeface="Courier New"/>
            </a:endParaRPr>
          </a:p>
          <a:p>
            <a:pPr marL="20320">
              <a:lnSpc>
                <a:spcPct val="100000"/>
              </a:lnSpc>
              <a:spcBef>
                <a:spcPts val="660"/>
              </a:spcBef>
            </a:pPr>
            <a:r>
              <a:rPr sz="850" i="1" spc="-10" dirty="0">
                <a:solidFill>
                  <a:srgbClr val="3F7F7F"/>
                </a:solidFill>
                <a:latin typeface="Courier New"/>
                <a:cs typeface="Courier New"/>
              </a:rPr>
              <a:t># lets see what is the total number of </a:t>
            </a:r>
            <a:r>
              <a:rPr sz="850" i="1" spc="-15" dirty="0">
                <a:solidFill>
                  <a:srgbClr val="3F7F7F"/>
                </a:solidFill>
                <a:latin typeface="Courier New"/>
                <a:cs typeface="Courier New"/>
              </a:rPr>
              <a:t>children </a:t>
            </a:r>
            <a:r>
              <a:rPr sz="850" i="1" spc="-10" dirty="0">
                <a:solidFill>
                  <a:srgbClr val="3F7F7F"/>
                </a:solidFill>
                <a:latin typeface="Courier New"/>
                <a:cs typeface="Courier New"/>
              </a:rPr>
              <a:t>in </a:t>
            </a:r>
            <a:r>
              <a:rPr sz="850" i="1" spc="-15" dirty="0">
                <a:solidFill>
                  <a:srgbClr val="3F7F7F"/>
                </a:solidFill>
                <a:latin typeface="Courier New"/>
                <a:cs typeface="Courier New"/>
              </a:rPr>
              <a:t>Non-Profit centers </a:t>
            </a:r>
            <a:r>
              <a:rPr sz="850" i="1" spc="-10" dirty="0">
                <a:solidFill>
                  <a:srgbClr val="3F7F7F"/>
                </a:solidFill>
                <a:latin typeface="Courier New"/>
                <a:cs typeface="Courier New"/>
              </a:rPr>
              <a:t>in</a:t>
            </a:r>
            <a:r>
              <a:rPr sz="850" i="1" spc="75" dirty="0">
                <a:solidFill>
                  <a:srgbClr val="3F7F7F"/>
                </a:solidFill>
                <a:latin typeface="Courier New"/>
                <a:cs typeface="Courier New"/>
              </a:rPr>
              <a:t> </a:t>
            </a:r>
            <a:r>
              <a:rPr sz="850" i="1" spc="-15" dirty="0">
                <a:solidFill>
                  <a:srgbClr val="3F7F7F"/>
                </a:solidFill>
                <a:latin typeface="Courier New"/>
                <a:cs typeface="Courier New"/>
              </a:rPr>
              <a:t>Toronto</a:t>
            </a:r>
            <a:endParaRPr sz="850">
              <a:latin typeface="Courier New"/>
              <a:cs typeface="Courier New"/>
            </a:endParaRPr>
          </a:p>
          <a:p>
            <a:pPr>
              <a:lnSpc>
                <a:spcPct val="100000"/>
              </a:lnSpc>
              <a:spcBef>
                <a:spcPts val="40"/>
              </a:spcBef>
            </a:pPr>
            <a:endParaRPr sz="800">
              <a:latin typeface="Times New Roman"/>
              <a:cs typeface="Times New Roman"/>
            </a:endParaRPr>
          </a:p>
          <a:p>
            <a:pPr marL="12700" marR="4617085">
              <a:lnSpc>
                <a:spcPct val="164800"/>
              </a:lnSpc>
            </a:pPr>
            <a:r>
              <a:rPr sz="850" spc="-15" dirty="0">
                <a:solidFill>
                  <a:srgbClr val="D74214"/>
                </a:solidFill>
                <a:latin typeface="Courier New"/>
                <a:cs typeface="Courier New"/>
              </a:rPr>
              <a:t>Out[47]</a:t>
            </a:r>
            <a:r>
              <a:rPr sz="850" spc="-10" dirty="0">
                <a:solidFill>
                  <a:srgbClr val="D74214"/>
                </a:solidFill>
                <a:latin typeface="Courier New"/>
                <a:cs typeface="Courier New"/>
              </a:rPr>
              <a:t>:  </a:t>
            </a:r>
            <a:r>
              <a:rPr sz="850" spc="-10" dirty="0">
                <a:latin typeface="Courier New"/>
                <a:cs typeface="Courier New"/>
              </a:rPr>
              <a:t>48871</a:t>
            </a:r>
            <a:endParaRPr sz="850">
              <a:latin typeface="Courier New"/>
              <a:cs typeface="Courier New"/>
            </a:endParaRPr>
          </a:p>
          <a:p>
            <a:pPr>
              <a:lnSpc>
                <a:spcPct val="100000"/>
              </a:lnSpc>
            </a:pPr>
            <a:endParaRPr sz="900">
              <a:latin typeface="Times New Roman"/>
              <a:cs typeface="Times New Roman"/>
            </a:endParaRPr>
          </a:p>
          <a:p>
            <a:pPr>
              <a:lnSpc>
                <a:spcPct val="100000"/>
              </a:lnSpc>
              <a:spcBef>
                <a:spcPts val="40"/>
              </a:spcBef>
            </a:pPr>
            <a:endParaRPr sz="1150">
              <a:latin typeface="Times New Roman"/>
              <a:cs typeface="Times New Roman"/>
            </a:endParaRPr>
          </a:p>
          <a:p>
            <a:pPr marL="12700">
              <a:lnSpc>
                <a:spcPct val="100000"/>
              </a:lnSpc>
              <a:spcBef>
                <a:spcPts val="5"/>
              </a:spcBef>
            </a:pPr>
            <a:r>
              <a:rPr sz="850" spc="-10" dirty="0">
                <a:solidFill>
                  <a:srgbClr val="2F3E9E"/>
                </a:solidFill>
                <a:latin typeface="Courier New"/>
                <a:cs typeface="Courier New"/>
              </a:rPr>
              <a:t>In</a:t>
            </a:r>
            <a:r>
              <a:rPr sz="850" spc="-15" dirty="0">
                <a:solidFill>
                  <a:srgbClr val="2F3E9E"/>
                </a:solidFill>
                <a:latin typeface="Courier New"/>
                <a:cs typeface="Courier New"/>
              </a:rPr>
              <a:t> </a:t>
            </a:r>
            <a:r>
              <a:rPr sz="850" spc="-10" dirty="0">
                <a:solidFill>
                  <a:srgbClr val="2F3E9E"/>
                </a:solidFill>
                <a:latin typeface="Courier New"/>
                <a:cs typeface="Courier New"/>
              </a:rPr>
              <a:t>[48]:</a:t>
            </a:r>
            <a:endParaRPr sz="850">
              <a:latin typeface="Courier New"/>
              <a:cs typeface="Courier New"/>
            </a:endParaRPr>
          </a:p>
        </p:txBody>
      </p:sp>
      <p:sp>
        <p:nvSpPr>
          <p:cNvPr id="12" name="object 12"/>
          <p:cNvSpPr/>
          <p:nvPr/>
        </p:nvSpPr>
        <p:spPr>
          <a:xfrm>
            <a:off x="621102" y="9996317"/>
            <a:ext cx="6311120" cy="335373"/>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61950" y="361950"/>
            <a:ext cx="6959001" cy="9969741"/>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7237107" y="10331686"/>
            <a:ext cx="4068445" cy="0"/>
          </a:xfrm>
          <a:custGeom>
            <a:avLst/>
            <a:gdLst/>
            <a:ahLst/>
            <a:cxnLst/>
            <a:rect l="l" t="t" r="r" b="b"/>
            <a:pathLst>
              <a:path w="4068445">
                <a:moveTo>
                  <a:pt x="0" y="0"/>
                </a:moveTo>
                <a:lnTo>
                  <a:pt x="4068309" y="0"/>
                </a:lnTo>
                <a:lnTo>
                  <a:pt x="0" y="0"/>
                </a:lnTo>
                <a:close/>
              </a:path>
            </a:pathLst>
          </a:custGeom>
          <a:solidFill>
            <a:srgbClr val="000000"/>
          </a:solidFill>
        </p:spPr>
        <p:txBody>
          <a:bodyPr wrap="square" lIns="0" tIns="0" rIns="0" bIns="0" rtlCol="0"/>
          <a:lstStyle/>
          <a:p>
            <a:endParaRPr/>
          </a:p>
        </p:txBody>
      </p:sp>
      <p:sp>
        <p:nvSpPr>
          <p:cNvPr id="4" name="object 4"/>
          <p:cNvSpPr/>
          <p:nvPr/>
        </p:nvSpPr>
        <p:spPr>
          <a:xfrm>
            <a:off x="422926" y="361946"/>
            <a:ext cx="6707505" cy="9970135"/>
          </a:xfrm>
          <a:custGeom>
            <a:avLst/>
            <a:gdLst/>
            <a:ahLst/>
            <a:cxnLst/>
            <a:rect l="l" t="t" r="r" b="b"/>
            <a:pathLst>
              <a:path w="6707505" h="9970135">
                <a:moveTo>
                  <a:pt x="0" y="0"/>
                </a:moveTo>
                <a:lnTo>
                  <a:pt x="6707470" y="0"/>
                </a:lnTo>
                <a:lnTo>
                  <a:pt x="6707470" y="9969740"/>
                </a:lnTo>
                <a:lnTo>
                  <a:pt x="0" y="9969740"/>
                </a:lnTo>
                <a:lnTo>
                  <a:pt x="0" y="0"/>
                </a:lnTo>
                <a:close/>
              </a:path>
            </a:pathLst>
          </a:custGeom>
          <a:solidFill>
            <a:srgbClr val="FFFFFF"/>
          </a:solidFill>
        </p:spPr>
        <p:txBody>
          <a:bodyPr wrap="square" lIns="0" tIns="0" rIns="0" bIns="0" rtlCol="0"/>
          <a:lstStyle/>
          <a:p>
            <a:endParaRPr/>
          </a:p>
        </p:txBody>
      </p:sp>
      <p:sp>
        <p:nvSpPr>
          <p:cNvPr id="5" name="object 5"/>
          <p:cNvSpPr/>
          <p:nvPr/>
        </p:nvSpPr>
        <p:spPr>
          <a:xfrm>
            <a:off x="582991" y="4493142"/>
            <a:ext cx="6387341" cy="342995"/>
          </a:xfrm>
          <a:prstGeom prst="rect">
            <a:avLst/>
          </a:prstGeom>
          <a:blipFill>
            <a:blip r:embed="rId3" cstate="print"/>
            <a:stretch>
              <a:fillRect/>
            </a:stretch>
          </a:blipFill>
        </p:spPr>
        <p:txBody>
          <a:bodyPr wrap="square" lIns="0" tIns="0" rIns="0" bIns="0" rtlCol="0"/>
          <a:lstStyle/>
          <a:p>
            <a:endParaRPr/>
          </a:p>
        </p:txBody>
      </p:sp>
      <p:sp>
        <p:nvSpPr>
          <p:cNvPr id="6" name="object 6"/>
          <p:cNvSpPr txBox="1"/>
          <p:nvPr/>
        </p:nvSpPr>
        <p:spPr>
          <a:xfrm>
            <a:off x="608402" y="4297512"/>
            <a:ext cx="537210" cy="153670"/>
          </a:xfrm>
          <a:prstGeom prst="rect">
            <a:avLst/>
          </a:prstGeom>
        </p:spPr>
        <p:txBody>
          <a:bodyPr vert="horz" wrap="square" lIns="0" tIns="11430" rIns="0" bIns="0" rtlCol="0">
            <a:spAutoFit/>
          </a:bodyPr>
          <a:lstStyle/>
          <a:p>
            <a:pPr marL="12700">
              <a:lnSpc>
                <a:spcPct val="100000"/>
              </a:lnSpc>
              <a:spcBef>
                <a:spcPts val="90"/>
              </a:spcBef>
            </a:pPr>
            <a:r>
              <a:rPr sz="850" spc="-10" dirty="0">
                <a:solidFill>
                  <a:srgbClr val="2F3E9E"/>
                </a:solidFill>
                <a:latin typeface="Courier New"/>
                <a:cs typeface="Courier New"/>
              </a:rPr>
              <a:t>In</a:t>
            </a:r>
            <a:r>
              <a:rPr sz="850" spc="-90" dirty="0">
                <a:solidFill>
                  <a:srgbClr val="2F3E9E"/>
                </a:solidFill>
                <a:latin typeface="Courier New"/>
                <a:cs typeface="Courier New"/>
              </a:rPr>
              <a:t> </a:t>
            </a:r>
            <a:r>
              <a:rPr sz="850" spc="-10" dirty="0">
                <a:solidFill>
                  <a:srgbClr val="2F3E9E"/>
                </a:solidFill>
                <a:latin typeface="Courier New"/>
                <a:cs typeface="Courier New"/>
              </a:rPr>
              <a:t>[49]:</a:t>
            </a:r>
            <a:endParaRPr sz="850">
              <a:latin typeface="Courier New"/>
              <a:cs typeface="Courier New"/>
            </a:endParaRPr>
          </a:p>
        </p:txBody>
      </p:sp>
      <p:sp>
        <p:nvSpPr>
          <p:cNvPr id="7" name="object 7"/>
          <p:cNvSpPr/>
          <p:nvPr/>
        </p:nvSpPr>
        <p:spPr>
          <a:xfrm>
            <a:off x="582991" y="5743171"/>
            <a:ext cx="6387341" cy="342995"/>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582991" y="10118271"/>
            <a:ext cx="6387341" cy="213419"/>
          </a:xfrm>
          <a:prstGeom prst="rect">
            <a:avLst/>
          </a:prstGeom>
          <a:blipFill>
            <a:blip r:embed="rId5" cstate="print"/>
            <a:stretch>
              <a:fillRect/>
            </a:stretch>
          </a:blipFill>
        </p:spPr>
        <p:txBody>
          <a:bodyPr wrap="square" lIns="0" tIns="0" rIns="0" bIns="0" rtlCol="0"/>
          <a:lstStyle/>
          <a:p>
            <a:endParaRPr/>
          </a:p>
        </p:txBody>
      </p:sp>
      <p:sp>
        <p:nvSpPr>
          <p:cNvPr id="9" name="object 9"/>
          <p:cNvSpPr txBox="1"/>
          <p:nvPr/>
        </p:nvSpPr>
        <p:spPr>
          <a:xfrm>
            <a:off x="608402" y="9594889"/>
            <a:ext cx="4573905" cy="694690"/>
          </a:xfrm>
          <a:prstGeom prst="rect">
            <a:avLst/>
          </a:prstGeom>
        </p:spPr>
        <p:txBody>
          <a:bodyPr vert="horz" wrap="square" lIns="0" tIns="16510" rIns="0" bIns="0" rtlCol="0">
            <a:spAutoFit/>
          </a:bodyPr>
          <a:lstStyle/>
          <a:p>
            <a:pPr marL="12700">
              <a:lnSpc>
                <a:spcPct val="100000"/>
              </a:lnSpc>
              <a:spcBef>
                <a:spcPts val="130"/>
              </a:spcBef>
            </a:pPr>
            <a:r>
              <a:rPr sz="1050" b="1" spc="10" dirty="0">
                <a:latin typeface="Arial"/>
                <a:cs typeface="Arial"/>
              </a:rPr>
              <a:t>Exploring and clustering neighborhoods in</a:t>
            </a:r>
            <a:r>
              <a:rPr sz="1050" b="1" spc="-10" dirty="0">
                <a:latin typeface="Arial"/>
                <a:cs typeface="Arial"/>
              </a:rPr>
              <a:t> </a:t>
            </a:r>
            <a:r>
              <a:rPr sz="1050" b="1" spc="10" dirty="0">
                <a:latin typeface="Arial"/>
                <a:cs typeface="Arial"/>
              </a:rPr>
              <a:t>Toronto.</a:t>
            </a:r>
            <a:endParaRPr sz="1050" dirty="0">
              <a:latin typeface="Arial"/>
              <a:cs typeface="Arial"/>
            </a:endParaRPr>
          </a:p>
          <a:p>
            <a:pPr>
              <a:lnSpc>
                <a:spcPct val="100000"/>
              </a:lnSpc>
              <a:spcBef>
                <a:spcPts val="15"/>
              </a:spcBef>
            </a:pPr>
            <a:endParaRPr sz="1100" dirty="0">
              <a:latin typeface="Times New Roman"/>
              <a:cs typeface="Times New Roman"/>
            </a:endParaRPr>
          </a:p>
          <a:p>
            <a:pPr marL="12700">
              <a:lnSpc>
                <a:spcPct val="100000"/>
              </a:lnSpc>
            </a:pPr>
            <a:r>
              <a:rPr sz="850" spc="-10" dirty="0">
                <a:solidFill>
                  <a:srgbClr val="2F3E9E"/>
                </a:solidFill>
                <a:latin typeface="Courier New"/>
                <a:cs typeface="Courier New"/>
              </a:rPr>
              <a:t>In</a:t>
            </a:r>
            <a:r>
              <a:rPr sz="850" spc="-15" dirty="0">
                <a:solidFill>
                  <a:srgbClr val="2F3E9E"/>
                </a:solidFill>
                <a:latin typeface="Courier New"/>
                <a:cs typeface="Courier New"/>
              </a:rPr>
              <a:t> </a:t>
            </a:r>
            <a:r>
              <a:rPr sz="850" spc="-10" dirty="0">
                <a:solidFill>
                  <a:srgbClr val="2F3E9E"/>
                </a:solidFill>
                <a:latin typeface="Courier New"/>
                <a:cs typeface="Courier New"/>
              </a:rPr>
              <a:t>[54]:</a:t>
            </a:r>
            <a:endParaRPr sz="850" dirty="0">
              <a:latin typeface="Courier New"/>
              <a:cs typeface="Courier New"/>
            </a:endParaRPr>
          </a:p>
          <a:p>
            <a:pPr marL="20320">
              <a:lnSpc>
                <a:spcPct val="100000"/>
              </a:lnSpc>
              <a:spcBef>
                <a:spcPts val="660"/>
              </a:spcBef>
            </a:pPr>
            <a:r>
              <a:rPr sz="850" i="1" spc="-10" dirty="0">
                <a:solidFill>
                  <a:srgbClr val="3F7F7F"/>
                </a:solidFill>
                <a:latin typeface="Courier New"/>
                <a:cs typeface="Courier New"/>
              </a:rPr>
              <a:t># Use geopy </a:t>
            </a:r>
            <a:r>
              <a:rPr sz="850" i="1" spc="-15" dirty="0">
                <a:solidFill>
                  <a:srgbClr val="3F7F7F"/>
                </a:solidFill>
                <a:latin typeface="Courier New"/>
                <a:cs typeface="Courier New"/>
              </a:rPr>
              <a:t>library </a:t>
            </a:r>
            <a:r>
              <a:rPr sz="850" i="1" spc="-10" dirty="0">
                <a:solidFill>
                  <a:srgbClr val="3F7F7F"/>
                </a:solidFill>
                <a:latin typeface="Courier New"/>
                <a:cs typeface="Courier New"/>
              </a:rPr>
              <a:t>to get the </a:t>
            </a:r>
            <a:r>
              <a:rPr sz="850" i="1" spc="-15" dirty="0">
                <a:solidFill>
                  <a:srgbClr val="3F7F7F"/>
                </a:solidFill>
                <a:latin typeface="Courier New"/>
                <a:cs typeface="Courier New"/>
              </a:rPr>
              <a:t>latitude </a:t>
            </a:r>
            <a:r>
              <a:rPr sz="850" i="1" spc="-10" dirty="0">
                <a:solidFill>
                  <a:srgbClr val="3F7F7F"/>
                </a:solidFill>
                <a:latin typeface="Courier New"/>
                <a:cs typeface="Courier New"/>
              </a:rPr>
              <a:t>and </a:t>
            </a:r>
            <a:r>
              <a:rPr sz="850" i="1" spc="-15" dirty="0">
                <a:solidFill>
                  <a:srgbClr val="3F7F7F"/>
                </a:solidFill>
                <a:latin typeface="Courier New"/>
                <a:cs typeface="Courier New"/>
              </a:rPr>
              <a:t>longitude </a:t>
            </a:r>
            <a:r>
              <a:rPr sz="850" i="1" spc="-10" dirty="0">
                <a:solidFill>
                  <a:srgbClr val="3F7F7F"/>
                </a:solidFill>
                <a:latin typeface="Courier New"/>
                <a:cs typeface="Courier New"/>
              </a:rPr>
              <a:t>values of</a:t>
            </a:r>
            <a:r>
              <a:rPr sz="850" i="1" spc="70" dirty="0">
                <a:solidFill>
                  <a:srgbClr val="3F7F7F"/>
                </a:solidFill>
                <a:latin typeface="Courier New"/>
                <a:cs typeface="Courier New"/>
              </a:rPr>
              <a:t> </a:t>
            </a:r>
            <a:r>
              <a:rPr sz="850" i="1" spc="-15" dirty="0">
                <a:solidFill>
                  <a:srgbClr val="3F7F7F"/>
                </a:solidFill>
                <a:latin typeface="Courier New"/>
                <a:cs typeface="Courier New"/>
              </a:rPr>
              <a:t>Toronto</a:t>
            </a:r>
            <a:endParaRPr sz="850" dirty="0">
              <a:latin typeface="Courier New"/>
              <a:cs typeface="Courier New"/>
            </a:endParaRPr>
          </a:p>
        </p:txBody>
      </p:sp>
      <p:sp>
        <p:nvSpPr>
          <p:cNvPr id="10" name="object 10"/>
          <p:cNvSpPr/>
          <p:nvPr/>
        </p:nvSpPr>
        <p:spPr>
          <a:xfrm>
            <a:off x="621102" y="361950"/>
            <a:ext cx="6311120" cy="3666243"/>
          </a:xfrm>
          <a:prstGeom prst="rect">
            <a:avLst/>
          </a:prstGeom>
          <a:blipFill>
            <a:blip r:embed="rId6" cstate="print"/>
            <a:stretch>
              <a:fillRect/>
            </a:stretch>
          </a:blipFill>
        </p:spPr>
        <p:txBody>
          <a:bodyPr wrap="square" lIns="0" tIns="0" rIns="0" bIns="0" rtlCol="0"/>
          <a:lstStyle/>
          <a:p>
            <a:endParaRPr/>
          </a:p>
        </p:txBody>
      </p:sp>
      <p:sp>
        <p:nvSpPr>
          <p:cNvPr id="11" name="object 11"/>
          <p:cNvSpPr txBox="1"/>
          <p:nvPr/>
        </p:nvSpPr>
        <p:spPr>
          <a:xfrm>
            <a:off x="608402" y="4853927"/>
            <a:ext cx="4822190" cy="847090"/>
          </a:xfrm>
          <a:prstGeom prst="rect">
            <a:avLst/>
          </a:prstGeom>
        </p:spPr>
        <p:txBody>
          <a:bodyPr vert="horz" wrap="square" lIns="0" tIns="11430" rIns="0" bIns="0" rtlCol="0">
            <a:spAutoFit/>
          </a:bodyPr>
          <a:lstStyle/>
          <a:p>
            <a:pPr marL="12700" marR="5080">
              <a:lnSpc>
                <a:spcPct val="100000"/>
              </a:lnSpc>
              <a:spcBef>
                <a:spcPts val="90"/>
              </a:spcBef>
            </a:pPr>
            <a:r>
              <a:rPr sz="850" spc="-15" dirty="0">
                <a:latin typeface="Courier New"/>
                <a:cs typeface="Courier New"/>
              </a:rPr>
              <a:t>Percentage </a:t>
            </a:r>
            <a:r>
              <a:rPr sz="850" spc="-10" dirty="0">
                <a:latin typeface="Courier New"/>
                <a:cs typeface="Courier New"/>
              </a:rPr>
              <a:t>of child </a:t>
            </a:r>
            <a:r>
              <a:rPr sz="850" spc="-15" dirty="0">
                <a:latin typeface="Courier New"/>
                <a:cs typeface="Courier New"/>
              </a:rPr>
              <a:t>enrolled </a:t>
            </a:r>
            <a:r>
              <a:rPr sz="850" spc="-10" dirty="0">
                <a:latin typeface="Courier New"/>
                <a:cs typeface="Courier New"/>
              </a:rPr>
              <a:t>in </a:t>
            </a:r>
            <a:r>
              <a:rPr sz="850" spc="-15" dirty="0">
                <a:latin typeface="Courier New"/>
                <a:cs typeface="Courier New"/>
              </a:rPr>
              <a:t>Non-profit centers </a:t>
            </a:r>
            <a:r>
              <a:rPr sz="850" spc="-10" dirty="0">
                <a:latin typeface="Courier New"/>
                <a:cs typeface="Courier New"/>
              </a:rPr>
              <a:t>= </a:t>
            </a:r>
            <a:r>
              <a:rPr sz="850" spc="-15" dirty="0">
                <a:latin typeface="Courier New"/>
                <a:cs typeface="Courier New"/>
              </a:rPr>
              <a:t>71.07165190582144%  Percentage </a:t>
            </a:r>
            <a:r>
              <a:rPr sz="850" spc="-10" dirty="0">
                <a:latin typeface="Courier New"/>
                <a:cs typeface="Courier New"/>
              </a:rPr>
              <a:t>of child </a:t>
            </a:r>
            <a:r>
              <a:rPr sz="850" spc="-15" dirty="0">
                <a:latin typeface="Courier New"/>
                <a:cs typeface="Courier New"/>
              </a:rPr>
              <a:t>enrolled </a:t>
            </a:r>
            <a:r>
              <a:rPr sz="850" spc="-10" dirty="0">
                <a:latin typeface="Courier New"/>
                <a:cs typeface="Courier New"/>
              </a:rPr>
              <a:t>in </a:t>
            </a:r>
            <a:r>
              <a:rPr sz="850" spc="-15" dirty="0">
                <a:latin typeface="Courier New"/>
                <a:cs typeface="Courier New"/>
              </a:rPr>
              <a:t>Commercial centers </a:t>
            </a:r>
            <a:r>
              <a:rPr sz="850" spc="-10" dirty="0">
                <a:latin typeface="Courier New"/>
                <a:cs typeface="Courier New"/>
              </a:rPr>
              <a:t>= </a:t>
            </a:r>
            <a:r>
              <a:rPr sz="850" spc="-15" dirty="0">
                <a:latin typeface="Courier New"/>
                <a:cs typeface="Courier New"/>
              </a:rPr>
              <a:t>25.057080115759927%  Percentage </a:t>
            </a:r>
            <a:r>
              <a:rPr sz="850" spc="-10" dirty="0">
                <a:latin typeface="Courier New"/>
                <a:cs typeface="Courier New"/>
              </a:rPr>
              <a:t>of child </a:t>
            </a:r>
            <a:r>
              <a:rPr sz="850" spc="-15" dirty="0">
                <a:latin typeface="Courier New"/>
                <a:cs typeface="Courier New"/>
              </a:rPr>
              <a:t>enrolled </a:t>
            </a:r>
            <a:r>
              <a:rPr sz="850" spc="-10" dirty="0">
                <a:latin typeface="Courier New"/>
                <a:cs typeface="Courier New"/>
              </a:rPr>
              <a:t>in </a:t>
            </a:r>
            <a:r>
              <a:rPr sz="850" spc="-15" dirty="0">
                <a:latin typeface="Courier New"/>
                <a:cs typeface="Courier New"/>
              </a:rPr>
              <a:t>City-Operated centers </a:t>
            </a:r>
            <a:r>
              <a:rPr sz="850" spc="-10" dirty="0">
                <a:latin typeface="Courier New"/>
                <a:cs typeface="Courier New"/>
              </a:rPr>
              <a:t>=</a:t>
            </a:r>
            <a:r>
              <a:rPr sz="850" spc="170" dirty="0">
                <a:latin typeface="Courier New"/>
                <a:cs typeface="Courier New"/>
              </a:rPr>
              <a:t> </a:t>
            </a:r>
            <a:r>
              <a:rPr sz="850" spc="-15" dirty="0">
                <a:latin typeface="Courier New"/>
                <a:cs typeface="Courier New"/>
              </a:rPr>
              <a:t>3.8712679784186266%</a:t>
            </a:r>
            <a:endParaRPr sz="850" dirty="0">
              <a:latin typeface="Courier New"/>
              <a:cs typeface="Courier New"/>
            </a:endParaRPr>
          </a:p>
          <a:p>
            <a:pPr>
              <a:lnSpc>
                <a:spcPct val="100000"/>
              </a:lnSpc>
            </a:pPr>
            <a:endParaRPr sz="900" dirty="0">
              <a:latin typeface="Times New Roman"/>
              <a:cs typeface="Times New Roman"/>
            </a:endParaRPr>
          </a:p>
          <a:p>
            <a:pPr>
              <a:lnSpc>
                <a:spcPct val="100000"/>
              </a:lnSpc>
              <a:spcBef>
                <a:spcPts val="40"/>
              </a:spcBef>
            </a:pPr>
            <a:endParaRPr sz="1150" dirty="0">
              <a:latin typeface="Times New Roman"/>
              <a:cs typeface="Times New Roman"/>
            </a:endParaRPr>
          </a:p>
          <a:p>
            <a:pPr marL="12700">
              <a:lnSpc>
                <a:spcPct val="100000"/>
              </a:lnSpc>
              <a:spcBef>
                <a:spcPts val="5"/>
              </a:spcBef>
            </a:pPr>
            <a:r>
              <a:rPr sz="850" spc="-10" dirty="0">
                <a:solidFill>
                  <a:srgbClr val="2F3E9E"/>
                </a:solidFill>
                <a:latin typeface="Courier New"/>
                <a:cs typeface="Courier New"/>
              </a:rPr>
              <a:t>In</a:t>
            </a:r>
            <a:r>
              <a:rPr sz="850" spc="-15" dirty="0">
                <a:solidFill>
                  <a:srgbClr val="2F3E9E"/>
                </a:solidFill>
                <a:latin typeface="Courier New"/>
                <a:cs typeface="Courier New"/>
              </a:rPr>
              <a:t> </a:t>
            </a:r>
            <a:r>
              <a:rPr sz="850" spc="-10" dirty="0">
                <a:solidFill>
                  <a:srgbClr val="2F3E9E"/>
                </a:solidFill>
                <a:latin typeface="Courier New"/>
                <a:cs typeface="Courier New"/>
              </a:rPr>
              <a:t>[51]:</a:t>
            </a:r>
            <a:endParaRPr sz="850" dirty="0">
              <a:latin typeface="Courier New"/>
              <a:cs typeface="Courier New"/>
            </a:endParaRPr>
          </a:p>
        </p:txBody>
      </p:sp>
      <p:sp>
        <p:nvSpPr>
          <p:cNvPr id="12" name="object 12"/>
          <p:cNvSpPr/>
          <p:nvPr/>
        </p:nvSpPr>
        <p:spPr>
          <a:xfrm>
            <a:off x="621102" y="6619712"/>
            <a:ext cx="145415" cy="526415"/>
          </a:xfrm>
          <a:custGeom>
            <a:avLst/>
            <a:gdLst/>
            <a:ahLst/>
            <a:cxnLst/>
            <a:rect l="l" t="t" r="r" b="b"/>
            <a:pathLst>
              <a:path w="145415" h="526415">
                <a:moveTo>
                  <a:pt x="0" y="0"/>
                </a:moveTo>
                <a:lnTo>
                  <a:pt x="144820" y="0"/>
                </a:lnTo>
                <a:lnTo>
                  <a:pt x="144820" y="525926"/>
                </a:lnTo>
                <a:lnTo>
                  <a:pt x="0" y="525926"/>
                </a:lnTo>
                <a:lnTo>
                  <a:pt x="0" y="0"/>
                </a:lnTo>
                <a:close/>
              </a:path>
            </a:pathLst>
          </a:custGeom>
          <a:solidFill>
            <a:srgbClr val="F4F4F4"/>
          </a:solidFill>
        </p:spPr>
        <p:txBody>
          <a:bodyPr wrap="square" lIns="0" tIns="0" rIns="0" bIns="0" rtlCol="0"/>
          <a:lstStyle/>
          <a:p>
            <a:endParaRPr/>
          </a:p>
        </p:txBody>
      </p:sp>
      <p:sp>
        <p:nvSpPr>
          <p:cNvPr id="13" name="object 13"/>
          <p:cNvSpPr/>
          <p:nvPr/>
        </p:nvSpPr>
        <p:spPr>
          <a:xfrm>
            <a:off x="765922" y="6619712"/>
            <a:ext cx="358775" cy="526415"/>
          </a:xfrm>
          <a:custGeom>
            <a:avLst/>
            <a:gdLst/>
            <a:ahLst/>
            <a:cxnLst/>
            <a:rect l="l" t="t" r="r" b="b"/>
            <a:pathLst>
              <a:path w="358775" h="526415">
                <a:moveTo>
                  <a:pt x="0" y="0"/>
                </a:moveTo>
                <a:lnTo>
                  <a:pt x="358239" y="0"/>
                </a:lnTo>
                <a:lnTo>
                  <a:pt x="358239" y="525926"/>
                </a:lnTo>
                <a:lnTo>
                  <a:pt x="0" y="525926"/>
                </a:lnTo>
                <a:lnTo>
                  <a:pt x="0" y="0"/>
                </a:lnTo>
                <a:close/>
              </a:path>
            </a:pathLst>
          </a:custGeom>
          <a:solidFill>
            <a:srgbClr val="F4F4F4"/>
          </a:solidFill>
        </p:spPr>
        <p:txBody>
          <a:bodyPr wrap="square" lIns="0" tIns="0" rIns="0" bIns="0" rtlCol="0"/>
          <a:lstStyle/>
          <a:p>
            <a:endParaRPr/>
          </a:p>
        </p:txBody>
      </p:sp>
      <p:sp>
        <p:nvSpPr>
          <p:cNvPr id="14" name="object 14"/>
          <p:cNvSpPr/>
          <p:nvPr/>
        </p:nvSpPr>
        <p:spPr>
          <a:xfrm>
            <a:off x="1124162" y="6619712"/>
            <a:ext cx="678815" cy="526415"/>
          </a:xfrm>
          <a:custGeom>
            <a:avLst/>
            <a:gdLst/>
            <a:ahLst/>
            <a:cxnLst/>
            <a:rect l="l" t="t" r="r" b="b"/>
            <a:pathLst>
              <a:path w="678814" h="526415">
                <a:moveTo>
                  <a:pt x="0" y="0"/>
                </a:moveTo>
                <a:lnTo>
                  <a:pt x="678369" y="0"/>
                </a:lnTo>
                <a:lnTo>
                  <a:pt x="678369" y="525926"/>
                </a:lnTo>
                <a:lnTo>
                  <a:pt x="0" y="525926"/>
                </a:lnTo>
                <a:lnTo>
                  <a:pt x="0" y="0"/>
                </a:lnTo>
                <a:close/>
              </a:path>
            </a:pathLst>
          </a:custGeom>
          <a:solidFill>
            <a:srgbClr val="F4F4F4"/>
          </a:solidFill>
        </p:spPr>
        <p:txBody>
          <a:bodyPr wrap="square" lIns="0" tIns="0" rIns="0" bIns="0" rtlCol="0"/>
          <a:lstStyle/>
          <a:p>
            <a:endParaRPr/>
          </a:p>
        </p:txBody>
      </p:sp>
      <p:sp>
        <p:nvSpPr>
          <p:cNvPr id="15" name="object 15"/>
          <p:cNvSpPr/>
          <p:nvPr/>
        </p:nvSpPr>
        <p:spPr>
          <a:xfrm>
            <a:off x="1802531" y="6619712"/>
            <a:ext cx="305435" cy="526415"/>
          </a:xfrm>
          <a:custGeom>
            <a:avLst/>
            <a:gdLst/>
            <a:ahLst/>
            <a:cxnLst/>
            <a:rect l="l" t="t" r="r" b="b"/>
            <a:pathLst>
              <a:path w="305435" h="526415">
                <a:moveTo>
                  <a:pt x="0" y="0"/>
                </a:moveTo>
                <a:lnTo>
                  <a:pt x="304885" y="0"/>
                </a:lnTo>
                <a:lnTo>
                  <a:pt x="304885" y="525926"/>
                </a:lnTo>
                <a:lnTo>
                  <a:pt x="0" y="525926"/>
                </a:lnTo>
                <a:lnTo>
                  <a:pt x="0" y="0"/>
                </a:lnTo>
                <a:close/>
              </a:path>
            </a:pathLst>
          </a:custGeom>
          <a:solidFill>
            <a:srgbClr val="F4F4F4"/>
          </a:solidFill>
        </p:spPr>
        <p:txBody>
          <a:bodyPr wrap="square" lIns="0" tIns="0" rIns="0" bIns="0" rtlCol="0"/>
          <a:lstStyle/>
          <a:p>
            <a:endParaRPr/>
          </a:p>
        </p:txBody>
      </p:sp>
      <p:sp>
        <p:nvSpPr>
          <p:cNvPr id="16" name="object 16"/>
          <p:cNvSpPr/>
          <p:nvPr/>
        </p:nvSpPr>
        <p:spPr>
          <a:xfrm>
            <a:off x="2107416" y="6619712"/>
            <a:ext cx="374015" cy="526415"/>
          </a:xfrm>
          <a:custGeom>
            <a:avLst/>
            <a:gdLst/>
            <a:ahLst/>
            <a:cxnLst/>
            <a:rect l="l" t="t" r="r" b="b"/>
            <a:pathLst>
              <a:path w="374014" h="526415">
                <a:moveTo>
                  <a:pt x="0" y="0"/>
                </a:moveTo>
                <a:lnTo>
                  <a:pt x="373484" y="0"/>
                </a:lnTo>
                <a:lnTo>
                  <a:pt x="373484" y="525926"/>
                </a:lnTo>
                <a:lnTo>
                  <a:pt x="0" y="525926"/>
                </a:lnTo>
                <a:lnTo>
                  <a:pt x="0" y="0"/>
                </a:lnTo>
                <a:close/>
              </a:path>
            </a:pathLst>
          </a:custGeom>
          <a:solidFill>
            <a:srgbClr val="F4F4F4"/>
          </a:solidFill>
        </p:spPr>
        <p:txBody>
          <a:bodyPr wrap="square" lIns="0" tIns="0" rIns="0" bIns="0" rtlCol="0"/>
          <a:lstStyle/>
          <a:p>
            <a:endParaRPr/>
          </a:p>
        </p:txBody>
      </p:sp>
      <p:sp>
        <p:nvSpPr>
          <p:cNvPr id="17" name="object 17"/>
          <p:cNvSpPr/>
          <p:nvPr/>
        </p:nvSpPr>
        <p:spPr>
          <a:xfrm>
            <a:off x="2480901" y="6619712"/>
            <a:ext cx="434975" cy="526415"/>
          </a:xfrm>
          <a:custGeom>
            <a:avLst/>
            <a:gdLst/>
            <a:ahLst/>
            <a:cxnLst/>
            <a:rect l="l" t="t" r="r" b="b"/>
            <a:pathLst>
              <a:path w="434975" h="526415">
                <a:moveTo>
                  <a:pt x="0" y="0"/>
                </a:moveTo>
                <a:lnTo>
                  <a:pt x="434461" y="0"/>
                </a:lnTo>
                <a:lnTo>
                  <a:pt x="434461" y="525926"/>
                </a:lnTo>
                <a:lnTo>
                  <a:pt x="0" y="525926"/>
                </a:lnTo>
                <a:lnTo>
                  <a:pt x="0" y="0"/>
                </a:lnTo>
                <a:close/>
              </a:path>
            </a:pathLst>
          </a:custGeom>
          <a:solidFill>
            <a:srgbClr val="F4F4F4"/>
          </a:solidFill>
        </p:spPr>
        <p:txBody>
          <a:bodyPr wrap="square" lIns="0" tIns="0" rIns="0" bIns="0" rtlCol="0"/>
          <a:lstStyle/>
          <a:p>
            <a:endParaRPr/>
          </a:p>
        </p:txBody>
      </p:sp>
      <p:sp>
        <p:nvSpPr>
          <p:cNvPr id="18" name="object 18"/>
          <p:cNvSpPr/>
          <p:nvPr/>
        </p:nvSpPr>
        <p:spPr>
          <a:xfrm>
            <a:off x="2915362" y="6619712"/>
            <a:ext cx="625475" cy="526415"/>
          </a:xfrm>
          <a:custGeom>
            <a:avLst/>
            <a:gdLst/>
            <a:ahLst/>
            <a:cxnLst/>
            <a:rect l="l" t="t" r="r" b="b"/>
            <a:pathLst>
              <a:path w="625475" h="526415">
                <a:moveTo>
                  <a:pt x="0" y="0"/>
                </a:moveTo>
                <a:lnTo>
                  <a:pt x="625014" y="0"/>
                </a:lnTo>
                <a:lnTo>
                  <a:pt x="625014" y="525926"/>
                </a:lnTo>
                <a:lnTo>
                  <a:pt x="0" y="525926"/>
                </a:lnTo>
                <a:lnTo>
                  <a:pt x="0" y="0"/>
                </a:lnTo>
                <a:close/>
              </a:path>
            </a:pathLst>
          </a:custGeom>
          <a:solidFill>
            <a:srgbClr val="F4F4F4"/>
          </a:solidFill>
        </p:spPr>
        <p:txBody>
          <a:bodyPr wrap="square" lIns="0" tIns="0" rIns="0" bIns="0" rtlCol="0"/>
          <a:lstStyle/>
          <a:p>
            <a:endParaRPr/>
          </a:p>
        </p:txBody>
      </p:sp>
      <p:sp>
        <p:nvSpPr>
          <p:cNvPr id="19" name="object 19"/>
          <p:cNvSpPr/>
          <p:nvPr/>
        </p:nvSpPr>
        <p:spPr>
          <a:xfrm>
            <a:off x="3540376" y="6619712"/>
            <a:ext cx="305435" cy="526415"/>
          </a:xfrm>
          <a:custGeom>
            <a:avLst/>
            <a:gdLst/>
            <a:ahLst/>
            <a:cxnLst/>
            <a:rect l="l" t="t" r="r" b="b"/>
            <a:pathLst>
              <a:path w="305435" h="526415">
                <a:moveTo>
                  <a:pt x="0" y="0"/>
                </a:moveTo>
                <a:lnTo>
                  <a:pt x="304885" y="0"/>
                </a:lnTo>
                <a:lnTo>
                  <a:pt x="304885" y="525926"/>
                </a:lnTo>
                <a:lnTo>
                  <a:pt x="0" y="525926"/>
                </a:lnTo>
                <a:lnTo>
                  <a:pt x="0" y="0"/>
                </a:lnTo>
                <a:close/>
              </a:path>
            </a:pathLst>
          </a:custGeom>
          <a:solidFill>
            <a:srgbClr val="F4F4F4"/>
          </a:solidFill>
        </p:spPr>
        <p:txBody>
          <a:bodyPr wrap="square" lIns="0" tIns="0" rIns="0" bIns="0" rtlCol="0"/>
          <a:lstStyle/>
          <a:p>
            <a:endParaRPr/>
          </a:p>
        </p:txBody>
      </p:sp>
      <p:sp>
        <p:nvSpPr>
          <p:cNvPr id="20" name="object 20"/>
          <p:cNvSpPr/>
          <p:nvPr/>
        </p:nvSpPr>
        <p:spPr>
          <a:xfrm>
            <a:off x="3845261" y="6619712"/>
            <a:ext cx="495934" cy="526415"/>
          </a:xfrm>
          <a:custGeom>
            <a:avLst/>
            <a:gdLst/>
            <a:ahLst/>
            <a:cxnLst/>
            <a:rect l="l" t="t" r="r" b="b"/>
            <a:pathLst>
              <a:path w="495935" h="526415">
                <a:moveTo>
                  <a:pt x="0" y="0"/>
                </a:moveTo>
                <a:lnTo>
                  <a:pt x="495438" y="0"/>
                </a:lnTo>
                <a:lnTo>
                  <a:pt x="495438" y="525926"/>
                </a:lnTo>
                <a:lnTo>
                  <a:pt x="0" y="525926"/>
                </a:lnTo>
                <a:lnTo>
                  <a:pt x="0" y="0"/>
                </a:lnTo>
                <a:close/>
              </a:path>
            </a:pathLst>
          </a:custGeom>
          <a:solidFill>
            <a:srgbClr val="F4F4F4"/>
          </a:solidFill>
        </p:spPr>
        <p:txBody>
          <a:bodyPr wrap="square" lIns="0" tIns="0" rIns="0" bIns="0" rtlCol="0"/>
          <a:lstStyle/>
          <a:p>
            <a:endParaRPr/>
          </a:p>
        </p:txBody>
      </p:sp>
      <p:sp>
        <p:nvSpPr>
          <p:cNvPr id="21" name="object 21"/>
          <p:cNvSpPr/>
          <p:nvPr/>
        </p:nvSpPr>
        <p:spPr>
          <a:xfrm>
            <a:off x="4340699" y="6619712"/>
            <a:ext cx="663575" cy="526415"/>
          </a:xfrm>
          <a:custGeom>
            <a:avLst/>
            <a:gdLst/>
            <a:ahLst/>
            <a:cxnLst/>
            <a:rect l="l" t="t" r="r" b="b"/>
            <a:pathLst>
              <a:path w="663575" h="526415">
                <a:moveTo>
                  <a:pt x="0" y="0"/>
                </a:moveTo>
                <a:lnTo>
                  <a:pt x="663124" y="0"/>
                </a:lnTo>
                <a:lnTo>
                  <a:pt x="663124" y="525926"/>
                </a:lnTo>
                <a:lnTo>
                  <a:pt x="0" y="525926"/>
                </a:lnTo>
                <a:lnTo>
                  <a:pt x="0" y="0"/>
                </a:lnTo>
                <a:close/>
              </a:path>
            </a:pathLst>
          </a:custGeom>
          <a:solidFill>
            <a:srgbClr val="F4F4F4"/>
          </a:solidFill>
        </p:spPr>
        <p:txBody>
          <a:bodyPr wrap="square" lIns="0" tIns="0" rIns="0" bIns="0" rtlCol="0"/>
          <a:lstStyle/>
          <a:p>
            <a:endParaRPr/>
          </a:p>
        </p:txBody>
      </p:sp>
      <p:sp>
        <p:nvSpPr>
          <p:cNvPr id="22" name="object 22"/>
          <p:cNvSpPr/>
          <p:nvPr/>
        </p:nvSpPr>
        <p:spPr>
          <a:xfrm>
            <a:off x="5003824" y="6619712"/>
            <a:ext cx="572135" cy="526415"/>
          </a:xfrm>
          <a:custGeom>
            <a:avLst/>
            <a:gdLst/>
            <a:ahLst/>
            <a:cxnLst/>
            <a:rect l="l" t="t" r="r" b="b"/>
            <a:pathLst>
              <a:path w="572135" h="526415">
                <a:moveTo>
                  <a:pt x="0" y="0"/>
                </a:moveTo>
                <a:lnTo>
                  <a:pt x="571659" y="0"/>
                </a:lnTo>
                <a:lnTo>
                  <a:pt x="571659" y="525926"/>
                </a:lnTo>
                <a:lnTo>
                  <a:pt x="0" y="525926"/>
                </a:lnTo>
                <a:lnTo>
                  <a:pt x="0" y="0"/>
                </a:lnTo>
                <a:close/>
              </a:path>
            </a:pathLst>
          </a:custGeom>
          <a:solidFill>
            <a:srgbClr val="F4F4F4"/>
          </a:solidFill>
        </p:spPr>
        <p:txBody>
          <a:bodyPr wrap="square" lIns="0" tIns="0" rIns="0" bIns="0" rtlCol="0"/>
          <a:lstStyle/>
          <a:p>
            <a:endParaRPr/>
          </a:p>
        </p:txBody>
      </p:sp>
      <p:sp>
        <p:nvSpPr>
          <p:cNvPr id="23" name="object 23"/>
          <p:cNvSpPr/>
          <p:nvPr/>
        </p:nvSpPr>
        <p:spPr>
          <a:xfrm>
            <a:off x="5575484" y="6619712"/>
            <a:ext cx="343535" cy="526415"/>
          </a:xfrm>
          <a:custGeom>
            <a:avLst/>
            <a:gdLst/>
            <a:ahLst/>
            <a:cxnLst/>
            <a:rect l="l" t="t" r="r" b="b"/>
            <a:pathLst>
              <a:path w="343535" h="526415">
                <a:moveTo>
                  <a:pt x="0" y="0"/>
                </a:moveTo>
                <a:lnTo>
                  <a:pt x="342995" y="0"/>
                </a:lnTo>
                <a:lnTo>
                  <a:pt x="342995" y="525926"/>
                </a:lnTo>
                <a:lnTo>
                  <a:pt x="0" y="525926"/>
                </a:lnTo>
                <a:lnTo>
                  <a:pt x="0" y="0"/>
                </a:lnTo>
                <a:close/>
              </a:path>
            </a:pathLst>
          </a:custGeom>
          <a:solidFill>
            <a:srgbClr val="F4F4F4"/>
          </a:solidFill>
        </p:spPr>
        <p:txBody>
          <a:bodyPr wrap="square" lIns="0" tIns="0" rIns="0" bIns="0" rtlCol="0"/>
          <a:lstStyle/>
          <a:p>
            <a:endParaRPr/>
          </a:p>
        </p:txBody>
      </p:sp>
      <p:sp>
        <p:nvSpPr>
          <p:cNvPr id="24" name="object 24"/>
          <p:cNvSpPr/>
          <p:nvPr/>
        </p:nvSpPr>
        <p:spPr>
          <a:xfrm>
            <a:off x="5918479" y="6619712"/>
            <a:ext cx="427355" cy="526415"/>
          </a:xfrm>
          <a:custGeom>
            <a:avLst/>
            <a:gdLst/>
            <a:ahLst/>
            <a:cxnLst/>
            <a:rect l="l" t="t" r="r" b="b"/>
            <a:pathLst>
              <a:path w="427354" h="526415">
                <a:moveTo>
                  <a:pt x="0" y="0"/>
                </a:moveTo>
                <a:lnTo>
                  <a:pt x="426839" y="0"/>
                </a:lnTo>
                <a:lnTo>
                  <a:pt x="426839" y="525926"/>
                </a:lnTo>
                <a:lnTo>
                  <a:pt x="0" y="525926"/>
                </a:lnTo>
                <a:lnTo>
                  <a:pt x="0" y="0"/>
                </a:lnTo>
                <a:close/>
              </a:path>
            </a:pathLst>
          </a:custGeom>
          <a:solidFill>
            <a:srgbClr val="F4F4F4"/>
          </a:solidFill>
        </p:spPr>
        <p:txBody>
          <a:bodyPr wrap="square" lIns="0" tIns="0" rIns="0" bIns="0" rtlCol="0"/>
          <a:lstStyle/>
          <a:p>
            <a:endParaRPr/>
          </a:p>
        </p:txBody>
      </p:sp>
      <p:sp>
        <p:nvSpPr>
          <p:cNvPr id="25" name="object 25"/>
          <p:cNvSpPr/>
          <p:nvPr/>
        </p:nvSpPr>
        <p:spPr>
          <a:xfrm>
            <a:off x="6345318" y="6619712"/>
            <a:ext cx="617855" cy="526415"/>
          </a:xfrm>
          <a:custGeom>
            <a:avLst/>
            <a:gdLst/>
            <a:ahLst/>
            <a:cxnLst/>
            <a:rect l="l" t="t" r="r" b="b"/>
            <a:pathLst>
              <a:path w="617854" h="526415">
                <a:moveTo>
                  <a:pt x="0" y="0"/>
                </a:moveTo>
                <a:lnTo>
                  <a:pt x="617392" y="0"/>
                </a:lnTo>
                <a:lnTo>
                  <a:pt x="617392" y="525926"/>
                </a:lnTo>
                <a:lnTo>
                  <a:pt x="0" y="525926"/>
                </a:lnTo>
                <a:lnTo>
                  <a:pt x="0" y="0"/>
                </a:lnTo>
                <a:close/>
              </a:path>
            </a:pathLst>
          </a:custGeom>
          <a:solidFill>
            <a:srgbClr val="F4F4F4"/>
          </a:solidFill>
        </p:spPr>
        <p:txBody>
          <a:bodyPr wrap="square" lIns="0" tIns="0" rIns="0" bIns="0" rtlCol="0"/>
          <a:lstStyle/>
          <a:p>
            <a:endParaRPr/>
          </a:p>
        </p:txBody>
      </p:sp>
      <p:sp>
        <p:nvSpPr>
          <p:cNvPr id="26" name="object 26"/>
          <p:cNvSpPr/>
          <p:nvPr/>
        </p:nvSpPr>
        <p:spPr>
          <a:xfrm>
            <a:off x="6966522" y="6619712"/>
            <a:ext cx="0" cy="526415"/>
          </a:xfrm>
          <a:custGeom>
            <a:avLst/>
            <a:gdLst/>
            <a:ahLst/>
            <a:cxnLst/>
            <a:rect l="l" t="t" r="r" b="b"/>
            <a:pathLst>
              <a:path h="526415">
                <a:moveTo>
                  <a:pt x="0" y="0"/>
                </a:moveTo>
                <a:lnTo>
                  <a:pt x="0" y="525926"/>
                </a:lnTo>
              </a:path>
            </a:pathLst>
          </a:custGeom>
          <a:ln w="7622">
            <a:solidFill>
              <a:srgbClr val="F4F4F4"/>
            </a:solidFill>
          </a:ln>
        </p:spPr>
        <p:txBody>
          <a:bodyPr wrap="square" lIns="0" tIns="0" rIns="0" bIns="0" rtlCol="0"/>
          <a:lstStyle/>
          <a:p>
            <a:endParaRPr/>
          </a:p>
        </p:txBody>
      </p:sp>
      <p:sp>
        <p:nvSpPr>
          <p:cNvPr id="27" name="object 27"/>
          <p:cNvSpPr/>
          <p:nvPr/>
        </p:nvSpPr>
        <p:spPr>
          <a:xfrm>
            <a:off x="621102" y="7663943"/>
            <a:ext cx="145415" cy="518795"/>
          </a:xfrm>
          <a:custGeom>
            <a:avLst/>
            <a:gdLst/>
            <a:ahLst/>
            <a:cxnLst/>
            <a:rect l="l" t="t" r="r" b="b"/>
            <a:pathLst>
              <a:path w="145415" h="518795">
                <a:moveTo>
                  <a:pt x="0" y="0"/>
                </a:moveTo>
                <a:lnTo>
                  <a:pt x="144820" y="0"/>
                </a:lnTo>
                <a:lnTo>
                  <a:pt x="144820" y="518304"/>
                </a:lnTo>
                <a:lnTo>
                  <a:pt x="0" y="518304"/>
                </a:lnTo>
                <a:lnTo>
                  <a:pt x="0" y="0"/>
                </a:lnTo>
                <a:close/>
              </a:path>
            </a:pathLst>
          </a:custGeom>
          <a:solidFill>
            <a:srgbClr val="F4F4F4"/>
          </a:solidFill>
        </p:spPr>
        <p:txBody>
          <a:bodyPr wrap="square" lIns="0" tIns="0" rIns="0" bIns="0" rtlCol="0"/>
          <a:lstStyle/>
          <a:p>
            <a:endParaRPr/>
          </a:p>
        </p:txBody>
      </p:sp>
      <p:sp>
        <p:nvSpPr>
          <p:cNvPr id="28" name="object 28"/>
          <p:cNvSpPr/>
          <p:nvPr/>
        </p:nvSpPr>
        <p:spPr>
          <a:xfrm>
            <a:off x="765922" y="7663943"/>
            <a:ext cx="358775" cy="518795"/>
          </a:xfrm>
          <a:custGeom>
            <a:avLst/>
            <a:gdLst/>
            <a:ahLst/>
            <a:cxnLst/>
            <a:rect l="l" t="t" r="r" b="b"/>
            <a:pathLst>
              <a:path w="358775" h="518795">
                <a:moveTo>
                  <a:pt x="0" y="0"/>
                </a:moveTo>
                <a:lnTo>
                  <a:pt x="358239" y="0"/>
                </a:lnTo>
                <a:lnTo>
                  <a:pt x="358239" y="518304"/>
                </a:lnTo>
                <a:lnTo>
                  <a:pt x="0" y="518304"/>
                </a:lnTo>
                <a:lnTo>
                  <a:pt x="0" y="0"/>
                </a:lnTo>
                <a:close/>
              </a:path>
            </a:pathLst>
          </a:custGeom>
          <a:solidFill>
            <a:srgbClr val="F4F4F4"/>
          </a:solidFill>
        </p:spPr>
        <p:txBody>
          <a:bodyPr wrap="square" lIns="0" tIns="0" rIns="0" bIns="0" rtlCol="0"/>
          <a:lstStyle/>
          <a:p>
            <a:endParaRPr/>
          </a:p>
        </p:txBody>
      </p:sp>
      <p:sp>
        <p:nvSpPr>
          <p:cNvPr id="29" name="object 29"/>
          <p:cNvSpPr/>
          <p:nvPr/>
        </p:nvSpPr>
        <p:spPr>
          <a:xfrm>
            <a:off x="1124162" y="7663943"/>
            <a:ext cx="678815" cy="518795"/>
          </a:xfrm>
          <a:custGeom>
            <a:avLst/>
            <a:gdLst/>
            <a:ahLst/>
            <a:cxnLst/>
            <a:rect l="l" t="t" r="r" b="b"/>
            <a:pathLst>
              <a:path w="678814" h="518795">
                <a:moveTo>
                  <a:pt x="0" y="0"/>
                </a:moveTo>
                <a:lnTo>
                  <a:pt x="678369" y="0"/>
                </a:lnTo>
                <a:lnTo>
                  <a:pt x="678369" y="518304"/>
                </a:lnTo>
                <a:lnTo>
                  <a:pt x="0" y="518304"/>
                </a:lnTo>
                <a:lnTo>
                  <a:pt x="0" y="0"/>
                </a:lnTo>
                <a:close/>
              </a:path>
            </a:pathLst>
          </a:custGeom>
          <a:solidFill>
            <a:srgbClr val="F4F4F4"/>
          </a:solidFill>
        </p:spPr>
        <p:txBody>
          <a:bodyPr wrap="square" lIns="0" tIns="0" rIns="0" bIns="0" rtlCol="0"/>
          <a:lstStyle/>
          <a:p>
            <a:endParaRPr/>
          </a:p>
        </p:txBody>
      </p:sp>
      <p:sp>
        <p:nvSpPr>
          <p:cNvPr id="30" name="object 30"/>
          <p:cNvSpPr/>
          <p:nvPr/>
        </p:nvSpPr>
        <p:spPr>
          <a:xfrm>
            <a:off x="1802531" y="7663943"/>
            <a:ext cx="305435" cy="518795"/>
          </a:xfrm>
          <a:custGeom>
            <a:avLst/>
            <a:gdLst/>
            <a:ahLst/>
            <a:cxnLst/>
            <a:rect l="l" t="t" r="r" b="b"/>
            <a:pathLst>
              <a:path w="305435" h="518795">
                <a:moveTo>
                  <a:pt x="0" y="0"/>
                </a:moveTo>
                <a:lnTo>
                  <a:pt x="304885" y="0"/>
                </a:lnTo>
                <a:lnTo>
                  <a:pt x="304885" y="518304"/>
                </a:lnTo>
                <a:lnTo>
                  <a:pt x="0" y="518304"/>
                </a:lnTo>
                <a:lnTo>
                  <a:pt x="0" y="0"/>
                </a:lnTo>
                <a:close/>
              </a:path>
            </a:pathLst>
          </a:custGeom>
          <a:solidFill>
            <a:srgbClr val="F4F4F4"/>
          </a:solidFill>
        </p:spPr>
        <p:txBody>
          <a:bodyPr wrap="square" lIns="0" tIns="0" rIns="0" bIns="0" rtlCol="0"/>
          <a:lstStyle/>
          <a:p>
            <a:endParaRPr/>
          </a:p>
        </p:txBody>
      </p:sp>
      <p:sp>
        <p:nvSpPr>
          <p:cNvPr id="31" name="object 31"/>
          <p:cNvSpPr/>
          <p:nvPr/>
        </p:nvSpPr>
        <p:spPr>
          <a:xfrm>
            <a:off x="2107416" y="7663943"/>
            <a:ext cx="374015" cy="518795"/>
          </a:xfrm>
          <a:custGeom>
            <a:avLst/>
            <a:gdLst/>
            <a:ahLst/>
            <a:cxnLst/>
            <a:rect l="l" t="t" r="r" b="b"/>
            <a:pathLst>
              <a:path w="374014" h="518795">
                <a:moveTo>
                  <a:pt x="0" y="0"/>
                </a:moveTo>
                <a:lnTo>
                  <a:pt x="373484" y="0"/>
                </a:lnTo>
                <a:lnTo>
                  <a:pt x="373484" y="518304"/>
                </a:lnTo>
                <a:lnTo>
                  <a:pt x="0" y="518304"/>
                </a:lnTo>
                <a:lnTo>
                  <a:pt x="0" y="0"/>
                </a:lnTo>
                <a:close/>
              </a:path>
            </a:pathLst>
          </a:custGeom>
          <a:solidFill>
            <a:srgbClr val="F4F4F4"/>
          </a:solidFill>
        </p:spPr>
        <p:txBody>
          <a:bodyPr wrap="square" lIns="0" tIns="0" rIns="0" bIns="0" rtlCol="0"/>
          <a:lstStyle/>
          <a:p>
            <a:endParaRPr/>
          </a:p>
        </p:txBody>
      </p:sp>
      <p:sp>
        <p:nvSpPr>
          <p:cNvPr id="32" name="object 32"/>
          <p:cNvSpPr/>
          <p:nvPr/>
        </p:nvSpPr>
        <p:spPr>
          <a:xfrm>
            <a:off x="2480901" y="7663943"/>
            <a:ext cx="434975" cy="518795"/>
          </a:xfrm>
          <a:custGeom>
            <a:avLst/>
            <a:gdLst/>
            <a:ahLst/>
            <a:cxnLst/>
            <a:rect l="l" t="t" r="r" b="b"/>
            <a:pathLst>
              <a:path w="434975" h="518795">
                <a:moveTo>
                  <a:pt x="0" y="0"/>
                </a:moveTo>
                <a:lnTo>
                  <a:pt x="434461" y="0"/>
                </a:lnTo>
                <a:lnTo>
                  <a:pt x="434461" y="518304"/>
                </a:lnTo>
                <a:lnTo>
                  <a:pt x="0" y="518304"/>
                </a:lnTo>
                <a:lnTo>
                  <a:pt x="0" y="0"/>
                </a:lnTo>
                <a:close/>
              </a:path>
            </a:pathLst>
          </a:custGeom>
          <a:solidFill>
            <a:srgbClr val="F4F4F4"/>
          </a:solidFill>
        </p:spPr>
        <p:txBody>
          <a:bodyPr wrap="square" lIns="0" tIns="0" rIns="0" bIns="0" rtlCol="0"/>
          <a:lstStyle/>
          <a:p>
            <a:endParaRPr/>
          </a:p>
        </p:txBody>
      </p:sp>
      <p:sp>
        <p:nvSpPr>
          <p:cNvPr id="33" name="object 33"/>
          <p:cNvSpPr/>
          <p:nvPr/>
        </p:nvSpPr>
        <p:spPr>
          <a:xfrm>
            <a:off x="2915362" y="7663943"/>
            <a:ext cx="625475" cy="518795"/>
          </a:xfrm>
          <a:custGeom>
            <a:avLst/>
            <a:gdLst/>
            <a:ahLst/>
            <a:cxnLst/>
            <a:rect l="l" t="t" r="r" b="b"/>
            <a:pathLst>
              <a:path w="625475" h="518795">
                <a:moveTo>
                  <a:pt x="0" y="0"/>
                </a:moveTo>
                <a:lnTo>
                  <a:pt x="625014" y="0"/>
                </a:lnTo>
                <a:lnTo>
                  <a:pt x="625014" y="518304"/>
                </a:lnTo>
                <a:lnTo>
                  <a:pt x="0" y="518304"/>
                </a:lnTo>
                <a:lnTo>
                  <a:pt x="0" y="0"/>
                </a:lnTo>
                <a:close/>
              </a:path>
            </a:pathLst>
          </a:custGeom>
          <a:solidFill>
            <a:srgbClr val="F4F4F4"/>
          </a:solidFill>
        </p:spPr>
        <p:txBody>
          <a:bodyPr wrap="square" lIns="0" tIns="0" rIns="0" bIns="0" rtlCol="0"/>
          <a:lstStyle/>
          <a:p>
            <a:endParaRPr/>
          </a:p>
        </p:txBody>
      </p:sp>
      <p:sp>
        <p:nvSpPr>
          <p:cNvPr id="34" name="object 34"/>
          <p:cNvSpPr/>
          <p:nvPr/>
        </p:nvSpPr>
        <p:spPr>
          <a:xfrm>
            <a:off x="3540376" y="7663943"/>
            <a:ext cx="305435" cy="518795"/>
          </a:xfrm>
          <a:custGeom>
            <a:avLst/>
            <a:gdLst/>
            <a:ahLst/>
            <a:cxnLst/>
            <a:rect l="l" t="t" r="r" b="b"/>
            <a:pathLst>
              <a:path w="305435" h="518795">
                <a:moveTo>
                  <a:pt x="0" y="0"/>
                </a:moveTo>
                <a:lnTo>
                  <a:pt x="304885" y="0"/>
                </a:lnTo>
                <a:lnTo>
                  <a:pt x="304885" y="518304"/>
                </a:lnTo>
                <a:lnTo>
                  <a:pt x="0" y="518304"/>
                </a:lnTo>
                <a:lnTo>
                  <a:pt x="0" y="0"/>
                </a:lnTo>
                <a:close/>
              </a:path>
            </a:pathLst>
          </a:custGeom>
          <a:solidFill>
            <a:srgbClr val="F4F4F4"/>
          </a:solidFill>
        </p:spPr>
        <p:txBody>
          <a:bodyPr wrap="square" lIns="0" tIns="0" rIns="0" bIns="0" rtlCol="0"/>
          <a:lstStyle/>
          <a:p>
            <a:endParaRPr/>
          </a:p>
        </p:txBody>
      </p:sp>
      <p:sp>
        <p:nvSpPr>
          <p:cNvPr id="35" name="object 35"/>
          <p:cNvSpPr/>
          <p:nvPr/>
        </p:nvSpPr>
        <p:spPr>
          <a:xfrm>
            <a:off x="3845261" y="7663943"/>
            <a:ext cx="495934" cy="518795"/>
          </a:xfrm>
          <a:custGeom>
            <a:avLst/>
            <a:gdLst/>
            <a:ahLst/>
            <a:cxnLst/>
            <a:rect l="l" t="t" r="r" b="b"/>
            <a:pathLst>
              <a:path w="495935" h="518795">
                <a:moveTo>
                  <a:pt x="0" y="0"/>
                </a:moveTo>
                <a:lnTo>
                  <a:pt x="495438" y="0"/>
                </a:lnTo>
                <a:lnTo>
                  <a:pt x="495438" y="518304"/>
                </a:lnTo>
                <a:lnTo>
                  <a:pt x="0" y="518304"/>
                </a:lnTo>
                <a:lnTo>
                  <a:pt x="0" y="0"/>
                </a:lnTo>
                <a:close/>
              </a:path>
            </a:pathLst>
          </a:custGeom>
          <a:solidFill>
            <a:srgbClr val="F4F4F4"/>
          </a:solidFill>
        </p:spPr>
        <p:txBody>
          <a:bodyPr wrap="square" lIns="0" tIns="0" rIns="0" bIns="0" rtlCol="0"/>
          <a:lstStyle/>
          <a:p>
            <a:endParaRPr/>
          </a:p>
        </p:txBody>
      </p:sp>
      <p:sp>
        <p:nvSpPr>
          <p:cNvPr id="36" name="object 36"/>
          <p:cNvSpPr/>
          <p:nvPr/>
        </p:nvSpPr>
        <p:spPr>
          <a:xfrm>
            <a:off x="4340699" y="7663943"/>
            <a:ext cx="663575" cy="518795"/>
          </a:xfrm>
          <a:custGeom>
            <a:avLst/>
            <a:gdLst/>
            <a:ahLst/>
            <a:cxnLst/>
            <a:rect l="l" t="t" r="r" b="b"/>
            <a:pathLst>
              <a:path w="663575" h="518795">
                <a:moveTo>
                  <a:pt x="0" y="0"/>
                </a:moveTo>
                <a:lnTo>
                  <a:pt x="663124" y="0"/>
                </a:lnTo>
                <a:lnTo>
                  <a:pt x="663124" y="518304"/>
                </a:lnTo>
                <a:lnTo>
                  <a:pt x="0" y="518304"/>
                </a:lnTo>
                <a:lnTo>
                  <a:pt x="0" y="0"/>
                </a:lnTo>
                <a:close/>
              </a:path>
            </a:pathLst>
          </a:custGeom>
          <a:solidFill>
            <a:srgbClr val="F4F4F4"/>
          </a:solidFill>
        </p:spPr>
        <p:txBody>
          <a:bodyPr wrap="square" lIns="0" tIns="0" rIns="0" bIns="0" rtlCol="0"/>
          <a:lstStyle/>
          <a:p>
            <a:endParaRPr/>
          </a:p>
        </p:txBody>
      </p:sp>
      <p:sp>
        <p:nvSpPr>
          <p:cNvPr id="37" name="object 37"/>
          <p:cNvSpPr/>
          <p:nvPr/>
        </p:nvSpPr>
        <p:spPr>
          <a:xfrm>
            <a:off x="5003824" y="7663943"/>
            <a:ext cx="572135" cy="518795"/>
          </a:xfrm>
          <a:custGeom>
            <a:avLst/>
            <a:gdLst/>
            <a:ahLst/>
            <a:cxnLst/>
            <a:rect l="l" t="t" r="r" b="b"/>
            <a:pathLst>
              <a:path w="572135" h="518795">
                <a:moveTo>
                  <a:pt x="0" y="0"/>
                </a:moveTo>
                <a:lnTo>
                  <a:pt x="571659" y="0"/>
                </a:lnTo>
                <a:lnTo>
                  <a:pt x="571659" y="518304"/>
                </a:lnTo>
                <a:lnTo>
                  <a:pt x="0" y="518304"/>
                </a:lnTo>
                <a:lnTo>
                  <a:pt x="0" y="0"/>
                </a:lnTo>
                <a:close/>
              </a:path>
            </a:pathLst>
          </a:custGeom>
          <a:solidFill>
            <a:srgbClr val="F4F4F4"/>
          </a:solidFill>
        </p:spPr>
        <p:txBody>
          <a:bodyPr wrap="square" lIns="0" tIns="0" rIns="0" bIns="0" rtlCol="0"/>
          <a:lstStyle/>
          <a:p>
            <a:endParaRPr/>
          </a:p>
        </p:txBody>
      </p:sp>
      <p:sp>
        <p:nvSpPr>
          <p:cNvPr id="38" name="object 38"/>
          <p:cNvSpPr/>
          <p:nvPr/>
        </p:nvSpPr>
        <p:spPr>
          <a:xfrm>
            <a:off x="5575484" y="7663943"/>
            <a:ext cx="343535" cy="518795"/>
          </a:xfrm>
          <a:custGeom>
            <a:avLst/>
            <a:gdLst/>
            <a:ahLst/>
            <a:cxnLst/>
            <a:rect l="l" t="t" r="r" b="b"/>
            <a:pathLst>
              <a:path w="343535" h="518795">
                <a:moveTo>
                  <a:pt x="0" y="0"/>
                </a:moveTo>
                <a:lnTo>
                  <a:pt x="342995" y="0"/>
                </a:lnTo>
                <a:lnTo>
                  <a:pt x="342995" y="518304"/>
                </a:lnTo>
                <a:lnTo>
                  <a:pt x="0" y="518304"/>
                </a:lnTo>
                <a:lnTo>
                  <a:pt x="0" y="0"/>
                </a:lnTo>
                <a:close/>
              </a:path>
            </a:pathLst>
          </a:custGeom>
          <a:solidFill>
            <a:srgbClr val="F4F4F4"/>
          </a:solidFill>
        </p:spPr>
        <p:txBody>
          <a:bodyPr wrap="square" lIns="0" tIns="0" rIns="0" bIns="0" rtlCol="0"/>
          <a:lstStyle/>
          <a:p>
            <a:endParaRPr/>
          </a:p>
        </p:txBody>
      </p:sp>
      <p:sp>
        <p:nvSpPr>
          <p:cNvPr id="39" name="object 39"/>
          <p:cNvSpPr/>
          <p:nvPr/>
        </p:nvSpPr>
        <p:spPr>
          <a:xfrm>
            <a:off x="5918479" y="7663943"/>
            <a:ext cx="427355" cy="518795"/>
          </a:xfrm>
          <a:custGeom>
            <a:avLst/>
            <a:gdLst/>
            <a:ahLst/>
            <a:cxnLst/>
            <a:rect l="l" t="t" r="r" b="b"/>
            <a:pathLst>
              <a:path w="427354" h="518795">
                <a:moveTo>
                  <a:pt x="0" y="0"/>
                </a:moveTo>
                <a:lnTo>
                  <a:pt x="426839" y="0"/>
                </a:lnTo>
                <a:lnTo>
                  <a:pt x="426839" y="518304"/>
                </a:lnTo>
                <a:lnTo>
                  <a:pt x="0" y="518304"/>
                </a:lnTo>
                <a:lnTo>
                  <a:pt x="0" y="0"/>
                </a:lnTo>
                <a:close/>
              </a:path>
            </a:pathLst>
          </a:custGeom>
          <a:solidFill>
            <a:srgbClr val="F4F4F4"/>
          </a:solidFill>
        </p:spPr>
        <p:txBody>
          <a:bodyPr wrap="square" lIns="0" tIns="0" rIns="0" bIns="0" rtlCol="0"/>
          <a:lstStyle/>
          <a:p>
            <a:endParaRPr/>
          </a:p>
        </p:txBody>
      </p:sp>
      <p:sp>
        <p:nvSpPr>
          <p:cNvPr id="40" name="object 40"/>
          <p:cNvSpPr/>
          <p:nvPr/>
        </p:nvSpPr>
        <p:spPr>
          <a:xfrm>
            <a:off x="6345318" y="7663943"/>
            <a:ext cx="617855" cy="518795"/>
          </a:xfrm>
          <a:custGeom>
            <a:avLst/>
            <a:gdLst/>
            <a:ahLst/>
            <a:cxnLst/>
            <a:rect l="l" t="t" r="r" b="b"/>
            <a:pathLst>
              <a:path w="617854" h="518795">
                <a:moveTo>
                  <a:pt x="0" y="0"/>
                </a:moveTo>
                <a:lnTo>
                  <a:pt x="617392" y="0"/>
                </a:lnTo>
                <a:lnTo>
                  <a:pt x="617392" y="518304"/>
                </a:lnTo>
                <a:lnTo>
                  <a:pt x="0" y="518304"/>
                </a:lnTo>
                <a:lnTo>
                  <a:pt x="0" y="0"/>
                </a:lnTo>
                <a:close/>
              </a:path>
            </a:pathLst>
          </a:custGeom>
          <a:solidFill>
            <a:srgbClr val="F4F4F4"/>
          </a:solidFill>
        </p:spPr>
        <p:txBody>
          <a:bodyPr wrap="square" lIns="0" tIns="0" rIns="0" bIns="0" rtlCol="0"/>
          <a:lstStyle/>
          <a:p>
            <a:endParaRPr/>
          </a:p>
        </p:txBody>
      </p:sp>
      <p:sp>
        <p:nvSpPr>
          <p:cNvPr id="41" name="object 41"/>
          <p:cNvSpPr/>
          <p:nvPr/>
        </p:nvSpPr>
        <p:spPr>
          <a:xfrm>
            <a:off x="6966522" y="7663943"/>
            <a:ext cx="0" cy="518795"/>
          </a:xfrm>
          <a:custGeom>
            <a:avLst/>
            <a:gdLst/>
            <a:ahLst/>
            <a:cxnLst/>
            <a:rect l="l" t="t" r="r" b="b"/>
            <a:pathLst>
              <a:path h="518795">
                <a:moveTo>
                  <a:pt x="0" y="0"/>
                </a:moveTo>
                <a:lnTo>
                  <a:pt x="0" y="518304"/>
                </a:lnTo>
              </a:path>
            </a:pathLst>
          </a:custGeom>
          <a:ln w="7622">
            <a:solidFill>
              <a:srgbClr val="F4F4F4"/>
            </a:solidFill>
          </a:ln>
        </p:spPr>
        <p:txBody>
          <a:bodyPr wrap="square" lIns="0" tIns="0" rIns="0" bIns="0" rtlCol="0"/>
          <a:lstStyle/>
          <a:p>
            <a:endParaRPr/>
          </a:p>
        </p:txBody>
      </p:sp>
      <p:sp>
        <p:nvSpPr>
          <p:cNvPr id="42" name="object 42"/>
          <p:cNvSpPr/>
          <p:nvPr/>
        </p:nvSpPr>
        <p:spPr>
          <a:xfrm>
            <a:off x="621102" y="8807262"/>
            <a:ext cx="145415" cy="412115"/>
          </a:xfrm>
          <a:custGeom>
            <a:avLst/>
            <a:gdLst/>
            <a:ahLst/>
            <a:cxnLst/>
            <a:rect l="l" t="t" r="r" b="b"/>
            <a:pathLst>
              <a:path w="145415" h="412115">
                <a:moveTo>
                  <a:pt x="0" y="0"/>
                </a:moveTo>
                <a:lnTo>
                  <a:pt x="144820" y="0"/>
                </a:lnTo>
                <a:lnTo>
                  <a:pt x="144820" y="411594"/>
                </a:lnTo>
                <a:lnTo>
                  <a:pt x="0" y="411594"/>
                </a:lnTo>
                <a:lnTo>
                  <a:pt x="0" y="0"/>
                </a:lnTo>
                <a:close/>
              </a:path>
            </a:pathLst>
          </a:custGeom>
          <a:solidFill>
            <a:srgbClr val="F4F4F4"/>
          </a:solidFill>
        </p:spPr>
        <p:txBody>
          <a:bodyPr wrap="square" lIns="0" tIns="0" rIns="0" bIns="0" rtlCol="0"/>
          <a:lstStyle/>
          <a:p>
            <a:endParaRPr/>
          </a:p>
        </p:txBody>
      </p:sp>
      <p:sp>
        <p:nvSpPr>
          <p:cNvPr id="43" name="object 43"/>
          <p:cNvSpPr/>
          <p:nvPr/>
        </p:nvSpPr>
        <p:spPr>
          <a:xfrm>
            <a:off x="765922" y="8807262"/>
            <a:ext cx="358775" cy="412115"/>
          </a:xfrm>
          <a:custGeom>
            <a:avLst/>
            <a:gdLst/>
            <a:ahLst/>
            <a:cxnLst/>
            <a:rect l="l" t="t" r="r" b="b"/>
            <a:pathLst>
              <a:path w="358775" h="412115">
                <a:moveTo>
                  <a:pt x="0" y="0"/>
                </a:moveTo>
                <a:lnTo>
                  <a:pt x="358239" y="0"/>
                </a:lnTo>
                <a:lnTo>
                  <a:pt x="358239" y="411594"/>
                </a:lnTo>
                <a:lnTo>
                  <a:pt x="0" y="411594"/>
                </a:lnTo>
                <a:lnTo>
                  <a:pt x="0" y="0"/>
                </a:lnTo>
                <a:close/>
              </a:path>
            </a:pathLst>
          </a:custGeom>
          <a:solidFill>
            <a:srgbClr val="F4F4F4"/>
          </a:solidFill>
        </p:spPr>
        <p:txBody>
          <a:bodyPr wrap="square" lIns="0" tIns="0" rIns="0" bIns="0" rtlCol="0"/>
          <a:lstStyle/>
          <a:p>
            <a:endParaRPr/>
          </a:p>
        </p:txBody>
      </p:sp>
      <p:sp>
        <p:nvSpPr>
          <p:cNvPr id="44" name="object 44"/>
          <p:cNvSpPr/>
          <p:nvPr/>
        </p:nvSpPr>
        <p:spPr>
          <a:xfrm>
            <a:off x="1124162" y="8807262"/>
            <a:ext cx="678815" cy="412115"/>
          </a:xfrm>
          <a:custGeom>
            <a:avLst/>
            <a:gdLst/>
            <a:ahLst/>
            <a:cxnLst/>
            <a:rect l="l" t="t" r="r" b="b"/>
            <a:pathLst>
              <a:path w="678814" h="412115">
                <a:moveTo>
                  <a:pt x="0" y="0"/>
                </a:moveTo>
                <a:lnTo>
                  <a:pt x="678369" y="0"/>
                </a:lnTo>
                <a:lnTo>
                  <a:pt x="678369" y="411594"/>
                </a:lnTo>
                <a:lnTo>
                  <a:pt x="0" y="411594"/>
                </a:lnTo>
                <a:lnTo>
                  <a:pt x="0" y="0"/>
                </a:lnTo>
                <a:close/>
              </a:path>
            </a:pathLst>
          </a:custGeom>
          <a:solidFill>
            <a:srgbClr val="F4F4F4"/>
          </a:solidFill>
        </p:spPr>
        <p:txBody>
          <a:bodyPr wrap="square" lIns="0" tIns="0" rIns="0" bIns="0" rtlCol="0"/>
          <a:lstStyle/>
          <a:p>
            <a:endParaRPr/>
          </a:p>
        </p:txBody>
      </p:sp>
      <p:sp>
        <p:nvSpPr>
          <p:cNvPr id="45" name="object 45"/>
          <p:cNvSpPr/>
          <p:nvPr/>
        </p:nvSpPr>
        <p:spPr>
          <a:xfrm>
            <a:off x="1802531" y="8807262"/>
            <a:ext cx="305435" cy="412115"/>
          </a:xfrm>
          <a:custGeom>
            <a:avLst/>
            <a:gdLst/>
            <a:ahLst/>
            <a:cxnLst/>
            <a:rect l="l" t="t" r="r" b="b"/>
            <a:pathLst>
              <a:path w="305435" h="412115">
                <a:moveTo>
                  <a:pt x="0" y="0"/>
                </a:moveTo>
                <a:lnTo>
                  <a:pt x="304885" y="0"/>
                </a:lnTo>
                <a:lnTo>
                  <a:pt x="304885" y="411594"/>
                </a:lnTo>
                <a:lnTo>
                  <a:pt x="0" y="411594"/>
                </a:lnTo>
                <a:lnTo>
                  <a:pt x="0" y="0"/>
                </a:lnTo>
                <a:close/>
              </a:path>
            </a:pathLst>
          </a:custGeom>
          <a:solidFill>
            <a:srgbClr val="F4F4F4"/>
          </a:solidFill>
        </p:spPr>
        <p:txBody>
          <a:bodyPr wrap="square" lIns="0" tIns="0" rIns="0" bIns="0" rtlCol="0"/>
          <a:lstStyle/>
          <a:p>
            <a:endParaRPr/>
          </a:p>
        </p:txBody>
      </p:sp>
      <p:sp>
        <p:nvSpPr>
          <p:cNvPr id="46" name="object 46"/>
          <p:cNvSpPr/>
          <p:nvPr/>
        </p:nvSpPr>
        <p:spPr>
          <a:xfrm>
            <a:off x="2107416" y="8807262"/>
            <a:ext cx="374015" cy="412115"/>
          </a:xfrm>
          <a:custGeom>
            <a:avLst/>
            <a:gdLst/>
            <a:ahLst/>
            <a:cxnLst/>
            <a:rect l="l" t="t" r="r" b="b"/>
            <a:pathLst>
              <a:path w="374014" h="412115">
                <a:moveTo>
                  <a:pt x="0" y="0"/>
                </a:moveTo>
                <a:lnTo>
                  <a:pt x="373484" y="0"/>
                </a:lnTo>
                <a:lnTo>
                  <a:pt x="373484" y="411594"/>
                </a:lnTo>
                <a:lnTo>
                  <a:pt x="0" y="411594"/>
                </a:lnTo>
                <a:lnTo>
                  <a:pt x="0" y="0"/>
                </a:lnTo>
                <a:close/>
              </a:path>
            </a:pathLst>
          </a:custGeom>
          <a:solidFill>
            <a:srgbClr val="F4F4F4"/>
          </a:solidFill>
        </p:spPr>
        <p:txBody>
          <a:bodyPr wrap="square" lIns="0" tIns="0" rIns="0" bIns="0" rtlCol="0"/>
          <a:lstStyle/>
          <a:p>
            <a:endParaRPr/>
          </a:p>
        </p:txBody>
      </p:sp>
      <p:sp>
        <p:nvSpPr>
          <p:cNvPr id="47" name="object 47"/>
          <p:cNvSpPr/>
          <p:nvPr/>
        </p:nvSpPr>
        <p:spPr>
          <a:xfrm>
            <a:off x="2480901" y="8807262"/>
            <a:ext cx="434975" cy="412115"/>
          </a:xfrm>
          <a:custGeom>
            <a:avLst/>
            <a:gdLst/>
            <a:ahLst/>
            <a:cxnLst/>
            <a:rect l="l" t="t" r="r" b="b"/>
            <a:pathLst>
              <a:path w="434975" h="412115">
                <a:moveTo>
                  <a:pt x="0" y="0"/>
                </a:moveTo>
                <a:lnTo>
                  <a:pt x="434461" y="0"/>
                </a:lnTo>
                <a:lnTo>
                  <a:pt x="434461" y="411594"/>
                </a:lnTo>
                <a:lnTo>
                  <a:pt x="0" y="411594"/>
                </a:lnTo>
                <a:lnTo>
                  <a:pt x="0" y="0"/>
                </a:lnTo>
                <a:close/>
              </a:path>
            </a:pathLst>
          </a:custGeom>
          <a:solidFill>
            <a:srgbClr val="F4F4F4"/>
          </a:solidFill>
        </p:spPr>
        <p:txBody>
          <a:bodyPr wrap="square" lIns="0" tIns="0" rIns="0" bIns="0" rtlCol="0"/>
          <a:lstStyle/>
          <a:p>
            <a:endParaRPr/>
          </a:p>
        </p:txBody>
      </p:sp>
      <p:sp>
        <p:nvSpPr>
          <p:cNvPr id="48" name="object 48"/>
          <p:cNvSpPr/>
          <p:nvPr/>
        </p:nvSpPr>
        <p:spPr>
          <a:xfrm>
            <a:off x="2915362" y="8807262"/>
            <a:ext cx="625475" cy="412115"/>
          </a:xfrm>
          <a:custGeom>
            <a:avLst/>
            <a:gdLst/>
            <a:ahLst/>
            <a:cxnLst/>
            <a:rect l="l" t="t" r="r" b="b"/>
            <a:pathLst>
              <a:path w="625475" h="412115">
                <a:moveTo>
                  <a:pt x="0" y="0"/>
                </a:moveTo>
                <a:lnTo>
                  <a:pt x="625014" y="0"/>
                </a:lnTo>
                <a:lnTo>
                  <a:pt x="625014" y="411594"/>
                </a:lnTo>
                <a:lnTo>
                  <a:pt x="0" y="411594"/>
                </a:lnTo>
                <a:lnTo>
                  <a:pt x="0" y="0"/>
                </a:lnTo>
                <a:close/>
              </a:path>
            </a:pathLst>
          </a:custGeom>
          <a:solidFill>
            <a:srgbClr val="F4F4F4"/>
          </a:solidFill>
        </p:spPr>
        <p:txBody>
          <a:bodyPr wrap="square" lIns="0" tIns="0" rIns="0" bIns="0" rtlCol="0"/>
          <a:lstStyle/>
          <a:p>
            <a:endParaRPr/>
          </a:p>
        </p:txBody>
      </p:sp>
      <p:sp>
        <p:nvSpPr>
          <p:cNvPr id="49" name="object 49"/>
          <p:cNvSpPr/>
          <p:nvPr/>
        </p:nvSpPr>
        <p:spPr>
          <a:xfrm>
            <a:off x="3540376" y="8807262"/>
            <a:ext cx="305435" cy="412115"/>
          </a:xfrm>
          <a:custGeom>
            <a:avLst/>
            <a:gdLst/>
            <a:ahLst/>
            <a:cxnLst/>
            <a:rect l="l" t="t" r="r" b="b"/>
            <a:pathLst>
              <a:path w="305435" h="412115">
                <a:moveTo>
                  <a:pt x="0" y="0"/>
                </a:moveTo>
                <a:lnTo>
                  <a:pt x="304885" y="0"/>
                </a:lnTo>
                <a:lnTo>
                  <a:pt x="304885" y="411594"/>
                </a:lnTo>
                <a:lnTo>
                  <a:pt x="0" y="411594"/>
                </a:lnTo>
                <a:lnTo>
                  <a:pt x="0" y="0"/>
                </a:lnTo>
                <a:close/>
              </a:path>
            </a:pathLst>
          </a:custGeom>
          <a:solidFill>
            <a:srgbClr val="F4F4F4"/>
          </a:solidFill>
        </p:spPr>
        <p:txBody>
          <a:bodyPr wrap="square" lIns="0" tIns="0" rIns="0" bIns="0" rtlCol="0"/>
          <a:lstStyle/>
          <a:p>
            <a:endParaRPr/>
          </a:p>
        </p:txBody>
      </p:sp>
      <p:sp>
        <p:nvSpPr>
          <p:cNvPr id="50" name="object 50"/>
          <p:cNvSpPr/>
          <p:nvPr/>
        </p:nvSpPr>
        <p:spPr>
          <a:xfrm>
            <a:off x="3845261" y="8807262"/>
            <a:ext cx="495934" cy="412115"/>
          </a:xfrm>
          <a:custGeom>
            <a:avLst/>
            <a:gdLst/>
            <a:ahLst/>
            <a:cxnLst/>
            <a:rect l="l" t="t" r="r" b="b"/>
            <a:pathLst>
              <a:path w="495935" h="412115">
                <a:moveTo>
                  <a:pt x="0" y="0"/>
                </a:moveTo>
                <a:lnTo>
                  <a:pt x="495438" y="0"/>
                </a:lnTo>
                <a:lnTo>
                  <a:pt x="495438" y="411594"/>
                </a:lnTo>
                <a:lnTo>
                  <a:pt x="0" y="411594"/>
                </a:lnTo>
                <a:lnTo>
                  <a:pt x="0" y="0"/>
                </a:lnTo>
                <a:close/>
              </a:path>
            </a:pathLst>
          </a:custGeom>
          <a:solidFill>
            <a:srgbClr val="F4F4F4"/>
          </a:solidFill>
        </p:spPr>
        <p:txBody>
          <a:bodyPr wrap="square" lIns="0" tIns="0" rIns="0" bIns="0" rtlCol="0"/>
          <a:lstStyle/>
          <a:p>
            <a:endParaRPr/>
          </a:p>
        </p:txBody>
      </p:sp>
      <p:sp>
        <p:nvSpPr>
          <p:cNvPr id="51" name="object 51"/>
          <p:cNvSpPr/>
          <p:nvPr/>
        </p:nvSpPr>
        <p:spPr>
          <a:xfrm>
            <a:off x="4340699" y="8807262"/>
            <a:ext cx="663575" cy="412115"/>
          </a:xfrm>
          <a:custGeom>
            <a:avLst/>
            <a:gdLst/>
            <a:ahLst/>
            <a:cxnLst/>
            <a:rect l="l" t="t" r="r" b="b"/>
            <a:pathLst>
              <a:path w="663575" h="412115">
                <a:moveTo>
                  <a:pt x="0" y="0"/>
                </a:moveTo>
                <a:lnTo>
                  <a:pt x="663124" y="0"/>
                </a:lnTo>
                <a:lnTo>
                  <a:pt x="663124" y="411594"/>
                </a:lnTo>
                <a:lnTo>
                  <a:pt x="0" y="411594"/>
                </a:lnTo>
                <a:lnTo>
                  <a:pt x="0" y="0"/>
                </a:lnTo>
                <a:close/>
              </a:path>
            </a:pathLst>
          </a:custGeom>
          <a:solidFill>
            <a:srgbClr val="F4F4F4"/>
          </a:solidFill>
        </p:spPr>
        <p:txBody>
          <a:bodyPr wrap="square" lIns="0" tIns="0" rIns="0" bIns="0" rtlCol="0"/>
          <a:lstStyle/>
          <a:p>
            <a:endParaRPr/>
          </a:p>
        </p:txBody>
      </p:sp>
      <p:sp>
        <p:nvSpPr>
          <p:cNvPr id="52" name="object 52"/>
          <p:cNvSpPr/>
          <p:nvPr/>
        </p:nvSpPr>
        <p:spPr>
          <a:xfrm>
            <a:off x="5003824" y="8807262"/>
            <a:ext cx="572135" cy="412115"/>
          </a:xfrm>
          <a:custGeom>
            <a:avLst/>
            <a:gdLst/>
            <a:ahLst/>
            <a:cxnLst/>
            <a:rect l="l" t="t" r="r" b="b"/>
            <a:pathLst>
              <a:path w="572135" h="412115">
                <a:moveTo>
                  <a:pt x="0" y="0"/>
                </a:moveTo>
                <a:lnTo>
                  <a:pt x="571659" y="0"/>
                </a:lnTo>
                <a:lnTo>
                  <a:pt x="571659" y="411594"/>
                </a:lnTo>
                <a:lnTo>
                  <a:pt x="0" y="411594"/>
                </a:lnTo>
                <a:lnTo>
                  <a:pt x="0" y="0"/>
                </a:lnTo>
                <a:close/>
              </a:path>
            </a:pathLst>
          </a:custGeom>
          <a:solidFill>
            <a:srgbClr val="F4F4F4"/>
          </a:solidFill>
        </p:spPr>
        <p:txBody>
          <a:bodyPr wrap="square" lIns="0" tIns="0" rIns="0" bIns="0" rtlCol="0"/>
          <a:lstStyle/>
          <a:p>
            <a:endParaRPr/>
          </a:p>
        </p:txBody>
      </p:sp>
      <p:sp>
        <p:nvSpPr>
          <p:cNvPr id="53" name="object 53"/>
          <p:cNvSpPr/>
          <p:nvPr/>
        </p:nvSpPr>
        <p:spPr>
          <a:xfrm>
            <a:off x="5575484" y="8807262"/>
            <a:ext cx="343535" cy="412115"/>
          </a:xfrm>
          <a:custGeom>
            <a:avLst/>
            <a:gdLst/>
            <a:ahLst/>
            <a:cxnLst/>
            <a:rect l="l" t="t" r="r" b="b"/>
            <a:pathLst>
              <a:path w="343535" h="412115">
                <a:moveTo>
                  <a:pt x="0" y="0"/>
                </a:moveTo>
                <a:lnTo>
                  <a:pt x="342995" y="0"/>
                </a:lnTo>
                <a:lnTo>
                  <a:pt x="342995" y="411594"/>
                </a:lnTo>
                <a:lnTo>
                  <a:pt x="0" y="411594"/>
                </a:lnTo>
                <a:lnTo>
                  <a:pt x="0" y="0"/>
                </a:lnTo>
                <a:close/>
              </a:path>
            </a:pathLst>
          </a:custGeom>
          <a:solidFill>
            <a:srgbClr val="F4F4F4"/>
          </a:solidFill>
        </p:spPr>
        <p:txBody>
          <a:bodyPr wrap="square" lIns="0" tIns="0" rIns="0" bIns="0" rtlCol="0"/>
          <a:lstStyle/>
          <a:p>
            <a:endParaRPr/>
          </a:p>
        </p:txBody>
      </p:sp>
      <p:sp>
        <p:nvSpPr>
          <p:cNvPr id="54" name="object 54"/>
          <p:cNvSpPr/>
          <p:nvPr/>
        </p:nvSpPr>
        <p:spPr>
          <a:xfrm>
            <a:off x="5918479" y="8807262"/>
            <a:ext cx="427355" cy="412115"/>
          </a:xfrm>
          <a:custGeom>
            <a:avLst/>
            <a:gdLst/>
            <a:ahLst/>
            <a:cxnLst/>
            <a:rect l="l" t="t" r="r" b="b"/>
            <a:pathLst>
              <a:path w="427354" h="412115">
                <a:moveTo>
                  <a:pt x="0" y="0"/>
                </a:moveTo>
                <a:lnTo>
                  <a:pt x="426839" y="0"/>
                </a:lnTo>
                <a:lnTo>
                  <a:pt x="426839" y="411594"/>
                </a:lnTo>
                <a:lnTo>
                  <a:pt x="0" y="411594"/>
                </a:lnTo>
                <a:lnTo>
                  <a:pt x="0" y="0"/>
                </a:lnTo>
                <a:close/>
              </a:path>
            </a:pathLst>
          </a:custGeom>
          <a:solidFill>
            <a:srgbClr val="F4F4F4"/>
          </a:solidFill>
        </p:spPr>
        <p:txBody>
          <a:bodyPr wrap="square" lIns="0" tIns="0" rIns="0" bIns="0" rtlCol="0"/>
          <a:lstStyle/>
          <a:p>
            <a:endParaRPr/>
          </a:p>
        </p:txBody>
      </p:sp>
      <p:sp>
        <p:nvSpPr>
          <p:cNvPr id="55" name="object 55"/>
          <p:cNvSpPr/>
          <p:nvPr/>
        </p:nvSpPr>
        <p:spPr>
          <a:xfrm>
            <a:off x="6345318" y="8807262"/>
            <a:ext cx="617855" cy="412115"/>
          </a:xfrm>
          <a:custGeom>
            <a:avLst/>
            <a:gdLst/>
            <a:ahLst/>
            <a:cxnLst/>
            <a:rect l="l" t="t" r="r" b="b"/>
            <a:pathLst>
              <a:path w="617854" h="412115">
                <a:moveTo>
                  <a:pt x="0" y="0"/>
                </a:moveTo>
                <a:lnTo>
                  <a:pt x="617392" y="0"/>
                </a:lnTo>
                <a:lnTo>
                  <a:pt x="617392" y="411594"/>
                </a:lnTo>
                <a:lnTo>
                  <a:pt x="0" y="411594"/>
                </a:lnTo>
                <a:lnTo>
                  <a:pt x="0" y="0"/>
                </a:lnTo>
                <a:close/>
              </a:path>
            </a:pathLst>
          </a:custGeom>
          <a:solidFill>
            <a:srgbClr val="F4F4F4"/>
          </a:solidFill>
        </p:spPr>
        <p:txBody>
          <a:bodyPr wrap="square" lIns="0" tIns="0" rIns="0" bIns="0" rtlCol="0"/>
          <a:lstStyle/>
          <a:p>
            <a:endParaRPr/>
          </a:p>
        </p:txBody>
      </p:sp>
      <p:sp>
        <p:nvSpPr>
          <p:cNvPr id="56" name="object 56"/>
          <p:cNvSpPr/>
          <p:nvPr/>
        </p:nvSpPr>
        <p:spPr>
          <a:xfrm>
            <a:off x="6966522" y="8807262"/>
            <a:ext cx="0" cy="412115"/>
          </a:xfrm>
          <a:custGeom>
            <a:avLst/>
            <a:gdLst/>
            <a:ahLst/>
            <a:cxnLst/>
            <a:rect l="l" t="t" r="r" b="b"/>
            <a:pathLst>
              <a:path h="412115">
                <a:moveTo>
                  <a:pt x="0" y="0"/>
                </a:moveTo>
                <a:lnTo>
                  <a:pt x="0" y="411594"/>
                </a:lnTo>
              </a:path>
            </a:pathLst>
          </a:custGeom>
          <a:ln w="7622">
            <a:solidFill>
              <a:srgbClr val="F4F4F4"/>
            </a:solidFill>
          </a:ln>
        </p:spPr>
        <p:txBody>
          <a:bodyPr wrap="square" lIns="0" tIns="0" rIns="0" bIns="0" rtlCol="0"/>
          <a:lstStyle/>
          <a:p>
            <a:endParaRPr/>
          </a:p>
        </p:txBody>
      </p:sp>
      <p:sp>
        <p:nvSpPr>
          <p:cNvPr id="57" name="object 57"/>
          <p:cNvSpPr/>
          <p:nvPr/>
        </p:nvSpPr>
        <p:spPr>
          <a:xfrm>
            <a:off x="621102" y="6623522"/>
            <a:ext cx="145415" cy="0"/>
          </a:xfrm>
          <a:custGeom>
            <a:avLst/>
            <a:gdLst/>
            <a:ahLst/>
            <a:cxnLst/>
            <a:rect l="l" t="t" r="r" b="b"/>
            <a:pathLst>
              <a:path w="145415">
                <a:moveTo>
                  <a:pt x="0" y="0"/>
                </a:moveTo>
                <a:lnTo>
                  <a:pt x="144820" y="0"/>
                </a:lnTo>
              </a:path>
            </a:pathLst>
          </a:custGeom>
          <a:ln w="7622">
            <a:solidFill>
              <a:srgbClr val="000000"/>
            </a:solidFill>
          </a:ln>
        </p:spPr>
        <p:txBody>
          <a:bodyPr wrap="square" lIns="0" tIns="0" rIns="0" bIns="0" rtlCol="0"/>
          <a:lstStyle/>
          <a:p>
            <a:endParaRPr/>
          </a:p>
        </p:txBody>
      </p:sp>
      <p:sp>
        <p:nvSpPr>
          <p:cNvPr id="58" name="object 58"/>
          <p:cNvSpPr/>
          <p:nvPr/>
        </p:nvSpPr>
        <p:spPr>
          <a:xfrm>
            <a:off x="765922" y="6623522"/>
            <a:ext cx="358775" cy="0"/>
          </a:xfrm>
          <a:custGeom>
            <a:avLst/>
            <a:gdLst/>
            <a:ahLst/>
            <a:cxnLst/>
            <a:rect l="l" t="t" r="r" b="b"/>
            <a:pathLst>
              <a:path w="358775">
                <a:moveTo>
                  <a:pt x="0" y="0"/>
                </a:moveTo>
                <a:lnTo>
                  <a:pt x="358239" y="0"/>
                </a:lnTo>
              </a:path>
            </a:pathLst>
          </a:custGeom>
          <a:ln w="7622">
            <a:solidFill>
              <a:srgbClr val="000000"/>
            </a:solidFill>
          </a:ln>
        </p:spPr>
        <p:txBody>
          <a:bodyPr wrap="square" lIns="0" tIns="0" rIns="0" bIns="0" rtlCol="0"/>
          <a:lstStyle/>
          <a:p>
            <a:endParaRPr/>
          </a:p>
        </p:txBody>
      </p:sp>
      <p:sp>
        <p:nvSpPr>
          <p:cNvPr id="59" name="object 59"/>
          <p:cNvSpPr/>
          <p:nvPr/>
        </p:nvSpPr>
        <p:spPr>
          <a:xfrm>
            <a:off x="1124162" y="6623522"/>
            <a:ext cx="678815" cy="0"/>
          </a:xfrm>
          <a:custGeom>
            <a:avLst/>
            <a:gdLst/>
            <a:ahLst/>
            <a:cxnLst/>
            <a:rect l="l" t="t" r="r" b="b"/>
            <a:pathLst>
              <a:path w="678814">
                <a:moveTo>
                  <a:pt x="0" y="0"/>
                </a:moveTo>
                <a:lnTo>
                  <a:pt x="678369" y="0"/>
                </a:lnTo>
              </a:path>
            </a:pathLst>
          </a:custGeom>
          <a:ln w="7622">
            <a:solidFill>
              <a:srgbClr val="000000"/>
            </a:solidFill>
          </a:ln>
        </p:spPr>
        <p:txBody>
          <a:bodyPr wrap="square" lIns="0" tIns="0" rIns="0" bIns="0" rtlCol="0"/>
          <a:lstStyle/>
          <a:p>
            <a:endParaRPr/>
          </a:p>
        </p:txBody>
      </p:sp>
      <p:sp>
        <p:nvSpPr>
          <p:cNvPr id="60" name="object 60"/>
          <p:cNvSpPr/>
          <p:nvPr/>
        </p:nvSpPr>
        <p:spPr>
          <a:xfrm>
            <a:off x="1802531" y="6623522"/>
            <a:ext cx="305435" cy="0"/>
          </a:xfrm>
          <a:custGeom>
            <a:avLst/>
            <a:gdLst/>
            <a:ahLst/>
            <a:cxnLst/>
            <a:rect l="l" t="t" r="r" b="b"/>
            <a:pathLst>
              <a:path w="305435">
                <a:moveTo>
                  <a:pt x="0" y="0"/>
                </a:moveTo>
                <a:lnTo>
                  <a:pt x="304885" y="0"/>
                </a:lnTo>
              </a:path>
            </a:pathLst>
          </a:custGeom>
          <a:ln w="7622">
            <a:solidFill>
              <a:srgbClr val="000000"/>
            </a:solidFill>
          </a:ln>
        </p:spPr>
        <p:txBody>
          <a:bodyPr wrap="square" lIns="0" tIns="0" rIns="0" bIns="0" rtlCol="0"/>
          <a:lstStyle/>
          <a:p>
            <a:endParaRPr/>
          </a:p>
        </p:txBody>
      </p:sp>
      <p:sp>
        <p:nvSpPr>
          <p:cNvPr id="61" name="object 61"/>
          <p:cNvSpPr/>
          <p:nvPr/>
        </p:nvSpPr>
        <p:spPr>
          <a:xfrm>
            <a:off x="2107416" y="6623522"/>
            <a:ext cx="374015" cy="0"/>
          </a:xfrm>
          <a:custGeom>
            <a:avLst/>
            <a:gdLst/>
            <a:ahLst/>
            <a:cxnLst/>
            <a:rect l="l" t="t" r="r" b="b"/>
            <a:pathLst>
              <a:path w="374014">
                <a:moveTo>
                  <a:pt x="0" y="0"/>
                </a:moveTo>
                <a:lnTo>
                  <a:pt x="373484" y="0"/>
                </a:lnTo>
              </a:path>
            </a:pathLst>
          </a:custGeom>
          <a:ln w="7622">
            <a:solidFill>
              <a:srgbClr val="000000"/>
            </a:solidFill>
          </a:ln>
        </p:spPr>
        <p:txBody>
          <a:bodyPr wrap="square" lIns="0" tIns="0" rIns="0" bIns="0" rtlCol="0"/>
          <a:lstStyle/>
          <a:p>
            <a:endParaRPr/>
          </a:p>
        </p:txBody>
      </p:sp>
      <p:sp>
        <p:nvSpPr>
          <p:cNvPr id="62" name="object 62"/>
          <p:cNvSpPr/>
          <p:nvPr/>
        </p:nvSpPr>
        <p:spPr>
          <a:xfrm>
            <a:off x="2480901" y="6623522"/>
            <a:ext cx="434975" cy="0"/>
          </a:xfrm>
          <a:custGeom>
            <a:avLst/>
            <a:gdLst/>
            <a:ahLst/>
            <a:cxnLst/>
            <a:rect l="l" t="t" r="r" b="b"/>
            <a:pathLst>
              <a:path w="434975">
                <a:moveTo>
                  <a:pt x="0" y="0"/>
                </a:moveTo>
                <a:lnTo>
                  <a:pt x="434461" y="0"/>
                </a:lnTo>
              </a:path>
            </a:pathLst>
          </a:custGeom>
          <a:ln w="7622">
            <a:solidFill>
              <a:srgbClr val="000000"/>
            </a:solidFill>
          </a:ln>
        </p:spPr>
        <p:txBody>
          <a:bodyPr wrap="square" lIns="0" tIns="0" rIns="0" bIns="0" rtlCol="0"/>
          <a:lstStyle/>
          <a:p>
            <a:endParaRPr/>
          </a:p>
        </p:txBody>
      </p:sp>
      <p:sp>
        <p:nvSpPr>
          <p:cNvPr id="63" name="object 63"/>
          <p:cNvSpPr/>
          <p:nvPr/>
        </p:nvSpPr>
        <p:spPr>
          <a:xfrm>
            <a:off x="2915362" y="6623522"/>
            <a:ext cx="625475" cy="0"/>
          </a:xfrm>
          <a:custGeom>
            <a:avLst/>
            <a:gdLst/>
            <a:ahLst/>
            <a:cxnLst/>
            <a:rect l="l" t="t" r="r" b="b"/>
            <a:pathLst>
              <a:path w="625475">
                <a:moveTo>
                  <a:pt x="0" y="0"/>
                </a:moveTo>
                <a:lnTo>
                  <a:pt x="625014" y="0"/>
                </a:lnTo>
              </a:path>
            </a:pathLst>
          </a:custGeom>
          <a:ln w="7622">
            <a:solidFill>
              <a:srgbClr val="000000"/>
            </a:solidFill>
          </a:ln>
        </p:spPr>
        <p:txBody>
          <a:bodyPr wrap="square" lIns="0" tIns="0" rIns="0" bIns="0" rtlCol="0"/>
          <a:lstStyle/>
          <a:p>
            <a:endParaRPr/>
          </a:p>
        </p:txBody>
      </p:sp>
      <p:sp>
        <p:nvSpPr>
          <p:cNvPr id="64" name="object 64"/>
          <p:cNvSpPr/>
          <p:nvPr/>
        </p:nvSpPr>
        <p:spPr>
          <a:xfrm>
            <a:off x="3540376" y="6623522"/>
            <a:ext cx="305435" cy="0"/>
          </a:xfrm>
          <a:custGeom>
            <a:avLst/>
            <a:gdLst/>
            <a:ahLst/>
            <a:cxnLst/>
            <a:rect l="l" t="t" r="r" b="b"/>
            <a:pathLst>
              <a:path w="305435">
                <a:moveTo>
                  <a:pt x="0" y="0"/>
                </a:moveTo>
                <a:lnTo>
                  <a:pt x="304885" y="0"/>
                </a:lnTo>
              </a:path>
            </a:pathLst>
          </a:custGeom>
          <a:ln w="7622">
            <a:solidFill>
              <a:srgbClr val="000000"/>
            </a:solidFill>
          </a:ln>
        </p:spPr>
        <p:txBody>
          <a:bodyPr wrap="square" lIns="0" tIns="0" rIns="0" bIns="0" rtlCol="0"/>
          <a:lstStyle/>
          <a:p>
            <a:endParaRPr/>
          </a:p>
        </p:txBody>
      </p:sp>
      <p:sp>
        <p:nvSpPr>
          <p:cNvPr id="65" name="object 65"/>
          <p:cNvSpPr/>
          <p:nvPr/>
        </p:nvSpPr>
        <p:spPr>
          <a:xfrm>
            <a:off x="3845261" y="6623522"/>
            <a:ext cx="495934" cy="0"/>
          </a:xfrm>
          <a:custGeom>
            <a:avLst/>
            <a:gdLst/>
            <a:ahLst/>
            <a:cxnLst/>
            <a:rect l="l" t="t" r="r" b="b"/>
            <a:pathLst>
              <a:path w="495935">
                <a:moveTo>
                  <a:pt x="0" y="0"/>
                </a:moveTo>
                <a:lnTo>
                  <a:pt x="495438" y="0"/>
                </a:lnTo>
              </a:path>
            </a:pathLst>
          </a:custGeom>
          <a:ln w="7622">
            <a:solidFill>
              <a:srgbClr val="000000"/>
            </a:solidFill>
          </a:ln>
        </p:spPr>
        <p:txBody>
          <a:bodyPr wrap="square" lIns="0" tIns="0" rIns="0" bIns="0" rtlCol="0"/>
          <a:lstStyle/>
          <a:p>
            <a:endParaRPr/>
          </a:p>
        </p:txBody>
      </p:sp>
      <p:sp>
        <p:nvSpPr>
          <p:cNvPr id="66" name="object 66"/>
          <p:cNvSpPr/>
          <p:nvPr/>
        </p:nvSpPr>
        <p:spPr>
          <a:xfrm>
            <a:off x="4340699" y="6623522"/>
            <a:ext cx="663575" cy="0"/>
          </a:xfrm>
          <a:custGeom>
            <a:avLst/>
            <a:gdLst/>
            <a:ahLst/>
            <a:cxnLst/>
            <a:rect l="l" t="t" r="r" b="b"/>
            <a:pathLst>
              <a:path w="663575">
                <a:moveTo>
                  <a:pt x="0" y="0"/>
                </a:moveTo>
                <a:lnTo>
                  <a:pt x="663124" y="0"/>
                </a:lnTo>
              </a:path>
            </a:pathLst>
          </a:custGeom>
          <a:ln w="7622">
            <a:solidFill>
              <a:srgbClr val="000000"/>
            </a:solidFill>
          </a:ln>
        </p:spPr>
        <p:txBody>
          <a:bodyPr wrap="square" lIns="0" tIns="0" rIns="0" bIns="0" rtlCol="0"/>
          <a:lstStyle/>
          <a:p>
            <a:endParaRPr/>
          </a:p>
        </p:txBody>
      </p:sp>
      <p:sp>
        <p:nvSpPr>
          <p:cNvPr id="67" name="object 67"/>
          <p:cNvSpPr/>
          <p:nvPr/>
        </p:nvSpPr>
        <p:spPr>
          <a:xfrm>
            <a:off x="5003824" y="6623522"/>
            <a:ext cx="572135" cy="0"/>
          </a:xfrm>
          <a:custGeom>
            <a:avLst/>
            <a:gdLst/>
            <a:ahLst/>
            <a:cxnLst/>
            <a:rect l="l" t="t" r="r" b="b"/>
            <a:pathLst>
              <a:path w="572135">
                <a:moveTo>
                  <a:pt x="0" y="0"/>
                </a:moveTo>
                <a:lnTo>
                  <a:pt x="571659" y="0"/>
                </a:lnTo>
              </a:path>
            </a:pathLst>
          </a:custGeom>
          <a:ln w="7622">
            <a:solidFill>
              <a:srgbClr val="000000"/>
            </a:solidFill>
          </a:ln>
        </p:spPr>
        <p:txBody>
          <a:bodyPr wrap="square" lIns="0" tIns="0" rIns="0" bIns="0" rtlCol="0"/>
          <a:lstStyle/>
          <a:p>
            <a:endParaRPr/>
          </a:p>
        </p:txBody>
      </p:sp>
      <p:sp>
        <p:nvSpPr>
          <p:cNvPr id="68" name="object 68"/>
          <p:cNvSpPr/>
          <p:nvPr/>
        </p:nvSpPr>
        <p:spPr>
          <a:xfrm>
            <a:off x="5575484" y="6623522"/>
            <a:ext cx="343535" cy="0"/>
          </a:xfrm>
          <a:custGeom>
            <a:avLst/>
            <a:gdLst/>
            <a:ahLst/>
            <a:cxnLst/>
            <a:rect l="l" t="t" r="r" b="b"/>
            <a:pathLst>
              <a:path w="343535">
                <a:moveTo>
                  <a:pt x="0" y="0"/>
                </a:moveTo>
                <a:lnTo>
                  <a:pt x="342995" y="0"/>
                </a:lnTo>
              </a:path>
            </a:pathLst>
          </a:custGeom>
          <a:ln w="7622">
            <a:solidFill>
              <a:srgbClr val="000000"/>
            </a:solidFill>
          </a:ln>
        </p:spPr>
        <p:txBody>
          <a:bodyPr wrap="square" lIns="0" tIns="0" rIns="0" bIns="0" rtlCol="0"/>
          <a:lstStyle/>
          <a:p>
            <a:endParaRPr/>
          </a:p>
        </p:txBody>
      </p:sp>
      <p:sp>
        <p:nvSpPr>
          <p:cNvPr id="69" name="object 69"/>
          <p:cNvSpPr/>
          <p:nvPr/>
        </p:nvSpPr>
        <p:spPr>
          <a:xfrm>
            <a:off x="5918479" y="6623522"/>
            <a:ext cx="427355" cy="0"/>
          </a:xfrm>
          <a:custGeom>
            <a:avLst/>
            <a:gdLst/>
            <a:ahLst/>
            <a:cxnLst/>
            <a:rect l="l" t="t" r="r" b="b"/>
            <a:pathLst>
              <a:path w="427354">
                <a:moveTo>
                  <a:pt x="0" y="0"/>
                </a:moveTo>
                <a:lnTo>
                  <a:pt x="426839" y="0"/>
                </a:lnTo>
              </a:path>
            </a:pathLst>
          </a:custGeom>
          <a:ln w="7622">
            <a:solidFill>
              <a:srgbClr val="000000"/>
            </a:solidFill>
          </a:ln>
        </p:spPr>
        <p:txBody>
          <a:bodyPr wrap="square" lIns="0" tIns="0" rIns="0" bIns="0" rtlCol="0"/>
          <a:lstStyle/>
          <a:p>
            <a:endParaRPr/>
          </a:p>
        </p:txBody>
      </p:sp>
      <p:sp>
        <p:nvSpPr>
          <p:cNvPr id="70" name="object 70"/>
          <p:cNvSpPr/>
          <p:nvPr/>
        </p:nvSpPr>
        <p:spPr>
          <a:xfrm>
            <a:off x="6345318" y="6623522"/>
            <a:ext cx="617855" cy="0"/>
          </a:xfrm>
          <a:custGeom>
            <a:avLst/>
            <a:gdLst/>
            <a:ahLst/>
            <a:cxnLst/>
            <a:rect l="l" t="t" r="r" b="b"/>
            <a:pathLst>
              <a:path w="617854">
                <a:moveTo>
                  <a:pt x="0" y="0"/>
                </a:moveTo>
                <a:lnTo>
                  <a:pt x="617392" y="0"/>
                </a:lnTo>
              </a:path>
            </a:pathLst>
          </a:custGeom>
          <a:ln w="7622">
            <a:solidFill>
              <a:srgbClr val="000000"/>
            </a:solidFill>
          </a:ln>
        </p:spPr>
        <p:txBody>
          <a:bodyPr wrap="square" lIns="0" tIns="0" rIns="0" bIns="0" rtlCol="0"/>
          <a:lstStyle/>
          <a:p>
            <a:endParaRPr/>
          </a:p>
        </p:txBody>
      </p:sp>
      <p:sp>
        <p:nvSpPr>
          <p:cNvPr id="71" name="object 71"/>
          <p:cNvSpPr/>
          <p:nvPr/>
        </p:nvSpPr>
        <p:spPr>
          <a:xfrm>
            <a:off x="6962711" y="6619712"/>
            <a:ext cx="7620" cy="7620"/>
          </a:xfrm>
          <a:custGeom>
            <a:avLst/>
            <a:gdLst/>
            <a:ahLst/>
            <a:cxnLst/>
            <a:rect l="l" t="t" r="r" b="b"/>
            <a:pathLst>
              <a:path w="7620" h="7620">
                <a:moveTo>
                  <a:pt x="0" y="0"/>
                </a:moveTo>
                <a:lnTo>
                  <a:pt x="7622" y="0"/>
                </a:lnTo>
                <a:lnTo>
                  <a:pt x="7622" y="7622"/>
                </a:lnTo>
                <a:lnTo>
                  <a:pt x="0" y="7622"/>
                </a:lnTo>
                <a:lnTo>
                  <a:pt x="0" y="0"/>
                </a:lnTo>
                <a:close/>
              </a:path>
            </a:pathLst>
          </a:custGeom>
          <a:solidFill>
            <a:srgbClr val="000000"/>
          </a:solidFill>
        </p:spPr>
        <p:txBody>
          <a:bodyPr wrap="square" lIns="0" tIns="0" rIns="0" bIns="0" rtlCol="0"/>
          <a:lstStyle/>
          <a:p>
            <a:endParaRPr/>
          </a:p>
        </p:txBody>
      </p:sp>
      <p:sp>
        <p:nvSpPr>
          <p:cNvPr id="72" name="object 72"/>
          <p:cNvSpPr/>
          <p:nvPr/>
        </p:nvSpPr>
        <p:spPr>
          <a:xfrm>
            <a:off x="621102" y="6623522"/>
            <a:ext cx="145415" cy="0"/>
          </a:xfrm>
          <a:custGeom>
            <a:avLst/>
            <a:gdLst/>
            <a:ahLst/>
            <a:cxnLst/>
            <a:rect l="l" t="t" r="r" b="b"/>
            <a:pathLst>
              <a:path w="145415">
                <a:moveTo>
                  <a:pt x="0" y="0"/>
                </a:moveTo>
                <a:lnTo>
                  <a:pt x="144820" y="0"/>
                </a:lnTo>
              </a:path>
            </a:pathLst>
          </a:custGeom>
          <a:ln w="7622">
            <a:solidFill>
              <a:srgbClr val="000000"/>
            </a:solidFill>
          </a:ln>
        </p:spPr>
        <p:txBody>
          <a:bodyPr wrap="square" lIns="0" tIns="0" rIns="0" bIns="0" rtlCol="0"/>
          <a:lstStyle/>
          <a:p>
            <a:endParaRPr/>
          </a:p>
        </p:txBody>
      </p:sp>
      <p:sp>
        <p:nvSpPr>
          <p:cNvPr id="73" name="object 73"/>
          <p:cNvSpPr/>
          <p:nvPr/>
        </p:nvSpPr>
        <p:spPr>
          <a:xfrm>
            <a:off x="765922" y="6623522"/>
            <a:ext cx="358775" cy="0"/>
          </a:xfrm>
          <a:custGeom>
            <a:avLst/>
            <a:gdLst/>
            <a:ahLst/>
            <a:cxnLst/>
            <a:rect l="l" t="t" r="r" b="b"/>
            <a:pathLst>
              <a:path w="358775">
                <a:moveTo>
                  <a:pt x="0" y="0"/>
                </a:moveTo>
                <a:lnTo>
                  <a:pt x="358239" y="0"/>
                </a:lnTo>
              </a:path>
            </a:pathLst>
          </a:custGeom>
          <a:ln w="7622">
            <a:solidFill>
              <a:srgbClr val="000000"/>
            </a:solidFill>
          </a:ln>
        </p:spPr>
        <p:txBody>
          <a:bodyPr wrap="square" lIns="0" tIns="0" rIns="0" bIns="0" rtlCol="0"/>
          <a:lstStyle/>
          <a:p>
            <a:endParaRPr/>
          </a:p>
        </p:txBody>
      </p:sp>
      <p:sp>
        <p:nvSpPr>
          <p:cNvPr id="74" name="object 74"/>
          <p:cNvSpPr/>
          <p:nvPr/>
        </p:nvSpPr>
        <p:spPr>
          <a:xfrm>
            <a:off x="1124162" y="6623522"/>
            <a:ext cx="678815" cy="0"/>
          </a:xfrm>
          <a:custGeom>
            <a:avLst/>
            <a:gdLst/>
            <a:ahLst/>
            <a:cxnLst/>
            <a:rect l="l" t="t" r="r" b="b"/>
            <a:pathLst>
              <a:path w="678814">
                <a:moveTo>
                  <a:pt x="0" y="0"/>
                </a:moveTo>
                <a:lnTo>
                  <a:pt x="678369" y="0"/>
                </a:lnTo>
              </a:path>
            </a:pathLst>
          </a:custGeom>
          <a:ln w="7622">
            <a:solidFill>
              <a:srgbClr val="000000"/>
            </a:solidFill>
          </a:ln>
        </p:spPr>
        <p:txBody>
          <a:bodyPr wrap="square" lIns="0" tIns="0" rIns="0" bIns="0" rtlCol="0"/>
          <a:lstStyle/>
          <a:p>
            <a:endParaRPr/>
          </a:p>
        </p:txBody>
      </p:sp>
      <p:sp>
        <p:nvSpPr>
          <p:cNvPr id="75" name="object 75"/>
          <p:cNvSpPr/>
          <p:nvPr/>
        </p:nvSpPr>
        <p:spPr>
          <a:xfrm>
            <a:off x="1802531" y="6623522"/>
            <a:ext cx="305435" cy="0"/>
          </a:xfrm>
          <a:custGeom>
            <a:avLst/>
            <a:gdLst/>
            <a:ahLst/>
            <a:cxnLst/>
            <a:rect l="l" t="t" r="r" b="b"/>
            <a:pathLst>
              <a:path w="305435">
                <a:moveTo>
                  <a:pt x="0" y="0"/>
                </a:moveTo>
                <a:lnTo>
                  <a:pt x="304885" y="0"/>
                </a:lnTo>
              </a:path>
            </a:pathLst>
          </a:custGeom>
          <a:ln w="7622">
            <a:solidFill>
              <a:srgbClr val="000000"/>
            </a:solidFill>
          </a:ln>
        </p:spPr>
        <p:txBody>
          <a:bodyPr wrap="square" lIns="0" tIns="0" rIns="0" bIns="0" rtlCol="0"/>
          <a:lstStyle/>
          <a:p>
            <a:endParaRPr/>
          </a:p>
        </p:txBody>
      </p:sp>
      <p:sp>
        <p:nvSpPr>
          <p:cNvPr id="76" name="object 76"/>
          <p:cNvSpPr/>
          <p:nvPr/>
        </p:nvSpPr>
        <p:spPr>
          <a:xfrm>
            <a:off x="2107416" y="6623522"/>
            <a:ext cx="374015" cy="0"/>
          </a:xfrm>
          <a:custGeom>
            <a:avLst/>
            <a:gdLst/>
            <a:ahLst/>
            <a:cxnLst/>
            <a:rect l="l" t="t" r="r" b="b"/>
            <a:pathLst>
              <a:path w="374014">
                <a:moveTo>
                  <a:pt x="0" y="0"/>
                </a:moveTo>
                <a:lnTo>
                  <a:pt x="373484" y="0"/>
                </a:lnTo>
              </a:path>
            </a:pathLst>
          </a:custGeom>
          <a:ln w="7622">
            <a:solidFill>
              <a:srgbClr val="000000"/>
            </a:solidFill>
          </a:ln>
        </p:spPr>
        <p:txBody>
          <a:bodyPr wrap="square" lIns="0" tIns="0" rIns="0" bIns="0" rtlCol="0"/>
          <a:lstStyle/>
          <a:p>
            <a:endParaRPr/>
          </a:p>
        </p:txBody>
      </p:sp>
      <p:sp>
        <p:nvSpPr>
          <p:cNvPr id="77" name="object 77"/>
          <p:cNvSpPr/>
          <p:nvPr/>
        </p:nvSpPr>
        <p:spPr>
          <a:xfrm>
            <a:off x="2480901" y="6623522"/>
            <a:ext cx="434975" cy="0"/>
          </a:xfrm>
          <a:custGeom>
            <a:avLst/>
            <a:gdLst/>
            <a:ahLst/>
            <a:cxnLst/>
            <a:rect l="l" t="t" r="r" b="b"/>
            <a:pathLst>
              <a:path w="434975">
                <a:moveTo>
                  <a:pt x="0" y="0"/>
                </a:moveTo>
                <a:lnTo>
                  <a:pt x="434461" y="0"/>
                </a:lnTo>
              </a:path>
            </a:pathLst>
          </a:custGeom>
          <a:ln w="7622">
            <a:solidFill>
              <a:srgbClr val="000000"/>
            </a:solidFill>
          </a:ln>
        </p:spPr>
        <p:txBody>
          <a:bodyPr wrap="square" lIns="0" tIns="0" rIns="0" bIns="0" rtlCol="0"/>
          <a:lstStyle/>
          <a:p>
            <a:endParaRPr/>
          </a:p>
        </p:txBody>
      </p:sp>
      <p:sp>
        <p:nvSpPr>
          <p:cNvPr id="78" name="object 78"/>
          <p:cNvSpPr/>
          <p:nvPr/>
        </p:nvSpPr>
        <p:spPr>
          <a:xfrm>
            <a:off x="2915362" y="6623522"/>
            <a:ext cx="625475" cy="0"/>
          </a:xfrm>
          <a:custGeom>
            <a:avLst/>
            <a:gdLst/>
            <a:ahLst/>
            <a:cxnLst/>
            <a:rect l="l" t="t" r="r" b="b"/>
            <a:pathLst>
              <a:path w="625475">
                <a:moveTo>
                  <a:pt x="0" y="0"/>
                </a:moveTo>
                <a:lnTo>
                  <a:pt x="625014" y="0"/>
                </a:lnTo>
              </a:path>
            </a:pathLst>
          </a:custGeom>
          <a:ln w="7622">
            <a:solidFill>
              <a:srgbClr val="000000"/>
            </a:solidFill>
          </a:ln>
        </p:spPr>
        <p:txBody>
          <a:bodyPr wrap="square" lIns="0" tIns="0" rIns="0" bIns="0" rtlCol="0"/>
          <a:lstStyle/>
          <a:p>
            <a:endParaRPr/>
          </a:p>
        </p:txBody>
      </p:sp>
      <p:sp>
        <p:nvSpPr>
          <p:cNvPr id="79" name="object 79"/>
          <p:cNvSpPr/>
          <p:nvPr/>
        </p:nvSpPr>
        <p:spPr>
          <a:xfrm>
            <a:off x="3540376" y="6623522"/>
            <a:ext cx="305435" cy="0"/>
          </a:xfrm>
          <a:custGeom>
            <a:avLst/>
            <a:gdLst/>
            <a:ahLst/>
            <a:cxnLst/>
            <a:rect l="l" t="t" r="r" b="b"/>
            <a:pathLst>
              <a:path w="305435">
                <a:moveTo>
                  <a:pt x="0" y="0"/>
                </a:moveTo>
                <a:lnTo>
                  <a:pt x="304885" y="0"/>
                </a:lnTo>
              </a:path>
            </a:pathLst>
          </a:custGeom>
          <a:ln w="7622">
            <a:solidFill>
              <a:srgbClr val="000000"/>
            </a:solidFill>
          </a:ln>
        </p:spPr>
        <p:txBody>
          <a:bodyPr wrap="square" lIns="0" tIns="0" rIns="0" bIns="0" rtlCol="0"/>
          <a:lstStyle/>
          <a:p>
            <a:endParaRPr/>
          </a:p>
        </p:txBody>
      </p:sp>
      <p:sp>
        <p:nvSpPr>
          <p:cNvPr id="80" name="object 80"/>
          <p:cNvSpPr/>
          <p:nvPr/>
        </p:nvSpPr>
        <p:spPr>
          <a:xfrm>
            <a:off x="3845261" y="6623522"/>
            <a:ext cx="495934" cy="0"/>
          </a:xfrm>
          <a:custGeom>
            <a:avLst/>
            <a:gdLst/>
            <a:ahLst/>
            <a:cxnLst/>
            <a:rect l="l" t="t" r="r" b="b"/>
            <a:pathLst>
              <a:path w="495935">
                <a:moveTo>
                  <a:pt x="0" y="0"/>
                </a:moveTo>
                <a:lnTo>
                  <a:pt x="495438" y="0"/>
                </a:lnTo>
              </a:path>
            </a:pathLst>
          </a:custGeom>
          <a:ln w="7622">
            <a:solidFill>
              <a:srgbClr val="000000"/>
            </a:solidFill>
          </a:ln>
        </p:spPr>
        <p:txBody>
          <a:bodyPr wrap="square" lIns="0" tIns="0" rIns="0" bIns="0" rtlCol="0"/>
          <a:lstStyle/>
          <a:p>
            <a:endParaRPr/>
          </a:p>
        </p:txBody>
      </p:sp>
      <p:sp>
        <p:nvSpPr>
          <p:cNvPr id="81" name="object 81"/>
          <p:cNvSpPr/>
          <p:nvPr/>
        </p:nvSpPr>
        <p:spPr>
          <a:xfrm>
            <a:off x="4340699" y="6623522"/>
            <a:ext cx="663575" cy="0"/>
          </a:xfrm>
          <a:custGeom>
            <a:avLst/>
            <a:gdLst/>
            <a:ahLst/>
            <a:cxnLst/>
            <a:rect l="l" t="t" r="r" b="b"/>
            <a:pathLst>
              <a:path w="663575">
                <a:moveTo>
                  <a:pt x="0" y="0"/>
                </a:moveTo>
                <a:lnTo>
                  <a:pt x="663124" y="0"/>
                </a:lnTo>
              </a:path>
            </a:pathLst>
          </a:custGeom>
          <a:ln w="7622">
            <a:solidFill>
              <a:srgbClr val="000000"/>
            </a:solidFill>
          </a:ln>
        </p:spPr>
        <p:txBody>
          <a:bodyPr wrap="square" lIns="0" tIns="0" rIns="0" bIns="0" rtlCol="0"/>
          <a:lstStyle/>
          <a:p>
            <a:endParaRPr/>
          </a:p>
        </p:txBody>
      </p:sp>
      <p:sp>
        <p:nvSpPr>
          <p:cNvPr id="82" name="object 82"/>
          <p:cNvSpPr/>
          <p:nvPr/>
        </p:nvSpPr>
        <p:spPr>
          <a:xfrm>
            <a:off x="5003824" y="6623522"/>
            <a:ext cx="572135" cy="0"/>
          </a:xfrm>
          <a:custGeom>
            <a:avLst/>
            <a:gdLst/>
            <a:ahLst/>
            <a:cxnLst/>
            <a:rect l="l" t="t" r="r" b="b"/>
            <a:pathLst>
              <a:path w="572135">
                <a:moveTo>
                  <a:pt x="0" y="0"/>
                </a:moveTo>
                <a:lnTo>
                  <a:pt x="571659" y="0"/>
                </a:lnTo>
              </a:path>
            </a:pathLst>
          </a:custGeom>
          <a:ln w="7622">
            <a:solidFill>
              <a:srgbClr val="000000"/>
            </a:solidFill>
          </a:ln>
        </p:spPr>
        <p:txBody>
          <a:bodyPr wrap="square" lIns="0" tIns="0" rIns="0" bIns="0" rtlCol="0"/>
          <a:lstStyle/>
          <a:p>
            <a:endParaRPr/>
          </a:p>
        </p:txBody>
      </p:sp>
      <p:sp>
        <p:nvSpPr>
          <p:cNvPr id="83" name="object 83"/>
          <p:cNvSpPr/>
          <p:nvPr/>
        </p:nvSpPr>
        <p:spPr>
          <a:xfrm>
            <a:off x="5575484" y="6623522"/>
            <a:ext cx="343535" cy="0"/>
          </a:xfrm>
          <a:custGeom>
            <a:avLst/>
            <a:gdLst/>
            <a:ahLst/>
            <a:cxnLst/>
            <a:rect l="l" t="t" r="r" b="b"/>
            <a:pathLst>
              <a:path w="343535">
                <a:moveTo>
                  <a:pt x="0" y="0"/>
                </a:moveTo>
                <a:lnTo>
                  <a:pt x="342995" y="0"/>
                </a:lnTo>
              </a:path>
            </a:pathLst>
          </a:custGeom>
          <a:ln w="7622">
            <a:solidFill>
              <a:srgbClr val="000000"/>
            </a:solidFill>
          </a:ln>
        </p:spPr>
        <p:txBody>
          <a:bodyPr wrap="square" lIns="0" tIns="0" rIns="0" bIns="0" rtlCol="0"/>
          <a:lstStyle/>
          <a:p>
            <a:endParaRPr/>
          </a:p>
        </p:txBody>
      </p:sp>
      <p:sp>
        <p:nvSpPr>
          <p:cNvPr id="84" name="object 84"/>
          <p:cNvSpPr/>
          <p:nvPr/>
        </p:nvSpPr>
        <p:spPr>
          <a:xfrm>
            <a:off x="5918479" y="6623522"/>
            <a:ext cx="427355" cy="0"/>
          </a:xfrm>
          <a:custGeom>
            <a:avLst/>
            <a:gdLst/>
            <a:ahLst/>
            <a:cxnLst/>
            <a:rect l="l" t="t" r="r" b="b"/>
            <a:pathLst>
              <a:path w="427354">
                <a:moveTo>
                  <a:pt x="0" y="0"/>
                </a:moveTo>
                <a:lnTo>
                  <a:pt x="426839" y="0"/>
                </a:lnTo>
              </a:path>
            </a:pathLst>
          </a:custGeom>
          <a:ln w="7622">
            <a:solidFill>
              <a:srgbClr val="000000"/>
            </a:solidFill>
          </a:ln>
        </p:spPr>
        <p:txBody>
          <a:bodyPr wrap="square" lIns="0" tIns="0" rIns="0" bIns="0" rtlCol="0"/>
          <a:lstStyle/>
          <a:p>
            <a:endParaRPr/>
          </a:p>
        </p:txBody>
      </p:sp>
      <p:sp>
        <p:nvSpPr>
          <p:cNvPr id="85" name="object 85"/>
          <p:cNvSpPr/>
          <p:nvPr/>
        </p:nvSpPr>
        <p:spPr>
          <a:xfrm>
            <a:off x="6345318" y="6623522"/>
            <a:ext cx="617855" cy="0"/>
          </a:xfrm>
          <a:custGeom>
            <a:avLst/>
            <a:gdLst/>
            <a:ahLst/>
            <a:cxnLst/>
            <a:rect l="l" t="t" r="r" b="b"/>
            <a:pathLst>
              <a:path w="617854">
                <a:moveTo>
                  <a:pt x="0" y="0"/>
                </a:moveTo>
                <a:lnTo>
                  <a:pt x="617392" y="0"/>
                </a:lnTo>
              </a:path>
            </a:pathLst>
          </a:custGeom>
          <a:ln w="7622">
            <a:solidFill>
              <a:srgbClr val="000000"/>
            </a:solidFill>
          </a:ln>
        </p:spPr>
        <p:txBody>
          <a:bodyPr wrap="square" lIns="0" tIns="0" rIns="0" bIns="0" rtlCol="0"/>
          <a:lstStyle/>
          <a:p>
            <a:endParaRPr/>
          </a:p>
        </p:txBody>
      </p:sp>
      <p:sp>
        <p:nvSpPr>
          <p:cNvPr id="86" name="object 86"/>
          <p:cNvSpPr/>
          <p:nvPr/>
        </p:nvSpPr>
        <p:spPr>
          <a:xfrm>
            <a:off x="6962711" y="6619712"/>
            <a:ext cx="7620" cy="7620"/>
          </a:xfrm>
          <a:custGeom>
            <a:avLst/>
            <a:gdLst/>
            <a:ahLst/>
            <a:cxnLst/>
            <a:rect l="l" t="t" r="r" b="b"/>
            <a:pathLst>
              <a:path w="7620" h="7620">
                <a:moveTo>
                  <a:pt x="0" y="0"/>
                </a:moveTo>
                <a:lnTo>
                  <a:pt x="7622" y="0"/>
                </a:lnTo>
                <a:lnTo>
                  <a:pt x="7622" y="7622"/>
                </a:lnTo>
                <a:lnTo>
                  <a:pt x="0" y="7622"/>
                </a:lnTo>
                <a:lnTo>
                  <a:pt x="0" y="0"/>
                </a:lnTo>
                <a:close/>
              </a:path>
            </a:pathLst>
          </a:custGeom>
          <a:solidFill>
            <a:srgbClr val="000000"/>
          </a:solidFill>
        </p:spPr>
        <p:txBody>
          <a:bodyPr wrap="square" lIns="0" tIns="0" rIns="0" bIns="0" rtlCol="0"/>
          <a:lstStyle/>
          <a:p>
            <a:endParaRPr/>
          </a:p>
        </p:txBody>
      </p:sp>
      <p:sp>
        <p:nvSpPr>
          <p:cNvPr id="87" name="object 87"/>
          <p:cNvSpPr/>
          <p:nvPr/>
        </p:nvSpPr>
        <p:spPr>
          <a:xfrm>
            <a:off x="582991" y="9256967"/>
            <a:ext cx="3483610" cy="122555"/>
          </a:xfrm>
          <a:custGeom>
            <a:avLst/>
            <a:gdLst/>
            <a:ahLst/>
            <a:cxnLst/>
            <a:rect l="l" t="t" r="r" b="b"/>
            <a:pathLst>
              <a:path w="3483610" h="122554">
                <a:moveTo>
                  <a:pt x="0" y="121954"/>
                </a:moveTo>
                <a:lnTo>
                  <a:pt x="3483311" y="121954"/>
                </a:lnTo>
                <a:lnTo>
                  <a:pt x="3483311" y="0"/>
                </a:lnTo>
                <a:lnTo>
                  <a:pt x="0" y="0"/>
                </a:lnTo>
                <a:lnTo>
                  <a:pt x="0" y="121954"/>
                </a:lnTo>
                <a:close/>
              </a:path>
            </a:pathLst>
          </a:custGeom>
          <a:solidFill>
            <a:srgbClr val="D3CFC7"/>
          </a:solidFill>
        </p:spPr>
        <p:txBody>
          <a:bodyPr wrap="square" lIns="0" tIns="0" rIns="0" bIns="0" rtlCol="0"/>
          <a:lstStyle/>
          <a:p>
            <a:endParaRPr/>
          </a:p>
        </p:txBody>
      </p:sp>
      <p:sp>
        <p:nvSpPr>
          <p:cNvPr id="88" name="object 88"/>
          <p:cNvSpPr/>
          <p:nvPr/>
        </p:nvSpPr>
        <p:spPr>
          <a:xfrm>
            <a:off x="582991" y="9256971"/>
            <a:ext cx="114331" cy="114331"/>
          </a:xfrm>
          <a:prstGeom prst="rect">
            <a:avLst/>
          </a:prstGeom>
          <a:blipFill>
            <a:blip r:embed="rId7" cstate="print"/>
            <a:stretch>
              <a:fillRect/>
            </a:stretch>
          </a:blipFill>
        </p:spPr>
        <p:txBody>
          <a:bodyPr wrap="square" lIns="0" tIns="0" rIns="0" bIns="0" rtlCol="0"/>
          <a:lstStyle/>
          <a:p>
            <a:endParaRPr/>
          </a:p>
        </p:txBody>
      </p:sp>
      <p:sp>
        <p:nvSpPr>
          <p:cNvPr id="89" name="object 89"/>
          <p:cNvSpPr/>
          <p:nvPr/>
        </p:nvSpPr>
        <p:spPr>
          <a:xfrm>
            <a:off x="6848378" y="9256967"/>
            <a:ext cx="121954" cy="121954"/>
          </a:xfrm>
          <a:prstGeom prst="rect">
            <a:avLst/>
          </a:prstGeom>
          <a:blipFill>
            <a:blip r:embed="rId8" cstate="print"/>
            <a:stretch>
              <a:fillRect/>
            </a:stretch>
          </a:blipFill>
        </p:spPr>
        <p:txBody>
          <a:bodyPr wrap="square" lIns="0" tIns="0" rIns="0" bIns="0" rtlCol="0"/>
          <a:lstStyle/>
          <a:p>
            <a:endParaRPr/>
          </a:p>
        </p:txBody>
      </p:sp>
      <p:sp>
        <p:nvSpPr>
          <p:cNvPr id="90" name="object 90"/>
          <p:cNvSpPr/>
          <p:nvPr/>
        </p:nvSpPr>
        <p:spPr>
          <a:xfrm>
            <a:off x="4066303" y="9256971"/>
            <a:ext cx="2782570" cy="122555"/>
          </a:xfrm>
          <a:custGeom>
            <a:avLst/>
            <a:gdLst/>
            <a:ahLst/>
            <a:cxnLst/>
            <a:rect l="l" t="t" r="r" b="b"/>
            <a:pathLst>
              <a:path w="2782570" h="122554">
                <a:moveTo>
                  <a:pt x="0" y="0"/>
                </a:moveTo>
                <a:lnTo>
                  <a:pt x="2782076" y="0"/>
                </a:lnTo>
                <a:lnTo>
                  <a:pt x="2782076" y="121954"/>
                </a:lnTo>
                <a:lnTo>
                  <a:pt x="0" y="121954"/>
                </a:lnTo>
                <a:lnTo>
                  <a:pt x="0" y="0"/>
                </a:lnTo>
                <a:close/>
              </a:path>
            </a:pathLst>
          </a:custGeom>
          <a:solidFill>
            <a:srgbClr val="D3CFC7"/>
          </a:solidFill>
        </p:spPr>
        <p:txBody>
          <a:bodyPr wrap="square" lIns="0" tIns="0" rIns="0" bIns="0" rtlCol="0"/>
          <a:lstStyle/>
          <a:p>
            <a:endParaRPr/>
          </a:p>
        </p:txBody>
      </p:sp>
      <p:sp>
        <p:nvSpPr>
          <p:cNvPr id="91" name="object 91"/>
          <p:cNvSpPr/>
          <p:nvPr/>
        </p:nvSpPr>
        <p:spPr>
          <a:xfrm>
            <a:off x="4066303" y="9256971"/>
            <a:ext cx="2782076" cy="121954"/>
          </a:xfrm>
          <a:prstGeom prst="rect">
            <a:avLst/>
          </a:prstGeom>
          <a:blipFill>
            <a:blip r:embed="rId9" cstate="print"/>
            <a:stretch>
              <a:fillRect/>
            </a:stretch>
          </a:blipFill>
        </p:spPr>
        <p:txBody>
          <a:bodyPr wrap="square" lIns="0" tIns="0" rIns="0" bIns="0" rtlCol="0"/>
          <a:lstStyle/>
          <a:p>
            <a:endParaRPr/>
          </a:p>
        </p:txBody>
      </p:sp>
      <p:sp>
        <p:nvSpPr>
          <p:cNvPr id="92" name="object 92"/>
          <p:cNvSpPr/>
          <p:nvPr/>
        </p:nvSpPr>
        <p:spPr>
          <a:xfrm>
            <a:off x="704945" y="9256971"/>
            <a:ext cx="3346450" cy="107314"/>
          </a:xfrm>
          <a:custGeom>
            <a:avLst/>
            <a:gdLst/>
            <a:ahLst/>
            <a:cxnLst/>
            <a:rect l="l" t="t" r="r" b="b"/>
            <a:pathLst>
              <a:path w="3346450" h="107315">
                <a:moveTo>
                  <a:pt x="0" y="106709"/>
                </a:moveTo>
                <a:lnTo>
                  <a:pt x="0" y="0"/>
                </a:lnTo>
                <a:lnTo>
                  <a:pt x="3346113" y="0"/>
                </a:lnTo>
              </a:path>
            </a:pathLst>
          </a:custGeom>
          <a:ln w="3175">
            <a:solidFill>
              <a:srgbClr val="D3CFC7"/>
            </a:solidFill>
          </a:ln>
        </p:spPr>
        <p:txBody>
          <a:bodyPr wrap="square" lIns="0" tIns="0" rIns="0" bIns="0" rtlCol="0"/>
          <a:lstStyle/>
          <a:p>
            <a:endParaRPr/>
          </a:p>
        </p:txBody>
      </p:sp>
      <p:sp>
        <p:nvSpPr>
          <p:cNvPr id="93" name="object 93"/>
          <p:cNvSpPr/>
          <p:nvPr/>
        </p:nvSpPr>
        <p:spPr>
          <a:xfrm>
            <a:off x="704945" y="9256971"/>
            <a:ext cx="3354070" cy="114935"/>
          </a:xfrm>
          <a:custGeom>
            <a:avLst/>
            <a:gdLst/>
            <a:ahLst/>
            <a:cxnLst/>
            <a:rect l="l" t="t" r="r" b="b"/>
            <a:pathLst>
              <a:path w="3354070" h="114934">
                <a:moveTo>
                  <a:pt x="0" y="114331"/>
                </a:moveTo>
                <a:lnTo>
                  <a:pt x="3353735" y="114331"/>
                </a:lnTo>
                <a:lnTo>
                  <a:pt x="3353735" y="0"/>
                </a:lnTo>
              </a:path>
            </a:pathLst>
          </a:custGeom>
          <a:ln w="3175">
            <a:solidFill>
              <a:srgbClr val="000000"/>
            </a:solidFill>
          </a:ln>
        </p:spPr>
        <p:txBody>
          <a:bodyPr wrap="square" lIns="0" tIns="0" rIns="0" bIns="0" rtlCol="0"/>
          <a:lstStyle/>
          <a:p>
            <a:endParaRPr/>
          </a:p>
        </p:txBody>
      </p:sp>
      <p:sp>
        <p:nvSpPr>
          <p:cNvPr id="94" name="object 94"/>
          <p:cNvSpPr/>
          <p:nvPr/>
        </p:nvSpPr>
        <p:spPr>
          <a:xfrm>
            <a:off x="712567" y="9264593"/>
            <a:ext cx="3331210" cy="92075"/>
          </a:xfrm>
          <a:custGeom>
            <a:avLst/>
            <a:gdLst/>
            <a:ahLst/>
            <a:cxnLst/>
            <a:rect l="l" t="t" r="r" b="b"/>
            <a:pathLst>
              <a:path w="3331210" h="92075">
                <a:moveTo>
                  <a:pt x="0" y="91465"/>
                </a:moveTo>
                <a:lnTo>
                  <a:pt x="0" y="0"/>
                </a:lnTo>
                <a:lnTo>
                  <a:pt x="3330869" y="0"/>
                </a:lnTo>
              </a:path>
            </a:pathLst>
          </a:custGeom>
          <a:ln w="3175">
            <a:solidFill>
              <a:srgbClr val="FFFFFF"/>
            </a:solidFill>
          </a:ln>
        </p:spPr>
        <p:txBody>
          <a:bodyPr wrap="square" lIns="0" tIns="0" rIns="0" bIns="0" rtlCol="0"/>
          <a:lstStyle/>
          <a:p>
            <a:endParaRPr/>
          </a:p>
        </p:txBody>
      </p:sp>
      <p:sp>
        <p:nvSpPr>
          <p:cNvPr id="95" name="object 95"/>
          <p:cNvSpPr/>
          <p:nvPr/>
        </p:nvSpPr>
        <p:spPr>
          <a:xfrm>
            <a:off x="712567" y="9264593"/>
            <a:ext cx="3338829" cy="99695"/>
          </a:xfrm>
          <a:custGeom>
            <a:avLst/>
            <a:gdLst/>
            <a:ahLst/>
            <a:cxnLst/>
            <a:rect l="l" t="t" r="r" b="b"/>
            <a:pathLst>
              <a:path w="3338829" h="99695">
                <a:moveTo>
                  <a:pt x="0" y="99087"/>
                </a:moveTo>
                <a:lnTo>
                  <a:pt x="3338491" y="99087"/>
                </a:lnTo>
                <a:lnTo>
                  <a:pt x="3338491" y="0"/>
                </a:lnTo>
              </a:path>
            </a:pathLst>
          </a:custGeom>
          <a:ln w="3175">
            <a:solidFill>
              <a:srgbClr val="696763"/>
            </a:solidFill>
          </a:ln>
        </p:spPr>
        <p:txBody>
          <a:bodyPr wrap="square" lIns="0" tIns="0" rIns="0" bIns="0" rtlCol="0"/>
          <a:lstStyle/>
          <a:p>
            <a:endParaRPr/>
          </a:p>
        </p:txBody>
      </p:sp>
      <p:sp>
        <p:nvSpPr>
          <p:cNvPr id="96" name="object 96"/>
          <p:cNvSpPr/>
          <p:nvPr/>
        </p:nvSpPr>
        <p:spPr>
          <a:xfrm>
            <a:off x="720189" y="9272215"/>
            <a:ext cx="3331210" cy="92075"/>
          </a:xfrm>
          <a:custGeom>
            <a:avLst/>
            <a:gdLst/>
            <a:ahLst/>
            <a:cxnLst/>
            <a:rect l="l" t="t" r="r" b="b"/>
            <a:pathLst>
              <a:path w="3331210" h="92075">
                <a:moveTo>
                  <a:pt x="0" y="0"/>
                </a:moveTo>
                <a:lnTo>
                  <a:pt x="3330869" y="0"/>
                </a:lnTo>
                <a:lnTo>
                  <a:pt x="3330869" y="91465"/>
                </a:lnTo>
                <a:lnTo>
                  <a:pt x="0" y="91465"/>
                </a:lnTo>
                <a:lnTo>
                  <a:pt x="0" y="0"/>
                </a:lnTo>
                <a:close/>
              </a:path>
            </a:pathLst>
          </a:custGeom>
          <a:solidFill>
            <a:srgbClr val="D3CFC7"/>
          </a:solidFill>
        </p:spPr>
        <p:txBody>
          <a:bodyPr wrap="square" lIns="0" tIns="0" rIns="0" bIns="0" rtlCol="0"/>
          <a:lstStyle/>
          <a:p>
            <a:endParaRPr/>
          </a:p>
        </p:txBody>
      </p:sp>
      <p:sp>
        <p:nvSpPr>
          <p:cNvPr id="97" name="object 97"/>
          <p:cNvSpPr txBox="1"/>
          <p:nvPr/>
        </p:nvSpPr>
        <p:spPr>
          <a:xfrm>
            <a:off x="608402" y="6096333"/>
            <a:ext cx="537210" cy="153670"/>
          </a:xfrm>
          <a:prstGeom prst="rect">
            <a:avLst/>
          </a:prstGeom>
        </p:spPr>
        <p:txBody>
          <a:bodyPr vert="horz" wrap="square" lIns="0" tIns="11430" rIns="0" bIns="0" rtlCol="0">
            <a:spAutoFit/>
          </a:bodyPr>
          <a:lstStyle/>
          <a:p>
            <a:pPr marL="12700">
              <a:lnSpc>
                <a:spcPct val="100000"/>
              </a:lnSpc>
              <a:spcBef>
                <a:spcPts val="90"/>
              </a:spcBef>
            </a:pPr>
            <a:r>
              <a:rPr sz="850" spc="-15" dirty="0">
                <a:solidFill>
                  <a:srgbClr val="D74214"/>
                </a:solidFill>
                <a:latin typeface="Courier New"/>
                <a:cs typeface="Courier New"/>
              </a:rPr>
              <a:t>Out[51]:</a:t>
            </a:r>
            <a:endParaRPr sz="850">
              <a:latin typeface="Courier New"/>
              <a:cs typeface="Courier New"/>
            </a:endParaRPr>
          </a:p>
        </p:txBody>
      </p:sp>
      <p:sp>
        <p:nvSpPr>
          <p:cNvPr id="98" name="object 98"/>
          <p:cNvSpPr txBox="1"/>
          <p:nvPr/>
        </p:nvSpPr>
        <p:spPr>
          <a:xfrm>
            <a:off x="798955" y="6446951"/>
            <a:ext cx="290195" cy="135255"/>
          </a:xfrm>
          <a:prstGeom prst="rect">
            <a:avLst/>
          </a:prstGeom>
        </p:spPr>
        <p:txBody>
          <a:bodyPr vert="horz" wrap="square" lIns="0" tIns="15240" rIns="0" bIns="0" rtlCol="0">
            <a:spAutoFit/>
          </a:bodyPr>
          <a:lstStyle/>
          <a:p>
            <a:pPr marL="12700">
              <a:lnSpc>
                <a:spcPct val="100000"/>
              </a:lnSpc>
              <a:spcBef>
                <a:spcPts val="120"/>
              </a:spcBef>
            </a:pPr>
            <a:r>
              <a:rPr sz="700" b="1" dirty="0">
                <a:latin typeface="Arial"/>
                <a:cs typeface="Arial"/>
              </a:rPr>
              <a:t>loc_i</a:t>
            </a:r>
            <a:r>
              <a:rPr sz="700" b="1" spc="10" dirty="0">
                <a:latin typeface="Arial"/>
                <a:cs typeface="Arial"/>
              </a:rPr>
              <a:t>d</a:t>
            </a:r>
            <a:endParaRPr sz="700">
              <a:latin typeface="Arial"/>
              <a:cs typeface="Arial"/>
            </a:endParaRPr>
          </a:p>
        </p:txBody>
      </p:sp>
      <p:sp>
        <p:nvSpPr>
          <p:cNvPr id="99" name="object 99"/>
          <p:cNvSpPr txBox="1"/>
          <p:nvPr/>
        </p:nvSpPr>
        <p:spPr>
          <a:xfrm>
            <a:off x="1507813" y="6446951"/>
            <a:ext cx="264795" cy="135255"/>
          </a:xfrm>
          <a:prstGeom prst="rect">
            <a:avLst/>
          </a:prstGeom>
        </p:spPr>
        <p:txBody>
          <a:bodyPr vert="horz" wrap="square" lIns="0" tIns="15240" rIns="0" bIns="0" rtlCol="0">
            <a:spAutoFit/>
          </a:bodyPr>
          <a:lstStyle/>
          <a:p>
            <a:pPr marL="12700">
              <a:lnSpc>
                <a:spcPct val="100000"/>
              </a:lnSpc>
              <a:spcBef>
                <a:spcPts val="120"/>
              </a:spcBef>
            </a:pPr>
            <a:r>
              <a:rPr sz="700" b="1" spc="5" dirty="0">
                <a:latin typeface="Arial"/>
                <a:cs typeface="Arial"/>
              </a:rPr>
              <a:t>nam</a:t>
            </a:r>
            <a:r>
              <a:rPr sz="700" b="1" spc="10" dirty="0">
                <a:latin typeface="Arial"/>
                <a:cs typeface="Arial"/>
              </a:rPr>
              <a:t>e</a:t>
            </a:r>
            <a:endParaRPr sz="700">
              <a:latin typeface="Arial"/>
              <a:cs typeface="Arial"/>
            </a:endParaRPr>
          </a:p>
        </p:txBody>
      </p:sp>
      <p:sp>
        <p:nvSpPr>
          <p:cNvPr id="100" name="object 100"/>
          <p:cNvSpPr txBox="1"/>
          <p:nvPr/>
        </p:nvSpPr>
        <p:spPr>
          <a:xfrm>
            <a:off x="1858430" y="6446951"/>
            <a:ext cx="213360" cy="135255"/>
          </a:xfrm>
          <a:prstGeom prst="rect">
            <a:avLst/>
          </a:prstGeom>
        </p:spPr>
        <p:txBody>
          <a:bodyPr vert="horz" wrap="square" lIns="0" tIns="15240" rIns="0" bIns="0" rtlCol="0">
            <a:spAutoFit/>
          </a:bodyPr>
          <a:lstStyle/>
          <a:p>
            <a:pPr marL="12700">
              <a:lnSpc>
                <a:spcPct val="100000"/>
              </a:lnSpc>
              <a:spcBef>
                <a:spcPts val="120"/>
              </a:spcBef>
            </a:pPr>
            <a:r>
              <a:rPr sz="700" b="1" spc="5" dirty="0">
                <a:latin typeface="Arial"/>
                <a:cs typeface="Arial"/>
              </a:rPr>
              <a:t>typ</a:t>
            </a:r>
            <a:r>
              <a:rPr sz="700" b="1" spc="10" dirty="0">
                <a:latin typeface="Arial"/>
                <a:cs typeface="Arial"/>
              </a:rPr>
              <a:t>e</a:t>
            </a:r>
            <a:endParaRPr sz="700">
              <a:latin typeface="Arial"/>
              <a:cs typeface="Arial"/>
            </a:endParaRPr>
          </a:p>
        </p:txBody>
      </p:sp>
      <p:sp>
        <p:nvSpPr>
          <p:cNvPr id="101" name="object 101"/>
          <p:cNvSpPr txBox="1"/>
          <p:nvPr/>
        </p:nvSpPr>
        <p:spPr>
          <a:xfrm>
            <a:off x="2140449" y="6446951"/>
            <a:ext cx="304800" cy="135255"/>
          </a:xfrm>
          <a:prstGeom prst="rect">
            <a:avLst/>
          </a:prstGeom>
        </p:spPr>
        <p:txBody>
          <a:bodyPr vert="horz" wrap="square" lIns="0" tIns="15240" rIns="0" bIns="0" rtlCol="0">
            <a:spAutoFit/>
          </a:bodyPr>
          <a:lstStyle/>
          <a:p>
            <a:pPr marL="12700">
              <a:lnSpc>
                <a:spcPct val="100000"/>
              </a:lnSpc>
              <a:spcBef>
                <a:spcPts val="120"/>
              </a:spcBef>
            </a:pPr>
            <a:r>
              <a:rPr sz="700" b="1" dirty="0">
                <a:latin typeface="Arial"/>
                <a:cs typeface="Arial"/>
              </a:rPr>
              <a:t>str_n</a:t>
            </a:r>
            <a:r>
              <a:rPr sz="700" b="1" spc="10" dirty="0">
                <a:latin typeface="Arial"/>
                <a:cs typeface="Arial"/>
              </a:rPr>
              <a:t>o</a:t>
            </a:r>
            <a:endParaRPr sz="700">
              <a:latin typeface="Arial"/>
              <a:cs typeface="Arial"/>
            </a:endParaRPr>
          </a:p>
        </p:txBody>
      </p:sp>
      <p:sp>
        <p:nvSpPr>
          <p:cNvPr id="102" name="object 102"/>
          <p:cNvSpPr txBox="1"/>
          <p:nvPr/>
        </p:nvSpPr>
        <p:spPr>
          <a:xfrm>
            <a:off x="2605399" y="6446951"/>
            <a:ext cx="274320" cy="135255"/>
          </a:xfrm>
          <a:prstGeom prst="rect">
            <a:avLst/>
          </a:prstGeom>
        </p:spPr>
        <p:txBody>
          <a:bodyPr vert="horz" wrap="square" lIns="0" tIns="15240" rIns="0" bIns="0" rtlCol="0">
            <a:spAutoFit/>
          </a:bodyPr>
          <a:lstStyle/>
          <a:p>
            <a:pPr marL="12700">
              <a:lnSpc>
                <a:spcPct val="100000"/>
              </a:lnSpc>
              <a:spcBef>
                <a:spcPts val="120"/>
              </a:spcBef>
            </a:pPr>
            <a:r>
              <a:rPr sz="700" b="1" dirty="0">
                <a:latin typeface="Arial"/>
                <a:cs typeface="Arial"/>
              </a:rPr>
              <a:t>stree</a:t>
            </a:r>
            <a:r>
              <a:rPr sz="700" b="1" spc="5" dirty="0">
                <a:latin typeface="Arial"/>
                <a:cs typeface="Arial"/>
              </a:rPr>
              <a:t>t</a:t>
            </a:r>
            <a:endParaRPr sz="700">
              <a:latin typeface="Arial"/>
              <a:cs typeface="Arial"/>
            </a:endParaRPr>
          </a:p>
        </p:txBody>
      </p:sp>
      <p:sp>
        <p:nvSpPr>
          <p:cNvPr id="103" name="object 103"/>
          <p:cNvSpPr txBox="1"/>
          <p:nvPr/>
        </p:nvSpPr>
        <p:spPr>
          <a:xfrm>
            <a:off x="2948395" y="6446951"/>
            <a:ext cx="559435" cy="135255"/>
          </a:xfrm>
          <a:prstGeom prst="rect">
            <a:avLst/>
          </a:prstGeom>
        </p:spPr>
        <p:txBody>
          <a:bodyPr vert="horz" wrap="square" lIns="0" tIns="15240" rIns="0" bIns="0" rtlCol="0">
            <a:spAutoFit/>
          </a:bodyPr>
          <a:lstStyle/>
          <a:p>
            <a:pPr marL="12700">
              <a:lnSpc>
                <a:spcPct val="100000"/>
              </a:lnSpc>
              <a:spcBef>
                <a:spcPts val="120"/>
              </a:spcBef>
            </a:pPr>
            <a:r>
              <a:rPr sz="700" b="1" spc="5" dirty="0">
                <a:latin typeface="Arial"/>
                <a:cs typeface="Arial"/>
              </a:rPr>
              <a:t>postal_code</a:t>
            </a:r>
            <a:endParaRPr sz="700">
              <a:latin typeface="Arial"/>
              <a:cs typeface="Arial"/>
            </a:endParaRPr>
          </a:p>
        </p:txBody>
      </p:sp>
      <p:sp>
        <p:nvSpPr>
          <p:cNvPr id="104" name="object 104"/>
          <p:cNvSpPr txBox="1"/>
          <p:nvPr/>
        </p:nvSpPr>
        <p:spPr>
          <a:xfrm>
            <a:off x="3573409" y="6446951"/>
            <a:ext cx="238760" cy="135255"/>
          </a:xfrm>
          <a:prstGeom prst="rect">
            <a:avLst/>
          </a:prstGeom>
        </p:spPr>
        <p:txBody>
          <a:bodyPr vert="horz" wrap="square" lIns="0" tIns="15240" rIns="0" bIns="0" rtlCol="0">
            <a:spAutoFit/>
          </a:bodyPr>
          <a:lstStyle/>
          <a:p>
            <a:pPr marL="12700">
              <a:lnSpc>
                <a:spcPct val="100000"/>
              </a:lnSpc>
              <a:spcBef>
                <a:spcPts val="120"/>
              </a:spcBef>
            </a:pPr>
            <a:r>
              <a:rPr sz="700" b="1" spc="5" dirty="0">
                <a:latin typeface="Arial"/>
                <a:cs typeface="Arial"/>
              </a:rPr>
              <a:t>war</a:t>
            </a:r>
            <a:r>
              <a:rPr sz="700" b="1" spc="10" dirty="0">
                <a:latin typeface="Arial"/>
                <a:cs typeface="Arial"/>
              </a:rPr>
              <a:t>d</a:t>
            </a:r>
            <a:endParaRPr sz="700">
              <a:latin typeface="Arial"/>
              <a:cs typeface="Arial"/>
            </a:endParaRPr>
          </a:p>
        </p:txBody>
      </p:sp>
      <p:sp>
        <p:nvSpPr>
          <p:cNvPr id="105" name="object 105"/>
          <p:cNvSpPr txBox="1"/>
          <p:nvPr/>
        </p:nvSpPr>
        <p:spPr>
          <a:xfrm>
            <a:off x="4007870" y="6446951"/>
            <a:ext cx="299720" cy="135255"/>
          </a:xfrm>
          <a:prstGeom prst="rect">
            <a:avLst/>
          </a:prstGeom>
        </p:spPr>
        <p:txBody>
          <a:bodyPr vert="horz" wrap="square" lIns="0" tIns="15240" rIns="0" bIns="0" rtlCol="0">
            <a:spAutoFit/>
          </a:bodyPr>
          <a:lstStyle/>
          <a:p>
            <a:pPr marL="12700">
              <a:lnSpc>
                <a:spcPct val="100000"/>
              </a:lnSpc>
              <a:spcBef>
                <a:spcPts val="120"/>
              </a:spcBef>
            </a:pPr>
            <a:r>
              <a:rPr sz="700" b="1" spc="5" dirty="0">
                <a:latin typeface="Arial"/>
                <a:cs typeface="Arial"/>
              </a:rPr>
              <a:t>phon</a:t>
            </a:r>
            <a:r>
              <a:rPr sz="700" b="1" spc="10" dirty="0">
                <a:latin typeface="Arial"/>
                <a:cs typeface="Arial"/>
              </a:rPr>
              <a:t>e</a:t>
            </a:r>
            <a:endParaRPr sz="700">
              <a:latin typeface="Arial"/>
              <a:cs typeface="Arial"/>
            </a:endParaRPr>
          </a:p>
        </p:txBody>
      </p:sp>
      <p:sp>
        <p:nvSpPr>
          <p:cNvPr id="106" name="object 106"/>
          <p:cNvSpPr txBox="1"/>
          <p:nvPr/>
        </p:nvSpPr>
        <p:spPr>
          <a:xfrm>
            <a:off x="4373732" y="6446951"/>
            <a:ext cx="594360" cy="135255"/>
          </a:xfrm>
          <a:prstGeom prst="rect">
            <a:avLst/>
          </a:prstGeom>
        </p:spPr>
        <p:txBody>
          <a:bodyPr vert="horz" wrap="square" lIns="0" tIns="15240" rIns="0" bIns="0" rtlCol="0">
            <a:spAutoFit/>
          </a:bodyPr>
          <a:lstStyle/>
          <a:p>
            <a:pPr marL="12700">
              <a:lnSpc>
                <a:spcPct val="100000"/>
              </a:lnSpc>
              <a:spcBef>
                <a:spcPts val="120"/>
              </a:spcBef>
            </a:pPr>
            <a:r>
              <a:rPr sz="700" b="1" spc="5" dirty="0">
                <a:latin typeface="Arial"/>
                <a:cs typeface="Arial"/>
              </a:rPr>
              <a:t>building.type</a:t>
            </a:r>
            <a:endParaRPr sz="700">
              <a:latin typeface="Arial"/>
              <a:cs typeface="Arial"/>
            </a:endParaRPr>
          </a:p>
        </p:txBody>
      </p:sp>
      <p:sp>
        <p:nvSpPr>
          <p:cNvPr id="107" name="object 107"/>
          <p:cNvSpPr txBox="1"/>
          <p:nvPr/>
        </p:nvSpPr>
        <p:spPr>
          <a:xfrm>
            <a:off x="5082590" y="6446951"/>
            <a:ext cx="457200" cy="135255"/>
          </a:xfrm>
          <a:prstGeom prst="rect">
            <a:avLst/>
          </a:prstGeom>
        </p:spPr>
        <p:txBody>
          <a:bodyPr vert="horz" wrap="square" lIns="0" tIns="15240" rIns="0" bIns="0" rtlCol="0">
            <a:spAutoFit/>
          </a:bodyPr>
          <a:lstStyle/>
          <a:p>
            <a:pPr marL="12700">
              <a:lnSpc>
                <a:spcPct val="100000"/>
              </a:lnSpc>
              <a:spcBef>
                <a:spcPts val="120"/>
              </a:spcBef>
            </a:pPr>
            <a:r>
              <a:rPr sz="700" b="1" spc="5" dirty="0">
                <a:latin typeface="Arial"/>
                <a:cs typeface="Arial"/>
              </a:rPr>
              <a:t>bldgname</a:t>
            </a:r>
            <a:endParaRPr sz="700">
              <a:latin typeface="Arial"/>
              <a:cs typeface="Arial"/>
            </a:endParaRPr>
          </a:p>
        </p:txBody>
      </p:sp>
      <p:sp>
        <p:nvSpPr>
          <p:cNvPr id="108" name="object 108"/>
          <p:cNvSpPr txBox="1"/>
          <p:nvPr/>
        </p:nvSpPr>
        <p:spPr>
          <a:xfrm>
            <a:off x="5608516" y="6446951"/>
            <a:ext cx="274320" cy="135255"/>
          </a:xfrm>
          <a:prstGeom prst="rect">
            <a:avLst/>
          </a:prstGeom>
        </p:spPr>
        <p:txBody>
          <a:bodyPr vert="horz" wrap="square" lIns="0" tIns="15240" rIns="0" bIns="0" rtlCol="0">
            <a:spAutoFit/>
          </a:bodyPr>
          <a:lstStyle/>
          <a:p>
            <a:pPr marL="12700">
              <a:lnSpc>
                <a:spcPct val="100000"/>
              </a:lnSpc>
              <a:spcBef>
                <a:spcPts val="120"/>
              </a:spcBef>
            </a:pPr>
            <a:r>
              <a:rPr sz="700" b="1" dirty="0">
                <a:latin typeface="Arial"/>
                <a:cs typeface="Arial"/>
              </a:rPr>
              <a:t>Infan</a:t>
            </a:r>
            <a:r>
              <a:rPr sz="700" b="1" spc="5" dirty="0">
                <a:latin typeface="Arial"/>
                <a:cs typeface="Arial"/>
              </a:rPr>
              <a:t>t</a:t>
            </a:r>
            <a:endParaRPr sz="700">
              <a:latin typeface="Arial"/>
              <a:cs typeface="Arial"/>
            </a:endParaRPr>
          </a:p>
        </p:txBody>
      </p:sp>
      <p:sp>
        <p:nvSpPr>
          <p:cNvPr id="109" name="object 109"/>
          <p:cNvSpPr txBox="1"/>
          <p:nvPr/>
        </p:nvSpPr>
        <p:spPr>
          <a:xfrm>
            <a:off x="5951512" y="6446951"/>
            <a:ext cx="360680" cy="135255"/>
          </a:xfrm>
          <a:prstGeom prst="rect">
            <a:avLst/>
          </a:prstGeom>
        </p:spPr>
        <p:txBody>
          <a:bodyPr vert="horz" wrap="square" lIns="0" tIns="15240" rIns="0" bIns="0" rtlCol="0">
            <a:spAutoFit/>
          </a:bodyPr>
          <a:lstStyle/>
          <a:p>
            <a:pPr marL="12700">
              <a:lnSpc>
                <a:spcPct val="100000"/>
              </a:lnSpc>
              <a:spcBef>
                <a:spcPts val="120"/>
              </a:spcBef>
            </a:pPr>
            <a:r>
              <a:rPr sz="700" b="1" spc="5" dirty="0">
                <a:latin typeface="Arial"/>
                <a:cs typeface="Arial"/>
              </a:rPr>
              <a:t>Toddler</a:t>
            </a:r>
            <a:endParaRPr sz="700">
              <a:latin typeface="Arial"/>
              <a:cs typeface="Arial"/>
            </a:endParaRPr>
          </a:p>
        </p:txBody>
      </p:sp>
      <p:sp>
        <p:nvSpPr>
          <p:cNvPr id="110" name="object 110"/>
          <p:cNvSpPr txBox="1"/>
          <p:nvPr/>
        </p:nvSpPr>
        <p:spPr>
          <a:xfrm>
            <a:off x="6378351" y="6446951"/>
            <a:ext cx="554355" cy="135255"/>
          </a:xfrm>
          <a:prstGeom prst="rect">
            <a:avLst/>
          </a:prstGeom>
        </p:spPr>
        <p:txBody>
          <a:bodyPr vert="horz" wrap="square" lIns="0" tIns="15240" rIns="0" bIns="0" rtlCol="0">
            <a:spAutoFit/>
          </a:bodyPr>
          <a:lstStyle/>
          <a:p>
            <a:pPr marL="12700">
              <a:lnSpc>
                <a:spcPct val="100000"/>
              </a:lnSpc>
              <a:spcBef>
                <a:spcPts val="120"/>
              </a:spcBef>
            </a:pPr>
            <a:r>
              <a:rPr sz="700" b="1" spc="5" dirty="0">
                <a:latin typeface="Arial"/>
                <a:cs typeface="Arial"/>
              </a:rPr>
              <a:t>Preschooler</a:t>
            </a:r>
            <a:endParaRPr sz="700">
              <a:latin typeface="Arial"/>
              <a:cs typeface="Arial"/>
            </a:endParaRPr>
          </a:p>
        </p:txBody>
      </p:sp>
      <p:sp>
        <p:nvSpPr>
          <p:cNvPr id="111" name="object 111"/>
          <p:cNvSpPr txBox="1"/>
          <p:nvPr/>
        </p:nvSpPr>
        <p:spPr>
          <a:xfrm>
            <a:off x="666835" y="6812813"/>
            <a:ext cx="422275" cy="135255"/>
          </a:xfrm>
          <a:prstGeom prst="rect">
            <a:avLst/>
          </a:prstGeom>
        </p:spPr>
        <p:txBody>
          <a:bodyPr vert="horz" wrap="square" lIns="0" tIns="15240" rIns="0" bIns="0" rtlCol="0">
            <a:spAutoFit/>
          </a:bodyPr>
          <a:lstStyle/>
          <a:p>
            <a:pPr>
              <a:lnSpc>
                <a:spcPct val="100000"/>
              </a:lnSpc>
              <a:spcBef>
                <a:spcPts val="120"/>
              </a:spcBef>
              <a:tabLst>
                <a:tab pos="205740" algn="l"/>
              </a:tabLst>
            </a:pPr>
            <a:r>
              <a:rPr sz="700" b="1" spc="10" dirty="0">
                <a:latin typeface="Arial"/>
                <a:cs typeface="Arial"/>
              </a:rPr>
              <a:t>0	</a:t>
            </a:r>
            <a:r>
              <a:rPr sz="700" spc="5" dirty="0">
                <a:latin typeface="Arial"/>
                <a:cs typeface="Arial"/>
              </a:rPr>
              <a:t>101</a:t>
            </a:r>
            <a:r>
              <a:rPr sz="700" spc="10" dirty="0">
                <a:latin typeface="Arial"/>
                <a:cs typeface="Arial"/>
              </a:rPr>
              <a:t>3</a:t>
            </a:r>
            <a:endParaRPr sz="700">
              <a:latin typeface="Arial"/>
              <a:cs typeface="Arial"/>
            </a:endParaRPr>
          </a:p>
        </p:txBody>
      </p:sp>
      <p:sp>
        <p:nvSpPr>
          <p:cNvPr id="112" name="object 112"/>
          <p:cNvSpPr txBox="1"/>
          <p:nvPr/>
        </p:nvSpPr>
        <p:spPr>
          <a:xfrm>
            <a:off x="1291849" y="6652748"/>
            <a:ext cx="478155" cy="455295"/>
          </a:xfrm>
          <a:prstGeom prst="rect">
            <a:avLst/>
          </a:prstGeom>
        </p:spPr>
        <p:txBody>
          <a:bodyPr vert="horz" wrap="square" lIns="0" tIns="15240" rIns="0" bIns="0" rtlCol="0">
            <a:spAutoFit/>
          </a:bodyPr>
          <a:lstStyle/>
          <a:p>
            <a:pPr marR="5080" indent="38100" algn="just">
              <a:lnSpc>
                <a:spcPct val="100000"/>
              </a:lnSpc>
              <a:spcBef>
                <a:spcPts val="120"/>
              </a:spcBef>
            </a:pPr>
            <a:r>
              <a:rPr sz="700" spc="5" dirty="0">
                <a:latin typeface="Arial"/>
                <a:cs typeface="Arial"/>
              </a:rPr>
              <a:t>La</a:t>
            </a:r>
            <a:r>
              <a:rPr sz="700" spc="10" dirty="0">
                <a:latin typeface="Arial"/>
                <a:cs typeface="Arial"/>
              </a:rPr>
              <a:t>k</a:t>
            </a:r>
            <a:r>
              <a:rPr sz="700" spc="5" dirty="0">
                <a:latin typeface="Arial"/>
                <a:cs typeface="Arial"/>
              </a:rPr>
              <a:t>e</a:t>
            </a:r>
            <a:r>
              <a:rPr sz="700" spc="10" dirty="0">
                <a:latin typeface="Arial"/>
                <a:cs typeface="Arial"/>
              </a:rPr>
              <a:t>s</a:t>
            </a:r>
            <a:r>
              <a:rPr sz="700" dirty="0">
                <a:latin typeface="Arial"/>
                <a:cs typeface="Arial"/>
              </a:rPr>
              <a:t>hor</a:t>
            </a:r>
            <a:r>
              <a:rPr sz="700" spc="5" dirty="0">
                <a:latin typeface="Arial"/>
                <a:cs typeface="Arial"/>
              </a:rPr>
              <a:t>e  Community  Child</a:t>
            </a:r>
            <a:r>
              <a:rPr sz="700" spc="-35" dirty="0">
                <a:latin typeface="Arial"/>
                <a:cs typeface="Arial"/>
              </a:rPr>
              <a:t> </a:t>
            </a:r>
            <a:r>
              <a:rPr sz="700" spc="5" dirty="0">
                <a:latin typeface="Arial"/>
                <a:cs typeface="Arial"/>
              </a:rPr>
              <a:t>Care</a:t>
            </a:r>
            <a:endParaRPr sz="700">
              <a:latin typeface="Arial"/>
              <a:cs typeface="Arial"/>
            </a:endParaRPr>
          </a:p>
          <a:p>
            <a:pPr marL="190500">
              <a:lnSpc>
                <a:spcPct val="100000"/>
              </a:lnSpc>
            </a:pPr>
            <a:r>
              <a:rPr sz="700" dirty="0">
                <a:latin typeface="Arial"/>
                <a:cs typeface="Arial"/>
              </a:rPr>
              <a:t>Centr</a:t>
            </a:r>
            <a:r>
              <a:rPr sz="700" spc="10" dirty="0">
                <a:latin typeface="Arial"/>
                <a:cs typeface="Arial"/>
              </a:rPr>
              <a:t>e</a:t>
            </a:r>
            <a:endParaRPr sz="700">
              <a:latin typeface="Arial"/>
              <a:cs typeface="Arial"/>
            </a:endParaRPr>
          </a:p>
        </p:txBody>
      </p:sp>
      <p:sp>
        <p:nvSpPr>
          <p:cNvPr id="113" name="object 113"/>
          <p:cNvSpPr txBox="1"/>
          <p:nvPr/>
        </p:nvSpPr>
        <p:spPr>
          <a:xfrm>
            <a:off x="1822864" y="6759458"/>
            <a:ext cx="2510790" cy="241935"/>
          </a:xfrm>
          <a:prstGeom prst="rect">
            <a:avLst/>
          </a:prstGeom>
        </p:spPr>
        <p:txBody>
          <a:bodyPr vert="horz" wrap="square" lIns="0" tIns="15240" rIns="0" bIns="0" rtlCol="0">
            <a:spAutoFit/>
          </a:bodyPr>
          <a:lstStyle/>
          <a:p>
            <a:pPr marL="40640">
              <a:lnSpc>
                <a:spcPct val="100000"/>
              </a:lnSpc>
              <a:spcBef>
                <a:spcPts val="120"/>
              </a:spcBef>
              <a:tabLst>
                <a:tab pos="726440" algn="l"/>
                <a:tab pos="2105660" algn="l"/>
              </a:tabLst>
            </a:pPr>
            <a:r>
              <a:rPr sz="700" spc="5" dirty="0">
                <a:latin typeface="Arial"/>
                <a:cs typeface="Arial"/>
              </a:rPr>
              <a:t>Non-	seventh	416-394-</a:t>
            </a:r>
            <a:endParaRPr sz="700" dirty="0">
              <a:latin typeface="Arial"/>
              <a:cs typeface="Arial"/>
            </a:endParaRPr>
          </a:p>
          <a:p>
            <a:pPr marL="25400">
              <a:lnSpc>
                <a:spcPct val="100000"/>
              </a:lnSpc>
              <a:tabLst>
                <a:tab pos="459740" algn="l"/>
                <a:tab pos="977900" algn="l"/>
                <a:tab pos="1297940" algn="l"/>
                <a:tab pos="1922780" algn="l"/>
                <a:tab pos="2265680" algn="l"/>
              </a:tabLst>
            </a:pPr>
            <a:r>
              <a:rPr sz="700" dirty="0">
                <a:latin typeface="Arial"/>
                <a:cs typeface="Arial"/>
              </a:rPr>
              <a:t>Profit	</a:t>
            </a:r>
            <a:r>
              <a:rPr sz="1050" spc="7" baseline="31746" dirty="0">
                <a:latin typeface="Arial"/>
                <a:cs typeface="Arial"/>
              </a:rPr>
              <a:t>101	</a:t>
            </a:r>
            <a:r>
              <a:rPr sz="700" spc="5" dirty="0">
                <a:latin typeface="Arial"/>
                <a:cs typeface="Arial"/>
              </a:rPr>
              <a:t>st	</a:t>
            </a:r>
            <a:r>
              <a:rPr sz="1050" spc="15" baseline="31746" dirty="0">
                <a:latin typeface="Arial"/>
                <a:cs typeface="Arial"/>
              </a:rPr>
              <a:t>M8V</a:t>
            </a:r>
            <a:r>
              <a:rPr sz="1050" spc="7" baseline="31746" dirty="0">
                <a:latin typeface="Arial"/>
                <a:cs typeface="Arial"/>
              </a:rPr>
              <a:t> 3B5	</a:t>
            </a:r>
            <a:r>
              <a:rPr sz="1050" spc="15" baseline="31746" dirty="0">
                <a:latin typeface="Arial"/>
                <a:cs typeface="Arial"/>
              </a:rPr>
              <a:t>6	</a:t>
            </a:r>
            <a:r>
              <a:rPr sz="700" spc="5" dirty="0">
                <a:latin typeface="Arial"/>
                <a:cs typeface="Arial"/>
              </a:rPr>
              <a:t>7601</a:t>
            </a:r>
            <a:endParaRPr sz="700" dirty="0">
              <a:latin typeface="Arial"/>
              <a:cs typeface="Arial"/>
            </a:endParaRPr>
          </a:p>
        </p:txBody>
      </p:sp>
      <p:sp>
        <p:nvSpPr>
          <p:cNvPr id="114" name="object 114"/>
          <p:cNvSpPr txBox="1"/>
          <p:nvPr/>
        </p:nvSpPr>
        <p:spPr>
          <a:xfrm>
            <a:off x="4493142" y="6706103"/>
            <a:ext cx="475615" cy="348615"/>
          </a:xfrm>
          <a:prstGeom prst="rect">
            <a:avLst/>
          </a:prstGeom>
        </p:spPr>
        <p:txBody>
          <a:bodyPr vert="horz" wrap="square" lIns="0" tIns="15240" rIns="0" bIns="0" rtlCol="0">
            <a:spAutoFit/>
          </a:bodyPr>
          <a:lstStyle/>
          <a:p>
            <a:pPr marR="5080" indent="213360">
              <a:lnSpc>
                <a:spcPct val="100000"/>
              </a:lnSpc>
              <a:spcBef>
                <a:spcPts val="120"/>
              </a:spcBef>
            </a:pPr>
            <a:r>
              <a:rPr sz="700" dirty="0">
                <a:latin typeface="Arial"/>
                <a:cs typeface="Arial"/>
              </a:rPr>
              <a:t>Publi</a:t>
            </a:r>
            <a:r>
              <a:rPr sz="700" spc="5" dirty="0">
                <a:latin typeface="Arial"/>
                <a:cs typeface="Arial"/>
              </a:rPr>
              <a:t>c  Elementar</a:t>
            </a:r>
            <a:r>
              <a:rPr sz="700" spc="10" dirty="0">
                <a:latin typeface="Arial"/>
                <a:cs typeface="Arial"/>
              </a:rPr>
              <a:t>y</a:t>
            </a:r>
            <a:endParaRPr sz="700">
              <a:latin typeface="Arial"/>
              <a:cs typeface="Arial"/>
            </a:endParaRPr>
          </a:p>
          <a:p>
            <a:pPr marL="182880">
              <a:lnSpc>
                <a:spcPct val="100000"/>
              </a:lnSpc>
            </a:pPr>
            <a:r>
              <a:rPr sz="700" spc="5" dirty="0">
                <a:latin typeface="Arial"/>
                <a:cs typeface="Arial"/>
              </a:rPr>
              <a:t>S</a:t>
            </a:r>
            <a:r>
              <a:rPr sz="700" spc="10" dirty="0">
                <a:latin typeface="Arial"/>
                <a:cs typeface="Arial"/>
              </a:rPr>
              <a:t>c</a:t>
            </a:r>
            <a:r>
              <a:rPr sz="700" spc="5" dirty="0">
                <a:latin typeface="Arial"/>
                <a:cs typeface="Arial"/>
              </a:rPr>
              <a:t>hoo</a:t>
            </a:r>
            <a:r>
              <a:rPr sz="700" dirty="0">
                <a:latin typeface="Arial"/>
                <a:cs typeface="Arial"/>
              </a:rPr>
              <a:t>l</a:t>
            </a:r>
            <a:endParaRPr sz="700">
              <a:latin typeface="Arial"/>
              <a:cs typeface="Arial"/>
            </a:endParaRPr>
          </a:p>
        </p:txBody>
      </p:sp>
      <p:sp>
        <p:nvSpPr>
          <p:cNvPr id="115" name="object 115"/>
          <p:cNvSpPr txBox="1"/>
          <p:nvPr/>
        </p:nvSpPr>
        <p:spPr>
          <a:xfrm>
            <a:off x="5194377" y="6652748"/>
            <a:ext cx="348615" cy="455295"/>
          </a:xfrm>
          <a:prstGeom prst="rect">
            <a:avLst/>
          </a:prstGeom>
        </p:spPr>
        <p:txBody>
          <a:bodyPr vert="horz" wrap="square" lIns="0" tIns="15240" rIns="0" bIns="0" rtlCol="0">
            <a:spAutoFit/>
          </a:bodyPr>
          <a:lstStyle/>
          <a:p>
            <a:pPr marL="53340" marR="5080" indent="-53975" algn="just">
              <a:lnSpc>
                <a:spcPct val="100000"/>
              </a:lnSpc>
              <a:spcBef>
                <a:spcPts val="120"/>
              </a:spcBef>
            </a:pPr>
            <a:r>
              <a:rPr sz="700" spc="5" dirty="0">
                <a:latin typeface="Arial"/>
                <a:cs typeface="Arial"/>
              </a:rPr>
              <a:t>Se</a:t>
            </a:r>
            <a:r>
              <a:rPr sz="700" spc="10" dirty="0">
                <a:latin typeface="Arial"/>
                <a:cs typeface="Arial"/>
              </a:rPr>
              <a:t>v</a:t>
            </a:r>
            <a:r>
              <a:rPr sz="700" dirty="0">
                <a:latin typeface="Arial"/>
                <a:cs typeface="Arial"/>
              </a:rPr>
              <a:t>ent</a:t>
            </a:r>
            <a:r>
              <a:rPr sz="700" spc="5" dirty="0">
                <a:latin typeface="Arial"/>
                <a:cs typeface="Arial"/>
              </a:rPr>
              <a:t>h  </a:t>
            </a:r>
            <a:r>
              <a:rPr sz="700" dirty="0">
                <a:latin typeface="Arial"/>
                <a:cs typeface="Arial"/>
              </a:rPr>
              <a:t>Street  </a:t>
            </a:r>
            <a:r>
              <a:rPr sz="700" spc="5" dirty="0">
                <a:latin typeface="Arial"/>
                <a:cs typeface="Arial"/>
              </a:rPr>
              <a:t>Public  S</a:t>
            </a:r>
            <a:r>
              <a:rPr sz="700" spc="10" dirty="0">
                <a:latin typeface="Arial"/>
                <a:cs typeface="Arial"/>
              </a:rPr>
              <a:t>c</a:t>
            </a:r>
            <a:r>
              <a:rPr sz="700" spc="5" dirty="0">
                <a:latin typeface="Arial"/>
                <a:cs typeface="Arial"/>
              </a:rPr>
              <a:t>hoo</a:t>
            </a:r>
            <a:r>
              <a:rPr sz="700" dirty="0">
                <a:latin typeface="Arial"/>
                <a:cs typeface="Arial"/>
              </a:rPr>
              <a:t>l</a:t>
            </a:r>
            <a:endParaRPr sz="700">
              <a:latin typeface="Arial"/>
              <a:cs typeface="Arial"/>
            </a:endParaRPr>
          </a:p>
        </p:txBody>
      </p:sp>
      <p:sp>
        <p:nvSpPr>
          <p:cNvPr id="116" name="object 116"/>
          <p:cNvSpPr txBox="1"/>
          <p:nvPr/>
        </p:nvSpPr>
        <p:spPr>
          <a:xfrm>
            <a:off x="5819392" y="6812813"/>
            <a:ext cx="64135" cy="135255"/>
          </a:xfrm>
          <a:prstGeom prst="rect">
            <a:avLst/>
          </a:prstGeom>
        </p:spPr>
        <p:txBody>
          <a:bodyPr vert="horz" wrap="square" lIns="0" tIns="15240" rIns="0" bIns="0" rtlCol="0">
            <a:spAutoFit/>
          </a:bodyPr>
          <a:lstStyle/>
          <a:p>
            <a:pPr>
              <a:lnSpc>
                <a:spcPct val="100000"/>
              </a:lnSpc>
              <a:spcBef>
                <a:spcPts val="120"/>
              </a:spcBef>
            </a:pPr>
            <a:r>
              <a:rPr sz="700" spc="10" dirty="0">
                <a:latin typeface="Arial"/>
                <a:cs typeface="Arial"/>
              </a:rPr>
              <a:t>0</a:t>
            </a:r>
            <a:endParaRPr sz="700">
              <a:latin typeface="Arial"/>
              <a:cs typeface="Arial"/>
            </a:endParaRPr>
          </a:p>
        </p:txBody>
      </p:sp>
      <p:sp>
        <p:nvSpPr>
          <p:cNvPr id="117" name="object 117"/>
          <p:cNvSpPr txBox="1"/>
          <p:nvPr/>
        </p:nvSpPr>
        <p:spPr>
          <a:xfrm>
            <a:off x="6200498" y="6812813"/>
            <a:ext cx="114935" cy="135255"/>
          </a:xfrm>
          <a:prstGeom prst="rect">
            <a:avLst/>
          </a:prstGeom>
        </p:spPr>
        <p:txBody>
          <a:bodyPr vert="horz" wrap="square" lIns="0" tIns="15240" rIns="0" bIns="0" rtlCol="0">
            <a:spAutoFit/>
          </a:bodyPr>
          <a:lstStyle/>
          <a:p>
            <a:pPr>
              <a:lnSpc>
                <a:spcPct val="100000"/>
              </a:lnSpc>
              <a:spcBef>
                <a:spcPts val="120"/>
              </a:spcBef>
            </a:pPr>
            <a:r>
              <a:rPr sz="700" spc="5" dirty="0">
                <a:latin typeface="Arial"/>
                <a:cs typeface="Arial"/>
              </a:rPr>
              <a:t>2</a:t>
            </a:r>
            <a:r>
              <a:rPr sz="700" spc="10" dirty="0">
                <a:latin typeface="Arial"/>
                <a:cs typeface="Arial"/>
              </a:rPr>
              <a:t>0</a:t>
            </a:r>
            <a:endParaRPr sz="700">
              <a:latin typeface="Arial"/>
              <a:cs typeface="Arial"/>
            </a:endParaRPr>
          </a:p>
        </p:txBody>
      </p:sp>
      <p:sp>
        <p:nvSpPr>
          <p:cNvPr id="118" name="object 118"/>
          <p:cNvSpPr txBox="1"/>
          <p:nvPr/>
        </p:nvSpPr>
        <p:spPr>
          <a:xfrm>
            <a:off x="6817890" y="6812813"/>
            <a:ext cx="114935" cy="135255"/>
          </a:xfrm>
          <a:prstGeom prst="rect">
            <a:avLst/>
          </a:prstGeom>
        </p:spPr>
        <p:txBody>
          <a:bodyPr vert="horz" wrap="square" lIns="0" tIns="15240" rIns="0" bIns="0" rtlCol="0">
            <a:spAutoFit/>
          </a:bodyPr>
          <a:lstStyle/>
          <a:p>
            <a:pPr>
              <a:lnSpc>
                <a:spcPct val="100000"/>
              </a:lnSpc>
              <a:spcBef>
                <a:spcPts val="120"/>
              </a:spcBef>
            </a:pPr>
            <a:r>
              <a:rPr sz="700" spc="5" dirty="0">
                <a:latin typeface="Arial"/>
                <a:cs typeface="Arial"/>
              </a:rPr>
              <a:t>3</a:t>
            </a:r>
            <a:r>
              <a:rPr sz="700" spc="10" dirty="0">
                <a:latin typeface="Arial"/>
                <a:cs typeface="Arial"/>
              </a:rPr>
              <a:t>2</a:t>
            </a:r>
            <a:endParaRPr sz="700">
              <a:latin typeface="Arial"/>
              <a:cs typeface="Arial"/>
            </a:endParaRPr>
          </a:p>
        </p:txBody>
      </p:sp>
      <p:sp>
        <p:nvSpPr>
          <p:cNvPr id="119" name="object 119"/>
          <p:cNvSpPr txBox="1"/>
          <p:nvPr/>
        </p:nvSpPr>
        <p:spPr>
          <a:xfrm>
            <a:off x="654135" y="7331118"/>
            <a:ext cx="434975" cy="135255"/>
          </a:xfrm>
          <a:prstGeom prst="rect">
            <a:avLst/>
          </a:prstGeom>
        </p:spPr>
        <p:txBody>
          <a:bodyPr vert="horz" wrap="square" lIns="0" tIns="15240" rIns="0" bIns="0" rtlCol="0">
            <a:spAutoFit/>
          </a:bodyPr>
          <a:lstStyle/>
          <a:p>
            <a:pPr marL="12700">
              <a:lnSpc>
                <a:spcPct val="100000"/>
              </a:lnSpc>
              <a:spcBef>
                <a:spcPts val="120"/>
              </a:spcBef>
              <a:tabLst>
                <a:tab pos="218440" algn="l"/>
              </a:tabLst>
            </a:pPr>
            <a:r>
              <a:rPr sz="700" b="1" spc="10" dirty="0">
                <a:latin typeface="Arial"/>
                <a:cs typeface="Arial"/>
              </a:rPr>
              <a:t>1	</a:t>
            </a:r>
            <a:r>
              <a:rPr sz="700" spc="5" dirty="0">
                <a:latin typeface="Arial"/>
                <a:cs typeface="Arial"/>
              </a:rPr>
              <a:t>101</a:t>
            </a:r>
            <a:r>
              <a:rPr sz="700" spc="10" dirty="0">
                <a:latin typeface="Arial"/>
                <a:cs typeface="Arial"/>
              </a:rPr>
              <a:t>4</a:t>
            </a:r>
            <a:endParaRPr sz="700">
              <a:latin typeface="Arial"/>
              <a:cs typeface="Arial"/>
            </a:endParaRPr>
          </a:p>
        </p:txBody>
      </p:sp>
      <p:sp>
        <p:nvSpPr>
          <p:cNvPr id="120" name="object 120"/>
          <p:cNvSpPr txBox="1"/>
          <p:nvPr/>
        </p:nvSpPr>
        <p:spPr>
          <a:xfrm>
            <a:off x="1172439" y="7171053"/>
            <a:ext cx="600075" cy="455295"/>
          </a:xfrm>
          <a:prstGeom prst="rect">
            <a:avLst/>
          </a:prstGeom>
        </p:spPr>
        <p:txBody>
          <a:bodyPr vert="horz" wrap="square" lIns="0" tIns="15240" rIns="0" bIns="0" rtlCol="0">
            <a:spAutoFit/>
          </a:bodyPr>
          <a:lstStyle/>
          <a:p>
            <a:pPr marL="12700" marR="5080" indent="137160" algn="r">
              <a:lnSpc>
                <a:spcPct val="100000"/>
              </a:lnSpc>
              <a:spcBef>
                <a:spcPts val="120"/>
              </a:spcBef>
            </a:pPr>
            <a:r>
              <a:rPr sz="700" dirty="0">
                <a:latin typeface="Arial"/>
                <a:cs typeface="Arial"/>
              </a:rPr>
              <a:t>Alternati</a:t>
            </a:r>
            <a:r>
              <a:rPr sz="700" spc="5" dirty="0">
                <a:latin typeface="Arial"/>
                <a:cs typeface="Arial"/>
              </a:rPr>
              <a:t>ve  </a:t>
            </a:r>
            <a:r>
              <a:rPr sz="700" dirty="0">
                <a:latin typeface="Arial"/>
                <a:cs typeface="Arial"/>
              </a:rPr>
              <a:t>Primar</a:t>
            </a:r>
            <a:r>
              <a:rPr sz="700" spc="5" dirty="0">
                <a:latin typeface="Arial"/>
                <a:cs typeface="Arial"/>
              </a:rPr>
              <a:t>y  School</a:t>
            </a:r>
            <a:r>
              <a:rPr sz="700" spc="-85" dirty="0">
                <a:latin typeface="Arial"/>
                <a:cs typeface="Arial"/>
              </a:rPr>
              <a:t> </a:t>
            </a:r>
            <a:r>
              <a:rPr sz="700" spc="5" dirty="0">
                <a:latin typeface="Arial"/>
                <a:cs typeface="Arial"/>
              </a:rPr>
              <a:t>Parent</a:t>
            </a:r>
            <a:endParaRPr sz="700">
              <a:latin typeface="Arial"/>
              <a:cs typeface="Arial"/>
            </a:endParaRPr>
          </a:p>
          <a:p>
            <a:pPr marR="5080" algn="r">
              <a:lnSpc>
                <a:spcPct val="100000"/>
              </a:lnSpc>
            </a:pPr>
            <a:r>
              <a:rPr sz="700" spc="5" dirty="0">
                <a:latin typeface="Arial"/>
                <a:cs typeface="Arial"/>
              </a:rPr>
              <a:t>Grou</a:t>
            </a:r>
            <a:r>
              <a:rPr sz="700" spc="10" dirty="0">
                <a:latin typeface="Arial"/>
                <a:cs typeface="Arial"/>
              </a:rPr>
              <a:t>p</a:t>
            </a:r>
            <a:endParaRPr sz="700">
              <a:latin typeface="Arial"/>
              <a:cs typeface="Arial"/>
            </a:endParaRPr>
          </a:p>
        </p:txBody>
      </p:sp>
      <p:sp>
        <p:nvSpPr>
          <p:cNvPr id="121" name="object 121"/>
          <p:cNvSpPr txBox="1"/>
          <p:nvPr/>
        </p:nvSpPr>
        <p:spPr>
          <a:xfrm>
            <a:off x="1835564" y="7277763"/>
            <a:ext cx="239395" cy="241935"/>
          </a:xfrm>
          <a:prstGeom prst="rect">
            <a:avLst/>
          </a:prstGeom>
        </p:spPr>
        <p:txBody>
          <a:bodyPr vert="horz" wrap="square" lIns="0" tIns="15240" rIns="0" bIns="0" rtlCol="0">
            <a:spAutoFit/>
          </a:bodyPr>
          <a:lstStyle/>
          <a:p>
            <a:pPr marL="12700" marR="5080" indent="15240">
              <a:lnSpc>
                <a:spcPct val="100000"/>
              </a:lnSpc>
              <a:spcBef>
                <a:spcPts val="120"/>
              </a:spcBef>
            </a:pPr>
            <a:r>
              <a:rPr sz="700" spc="5" dirty="0">
                <a:latin typeface="Arial"/>
                <a:cs typeface="Arial"/>
              </a:rPr>
              <a:t>Non-  </a:t>
            </a:r>
            <a:r>
              <a:rPr sz="700" dirty="0">
                <a:latin typeface="Arial"/>
                <a:cs typeface="Arial"/>
              </a:rPr>
              <a:t>Profi</a:t>
            </a:r>
            <a:r>
              <a:rPr sz="700" spc="5" dirty="0">
                <a:latin typeface="Arial"/>
                <a:cs typeface="Arial"/>
              </a:rPr>
              <a:t>t</a:t>
            </a:r>
            <a:endParaRPr sz="700">
              <a:latin typeface="Arial"/>
              <a:cs typeface="Arial"/>
            </a:endParaRPr>
          </a:p>
        </p:txBody>
      </p:sp>
      <p:sp>
        <p:nvSpPr>
          <p:cNvPr id="122" name="object 122"/>
          <p:cNvSpPr txBox="1"/>
          <p:nvPr/>
        </p:nvSpPr>
        <p:spPr>
          <a:xfrm>
            <a:off x="2216670" y="7331118"/>
            <a:ext cx="22923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110</a:t>
            </a:r>
            <a:r>
              <a:rPr sz="700" spc="10" dirty="0">
                <a:latin typeface="Arial"/>
                <a:cs typeface="Arial"/>
              </a:rPr>
              <a:t>0</a:t>
            </a:r>
            <a:endParaRPr sz="700">
              <a:latin typeface="Arial"/>
              <a:cs typeface="Arial"/>
            </a:endParaRPr>
          </a:p>
        </p:txBody>
      </p:sp>
      <p:sp>
        <p:nvSpPr>
          <p:cNvPr id="123" name="object 123"/>
          <p:cNvSpPr txBox="1"/>
          <p:nvPr/>
        </p:nvSpPr>
        <p:spPr>
          <a:xfrm>
            <a:off x="2536800" y="7277763"/>
            <a:ext cx="346075" cy="241935"/>
          </a:xfrm>
          <a:prstGeom prst="rect">
            <a:avLst/>
          </a:prstGeom>
        </p:spPr>
        <p:txBody>
          <a:bodyPr vert="horz" wrap="square" lIns="0" tIns="15240" rIns="0" bIns="0" rtlCol="0">
            <a:spAutoFit/>
          </a:bodyPr>
          <a:lstStyle/>
          <a:p>
            <a:pPr marR="5080" algn="r">
              <a:lnSpc>
                <a:spcPct val="100000"/>
              </a:lnSpc>
              <a:spcBef>
                <a:spcPts val="120"/>
              </a:spcBef>
            </a:pPr>
            <a:r>
              <a:rPr sz="700" spc="10" dirty="0">
                <a:latin typeface="Arial"/>
                <a:cs typeface="Arial"/>
              </a:rPr>
              <a:t>s</a:t>
            </a:r>
            <a:r>
              <a:rPr sz="700" dirty="0">
                <a:latin typeface="Arial"/>
                <a:cs typeface="Arial"/>
              </a:rPr>
              <a:t>padin</a:t>
            </a:r>
            <a:r>
              <a:rPr sz="700" spc="10" dirty="0">
                <a:latin typeface="Arial"/>
                <a:cs typeface="Arial"/>
              </a:rPr>
              <a:t>a</a:t>
            </a:r>
            <a:endParaRPr sz="700">
              <a:latin typeface="Arial"/>
              <a:cs typeface="Arial"/>
            </a:endParaRPr>
          </a:p>
          <a:p>
            <a:pPr marR="7620" algn="r">
              <a:lnSpc>
                <a:spcPct val="100000"/>
              </a:lnSpc>
            </a:pPr>
            <a:r>
              <a:rPr sz="700" dirty="0">
                <a:latin typeface="Arial"/>
                <a:cs typeface="Arial"/>
              </a:rPr>
              <a:t>r</a:t>
            </a:r>
            <a:r>
              <a:rPr sz="700" spc="10" dirty="0">
                <a:latin typeface="Arial"/>
                <a:cs typeface="Arial"/>
              </a:rPr>
              <a:t>d</a:t>
            </a:r>
            <a:endParaRPr sz="700">
              <a:latin typeface="Arial"/>
              <a:cs typeface="Arial"/>
            </a:endParaRPr>
          </a:p>
        </p:txBody>
      </p:sp>
      <p:sp>
        <p:nvSpPr>
          <p:cNvPr id="124" name="object 124"/>
          <p:cNvSpPr txBox="1"/>
          <p:nvPr/>
        </p:nvSpPr>
        <p:spPr>
          <a:xfrm>
            <a:off x="3093215" y="7331118"/>
            <a:ext cx="421640" cy="135255"/>
          </a:xfrm>
          <a:prstGeom prst="rect">
            <a:avLst/>
          </a:prstGeom>
        </p:spPr>
        <p:txBody>
          <a:bodyPr vert="horz" wrap="square" lIns="0" tIns="15240" rIns="0" bIns="0" rtlCol="0">
            <a:spAutoFit/>
          </a:bodyPr>
          <a:lstStyle/>
          <a:p>
            <a:pPr marL="12700">
              <a:lnSpc>
                <a:spcPct val="100000"/>
              </a:lnSpc>
              <a:spcBef>
                <a:spcPts val="120"/>
              </a:spcBef>
            </a:pPr>
            <a:r>
              <a:rPr sz="700" spc="10" dirty="0">
                <a:latin typeface="Arial"/>
                <a:cs typeface="Arial"/>
              </a:rPr>
              <a:t>M5N</a:t>
            </a:r>
            <a:r>
              <a:rPr sz="700" spc="-55" dirty="0">
                <a:latin typeface="Arial"/>
                <a:cs typeface="Arial"/>
              </a:rPr>
              <a:t> </a:t>
            </a:r>
            <a:r>
              <a:rPr sz="700" spc="5" dirty="0">
                <a:latin typeface="Arial"/>
                <a:cs typeface="Arial"/>
              </a:rPr>
              <a:t>2M6</a:t>
            </a:r>
            <a:endParaRPr sz="700">
              <a:latin typeface="Arial"/>
              <a:cs typeface="Arial"/>
            </a:endParaRPr>
          </a:p>
        </p:txBody>
      </p:sp>
      <p:sp>
        <p:nvSpPr>
          <p:cNvPr id="125" name="object 125"/>
          <p:cNvSpPr txBox="1"/>
          <p:nvPr/>
        </p:nvSpPr>
        <p:spPr>
          <a:xfrm>
            <a:off x="3687741" y="7331118"/>
            <a:ext cx="12763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1</a:t>
            </a:r>
            <a:r>
              <a:rPr sz="700" spc="10" dirty="0">
                <a:latin typeface="Arial"/>
                <a:cs typeface="Arial"/>
              </a:rPr>
              <a:t>6</a:t>
            </a:r>
            <a:endParaRPr sz="700">
              <a:latin typeface="Arial"/>
              <a:cs typeface="Arial"/>
            </a:endParaRPr>
          </a:p>
        </p:txBody>
      </p:sp>
      <p:sp>
        <p:nvSpPr>
          <p:cNvPr id="126" name="object 126"/>
          <p:cNvSpPr txBox="1"/>
          <p:nvPr/>
        </p:nvSpPr>
        <p:spPr>
          <a:xfrm>
            <a:off x="3916405" y="7277763"/>
            <a:ext cx="391795" cy="241935"/>
          </a:xfrm>
          <a:prstGeom prst="rect">
            <a:avLst/>
          </a:prstGeom>
        </p:spPr>
        <p:txBody>
          <a:bodyPr vert="horz" wrap="square" lIns="0" tIns="15240" rIns="0" bIns="0" rtlCol="0">
            <a:spAutoFit/>
          </a:bodyPr>
          <a:lstStyle/>
          <a:p>
            <a:pPr marR="5080" algn="r">
              <a:lnSpc>
                <a:spcPct val="100000"/>
              </a:lnSpc>
              <a:spcBef>
                <a:spcPts val="120"/>
              </a:spcBef>
            </a:pPr>
            <a:r>
              <a:rPr sz="700" spc="5" dirty="0">
                <a:latin typeface="Arial"/>
                <a:cs typeface="Arial"/>
              </a:rPr>
              <a:t>416-322-</a:t>
            </a:r>
            <a:endParaRPr sz="700">
              <a:latin typeface="Arial"/>
              <a:cs typeface="Arial"/>
            </a:endParaRPr>
          </a:p>
          <a:p>
            <a:pPr marR="6985" algn="r">
              <a:lnSpc>
                <a:spcPct val="100000"/>
              </a:lnSpc>
            </a:pPr>
            <a:r>
              <a:rPr sz="700" spc="5" dirty="0">
                <a:latin typeface="Arial"/>
                <a:cs typeface="Arial"/>
              </a:rPr>
              <a:t>538</a:t>
            </a:r>
            <a:r>
              <a:rPr sz="700" spc="10" dirty="0">
                <a:latin typeface="Arial"/>
                <a:cs typeface="Arial"/>
              </a:rPr>
              <a:t>5</a:t>
            </a:r>
            <a:endParaRPr sz="700">
              <a:latin typeface="Arial"/>
              <a:cs typeface="Arial"/>
            </a:endParaRPr>
          </a:p>
        </p:txBody>
      </p:sp>
      <p:sp>
        <p:nvSpPr>
          <p:cNvPr id="127" name="object 127"/>
          <p:cNvSpPr txBox="1"/>
          <p:nvPr/>
        </p:nvSpPr>
        <p:spPr>
          <a:xfrm>
            <a:off x="4480442" y="7224408"/>
            <a:ext cx="488315" cy="348615"/>
          </a:xfrm>
          <a:prstGeom prst="rect">
            <a:avLst/>
          </a:prstGeom>
        </p:spPr>
        <p:txBody>
          <a:bodyPr vert="horz" wrap="square" lIns="0" tIns="15240" rIns="0" bIns="0" rtlCol="0">
            <a:spAutoFit/>
          </a:bodyPr>
          <a:lstStyle/>
          <a:p>
            <a:pPr marL="12700" marR="5080" indent="213360">
              <a:lnSpc>
                <a:spcPct val="100000"/>
              </a:lnSpc>
              <a:spcBef>
                <a:spcPts val="120"/>
              </a:spcBef>
            </a:pPr>
            <a:r>
              <a:rPr sz="700" dirty="0">
                <a:latin typeface="Arial"/>
                <a:cs typeface="Arial"/>
              </a:rPr>
              <a:t>Publi</a:t>
            </a:r>
            <a:r>
              <a:rPr sz="700" spc="5" dirty="0">
                <a:latin typeface="Arial"/>
                <a:cs typeface="Arial"/>
              </a:rPr>
              <a:t>c  Elementar</a:t>
            </a:r>
            <a:r>
              <a:rPr sz="700" spc="10" dirty="0">
                <a:latin typeface="Arial"/>
                <a:cs typeface="Arial"/>
              </a:rPr>
              <a:t>y</a:t>
            </a:r>
            <a:endParaRPr sz="700">
              <a:latin typeface="Arial"/>
              <a:cs typeface="Arial"/>
            </a:endParaRPr>
          </a:p>
          <a:p>
            <a:pPr marL="195580">
              <a:lnSpc>
                <a:spcPct val="100000"/>
              </a:lnSpc>
            </a:pPr>
            <a:r>
              <a:rPr sz="700" spc="5" dirty="0">
                <a:latin typeface="Arial"/>
                <a:cs typeface="Arial"/>
              </a:rPr>
              <a:t>S</a:t>
            </a:r>
            <a:r>
              <a:rPr sz="700" spc="10" dirty="0">
                <a:latin typeface="Arial"/>
                <a:cs typeface="Arial"/>
              </a:rPr>
              <a:t>c</a:t>
            </a:r>
            <a:r>
              <a:rPr sz="700" spc="5" dirty="0">
                <a:latin typeface="Arial"/>
                <a:cs typeface="Arial"/>
              </a:rPr>
              <a:t>hoo</a:t>
            </a:r>
            <a:r>
              <a:rPr sz="700" dirty="0">
                <a:latin typeface="Arial"/>
                <a:cs typeface="Arial"/>
              </a:rPr>
              <a:t>l</a:t>
            </a:r>
            <a:endParaRPr sz="700">
              <a:latin typeface="Arial"/>
              <a:cs typeface="Arial"/>
            </a:endParaRPr>
          </a:p>
        </p:txBody>
      </p:sp>
      <p:sp>
        <p:nvSpPr>
          <p:cNvPr id="128" name="object 128"/>
          <p:cNvSpPr txBox="1"/>
          <p:nvPr/>
        </p:nvSpPr>
        <p:spPr>
          <a:xfrm>
            <a:off x="5036857" y="7171053"/>
            <a:ext cx="508000" cy="455295"/>
          </a:xfrm>
          <a:prstGeom prst="rect">
            <a:avLst/>
          </a:prstGeom>
        </p:spPr>
        <p:txBody>
          <a:bodyPr vert="horz" wrap="square" lIns="0" tIns="15240" rIns="0" bIns="0" rtlCol="0">
            <a:spAutoFit/>
          </a:bodyPr>
          <a:lstStyle/>
          <a:p>
            <a:pPr marL="12700" marR="5080" indent="259079" algn="r">
              <a:lnSpc>
                <a:spcPct val="100000"/>
              </a:lnSpc>
              <a:spcBef>
                <a:spcPts val="120"/>
              </a:spcBef>
            </a:pPr>
            <a:r>
              <a:rPr sz="700" dirty="0">
                <a:latin typeface="Arial"/>
                <a:cs typeface="Arial"/>
              </a:rPr>
              <a:t>Nort</a:t>
            </a:r>
            <a:r>
              <a:rPr sz="700" spc="5" dirty="0">
                <a:latin typeface="Arial"/>
                <a:cs typeface="Arial"/>
              </a:rPr>
              <a:t>h  </a:t>
            </a:r>
            <a:r>
              <a:rPr sz="700" dirty="0">
                <a:latin typeface="Arial"/>
                <a:cs typeface="Arial"/>
              </a:rPr>
              <a:t>Preparator</a:t>
            </a:r>
            <a:r>
              <a:rPr sz="700" spc="10" dirty="0">
                <a:latin typeface="Arial"/>
                <a:cs typeface="Arial"/>
              </a:rPr>
              <a:t>y</a:t>
            </a:r>
            <a:endParaRPr sz="700">
              <a:latin typeface="Arial"/>
              <a:cs typeface="Arial"/>
            </a:endParaRPr>
          </a:p>
          <a:p>
            <a:pPr marL="210820" marR="9525" indent="30480" algn="r">
              <a:lnSpc>
                <a:spcPct val="100000"/>
              </a:lnSpc>
            </a:pPr>
            <a:r>
              <a:rPr sz="700" dirty="0">
                <a:latin typeface="Arial"/>
                <a:cs typeface="Arial"/>
              </a:rPr>
              <a:t>Publi</a:t>
            </a:r>
            <a:r>
              <a:rPr sz="700" spc="5" dirty="0">
                <a:latin typeface="Arial"/>
                <a:cs typeface="Arial"/>
              </a:rPr>
              <a:t>c  S</a:t>
            </a:r>
            <a:r>
              <a:rPr sz="700" spc="10" dirty="0">
                <a:latin typeface="Arial"/>
                <a:cs typeface="Arial"/>
              </a:rPr>
              <a:t>c</a:t>
            </a:r>
            <a:r>
              <a:rPr sz="700" spc="5" dirty="0">
                <a:latin typeface="Arial"/>
                <a:cs typeface="Arial"/>
              </a:rPr>
              <a:t>hoo</a:t>
            </a:r>
            <a:r>
              <a:rPr sz="700" dirty="0">
                <a:latin typeface="Arial"/>
                <a:cs typeface="Arial"/>
              </a:rPr>
              <a:t>l</a:t>
            </a:r>
            <a:endParaRPr sz="700">
              <a:latin typeface="Arial"/>
              <a:cs typeface="Arial"/>
            </a:endParaRPr>
          </a:p>
        </p:txBody>
      </p:sp>
      <p:sp>
        <p:nvSpPr>
          <p:cNvPr id="129" name="object 129"/>
          <p:cNvSpPr txBox="1"/>
          <p:nvPr/>
        </p:nvSpPr>
        <p:spPr>
          <a:xfrm>
            <a:off x="5806692" y="7331118"/>
            <a:ext cx="76835" cy="135255"/>
          </a:xfrm>
          <a:prstGeom prst="rect">
            <a:avLst/>
          </a:prstGeom>
        </p:spPr>
        <p:txBody>
          <a:bodyPr vert="horz" wrap="square" lIns="0" tIns="15240" rIns="0" bIns="0" rtlCol="0">
            <a:spAutoFit/>
          </a:bodyPr>
          <a:lstStyle/>
          <a:p>
            <a:pPr marL="12700">
              <a:lnSpc>
                <a:spcPct val="100000"/>
              </a:lnSpc>
              <a:spcBef>
                <a:spcPts val="120"/>
              </a:spcBef>
            </a:pPr>
            <a:r>
              <a:rPr sz="700" spc="10" dirty="0">
                <a:latin typeface="Arial"/>
                <a:cs typeface="Arial"/>
              </a:rPr>
              <a:t>0</a:t>
            </a:r>
            <a:endParaRPr sz="700">
              <a:latin typeface="Arial"/>
              <a:cs typeface="Arial"/>
            </a:endParaRPr>
          </a:p>
        </p:txBody>
      </p:sp>
      <p:sp>
        <p:nvSpPr>
          <p:cNvPr id="130" name="object 130"/>
          <p:cNvSpPr txBox="1"/>
          <p:nvPr/>
        </p:nvSpPr>
        <p:spPr>
          <a:xfrm>
            <a:off x="6233531" y="7331118"/>
            <a:ext cx="76835" cy="135255"/>
          </a:xfrm>
          <a:prstGeom prst="rect">
            <a:avLst/>
          </a:prstGeom>
        </p:spPr>
        <p:txBody>
          <a:bodyPr vert="horz" wrap="square" lIns="0" tIns="15240" rIns="0" bIns="0" rtlCol="0">
            <a:spAutoFit/>
          </a:bodyPr>
          <a:lstStyle/>
          <a:p>
            <a:pPr marL="12700">
              <a:lnSpc>
                <a:spcPct val="100000"/>
              </a:lnSpc>
              <a:spcBef>
                <a:spcPts val="120"/>
              </a:spcBef>
            </a:pPr>
            <a:r>
              <a:rPr sz="700" spc="10" dirty="0">
                <a:latin typeface="Arial"/>
                <a:cs typeface="Arial"/>
              </a:rPr>
              <a:t>0</a:t>
            </a:r>
            <a:endParaRPr sz="700">
              <a:latin typeface="Arial"/>
              <a:cs typeface="Arial"/>
            </a:endParaRPr>
          </a:p>
        </p:txBody>
      </p:sp>
      <p:sp>
        <p:nvSpPr>
          <p:cNvPr id="131" name="object 131"/>
          <p:cNvSpPr txBox="1"/>
          <p:nvPr/>
        </p:nvSpPr>
        <p:spPr>
          <a:xfrm>
            <a:off x="6805190" y="7331118"/>
            <a:ext cx="12763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1</a:t>
            </a:r>
            <a:r>
              <a:rPr sz="700" spc="10" dirty="0">
                <a:latin typeface="Arial"/>
                <a:cs typeface="Arial"/>
              </a:rPr>
              <a:t>2</a:t>
            </a:r>
            <a:endParaRPr sz="700">
              <a:latin typeface="Arial"/>
              <a:cs typeface="Arial"/>
            </a:endParaRPr>
          </a:p>
        </p:txBody>
      </p:sp>
      <p:sp>
        <p:nvSpPr>
          <p:cNvPr id="132" name="object 132"/>
          <p:cNvSpPr txBox="1"/>
          <p:nvPr/>
        </p:nvSpPr>
        <p:spPr>
          <a:xfrm>
            <a:off x="654135" y="7849423"/>
            <a:ext cx="434975" cy="135255"/>
          </a:xfrm>
          <a:prstGeom prst="rect">
            <a:avLst/>
          </a:prstGeom>
        </p:spPr>
        <p:txBody>
          <a:bodyPr vert="horz" wrap="square" lIns="0" tIns="15240" rIns="0" bIns="0" rtlCol="0">
            <a:spAutoFit/>
          </a:bodyPr>
          <a:lstStyle/>
          <a:p>
            <a:pPr marL="12700">
              <a:lnSpc>
                <a:spcPct val="100000"/>
              </a:lnSpc>
              <a:spcBef>
                <a:spcPts val="120"/>
              </a:spcBef>
              <a:tabLst>
                <a:tab pos="218440" algn="l"/>
              </a:tabLst>
            </a:pPr>
            <a:r>
              <a:rPr sz="700" b="1" spc="10" dirty="0">
                <a:latin typeface="Arial"/>
                <a:cs typeface="Arial"/>
              </a:rPr>
              <a:t>2	</a:t>
            </a:r>
            <a:r>
              <a:rPr sz="700" spc="5" dirty="0">
                <a:latin typeface="Arial"/>
                <a:cs typeface="Arial"/>
              </a:rPr>
              <a:t>101</a:t>
            </a:r>
            <a:r>
              <a:rPr sz="700" spc="10" dirty="0">
                <a:latin typeface="Arial"/>
                <a:cs typeface="Arial"/>
              </a:rPr>
              <a:t>5</a:t>
            </a:r>
            <a:endParaRPr sz="700">
              <a:latin typeface="Arial"/>
              <a:cs typeface="Arial"/>
            </a:endParaRPr>
          </a:p>
        </p:txBody>
      </p:sp>
      <p:sp>
        <p:nvSpPr>
          <p:cNvPr id="133" name="object 133"/>
          <p:cNvSpPr txBox="1"/>
          <p:nvPr/>
        </p:nvSpPr>
        <p:spPr>
          <a:xfrm>
            <a:off x="1157195" y="7689358"/>
            <a:ext cx="615315" cy="455295"/>
          </a:xfrm>
          <a:prstGeom prst="rect">
            <a:avLst/>
          </a:prstGeom>
        </p:spPr>
        <p:txBody>
          <a:bodyPr vert="horz" wrap="square" lIns="0" tIns="15240" rIns="0" bIns="0" rtlCol="0">
            <a:spAutoFit/>
          </a:bodyPr>
          <a:lstStyle/>
          <a:p>
            <a:pPr marL="12700" marR="5080" indent="243840" algn="r">
              <a:lnSpc>
                <a:spcPct val="100000"/>
              </a:lnSpc>
              <a:spcBef>
                <a:spcPts val="120"/>
              </a:spcBef>
            </a:pPr>
            <a:r>
              <a:rPr sz="700" spc="5" dirty="0">
                <a:latin typeface="Arial"/>
                <a:cs typeface="Arial"/>
              </a:rPr>
              <a:t>Cardinal  Leger</a:t>
            </a:r>
            <a:r>
              <a:rPr sz="700" spc="-95" dirty="0">
                <a:latin typeface="Arial"/>
                <a:cs typeface="Arial"/>
              </a:rPr>
              <a:t> </a:t>
            </a:r>
            <a:r>
              <a:rPr sz="700" spc="5" dirty="0">
                <a:latin typeface="Arial"/>
                <a:cs typeface="Arial"/>
              </a:rPr>
              <a:t>Child  Care</a:t>
            </a:r>
            <a:r>
              <a:rPr sz="700" spc="-85" dirty="0">
                <a:latin typeface="Arial"/>
                <a:cs typeface="Arial"/>
              </a:rPr>
              <a:t> </a:t>
            </a:r>
            <a:r>
              <a:rPr sz="700" spc="5" dirty="0">
                <a:latin typeface="Arial"/>
                <a:cs typeface="Arial"/>
              </a:rPr>
              <a:t>Centre  (S</a:t>
            </a:r>
            <a:r>
              <a:rPr sz="700" spc="10" dirty="0">
                <a:latin typeface="Arial"/>
                <a:cs typeface="Arial"/>
              </a:rPr>
              <a:t>c</a:t>
            </a:r>
            <a:r>
              <a:rPr sz="700" spc="5" dirty="0">
                <a:latin typeface="Arial"/>
                <a:cs typeface="Arial"/>
              </a:rPr>
              <a:t>arborough)</a:t>
            </a:r>
            <a:endParaRPr sz="700">
              <a:latin typeface="Arial"/>
              <a:cs typeface="Arial"/>
            </a:endParaRPr>
          </a:p>
        </p:txBody>
      </p:sp>
      <p:sp>
        <p:nvSpPr>
          <p:cNvPr id="134" name="object 134"/>
          <p:cNvSpPr txBox="1"/>
          <p:nvPr/>
        </p:nvSpPr>
        <p:spPr>
          <a:xfrm>
            <a:off x="1835564" y="7796068"/>
            <a:ext cx="239395" cy="241935"/>
          </a:xfrm>
          <a:prstGeom prst="rect">
            <a:avLst/>
          </a:prstGeom>
        </p:spPr>
        <p:txBody>
          <a:bodyPr vert="horz" wrap="square" lIns="0" tIns="15240" rIns="0" bIns="0" rtlCol="0">
            <a:spAutoFit/>
          </a:bodyPr>
          <a:lstStyle/>
          <a:p>
            <a:pPr marL="12700" marR="5080" indent="15240">
              <a:lnSpc>
                <a:spcPct val="100000"/>
              </a:lnSpc>
              <a:spcBef>
                <a:spcPts val="120"/>
              </a:spcBef>
            </a:pPr>
            <a:r>
              <a:rPr sz="700" spc="5" dirty="0">
                <a:latin typeface="Arial"/>
                <a:cs typeface="Arial"/>
              </a:rPr>
              <a:t>Non-  </a:t>
            </a:r>
            <a:r>
              <a:rPr sz="700" dirty="0">
                <a:latin typeface="Arial"/>
                <a:cs typeface="Arial"/>
              </a:rPr>
              <a:t>Profi</a:t>
            </a:r>
            <a:r>
              <a:rPr sz="700" spc="5" dirty="0">
                <a:latin typeface="Arial"/>
                <a:cs typeface="Arial"/>
              </a:rPr>
              <a:t>t</a:t>
            </a:r>
            <a:endParaRPr sz="700">
              <a:latin typeface="Arial"/>
              <a:cs typeface="Arial"/>
            </a:endParaRPr>
          </a:p>
        </p:txBody>
      </p:sp>
      <p:sp>
        <p:nvSpPr>
          <p:cNvPr id="135" name="object 135"/>
          <p:cNvSpPr txBox="1"/>
          <p:nvPr/>
        </p:nvSpPr>
        <p:spPr>
          <a:xfrm>
            <a:off x="2270025" y="7849423"/>
            <a:ext cx="17843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60</a:t>
            </a:r>
            <a:r>
              <a:rPr sz="700" spc="10" dirty="0">
                <a:latin typeface="Arial"/>
                <a:cs typeface="Arial"/>
              </a:rPr>
              <a:t>0</a:t>
            </a:r>
            <a:endParaRPr sz="700">
              <a:latin typeface="Arial"/>
              <a:cs typeface="Arial"/>
            </a:endParaRPr>
          </a:p>
        </p:txBody>
      </p:sp>
      <p:sp>
        <p:nvSpPr>
          <p:cNvPr id="136" name="object 136"/>
          <p:cNvSpPr txBox="1"/>
          <p:nvPr/>
        </p:nvSpPr>
        <p:spPr>
          <a:xfrm>
            <a:off x="2552044" y="7796068"/>
            <a:ext cx="330200" cy="241935"/>
          </a:xfrm>
          <a:prstGeom prst="rect">
            <a:avLst/>
          </a:prstGeom>
        </p:spPr>
        <p:txBody>
          <a:bodyPr vert="horz" wrap="square" lIns="0" tIns="15240" rIns="0" bIns="0" rtlCol="0">
            <a:spAutoFit/>
          </a:bodyPr>
          <a:lstStyle/>
          <a:p>
            <a:pPr marR="5080" algn="r">
              <a:lnSpc>
                <a:spcPct val="100000"/>
              </a:lnSpc>
              <a:spcBef>
                <a:spcPts val="120"/>
              </a:spcBef>
            </a:pPr>
            <a:r>
              <a:rPr sz="700" dirty="0">
                <a:latin typeface="Arial"/>
                <a:cs typeface="Arial"/>
              </a:rPr>
              <a:t>morri</a:t>
            </a:r>
            <a:r>
              <a:rPr sz="700" spc="10" dirty="0">
                <a:latin typeface="Arial"/>
                <a:cs typeface="Arial"/>
              </a:rPr>
              <a:t>sh</a:t>
            </a:r>
            <a:endParaRPr sz="700">
              <a:latin typeface="Arial"/>
              <a:cs typeface="Arial"/>
            </a:endParaRPr>
          </a:p>
          <a:p>
            <a:pPr marR="6985" algn="r">
              <a:lnSpc>
                <a:spcPct val="100000"/>
              </a:lnSpc>
            </a:pPr>
            <a:r>
              <a:rPr sz="700" dirty="0">
                <a:latin typeface="Arial"/>
                <a:cs typeface="Arial"/>
              </a:rPr>
              <a:t>r</a:t>
            </a:r>
            <a:r>
              <a:rPr sz="700" spc="10" dirty="0">
                <a:latin typeface="Arial"/>
                <a:cs typeface="Arial"/>
              </a:rPr>
              <a:t>d</a:t>
            </a:r>
            <a:endParaRPr sz="700">
              <a:latin typeface="Arial"/>
              <a:cs typeface="Arial"/>
            </a:endParaRPr>
          </a:p>
        </p:txBody>
      </p:sp>
      <p:sp>
        <p:nvSpPr>
          <p:cNvPr id="137" name="object 137"/>
          <p:cNvSpPr txBox="1"/>
          <p:nvPr/>
        </p:nvSpPr>
        <p:spPr>
          <a:xfrm>
            <a:off x="3108459" y="7849423"/>
            <a:ext cx="406400" cy="135255"/>
          </a:xfrm>
          <a:prstGeom prst="rect">
            <a:avLst/>
          </a:prstGeom>
        </p:spPr>
        <p:txBody>
          <a:bodyPr vert="horz" wrap="square" lIns="0" tIns="15240" rIns="0" bIns="0" rtlCol="0">
            <a:spAutoFit/>
          </a:bodyPr>
          <a:lstStyle/>
          <a:p>
            <a:pPr marL="12700">
              <a:lnSpc>
                <a:spcPct val="100000"/>
              </a:lnSpc>
              <a:spcBef>
                <a:spcPts val="120"/>
              </a:spcBef>
            </a:pPr>
            <a:r>
              <a:rPr sz="700" spc="10" dirty="0">
                <a:latin typeface="Arial"/>
                <a:cs typeface="Arial"/>
              </a:rPr>
              <a:t>M1C</a:t>
            </a:r>
            <a:r>
              <a:rPr sz="700" spc="-55" dirty="0">
                <a:latin typeface="Arial"/>
                <a:cs typeface="Arial"/>
              </a:rPr>
              <a:t> </a:t>
            </a:r>
            <a:r>
              <a:rPr sz="700" spc="5" dirty="0">
                <a:latin typeface="Arial"/>
                <a:cs typeface="Arial"/>
              </a:rPr>
              <a:t>4Y1</a:t>
            </a:r>
            <a:endParaRPr sz="700">
              <a:latin typeface="Arial"/>
              <a:cs typeface="Arial"/>
            </a:endParaRPr>
          </a:p>
        </p:txBody>
      </p:sp>
      <p:sp>
        <p:nvSpPr>
          <p:cNvPr id="138" name="object 138"/>
          <p:cNvSpPr txBox="1"/>
          <p:nvPr/>
        </p:nvSpPr>
        <p:spPr>
          <a:xfrm>
            <a:off x="3687741" y="7849423"/>
            <a:ext cx="12763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4</a:t>
            </a:r>
            <a:r>
              <a:rPr sz="700" spc="10" dirty="0">
                <a:latin typeface="Arial"/>
                <a:cs typeface="Arial"/>
              </a:rPr>
              <a:t>4</a:t>
            </a:r>
            <a:endParaRPr sz="700">
              <a:latin typeface="Arial"/>
              <a:cs typeface="Arial"/>
            </a:endParaRPr>
          </a:p>
        </p:txBody>
      </p:sp>
      <p:sp>
        <p:nvSpPr>
          <p:cNvPr id="139" name="object 139"/>
          <p:cNvSpPr txBox="1"/>
          <p:nvPr/>
        </p:nvSpPr>
        <p:spPr>
          <a:xfrm>
            <a:off x="3916405" y="7796068"/>
            <a:ext cx="391795" cy="241935"/>
          </a:xfrm>
          <a:prstGeom prst="rect">
            <a:avLst/>
          </a:prstGeom>
        </p:spPr>
        <p:txBody>
          <a:bodyPr vert="horz" wrap="square" lIns="0" tIns="15240" rIns="0" bIns="0" rtlCol="0">
            <a:spAutoFit/>
          </a:bodyPr>
          <a:lstStyle/>
          <a:p>
            <a:pPr marR="5080" algn="r">
              <a:lnSpc>
                <a:spcPct val="100000"/>
              </a:lnSpc>
              <a:spcBef>
                <a:spcPts val="120"/>
              </a:spcBef>
            </a:pPr>
            <a:r>
              <a:rPr sz="700" spc="5" dirty="0">
                <a:latin typeface="Arial"/>
                <a:cs typeface="Arial"/>
              </a:rPr>
              <a:t>416-287-</a:t>
            </a:r>
            <a:endParaRPr sz="700">
              <a:latin typeface="Arial"/>
              <a:cs typeface="Arial"/>
            </a:endParaRPr>
          </a:p>
          <a:p>
            <a:pPr marR="6985" algn="r">
              <a:lnSpc>
                <a:spcPct val="100000"/>
              </a:lnSpc>
            </a:pPr>
            <a:r>
              <a:rPr sz="700" spc="5" dirty="0">
                <a:latin typeface="Arial"/>
                <a:cs typeface="Arial"/>
              </a:rPr>
              <a:t>057</a:t>
            </a:r>
            <a:r>
              <a:rPr sz="700" spc="10" dirty="0">
                <a:latin typeface="Arial"/>
                <a:cs typeface="Arial"/>
              </a:rPr>
              <a:t>8</a:t>
            </a:r>
            <a:endParaRPr sz="700">
              <a:latin typeface="Arial"/>
              <a:cs typeface="Arial"/>
            </a:endParaRPr>
          </a:p>
        </p:txBody>
      </p:sp>
      <p:sp>
        <p:nvSpPr>
          <p:cNvPr id="140" name="object 140"/>
          <p:cNvSpPr txBox="1"/>
          <p:nvPr/>
        </p:nvSpPr>
        <p:spPr>
          <a:xfrm>
            <a:off x="4480442" y="7742713"/>
            <a:ext cx="492759" cy="348615"/>
          </a:xfrm>
          <a:prstGeom prst="rect">
            <a:avLst/>
          </a:prstGeom>
        </p:spPr>
        <p:txBody>
          <a:bodyPr vert="horz" wrap="square" lIns="0" tIns="15240" rIns="0" bIns="0" rtlCol="0">
            <a:spAutoFit/>
          </a:bodyPr>
          <a:lstStyle/>
          <a:p>
            <a:pPr marL="12700" marR="5080" indent="137160">
              <a:lnSpc>
                <a:spcPct val="100000"/>
              </a:lnSpc>
              <a:spcBef>
                <a:spcPts val="120"/>
              </a:spcBef>
            </a:pPr>
            <a:r>
              <a:rPr sz="700" dirty="0">
                <a:latin typeface="Arial"/>
                <a:cs typeface="Arial"/>
              </a:rPr>
              <a:t>Catholi</a:t>
            </a:r>
            <a:r>
              <a:rPr sz="700" spc="5" dirty="0">
                <a:latin typeface="Arial"/>
                <a:cs typeface="Arial"/>
              </a:rPr>
              <a:t>c  Elementar</a:t>
            </a:r>
            <a:r>
              <a:rPr sz="700" spc="10" dirty="0">
                <a:latin typeface="Arial"/>
                <a:cs typeface="Arial"/>
              </a:rPr>
              <a:t>y</a:t>
            </a:r>
            <a:endParaRPr sz="700">
              <a:latin typeface="Arial"/>
              <a:cs typeface="Arial"/>
            </a:endParaRPr>
          </a:p>
          <a:p>
            <a:pPr marL="195580">
              <a:lnSpc>
                <a:spcPct val="100000"/>
              </a:lnSpc>
            </a:pPr>
            <a:r>
              <a:rPr sz="700" spc="5" dirty="0">
                <a:latin typeface="Arial"/>
                <a:cs typeface="Arial"/>
              </a:rPr>
              <a:t>School</a:t>
            </a:r>
            <a:endParaRPr sz="700">
              <a:latin typeface="Arial"/>
              <a:cs typeface="Arial"/>
            </a:endParaRPr>
          </a:p>
        </p:txBody>
      </p:sp>
      <p:sp>
        <p:nvSpPr>
          <p:cNvPr id="141" name="object 141"/>
          <p:cNvSpPr txBox="1"/>
          <p:nvPr/>
        </p:nvSpPr>
        <p:spPr>
          <a:xfrm>
            <a:off x="5174055" y="7689358"/>
            <a:ext cx="370840" cy="455295"/>
          </a:xfrm>
          <a:prstGeom prst="rect">
            <a:avLst/>
          </a:prstGeom>
        </p:spPr>
        <p:txBody>
          <a:bodyPr vert="horz" wrap="square" lIns="0" tIns="15240" rIns="0" bIns="0" rtlCol="0">
            <a:spAutoFit/>
          </a:bodyPr>
          <a:lstStyle/>
          <a:p>
            <a:pPr marL="27940" marR="5080" indent="-15240" algn="r">
              <a:lnSpc>
                <a:spcPct val="100000"/>
              </a:lnSpc>
              <a:spcBef>
                <a:spcPts val="120"/>
              </a:spcBef>
            </a:pPr>
            <a:r>
              <a:rPr sz="700" spc="5" dirty="0">
                <a:latin typeface="Arial"/>
                <a:cs typeface="Arial"/>
              </a:rPr>
              <a:t>Cardinal  Leger  </a:t>
            </a:r>
            <a:r>
              <a:rPr sz="700" dirty="0">
                <a:latin typeface="Arial"/>
                <a:cs typeface="Arial"/>
              </a:rPr>
              <a:t>Catholi</a:t>
            </a:r>
            <a:r>
              <a:rPr sz="700" spc="5" dirty="0">
                <a:latin typeface="Arial"/>
                <a:cs typeface="Arial"/>
              </a:rPr>
              <a:t>c  S</a:t>
            </a:r>
            <a:r>
              <a:rPr sz="700" spc="10" dirty="0">
                <a:latin typeface="Arial"/>
                <a:cs typeface="Arial"/>
              </a:rPr>
              <a:t>c</a:t>
            </a:r>
            <a:r>
              <a:rPr sz="700" spc="5" dirty="0">
                <a:latin typeface="Arial"/>
                <a:cs typeface="Arial"/>
              </a:rPr>
              <a:t>hoo</a:t>
            </a:r>
            <a:r>
              <a:rPr sz="700" dirty="0">
                <a:latin typeface="Arial"/>
                <a:cs typeface="Arial"/>
              </a:rPr>
              <a:t>l</a:t>
            </a:r>
            <a:endParaRPr sz="700">
              <a:latin typeface="Arial"/>
              <a:cs typeface="Arial"/>
            </a:endParaRPr>
          </a:p>
        </p:txBody>
      </p:sp>
      <p:sp>
        <p:nvSpPr>
          <p:cNvPr id="142" name="object 142"/>
          <p:cNvSpPr txBox="1"/>
          <p:nvPr/>
        </p:nvSpPr>
        <p:spPr>
          <a:xfrm>
            <a:off x="5806692" y="7849423"/>
            <a:ext cx="76835" cy="135255"/>
          </a:xfrm>
          <a:prstGeom prst="rect">
            <a:avLst/>
          </a:prstGeom>
        </p:spPr>
        <p:txBody>
          <a:bodyPr vert="horz" wrap="square" lIns="0" tIns="15240" rIns="0" bIns="0" rtlCol="0">
            <a:spAutoFit/>
          </a:bodyPr>
          <a:lstStyle/>
          <a:p>
            <a:pPr marL="12700">
              <a:lnSpc>
                <a:spcPct val="100000"/>
              </a:lnSpc>
              <a:spcBef>
                <a:spcPts val="120"/>
              </a:spcBef>
            </a:pPr>
            <a:r>
              <a:rPr sz="700" spc="10" dirty="0">
                <a:latin typeface="Arial"/>
                <a:cs typeface="Arial"/>
              </a:rPr>
              <a:t>0</a:t>
            </a:r>
            <a:endParaRPr sz="700">
              <a:latin typeface="Arial"/>
              <a:cs typeface="Arial"/>
            </a:endParaRPr>
          </a:p>
        </p:txBody>
      </p:sp>
      <p:sp>
        <p:nvSpPr>
          <p:cNvPr id="143" name="object 143"/>
          <p:cNvSpPr txBox="1"/>
          <p:nvPr/>
        </p:nvSpPr>
        <p:spPr>
          <a:xfrm>
            <a:off x="6187798" y="7849423"/>
            <a:ext cx="12763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1</a:t>
            </a:r>
            <a:r>
              <a:rPr sz="700" spc="10" dirty="0">
                <a:latin typeface="Arial"/>
                <a:cs typeface="Arial"/>
              </a:rPr>
              <a:t>0</a:t>
            </a:r>
            <a:endParaRPr sz="700">
              <a:latin typeface="Arial"/>
              <a:cs typeface="Arial"/>
            </a:endParaRPr>
          </a:p>
        </p:txBody>
      </p:sp>
      <p:sp>
        <p:nvSpPr>
          <p:cNvPr id="144" name="object 144"/>
          <p:cNvSpPr txBox="1"/>
          <p:nvPr/>
        </p:nvSpPr>
        <p:spPr>
          <a:xfrm>
            <a:off x="6805190" y="7849423"/>
            <a:ext cx="12763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1</a:t>
            </a:r>
            <a:r>
              <a:rPr sz="700" spc="10" dirty="0">
                <a:latin typeface="Arial"/>
                <a:cs typeface="Arial"/>
              </a:rPr>
              <a:t>6</a:t>
            </a:r>
            <a:endParaRPr sz="700">
              <a:latin typeface="Arial"/>
              <a:cs typeface="Arial"/>
            </a:endParaRPr>
          </a:p>
        </p:txBody>
      </p:sp>
      <p:sp>
        <p:nvSpPr>
          <p:cNvPr id="145" name="object 145"/>
          <p:cNvSpPr txBox="1"/>
          <p:nvPr/>
        </p:nvSpPr>
        <p:spPr>
          <a:xfrm>
            <a:off x="654135" y="8421082"/>
            <a:ext cx="434975" cy="135255"/>
          </a:xfrm>
          <a:prstGeom prst="rect">
            <a:avLst/>
          </a:prstGeom>
        </p:spPr>
        <p:txBody>
          <a:bodyPr vert="horz" wrap="square" lIns="0" tIns="15240" rIns="0" bIns="0" rtlCol="0">
            <a:spAutoFit/>
          </a:bodyPr>
          <a:lstStyle/>
          <a:p>
            <a:pPr marL="12700">
              <a:lnSpc>
                <a:spcPct val="100000"/>
              </a:lnSpc>
              <a:spcBef>
                <a:spcPts val="120"/>
              </a:spcBef>
              <a:tabLst>
                <a:tab pos="218440" algn="l"/>
              </a:tabLst>
            </a:pPr>
            <a:r>
              <a:rPr sz="700" b="1" spc="10" dirty="0">
                <a:latin typeface="Arial"/>
                <a:cs typeface="Arial"/>
              </a:rPr>
              <a:t>3	</a:t>
            </a:r>
            <a:r>
              <a:rPr sz="700" spc="5" dirty="0">
                <a:latin typeface="Arial"/>
                <a:cs typeface="Arial"/>
              </a:rPr>
              <a:t>101</a:t>
            </a:r>
            <a:r>
              <a:rPr sz="700" spc="10" dirty="0">
                <a:latin typeface="Arial"/>
                <a:cs typeface="Arial"/>
              </a:rPr>
              <a:t>6</a:t>
            </a:r>
            <a:endParaRPr sz="700">
              <a:latin typeface="Arial"/>
              <a:cs typeface="Arial"/>
            </a:endParaRPr>
          </a:p>
        </p:txBody>
      </p:sp>
      <p:sp>
        <p:nvSpPr>
          <p:cNvPr id="146" name="object 146"/>
          <p:cNvSpPr txBox="1"/>
          <p:nvPr/>
        </p:nvSpPr>
        <p:spPr>
          <a:xfrm>
            <a:off x="1157195" y="8207662"/>
            <a:ext cx="615315" cy="562610"/>
          </a:xfrm>
          <a:prstGeom prst="rect">
            <a:avLst/>
          </a:prstGeom>
        </p:spPr>
        <p:txBody>
          <a:bodyPr vert="horz" wrap="square" lIns="0" tIns="15240" rIns="0" bIns="0" rtlCol="0">
            <a:spAutoFit/>
          </a:bodyPr>
          <a:lstStyle/>
          <a:p>
            <a:pPr marR="5080" algn="r">
              <a:lnSpc>
                <a:spcPct val="100000"/>
              </a:lnSpc>
              <a:spcBef>
                <a:spcPts val="120"/>
              </a:spcBef>
            </a:pPr>
            <a:r>
              <a:rPr sz="700" spc="5" dirty="0">
                <a:latin typeface="Arial"/>
                <a:cs typeface="Arial"/>
              </a:rPr>
              <a:t>George</a:t>
            </a:r>
            <a:r>
              <a:rPr sz="700" spc="-75" dirty="0">
                <a:latin typeface="Arial"/>
                <a:cs typeface="Arial"/>
              </a:rPr>
              <a:t> </a:t>
            </a:r>
            <a:r>
              <a:rPr sz="700" spc="5" dirty="0">
                <a:latin typeface="Arial"/>
                <a:cs typeface="Arial"/>
              </a:rPr>
              <a:t>Brown</a:t>
            </a:r>
            <a:endParaRPr sz="700">
              <a:latin typeface="Arial"/>
              <a:cs typeface="Arial"/>
            </a:endParaRPr>
          </a:p>
          <a:p>
            <a:pPr marL="210820" marR="5080" indent="-76835" algn="r">
              <a:lnSpc>
                <a:spcPct val="100000"/>
              </a:lnSpc>
            </a:pPr>
            <a:r>
              <a:rPr sz="700" spc="5" dirty="0">
                <a:latin typeface="Arial"/>
                <a:cs typeface="Arial"/>
              </a:rPr>
              <a:t>-</a:t>
            </a:r>
            <a:r>
              <a:rPr sz="700" spc="-80" dirty="0">
                <a:latin typeface="Arial"/>
                <a:cs typeface="Arial"/>
              </a:rPr>
              <a:t> </a:t>
            </a:r>
            <a:r>
              <a:rPr sz="700" spc="5" dirty="0">
                <a:latin typeface="Arial"/>
                <a:cs typeface="Arial"/>
              </a:rPr>
              <a:t>Richmond  </a:t>
            </a:r>
            <a:r>
              <a:rPr sz="700" dirty="0">
                <a:latin typeface="Arial"/>
                <a:cs typeface="Arial"/>
              </a:rPr>
              <a:t>Adelaid</a:t>
            </a:r>
            <a:r>
              <a:rPr sz="700" spc="5" dirty="0">
                <a:latin typeface="Arial"/>
                <a:cs typeface="Arial"/>
              </a:rPr>
              <a:t>e  </a:t>
            </a:r>
            <a:r>
              <a:rPr sz="700" dirty="0">
                <a:latin typeface="Arial"/>
                <a:cs typeface="Arial"/>
              </a:rPr>
              <a:t>Child</a:t>
            </a:r>
            <a:r>
              <a:rPr sz="700" spc="10" dirty="0">
                <a:latin typeface="Arial"/>
                <a:cs typeface="Arial"/>
              </a:rPr>
              <a:t>c</a:t>
            </a:r>
            <a:r>
              <a:rPr sz="700" dirty="0">
                <a:latin typeface="Arial"/>
                <a:cs typeface="Arial"/>
              </a:rPr>
              <a:t>ar</a:t>
            </a:r>
            <a:r>
              <a:rPr sz="700" spc="5" dirty="0">
                <a:latin typeface="Arial"/>
                <a:cs typeface="Arial"/>
              </a:rPr>
              <a:t>e  </a:t>
            </a:r>
            <a:r>
              <a:rPr sz="700" dirty="0">
                <a:latin typeface="Arial"/>
                <a:cs typeface="Arial"/>
              </a:rPr>
              <a:t>Centr</a:t>
            </a:r>
            <a:r>
              <a:rPr sz="700" spc="10" dirty="0">
                <a:latin typeface="Arial"/>
                <a:cs typeface="Arial"/>
              </a:rPr>
              <a:t>e</a:t>
            </a:r>
            <a:endParaRPr sz="700">
              <a:latin typeface="Arial"/>
              <a:cs typeface="Arial"/>
            </a:endParaRPr>
          </a:p>
        </p:txBody>
      </p:sp>
      <p:sp>
        <p:nvSpPr>
          <p:cNvPr id="147" name="object 147"/>
          <p:cNvSpPr txBox="1"/>
          <p:nvPr/>
        </p:nvSpPr>
        <p:spPr>
          <a:xfrm>
            <a:off x="1835564" y="8367727"/>
            <a:ext cx="239395" cy="241935"/>
          </a:xfrm>
          <a:prstGeom prst="rect">
            <a:avLst/>
          </a:prstGeom>
        </p:spPr>
        <p:txBody>
          <a:bodyPr vert="horz" wrap="square" lIns="0" tIns="15240" rIns="0" bIns="0" rtlCol="0">
            <a:spAutoFit/>
          </a:bodyPr>
          <a:lstStyle/>
          <a:p>
            <a:pPr marL="12700" marR="5080" indent="15240">
              <a:lnSpc>
                <a:spcPct val="100000"/>
              </a:lnSpc>
              <a:spcBef>
                <a:spcPts val="120"/>
              </a:spcBef>
            </a:pPr>
            <a:r>
              <a:rPr sz="700" spc="5" dirty="0">
                <a:latin typeface="Arial"/>
                <a:cs typeface="Arial"/>
              </a:rPr>
              <a:t>Non-  </a:t>
            </a:r>
            <a:r>
              <a:rPr sz="700" dirty="0">
                <a:latin typeface="Arial"/>
                <a:cs typeface="Arial"/>
              </a:rPr>
              <a:t>Profi</a:t>
            </a:r>
            <a:r>
              <a:rPr sz="700" spc="5" dirty="0">
                <a:latin typeface="Arial"/>
                <a:cs typeface="Arial"/>
              </a:rPr>
              <a:t>t</a:t>
            </a:r>
            <a:endParaRPr sz="700">
              <a:latin typeface="Arial"/>
              <a:cs typeface="Arial"/>
            </a:endParaRPr>
          </a:p>
        </p:txBody>
      </p:sp>
      <p:sp>
        <p:nvSpPr>
          <p:cNvPr id="148" name="object 148"/>
          <p:cNvSpPr txBox="1"/>
          <p:nvPr/>
        </p:nvSpPr>
        <p:spPr>
          <a:xfrm>
            <a:off x="2270025" y="8421082"/>
            <a:ext cx="17843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13</a:t>
            </a:r>
            <a:r>
              <a:rPr sz="700" spc="10" dirty="0">
                <a:latin typeface="Arial"/>
                <a:cs typeface="Arial"/>
              </a:rPr>
              <a:t>0</a:t>
            </a:r>
            <a:endParaRPr sz="700">
              <a:latin typeface="Arial"/>
              <a:cs typeface="Arial"/>
            </a:endParaRPr>
          </a:p>
        </p:txBody>
      </p:sp>
      <p:sp>
        <p:nvSpPr>
          <p:cNvPr id="149" name="object 149"/>
          <p:cNvSpPr txBox="1"/>
          <p:nvPr/>
        </p:nvSpPr>
        <p:spPr>
          <a:xfrm>
            <a:off x="2513933" y="8367727"/>
            <a:ext cx="371475" cy="241935"/>
          </a:xfrm>
          <a:prstGeom prst="rect">
            <a:avLst/>
          </a:prstGeom>
        </p:spPr>
        <p:txBody>
          <a:bodyPr vert="horz" wrap="square" lIns="0" tIns="15240" rIns="0" bIns="0" rtlCol="0">
            <a:spAutoFit/>
          </a:bodyPr>
          <a:lstStyle/>
          <a:p>
            <a:pPr marR="5080" algn="r">
              <a:lnSpc>
                <a:spcPct val="100000"/>
              </a:lnSpc>
              <a:spcBef>
                <a:spcPts val="120"/>
              </a:spcBef>
            </a:pPr>
            <a:r>
              <a:rPr sz="700" dirty="0">
                <a:latin typeface="Arial"/>
                <a:cs typeface="Arial"/>
              </a:rPr>
              <a:t>adelaid</a:t>
            </a:r>
            <a:r>
              <a:rPr sz="700" spc="10" dirty="0">
                <a:latin typeface="Arial"/>
                <a:cs typeface="Arial"/>
              </a:rPr>
              <a:t>e</a:t>
            </a:r>
            <a:endParaRPr sz="700">
              <a:latin typeface="Arial"/>
              <a:cs typeface="Arial"/>
            </a:endParaRPr>
          </a:p>
          <a:p>
            <a:pPr marR="5080" algn="r">
              <a:lnSpc>
                <a:spcPct val="100000"/>
              </a:lnSpc>
            </a:pPr>
            <a:r>
              <a:rPr sz="700" spc="5" dirty="0">
                <a:latin typeface="Arial"/>
                <a:cs typeface="Arial"/>
              </a:rPr>
              <a:t>st</a:t>
            </a:r>
            <a:r>
              <a:rPr sz="700" spc="-90" dirty="0">
                <a:latin typeface="Arial"/>
                <a:cs typeface="Arial"/>
              </a:rPr>
              <a:t> </a:t>
            </a:r>
            <a:r>
              <a:rPr sz="700" spc="10" dirty="0">
                <a:latin typeface="Arial"/>
                <a:cs typeface="Arial"/>
              </a:rPr>
              <a:t>w</a:t>
            </a:r>
            <a:endParaRPr sz="700">
              <a:latin typeface="Arial"/>
              <a:cs typeface="Arial"/>
            </a:endParaRPr>
          </a:p>
        </p:txBody>
      </p:sp>
      <p:sp>
        <p:nvSpPr>
          <p:cNvPr id="150" name="object 150"/>
          <p:cNvSpPr txBox="1"/>
          <p:nvPr/>
        </p:nvSpPr>
        <p:spPr>
          <a:xfrm>
            <a:off x="3108459" y="8421082"/>
            <a:ext cx="406400" cy="135255"/>
          </a:xfrm>
          <a:prstGeom prst="rect">
            <a:avLst/>
          </a:prstGeom>
        </p:spPr>
        <p:txBody>
          <a:bodyPr vert="horz" wrap="square" lIns="0" tIns="15240" rIns="0" bIns="0" rtlCol="0">
            <a:spAutoFit/>
          </a:bodyPr>
          <a:lstStyle/>
          <a:p>
            <a:pPr marL="12700">
              <a:lnSpc>
                <a:spcPct val="100000"/>
              </a:lnSpc>
              <a:spcBef>
                <a:spcPts val="120"/>
              </a:spcBef>
            </a:pPr>
            <a:r>
              <a:rPr sz="700" spc="10" dirty="0">
                <a:latin typeface="Arial"/>
                <a:cs typeface="Arial"/>
              </a:rPr>
              <a:t>M5H</a:t>
            </a:r>
            <a:r>
              <a:rPr sz="700" spc="-55" dirty="0">
                <a:latin typeface="Arial"/>
                <a:cs typeface="Arial"/>
              </a:rPr>
              <a:t> </a:t>
            </a:r>
            <a:r>
              <a:rPr sz="700" spc="5" dirty="0">
                <a:latin typeface="Arial"/>
                <a:cs typeface="Arial"/>
              </a:rPr>
              <a:t>3P5</a:t>
            </a:r>
            <a:endParaRPr sz="700">
              <a:latin typeface="Arial"/>
              <a:cs typeface="Arial"/>
            </a:endParaRPr>
          </a:p>
        </p:txBody>
      </p:sp>
      <p:sp>
        <p:nvSpPr>
          <p:cNvPr id="151" name="object 151"/>
          <p:cNvSpPr txBox="1"/>
          <p:nvPr/>
        </p:nvSpPr>
        <p:spPr>
          <a:xfrm>
            <a:off x="3687741" y="8421082"/>
            <a:ext cx="12763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2</a:t>
            </a:r>
            <a:r>
              <a:rPr sz="700" spc="10" dirty="0">
                <a:latin typeface="Arial"/>
                <a:cs typeface="Arial"/>
              </a:rPr>
              <a:t>8</a:t>
            </a:r>
            <a:endParaRPr sz="700">
              <a:latin typeface="Arial"/>
              <a:cs typeface="Arial"/>
            </a:endParaRPr>
          </a:p>
        </p:txBody>
      </p:sp>
      <p:sp>
        <p:nvSpPr>
          <p:cNvPr id="152" name="object 152"/>
          <p:cNvSpPr txBox="1"/>
          <p:nvPr/>
        </p:nvSpPr>
        <p:spPr>
          <a:xfrm>
            <a:off x="3916405" y="8367727"/>
            <a:ext cx="391795" cy="241935"/>
          </a:xfrm>
          <a:prstGeom prst="rect">
            <a:avLst/>
          </a:prstGeom>
        </p:spPr>
        <p:txBody>
          <a:bodyPr vert="horz" wrap="square" lIns="0" tIns="15240" rIns="0" bIns="0" rtlCol="0">
            <a:spAutoFit/>
          </a:bodyPr>
          <a:lstStyle/>
          <a:p>
            <a:pPr marR="5080" algn="r">
              <a:lnSpc>
                <a:spcPct val="100000"/>
              </a:lnSpc>
              <a:spcBef>
                <a:spcPts val="120"/>
              </a:spcBef>
            </a:pPr>
            <a:r>
              <a:rPr sz="700" spc="5" dirty="0">
                <a:latin typeface="Arial"/>
                <a:cs typeface="Arial"/>
              </a:rPr>
              <a:t>416-415-</a:t>
            </a:r>
            <a:endParaRPr sz="700">
              <a:latin typeface="Arial"/>
              <a:cs typeface="Arial"/>
            </a:endParaRPr>
          </a:p>
          <a:p>
            <a:pPr marR="6985" algn="r">
              <a:lnSpc>
                <a:spcPct val="100000"/>
              </a:lnSpc>
            </a:pPr>
            <a:r>
              <a:rPr sz="700" spc="5" dirty="0">
                <a:latin typeface="Arial"/>
                <a:cs typeface="Arial"/>
              </a:rPr>
              <a:t>245</a:t>
            </a:r>
            <a:r>
              <a:rPr sz="700" spc="10" dirty="0">
                <a:latin typeface="Arial"/>
                <a:cs typeface="Arial"/>
              </a:rPr>
              <a:t>3</a:t>
            </a:r>
            <a:endParaRPr sz="700">
              <a:latin typeface="Arial"/>
              <a:cs typeface="Arial"/>
            </a:endParaRPr>
          </a:p>
        </p:txBody>
      </p:sp>
      <p:sp>
        <p:nvSpPr>
          <p:cNvPr id="153" name="object 153"/>
          <p:cNvSpPr txBox="1"/>
          <p:nvPr/>
        </p:nvSpPr>
        <p:spPr>
          <a:xfrm>
            <a:off x="4716728" y="8421082"/>
            <a:ext cx="25463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Other</a:t>
            </a:r>
            <a:endParaRPr sz="700">
              <a:latin typeface="Arial"/>
              <a:cs typeface="Arial"/>
            </a:endParaRPr>
          </a:p>
        </p:txBody>
      </p:sp>
      <p:sp>
        <p:nvSpPr>
          <p:cNvPr id="154" name="object 154"/>
          <p:cNvSpPr txBox="1"/>
          <p:nvPr/>
        </p:nvSpPr>
        <p:spPr>
          <a:xfrm>
            <a:off x="5334120" y="8421082"/>
            <a:ext cx="20891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Na</a:t>
            </a:r>
            <a:r>
              <a:rPr sz="700" spc="10" dirty="0">
                <a:latin typeface="Arial"/>
                <a:cs typeface="Arial"/>
              </a:rPr>
              <a:t>N</a:t>
            </a:r>
            <a:endParaRPr sz="700">
              <a:latin typeface="Arial"/>
              <a:cs typeface="Arial"/>
            </a:endParaRPr>
          </a:p>
        </p:txBody>
      </p:sp>
      <p:sp>
        <p:nvSpPr>
          <p:cNvPr id="155" name="object 155"/>
          <p:cNvSpPr txBox="1"/>
          <p:nvPr/>
        </p:nvSpPr>
        <p:spPr>
          <a:xfrm>
            <a:off x="5760959" y="8421082"/>
            <a:ext cx="12763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1</a:t>
            </a:r>
            <a:r>
              <a:rPr sz="700" spc="10" dirty="0">
                <a:latin typeface="Arial"/>
                <a:cs typeface="Arial"/>
              </a:rPr>
              <a:t>0</a:t>
            </a:r>
            <a:endParaRPr sz="700">
              <a:latin typeface="Arial"/>
              <a:cs typeface="Arial"/>
            </a:endParaRPr>
          </a:p>
        </p:txBody>
      </p:sp>
      <p:sp>
        <p:nvSpPr>
          <p:cNvPr id="156" name="object 156"/>
          <p:cNvSpPr txBox="1"/>
          <p:nvPr/>
        </p:nvSpPr>
        <p:spPr>
          <a:xfrm>
            <a:off x="6187798" y="8421082"/>
            <a:ext cx="12763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1</a:t>
            </a:r>
            <a:r>
              <a:rPr sz="700" spc="10" dirty="0">
                <a:latin typeface="Arial"/>
                <a:cs typeface="Arial"/>
              </a:rPr>
              <a:t>5</a:t>
            </a:r>
            <a:endParaRPr sz="700">
              <a:latin typeface="Arial"/>
              <a:cs typeface="Arial"/>
            </a:endParaRPr>
          </a:p>
        </p:txBody>
      </p:sp>
      <p:sp>
        <p:nvSpPr>
          <p:cNvPr id="157" name="object 157"/>
          <p:cNvSpPr txBox="1"/>
          <p:nvPr/>
        </p:nvSpPr>
        <p:spPr>
          <a:xfrm>
            <a:off x="6805190" y="8421082"/>
            <a:ext cx="12763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4</a:t>
            </a:r>
            <a:r>
              <a:rPr sz="700" spc="10" dirty="0">
                <a:latin typeface="Arial"/>
                <a:cs typeface="Arial"/>
              </a:rPr>
              <a:t>0</a:t>
            </a:r>
            <a:endParaRPr sz="700">
              <a:latin typeface="Arial"/>
              <a:cs typeface="Arial"/>
            </a:endParaRPr>
          </a:p>
        </p:txBody>
      </p:sp>
      <p:sp>
        <p:nvSpPr>
          <p:cNvPr id="158" name="object 158"/>
          <p:cNvSpPr txBox="1"/>
          <p:nvPr/>
        </p:nvSpPr>
        <p:spPr>
          <a:xfrm>
            <a:off x="654135" y="8939386"/>
            <a:ext cx="434975" cy="135255"/>
          </a:xfrm>
          <a:prstGeom prst="rect">
            <a:avLst/>
          </a:prstGeom>
        </p:spPr>
        <p:txBody>
          <a:bodyPr vert="horz" wrap="square" lIns="0" tIns="15240" rIns="0" bIns="0" rtlCol="0">
            <a:spAutoFit/>
          </a:bodyPr>
          <a:lstStyle/>
          <a:p>
            <a:pPr marL="12700">
              <a:lnSpc>
                <a:spcPct val="100000"/>
              </a:lnSpc>
              <a:spcBef>
                <a:spcPts val="120"/>
              </a:spcBef>
              <a:tabLst>
                <a:tab pos="218440" algn="l"/>
              </a:tabLst>
            </a:pPr>
            <a:r>
              <a:rPr sz="700" b="1" spc="10" dirty="0">
                <a:latin typeface="Arial"/>
                <a:cs typeface="Arial"/>
              </a:rPr>
              <a:t>4	</a:t>
            </a:r>
            <a:r>
              <a:rPr sz="700" spc="5" dirty="0">
                <a:latin typeface="Arial"/>
                <a:cs typeface="Arial"/>
              </a:rPr>
              <a:t>101</a:t>
            </a:r>
            <a:r>
              <a:rPr sz="700" spc="10" dirty="0">
                <a:latin typeface="Arial"/>
                <a:cs typeface="Arial"/>
              </a:rPr>
              <a:t>7</a:t>
            </a:r>
            <a:endParaRPr sz="700">
              <a:latin typeface="Arial"/>
              <a:cs typeface="Arial"/>
            </a:endParaRPr>
          </a:p>
        </p:txBody>
      </p:sp>
      <p:sp>
        <p:nvSpPr>
          <p:cNvPr id="159" name="object 159"/>
          <p:cNvSpPr txBox="1"/>
          <p:nvPr/>
        </p:nvSpPr>
        <p:spPr>
          <a:xfrm>
            <a:off x="1332504" y="8832677"/>
            <a:ext cx="437515" cy="348615"/>
          </a:xfrm>
          <a:prstGeom prst="rect">
            <a:avLst/>
          </a:prstGeom>
        </p:spPr>
        <p:txBody>
          <a:bodyPr vert="horz" wrap="square" lIns="0" tIns="15240" rIns="0" bIns="0" rtlCol="0">
            <a:spAutoFit/>
          </a:bodyPr>
          <a:lstStyle/>
          <a:p>
            <a:pPr marL="104139" marR="5080" indent="-92075" algn="just">
              <a:lnSpc>
                <a:spcPct val="100000"/>
              </a:lnSpc>
              <a:spcBef>
                <a:spcPts val="120"/>
              </a:spcBef>
            </a:pPr>
            <a:r>
              <a:rPr sz="700" spc="5" dirty="0">
                <a:latin typeface="Arial"/>
                <a:cs typeface="Arial"/>
              </a:rPr>
              <a:t>Woodland  Nur</a:t>
            </a:r>
            <a:r>
              <a:rPr sz="700" spc="10" dirty="0">
                <a:latin typeface="Arial"/>
                <a:cs typeface="Arial"/>
              </a:rPr>
              <a:t>s</a:t>
            </a:r>
            <a:r>
              <a:rPr sz="700" dirty="0">
                <a:latin typeface="Arial"/>
                <a:cs typeface="Arial"/>
              </a:rPr>
              <a:t>er</a:t>
            </a:r>
            <a:r>
              <a:rPr sz="700" spc="5" dirty="0">
                <a:latin typeface="Arial"/>
                <a:cs typeface="Arial"/>
              </a:rPr>
              <a:t>y  School</a:t>
            </a:r>
            <a:endParaRPr sz="700">
              <a:latin typeface="Arial"/>
              <a:cs typeface="Arial"/>
            </a:endParaRPr>
          </a:p>
        </p:txBody>
      </p:sp>
      <p:sp>
        <p:nvSpPr>
          <p:cNvPr id="160" name="object 160"/>
          <p:cNvSpPr txBox="1"/>
          <p:nvPr/>
        </p:nvSpPr>
        <p:spPr>
          <a:xfrm>
            <a:off x="1835564" y="8886032"/>
            <a:ext cx="239395" cy="241935"/>
          </a:xfrm>
          <a:prstGeom prst="rect">
            <a:avLst/>
          </a:prstGeom>
        </p:spPr>
        <p:txBody>
          <a:bodyPr vert="horz" wrap="square" lIns="0" tIns="15240" rIns="0" bIns="0" rtlCol="0">
            <a:spAutoFit/>
          </a:bodyPr>
          <a:lstStyle/>
          <a:p>
            <a:pPr marL="12700" marR="5080" indent="15240">
              <a:lnSpc>
                <a:spcPct val="100000"/>
              </a:lnSpc>
              <a:spcBef>
                <a:spcPts val="120"/>
              </a:spcBef>
            </a:pPr>
            <a:r>
              <a:rPr sz="700" spc="5" dirty="0">
                <a:latin typeface="Arial"/>
                <a:cs typeface="Arial"/>
              </a:rPr>
              <a:t>Non-  </a:t>
            </a:r>
            <a:r>
              <a:rPr sz="700" dirty="0">
                <a:latin typeface="Arial"/>
                <a:cs typeface="Arial"/>
              </a:rPr>
              <a:t>Profi</a:t>
            </a:r>
            <a:r>
              <a:rPr sz="700" spc="5" dirty="0">
                <a:latin typeface="Arial"/>
                <a:cs typeface="Arial"/>
              </a:rPr>
              <a:t>t</a:t>
            </a:r>
            <a:endParaRPr sz="700">
              <a:latin typeface="Arial"/>
              <a:cs typeface="Arial"/>
            </a:endParaRPr>
          </a:p>
        </p:txBody>
      </p:sp>
      <p:sp>
        <p:nvSpPr>
          <p:cNvPr id="161" name="object 161"/>
          <p:cNvSpPr txBox="1"/>
          <p:nvPr/>
        </p:nvSpPr>
        <p:spPr>
          <a:xfrm>
            <a:off x="2369113" y="8939386"/>
            <a:ext cx="76835" cy="135255"/>
          </a:xfrm>
          <a:prstGeom prst="rect">
            <a:avLst/>
          </a:prstGeom>
        </p:spPr>
        <p:txBody>
          <a:bodyPr vert="horz" wrap="square" lIns="0" tIns="15240" rIns="0" bIns="0" rtlCol="0">
            <a:spAutoFit/>
          </a:bodyPr>
          <a:lstStyle/>
          <a:p>
            <a:pPr marL="12700">
              <a:lnSpc>
                <a:spcPct val="100000"/>
              </a:lnSpc>
              <a:spcBef>
                <a:spcPts val="120"/>
              </a:spcBef>
            </a:pPr>
            <a:r>
              <a:rPr sz="700" spc="10" dirty="0">
                <a:latin typeface="Arial"/>
                <a:cs typeface="Arial"/>
              </a:rPr>
              <a:t>1</a:t>
            </a:r>
            <a:endParaRPr sz="700">
              <a:latin typeface="Arial"/>
              <a:cs typeface="Arial"/>
            </a:endParaRPr>
          </a:p>
        </p:txBody>
      </p:sp>
      <p:sp>
        <p:nvSpPr>
          <p:cNvPr id="162" name="object 162"/>
          <p:cNvSpPr txBox="1"/>
          <p:nvPr/>
        </p:nvSpPr>
        <p:spPr>
          <a:xfrm>
            <a:off x="2544422" y="8886032"/>
            <a:ext cx="340360" cy="241935"/>
          </a:xfrm>
          <a:prstGeom prst="rect">
            <a:avLst/>
          </a:prstGeom>
        </p:spPr>
        <p:txBody>
          <a:bodyPr vert="horz" wrap="square" lIns="0" tIns="15240" rIns="0" bIns="0" rtlCol="0">
            <a:spAutoFit/>
          </a:bodyPr>
          <a:lstStyle/>
          <a:p>
            <a:pPr marR="10160" algn="r">
              <a:lnSpc>
                <a:spcPct val="100000"/>
              </a:lnSpc>
              <a:spcBef>
                <a:spcPts val="120"/>
              </a:spcBef>
            </a:pPr>
            <a:r>
              <a:rPr sz="700" dirty="0">
                <a:latin typeface="Arial"/>
                <a:cs typeface="Arial"/>
              </a:rPr>
              <a:t>fir</a:t>
            </a:r>
            <a:r>
              <a:rPr sz="700" spc="10" dirty="0">
                <a:latin typeface="Arial"/>
                <a:cs typeface="Arial"/>
              </a:rPr>
              <a:t>v</a:t>
            </a:r>
            <a:r>
              <a:rPr sz="700" dirty="0">
                <a:latin typeface="Arial"/>
                <a:cs typeface="Arial"/>
              </a:rPr>
              <a:t>alle</a:t>
            </a:r>
            <a:r>
              <a:rPr sz="700" spc="10" dirty="0">
                <a:latin typeface="Arial"/>
                <a:cs typeface="Arial"/>
              </a:rPr>
              <a:t>y</a:t>
            </a:r>
            <a:endParaRPr sz="700">
              <a:latin typeface="Arial"/>
              <a:cs typeface="Arial"/>
            </a:endParaRPr>
          </a:p>
          <a:p>
            <a:pPr marR="5080" algn="r">
              <a:lnSpc>
                <a:spcPct val="100000"/>
              </a:lnSpc>
            </a:pPr>
            <a:r>
              <a:rPr sz="700" spc="10" dirty="0">
                <a:latin typeface="Arial"/>
                <a:cs typeface="Arial"/>
              </a:rPr>
              <a:t>c</a:t>
            </a:r>
            <a:r>
              <a:rPr sz="700" dirty="0">
                <a:latin typeface="Arial"/>
                <a:cs typeface="Arial"/>
              </a:rPr>
              <a:t>r</a:t>
            </a:r>
            <a:r>
              <a:rPr sz="700" spc="5" dirty="0">
                <a:latin typeface="Arial"/>
                <a:cs typeface="Arial"/>
              </a:rPr>
              <a:t>t</a:t>
            </a:r>
            <a:endParaRPr sz="700">
              <a:latin typeface="Arial"/>
              <a:cs typeface="Arial"/>
            </a:endParaRPr>
          </a:p>
        </p:txBody>
      </p:sp>
      <p:sp>
        <p:nvSpPr>
          <p:cNvPr id="163" name="object 163"/>
          <p:cNvSpPr txBox="1"/>
          <p:nvPr/>
        </p:nvSpPr>
        <p:spPr>
          <a:xfrm>
            <a:off x="3116081" y="8939386"/>
            <a:ext cx="39687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M1L</a:t>
            </a:r>
            <a:r>
              <a:rPr sz="700" spc="-45" dirty="0">
                <a:latin typeface="Arial"/>
                <a:cs typeface="Arial"/>
              </a:rPr>
              <a:t> </a:t>
            </a:r>
            <a:r>
              <a:rPr sz="700" spc="5" dirty="0">
                <a:latin typeface="Arial"/>
                <a:cs typeface="Arial"/>
              </a:rPr>
              <a:t>1N8</a:t>
            </a:r>
            <a:endParaRPr sz="700">
              <a:latin typeface="Arial"/>
              <a:cs typeface="Arial"/>
            </a:endParaRPr>
          </a:p>
        </p:txBody>
      </p:sp>
      <p:sp>
        <p:nvSpPr>
          <p:cNvPr id="164" name="object 164"/>
          <p:cNvSpPr txBox="1"/>
          <p:nvPr/>
        </p:nvSpPr>
        <p:spPr>
          <a:xfrm>
            <a:off x="3916405" y="8886032"/>
            <a:ext cx="39179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416-694-</a:t>
            </a:r>
            <a:endParaRPr sz="700">
              <a:latin typeface="Arial"/>
              <a:cs typeface="Arial"/>
            </a:endParaRPr>
          </a:p>
        </p:txBody>
      </p:sp>
      <p:sp>
        <p:nvSpPr>
          <p:cNvPr id="165" name="object 165"/>
          <p:cNvSpPr txBox="1"/>
          <p:nvPr/>
        </p:nvSpPr>
        <p:spPr>
          <a:xfrm>
            <a:off x="3662341" y="8992741"/>
            <a:ext cx="668655" cy="135255"/>
          </a:xfrm>
          <a:prstGeom prst="rect">
            <a:avLst/>
          </a:prstGeom>
        </p:spPr>
        <p:txBody>
          <a:bodyPr vert="horz" wrap="square" lIns="0" tIns="15240" rIns="0" bIns="0" rtlCol="0">
            <a:spAutoFit/>
          </a:bodyPr>
          <a:lstStyle/>
          <a:p>
            <a:pPr marL="38100">
              <a:lnSpc>
                <a:spcPct val="100000"/>
              </a:lnSpc>
              <a:spcBef>
                <a:spcPts val="120"/>
              </a:spcBef>
            </a:pPr>
            <a:r>
              <a:rPr sz="1050" spc="7" baseline="31746" dirty="0">
                <a:latin typeface="Arial"/>
                <a:cs typeface="Arial"/>
              </a:rPr>
              <a:t>35</a:t>
            </a:r>
            <a:r>
              <a:rPr sz="1050" spc="75" baseline="31746" dirty="0">
                <a:latin typeface="Arial"/>
                <a:cs typeface="Arial"/>
              </a:rPr>
              <a:t> </a:t>
            </a:r>
            <a:r>
              <a:rPr sz="700" spc="5" dirty="0">
                <a:latin typeface="Arial"/>
                <a:cs typeface="Arial"/>
              </a:rPr>
              <a:t>1138x151</a:t>
            </a:r>
            <a:endParaRPr sz="700">
              <a:latin typeface="Arial"/>
              <a:cs typeface="Arial"/>
            </a:endParaRPr>
          </a:p>
        </p:txBody>
      </p:sp>
      <p:sp>
        <p:nvSpPr>
          <p:cNvPr id="166" name="object 166"/>
          <p:cNvSpPr txBox="1"/>
          <p:nvPr/>
        </p:nvSpPr>
        <p:spPr>
          <a:xfrm>
            <a:off x="4526175" y="8886032"/>
            <a:ext cx="447040" cy="241935"/>
          </a:xfrm>
          <a:prstGeom prst="rect">
            <a:avLst/>
          </a:prstGeom>
        </p:spPr>
        <p:txBody>
          <a:bodyPr vert="horz" wrap="square" lIns="0" tIns="15240" rIns="0" bIns="0" rtlCol="0">
            <a:spAutoFit/>
          </a:bodyPr>
          <a:lstStyle/>
          <a:p>
            <a:pPr marL="12700" marR="5080" indent="22860">
              <a:lnSpc>
                <a:spcPct val="100000"/>
              </a:lnSpc>
              <a:spcBef>
                <a:spcPts val="120"/>
              </a:spcBef>
            </a:pPr>
            <a:r>
              <a:rPr sz="700" spc="5" dirty="0">
                <a:latin typeface="Arial"/>
                <a:cs typeface="Arial"/>
              </a:rPr>
              <a:t>High</a:t>
            </a:r>
            <a:r>
              <a:rPr sz="700" spc="-65" dirty="0">
                <a:latin typeface="Arial"/>
                <a:cs typeface="Arial"/>
              </a:rPr>
              <a:t> </a:t>
            </a:r>
            <a:r>
              <a:rPr sz="700" spc="5" dirty="0">
                <a:latin typeface="Arial"/>
                <a:cs typeface="Arial"/>
              </a:rPr>
              <a:t>Rise  Apartment</a:t>
            </a:r>
            <a:endParaRPr sz="700">
              <a:latin typeface="Arial"/>
              <a:cs typeface="Arial"/>
            </a:endParaRPr>
          </a:p>
        </p:txBody>
      </p:sp>
      <p:sp>
        <p:nvSpPr>
          <p:cNvPr id="167" name="object 167"/>
          <p:cNvSpPr txBox="1"/>
          <p:nvPr/>
        </p:nvSpPr>
        <p:spPr>
          <a:xfrm>
            <a:off x="5334120" y="8939386"/>
            <a:ext cx="20891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Na</a:t>
            </a:r>
            <a:r>
              <a:rPr sz="700" spc="10" dirty="0">
                <a:latin typeface="Arial"/>
                <a:cs typeface="Arial"/>
              </a:rPr>
              <a:t>N</a:t>
            </a:r>
            <a:endParaRPr sz="700">
              <a:latin typeface="Arial"/>
              <a:cs typeface="Arial"/>
            </a:endParaRPr>
          </a:p>
        </p:txBody>
      </p:sp>
      <p:sp>
        <p:nvSpPr>
          <p:cNvPr id="168" name="object 168"/>
          <p:cNvSpPr txBox="1"/>
          <p:nvPr/>
        </p:nvSpPr>
        <p:spPr>
          <a:xfrm>
            <a:off x="5806692" y="8939386"/>
            <a:ext cx="76835" cy="135255"/>
          </a:xfrm>
          <a:prstGeom prst="rect">
            <a:avLst/>
          </a:prstGeom>
        </p:spPr>
        <p:txBody>
          <a:bodyPr vert="horz" wrap="square" lIns="0" tIns="15240" rIns="0" bIns="0" rtlCol="0">
            <a:spAutoFit/>
          </a:bodyPr>
          <a:lstStyle/>
          <a:p>
            <a:pPr marL="12700">
              <a:lnSpc>
                <a:spcPct val="100000"/>
              </a:lnSpc>
              <a:spcBef>
                <a:spcPts val="120"/>
              </a:spcBef>
            </a:pPr>
            <a:r>
              <a:rPr sz="700" spc="10" dirty="0">
                <a:latin typeface="Arial"/>
                <a:cs typeface="Arial"/>
              </a:rPr>
              <a:t>0</a:t>
            </a:r>
            <a:endParaRPr sz="700">
              <a:latin typeface="Arial"/>
              <a:cs typeface="Arial"/>
            </a:endParaRPr>
          </a:p>
        </p:txBody>
      </p:sp>
      <p:sp>
        <p:nvSpPr>
          <p:cNvPr id="169" name="object 169"/>
          <p:cNvSpPr txBox="1"/>
          <p:nvPr/>
        </p:nvSpPr>
        <p:spPr>
          <a:xfrm>
            <a:off x="6187798" y="8939386"/>
            <a:ext cx="12763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1</a:t>
            </a:r>
            <a:r>
              <a:rPr sz="700" spc="10" dirty="0">
                <a:latin typeface="Arial"/>
                <a:cs typeface="Arial"/>
              </a:rPr>
              <a:t>0</a:t>
            </a:r>
            <a:endParaRPr sz="700">
              <a:latin typeface="Arial"/>
              <a:cs typeface="Arial"/>
            </a:endParaRPr>
          </a:p>
        </p:txBody>
      </p:sp>
      <p:sp>
        <p:nvSpPr>
          <p:cNvPr id="170" name="object 170"/>
          <p:cNvSpPr txBox="1"/>
          <p:nvPr/>
        </p:nvSpPr>
        <p:spPr>
          <a:xfrm>
            <a:off x="6850923" y="8939386"/>
            <a:ext cx="76835" cy="135255"/>
          </a:xfrm>
          <a:prstGeom prst="rect">
            <a:avLst/>
          </a:prstGeom>
        </p:spPr>
        <p:txBody>
          <a:bodyPr vert="horz" wrap="square" lIns="0" tIns="15240" rIns="0" bIns="0" rtlCol="0">
            <a:spAutoFit/>
          </a:bodyPr>
          <a:lstStyle/>
          <a:p>
            <a:pPr marL="12700">
              <a:lnSpc>
                <a:spcPct val="100000"/>
              </a:lnSpc>
              <a:spcBef>
                <a:spcPts val="120"/>
              </a:spcBef>
            </a:pPr>
            <a:r>
              <a:rPr sz="700" spc="10" dirty="0">
                <a:latin typeface="Arial"/>
                <a:cs typeface="Arial"/>
              </a:rPr>
              <a:t>0</a:t>
            </a:r>
            <a:endParaRPr sz="700">
              <a:latin typeface="Arial"/>
              <a:cs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61950" y="361950"/>
            <a:ext cx="68599" cy="9969741"/>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7122776" y="361950"/>
            <a:ext cx="68599" cy="9969741"/>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582991" y="361950"/>
            <a:ext cx="6387341" cy="259152"/>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582991" y="2389435"/>
            <a:ext cx="6387341" cy="342995"/>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582991" y="3037316"/>
            <a:ext cx="6387341" cy="342995"/>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582991" y="8182251"/>
            <a:ext cx="6387341" cy="342995"/>
          </a:xfrm>
          <a:prstGeom prst="rect">
            <a:avLst/>
          </a:prstGeom>
          <a:blipFill>
            <a:blip r:embed="rId6" cstate="print"/>
            <a:stretch>
              <a:fillRect/>
            </a:stretch>
          </a:blipFill>
        </p:spPr>
        <p:txBody>
          <a:bodyPr wrap="square" lIns="0" tIns="0" rIns="0" bIns="0" rtlCol="0"/>
          <a:lstStyle/>
          <a:p>
            <a:endParaRPr/>
          </a:p>
        </p:txBody>
      </p:sp>
      <p:sp>
        <p:nvSpPr>
          <p:cNvPr id="9" name="object 9"/>
          <p:cNvSpPr/>
          <p:nvPr/>
        </p:nvSpPr>
        <p:spPr>
          <a:xfrm>
            <a:off x="582991" y="8830132"/>
            <a:ext cx="6387341" cy="342995"/>
          </a:xfrm>
          <a:prstGeom prst="rect">
            <a:avLst/>
          </a:prstGeom>
          <a:blipFill>
            <a:blip r:embed="rId6" cstate="print"/>
            <a:stretch>
              <a:fillRect/>
            </a:stretch>
          </a:blipFill>
        </p:spPr>
        <p:txBody>
          <a:bodyPr wrap="square" lIns="0" tIns="0" rIns="0" bIns="0" rtlCol="0"/>
          <a:lstStyle/>
          <a:p>
            <a:endParaRPr/>
          </a:p>
        </p:txBody>
      </p:sp>
      <p:sp>
        <p:nvSpPr>
          <p:cNvPr id="10" name="object 10"/>
          <p:cNvSpPr/>
          <p:nvPr/>
        </p:nvSpPr>
        <p:spPr>
          <a:xfrm>
            <a:off x="582991" y="10080160"/>
            <a:ext cx="6387341" cy="251530"/>
          </a:xfrm>
          <a:prstGeom prst="rect">
            <a:avLst/>
          </a:prstGeom>
          <a:blipFill>
            <a:blip r:embed="rId7" cstate="print"/>
            <a:stretch>
              <a:fillRect/>
            </a:stretch>
          </a:blipFill>
        </p:spPr>
        <p:txBody>
          <a:bodyPr wrap="square" lIns="0" tIns="0" rIns="0" bIns="0" rtlCol="0"/>
          <a:lstStyle/>
          <a:p>
            <a:endParaRPr/>
          </a:p>
        </p:txBody>
      </p:sp>
      <p:sp>
        <p:nvSpPr>
          <p:cNvPr id="12" name="object 12"/>
          <p:cNvSpPr txBox="1"/>
          <p:nvPr/>
        </p:nvSpPr>
        <p:spPr>
          <a:xfrm>
            <a:off x="608402" y="1759343"/>
            <a:ext cx="4566285" cy="1784985"/>
          </a:xfrm>
          <a:prstGeom prst="rect">
            <a:avLst/>
          </a:prstGeom>
        </p:spPr>
        <p:txBody>
          <a:bodyPr vert="horz" wrap="square" lIns="0" tIns="11430" rIns="0" bIns="0" rtlCol="0">
            <a:spAutoFit/>
          </a:bodyPr>
          <a:lstStyle/>
          <a:p>
            <a:pPr marL="12700">
              <a:lnSpc>
                <a:spcPct val="100000"/>
              </a:lnSpc>
              <a:spcBef>
                <a:spcPts val="90"/>
              </a:spcBef>
            </a:pPr>
            <a:r>
              <a:rPr sz="850" spc="-10" dirty="0">
                <a:latin typeface="Courier New"/>
                <a:cs typeface="Courier New"/>
              </a:rPr>
              <a:t>The </a:t>
            </a:r>
            <a:r>
              <a:rPr sz="850" spc="-15" dirty="0">
                <a:latin typeface="Courier New"/>
                <a:cs typeface="Courier New"/>
              </a:rPr>
              <a:t>geograpical coordinate </a:t>
            </a:r>
            <a:r>
              <a:rPr sz="850" spc="-10" dirty="0">
                <a:latin typeface="Courier New"/>
                <a:cs typeface="Courier New"/>
              </a:rPr>
              <a:t>of </a:t>
            </a:r>
            <a:r>
              <a:rPr sz="850" spc="-15" dirty="0">
                <a:latin typeface="Courier New"/>
                <a:cs typeface="Courier New"/>
              </a:rPr>
              <a:t>Toronto </a:t>
            </a:r>
            <a:r>
              <a:rPr sz="850" spc="-10" dirty="0">
                <a:latin typeface="Courier New"/>
                <a:cs typeface="Courier New"/>
              </a:rPr>
              <a:t>Canada are </a:t>
            </a:r>
            <a:r>
              <a:rPr sz="850" spc="-15" dirty="0">
                <a:latin typeface="Courier New"/>
                <a:cs typeface="Courier New"/>
              </a:rPr>
              <a:t>43.653963,</a:t>
            </a:r>
            <a:r>
              <a:rPr sz="850" spc="125" dirty="0">
                <a:latin typeface="Courier New"/>
                <a:cs typeface="Courier New"/>
              </a:rPr>
              <a:t> </a:t>
            </a:r>
            <a:r>
              <a:rPr sz="850" spc="-15" dirty="0">
                <a:latin typeface="Courier New"/>
                <a:cs typeface="Courier New"/>
              </a:rPr>
              <a:t>-79.387207.</a:t>
            </a:r>
            <a:endParaRPr sz="850" dirty="0">
              <a:latin typeface="Courier New"/>
              <a:cs typeface="Courier New"/>
            </a:endParaRPr>
          </a:p>
          <a:p>
            <a:pPr>
              <a:lnSpc>
                <a:spcPct val="100000"/>
              </a:lnSpc>
            </a:pPr>
            <a:endParaRPr sz="900" dirty="0">
              <a:latin typeface="Times New Roman"/>
              <a:cs typeface="Times New Roman"/>
            </a:endParaRPr>
          </a:p>
          <a:p>
            <a:pPr>
              <a:lnSpc>
                <a:spcPct val="100000"/>
              </a:lnSpc>
              <a:spcBef>
                <a:spcPts val="40"/>
              </a:spcBef>
            </a:pPr>
            <a:endParaRPr sz="1150" dirty="0">
              <a:latin typeface="Times New Roman"/>
              <a:cs typeface="Times New Roman"/>
            </a:endParaRPr>
          </a:p>
          <a:p>
            <a:pPr marL="12700">
              <a:lnSpc>
                <a:spcPct val="100000"/>
              </a:lnSpc>
            </a:pPr>
            <a:r>
              <a:rPr sz="850" spc="-10" dirty="0">
                <a:solidFill>
                  <a:srgbClr val="2F3E9E"/>
                </a:solidFill>
                <a:latin typeface="Courier New"/>
                <a:cs typeface="Courier New"/>
              </a:rPr>
              <a:t>In</a:t>
            </a:r>
            <a:r>
              <a:rPr sz="850" spc="-15" dirty="0">
                <a:solidFill>
                  <a:srgbClr val="2F3E9E"/>
                </a:solidFill>
                <a:latin typeface="Courier New"/>
                <a:cs typeface="Courier New"/>
              </a:rPr>
              <a:t> </a:t>
            </a:r>
            <a:r>
              <a:rPr sz="850" spc="-10" dirty="0">
                <a:solidFill>
                  <a:srgbClr val="2F3E9E"/>
                </a:solidFill>
                <a:latin typeface="Courier New"/>
                <a:cs typeface="Courier New"/>
              </a:rPr>
              <a:t>[55]:</a:t>
            </a:r>
            <a:endParaRPr sz="850" dirty="0">
              <a:latin typeface="Courier New"/>
              <a:cs typeface="Courier New"/>
            </a:endParaRPr>
          </a:p>
          <a:p>
            <a:pPr marL="20320">
              <a:lnSpc>
                <a:spcPct val="100000"/>
              </a:lnSpc>
              <a:spcBef>
                <a:spcPts val="665"/>
              </a:spcBef>
            </a:pPr>
            <a:r>
              <a:rPr sz="850" i="1" spc="-10" dirty="0">
                <a:solidFill>
                  <a:srgbClr val="3F7F7F"/>
                </a:solidFill>
                <a:latin typeface="Courier New"/>
                <a:cs typeface="Courier New"/>
              </a:rPr>
              <a:t># create map of </a:t>
            </a:r>
            <a:r>
              <a:rPr sz="850" i="1" spc="-15" dirty="0">
                <a:solidFill>
                  <a:srgbClr val="3F7F7F"/>
                </a:solidFill>
                <a:latin typeface="Courier New"/>
                <a:cs typeface="Courier New"/>
              </a:rPr>
              <a:t>Toronto </a:t>
            </a:r>
            <a:r>
              <a:rPr sz="850" i="1" spc="-10" dirty="0">
                <a:solidFill>
                  <a:srgbClr val="3F7F7F"/>
                </a:solidFill>
                <a:latin typeface="Courier New"/>
                <a:cs typeface="Courier New"/>
              </a:rPr>
              <a:t>using </a:t>
            </a:r>
            <a:r>
              <a:rPr sz="850" i="1" spc="-15" dirty="0">
                <a:solidFill>
                  <a:srgbClr val="3F7F7F"/>
                </a:solidFill>
                <a:latin typeface="Courier New"/>
                <a:cs typeface="Courier New"/>
              </a:rPr>
              <a:t>latitude </a:t>
            </a:r>
            <a:r>
              <a:rPr sz="850" i="1" spc="-10" dirty="0">
                <a:solidFill>
                  <a:srgbClr val="3F7F7F"/>
                </a:solidFill>
                <a:latin typeface="Courier New"/>
                <a:cs typeface="Courier New"/>
              </a:rPr>
              <a:t>and </a:t>
            </a:r>
            <a:r>
              <a:rPr sz="850" i="1" spc="-15" dirty="0">
                <a:solidFill>
                  <a:srgbClr val="3F7F7F"/>
                </a:solidFill>
                <a:latin typeface="Courier New"/>
                <a:cs typeface="Courier New"/>
              </a:rPr>
              <a:t>longitude</a:t>
            </a:r>
            <a:r>
              <a:rPr sz="850" i="1" spc="10" dirty="0">
                <a:solidFill>
                  <a:srgbClr val="3F7F7F"/>
                </a:solidFill>
                <a:latin typeface="Courier New"/>
                <a:cs typeface="Courier New"/>
              </a:rPr>
              <a:t> </a:t>
            </a:r>
            <a:r>
              <a:rPr sz="850" i="1" spc="-10" dirty="0">
                <a:solidFill>
                  <a:srgbClr val="3F7F7F"/>
                </a:solidFill>
                <a:latin typeface="Courier New"/>
                <a:cs typeface="Courier New"/>
              </a:rPr>
              <a:t>values</a:t>
            </a:r>
            <a:endParaRPr sz="850" dirty="0">
              <a:latin typeface="Courier New"/>
              <a:cs typeface="Courier New"/>
            </a:endParaRPr>
          </a:p>
          <a:p>
            <a:pPr>
              <a:lnSpc>
                <a:spcPct val="100000"/>
              </a:lnSpc>
            </a:pPr>
            <a:endParaRPr sz="900" dirty="0">
              <a:latin typeface="Times New Roman"/>
              <a:cs typeface="Times New Roman"/>
            </a:endParaRPr>
          </a:p>
          <a:p>
            <a:pPr>
              <a:lnSpc>
                <a:spcPct val="100000"/>
              </a:lnSpc>
              <a:spcBef>
                <a:spcPts val="40"/>
              </a:spcBef>
            </a:pPr>
            <a:endParaRPr sz="1150" dirty="0">
              <a:latin typeface="Times New Roman"/>
              <a:cs typeface="Times New Roman"/>
            </a:endParaRPr>
          </a:p>
          <a:p>
            <a:pPr marL="12700">
              <a:lnSpc>
                <a:spcPct val="100000"/>
              </a:lnSpc>
            </a:pPr>
            <a:r>
              <a:rPr sz="850" spc="-10" dirty="0">
                <a:solidFill>
                  <a:srgbClr val="2F3E9E"/>
                </a:solidFill>
                <a:latin typeface="Courier New"/>
                <a:cs typeface="Courier New"/>
              </a:rPr>
              <a:t>In</a:t>
            </a:r>
            <a:r>
              <a:rPr sz="850" spc="-15" dirty="0">
                <a:solidFill>
                  <a:srgbClr val="2F3E9E"/>
                </a:solidFill>
                <a:latin typeface="Courier New"/>
                <a:cs typeface="Courier New"/>
              </a:rPr>
              <a:t> </a:t>
            </a:r>
            <a:r>
              <a:rPr sz="850" spc="-10" dirty="0">
                <a:solidFill>
                  <a:srgbClr val="2F3E9E"/>
                </a:solidFill>
                <a:latin typeface="Courier New"/>
                <a:cs typeface="Courier New"/>
              </a:rPr>
              <a:t>[56]</a:t>
            </a:r>
            <a:endParaRPr sz="850" dirty="0">
              <a:latin typeface="Courier New"/>
              <a:cs typeface="Courier New"/>
            </a:endParaRPr>
          </a:p>
          <a:p>
            <a:pPr marL="20320">
              <a:lnSpc>
                <a:spcPct val="100000"/>
              </a:lnSpc>
              <a:spcBef>
                <a:spcPts val="660"/>
              </a:spcBef>
            </a:pPr>
            <a:r>
              <a:rPr sz="850" spc="-10" dirty="0">
                <a:solidFill>
                  <a:srgbClr val="333333"/>
                </a:solidFill>
                <a:latin typeface="Courier New"/>
                <a:cs typeface="Courier New"/>
              </a:rPr>
              <a:t>toront</a:t>
            </a:r>
            <a:endParaRPr sz="850" dirty="0">
              <a:latin typeface="Courier New"/>
              <a:cs typeface="Courier New"/>
            </a:endParaRPr>
          </a:p>
          <a:p>
            <a:pPr>
              <a:lnSpc>
                <a:spcPct val="100000"/>
              </a:lnSpc>
            </a:pPr>
            <a:endParaRPr sz="900" dirty="0">
              <a:latin typeface="Times New Roman"/>
              <a:cs typeface="Times New Roman"/>
            </a:endParaRPr>
          </a:p>
          <a:p>
            <a:pPr marL="12700">
              <a:lnSpc>
                <a:spcPct val="100000"/>
              </a:lnSpc>
              <a:spcBef>
                <a:spcPts val="590"/>
              </a:spcBef>
            </a:pPr>
            <a:r>
              <a:rPr sz="850" spc="-15" dirty="0">
                <a:solidFill>
                  <a:srgbClr val="D74214"/>
                </a:solidFill>
                <a:latin typeface="Courier New"/>
                <a:cs typeface="Courier New"/>
              </a:rPr>
              <a:t>Out[56]</a:t>
            </a:r>
            <a:endParaRPr sz="850" dirty="0">
              <a:latin typeface="Courier New"/>
              <a:cs typeface="Courier New"/>
            </a:endParaRPr>
          </a:p>
        </p:txBody>
      </p:sp>
      <p:sp>
        <p:nvSpPr>
          <p:cNvPr id="13" name="object 13"/>
          <p:cNvSpPr txBox="1"/>
          <p:nvPr/>
        </p:nvSpPr>
        <p:spPr>
          <a:xfrm>
            <a:off x="1012450" y="2872257"/>
            <a:ext cx="320040" cy="669925"/>
          </a:xfrm>
          <a:prstGeom prst="rect">
            <a:avLst/>
          </a:prstGeom>
        </p:spPr>
        <p:txBody>
          <a:bodyPr vert="horz" wrap="square" lIns="0" tIns="0" rIns="0" bIns="0" rtlCol="0">
            <a:spAutoFit/>
          </a:bodyPr>
          <a:lstStyle/>
          <a:p>
            <a:pPr marL="55880">
              <a:lnSpc>
                <a:spcPts val="869"/>
              </a:lnSpc>
            </a:pPr>
            <a:r>
              <a:rPr sz="850" spc="-10" dirty="0">
                <a:solidFill>
                  <a:srgbClr val="2F3E9E"/>
                </a:solidFill>
                <a:latin typeface="Courier New"/>
                <a:cs typeface="Courier New"/>
              </a:rPr>
              <a:t>:</a:t>
            </a:r>
            <a:endParaRPr sz="850">
              <a:latin typeface="Courier New"/>
              <a:cs typeface="Courier New"/>
            </a:endParaRPr>
          </a:p>
          <a:p>
            <a:pPr>
              <a:lnSpc>
                <a:spcPct val="100000"/>
              </a:lnSpc>
              <a:spcBef>
                <a:spcPts val="660"/>
              </a:spcBef>
            </a:pPr>
            <a:r>
              <a:rPr sz="850" spc="-15" dirty="0">
                <a:solidFill>
                  <a:srgbClr val="333333"/>
                </a:solidFill>
                <a:latin typeface="Courier New"/>
                <a:cs typeface="Courier New"/>
              </a:rPr>
              <a:t>o_ma</a:t>
            </a:r>
            <a:r>
              <a:rPr sz="850" spc="-10" dirty="0">
                <a:solidFill>
                  <a:srgbClr val="333333"/>
                </a:solidFill>
                <a:latin typeface="Courier New"/>
                <a:cs typeface="Courier New"/>
              </a:rPr>
              <a:t>p</a:t>
            </a:r>
            <a:endParaRPr sz="850">
              <a:latin typeface="Courier New"/>
              <a:cs typeface="Courier New"/>
            </a:endParaRPr>
          </a:p>
          <a:p>
            <a:pPr>
              <a:lnSpc>
                <a:spcPct val="100000"/>
              </a:lnSpc>
            </a:pPr>
            <a:endParaRPr sz="900">
              <a:latin typeface="Times New Roman"/>
              <a:cs typeface="Times New Roman"/>
            </a:endParaRPr>
          </a:p>
          <a:p>
            <a:pPr marL="55880">
              <a:lnSpc>
                <a:spcPct val="100000"/>
              </a:lnSpc>
              <a:spcBef>
                <a:spcPts val="585"/>
              </a:spcBef>
            </a:pPr>
            <a:r>
              <a:rPr sz="850" spc="-10" dirty="0">
                <a:solidFill>
                  <a:srgbClr val="D74214"/>
                </a:solidFill>
                <a:latin typeface="Courier New"/>
                <a:cs typeface="Courier New"/>
              </a:rPr>
              <a:t>:</a:t>
            </a:r>
            <a:endParaRPr sz="850">
              <a:latin typeface="Courier New"/>
              <a:cs typeface="Courier New"/>
            </a:endParaRPr>
          </a:p>
        </p:txBody>
      </p:sp>
      <p:sp>
        <p:nvSpPr>
          <p:cNvPr id="15" name="object 15"/>
          <p:cNvSpPr txBox="1"/>
          <p:nvPr/>
        </p:nvSpPr>
        <p:spPr>
          <a:xfrm>
            <a:off x="608402" y="7658869"/>
            <a:ext cx="5821680" cy="2592705"/>
          </a:xfrm>
          <a:prstGeom prst="rect">
            <a:avLst/>
          </a:prstGeom>
        </p:spPr>
        <p:txBody>
          <a:bodyPr vert="horz" wrap="square" lIns="0" tIns="16510" rIns="0" bIns="0" rtlCol="0">
            <a:spAutoFit/>
          </a:bodyPr>
          <a:lstStyle/>
          <a:p>
            <a:pPr marL="12700">
              <a:lnSpc>
                <a:spcPct val="100000"/>
              </a:lnSpc>
              <a:spcBef>
                <a:spcPts val="130"/>
              </a:spcBef>
            </a:pPr>
            <a:r>
              <a:rPr sz="1050" b="1" spc="10" dirty="0">
                <a:latin typeface="Arial"/>
                <a:cs typeface="Arial"/>
              </a:rPr>
              <a:t>Using the Foursquare API to explore and segmented</a:t>
            </a:r>
            <a:r>
              <a:rPr sz="1050" b="1" spc="-25" dirty="0">
                <a:latin typeface="Arial"/>
                <a:cs typeface="Arial"/>
              </a:rPr>
              <a:t> </a:t>
            </a:r>
            <a:r>
              <a:rPr sz="1050" b="1" spc="10" dirty="0">
                <a:latin typeface="Arial"/>
                <a:cs typeface="Arial"/>
              </a:rPr>
              <a:t>neighborhoods</a:t>
            </a:r>
            <a:endParaRPr sz="1050">
              <a:latin typeface="Arial"/>
              <a:cs typeface="Arial"/>
            </a:endParaRPr>
          </a:p>
          <a:p>
            <a:pPr>
              <a:lnSpc>
                <a:spcPct val="100000"/>
              </a:lnSpc>
              <a:spcBef>
                <a:spcPts val="15"/>
              </a:spcBef>
            </a:pPr>
            <a:endParaRPr sz="1100">
              <a:latin typeface="Times New Roman"/>
              <a:cs typeface="Times New Roman"/>
            </a:endParaRPr>
          </a:p>
          <a:p>
            <a:pPr marL="12700">
              <a:lnSpc>
                <a:spcPct val="100000"/>
              </a:lnSpc>
            </a:pPr>
            <a:r>
              <a:rPr sz="850" spc="-10" dirty="0">
                <a:solidFill>
                  <a:srgbClr val="2F3E9E"/>
                </a:solidFill>
                <a:latin typeface="Courier New"/>
                <a:cs typeface="Courier New"/>
              </a:rPr>
              <a:t>In</a:t>
            </a:r>
            <a:r>
              <a:rPr sz="850" spc="-15" dirty="0">
                <a:solidFill>
                  <a:srgbClr val="2F3E9E"/>
                </a:solidFill>
                <a:latin typeface="Courier New"/>
                <a:cs typeface="Courier New"/>
              </a:rPr>
              <a:t> </a:t>
            </a:r>
            <a:r>
              <a:rPr sz="850" spc="-10" dirty="0">
                <a:solidFill>
                  <a:srgbClr val="2F3E9E"/>
                </a:solidFill>
                <a:latin typeface="Courier New"/>
                <a:cs typeface="Courier New"/>
              </a:rPr>
              <a:t>[100]:</a:t>
            </a:r>
            <a:endParaRPr sz="850">
              <a:latin typeface="Courier New"/>
              <a:cs typeface="Courier New"/>
            </a:endParaRPr>
          </a:p>
          <a:p>
            <a:pPr marL="20320">
              <a:lnSpc>
                <a:spcPct val="100000"/>
              </a:lnSpc>
              <a:spcBef>
                <a:spcPts val="660"/>
              </a:spcBef>
            </a:pPr>
            <a:r>
              <a:rPr sz="850" i="1" spc="-10" dirty="0">
                <a:solidFill>
                  <a:srgbClr val="3F7F7F"/>
                </a:solidFill>
                <a:latin typeface="Courier New"/>
                <a:cs typeface="Courier New"/>
              </a:rPr>
              <a:t># </a:t>
            </a:r>
            <a:r>
              <a:rPr sz="850" i="1" spc="-15" dirty="0">
                <a:solidFill>
                  <a:srgbClr val="3F7F7F"/>
                </a:solidFill>
                <a:latin typeface="Courier New"/>
                <a:cs typeface="Courier New"/>
              </a:rPr>
              <a:t>Credentials </a:t>
            </a:r>
            <a:r>
              <a:rPr sz="850" i="1" spc="-10" dirty="0">
                <a:solidFill>
                  <a:srgbClr val="3F7F7F"/>
                </a:solidFill>
                <a:latin typeface="Courier New"/>
                <a:cs typeface="Courier New"/>
              </a:rPr>
              <a:t>to be</a:t>
            </a:r>
            <a:r>
              <a:rPr sz="850" i="1" spc="-5" dirty="0">
                <a:solidFill>
                  <a:srgbClr val="3F7F7F"/>
                </a:solidFill>
                <a:latin typeface="Courier New"/>
                <a:cs typeface="Courier New"/>
              </a:rPr>
              <a:t> </a:t>
            </a:r>
            <a:r>
              <a:rPr sz="850" i="1" spc="-15" dirty="0">
                <a:solidFill>
                  <a:srgbClr val="3F7F7F"/>
                </a:solidFill>
                <a:latin typeface="Courier New"/>
                <a:cs typeface="Courier New"/>
              </a:rPr>
              <a:t>Omitted!!!</a:t>
            </a:r>
            <a:endParaRPr sz="850">
              <a:latin typeface="Courier New"/>
              <a:cs typeface="Courier New"/>
            </a:endParaRPr>
          </a:p>
          <a:p>
            <a:pPr>
              <a:lnSpc>
                <a:spcPct val="100000"/>
              </a:lnSpc>
            </a:pPr>
            <a:endParaRPr sz="900">
              <a:latin typeface="Times New Roman"/>
              <a:cs typeface="Times New Roman"/>
            </a:endParaRPr>
          </a:p>
          <a:p>
            <a:pPr>
              <a:lnSpc>
                <a:spcPct val="100000"/>
              </a:lnSpc>
              <a:spcBef>
                <a:spcPts val="45"/>
              </a:spcBef>
            </a:pPr>
            <a:endParaRPr sz="1150">
              <a:latin typeface="Times New Roman"/>
              <a:cs typeface="Times New Roman"/>
            </a:endParaRPr>
          </a:p>
          <a:p>
            <a:pPr marL="12700">
              <a:lnSpc>
                <a:spcPct val="100000"/>
              </a:lnSpc>
            </a:pPr>
            <a:r>
              <a:rPr sz="850" spc="-10" dirty="0">
                <a:solidFill>
                  <a:srgbClr val="2F3E9E"/>
                </a:solidFill>
                <a:latin typeface="Courier New"/>
                <a:cs typeface="Courier New"/>
              </a:rPr>
              <a:t>In</a:t>
            </a:r>
            <a:r>
              <a:rPr sz="850" spc="-15" dirty="0">
                <a:solidFill>
                  <a:srgbClr val="2F3E9E"/>
                </a:solidFill>
                <a:latin typeface="Courier New"/>
                <a:cs typeface="Courier New"/>
              </a:rPr>
              <a:t> </a:t>
            </a:r>
            <a:r>
              <a:rPr sz="850" spc="-10" dirty="0">
                <a:solidFill>
                  <a:srgbClr val="2F3E9E"/>
                </a:solidFill>
                <a:latin typeface="Courier New"/>
                <a:cs typeface="Courier New"/>
              </a:rPr>
              <a:t>[59]:</a:t>
            </a:r>
            <a:endParaRPr sz="850">
              <a:latin typeface="Courier New"/>
              <a:cs typeface="Courier New"/>
            </a:endParaRPr>
          </a:p>
          <a:p>
            <a:pPr marL="20320">
              <a:lnSpc>
                <a:spcPct val="100000"/>
              </a:lnSpc>
              <a:spcBef>
                <a:spcPts val="660"/>
              </a:spcBef>
            </a:pPr>
            <a:r>
              <a:rPr sz="850" i="1" spc="-10" dirty="0">
                <a:solidFill>
                  <a:srgbClr val="3F7F7F"/>
                </a:solidFill>
                <a:latin typeface="Courier New"/>
                <a:cs typeface="Courier New"/>
              </a:rPr>
              <a:t># Get the child care </a:t>
            </a:r>
            <a:r>
              <a:rPr sz="850" i="1" spc="-15" dirty="0">
                <a:solidFill>
                  <a:srgbClr val="3F7F7F"/>
                </a:solidFill>
                <a:latin typeface="Courier New"/>
                <a:cs typeface="Courier New"/>
              </a:rPr>
              <a:t>center's latitude </a:t>
            </a:r>
            <a:r>
              <a:rPr sz="850" i="1" spc="-10" dirty="0">
                <a:solidFill>
                  <a:srgbClr val="3F7F7F"/>
                </a:solidFill>
                <a:latin typeface="Courier New"/>
                <a:cs typeface="Courier New"/>
              </a:rPr>
              <a:t>and </a:t>
            </a:r>
            <a:r>
              <a:rPr sz="850" i="1" spc="-15" dirty="0">
                <a:solidFill>
                  <a:srgbClr val="3F7F7F"/>
                </a:solidFill>
                <a:latin typeface="Courier New"/>
                <a:cs typeface="Courier New"/>
              </a:rPr>
              <a:t>longitude</a:t>
            </a:r>
            <a:r>
              <a:rPr sz="850" i="1" spc="10" dirty="0">
                <a:solidFill>
                  <a:srgbClr val="3F7F7F"/>
                </a:solidFill>
                <a:latin typeface="Courier New"/>
                <a:cs typeface="Courier New"/>
              </a:rPr>
              <a:t> </a:t>
            </a:r>
            <a:r>
              <a:rPr sz="850" i="1" spc="-15" dirty="0">
                <a:solidFill>
                  <a:srgbClr val="3F7F7F"/>
                </a:solidFill>
                <a:latin typeface="Courier New"/>
                <a:cs typeface="Courier New"/>
              </a:rPr>
              <a:t>values.</a:t>
            </a:r>
            <a:endParaRPr sz="850">
              <a:latin typeface="Courier New"/>
              <a:cs typeface="Courier New"/>
            </a:endParaRPr>
          </a:p>
          <a:p>
            <a:pPr>
              <a:lnSpc>
                <a:spcPct val="100000"/>
              </a:lnSpc>
            </a:pPr>
            <a:endParaRPr sz="900">
              <a:latin typeface="Times New Roman"/>
              <a:cs typeface="Times New Roman"/>
            </a:endParaRPr>
          </a:p>
          <a:p>
            <a:pPr marL="12700" marR="108585">
              <a:lnSpc>
                <a:spcPct val="100000"/>
              </a:lnSpc>
              <a:spcBef>
                <a:spcPts val="645"/>
              </a:spcBef>
            </a:pPr>
            <a:r>
              <a:rPr sz="850" spc="-15" dirty="0">
                <a:latin typeface="Courier New"/>
                <a:cs typeface="Courier New"/>
              </a:rPr>
              <a:t>Latitude </a:t>
            </a:r>
            <a:r>
              <a:rPr sz="850" spc="-10" dirty="0">
                <a:latin typeface="Courier New"/>
                <a:cs typeface="Courier New"/>
              </a:rPr>
              <a:t>and </a:t>
            </a:r>
            <a:r>
              <a:rPr sz="850" spc="-15" dirty="0">
                <a:latin typeface="Courier New"/>
                <a:cs typeface="Courier New"/>
              </a:rPr>
              <a:t>longitude </a:t>
            </a:r>
            <a:r>
              <a:rPr sz="850" spc="-10" dirty="0">
                <a:latin typeface="Courier New"/>
                <a:cs typeface="Courier New"/>
              </a:rPr>
              <a:t>values of </a:t>
            </a:r>
            <a:r>
              <a:rPr sz="850" spc="-15" dirty="0">
                <a:latin typeface="Courier New"/>
                <a:cs typeface="Courier New"/>
              </a:rPr>
              <a:t>Lakeshore Community </a:t>
            </a:r>
            <a:r>
              <a:rPr sz="850" spc="-10" dirty="0">
                <a:latin typeface="Courier New"/>
                <a:cs typeface="Courier New"/>
              </a:rPr>
              <a:t>Child Care Centre are </a:t>
            </a:r>
            <a:r>
              <a:rPr sz="850" spc="-15" dirty="0">
                <a:latin typeface="Courier New"/>
                <a:cs typeface="Courier New"/>
              </a:rPr>
              <a:t>43.59991069, </a:t>
            </a:r>
            <a:r>
              <a:rPr sz="850" spc="-10" dirty="0">
                <a:latin typeface="Courier New"/>
                <a:cs typeface="Courier New"/>
              </a:rPr>
              <a:t>-  </a:t>
            </a:r>
            <a:r>
              <a:rPr sz="850" spc="-15" dirty="0">
                <a:latin typeface="Courier New"/>
                <a:cs typeface="Courier New"/>
              </a:rPr>
              <a:t>79.50463054.</a:t>
            </a:r>
            <a:endParaRPr sz="850">
              <a:latin typeface="Courier New"/>
              <a:cs typeface="Courier New"/>
            </a:endParaRPr>
          </a:p>
          <a:p>
            <a:pPr marL="12700">
              <a:lnSpc>
                <a:spcPct val="100000"/>
              </a:lnSpc>
            </a:pPr>
            <a:r>
              <a:rPr sz="850" spc="-10" dirty="0">
                <a:latin typeface="Courier New"/>
                <a:cs typeface="Courier New"/>
              </a:rPr>
              <a:t>This child care center is in </a:t>
            </a:r>
            <a:r>
              <a:rPr sz="850" spc="-15" dirty="0">
                <a:latin typeface="Courier New"/>
                <a:cs typeface="Courier New"/>
              </a:rPr>
              <a:t>Etobicoke </a:t>
            </a:r>
            <a:r>
              <a:rPr sz="850" spc="-10" dirty="0">
                <a:latin typeface="Courier New"/>
                <a:cs typeface="Courier New"/>
              </a:rPr>
              <a:t>York and it is</a:t>
            </a:r>
            <a:r>
              <a:rPr sz="850" spc="-5" dirty="0">
                <a:latin typeface="Courier New"/>
                <a:cs typeface="Courier New"/>
              </a:rPr>
              <a:t> </a:t>
            </a:r>
            <a:r>
              <a:rPr sz="850" spc="-15" dirty="0">
                <a:latin typeface="Courier New"/>
                <a:cs typeface="Courier New"/>
              </a:rPr>
              <a:t>Non-Profit.</a:t>
            </a:r>
            <a:endParaRPr sz="850">
              <a:latin typeface="Courier New"/>
              <a:cs typeface="Courier New"/>
            </a:endParaRPr>
          </a:p>
          <a:p>
            <a:pPr>
              <a:lnSpc>
                <a:spcPct val="100000"/>
              </a:lnSpc>
            </a:pPr>
            <a:endParaRPr sz="900">
              <a:latin typeface="Times New Roman"/>
              <a:cs typeface="Times New Roman"/>
            </a:endParaRPr>
          </a:p>
          <a:p>
            <a:pPr>
              <a:lnSpc>
                <a:spcPct val="100000"/>
              </a:lnSpc>
              <a:spcBef>
                <a:spcPts val="45"/>
              </a:spcBef>
            </a:pPr>
            <a:endParaRPr sz="1150">
              <a:latin typeface="Times New Roman"/>
              <a:cs typeface="Times New Roman"/>
            </a:endParaRPr>
          </a:p>
          <a:p>
            <a:pPr marL="12700">
              <a:lnSpc>
                <a:spcPct val="100000"/>
              </a:lnSpc>
            </a:pPr>
            <a:r>
              <a:rPr sz="850" spc="-10" dirty="0">
                <a:solidFill>
                  <a:srgbClr val="2F3E9E"/>
                </a:solidFill>
                <a:latin typeface="Courier New"/>
                <a:cs typeface="Courier New"/>
              </a:rPr>
              <a:t>In</a:t>
            </a:r>
            <a:r>
              <a:rPr sz="850" spc="-15" dirty="0">
                <a:solidFill>
                  <a:srgbClr val="2F3E9E"/>
                </a:solidFill>
                <a:latin typeface="Courier New"/>
                <a:cs typeface="Courier New"/>
              </a:rPr>
              <a:t> </a:t>
            </a:r>
            <a:r>
              <a:rPr sz="850" spc="-10" dirty="0">
                <a:solidFill>
                  <a:srgbClr val="2F3E9E"/>
                </a:solidFill>
                <a:latin typeface="Courier New"/>
                <a:cs typeface="Courier New"/>
              </a:rPr>
              <a:t>[60]:</a:t>
            </a:r>
            <a:endParaRPr sz="850">
              <a:latin typeface="Courier New"/>
              <a:cs typeface="Courier New"/>
            </a:endParaRPr>
          </a:p>
          <a:p>
            <a:pPr marL="20320">
              <a:lnSpc>
                <a:spcPct val="100000"/>
              </a:lnSpc>
              <a:spcBef>
                <a:spcPts val="660"/>
              </a:spcBef>
            </a:pPr>
            <a:r>
              <a:rPr sz="850" spc="-15" dirty="0">
                <a:solidFill>
                  <a:srgbClr val="333333"/>
                </a:solidFill>
                <a:latin typeface="Courier New"/>
                <a:cs typeface="Courier New"/>
              </a:rPr>
              <a:t>toronto_onehot </a:t>
            </a:r>
            <a:r>
              <a:rPr sz="850" spc="-10" dirty="0">
                <a:solidFill>
                  <a:srgbClr val="666666"/>
                </a:solidFill>
                <a:latin typeface="Courier New"/>
                <a:cs typeface="Courier New"/>
              </a:rPr>
              <a:t>= </a:t>
            </a:r>
            <a:r>
              <a:rPr sz="850" spc="-15" dirty="0">
                <a:solidFill>
                  <a:srgbClr val="333333"/>
                </a:solidFill>
                <a:latin typeface="Courier New"/>
                <a:cs typeface="Courier New"/>
              </a:rPr>
              <a:t>pd</a:t>
            </a:r>
            <a:r>
              <a:rPr sz="850" spc="-15" dirty="0">
                <a:solidFill>
                  <a:srgbClr val="666666"/>
                </a:solidFill>
                <a:latin typeface="Courier New"/>
                <a:cs typeface="Courier New"/>
              </a:rPr>
              <a:t>.</a:t>
            </a:r>
            <a:r>
              <a:rPr sz="850" spc="-15" dirty="0">
                <a:solidFill>
                  <a:srgbClr val="333333"/>
                </a:solidFill>
                <a:latin typeface="Courier New"/>
                <a:cs typeface="Courier New"/>
              </a:rPr>
              <a:t>get_dummies(child_center[[</a:t>
            </a:r>
            <a:r>
              <a:rPr sz="850" spc="-15" dirty="0">
                <a:solidFill>
                  <a:srgbClr val="B92020"/>
                </a:solidFill>
                <a:latin typeface="Courier New"/>
                <a:cs typeface="Courier New"/>
              </a:rPr>
              <a:t>'subsidy'</a:t>
            </a:r>
            <a:r>
              <a:rPr sz="850" spc="-15" dirty="0">
                <a:solidFill>
                  <a:srgbClr val="333333"/>
                </a:solidFill>
                <a:latin typeface="Courier New"/>
                <a:cs typeface="Courier New"/>
              </a:rPr>
              <a:t>,</a:t>
            </a:r>
            <a:r>
              <a:rPr sz="850" spc="-15" dirty="0">
                <a:solidFill>
                  <a:srgbClr val="B92020"/>
                </a:solidFill>
                <a:latin typeface="Courier New"/>
                <a:cs typeface="Courier New"/>
              </a:rPr>
              <a:t>'type'</a:t>
            </a:r>
            <a:r>
              <a:rPr sz="850" spc="-15" dirty="0">
                <a:solidFill>
                  <a:srgbClr val="333333"/>
                </a:solidFill>
                <a:latin typeface="Courier New"/>
                <a:cs typeface="Courier New"/>
              </a:rPr>
              <a:t>]], prefix</a:t>
            </a:r>
            <a:r>
              <a:rPr sz="850" spc="-15" dirty="0">
                <a:solidFill>
                  <a:srgbClr val="666666"/>
                </a:solidFill>
                <a:latin typeface="Courier New"/>
                <a:cs typeface="Courier New"/>
              </a:rPr>
              <a:t>=</a:t>
            </a:r>
            <a:r>
              <a:rPr sz="850" spc="-15" dirty="0">
                <a:solidFill>
                  <a:srgbClr val="B92020"/>
                </a:solidFill>
                <a:latin typeface="Courier New"/>
                <a:cs typeface="Courier New"/>
              </a:rPr>
              <a:t>""</a:t>
            </a:r>
            <a:r>
              <a:rPr sz="850" spc="-15" dirty="0">
                <a:solidFill>
                  <a:srgbClr val="333333"/>
                </a:solidFill>
                <a:latin typeface="Courier New"/>
                <a:cs typeface="Courier New"/>
              </a:rPr>
              <a:t>,</a:t>
            </a:r>
            <a:r>
              <a:rPr sz="850" spc="20" dirty="0">
                <a:solidFill>
                  <a:srgbClr val="333333"/>
                </a:solidFill>
                <a:latin typeface="Courier New"/>
                <a:cs typeface="Courier New"/>
              </a:rPr>
              <a:t> </a:t>
            </a:r>
            <a:r>
              <a:rPr sz="850" spc="-15" dirty="0">
                <a:solidFill>
                  <a:srgbClr val="333333"/>
                </a:solidFill>
                <a:latin typeface="Courier New"/>
                <a:cs typeface="Courier New"/>
              </a:rPr>
              <a:t>prefix_sep</a:t>
            </a:r>
            <a:r>
              <a:rPr sz="850" spc="-15" dirty="0">
                <a:solidFill>
                  <a:srgbClr val="666666"/>
                </a:solidFill>
                <a:latin typeface="Courier New"/>
                <a:cs typeface="Courier New"/>
              </a:rPr>
              <a:t>=</a:t>
            </a:r>
            <a:r>
              <a:rPr sz="850" spc="-15" dirty="0">
                <a:solidFill>
                  <a:srgbClr val="B92020"/>
                </a:solidFill>
                <a:latin typeface="Courier New"/>
                <a:cs typeface="Courier New"/>
              </a:rPr>
              <a:t>""</a:t>
            </a:r>
            <a:r>
              <a:rPr sz="850" spc="-15" dirty="0">
                <a:solidFill>
                  <a:srgbClr val="333333"/>
                </a:solidFill>
                <a:latin typeface="Courier New"/>
                <a:cs typeface="Courier New"/>
              </a:rPr>
              <a:t>)</a:t>
            </a:r>
            <a:endParaRPr sz="850">
              <a:latin typeface="Courier New"/>
              <a:cs typeface="Courier New"/>
            </a:endParaRPr>
          </a:p>
        </p:txBody>
      </p:sp>
      <p:pic>
        <p:nvPicPr>
          <p:cNvPr id="16" name="Picture 15"/>
          <p:cNvPicPr>
            <a:picLocks noChangeAspect="1"/>
          </p:cNvPicPr>
          <p:nvPr/>
        </p:nvPicPr>
        <p:blipFill>
          <a:blip r:embed="rId8"/>
          <a:stretch>
            <a:fillRect/>
          </a:stretch>
        </p:blipFill>
        <p:spPr>
          <a:xfrm>
            <a:off x="616909" y="3707240"/>
            <a:ext cx="6319503" cy="366311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82991" y="361950"/>
            <a:ext cx="6387341" cy="91465"/>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582991" y="2450412"/>
            <a:ext cx="6387341" cy="342995"/>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582991" y="4401677"/>
            <a:ext cx="6387341" cy="342995"/>
          </a:xfrm>
          <a:prstGeom prst="rect">
            <a:avLst/>
          </a:prstGeom>
          <a:blipFill>
            <a:blip r:embed="rId4" cstate="print"/>
            <a:stretch>
              <a:fillRect/>
            </a:stretch>
          </a:blipFill>
        </p:spPr>
        <p:txBody>
          <a:bodyPr wrap="square" lIns="0" tIns="0" rIns="0" bIns="0" rtlCol="0"/>
          <a:lstStyle/>
          <a:p>
            <a:endParaRPr/>
          </a:p>
        </p:txBody>
      </p:sp>
      <p:sp>
        <p:nvSpPr>
          <p:cNvPr id="5" name="object 5"/>
          <p:cNvSpPr txBox="1"/>
          <p:nvPr/>
        </p:nvSpPr>
        <p:spPr>
          <a:xfrm>
            <a:off x="608402" y="3558165"/>
            <a:ext cx="6446448" cy="801370"/>
          </a:xfrm>
          <a:prstGeom prst="rect">
            <a:avLst/>
          </a:prstGeom>
        </p:spPr>
        <p:style>
          <a:lnRef idx="2">
            <a:schemeClr val="accent1"/>
          </a:lnRef>
          <a:fillRef idx="1">
            <a:schemeClr val="lt1"/>
          </a:fillRef>
          <a:effectRef idx="0">
            <a:schemeClr val="accent1"/>
          </a:effectRef>
          <a:fontRef idx="minor">
            <a:schemeClr val="dk1"/>
          </a:fontRef>
        </p:style>
        <p:txBody>
          <a:bodyPr vert="horz" wrap="square" lIns="0" tIns="16510" rIns="0" bIns="0" rtlCol="0">
            <a:spAutoFit/>
          </a:bodyPr>
          <a:lstStyle/>
          <a:p>
            <a:pPr marL="12700">
              <a:lnSpc>
                <a:spcPct val="100000"/>
              </a:lnSpc>
              <a:spcBef>
                <a:spcPts val="130"/>
              </a:spcBef>
            </a:pPr>
            <a:r>
              <a:rPr sz="1050" b="1" spc="10" dirty="0">
                <a:latin typeface="Arial"/>
                <a:cs typeface="Arial"/>
              </a:rPr>
              <a:t>Clustering</a:t>
            </a:r>
            <a:r>
              <a:rPr sz="1050" b="1" dirty="0">
                <a:latin typeface="Arial"/>
                <a:cs typeface="Arial"/>
              </a:rPr>
              <a:t> </a:t>
            </a:r>
            <a:r>
              <a:rPr sz="1050" b="1" spc="10" dirty="0">
                <a:latin typeface="Arial"/>
                <a:cs typeface="Arial"/>
              </a:rPr>
              <a:t>Neighborhoods</a:t>
            </a:r>
            <a:endParaRPr sz="1050" dirty="0">
              <a:latin typeface="Arial"/>
              <a:cs typeface="Arial"/>
            </a:endParaRPr>
          </a:p>
          <a:p>
            <a:pPr>
              <a:lnSpc>
                <a:spcPct val="100000"/>
              </a:lnSpc>
              <a:spcBef>
                <a:spcPts val="20"/>
              </a:spcBef>
            </a:pPr>
            <a:endParaRPr sz="1250" dirty="0">
              <a:latin typeface="Times New Roman"/>
              <a:cs typeface="Times New Roman"/>
            </a:endParaRPr>
          </a:p>
          <a:p>
            <a:pPr marL="12700">
              <a:lnSpc>
                <a:spcPct val="100000"/>
              </a:lnSpc>
            </a:pPr>
            <a:r>
              <a:rPr sz="850" b="1" spc="-10" dirty="0">
                <a:latin typeface="Arial"/>
                <a:cs typeface="Arial"/>
              </a:rPr>
              <a:t>Run k-means to cluster the </a:t>
            </a:r>
            <a:r>
              <a:rPr sz="850" b="1" spc="-15" dirty="0">
                <a:latin typeface="Arial"/>
                <a:cs typeface="Arial"/>
              </a:rPr>
              <a:t>neighborhood </a:t>
            </a:r>
            <a:r>
              <a:rPr sz="850" b="1" spc="-10" dirty="0">
                <a:latin typeface="Arial"/>
                <a:cs typeface="Arial"/>
              </a:rPr>
              <a:t>into 5</a:t>
            </a:r>
            <a:r>
              <a:rPr sz="850" b="1" spc="35" dirty="0">
                <a:latin typeface="Arial"/>
                <a:cs typeface="Arial"/>
              </a:rPr>
              <a:t> </a:t>
            </a:r>
            <a:r>
              <a:rPr sz="850" b="1" spc="-10" dirty="0">
                <a:latin typeface="Arial"/>
                <a:cs typeface="Arial"/>
              </a:rPr>
              <a:t>clusters.</a:t>
            </a:r>
            <a:endParaRPr sz="850" dirty="0">
              <a:latin typeface="Arial"/>
              <a:cs typeface="Arial"/>
            </a:endParaRPr>
          </a:p>
          <a:p>
            <a:pPr>
              <a:lnSpc>
                <a:spcPct val="100000"/>
              </a:lnSpc>
            </a:pPr>
            <a:endParaRPr sz="1150" dirty="0">
              <a:latin typeface="Times New Roman"/>
              <a:cs typeface="Times New Roman"/>
            </a:endParaRPr>
          </a:p>
          <a:p>
            <a:pPr marL="12700">
              <a:lnSpc>
                <a:spcPct val="100000"/>
              </a:lnSpc>
            </a:pPr>
            <a:r>
              <a:rPr sz="850" spc="-10" dirty="0">
                <a:solidFill>
                  <a:srgbClr val="2F3E9E"/>
                </a:solidFill>
                <a:latin typeface="Courier New"/>
                <a:cs typeface="Courier New"/>
              </a:rPr>
              <a:t>In</a:t>
            </a:r>
            <a:r>
              <a:rPr sz="850" spc="-15" dirty="0">
                <a:solidFill>
                  <a:srgbClr val="2F3E9E"/>
                </a:solidFill>
                <a:latin typeface="Courier New"/>
                <a:cs typeface="Courier New"/>
              </a:rPr>
              <a:t> </a:t>
            </a:r>
            <a:r>
              <a:rPr sz="850" spc="-10" dirty="0">
                <a:solidFill>
                  <a:srgbClr val="2F3E9E"/>
                </a:solidFill>
                <a:latin typeface="Courier New"/>
                <a:cs typeface="Courier New"/>
              </a:rPr>
              <a:t>[62]:</a:t>
            </a:r>
            <a:endParaRPr sz="850" dirty="0">
              <a:latin typeface="Courier New"/>
              <a:cs typeface="Courier New"/>
            </a:endParaRPr>
          </a:p>
        </p:txBody>
      </p:sp>
      <p:sp>
        <p:nvSpPr>
          <p:cNvPr id="7" name="object 7"/>
          <p:cNvSpPr/>
          <p:nvPr/>
        </p:nvSpPr>
        <p:spPr>
          <a:xfrm>
            <a:off x="582991" y="9645699"/>
            <a:ext cx="6387341" cy="342995"/>
          </a:xfrm>
          <a:prstGeom prst="rect">
            <a:avLst/>
          </a:prstGeom>
          <a:blipFill>
            <a:blip r:embed="rId5" cstate="print"/>
            <a:stretch>
              <a:fillRect/>
            </a:stretch>
          </a:blipFill>
        </p:spPr>
        <p:txBody>
          <a:bodyPr wrap="square" lIns="0" tIns="0" rIns="0" bIns="0" rtlCol="0"/>
          <a:lstStyle/>
          <a:p>
            <a:endParaRPr/>
          </a:p>
        </p:txBody>
      </p:sp>
      <p:graphicFrame>
        <p:nvGraphicFramePr>
          <p:cNvPr id="8" name="object 8"/>
          <p:cNvGraphicFramePr>
            <a:graphicFrameLocks noGrp="1"/>
          </p:cNvGraphicFramePr>
          <p:nvPr>
            <p:extLst>
              <p:ext uri="{D42A27DB-BD31-4B8C-83A1-F6EECF244321}">
                <p14:modId xmlns:p14="http://schemas.microsoft.com/office/powerpoint/2010/main" val="4263806279"/>
              </p:ext>
            </p:extLst>
          </p:nvPr>
        </p:nvGraphicFramePr>
        <p:xfrm>
          <a:off x="621101" y="494155"/>
          <a:ext cx="6349229" cy="2140585"/>
        </p:xfrm>
        <a:graphic>
          <a:graphicData uri="http://schemas.openxmlformats.org/drawingml/2006/table">
            <a:tbl>
              <a:tblPr firstRow="1" bandRow="1">
                <a:tableStyleId>{2D5ABB26-0587-4C30-8999-92F81FD0307C}</a:tableStyleId>
              </a:tblPr>
              <a:tblGrid>
                <a:gridCol w="3239577"/>
                <a:gridCol w="278655"/>
                <a:gridCol w="340198"/>
                <a:gridCol w="940247"/>
                <a:gridCol w="830836"/>
                <a:gridCol w="719716"/>
              </a:tblGrid>
              <a:tr h="88675">
                <a:tc>
                  <a:txBody>
                    <a:bodyPr/>
                    <a:lstStyle/>
                    <a:p>
                      <a:pPr>
                        <a:lnSpc>
                          <a:spcPts val="869"/>
                        </a:lnSpc>
                      </a:pPr>
                      <a:r>
                        <a:rPr sz="850" spc="-15" dirty="0">
                          <a:solidFill>
                            <a:srgbClr val="D74214"/>
                          </a:solidFill>
                          <a:latin typeface="Courier New"/>
                          <a:cs typeface="Courier New"/>
                        </a:rPr>
                        <a:t>Out[60]:</a:t>
                      </a:r>
                      <a:endParaRPr sz="850" dirty="0">
                        <a:latin typeface="Courier New"/>
                        <a:cs typeface="Courier New"/>
                      </a:endParaRPr>
                    </a:p>
                  </a:txBody>
                  <a:tcPr marL="0" marR="0" marT="0" marB="0"/>
                </a:tc>
                <a:tc gridSpan="5">
                  <a:txBody>
                    <a:bodyPr/>
                    <a:lstStyle/>
                    <a:p>
                      <a:pPr>
                        <a:lnSpc>
                          <a:spcPct val="100000"/>
                        </a:lnSpc>
                      </a:pPr>
                      <a:endParaRPr sz="700">
                        <a:latin typeface="Times New Roman"/>
                        <a:cs typeface="Times New Roman"/>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r>
              <a:tr h="133675">
                <a:tc>
                  <a:txBody>
                    <a:bodyPr/>
                    <a:lstStyle/>
                    <a:p>
                      <a:pPr>
                        <a:lnSpc>
                          <a:spcPct val="100000"/>
                        </a:lnSpc>
                        <a:spcBef>
                          <a:spcPts val="15"/>
                        </a:spcBef>
                      </a:pPr>
                      <a:endParaRPr sz="700">
                        <a:latin typeface="Times New Roman"/>
                        <a:cs typeface="Times New Roman"/>
                      </a:endParaRPr>
                    </a:p>
                    <a:p>
                      <a:pPr marR="41275" algn="r">
                        <a:lnSpc>
                          <a:spcPct val="100000"/>
                        </a:lnSpc>
                      </a:pPr>
                      <a:r>
                        <a:rPr sz="700" b="1" spc="-5" dirty="0">
                          <a:latin typeface="Arial"/>
                          <a:cs typeface="Arial"/>
                        </a:rPr>
                        <a:t>nam</a:t>
                      </a:r>
                      <a:r>
                        <a:rPr sz="700" b="1" dirty="0">
                          <a:latin typeface="Arial"/>
                          <a:cs typeface="Arial"/>
                        </a:rPr>
                        <a:t>e</a:t>
                      </a:r>
                      <a:endParaRPr sz="700">
                        <a:latin typeface="Arial"/>
                        <a:cs typeface="Arial"/>
                      </a:endParaRPr>
                    </a:p>
                  </a:txBody>
                  <a:tcPr marL="0" marR="0" marT="1905" marB="0">
                    <a:lnB w="9525">
                      <a:solidFill>
                        <a:srgbClr val="000000"/>
                      </a:solidFill>
                      <a:prstDash val="solid"/>
                    </a:lnB>
                  </a:tcPr>
                </a:tc>
                <a:tc>
                  <a:txBody>
                    <a:bodyPr/>
                    <a:lstStyle/>
                    <a:p>
                      <a:pPr>
                        <a:lnSpc>
                          <a:spcPct val="100000"/>
                        </a:lnSpc>
                        <a:spcBef>
                          <a:spcPts val="15"/>
                        </a:spcBef>
                      </a:pPr>
                      <a:endParaRPr sz="700">
                        <a:latin typeface="Times New Roman"/>
                        <a:cs typeface="Times New Roman"/>
                      </a:endParaRPr>
                    </a:p>
                    <a:p>
                      <a:pPr marR="38100" algn="r">
                        <a:lnSpc>
                          <a:spcPct val="100000"/>
                        </a:lnSpc>
                      </a:pPr>
                      <a:r>
                        <a:rPr sz="700" b="1" spc="-5" dirty="0">
                          <a:latin typeface="Arial"/>
                          <a:cs typeface="Arial"/>
                        </a:rPr>
                        <a:t>N</a:t>
                      </a:r>
                      <a:r>
                        <a:rPr sz="700" b="1" dirty="0">
                          <a:latin typeface="Arial"/>
                          <a:cs typeface="Arial"/>
                        </a:rPr>
                        <a:t>o</a:t>
                      </a:r>
                      <a:endParaRPr sz="700">
                        <a:latin typeface="Arial"/>
                        <a:cs typeface="Arial"/>
                      </a:endParaRPr>
                    </a:p>
                  </a:txBody>
                  <a:tcPr marL="0" marR="0" marT="1905" marB="0">
                    <a:lnB w="9525">
                      <a:solidFill>
                        <a:srgbClr val="000000"/>
                      </a:solidFill>
                      <a:prstDash val="solid"/>
                    </a:lnB>
                  </a:tcPr>
                </a:tc>
                <a:tc>
                  <a:txBody>
                    <a:bodyPr/>
                    <a:lstStyle/>
                    <a:p>
                      <a:pPr>
                        <a:lnSpc>
                          <a:spcPct val="100000"/>
                        </a:lnSpc>
                        <a:spcBef>
                          <a:spcPts val="15"/>
                        </a:spcBef>
                      </a:pPr>
                      <a:endParaRPr sz="700">
                        <a:latin typeface="Times New Roman"/>
                        <a:cs typeface="Times New Roman"/>
                      </a:endParaRPr>
                    </a:p>
                    <a:p>
                      <a:pPr marR="36195" algn="r">
                        <a:lnSpc>
                          <a:spcPct val="100000"/>
                        </a:lnSpc>
                      </a:pPr>
                      <a:r>
                        <a:rPr sz="700" b="1" spc="-5" dirty="0">
                          <a:latin typeface="Arial"/>
                          <a:cs typeface="Arial"/>
                        </a:rPr>
                        <a:t>Ye</a:t>
                      </a:r>
                      <a:r>
                        <a:rPr sz="700" b="1" dirty="0">
                          <a:latin typeface="Arial"/>
                          <a:cs typeface="Arial"/>
                        </a:rPr>
                        <a:t>s</a:t>
                      </a:r>
                      <a:endParaRPr sz="700">
                        <a:latin typeface="Arial"/>
                        <a:cs typeface="Arial"/>
                      </a:endParaRPr>
                    </a:p>
                  </a:txBody>
                  <a:tcPr marL="0" marR="0" marT="1905" marB="0">
                    <a:lnB w="9525">
                      <a:solidFill>
                        <a:srgbClr val="000000"/>
                      </a:solidFill>
                      <a:prstDash val="solid"/>
                    </a:lnB>
                  </a:tcPr>
                </a:tc>
                <a:tc>
                  <a:txBody>
                    <a:bodyPr/>
                    <a:lstStyle/>
                    <a:p>
                      <a:pPr>
                        <a:lnSpc>
                          <a:spcPct val="100000"/>
                        </a:lnSpc>
                        <a:spcBef>
                          <a:spcPts val="15"/>
                        </a:spcBef>
                      </a:pPr>
                      <a:endParaRPr sz="700">
                        <a:latin typeface="Times New Roman"/>
                        <a:cs typeface="Times New Roman"/>
                      </a:endParaRPr>
                    </a:p>
                    <a:p>
                      <a:pPr marR="41910" algn="r">
                        <a:lnSpc>
                          <a:spcPct val="100000"/>
                        </a:lnSpc>
                      </a:pPr>
                      <a:r>
                        <a:rPr sz="700" b="1" spc="-5" dirty="0">
                          <a:latin typeface="Arial"/>
                          <a:cs typeface="Arial"/>
                        </a:rPr>
                        <a:t>City-Operate</a:t>
                      </a:r>
                      <a:r>
                        <a:rPr sz="700" b="1" dirty="0">
                          <a:latin typeface="Arial"/>
                          <a:cs typeface="Arial"/>
                        </a:rPr>
                        <a:t>d</a:t>
                      </a:r>
                      <a:endParaRPr sz="700">
                        <a:latin typeface="Arial"/>
                        <a:cs typeface="Arial"/>
                      </a:endParaRPr>
                    </a:p>
                  </a:txBody>
                  <a:tcPr marL="0" marR="0" marT="1905" marB="0">
                    <a:lnB w="9525">
                      <a:solidFill>
                        <a:srgbClr val="000000"/>
                      </a:solidFill>
                      <a:prstDash val="solid"/>
                    </a:lnB>
                  </a:tcPr>
                </a:tc>
                <a:tc>
                  <a:txBody>
                    <a:bodyPr/>
                    <a:lstStyle/>
                    <a:p>
                      <a:pPr>
                        <a:lnSpc>
                          <a:spcPct val="100000"/>
                        </a:lnSpc>
                        <a:spcBef>
                          <a:spcPts val="15"/>
                        </a:spcBef>
                      </a:pPr>
                      <a:endParaRPr sz="700">
                        <a:latin typeface="Times New Roman"/>
                        <a:cs typeface="Times New Roman"/>
                      </a:endParaRPr>
                    </a:p>
                    <a:p>
                      <a:pPr marR="39370" algn="r">
                        <a:lnSpc>
                          <a:spcPct val="100000"/>
                        </a:lnSpc>
                      </a:pPr>
                      <a:r>
                        <a:rPr sz="700" b="1" spc="-5" dirty="0">
                          <a:latin typeface="Arial"/>
                          <a:cs typeface="Arial"/>
                        </a:rPr>
                        <a:t>Commercia</a:t>
                      </a:r>
                      <a:r>
                        <a:rPr sz="700" b="1" dirty="0">
                          <a:latin typeface="Arial"/>
                          <a:cs typeface="Arial"/>
                        </a:rPr>
                        <a:t>l</a:t>
                      </a:r>
                      <a:endParaRPr sz="700">
                        <a:latin typeface="Arial"/>
                        <a:cs typeface="Arial"/>
                      </a:endParaRPr>
                    </a:p>
                  </a:txBody>
                  <a:tcPr marL="0" marR="0" marT="1905" marB="0">
                    <a:lnB w="9525">
                      <a:solidFill>
                        <a:srgbClr val="000000"/>
                      </a:solidFill>
                      <a:prstDash val="solid"/>
                    </a:lnB>
                  </a:tcPr>
                </a:tc>
                <a:tc>
                  <a:txBody>
                    <a:bodyPr/>
                    <a:lstStyle/>
                    <a:p>
                      <a:pPr>
                        <a:lnSpc>
                          <a:spcPct val="100000"/>
                        </a:lnSpc>
                        <a:spcBef>
                          <a:spcPts val="15"/>
                        </a:spcBef>
                      </a:pPr>
                      <a:endParaRPr sz="700">
                        <a:latin typeface="Times New Roman"/>
                        <a:cs typeface="Times New Roman"/>
                      </a:endParaRPr>
                    </a:p>
                    <a:p>
                      <a:pPr marR="33020" algn="r">
                        <a:lnSpc>
                          <a:spcPct val="100000"/>
                        </a:lnSpc>
                      </a:pPr>
                      <a:r>
                        <a:rPr sz="700" b="1" spc="-5" dirty="0">
                          <a:latin typeface="Arial"/>
                          <a:cs typeface="Arial"/>
                        </a:rPr>
                        <a:t>Non-Profi</a:t>
                      </a:r>
                      <a:r>
                        <a:rPr sz="700" b="1" dirty="0">
                          <a:latin typeface="Arial"/>
                          <a:cs typeface="Arial"/>
                        </a:rPr>
                        <a:t>t</a:t>
                      </a:r>
                      <a:endParaRPr sz="700">
                        <a:latin typeface="Arial"/>
                        <a:cs typeface="Arial"/>
                      </a:endParaRPr>
                    </a:p>
                  </a:txBody>
                  <a:tcPr marL="0" marR="0" marT="1905" marB="0">
                    <a:lnB w="9525">
                      <a:solidFill>
                        <a:srgbClr val="000000"/>
                      </a:solidFill>
                      <a:prstDash val="solid"/>
                    </a:lnB>
                  </a:tcPr>
                </a:tc>
              </a:tr>
              <a:tr h="93848">
                <a:tc>
                  <a:txBody>
                    <a:bodyPr/>
                    <a:lstStyle/>
                    <a:p>
                      <a:pPr marR="34290" algn="r">
                        <a:lnSpc>
                          <a:spcPct val="100000"/>
                        </a:lnSpc>
                        <a:spcBef>
                          <a:spcPts val="350"/>
                        </a:spcBef>
                        <a:tabLst>
                          <a:tab pos="647700" algn="l"/>
                        </a:tabLst>
                      </a:pPr>
                      <a:r>
                        <a:rPr sz="700" b="1" spc="10" dirty="0">
                          <a:latin typeface="Arial"/>
                          <a:cs typeface="Arial"/>
                        </a:rPr>
                        <a:t>0	</a:t>
                      </a:r>
                      <a:r>
                        <a:rPr sz="700" spc="5" dirty="0">
                          <a:latin typeface="Arial"/>
                          <a:cs typeface="Arial"/>
                        </a:rPr>
                        <a:t>Lakeshore Community Child Care</a:t>
                      </a:r>
                      <a:r>
                        <a:rPr sz="700" spc="-45" dirty="0">
                          <a:latin typeface="Arial"/>
                          <a:cs typeface="Arial"/>
                        </a:rPr>
                        <a:t> </a:t>
                      </a:r>
                      <a:r>
                        <a:rPr sz="700" spc="5" dirty="0">
                          <a:latin typeface="Arial"/>
                          <a:cs typeface="Arial"/>
                        </a:rPr>
                        <a:t>Centre</a:t>
                      </a:r>
                      <a:endParaRPr sz="700">
                        <a:latin typeface="Arial"/>
                        <a:cs typeface="Arial"/>
                      </a:endParaRPr>
                    </a:p>
                  </a:txBody>
                  <a:tcPr marL="0" marR="0" marT="44450" marB="0">
                    <a:lnT w="9525">
                      <a:solidFill>
                        <a:srgbClr val="000000"/>
                      </a:solidFill>
                      <a:prstDash val="solid"/>
                    </a:lnT>
                    <a:solidFill>
                      <a:srgbClr val="F4F4F4"/>
                    </a:solidFill>
                  </a:tcPr>
                </a:tc>
                <a:tc>
                  <a:txBody>
                    <a:bodyPr/>
                    <a:lstStyle/>
                    <a:p>
                      <a:pPr marR="40005" algn="r">
                        <a:lnSpc>
                          <a:spcPct val="100000"/>
                        </a:lnSpc>
                        <a:spcBef>
                          <a:spcPts val="350"/>
                        </a:spcBef>
                      </a:pPr>
                      <a:r>
                        <a:rPr sz="700" dirty="0">
                          <a:latin typeface="Arial"/>
                          <a:cs typeface="Arial"/>
                        </a:rPr>
                        <a:t>0</a:t>
                      </a:r>
                      <a:endParaRPr sz="700">
                        <a:latin typeface="Arial"/>
                        <a:cs typeface="Arial"/>
                      </a:endParaRPr>
                    </a:p>
                  </a:txBody>
                  <a:tcPr marL="0" marR="0" marT="44450" marB="0">
                    <a:lnT w="9525">
                      <a:solidFill>
                        <a:srgbClr val="000000"/>
                      </a:solidFill>
                      <a:prstDash val="solid"/>
                    </a:lnT>
                    <a:solidFill>
                      <a:srgbClr val="F4F4F4"/>
                    </a:solidFill>
                  </a:tcPr>
                </a:tc>
                <a:tc>
                  <a:txBody>
                    <a:bodyPr/>
                    <a:lstStyle/>
                    <a:p>
                      <a:pPr marR="41910" algn="r">
                        <a:lnSpc>
                          <a:spcPct val="100000"/>
                        </a:lnSpc>
                        <a:spcBef>
                          <a:spcPts val="350"/>
                        </a:spcBef>
                      </a:pPr>
                      <a:r>
                        <a:rPr sz="700" dirty="0">
                          <a:latin typeface="Arial"/>
                          <a:cs typeface="Arial"/>
                        </a:rPr>
                        <a:t>1</a:t>
                      </a:r>
                      <a:endParaRPr sz="700">
                        <a:latin typeface="Arial"/>
                        <a:cs typeface="Arial"/>
                      </a:endParaRPr>
                    </a:p>
                  </a:txBody>
                  <a:tcPr marL="0" marR="0" marT="44450" marB="0">
                    <a:lnT w="9525">
                      <a:solidFill>
                        <a:srgbClr val="000000"/>
                      </a:solidFill>
                      <a:prstDash val="solid"/>
                    </a:lnT>
                    <a:solidFill>
                      <a:srgbClr val="F4F4F4"/>
                    </a:solidFill>
                  </a:tcPr>
                </a:tc>
                <a:tc>
                  <a:txBody>
                    <a:bodyPr/>
                    <a:lstStyle/>
                    <a:p>
                      <a:pPr marR="38735" algn="r">
                        <a:lnSpc>
                          <a:spcPct val="100000"/>
                        </a:lnSpc>
                        <a:spcBef>
                          <a:spcPts val="350"/>
                        </a:spcBef>
                      </a:pPr>
                      <a:r>
                        <a:rPr sz="700" dirty="0">
                          <a:latin typeface="Arial"/>
                          <a:cs typeface="Arial"/>
                        </a:rPr>
                        <a:t>0</a:t>
                      </a:r>
                      <a:endParaRPr sz="700">
                        <a:latin typeface="Arial"/>
                        <a:cs typeface="Arial"/>
                      </a:endParaRPr>
                    </a:p>
                  </a:txBody>
                  <a:tcPr marL="0" marR="0" marT="44450" marB="0">
                    <a:lnT w="9525">
                      <a:solidFill>
                        <a:srgbClr val="000000"/>
                      </a:solidFill>
                      <a:prstDash val="solid"/>
                    </a:lnT>
                    <a:solidFill>
                      <a:srgbClr val="F4F4F4"/>
                    </a:solidFill>
                  </a:tcPr>
                </a:tc>
                <a:tc>
                  <a:txBody>
                    <a:bodyPr/>
                    <a:lstStyle/>
                    <a:p>
                      <a:pPr marR="38735" algn="r">
                        <a:lnSpc>
                          <a:spcPct val="100000"/>
                        </a:lnSpc>
                        <a:spcBef>
                          <a:spcPts val="350"/>
                        </a:spcBef>
                      </a:pPr>
                      <a:r>
                        <a:rPr sz="700" dirty="0">
                          <a:latin typeface="Arial"/>
                          <a:cs typeface="Arial"/>
                        </a:rPr>
                        <a:t>0</a:t>
                      </a:r>
                      <a:endParaRPr sz="700">
                        <a:latin typeface="Arial"/>
                        <a:cs typeface="Arial"/>
                      </a:endParaRPr>
                    </a:p>
                  </a:txBody>
                  <a:tcPr marL="0" marR="0" marT="44450" marB="0">
                    <a:lnT w="9525">
                      <a:solidFill>
                        <a:srgbClr val="000000"/>
                      </a:solidFill>
                      <a:prstDash val="solid"/>
                    </a:lnT>
                    <a:solidFill>
                      <a:srgbClr val="F4F4F4"/>
                    </a:solidFill>
                  </a:tcPr>
                </a:tc>
                <a:tc>
                  <a:txBody>
                    <a:bodyPr/>
                    <a:lstStyle/>
                    <a:p>
                      <a:pPr marR="40005" algn="r">
                        <a:lnSpc>
                          <a:spcPct val="100000"/>
                        </a:lnSpc>
                        <a:spcBef>
                          <a:spcPts val="350"/>
                        </a:spcBef>
                      </a:pPr>
                      <a:r>
                        <a:rPr sz="700" dirty="0">
                          <a:latin typeface="Arial"/>
                          <a:cs typeface="Arial"/>
                        </a:rPr>
                        <a:t>1</a:t>
                      </a:r>
                      <a:endParaRPr sz="700">
                        <a:latin typeface="Arial"/>
                        <a:cs typeface="Arial"/>
                      </a:endParaRPr>
                    </a:p>
                  </a:txBody>
                  <a:tcPr marL="0" marR="0" marT="44450" marB="0">
                    <a:lnT w="9525">
                      <a:solidFill>
                        <a:srgbClr val="000000"/>
                      </a:solidFill>
                      <a:prstDash val="solid"/>
                    </a:lnT>
                    <a:solidFill>
                      <a:srgbClr val="F4F4F4"/>
                    </a:solidFill>
                  </a:tcPr>
                </a:tc>
              </a:tr>
              <a:tr h="91482">
                <a:tc>
                  <a:txBody>
                    <a:bodyPr/>
                    <a:lstStyle/>
                    <a:p>
                      <a:pPr marR="31750" algn="r">
                        <a:lnSpc>
                          <a:spcPct val="100000"/>
                        </a:lnSpc>
                        <a:spcBef>
                          <a:spcPts val="320"/>
                        </a:spcBef>
                        <a:tabLst>
                          <a:tab pos="670560" algn="l"/>
                        </a:tabLst>
                      </a:pPr>
                      <a:r>
                        <a:rPr sz="700" b="1" spc="10" dirty="0">
                          <a:latin typeface="Arial"/>
                          <a:cs typeface="Arial"/>
                        </a:rPr>
                        <a:t>1	</a:t>
                      </a:r>
                      <a:r>
                        <a:rPr sz="700" dirty="0">
                          <a:latin typeface="Arial"/>
                          <a:cs typeface="Arial"/>
                        </a:rPr>
                        <a:t>Alternative </a:t>
                      </a:r>
                      <a:r>
                        <a:rPr sz="700" spc="5" dirty="0">
                          <a:latin typeface="Arial"/>
                          <a:cs typeface="Arial"/>
                        </a:rPr>
                        <a:t>Primary School Parent</a:t>
                      </a:r>
                      <a:r>
                        <a:rPr sz="700" spc="-20" dirty="0">
                          <a:latin typeface="Arial"/>
                          <a:cs typeface="Arial"/>
                        </a:rPr>
                        <a:t> </a:t>
                      </a:r>
                      <a:r>
                        <a:rPr sz="700" spc="5" dirty="0">
                          <a:latin typeface="Arial"/>
                          <a:cs typeface="Arial"/>
                        </a:rPr>
                        <a:t>Group</a:t>
                      </a:r>
                      <a:endParaRPr sz="700" dirty="0">
                        <a:latin typeface="Arial"/>
                        <a:cs typeface="Arial"/>
                      </a:endParaRPr>
                    </a:p>
                  </a:txBody>
                  <a:tcPr marL="0" marR="0" marT="40640" marB="0"/>
                </a:tc>
                <a:tc>
                  <a:txBody>
                    <a:bodyPr/>
                    <a:lstStyle/>
                    <a:p>
                      <a:pPr marR="40005" algn="r">
                        <a:lnSpc>
                          <a:spcPct val="100000"/>
                        </a:lnSpc>
                        <a:spcBef>
                          <a:spcPts val="320"/>
                        </a:spcBef>
                      </a:pPr>
                      <a:r>
                        <a:rPr sz="700" dirty="0">
                          <a:latin typeface="Arial"/>
                          <a:cs typeface="Arial"/>
                        </a:rPr>
                        <a:t>0</a:t>
                      </a:r>
                      <a:endParaRPr sz="700">
                        <a:latin typeface="Arial"/>
                        <a:cs typeface="Arial"/>
                      </a:endParaRPr>
                    </a:p>
                  </a:txBody>
                  <a:tcPr marL="0" marR="0" marT="40640" marB="0"/>
                </a:tc>
                <a:tc>
                  <a:txBody>
                    <a:bodyPr/>
                    <a:lstStyle/>
                    <a:p>
                      <a:pPr marR="41910" algn="r">
                        <a:lnSpc>
                          <a:spcPct val="100000"/>
                        </a:lnSpc>
                        <a:spcBef>
                          <a:spcPts val="320"/>
                        </a:spcBef>
                      </a:pPr>
                      <a:r>
                        <a:rPr sz="700" dirty="0">
                          <a:latin typeface="Arial"/>
                          <a:cs typeface="Arial"/>
                        </a:rPr>
                        <a:t>1</a:t>
                      </a:r>
                      <a:endParaRPr sz="700">
                        <a:latin typeface="Arial"/>
                        <a:cs typeface="Arial"/>
                      </a:endParaRPr>
                    </a:p>
                  </a:txBody>
                  <a:tcPr marL="0" marR="0" marT="40640" marB="0"/>
                </a:tc>
                <a:tc>
                  <a:txBody>
                    <a:bodyPr/>
                    <a:lstStyle/>
                    <a:p>
                      <a:pPr marR="38735" algn="r">
                        <a:lnSpc>
                          <a:spcPct val="100000"/>
                        </a:lnSpc>
                        <a:spcBef>
                          <a:spcPts val="320"/>
                        </a:spcBef>
                      </a:pPr>
                      <a:r>
                        <a:rPr sz="700" dirty="0">
                          <a:latin typeface="Arial"/>
                          <a:cs typeface="Arial"/>
                        </a:rPr>
                        <a:t>0</a:t>
                      </a:r>
                      <a:endParaRPr sz="700">
                        <a:latin typeface="Arial"/>
                        <a:cs typeface="Arial"/>
                      </a:endParaRPr>
                    </a:p>
                  </a:txBody>
                  <a:tcPr marL="0" marR="0" marT="40640" marB="0"/>
                </a:tc>
                <a:tc>
                  <a:txBody>
                    <a:bodyPr/>
                    <a:lstStyle/>
                    <a:p>
                      <a:pPr marR="38735" algn="r">
                        <a:lnSpc>
                          <a:spcPct val="100000"/>
                        </a:lnSpc>
                        <a:spcBef>
                          <a:spcPts val="320"/>
                        </a:spcBef>
                      </a:pPr>
                      <a:r>
                        <a:rPr sz="700" dirty="0">
                          <a:latin typeface="Arial"/>
                          <a:cs typeface="Arial"/>
                        </a:rPr>
                        <a:t>0</a:t>
                      </a:r>
                      <a:endParaRPr sz="700">
                        <a:latin typeface="Arial"/>
                        <a:cs typeface="Arial"/>
                      </a:endParaRPr>
                    </a:p>
                  </a:txBody>
                  <a:tcPr marL="0" marR="0" marT="40640" marB="0"/>
                </a:tc>
                <a:tc>
                  <a:txBody>
                    <a:bodyPr/>
                    <a:lstStyle/>
                    <a:p>
                      <a:pPr marR="40005" algn="r">
                        <a:lnSpc>
                          <a:spcPct val="100000"/>
                        </a:lnSpc>
                        <a:spcBef>
                          <a:spcPts val="320"/>
                        </a:spcBef>
                      </a:pPr>
                      <a:r>
                        <a:rPr sz="700" dirty="0">
                          <a:latin typeface="Arial"/>
                          <a:cs typeface="Arial"/>
                        </a:rPr>
                        <a:t>1</a:t>
                      </a:r>
                      <a:endParaRPr sz="700">
                        <a:latin typeface="Arial"/>
                        <a:cs typeface="Arial"/>
                      </a:endParaRPr>
                    </a:p>
                  </a:txBody>
                  <a:tcPr marL="0" marR="0" marT="40640" marB="0"/>
                </a:tc>
              </a:tr>
              <a:tr h="91482">
                <a:tc>
                  <a:txBody>
                    <a:bodyPr/>
                    <a:lstStyle/>
                    <a:p>
                      <a:pPr marR="36830" algn="r">
                        <a:lnSpc>
                          <a:spcPct val="100000"/>
                        </a:lnSpc>
                        <a:spcBef>
                          <a:spcPts val="320"/>
                        </a:spcBef>
                        <a:tabLst>
                          <a:tab pos="350520" algn="l"/>
                        </a:tabLst>
                      </a:pPr>
                      <a:r>
                        <a:rPr sz="700" b="1" spc="10" dirty="0">
                          <a:latin typeface="Arial"/>
                          <a:cs typeface="Arial"/>
                        </a:rPr>
                        <a:t>2	</a:t>
                      </a:r>
                      <a:r>
                        <a:rPr sz="700" spc="5" dirty="0">
                          <a:latin typeface="Arial"/>
                          <a:cs typeface="Arial"/>
                        </a:rPr>
                        <a:t>Cardinal Leger Child Care Centre</a:t>
                      </a:r>
                      <a:r>
                        <a:rPr sz="700" spc="-75" dirty="0">
                          <a:latin typeface="Arial"/>
                          <a:cs typeface="Arial"/>
                        </a:rPr>
                        <a:t> </a:t>
                      </a:r>
                      <a:r>
                        <a:rPr sz="700" spc="5" dirty="0">
                          <a:latin typeface="Arial"/>
                          <a:cs typeface="Arial"/>
                        </a:rPr>
                        <a:t>(Scarborough)</a:t>
                      </a:r>
                      <a:endParaRPr sz="700" dirty="0">
                        <a:latin typeface="Arial"/>
                        <a:cs typeface="Arial"/>
                      </a:endParaRPr>
                    </a:p>
                  </a:txBody>
                  <a:tcPr marL="0" marR="0" marT="40640" marB="0">
                    <a:solidFill>
                      <a:srgbClr val="F4F4F4"/>
                    </a:solidFill>
                  </a:tcPr>
                </a:tc>
                <a:tc>
                  <a:txBody>
                    <a:bodyPr/>
                    <a:lstStyle/>
                    <a:p>
                      <a:pPr marR="40005" algn="r">
                        <a:lnSpc>
                          <a:spcPct val="100000"/>
                        </a:lnSpc>
                        <a:spcBef>
                          <a:spcPts val="320"/>
                        </a:spcBef>
                      </a:pPr>
                      <a:r>
                        <a:rPr sz="700" dirty="0">
                          <a:latin typeface="Arial"/>
                          <a:cs typeface="Arial"/>
                        </a:rPr>
                        <a:t>0</a:t>
                      </a:r>
                      <a:endParaRPr sz="700">
                        <a:latin typeface="Arial"/>
                        <a:cs typeface="Arial"/>
                      </a:endParaRPr>
                    </a:p>
                  </a:txBody>
                  <a:tcPr marL="0" marR="0" marT="40640" marB="0">
                    <a:solidFill>
                      <a:srgbClr val="F4F4F4"/>
                    </a:solidFill>
                  </a:tcPr>
                </a:tc>
                <a:tc>
                  <a:txBody>
                    <a:bodyPr/>
                    <a:lstStyle/>
                    <a:p>
                      <a:pPr marR="41910" algn="r">
                        <a:lnSpc>
                          <a:spcPct val="100000"/>
                        </a:lnSpc>
                        <a:spcBef>
                          <a:spcPts val="320"/>
                        </a:spcBef>
                      </a:pPr>
                      <a:r>
                        <a:rPr sz="700" dirty="0">
                          <a:latin typeface="Arial"/>
                          <a:cs typeface="Arial"/>
                        </a:rPr>
                        <a:t>1</a:t>
                      </a:r>
                      <a:endParaRPr sz="700">
                        <a:latin typeface="Arial"/>
                        <a:cs typeface="Arial"/>
                      </a:endParaRPr>
                    </a:p>
                  </a:txBody>
                  <a:tcPr marL="0" marR="0" marT="40640" marB="0">
                    <a:solidFill>
                      <a:srgbClr val="F4F4F4"/>
                    </a:solidFill>
                  </a:tcPr>
                </a:tc>
                <a:tc>
                  <a:txBody>
                    <a:bodyPr/>
                    <a:lstStyle/>
                    <a:p>
                      <a:pPr marR="38735" algn="r">
                        <a:lnSpc>
                          <a:spcPct val="100000"/>
                        </a:lnSpc>
                        <a:spcBef>
                          <a:spcPts val="320"/>
                        </a:spcBef>
                      </a:pPr>
                      <a:r>
                        <a:rPr sz="700" dirty="0">
                          <a:latin typeface="Arial"/>
                          <a:cs typeface="Arial"/>
                        </a:rPr>
                        <a:t>0</a:t>
                      </a:r>
                      <a:endParaRPr sz="700">
                        <a:latin typeface="Arial"/>
                        <a:cs typeface="Arial"/>
                      </a:endParaRPr>
                    </a:p>
                  </a:txBody>
                  <a:tcPr marL="0" marR="0" marT="40640" marB="0">
                    <a:solidFill>
                      <a:srgbClr val="F4F4F4"/>
                    </a:solidFill>
                  </a:tcPr>
                </a:tc>
                <a:tc>
                  <a:txBody>
                    <a:bodyPr/>
                    <a:lstStyle/>
                    <a:p>
                      <a:pPr marR="38735" algn="r">
                        <a:lnSpc>
                          <a:spcPct val="100000"/>
                        </a:lnSpc>
                        <a:spcBef>
                          <a:spcPts val="320"/>
                        </a:spcBef>
                      </a:pPr>
                      <a:r>
                        <a:rPr sz="700" dirty="0">
                          <a:latin typeface="Arial"/>
                          <a:cs typeface="Arial"/>
                        </a:rPr>
                        <a:t>0</a:t>
                      </a:r>
                      <a:endParaRPr sz="700">
                        <a:latin typeface="Arial"/>
                        <a:cs typeface="Arial"/>
                      </a:endParaRPr>
                    </a:p>
                  </a:txBody>
                  <a:tcPr marL="0" marR="0" marT="40640" marB="0">
                    <a:solidFill>
                      <a:srgbClr val="F4F4F4"/>
                    </a:solidFill>
                  </a:tcPr>
                </a:tc>
                <a:tc>
                  <a:txBody>
                    <a:bodyPr/>
                    <a:lstStyle/>
                    <a:p>
                      <a:pPr marR="40005" algn="r">
                        <a:lnSpc>
                          <a:spcPct val="100000"/>
                        </a:lnSpc>
                        <a:spcBef>
                          <a:spcPts val="320"/>
                        </a:spcBef>
                      </a:pPr>
                      <a:r>
                        <a:rPr sz="700" dirty="0">
                          <a:latin typeface="Arial"/>
                          <a:cs typeface="Arial"/>
                        </a:rPr>
                        <a:t>1</a:t>
                      </a:r>
                      <a:endParaRPr sz="700">
                        <a:latin typeface="Arial"/>
                        <a:cs typeface="Arial"/>
                      </a:endParaRPr>
                    </a:p>
                  </a:txBody>
                  <a:tcPr marL="0" marR="0" marT="40640" marB="0">
                    <a:solidFill>
                      <a:srgbClr val="F4F4F4"/>
                    </a:solidFill>
                  </a:tcPr>
                </a:tc>
              </a:tr>
              <a:tr h="91482">
                <a:tc>
                  <a:txBody>
                    <a:bodyPr/>
                    <a:lstStyle/>
                    <a:p>
                      <a:pPr marR="34290" algn="r">
                        <a:lnSpc>
                          <a:spcPct val="100000"/>
                        </a:lnSpc>
                        <a:spcBef>
                          <a:spcPts val="320"/>
                        </a:spcBef>
                      </a:pPr>
                      <a:r>
                        <a:rPr sz="700" b="1" spc="10" dirty="0">
                          <a:latin typeface="Arial"/>
                          <a:cs typeface="Arial"/>
                        </a:rPr>
                        <a:t>3 </a:t>
                      </a:r>
                      <a:r>
                        <a:rPr sz="700" spc="5" dirty="0">
                          <a:latin typeface="Arial"/>
                          <a:cs typeface="Arial"/>
                        </a:rPr>
                        <a:t>George Brown - Richmond Adelaide Childcare</a:t>
                      </a:r>
                      <a:r>
                        <a:rPr sz="700" spc="-120" dirty="0">
                          <a:latin typeface="Arial"/>
                          <a:cs typeface="Arial"/>
                        </a:rPr>
                        <a:t> </a:t>
                      </a:r>
                      <a:r>
                        <a:rPr sz="700" spc="5" dirty="0">
                          <a:latin typeface="Arial"/>
                          <a:cs typeface="Arial"/>
                        </a:rPr>
                        <a:t>Centre</a:t>
                      </a:r>
                      <a:endParaRPr sz="700" dirty="0">
                        <a:latin typeface="Arial"/>
                        <a:cs typeface="Arial"/>
                      </a:endParaRPr>
                    </a:p>
                  </a:txBody>
                  <a:tcPr marL="0" marR="0" marT="40640" marB="0"/>
                </a:tc>
                <a:tc>
                  <a:txBody>
                    <a:bodyPr/>
                    <a:lstStyle/>
                    <a:p>
                      <a:pPr marR="40005" algn="r">
                        <a:lnSpc>
                          <a:spcPct val="100000"/>
                        </a:lnSpc>
                        <a:spcBef>
                          <a:spcPts val="320"/>
                        </a:spcBef>
                      </a:pPr>
                      <a:r>
                        <a:rPr sz="700" dirty="0">
                          <a:latin typeface="Arial"/>
                          <a:cs typeface="Arial"/>
                        </a:rPr>
                        <a:t>0</a:t>
                      </a:r>
                      <a:endParaRPr sz="700">
                        <a:latin typeface="Arial"/>
                        <a:cs typeface="Arial"/>
                      </a:endParaRPr>
                    </a:p>
                  </a:txBody>
                  <a:tcPr marL="0" marR="0" marT="40640" marB="0"/>
                </a:tc>
                <a:tc>
                  <a:txBody>
                    <a:bodyPr/>
                    <a:lstStyle/>
                    <a:p>
                      <a:pPr marR="41910" algn="r">
                        <a:lnSpc>
                          <a:spcPct val="100000"/>
                        </a:lnSpc>
                        <a:spcBef>
                          <a:spcPts val="320"/>
                        </a:spcBef>
                      </a:pPr>
                      <a:r>
                        <a:rPr sz="700" dirty="0">
                          <a:latin typeface="Arial"/>
                          <a:cs typeface="Arial"/>
                        </a:rPr>
                        <a:t>1</a:t>
                      </a:r>
                      <a:endParaRPr sz="700">
                        <a:latin typeface="Arial"/>
                        <a:cs typeface="Arial"/>
                      </a:endParaRPr>
                    </a:p>
                  </a:txBody>
                  <a:tcPr marL="0" marR="0" marT="40640" marB="0"/>
                </a:tc>
                <a:tc>
                  <a:txBody>
                    <a:bodyPr/>
                    <a:lstStyle/>
                    <a:p>
                      <a:pPr marR="38735" algn="r">
                        <a:lnSpc>
                          <a:spcPct val="100000"/>
                        </a:lnSpc>
                        <a:spcBef>
                          <a:spcPts val="320"/>
                        </a:spcBef>
                      </a:pPr>
                      <a:r>
                        <a:rPr sz="700" dirty="0">
                          <a:latin typeface="Arial"/>
                          <a:cs typeface="Arial"/>
                        </a:rPr>
                        <a:t>0</a:t>
                      </a:r>
                      <a:endParaRPr sz="700">
                        <a:latin typeface="Arial"/>
                        <a:cs typeface="Arial"/>
                      </a:endParaRPr>
                    </a:p>
                  </a:txBody>
                  <a:tcPr marL="0" marR="0" marT="40640" marB="0"/>
                </a:tc>
                <a:tc>
                  <a:txBody>
                    <a:bodyPr/>
                    <a:lstStyle/>
                    <a:p>
                      <a:pPr marR="38735" algn="r">
                        <a:lnSpc>
                          <a:spcPct val="100000"/>
                        </a:lnSpc>
                        <a:spcBef>
                          <a:spcPts val="320"/>
                        </a:spcBef>
                      </a:pPr>
                      <a:r>
                        <a:rPr sz="700" dirty="0">
                          <a:latin typeface="Arial"/>
                          <a:cs typeface="Arial"/>
                        </a:rPr>
                        <a:t>0</a:t>
                      </a:r>
                      <a:endParaRPr sz="700">
                        <a:latin typeface="Arial"/>
                        <a:cs typeface="Arial"/>
                      </a:endParaRPr>
                    </a:p>
                  </a:txBody>
                  <a:tcPr marL="0" marR="0" marT="40640" marB="0"/>
                </a:tc>
                <a:tc>
                  <a:txBody>
                    <a:bodyPr/>
                    <a:lstStyle/>
                    <a:p>
                      <a:pPr marR="40005" algn="r">
                        <a:lnSpc>
                          <a:spcPct val="100000"/>
                        </a:lnSpc>
                        <a:spcBef>
                          <a:spcPts val="320"/>
                        </a:spcBef>
                      </a:pPr>
                      <a:r>
                        <a:rPr sz="700" dirty="0">
                          <a:latin typeface="Arial"/>
                          <a:cs typeface="Arial"/>
                        </a:rPr>
                        <a:t>1</a:t>
                      </a:r>
                      <a:endParaRPr sz="700">
                        <a:latin typeface="Arial"/>
                        <a:cs typeface="Arial"/>
                      </a:endParaRPr>
                    </a:p>
                  </a:txBody>
                  <a:tcPr marL="0" marR="0" marT="40640" marB="0"/>
                </a:tc>
              </a:tr>
              <a:tr h="91482">
                <a:tc>
                  <a:txBody>
                    <a:bodyPr/>
                    <a:lstStyle/>
                    <a:p>
                      <a:pPr marR="41275" algn="r">
                        <a:lnSpc>
                          <a:spcPct val="100000"/>
                        </a:lnSpc>
                        <a:spcBef>
                          <a:spcPts val="320"/>
                        </a:spcBef>
                        <a:tabLst>
                          <a:tab pos="1249680" algn="l"/>
                        </a:tabLst>
                      </a:pPr>
                      <a:r>
                        <a:rPr sz="700" b="1" spc="10" dirty="0">
                          <a:latin typeface="Arial"/>
                          <a:cs typeface="Arial"/>
                        </a:rPr>
                        <a:t>4	</a:t>
                      </a:r>
                      <a:r>
                        <a:rPr sz="700" spc="5" dirty="0">
                          <a:latin typeface="Arial"/>
                          <a:cs typeface="Arial"/>
                        </a:rPr>
                        <a:t>Woodland Nursery</a:t>
                      </a:r>
                      <a:r>
                        <a:rPr sz="700" spc="-60" dirty="0">
                          <a:latin typeface="Arial"/>
                          <a:cs typeface="Arial"/>
                        </a:rPr>
                        <a:t> </a:t>
                      </a:r>
                      <a:r>
                        <a:rPr sz="700" spc="5" dirty="0">
                          <a:latin typeface="Arial"/>
                          <a:cs typeface="Arial"/>
                        </a:rPr>
                        <a:t>School</a:t>
                      </a:r>
                      <a:endParaRPr sz="700">
                        <a:latin typeface="Arial"/>
                        <a:cs typeface="Arial"/>
                      </a:endParaRPr>
                    </a:p>
                  </a:txBody>
                  <a:tcPr marL="0" marR="0" marT="40640" marB="0">
                    <a:solidFill>
                      <a:srgbClr val="F4F4F4"/>
                    </a:solidFill>
                  </a:tcPr>
                </a:tc>
                <a:tc>
                  <a:txBody>
                    <a:bodyPr/>
                    <a:lstStyle/>
                    <a:p>
                      <a:pPr marR="40005" algn="r">
                        <a:lnSpc>
                          <a:spcPct val="100000"/>
                        </a:lnSpc>
                        <a:spcBef>
                          <a:spcPts val="320"/>
                        </a:spcBef>
                      </a:pPr>
                      <a:r>
                        <a:rPr sz="700" dirty="0">
                          <a:latin typeface="Arial"/>
                          <a:cs typeface="Arial"/>
                        </a:rPr>
                        <a:t>1</a:t>
                      </a:r>
                      <a:endParaRPr sz="700">
                        <a:latin typeface="Arial"/>
                        <a:cs typeface="Arial"/>
                      </a:endParaRPr>
                    </a:p>
                  </a:txBody>
                  <a:tcPr marL="0" marR="0" marT="40640" marB="0">
                    <a:solidFill>
                      <a:srgbClr val="F4F4F4"/>
                    </a:solidFill>
                  </a:tcPr>
                </a:tc>
                <a:tc>
                  <a:txBody>
                    <a:bodyPr/>
                    <a:lstStyle/>
                    <a:p>
                      <a:pPr marR="41910" algn="r">
                        <a:lnSpc>
                          <a:spcPct val="100000"/>
                        </a:lnSpc>
                        <a:spcBef>
                          <a:spcPts val="320"/>
                        </a:spcBef>
                      </a:pPr>
                      <a:r>
                        <a:rPr sz="700" dirty="0">
                          <a:latin typeface="Arial"/>
                          <a:cs typeface="Arial"/>
                        </a:rPr>
                        <a:t>0</a:t>
                      </a:r>
                      <a:endParaRPr sz="700">
                        <a:latin typeface="Arial"/>
                        <a:cs typeface="Arial"/>
                      </a:endParaRPr>
                    </a:p>
                  </a:txBody>
                  <a:tcPr marL="0" marR="0" marT="40640" marB="0">
                    <a:solidFill>
                      <a:srgbClr val="F4F4F4"/>
                    </a:solidFill>
                  </a:tcPr>
                </a:tc>
                <a:tc>
                  <a:txBody>
                    <a:bodyPr/>
                    <a:lstStyle/>
                    <a:p>
                      <a:pPr marR="38735" algn="r">
                        <a:lnSpc>
                          <a:spcPct val="100000"/>
                        </a:lnSpc>
                        <a:spcBef>
                          <a:spcPts val="320"/>
                        </a:spcBef>
                      </a:pPr>
                      <a:r>
                        <a:rPr sz="700" dirty="0">
                          <a:latin typeface="Arial"/>
                          <a:cs typeface="Arial"/>
                        </a:rPr>
                        <a:t>0</a:t>
                      </a:r>
                      <a:endParaRPr sz="700">
                        <a:latin typeface="Arial"/>
                        <a:cs typeface="Arial"/>
                      </a:endParaRPr>
                    </a:p>
                  </a:txBody>
                  <a:tcPr marL="0" marR="0" marT="40640" marB="0">
                    <a:solidFill>
                      <a:srgbClr val="F4F4F4"/>
                    </a:solidFill>
                  </a:tcPr>
                </a:tc>
                <a:tc>
                  <a:txBody>
                    <a:bodyPr/>
                    <a:lstStyle/>
                    <a:p>
                      <a:pPr marR="38735" algn="r">
                        <a:lnSpc>
                          <a:spcPct val="100000"/>
                        </a:lnSpc>
                        <a:spcBef>
                          <a:spcPts val="320"/>
                        </a:spcBef>
                      </a:pPr>
                      <a:r>
                        <a:rPr sz="700" dirty="0">
                          <a:latin typeface="Arial"/>
                          <a:cs typeface="Arial"/>
                        </a:rPr>
                        <a:t>0</a:t>
                      </a:r>
                      <a:endParaRPr sz="700">
                        <a:latin typeface="Arial"/>
                        <a:cs typeface="Arial"/>
                      </a:endParaRPr>
                    </a:p>
                  </a:txBody>
                  <a:tcPr marL="0" marR="0" marT="40640" marB="0">
                    <a:solidFill>
                      <a:srgbClr val="F4F4F4"/>
                    </a:solidFill>
                  </a:tcPr>
                </a:tc>
                <a:tc>
                  <a:txBody>
                    <a:bodyPr/>
                    <a:lstStyle/>
                    <a:p>
                      <a:pPr marR="40005" algn="r">
                        <a:lnSpc>
                          <a:spcPct val="100000"/>
                        </a:lnSpc>
                        <a:spcBef>
                          <a:spcPts val="320"/>
                        </a:spcBef>
                      </a:pPr>
                      <a:r>
                        <a:rPr sz="700" dirty="0">
                          <a:latin typeface="Arial"/>
                          <a:cs typeface="Arial"/>
                        </a:rPr>
                        <a:t>1</a:t>
                      </a:r>
                      <a:endParaRPr sz="700">
                        <a:latin typeface="Arial"/>
                        <a:cs typeface="Arial"/>
                      </a:endParaRPr>
                    </a:p>
                  </a:txBody>
                  <a:tcPr marL="0" marR="0" marT="40640" marB="0">
                    <a:solidFill>
                      <a:srgbClr val="F4F4F4"/>
                    </a:solidFill>
                  </a:tcPr>
                </a:tc>
              </a:tr>
              <a:tr h="395898">
                <a:tc>
                  <a:txBody>
                    <a:bodyPr/>
                    <a:lstStyle/>
                    <a:p>
                      <a:pPr>
                        <a:lnSpc>
                          <a:spcPct val="100000"/>
                        </a:lnSpc>
                      </a:pPr>
                      <a:endParaRPr sz="900">
                        <a:latin typeface="Times New Roman"/>
                        <a:cs typeface="Times New Roman"/>
                      </a:endParaRPr>
                    </a:p>
                    <a:p>
                      <a:pPr>
                        <a:lnSpc>
                          <a:spcPct val="100000"/>
                        </a:lnSpc>
                        <a:spcBef>
                          <a:spcPts val="25"/>
                        </a:spcBef>
                      </a:pPr>
                      <a:endParaRPr sz="1000">
                        <a:latin typeface="Times New Roman"/>
                        <a:cs typeface="Times New Roman"/>
                      </a:endParaRPr>
                    </a:p>
                    <a:p>
                      <a:pPr>
                        <a:lnSpc>
                          <a:spcPct val="100000"/>
                        </a:lnSpc>
                      </a:pPr>
                      <a:r>
                        <a:rPr sz="850" spc="-10" dirty="0">
                          <a:solidFill>
                            <a:srgbClr val="2F3E9E"/>
                          </a:solidFill>
                          <a:latin typeface="Courier New"/>
                          <a:cs typeface="Courier New"/>
                        </a:rPr>
                        <a:t>In</a:t>
                      </a:r>
                      <a:r>
                        <a:rPr sz="850" spc="-15" dirty="0">
                          <a:solidFill>
                            <a:srgbClr val="2F3E9E"/>
                          </a:solidFill>
                          <a:latin typeface="Courier New"/>
                          <a:cs typeface="Courier New"/>
                        </a:rPr>
                        <a:t> </a:t>
                      </a:r>
                      <a:r>
                        <a:rPr sz="850" spc="-10" dirty="0">
                          <a:solidFill>
                            <a:srgbClr val="2F3E9E"/>
                          </a:solidFill>
                          <a:latin typeface="Courier New"/>
                          <a:cs typeface="Courier New"/>
                        </a:rPr>
                        <a:t>[61]:</a:t>
                      </a:r>
                      <a:endParaRPr sz="850">
                        <a:latin typeface="Courier New"/>
                        <a:cs typeface="Courier New"/>
                      </a:endParaRPr>
                    </a:p>
                    <a:p>
                      <a:pPr marL="7620">
                        <a:lnSpc>
                          <a:spcPct val="100000"/>
                        </a:lnSpc>
                        <a:spcBef>
                          <a:spcPts val="660"/>
                        </a:spcBef>
                      </a:pPr>
                      <a:r>
                        <a:rPr sz="850" spc="-15" dirty="0">
                          <a:solidFill>
                            <a:srgbClr val="333333"/>
                          </a:solidFill>
                          <a:latin typeface="Courier New"/>
                          <a:cs typeface="Courier New"/>
                        </a:rPr>
                        <a:t>toronto_onehot</a:t>
                      </a:r>
                      <a:r>
                        <a:rPr sz="850" spc="-15" dirty="0">
                          <a:solidFill>
                            <a:srgbClr val="666666"/>
                          </a:solidFill>
                          <a:latin typeface="Courier New"/>
                          <a:cs typeface="Courier New"/>
                        </a:rPr>
                        <a:t>.</a:t>
                      </a:r>
                      <a:r>
                        <a:rPr sz="850" spc="-15" dirty="0">
                          <a:solidFill>
                            <a:srgbClr val="333333"/>
                          </a:solidFill>
                          <a:latin typeface="Courier New"/>
                          <a:cs typeface="Courier New"/>
                        </a:rPr>
                        <a:t>shape</a:t>
                      </a:r>
                      <a:endParaRPr sz="850">
                        <a:latin typeface="Courier New"/>
                        <a:cs typeface="Courier New"/>
                      </a:endParaRPr>
                    </a:p>
                  </a:txBody>
                  <a:tcPr marL="0" marR="0" marT="0" marB="0"/>
                </a:tc>
                <a:tc>
                  <a:txBody>
                    <a:bodyPr/>
                    <a:lstStyle/>
                    <a:p>
                      <a:pPr>
                        <a:lnSpc>
                          <a:spcPct val="100000"/>
                        </a:lnSpc>
                      </a:pPr>
                      <a:endParaRPr sz="700">
                        <a:latin typeface="Times New Roman"/>
                        <a:cs typeface="Times New Roman"/>
                      </a:endParaRPr>
                    </a:p>
                  </a:txBody>
                  <a:tcPr marL="0" marR="0" marT="0" marB="0"/>
                </a:tc>
                <a:tc>
                  <a:txBody>
                    <a:bodyPr/>
                    <a:lstStyle/>
                    <a:p>
                      <a:pPr>
                        <a:lnSpc>
                          <a:spcPct val="100000"/>
                        </a:lnSpc>
                      </a:pPr>
                      <a:endParaRPr sz="700">
                        <a:latin typeface="Times New Roman"/>
                        <a:cs typeface="Times New Roman"/>
                      </a:endParaRPr>
                    </a:p>
                  </a:txBody>
                  <a:tcPr marL="0" marR="0" marT="0" marB="0"/>
                </a:tc>
                <a:tc>
                  <a:txBody>
                    <a:bodyPr/>
                    <a:lstStyle/>
                    <a:p>
                      <a:pPr>
                        <a:lnSpc>
                          <a:spcPct val="100000"/>
                        </a:lnSpc>
                      </a:pPr>
                      <a:endParaRPr sz="700">
                        <a:latin typeface="Times New Roman"/>
                        <a:cs typeface="Times New Roman"/>
                      </a:endParaRPr>
                    </a:p>
                  </a:txBody>
                  <a:tcPr marL="0" marR="0" marT="0" marB="0"/>
                </a:tc>
                <a:tc>
                  <a:txBody>
                    <a:bodyPr/>
                    <a:lstStyle/>
                    <a:p>
                      <a:pPr>
                        <a:lnSpc>
                          <a:spcPct val="100000"/>
                        </a:lnSpc>
                      </a:pPr>
                      <a:endParaRPr sz="700">
                        <a:latin typeface="Times New Roman"/>
                        <a:cs typeface="Times New Roman"/>
                      </a:endParaRPr>
                    </a:p>
                  </a:txBody>
                  <a:tcPr marL="0" marR="0" marT="0" marB="0"/>
                </a:tc>
                <a:tc>
                  <a:txBody>
                    <a:bodyPr/>
                    <a:lstStyle/>
                    <a:p>
                      <a:pPr>
                        <a:lnSpc>
                          <a:spcPct val="100000"/>
                        </a:lnSpc>
                      </a:pPr>
                      <a:endParaRPr sz="700">
                        <a:latin typeface="Times New Roman"/>
                        <a:cs typeface="Times New Roman"/>
                      </a:endParaRPr>
                    </a:p>
                  </a:txBody>
                  <a:tcPr marL="0" marR="0" marT="0" marB="0"/>
                </a:tc>
              </a:tr>
              <a:tr h="269321">
                <a:tc>
                  <a:txBody>
                    <a:bodyPr/>
                    <a:lstStyle/>
                    <a:p>
                      <a:pPr>
                        <a:lnSpc>
                          <a:spcPct val="100000"/>
                        </a:lnSpc>
                        <a:spcBef>
                          <a:spcPts val="690"/>
                        </a:spcBef>
                      </a:pPr>
                      <a:r>
                        <a:rPr sz="850" spc="-15" dirty="0">
                          <a:solidFill>
                            <a:srgbClr val="D74214"/>
                          </a:solidFill>
                          <a:latin typeface="Courier New"/>
                          <a:cs typeface="Courier New"/>
                        </a:rPr>
                        <a:t>Out[61]:</a:t>
                      </a:r>
                      <a:endParaRPr sz="850">
                        <a:latin typeface="Courier New"/>
                        <a:cs typeface="Courier New"/>
                      </a:endParaRPr>
                    </a:p>
                    <a:p>
                      <a:pPr>
                        <a:lnSpc>
                          <a:spcPts val="1000"/>
                        </a:lnSpc>
                        <a:spcBef>
                          <a:spcPts val="665"/>
                        </a:spcBef>
                      </a:pPr>
                      <a:r>
                        <a:rPr sz="850" spc="-10" dirty="0">
                          <a:latin typeface="Courier New"/>
                          <a:cs typeface="Courier New"/>
                        </a:rPr>
                        <a:t>(1007,</a:t>
                      </a:r>
                      <a:r>
                        <a:rPr sz="850" spc="-15" dirty="0">
                          <a:latin typeface="Courier New"/>
                          <a:cs typeface="Courier New"/>
                        </a:rPr>
                        <a:t> </a:t>
                      </a:r>
                      <a:r>
                        <a:rPr sz="850" spc="-10" dirty="0">
                          <a:latin typeface="Courier New"/>
                          <a:cs typeface="Courier New"/>
                        </a:rPr>
                        <a:t>6)</a:t>
                      </a:r>
                      <a:endParaRPr sz="850">
                        <a:latin typeface="Courier New"/>
                        <a:cs typeface="Courier New"/>
                      </a:endParaRPr>
                    </a:p>
                  </a:txBody>
                  <a:tcPr marL="0" marR="0" marT="87630" marB="0"/>
                </a:tc>
                <a:tc>
                  <a:txBody>
                    <a:bodyPr/>
                    <a:lstStyle/>
                    <a:p>
                      <a:pPr>
                        <a:lnSpc>
                          <a:spcPct val="100000"/>
                        </a:lnSpc>
                      </a:pPr>
                      <a:endParaRPr sz="700">
                        <a:latin typeface="Times New Roman"/>
                        <a:cs typeface="Times New Roman"/>
                      </a:endParaRPr>
                    </a:p>
                  </a:txBody>
                  <a:tcPr marL="0" marR="0" marT="0" marB="0"/>
                </a:tc>
                <a:tc>
                  <a:txBody>
                    <a:bodyPr/>
                    <a:lstStyle/>
                    <a:p>
                      <a:pPr>
                        <a:lnSpc>
                          <a:spcPct val="100000"/>
                        </a:lnSpc>
                      </a:pPr>
                      <a:endParaRPr sz="700">
                        <a:latin typeface="Times New Roman"/>
                        <a:cs typeface="Times New Roman"/>
                      </a:endParaRPr>
                    </a:p>
                  </a:txBody>
                  <a:tcPr marL="0" marR="0" marT="0" marB="0"/>
                </a:tc>
                <a:tc>
                  <a:txBody>
                    <a:bodyPr/>
                    <a:lstStyle/>
                    <a:p>
                      <a:pPr>
                        <a:lnSpc>
                          <a:spcPct val="100000"/>
                        </a:lnSpc>
                      </a:pPr>
                      <a:endParaRPr sz="700">
                        <a:latin typeface="Times New Roman"/>
                        <a:cs typeface="Times New Roman"/>
                      </a:endParaRPr>
                    </a:p>
                  </a:txBody>
                  <a:tcPr marL="0" marR="0" marT="0" marB="0"/>
                </a:tc>
                <a:tc>
                  <a:txBody>
                    <a:bodyPr/>
                    <a:lstStyle/>
                    <a:p>
                      <a:pPr>
                        <a:lnSpc>
                          <a:spcPct val="100000"/>
                        </a:lnSpc>
                      </a:pPr>
                      <a:endParaRPr sz="700">
                        <a:latin typeface="Times New Roman"/>
                        <a:cs typeface="Times New Roman"/>
                      </a:endParaRPr>
                    </a:p>
                  </a:txBody>
                  <a:tcPr marL="0" marR="0" marT="0" marB="0"/>
                </a:tc>
                <a:tc>
                  <a:txBody>
                    <a:bodyPr/>
                    <a:lstStyle/>
                    <a:p>
                      <a:pPr>
                        <a:lnSpc>
                          <a:spcPct val="100000"/>
                        </a:lnSpc>
                      </a:pPr>
                      <a:endParaRPr sz="700" dirty="0">
                        <a:latin typeface="Times New Roman"/>
                        <a:cs typeface="Times New Roman"/>
                      </a:endParaRPr>
                    </a:p>
                  </a:txBody>
                  <a:tcPr marL="0" marR="0" marT="0" marB="0"/>
                </a:tc>
              </a:tr>
            </a:tbl>
          </a:graphicData>
        </a:graphic>
      </p:graphicFrame>
      <p:sp>
        <p:nvSpPr>
          <p:cNvPr id="9" name="object 9"/>
          <p:cNvSpPr txBox="1"/>
          <p:nvPr/>
        </p:nvSpPr>
        <p:spPr>
          <a:xfrm>
            <a:off x="608402" y="4754839"/>
            <a:ext cx="1432560" cy="801370"/>
          </a:xfrm>
          <a:prstGeom prst="rect">
            <a:avLst/>
          </a:prstGeom>
        </p:spPr>
        <p:txBody>
          <a:bodyPr vert="horz" wrap="square" lIns="0" tIns="11430" rIns="0" bIns="0" rtlCol="0">
            <a:spAutoFit/>
          </a:bodyPr>
          <a:lstStyle/>
          <a:p>
            <a:pPr marL="12700">
              <a:lnSpc>
                <a:spcPct val="100000"/>
              </a:lnSpc>
              <a:spcBef>
                <a:spcPts val="90"/>
              </a:spcBef>
            </a:pPr>
            <a:r>
              <a:rPr sz="850" spc="-15" dirty="0">
                <a:solidFill>
                  <a:srgbClr val="D74214"/>
                </a:solidFill>
                <a:latin typeface="Courier New"/>
                <a:cs typeface="Courier New"/>
              </a:rPr>
              <a:t>Out[62]:</a:t>
            </a:r>
            <a:endParaRPr sz="850" dirty="0">
              <a:latin typeface="Courier New"/>
              <a:cs typeface="Courier New"/>
            </a:endParaRPr>
          </a:p>
          <a:p>
            <a:pPr marL="12700">
              <a:lnSpc>
                <a:spcPct val="100000"/>
              </a:lnSpc>
              <a:spcBef>
                <a:spcPts val="660"/>
              </a:spcBef>
            </a:pPr>
            <a:r>
              <a:rPr sz="850" spc="-15" dirty="0">
                <a:latin typeface="Courier New"/>
                <a:cs typeface="Courier New"/>
              </a:rPr>
              <a:t>array([1, </a:t>
            </a:r>
            <a:r>
              <a:rPr sz="850" spc="-10" dirty="0" smtClean="0">
                <a:latin typeface="Courier New"/>
                <a:cs typeface="Courier New"/>
              </a:rPr>
              <a:t>1,1</a:t>
            </a:r>
            <a:r>
              <a:rPr sz="850" spc="-10" dirty="0">
                <a:latin typeface="Courier New"/>
                <a:cs typeface="Courier New"/>
              </a:rPr>
              <a:t>, 1,</a:t>
            </a:r>
            <a:r>
              <a:rPr sz="850" spc="-50" dirty="0">
                <a:latin typeface="Courier New"/>
                <a:cs typeface="Courier New"/>
              </a:rPr>
              <a:t> </a:t>
            </a:r>
            <a:r>
              <a:rPr sz="850" spc="-10" dirty="0">
                <a:latin typeface="Courier New"/>
                <a:cs typeface="Courier New"/>
              </a:rPr>
              <a:t>3])</a:t>
            </a:r>
            <a:endParaRPr sz="850" dirty="0">
              <a:latin typeface="Courier New"/>
              <a:cs typeface="Courier New"/>
            </a:endParaRPr>
          </a:p>
          <a:p>
            <a:pPr>
              <a:lnSpc>
                <a:spcPct val="100000"/>
              </a:lnSpc>
            </a:pPr>
            <a:endParaRPr sz="900" dirty="0">
              <a:latin typeface="Times New Roman"/>
              <a:cs typeface="Times New Roman"/>
            </a:endParaRPr>
          </a:p>
          <a:p>
            <a:pPr>
              <a:lnSpc>
                <a:spcPct val="100000"/>
              </a:lnSpc>
              <a:spcBef>
                <a:spcPts val="40"/>
              </a:spcBef>
            </a:pPr>
            <a:endParaRPr sz="1150" dirty="0">
              <a:latin typeface="Times New Roman"/>
              <a:cs typeface="Times New Roman"/>
            </a:endParaRPr>
          </a:p>
          <a:p>
            <a:pPr marL="12700">
              <a:lnSpc>
                <a:spcPct val="100000"/>
              </a:lnSpc>
              <a:spcBef>
                <a:spcPts val="5"/>
              </a:spcBef>
            </a:pPr>
            <a:r>
              <a:rPr sz="850" spc="-10" dirty="0">
                <a:solidFill>
                  <a:srgbClr val="2F3E9E"/>
                </a:solidFill>
                <a:latin typeface="Courier New"/>
                <a:cs typeface="Courier New"/>
              </a:rPr>
              <a:t>In</a:t>
            </a:r>
            <a:r>
              <a:rPr sz="850" spc="-20" dirty="0">
                <a:solidFill>
                  <a:srgbClr val="2F3E9E"/>
                </a:solidFill>
                <a:latin typeface="Courier New"/>
                <a:cs typeface="Courier New"/>
              </a:rPr>
              <a:t> </a:t>
            </a:r>
            <a:r>
              <a:rPr sz="850" spc="-10" dirty="0">
                <a:solidFill>
                  <a:srgbClr val="2F3E9E"/>
                </a:solidFill>
                <a:latin typeface="Courier New"/>
                <a:cs typeface="Courier New"/>
              </a:rPr>
              <a:t>[63]:</a:t>
            </a:r>
            <a:endParaRPr sz="850" dirty="0">
              <a:latin typeface="Courier New"/>
              <a:cs typeface="Courier New"/>
            </a:endParaRPr>
          </a:p>
        </p:txBody>
      </p:sp>
      <p:sp>
        <p:nvSpPr>
          <p:cNvPr id="10" name="object 10"/>
          <p:cNvSpPr/>
          <p:nvPr/>
        </p:nvSpPr>
        <p:spPr>
          <a:xfrm>
            <a:off x="621102" y="6581600"/>
            <a:ext cx="145415" cy="526415"/>
          </a:xfrm>
          <a:custGeom>
            <a:avLst/>
            <a:gdLst/>
            <a:ahLst/>
            <a:cxnLst/>
            <a:rect l="l" t="t" r="r" b="b"/>
            <a:pathLst>
              <a:path w="145415" h="526415">
                <a:moveTo>
                  <a:pt x="0" y="0"/>
                </a:moveTo>
                <a:lnTo>
                  <a:pt x="144820" y="0"/>
                </a:lnTo>
                <a:lnTo>
                  <a:pt x="144820" y="525926"/>
                </a:lnTo>
                <a:lnTo>
                  <a:pt x="0" y="525926"/>
                </a:lnTo>
                <a:lnTo>
                  <a:pt x="0" y="0"/>
                </a:lnTo>
                <a:close/>
              </a:path>
            </a:pathLst>
          </a:custGeom>
          <a:solidFill>
            <a:srgbClr val="F4F4F4"/>
          </a:solidFill>
        </p:spPr>
        <p:txBody>
          <a:bodyPr wrap="square" lIns="0" tIns="0" rIns="0" bIns="0" rtlCol="0"/>
          <a:lstStyle/>
          <a:p>
            <a:endParaRPr/>
          </a:p>
        </p:txBody>
      </p:sp>
      <p:sp>
        <p:nvSpPr>
          <p:cNvPr id="11" name="object 11"/>
          <p:cNvSpPr/>
          <p:nvPr/>
        </p:nvSpPr>
        <p:spPr>
          <a:xfrm>
            <a:off x="765922" y="6581600"/>
            <a:ext cx="358775" cy="526415"/>
          </a:xfrm>
          <a:custGeom>
            <a:avLst/>
            <a:gdLst/>
            <a:ahLst/>
            <a:cxnLst/>
            <a:rect l="l" t="t" r="r" b="b"/>
            <a:pathLst>
              <a:path w="358775" h="526415">
                <a:moveTo>
                  <a:pt x="0" y="0"/>
                </a:moveTo>
                <a:lnTo>
                  <a:pt x="358239" y="0"/>
                </a:lnTo>
                <a:lnTo>
                  <a:pt x="358239" y="525926"/>
                </a:lnTo>
                <a:lnTo>
                  <a:pt x="0" y="525926"/>
                </a:lnTo>
                <a:lnTo>
                  <a:pt x="0" y="0"/>
                </a:lnTo>
                <a:close/>
              </a:path>
            </a:pathLst>
          </a:custGeom>
          <a:solidFill>
            <a:srgbClr val="F4F4F4"/>
          </a:solidFill>
        </p:spPr>
        <p:txBody>
          <a:bodyPr wrap="square" lIns="0" tIns="0" rIns="0" bIns="0" rtlCol="0"/>
          <a:lstStyle/>
          <a:p>
            <a:endParaRPr/>
          </a:p>
        </p:txBody>
      </p:sp>
      <p:sp>
        <p:nvSpPr>
          <p:cNvPr id="12" name="object 12"/>
          <p:cNvSpPr/>
          <p:nvPr/>
        </p:nvSpPr>
        <p:spPr>
          <a:xfrm>
            <a:off x="1124162" y="6581600"/>
            <a:ext cx="678815" cy="526415"/>
          </a:xfrm>
          <a:custGeom>
            <a:avLst/>
            <a:gdLst/>
            <a:ahLst/>
            <a:cxnLst/>
            <a:rect l="l" t="t" r="r" b="b"/>
            <a:pathLst>
              <a:path w="678814" h="526415">
                <a:moveTo>
                  <a:pt x="0" y="0"/>
                </a:moveTo>
                <a:lnTo>
                  <a:pt x="678369" y="0"/>
                </a:lnTo>
                <a:lnTo>
                  <a:pt x="678369" y="525926"/>
                </a:lnTo>
                <a:lnTo>
                  <a:pt x="0" y="525926"/>
                </a:lnTo>
                <a:lnTo>
                  <a:pt x="0" y="0"/>
                </a:lnTo>
                <a:close/>
              </a:path>
            </a:pathLst>
          </a:custGeom>
          <a:solidFill>
            <a:srgbClr val="F4F4F4"/>
          </a:solidFill>
        </p:spPr>
        <p:txBody>
          <a:bodyPr wrap="square" lIns="0" tIns="0" rIns="0" bIns="0" rtlCol="0"/>
          <a:lstStyle/>
          <a:p>
            <a:endParaRPr/>
          </a:p>
        </p:txBody>
      </p:sp>
      <p:sp>
        <p:nvSpPr>
          <p:cNvPr id="13" name="object 13"/>
          <p:cNvSpPr/>
          <p:nvPr/>
        </p:nvSpPr>
        <p:spPr>
          <a:xfrm>
            <a:off x="1802531" y="6581600"/>
            <a:ext cx="305435" cy="526415"/>
          </a:xfrm>
          <a:custGeom>
            <a:avLst/>
            <a:gdLst/>
            <a:ahLst/>
            <a:cxnLst/>
            <a:rect l="l" t="t" r="r" b="b"/>
            <a:pathLst>
              <a:path w="305435" h="526415">
                <a:moveTo>
                  <a:pt x="0" y="0"/>
                </a:moveTo>
                <a:lnTo>
                  <a:pt x="304885" y="0"/>
                </a:lnTo>
                <a:lnTo>
                  <a:pt x="304885" y="525926"/>
                </a:lnTo>
                <a:lnTo>
                  <a:pt x="0" y="525926"/>
                </a:lnTo>
                <a:lnTo>
                  <a:pt x="0" y="0"/>
                </a:lnTo>
                <a:close/>
              </a:path>
            </a:pathLst>
          </a:custGeom>
          <a:solidFill>
            <a:srgbClr val="F4F4F4"/>
          </a:solidFill>
        </p:spPr>
        <p:txBody>
          <a:bodyPr wrap="square" lIns="0" tIns="0" rIns="0" bIns="0" rtlCol="0"/>
          <a:lstStyle/>
          <a:p>
            <a:endParaRPr/>
          </a:p>
        </p:txBody>
      </p:sp>
      <p:sp>
        <p:nvSpPr>
          <p:cNvPr id="14" name="object 14"/>
          <p:cNvSpPr/>
          <p:nvPr/>
        </p:nvSpPr>
        <p:spPr>
          <a:xfrm>
            <a:off x="2107416" y="6581600"/>
            <a:ext cx="374015" cy="526415"/>
          </a:xfrm>
          <a:custGeom>
            <a:avLst/>
            <a:gdLst/>
            <a:ahLst/>
            <a:cxnLst/>
            <a:rect l="l" t="t" r="r" b="b"/>
            <a:pathLst>
              <a:path w="374014" h="526415">
                <a:moveTo>
                  <a:pt x="0" y="0"/>
                </a:moveTo>
                <a:lnTo>
                  <a:pt x="373484" y="0"/>
                </a:lnTo>
                <a:lnTo>
                  <a:pt x="373484" y="525926"/>
                </a:lnTo>
                <a:lnTo>
                  <a:pt x="0" y="525926"/>
                </a:lnTo>
                <a:lnTo>
                  <a:pt x="0" y="0"/>
                </a:lnTo>
                <a:close/>
              </a:path>
            </a:pathLst>
          </a:custGeom>
          <a:solidFill>
            <a:srgbClr val="F4F4F4"/>
          </a:solidFill>
        </p:spPr>
        <p:txBody>
          <a:bodyPr wrap="square" lIns="0" tIns="0" rIns="0" bIns="0" rtlCol="0"/>
          <a:lstStyle/>
          <a:p>
            <a:endParaRPr/>
          </a:p>
        </p:txBody>
      </p:sp>
      <p:sp>
        <p:nvSpPr>
          <p:cNvPr id="15" name="object 15"/>
          <p:cNvSpPr/>
          <p:nvPr/>
        </p:nvSpPr>
        <p:spPr>
          <a:xfrm>
            <a:off x="2480901" y="6581600"/>
            <a:ext cx="434975" cy="526415"/>
          </a:xfrm>
          <a:custGeom>
            <a:avLst/>
            <a:gdLst/>
            <a:ahLst/>
            <a:cxnLst/>
            <a:rect l="l" t="t" r="r" b="b"/>
            <a:pathLst>
              <a:path w="434975" h="526415">
                <a:moveTo>
                  <a:pt x="0" y="0"/>
                </a:moveTo>
                <a:lnTo>
                  <a:pt x="434461" y="0"/>
                </a:lnTo>
                <a:lnTo>
                  <a:pt x="434461" y="525926"/>
                </a:lnTo>
                <a:lnTo>
                  <a:pt x="0" y="525926"/>
                </a:lnTo>
                <a:lnTo>
                  <a:pt x="0" y="0"/>
                </a:lnTo>
                <a:close/>
              </a:path>
            </a:pathLst>
          </a:custGeom>
          <a:solidFill>
            <a:srgbClr val="F4F4F4"/>
          </a:solidFill>
        </p:spPr>
        <p:txBody>
          <a:bodyPr wrap="square" lIns="0" tIns="0" rIns="0" bIns="0" rtlCol="0"/>
          <a:lstStyle/>
          <a:p>
            <a:endParaRPr/>
          </a:p>
        </p:txBody>
      </p:sp>
      <p:sp>
        <p:nvSpPr>
          <p:cNvPr id="16" name="object 16"/>
          <p:cNvSpPr/>
          <p:nvPr/>
        </p:nvSpPr>
        <p:spPr>
          <a:xfrm>
            <a:off x="2915362" y="6581600"/>
            <a:ext cx="625475" cy="526415"/>
          </a:xfrm>
          <a:custGeom>
            <a:avLst/>
            <a:gdLst/>
            <a:ahLst/>
            <a:cxnLst/>
            <a:rect l="l" t="t" r="r" b="b"/>
            <a:pathLst>
              <a:path w="625475" h="526415">
                <a:moveTo>
                  <a:pt x="0" y="0"/>
                </a:moveTo>
                <a:lnTo>
                  <a:pt x="625014" y="0"/>
                </a:lnTo>
                <a:lnTo>
                  <a:pt x="625014" y="525926"/>
                </a:lnTo>
                <a:lnTo>
                  <a:pt x="0" y="525926"/>
                </a:lnTo>
                <a:lnTo>
                  <a:pt x="0" y="0"/>
                </a:lnTo>
                <a:close/>
              </a:path>
            </a:pathLst>
          </a:custGeom>
          <a:solidFill>
            <a:srgbClr val="F4F4F4"/>
          </a:solidFill>
        </p:spPr>
        <p:txBody>
          <a:bodyPr wrap="square" lIns="0" tIns="0" rIns="0" bIns="0" rtlCol="0"/>
          <a:lstStyle/>
          <a:p>
            <a:endParaRPr/>
          </a:p>
        </p:txBody>
      </p:sp>
      <p:sp>
        <p:nvSpPr>
          <p:cNvPr id="17" name="object 17"/>
          <p:cNvSpPr/>
          <p:nvPr/>
        </p:nvSpPr>
        <p:spPr>
          <a:xfrm>
            <a:off x="3540376" y="6581600"/>
            <a:ext cx="305435" cy="526415"/>
          </a:xfrm>
          <a:custGeom>
            <a:avLst/>
            <a:gdLst/>
            <a:ahLst/>
            <a:cxnLst/>
            <a:rect l="l" t="t" r="r" b="b"/>
            <a:pathLst>
              <a:path w="305435" h="526415">
                <a:moveTo>
                  <a:pt x="0" y="0"/>
                </a:moveTo>
                <a:lnTo>
                  <a:pt x="304885" y="0"/>
                </a:lnTo>
                <a:lnTo>
                  <a:pt x="304885" y="525926"/>
                </a:lnTo>
                <a:lnTo>
                  <a:pt x="0" y="525926"/>
                </a:lnTo>
                <a:lnTo>
                  <a:pt x="0" y="0"/>
                </a:lnTo>
                <a:close/>
              </a:path>
            </a:pathLst>
          </a:custGeom>
          <a:solidFill>
            <a:srgbClr val="F4F4F4"/>
          </a:solidFill>
        </p:spPr>
        <p:txBody>
          <a:bodyPr wrap="square" lIns="0" tIns="0" rIns="0" bIns="0" rtlCol="0"/>
          <a:lstStyle/>
          <a:p>
            <a:endParaRPr/>
          </a:p>
        </p:txBody>
      </p:sp>
      <p:sp>
        <p:nvSpPr>
          <p:cNvPr id="18" name="object 18"/>
          <p:cNvSpPr/>
          <p:nvPr/>
        </p:nvSpPr>
        <p:spPr>
          <a:xfrm>
            <a:off x="3845261" y="6581600"/>
            <a:ext cx="495934" cy="526415"/>
          </a:xfrm>
          <a:custGeom>
            <a:avLst/>
            <a:gdLst/>
            <a:ahLst/>
            <a:cxnLst/>
            <a:rect l="l" t="t" r="r" b="b"/>
            <a:pathLst>
              <a:path w="495935" h="526415">
                <a:moveTo>
                  <a:pt x="0" y="0"/>
                </a:moveTo>
                <a:lnTo>
                  <a:pt x="495438" y="0"/>
                </a:lnTo>
                <a:lnTo>
                  <a:pt x="495438" y="525926"/>
                </a:lnTo>
                <a:lnTo>
                  <a:pt x="0" y="525926"/>
                </a:lnTo>
                <a:lnTo>
                  <a:pt x="0" y="0"/>
                </a:lnTo>
                <a:close/>
              </a:path>
            </a:pathLst>
          </a:custGeom>
          <a:solidFill>
            <a:srgbClr val="F4F4F4"/>
          </a:solidFill>
        </p:spPr>
        <p:txBody>
          <a:bodyPr wrap="square" lIns="0" tIns="0" rIns="0" bIns="0" rtlCol="0"/>
          <a:lstStyle/>
          <a:p>
            <a:endParaRPr/>
          </a:p>
        </p:txBody>
      </p:sp>
      <p:sp>
        <p:nvSpPr>
          <p:cNvPr id="19" name="object 19"/>
          <p:cNvSpPr/>
          <p:nvPr/>
        </p:nvSpPr>
        <p:spPr>
          <a:xfrm>
            <a:off x="4340699" y="6581600"/>
            <a:ext cx="663575" cy="526415"/>
          </a:xfrm>
          <a:custGeom>
            <a:avLst/>
            <a:gdLst/>
            <a:ahLst/>
            <a:cxnLst/>
            <a:rect l="l" t="t" r="r" b="b"/>
            <a:pathLst>
              <a:path w="663575" h="526415">
                <a:moveTo>
                  <a:pt x="0" y="0"/>
                </a:moveTo>
                <a:lnTo>
                  <a:pt x="663124" y="0"/>
                </a:lnTo>
                <a:lnTo>
                  <a:pt x="663124" y="525926"/>
                </a:lnTo>
                <a:lnTo>
                  <a:pt x="0" y="525926"/>
                </a:lnTo>
                <a:lnTo>
                  <a:pt x="0" y="0"/>
                </a:lnTo>
                <a:close/>
              </a:path>
            </a:pathLst>
          </a:custGeom>
          <a:solidFill>
            <a:srgbClr val="F4F4F4"/>
          </a:solidFill>
        </p:spPr>
        <p:txBody>
          <a:bodyPr wrap="square" lIns="0" tIns="0" rIns="0" bIns="0" rtlCol="0"/>
          <a:lstStyle/>
          <a:p>
            <a:endParaRPr/>
          </a:p>
        </p:txBody>
      </p:sp>
      <p:sp>
        <p:nvSpPr>
          <p:cNvPr id="20" name="object 20"/>
          <p:cNvSpPr/>
          <p:nvPr/>
        </p:nvSpPr>
        <p:spPr>
          <a:xfrm>
            <a:off x="5003824" y="6581600"/>
            <a:ext cx="572135" cy="526415"/>
          </a:xfrm>
          <a:custGeom>
            <a:avLst/>
            <a:gdLst/>
            <a:ahLst/>
            <a:cxnLst/>
            <a:rect l="l" t="t" r="r" b="b"/>
            <a:pathLst>
              <a:path w="572135" h="526415">
                <a:moveTo>
                  <a:pt x="0" y="0"/>
                </a:moveTo>
                <a:lnTo>
                  <a:pt x="571659" y="0"/>
                </a:lnTo>
                <a:lnTo>
                  <a:pt x="571659" y="525926"/>
                </a:lnTo>
                <a:lnTo>
                  <a:pt x="0" y="525926"/>
                </a:lnTo>
                <a:lnTo>
                  <a:pt x="0" y="0"/>
                </a:lnTo>
                <a:close/>
              </a:path>
            </a:pathLst>
          </a:custGeom>
          <a:solidFill>
            <a:srgbClr val="F4F4F4"/>
          </a:solidFill>
        </p:spPr>
        <p:txBody>
          <a:bodyPr wrap="square" lIns="0" tIns="0" rIns="0" bIns="0" rtlCol="0"/>
          <a:lstStyle/>
          <a:p>
            <a:endParaRPr/>
          </a:p>
        </p:txBody>
      </p:sp>
      <p:sp>
        <p:nvSpPr>
          <p:cNvPr id="21" name="object 21"/>
          <p:cNvSpPr/>
          <p:nvPr/>
        </p:nvSpPr>
        <p:spPr>
          <a:xfrm>
            <a:off x="5575484" y="6581600"/>
            <a:ext cx="343535" cy="526415"/>
          </a:xfrm>
          <a:custGeom>
            <a:avLst/>
            <a:gdLst/>
            <a:ahLst/>
            <a:cxnLst/>
            <a:rect l="l" t="t" r="r" b="b"/>
            <a:pathLst>
              <a:path w="343535" h="526415">
                <a:moveTo>
                  <a:pt x="0" y="0"/>
                </a:moveTo>
                <a:lnTo>
                  <a:pt x="342995" y="0"/>
                </a:lnTo>
                <a:lnTo>
                  <a:pt x="342995" y="525926"/>
                </a:lnTo>
                <a:lnTo>
                  <a:pt x="0" y="525926"/>
                </a:lnTo>
                <a:lnTo>
                  <a:pt x="0" y="0"/>
                </a:lnTo>
                <a:close/>
              </a:path>
            </a:pathLst>
          </a:custGeom>
          <a:solidFill>
            <a:srgbClr val="F4F4F4"/>
          </a:solidFill>
        </p:spPr>
        <p:txBody>
          <a:bodyPr wrap="square" lIns="0" tIns="0" rIns="0" bIns="0" rtlCol="0"/>
          <a:lstStyle/>
          <a:p>
            <a:endParaRPr/>
          </a:p>
        </p:txBody>
      </p:sp>
      <p:sp>
        <p:nvSpPr>
          <p:cNvPr id="22" name="object 22"/>
          <p:cNvSpPr/>
          <p:nvPr/>
        </p:nvSpPr>
        <p:spPr>
          <a:xfrm>
            <a:off x="5918479" y="6581600"/>
            <a:ext cx="427355" cy="526415"/>
          </a:xfrm>
          <a:custGeom>
            <a:avLst/>
            <a:gdLst/>
            <a:ahLst/>
            <a:cxnLst/>
            <a:rect l="l" t="t" r="r" b="b"/>
            <a:pathLst>
              <a:path w="427354" h="526415">
                <a:moveTo>
                  <a:pt x="0" y="0"/>
                </a:moveTo>
                <a:lnTo>
                  <a:pt x="426839" y="0"/>
                </a:lnTo>
                <a:lnTo>
                  <a:pt x="426839" y="525926"/>
                </a:lnTo>
                <a:lnTo>
                  <a:pt x="0" y="525926"/>
                </a:lnTo>
                <a:lnTo>
                  <a:pt x="0" y="0"/>
                </a:lnTo>
                <a:close/>
              </a:path>
            </a:pathLst>
          </a:custGeom>
          <a:solidFill>
            <a:srgbClr val="F4F4F4"/>
          </a:solidFill>
        </p:spPr>
        <p:txBody>
          <a:bodyPr wrap="square" lIns="0" tIns="0" rIns="0" bIns="0" rtlCol="0"/>
          <a:lstStyle/>
          <a:p>
            <a:endParaRPr/>
          </a:p>
        </p:txBody>
      </p:sp>
      <p:sp>
        <p:nvSpPr>
          <p:cNvPr id="23" name="object 23"/>
          <p:cNvSpPr/>
          <p:nvPr/>
        </p:nvSpPr>
        <p:spPr>
          <a:xfrm>
            <a:off x="6345318" y="6581600"/>
            <a:ext cx="617855" cy="526415"/>
          </a:xfrm>
          <a:custGeom>
            <a:avLst/>
            <a:gdLst/>
            <a:ahLst/>
            <a:cxnLst/>
            <a:rect l="l" t="t" r="r" b="b"/>
            <a:pathLst>
              <a:path w="617854" h="526415">
                <a:moveTo>
                  <a:pt x="0" y="0"/>
                </a:moveTo>
                <a:lnTo>
                  <a:pt x="617392" y="0"/>
                </a:lnTo>
                <a:lnTo>
                  <a:pt x="617392" y="525926"/>
                </a:lnTo>
                <a:lnTo>
                  <a:pt x="0" y="525926"/>
                </a:lnTo>
                <a:lnTo>
                  <a:pt x="0" y="0"/>
                </a:lnTo>
                <a:close/>
              </a:path>
            </a:pathLst>
          </a:custGeom>
          <a:solidFill>
            <a:srgbClr val="F4F4F4"/>
          </a:solidFill>
        </p:spPr>
        <p:txBody>
          <a:bodyPr wrap="square" lIns="0" tIns="0" rIns="0" bIns="0" rtlCol="0"/>
          <a:lstStyle/>
          <a:p>
            <a:endParaRPr/>
          </a:p>
        </p:txBody>
      </p:sp>
      <p:sp>
        <p:nvSpPr>
          <p:cNvPr id="24" name="object 24"/>
          <p:cNvSpPr/>
          <p:nvPr/>
        </p:nvSpPr>
        <p:spPr>
          <a:xfrm>
            <a:off x="6966522" y="6581600"/>
            <a:ext cx="0" cy="526415"/>
          </a:xfrm>
          <a:custGeom>
            <a:avLst/>
            <a:gdLst/>
            <a:ahLst/>
            <a:cxnLst/>
            <a:rect l="l" t="t" r="r" b="b"/>
            <a:pathLst>
              <a:path h="526415">
                <a:moveTo>
                  <a:pt x="0" y="0"/>
                </a:moveTo>
                <a:lnTo>
                  <a:pt x="0" y="525926"/>
                </a:lnTo>
              </a:path>
            </a:pathLst>
          </a:custGeom>
          <a:ln w="7622">
            <a:solidFill>
              <a:srgbClr val="F4F4F4"/>
            </a:solidFill>
          </a:ln>
        </p:spPr>
        <p:txBody>
          <a:bodyPr wrap="square" lIns="0" tIns="0" rIns="0" bIns="0" rtlCol="0"/>
          <a:lstStyle/>
          <a:p>
            <a:endParaRPr/>
          </a:p>
        </p:txBody>
      </p:sp>
      <p:sp>
        <p:nvSpPr>
          <p:cNvPr id="25" name="object 25"/>
          <p:cNvSpPr/>
          <p:nvPr/>
        </p:nvSpPr>
        <p:spPr>
          <a:xfrm>
            <a:off x="621102" y="7625831"/>
            <a:ext cx="145415" cy="518795"/>
          </a:xfrm>
          <a:custGeom>
            <a:avLst/>
            <a:gdLst/>
            <a:ahLst/>
            <a:cxnLst/>
            <a:rect l="l" t="t" r="r" b="b"/>
            <a:pathLst>
              <a:path w="145415" h="518795">
                <a:moveTo>
                  <a:pt x="0" y="0"/>
                </a:moveTo>
                <a:lnTo>
                  <a:pt x="144820" y="0"/>
                </a:lnTo>
                <a:lnTo>
                  <a:pt x="144820" y="518304"/>
                </a:lnTo>
                <a:lnTo>
                  <a:pt x="0" y="518304"/>
                </a:lnTo>
                <a:lnTo>
                  <a:pt x="0" y="0"/>
                </a:lnTo>
                <a:close/>
              </a:path>
            </a:pathLst>
          </a:custGeom>
          <a:solidFill>
            <a:srgbClr val="F4F4F4"/>
          </a:solidFill>
        </p:spPr>
        <p:txBody>
          <a:bodyPr wrap="square" lIns="0" tIns="0" rIns="0" bIns="0" rtlCol="0"/>
          <a:lstStyle/>
          <a:p>
            <a:endParaRPr/>
          </a:p>
        </p:txBody>
      </p:sp>
      <p:sp>
        <p:nvSpPr>
          <p:cNvPr id="26" name="object 26"/>
          <p:cNvSpPr/>
          <p:nvPr/>
        </p:nvSpPr>
        <p:spPr>
          <a:xfrm>
            <a:off x="765922" y="7625831"/>
            <a:ext cx="358775" cy="518795"/>
          </a:xfrm>
          <a:custGeom>
            <a:avLst/>
            <a:gdLst/>
            <a:ahLst/>
            <a:cxnLst/>
            <a:rect l="l" t="t" r="r" b="b"/>
            <a:pathLst>
              <a:path w="358775" h="518795">
                <a:moveTo>
                  <a:pt x="0" y="0"/>
                </a:moveTo>
                <a:lnTo>
                  <a:pt x="358239" y="0"/>
                </a:lnTo>
                <a:lnTo>
                  <a:pt x="358239" y="518304"/>
                </a:lnTo>
                <a:lnTo>
                  <a:pt x="0" y="518304"/>
                </a:lnTo>
                <a:lnTo>
                  <a:pt x="0" y="0"/>
                </a:lnTo>
                <a:close/>
              </a:path>
            </a:pathLst>
          </a:custGeom>
          <a:solidFill>
            <a:srgbClr val="F4F4F4"/>
          </a:solidFill>
        </p:spPr>
        <p:txBody>
          <a:bodyPr wrap="square" lIns="0" tIns="0" rIns="0" bIns="0" rtlCol="0"/>
          <a:lstStyle/>
          <a:p>
            <a:endParaRPr/>
          </a:p>
        </p:txBody>
      </p:sp>
      <p:sp>
        <p:nvSpPr>
          <p:cNvPr id="27" name="object 27"/>
          <p:cNvSpPr/>
          <p:nvPr/>
        </p:nvSpPr>
        <p:spPr>
          <a:xfrm>
            <a:off x="1124162" y="7625831"/>
            <a:ext cx="678815" cy="518795"/>
          </a:xfrm>
          <a:custGeom>
            <a:avLst/>
            <a:gdLst/>
            <a:ahLst/>
            <a:cxnLst/>
            <a:rect l="l" t="t" r="r" b="b"/>
            <a:pathLst>
              <a:path w="678814" h="518795">
                <a:moveTo>
                  <a:pt x="0" y="0"/>
                </a:moveTo>
                <a:lnTo>
                  <a:pt x="678369" y="0"/>
                </a:lnTo>
                <a:lnTo>
                  <a:pt x="678369" y="518304"/>
                </a:lnTo>
                <a:lnTo>
                  <a:pt x="0" y="518304"/>
                </a:lnTo>
                <a:lnTo>
                  <a:pt x="0" y="0"/>
                </a:lnTo>
                <a:close/>
              </a:path>
            </a:pathLst>
          </a:custGeom>
          <a:solidFill>
            <a:srgbClr val="F4F4F4"/>
          </a:solidFill>
        </p:spPr>
        <p:txBody>
          <a:bodyPr wrap="square" lIns="0" tIns="0" rIns="0" bIns="0" rtlCol="0"/>
          <a:lstStyle/>
          <a:p>
            <a:endParaRPr/>
          </a:p>
        </p:txBody>
      </p:sp>
      <p:sp>
        <p:nvSpPr>
          <p:cNvPr id="28" name="object 28"/>
          <p:cNvSpPr/>
          <p:nvPr/>
        </p:nvSpPr>
        <p:spPr>
          <a:xfrm>
            <a:off x="1802531" y="7625831"/>
            <a:ext cx="305435" cy="518795"/>
          </a:xfrm>
          <a:custGeom>
            <a:avLst/>
            <a:gdLst/>
            <a:ahLst/>
            <a:cxnLst/>
            <a:rect l="l" t="t" r="r" b="b"/>
            <a:pathLst>
              <a:path w="305435" h="518795">
                <a:moveTo>
                  <a:pt x="0" y="0"/>
                </a:moveTo>
                <a:lnTo>
                  <a:pt x="304885" y="0"/>
                </a:lnTo>
                <a:lnTo>
                  <a:pt x="304885" y="518304"/>
                </a:lnTo>
                <a:lnTo>
                  <a:pt x="0" y="518304"/>
                </a:lnTo>
                <a:lnTo>
                  <a:pt x="0" y="0"/>
                </a:lnTo>
                <a:close/>
              </a:path>
            </a:pathLst>
          </a:custGeom>
          <a:solidFill>
            <a:srgbClr val="F4F4F4"/>
          </a:solidFill>
        </p:spPr>
        <p:txBody>
          <a:bodyPr wrap="square" lIns="0" tIns="0" rIns="0" bIns="0" rtlCol="0"/>
          <a:lstStyle/>
          <a:p>
            <a:endParaRPr/>
          </a:p>
        </p:txBody>
      </p:sp>
      <p:sp>
        <p:nvSpPr>
          <p:cNvPr id="29" name="object 29"/>
          <p:cNvSpPr/>
          <p:nvPr/>
        </p:nvSpPr>
        <p:spPr>
          <a:xfrm>
            <a:off x="2107416" y="7625831"/>
            <a:ext cx="374015" cy="518795"/>
          </a:xfrm>
          <a:custGeom>
            <a:avLst/>
            <a:gdLst/>
            <a:ahLst/>
            <a:cxnLst/>
            <a:rect l="l" t="t" r="r" b="b"/>
            <a:pathLst>
              <a:path w="374014" h="518795">
                <a:moveTo>
                  <a:pt x="0" y="0"/>
                </a:moveTo>
                <a:lnTo>
                  <a:pt x="373484" y="0"/>
                </a:lnTo>
                <a:lnTo>
                  <a:pt x="373484" y="518304"/>
                </a:lnTo>
                <a:lnTo>
                  <a:pt x="0" y="518304"/>
                </a:lnTo>
                <a:lnTo>
                  <a:pt x="0" y="0"/>
                </a:lnTo>
                <a:close/>
              </a:path>
            </a:pathLst>
          </a:custGeom>
          <a:solidFill>
            <a:srgbClr val="F4F4F4"/>
          </a:solidFill>
        </p:spPr>
        <p:txBody>
          <a:bodyPr wrap="square" lIns="0" tIns="0" rIns="0" bIns="0" rtlCol="0"/>
          <a:lstStyle/>
          <a:p>
            <a:endParaRPr/>
          </a:p>
        </p:txBody>
      </p:sp>
      <p:sp>
        <p:nvSpPr>
          <p:cNvPr id="30" name="object 30"/>
          <p:cNvSpPr/>
          <p:nvPr/>
        </p:nvSpPr>
        <p:spPr>
          <a:xfrm>
            <a:off x="2480901" y="7625831"/>
            <a:ext cx="434975" cy="518795"/>
          </a:xfrm>
          <a:custGeom>
            <a:avLst/>
            <a:gdLst/>
            <a:ahLst/>
            <a:cxnLst/>
            <a:rect l="l" t="t" r="r" b="b"/>
            <a:pathLst>
              <a:path w="434975" h="518795">
                <a:moveTo>
                  <a:pt x="0" y="0"/>
                </a:moveTo>
                <a:lnTo>
                  <a:pt x="434461" y="0"/>
                </a:lnTo>
                <a:lnTo>
                  <a:pt x="434461" y="518304"/>
                </a:lnTo>
                <a:lnTo>
                  <a:pt x="0" y="518304"/>
                </a:lnTo>
                <a:lnTo>
                  <a:pt x="0" y="0"/>
                </a:lnTo>
                <a:close/>
              </a:path>
            </a:pathLst>
          </a:custGeom>
          <a:solidFill>
            <a:srgbClr val="F4F4F4"/>
          </a:solidFill>
        </p:spPr>
        <p:txBody>
          <a:bodyPr wrap="square" lIns="0" tIns="0" rIns="0" bIns="0" rtlCol="0"/>
          <a:lstStyle/>
          <a:p>
            <a:endParaRPr/>
          </a:p>
        </p:txBody>
      </p:sp>
      <p:sp>
        <p:nvSpPr>
          <p:cNvPr id="31" name="object 31"/>
          <p:cNvSpPr/>
          <p:nvPr/>
        </p:nvSpPr>
        <p:spPr>
          <a:xfrm>
            <a:off x="2915362" y="7625831"/>
            <a:ext cx="625475" cy="518795"/>
          </a:xfrm>
          <a:custGeom>
            <a:avLst/>
            <a:gdLst/>
            <a:ahLst/>
            <a:cxnLst/>
            <a:rect l="l" t="t" r="r" b="b"/>
            <a:pathLst>
              <a:path w="625475" h="518795">
                <a:moveTo>
                  <a:pt x="0" y="0"/>
                </a:moveTo>
                <a:lnTo>
                  <a:pt x="625014" y="0"/>
                </a:lnTo>
                <a:lnTo>
                  <a:pt x="625014" y="518304"/>
                </a:lnTo>
                <a:lnTo>
                  <a:pt x="0" y="518304"/>
                </a:lnTo>
                <a:lnTo>
                  <a:pt x="0" y="0"/>
                </a:lnTo>
                <a:close/>
              </a:path>
            </a:pathLst>
          </a:custGeom>
          <a:solidFill>
            <a:srgbClr val="F4F4F4"/>
          </a:solidFill>
        </p:spPr>
        <p:txBody>
          <a:bodyPr wrap="square" lIns="0" tIns="0" rIns="0" bIns="0" rtlCol="0"/>
          <a:lstStyle/>
          <a:p>
            <a:endParaRPr/>
          </a:p>
        </p:txBody>
      </p:sp>
      <p:sp>
        <p:nvSpPr>
          <p:cNvPr id="32" name="object 32"/>
          <p:cNvSpPr/>
          <p:nvPr/>
        </p:nvSpPr>
        <p:spPr>
          <a:xfrm>
            <a:off x="3540376" y="7625831"/>
            <a:ext cx="305435" cy="518795"/>
          </a:xfrm>
          <a:custGeom>
            <a:avLst/>
            <a:gdLst/>
            <a:ahLst/>
            <a:cxnLst/>
            <a:rect l="l" t="t" r="r" b="b"/>
            <a:pathLst>
              <a:path w="305435" h="518795">
                <a:moveTo>
                  <a:pt x="0" y="0"/>
                </a:moveTo>
                <a:lnTo>
                  <a:pt x="304885" y="0"/>
                </a:lnTo>
                <a:lnTo>
                  <a:pt x="304885" y="518304"/>
                </a:lnTo>
                <a:lnTo>
                  <a:pt x="0" y="518304"/>
                </a:lnTo>
                <a:lnTo>
                  <a:pt x="0" y="0"/>
                </a:lnTo>
                <a:close/>
              </a:path>
            </a:pathLst>
          </a:custGeom>
          <a:solidFill>
            <a:srgbClr val="F4F4F4"/>
          </a:solidFill>
        </p:spPr>
        <p:txBody>
          <a:bodyPr wrap="square" lIns="0" tIns="0" rIns="0" bIns="0" rtlCol="0"/>
          <a:lstStyle/>
          <a:p>
            <a:endParaRPr/>
          </a:p>
        </p:txBody>
      </p:sp>
      <p:sp>
        <p:nvSpPr>
          <p:cNvPr id="33" name="object 33"/>
          <p:cNvSpPr/>
          <p:nvPr/>
        </p:nvSpPr>
        <p:spPr>
          <a:xfrm>
            <a:off x="3845261" y="7625831"/>
            <a:ext cx="495934" cy="518795"/>
          </a:xfrm>
          <a:custGeom>
            <a:avLst/>
            <a:gdLst/>
            <a:ahLst/>
            <a:cxnLst/>
            <a:rect l="l" t="t" r="r" b="b"/>
            <a:pathLst>
              <a:path w="495935" h="518795">
                <a:moveTo>
                  <a:pt x="0" y="0"/>
                </a:moveTo>
                <a:lnTo>
                  <a:pt x="495438" y="0"/>
                </a:lnTo>
                <a:lnTo>
                  <a:pt x="495438" y="518304"/>
                </a:lnTo>
                <a:lnTo>
                  <a:pt x="0" y="518304"/>
                </a:lnTo>
                <a:lnTo>
                  <a:pt x="0" y="0"/>
                </a:lnTo>
                <a:close/>
              </a:path>
            </a:pathLst>
          </a:custGeom>
          <a:solidFill>
            <a:srgbClr val="F4F4F4"/>
          </a:solidFill>
        </p:spPr>
        <p:txBody>
          <a:bodyPr wrap="square" lIns="0" tIns="0" rIns="0" bIns="0" rtlCol="0"/>
          <a:lstStyle/>
          <a:p>
            <a:endParaRPr/>
          </a:p>
        </p:txBody>
      </p:sp>
      <p:sp>
        <p:nvSpPr>
          <p:cNvPr id="34" name="object 34"/>
          <p:cNvSpPr/>
          <p:nvPr/>
        </p:nvSpPr>
        <p:spPr>
          <a:xfrm>
            <a:off x="4340699" y="7625831"/>
            <a:ext cx="663575" cy="518795"/>
          </a:xfrm>
          <a:custGeom>
            <a:avLst/>
            <a:gdLst/>
            <a:ahLst/>
            <a:cxnLst/>
            <a:rect l="l" t="t" r="r" b="b"/>
            <a:pathLst>
              <a:path w="663575" h="518795">
                <a:moveTo>
                  <a:pt x="0" y="0"/>
                </a:moveTo>
                <a:lnTo>
                  <a:pt x="663124" y="0"/>
                </a:lnTo>
                <a:lnTo>
                  <a:pt x="663124" y="518304"/>
                </a:lnTo>
                <a:lnTo>
                  <a:pt x="0" y="518304"/>
                </a:lnTo>
                <a:lnTo>
                  <a:pt x="0" y="0"/>
                </a:lnTo>
                <a:close/>
              </a:path>
            </a:pathLst>
          </a:custGeom>
          <a:solidFill>
            <a:srgbClr val="F4F4F4"/>
          </a:solidFill>
        </p:spPr>
        <p:txBody>
          <a:bodyPr wrap="square" lIns="0" tIns="0" rIns="0" bIns="0" rtlCol="0"/>
          <a:lstStyle/>
          <a:p>
            <a:endParaRPr/>
          </a:p>
        </p:txBody>
      </p:sp>
      <p:sp>
        <p:nvSpPr>
          <p:cNvPr id="35" name="object 35"/>
          <p:cNvSpPr/>
          <p:nvPr/>
        </p:nvSpPr>
        <p:spPr>
          <a:xfrm>
            <a:off x="5003824" y="7625831"/>
            <a:ext cx="572135" cy="518795"/>
          </a:xfrm>
          <a:custGeom>
            <a:avLst/>
            <a:gdLst/>
            <a:ahLst/>
            <a:cxnLst/>
            <a:rect l="l" t="t" r="r" b="b"/>
            <a:pathLst>
              <a:path w="572135" h="518795">
                <a:moveTo>
                  <a:pt x="0" y="0"/>
                </a:moveTo>
                <a:lnTo>
                  <a:pt x="571659" y="0"/>
                </a:lnTo>
                <a:lnTo>
                  <a:pt x="571659" y="518304"/>
                </a:lnTo>
                <a:lnTo>
                  <a:pt x="0" y="518304"/>
                </a:lnTo>
                <a:lnTo>
                  <a:pt x="0" y="0"/>
                </a:lnTo>
                <a:close/>
              </a:path>
            </a:pathLst>
          </a:custGeom>
          <a:solidFill>
            <a:srgbClr val="F4F4F4"/>
          </a:solidFill>
        </p:spPr>
        <p:txBody>
          <a:bodyPr wrap="square" lIns="0" tIns="0" rIns="0" bIns="0" rtlCol="0"/>
          <a:lstStyle/>
          <a:p>
            <a:endParaRPr/>
          </a:p>
        </p:txBody>
      </p:sp>
      <p:sp>
        <p:nvSpPr>
          <p:cNvPr id="36" name="object 36"/>
          <p:cNvSpPr/>
          <p:nvPr/>
        </p:nvSpPr>
        <p:spPr>
          <a:xfrm>
            <a:off x="5575484" y="7625831"/>
            <a:ext cx="343535" cy="518795"/>
          </a:xfrm>
          <a:custGeom>
            <a:avLst/>
            <a:gdLst/>
            <a:ahLst/>
            <a:cxnLst/>
            <a:rect l="l" t="t" r="r" b="b"/>
            <a:pathLst>
              <a:path w="343535" h="518795">
                <a:moveTo>
                  <a:pt x="0" y="0"/>
                </a:moveTo>
                <a:lnTo>
                  <a:pt x="342995" y="0"/>
                </a:lnTo>
                <a:lnTo>
                  <a:pt x="342995" y="518304"/>
                </a:lnTo>
                <a:lnTo>
                  <a:pt x="0" y="518304"/>
                </a:lnTo>
                <a:lnTo>
                  <a:pt x="0" y="0"/>
                </a:lnTo>
                <a:close/>
              </a:path>
            </a:pathLst>
          </a:custGeom>
          <a:solidFill>
            <a:srgbClr val="F4F4F4"/>
          </a:solidFill>
        </p:spPr>
        <p:txBody>
          <a:bodyPr wrap="square" lIns="0" tIns="0" rIns="0" bIns="0" rtlCol="0"/>
          <a:lstStyle/>
          <a:p>
            <a:endParaRPr/>
          </a:p>
        </p:txBody>
      </p:sp>
      <p:sp>
        <p:nvSpPr>
          <p:cNvPr id="37" name="object 37"/>
          <p:cNvSpPr/>
          <p:nvPr/>
        </p:nvSpPr>
        <p:spPr>
          <a:xfrm>
            <a:off x="5918479" y="7625831"/>
            <a:ext cx="427355" cy="518795"/>
          </a:xfrm>
          <a:custGeom>
            <a:avLst/>
            <a:gdLst/>
            <a:ahLst/>
            <a:cxnLst/>
            <a:rect l="l" t="t" r="r" b="b"/>
            <a:pathLst>
              <a:path w="427354" h="518795">
                <a:moveTo>
                  <a:pt x="0" y="0"/>
                </a:moveTo>
                <a:lnTo>
                  <a:pt x="426839" y="0"/>
                </a:lnTo>
                <a:lnTo>
                  <a:pt x="426839" y="518304"/>
                </a:lnTo>
                <a:lnTo>
                  <a:pt x="0" y="518304"/>
                </a:lnTo>
                <a:lnTo>
                  <a:pt x="0" y="0"/>
                </a:lnTo>
                <a:close/>
              </a:path>
            </a:pathLst>
          </a:custGeom>
          <a:solidFill>
            <a:srgbClr val="F4F4F4"/>
          </a:solidFill>
        </p:spPr>
        <p:txBody>
          <a:bodyPr wrap="square" lIns="0" tIns="0" rIns="0" bIns="0" rtlCol="0"/>
          <a:lstStyle/>
          <a:p>
            <a:endParaRPr/>
          </a:p>
        </p:txBody>
      </p:sp>
      <p:sp>
        <p:nvSpPr>
          <p:cNvPr id="38" name="object 38"/>
          <p:cNvSpPr/>
          <p:nvPr/>
        </p:nvSpPr>
        <p:spPr>
          <a:xfrm>
            <a:off x="6345318" y="7625831"/>
            <a:ext cx="617855" cy="518795"/>
          </a:xfrm>
          <a:custGeom>
            <a:avLst/>
            <a:gdLst/>
            <a:ahLst/>
            <a:cxnLst/>
            <a:rect l="l" t="t" r="r" b="b"/>
            <a:pathLst>
              <a:path w="617854" h="518795">
                <a:moveTo>
                  <a:pt x="0" y="0"/>
                </a:moveTo>
                <a:lnTo>
                  <a:pt x="617392" y="0"/>
                </a:lnTo>
                <a:lnTo>
                  <a:pt x="617392" y="518304"/>
                </a:lnTo>
                <a:lnTo>
                  <a:pt x="0" y="518304"/>
                </a:lnTo>
                <a:lnTo>
                  <a:pt x="0" y="0"/>
                </a:lnTo>
                <a:close/>
              </a:path>
            </a:pathLst>
          </a:custGeom>
          <a:solidFill>
            <a:srgbClr val="F4F4F4"/>
          </a:solidFill>
        </p:spPr>
        <p:txBody>
          <a:bodyPr wrap="square" lIns="0" tIns="0" rIns="0" bIns="0" rtlCol="0"/>
          <a:lstStyle/>
          <a:p>
            <a:endParaRPr/>
          </a:p>
        </p:txBody>
      </p:sp>
      <p:sp>
        <p:nvSpPr>
          <p:cNvPr id="39" name="object 39"/>
          <p:cNvSpPr/>
          <p:nvPr/>
        </p:nvSpPr>
        <p:spPr>
          <a:xfrm>
            <a:off x="6966522" y="7625831"/>
            <a:ext cx="0" cy="518795"/>
          </a:xfrm>
          <a:custGeom>
            <a:avLst/>
            <a:gdLst/>
            <a:ahLst/>
            <a:cxnLst/>
            <a:rect l="l" t="t" r="r" b="b"/>
            <a:pathLst>
              <a:path h="518795">
                <a:moveTo>
                  <a:pt x="0" y="0"/>
                </a:moveTo>
                <a:lnTo>
                  <a:pt x="0" y="518304"/>
                </a:lnTo>
              </a:path>
            </a:pathLst>
          </a:custGeom>
          <a:ln w="7622">
            <a:solidFill>
              <a:srgbClr val="F4F4F4"/>
            </a:solidFill>
          </a:ln>
        </p:spPr>
        <p:txBody>
          <a:bodyPr wrap="square" lIns="0" tIns="0" rIns="0" bIns="0" rtlCol="0"/>
          <a:lstStyle/>
          <a:p>
            <a:endParaRPr/>
          </a:p>
        </p:txBody>
      </p:sp>
      <p:sp>
        <p:nvSpPr>
          <p:cNvPr id="40" name="object 40"/>
          <p:cNvSpPr/>
          <p:nvPr/>
        </p:nvSpPr>
        <p:spPr>
          <a:xfrm>
            <a:off x="765922" y="8769150"/>
            <a:ext cx="358775" cy="412115"/>
          </a:xfrm>
          <a:custGeom>
            <a:avLst/>
            <a:gdLst/>
            <a:ahLst/>
            <a:cxnLst/>
            <a:rect l="l" t="t" r="r" b="b"/>
            <a:pathLst>
              <a:path w="358775" h="412115">
                <a:moveTo>
                  <a:pt x="0" y="0"/>
                </a:moveTo>
                <a:lnTo>
                  <a:pt x="358239" y="0"/>
                </a:lnTo>
                <a:lnTo>
                  <a:pt x="358239" y="411594"/>
                </a:lnTo>
                <a:lnTo>
                  <a:pt x="0" y="411594"/>
                </a:lnTo>
                <a:lnTo>
                  <a:pt x="0" y="0"/>
                </a:lnTo>
                <a:close/>
              </a:path>
            </a:pathLst>
          </a:custGeom>
          <a:solidFill>
            <a:srgbClr val="F4F4F4"/>
          </a:solidFill>
        </p:spPr>
        <p:txBody>
          <a:bodyPr wrap="square" lIns="0" tIns="0" rIns="0" bIns="0" rtlCol="0"/>
          <a:lstStyle/>
          <a:p>
            <a:endParaRPr/>
          </a:p>
        </p:txBody>
      </p:sp>
      <p:sp>
        <p:nvSpPr>
          <p:cNvPr id="41" name="object 41"/>
          <p:cNvSpPr/>
          <p:nvPr/>
        </p:nvSpPr>
        <p:spPr>
          <a:xfrm>
            <a:off x="1124162" y="8769150"/>
            <a:ext cx="678815" cy="412115"/>
          </a:xfrm>
          <a:custGeom>
            <a:avLst/>
            <a:gdLst/>
            <a:ahLst/>
            <a:cxnLst/>
            <a:rect l="l" t="t" r="r" b="b"/>
            <a:pathLst>
              <a:path w="678814" h="412115">
                <a:moveTo>
                  <a:pt x="0" y="0"/>
                </a:moveTo>
                <a:lnTo>
                  <a:pt x="678369" y="0"/>
                </a:lnTo>
                <a:lnTo>
                  <a:pt x="678369" y="411594"/>
                </a:lnTo>
                <a:lnTo>
                  <a:pt x="0" y="411594"/>
                </a:lnTo>
                <a:lnTo>
                  <a:pt x="0" y="0"/>
                </a:lnTo>
                <a:close/>
              </a:path>
            </a:pathLst>
          </a:custGeom>
          <a:solidFill>
            <a:srgbClr val="F4F4F4"/>
          </a:solidFill>
        </p:spPr>
        <p:txBody>
          <a:bodyPr wrap="square" lIns="0" tIns="0" rIns="0" bIns="0" rtlCol="0"/>
          <a:lstStyle/>
          <a:p>
            <a:endParaRPr/>
          </a:p>
        </p:txBody>
      </p:sp>
      <p:sp>
        <p:nvSpPr>
          <p:cNvPr id="42" name="object 42"/>
          <p:cNvSpPr/>
          <p:nvPr/>
        </p:nvSpPr>
        <p:spPr>
          <a:xfrm>
            <a:off x="1802531" y="8769150"/>
            <a:ext cx="305435" cy="412115"/>
          </a:xfrm>
          <a:custGeom>
            <a:avLst/>
            <a:gdLst/>
            <a:ahLst/>
            <a:cxnLst/>
            <a:rect l="l" t="t" r="r" b="b"/>
            <a:pathLst>
              <a:path w="305435" h="412115">
                <a:moveTo>
                  <a:pt x="0" y="0"/>
                </a:moveTo>
                <a:lnTo>
                  <a:pt x="304885" y="0"/>
                </a:lnTo>
                <a:lnTo>
                  <a:pt x="304885" y="411594"/>
                </a:lnTo>
                <a:lnTo>
                  <a:pt x="0" y="411594"/>
                </a:lnTo>
                <a:lnTo>
                  <a:pt x="0" y="0"/>
                </a:lnTo>
                <a:close/>
              </a:path>
            </a:pathLst>
          </a:custGeom>
          <a:solidFill>
            <a:srgbClr val="F4F4F4"/>
          </a:solidFill>
        </p:spPr>
        <p:txBody>
          <a:bodyPr wrap="square" lIns="0" tIns="0" rIns="0" bIns="0" rtlCol="0"/>
          <a:lstStyle/>
          <a:p>
            <a:endParaRPr/>
          </a:p>
        </p:txBody>
      </p:sp>
      <p:sp>
        <p:nvSpPr>
          <p:cNvPr id="43" name="object 43"/>
          <p:cNvSpPr/>
          <p:nvPr/>
        </p:nvSpPr>
        <p:spPr>
          <a:xfrm>
            <a:off x="2107416" y="8769150"/>
            <a:ext cx="374015" cy="412115"/>
          </a:xfrm>
          <a:custGeom>
            <a:avLst/>
            <a:gdLst/>
            <a:ahLst/>
            <a:cxnLst/>
            <a:rect l="l" t="t" r="r" b="b"/>
            <a:pathLst>
              <a:path w="374014" h="412115">
                <a:moveTo>
                  <a:pt x="0" y="0"/>
                </a:moveTo>
                <a:lnTo>
                  <a:pt x="373484" y="0"/>
                </a:lnTo>
                <a:lnTo>
                  <a:pt x="373484" y="411594"/>
                </a:lnTo>
                <a:lnTo>
                  <a:pt x="0" y="411594"/>
                </a:lnTo>
                <a:lnTo>
                  <a:pt x="0" y="0"/>
                </a:lnTo>
                <a:close/>
              </a:path>
            </a:pathLst>
          </a:custGeom>
          <a:solidFill>
            <a:srgbClr val="F4F4F4"/>
          </a:solidFill>
        </p:spPr>
        <p:txBody>
          <a:bodyPr wrap="square" lIns="0" tIns="0" rIns="0" bIns="0" rtlCol="0"/>
          <a:lstStyle/>
          <a:p>
            <a:endParaRPr/>
          </a:p>
        </p:txBody>
      </p:sp>
      <p:sp>
        <p:nvSpPr>
          <p:cNvPr id="44" name="object 44"/>
          <p:cNvSpPr/>
          <p:nvPr/>
        </p:nvSpPr>
        <p:spPr>
          <a:xfrm>
            <a:off x="2480901" y="8769150"/>
            <a:ext cx="434975" cy="412115"/>
          </a:xfrm>
          <a:custGeom>
            <a:avLst/>
            <a:gdLst/>
            <a:ahLst/>
            <a:cxnLst/>
            <a:rect l="l" t="t" r="r" b="b"/>
            <a:pathLst>
              <a:path w="434975" h="412115">
                <a:moveTo>
                  <a:pt x="0" y="0"/>
                </a:moveTo>
                <a:lnTo>
                  <a:pt x="434461" y="0"/>
                </a:lnTo>
                <a:lnTo>
                  <a:pt x="434461" y="411594"/>
                </a:lnTo>
                <a:lnTo>
                  <a:pt x="0" y="411594"/>
                </a:lnTo>
                <a:lnTo>
                  <a:pt x="0" y="0"/>
                </a:lnTo>
                <a:close/>
              </a:path>
            </a:pathLst>
          </a:custGeom>
          <a:solidFill>
            <a:srgbClr val="F4F4F4"/>
          </a:solidFill>
        </p:spPr>
        <p:txBody>
          <a:bodyPr wrap="square" lIns="0" tIns="0" rIns="0" bIns="0" rtlCol="0"/>
          <a:lstStyle/>
          <a:p>
            <a:endParaRPr/>
          </a:p>
        </p:txBody>
      </p:sp>
      <p:sp>
        <p:nvSpPr>
          <p:cNvPr id="45" name="object 45"/>
          <p:cNvSpPr/>
          <p:nvPr/>
        </p:nvSpPr>
        <p:spPr>
          <a:xfrm>
            <a:off x="2915362" y="8769150"/>
            <a:ext cx="625475" cy="412115"/>
          </a:xfrm>
          <a:custGeom>
            <a:avLst/>
            <a:gdLst/>
            <a:ahLst/>
            <a:cxnLst/>
            <a:rect l="l" t="t" r="r" b="b"/>
            <a:pathLst>
              <a:path w="625475" h="412115">
                <a:moveTo>
                  <a:pt x="0" y="0"/>
                </a:moveTo>
                <a:lnTo>
                  <a:pt x="625014" y="0"/>
                </a:lnTo>
                <a:lnTo>
                  <a:pt x="625014" y="411594"/>
                </a:lnTo>
                <a:lnTo>
                  <a:pt x="0" y="411594"/>
                </a:lnTo>
                <a:lnTo>
                  <a:pt x="0" y="0"/>
                </a:lnTo>
                <a:close/>
              </a:path>
            </a:pathLst>
          </a:custGeom>
          <a:solidFill>
            <a:srgbClr val="F4F4F4"/>
          </a:solidFill>
        </p:spPr>
        <p:txBody>
          <a:bodyPr wrap="square" lIns="0" tIns="0" rIns="0" bIns="0" rtlCol="0"/>
          <a:lstStyle/>
          <a:p>
            <a:endParaRPr/>
          </a:p>
        </p:txBody>
      </p:sp>
      <p:sp>
        <p:nvSpPr>
          <p:cNvPr id="46" name="object 46"/>
          <p:cNvSpPr/>
          <p:nvPr/>
        </p:nvSpPr>
        <p:spPr>
          <a:xfrm>
            <a:off x="3540376" y="8769150"/>
            <a:ext cx="305435" cy="412115"/>
          </a:xfrm>
          <a:custGeom>
            <a:avLst/>
            <a:gdLst/>
            <a:ahLst/>
            <a:cxnLst/>
            <a:rect l="l" t="t" r="r" b="b"/>
            <a:pathLst>
              <a:path w="305435" h="412115">
                <a:moveTo>
                  <a:pt x="0" y="0"/>
                </a:moveTo>
                <a:lnTo>
                  <a:pt x="304885" y="0"/>
                </a:lnTo>
                <a:lnTo>
                  <a:pt x="304885" y="411594"/>
                </a:lnTo>
                <a:lnTo>
                  <a:pt x="0" y="411594"/>
                </a:lnTo>
                <a:lnTo>
                  <a:pt x="0" y="0"/>
                </a:lnTo>
                <a:close/>
              </a:path>
            </a:pathLst>
          </a:custGeom>
          <a:solidFill>
            <a:srgbClr val="F4F4F4"/>
          </a:solidFill>
        </p:spPr>
        <p:txBody>
          <a:bodyPr wrap="square" lIns="0" tIns="0" rIns="0" bIns="0" rtlCol="0"/>
          <a:lstStyle/>
          <a:p>
            <a:endParaRPr/>
          </a:p>
        </p:txBody>
      </p:sp>
      <p:sp>
        <p:nvSpPr>
          <p:cNvPr id="47" name="object 47"/>
          <p:cNvSpPr/>
          <p:nvPr/>
        </p:nvSpPr>
        <p:spPr>
          <a:xfrm>
            <a:off x="3845261" y="8769150"/>
            <a:ext cx="495934" cy="412115"/>
          </a:xfrm>
          <a:custGeom>
            <a:avLst/>
            <a:gdLst/>
            <a:ahLst/>
            <a:cxnLst/>
            <a:rect l="l" t="t" r="r" b="b"/>
            <a:pathLst>
              <a:path w="495935" h="412115">
                <a:moveTo>
                  <a:pt x="0" y="0"/>
                </a:moveTo>
                <a:lnTo>
                  <a:pt x="495438" y="0"/>
                </a:lnTo>
                <a:lnTo>
                  <a:pt x="495438" y="411594"/>
                </a:lnTo>
                <a:lnTo>
                  <a:pt x="0" y="411594"/>
                </a:lnTo>
                <a:lnTo>
                  <a:pt x="0" y="0"/>
                </a:lnTo>
                <a:close/>
              </a:path>
            </a:pathLst>
          </a:custGeom>
          <a:solidFill>
            <a:srgbClr val="F4F4F4"/>
          </a:solidFill>
        </p:spPr>
        <p:txBody>
          <a:bodyPr wrap="square" lIns="0" tIns="0" rIns="0" bIns="0" rtlCol="0"/>
          <a:lstStyle/>
          <a:p>
            <a:endParaRPr/>
          </a:p>
        </p:txBody>
      </p:sp>
      <p:sp>
        <p:nvSpPr>
          <p:cNvPr id="48" name="object 48"/>
          <p:cNvSpPr/>
          <p:nvPr/>
        </p:nvSpPr>
        <p:spPr>
          <a:xfrm>
            <a:off x="4340699" y="8769150"/>
            <a:ext cx="663575" cy="412115"/>
          </a:xfrm>
          <a:custGeom>
            <a:avLst/>
            <a:gdLst/>
            <a:ahLst/>
            <a:cxnLst/>
            <a:rect l="l" t="t" r="r" b="b"/>
            <a:pathLst>
              <a:path w="663575" h="412115">
                <a:moveTo>
                  <a:pt x="0" y="0"/>
                </a:moveTo>
                <a:lnTo>
                  <a:pt x="663124" y="0"/>
                </a:lnTo>
                <a:lnTo>
                  <a:pt x="663124" y="411594"/>
                </a:lnTo>
                <a:lnTo>
                  <a:pt x="0" y="411594"/>
                </a:lnTo>
                <a:lnTo>
                  <a:pt x="0" y="0"/>
                </a:lnTo>
                <a:close/>
              </a:path>
            </a:pathLst>
          </a:custGeom>
          <a:solidFill>
            <a:srgbClr val="F4F4F4"/>
          </a:solidFill>
        </p:spPr>
        <p:txBody>
          <a:bodyPr wrap="square" lIns="0" tIns="0" rIns="0" bIns="0" rtlCol="0"/>
          <a:lstStyle/>
          <a:p>
            <a:endParaRPr/>
          </a:p>
        </p:txBody>
      </p:sp>
      <p:sp>
        <p:nvSpPr>
          <p:cNvPr id="49" name="object 49"/>
          <p:cNvSpPr/>
          <p:nvPr/>
        </p:nvSpPr>
        <p:spPr>
          <a:xfrm>
            <a:off x="5003824" y="8769150"/>
            <a:ext cx="572135" cy="412115"/>
          </a:xfrm>
          <a:custGeom>
            <a:avLst/>
            <a:gdLst/>
            <a:ahLst/>
            <a:cxnLst/>
            <a:rect l="l" t="t" r="r" b="b"/>
            <a:pathLst>
              <a:path w="572135" h="412115">
                <a:moveTo>
                  <a:pt x="0" y="0"/>
                </a:moveTo>
                <a:lnTo>
                  <a:pt x="571659" y="0"/>
                </a:lnTo>
                <a:lnTo>
                  <a:pt x="571659" y="411594"/>
                </a:lnTo>
                <a:lnTo>
                  <a:pt x="0" y="411594"/>
                </a:lnTo>
                <a:lnTo>
                  <a:pt x="0" y="0"/>
                </a:lnTo>
                <a:close/>
              </a:path>
            </a:pathLst>
          </a:custGeom>
          <a:solidFill>
            <a:srgbClr val="F4F4F4"/>
          </a:solidFill>
        </p:spPr>
        <p:txBody>
          <a:bodyPr wrap="square" lIns="0" tIns="0" rIns="0" bIns="0" rtlCol="0"/>
          <a:lstStyle/>
          <a:p>
            <a:endParaRPr/>
          </a:p>
        </p:txBody>
      </p:sp>
      <p:sp>
        <p:nvSpPr>
          <p:cNvPr id="50" name="object 50"/>
          <p:cNvSpPr/>
          <p:nvPr/>
        </p:nvSpPr>
        <p:spPr>
          <a:xfrm>
            <a:off x="5575484" y="8769150"/>
            <a:ext cx="343535" cy="412115"/>
          </a:xfrm>
          <a:custGeom>
            <a:avLst/>
            <a:gdLst/>
            <a:ahLst/>
            <a:cxnLst/>
            <a:rect l="l" t="t" r="r" b="b"/>
            <a:pathLst>
              <a:path w="343535" h="412115">
                <a:moveTo>
                  <a:pt x="0" y="0"/>
                </a:moveTo>
                <a:lnTo>
                  <a:pt x="342995" y="0"/>
                </a:lnTo>
                <a:lnTo>
                  <a:pt x="342995" y="411594"/>
                </a:lnTo>
                <a:lnTo>
                  <a:pt x="0" y="411594"/>
                </a:lnTo>
                <a:lnTo>
                  <a:pt x="0" y="0"/>
                </a:lnTo>
                <a:close/>
              </a:path>
            </a:pathLst>
          </a:custGeom>
          <a:solidFill>
            <a:srgbClr val="F4F4F4"/>
          </a:solidFill>
        </p:spPr>
        <p:txBody>
          <a:bodyPr wrap="square" lIns="0" tIns="0" rIns="0" bIns="0" rtlCol="0"/>
          <a:lstStyle/>
          <a:p>
            <a:endParaRPr/>
          </a:p>
        </p:txBody>
      </p:sp>
      <p:sp>
        <p:nvSpPr>
          <p:cNvPr id="51" name="object 51"/>
          <p:cNvSpPr/>
          <p:nvPr/>
        </p:nvSpPr>
        <p:spPr>
          <a:xfrm>
            <a:off x="5918479" y="8769150"/>
            <a:ext cx="427355" cy="412115"/>
          </a:xfrm>
          <a:custGeom>
            <a:avLst/>
            <a:gdLst/>
            <a:ahLst/>
            <a:cxnLst/>
            <a:rect l="l" t="t" r="r" b="b"/>
            <a:pathLst>
              <a:path w="427354" h="412115">
                <a:moveTo>
                  <a:pt x="0" y="0"/>
                </a:moveTo>
                <a:lnTo>
                  <a:pt x="426839" y="0"/>
                </a:lnTo>
                <a:lnTo>
                  <a:pt x="426839" y="411594"/>
                </a:lnTo>
                <a:lnTo>
                  <a:pt x="0" y="411594"/>
                </a:lnTo>
                <a:lnTo>
                  <a:pt x="0" y="0"/>
                </a:lnTo>
                <a:close/>
              </a:path>
            </a:pathLst>
          </a:custGeom>
          <a:solidFill>
            <a:srgbClr val="F4F4F4"/>
          </a:solidFill>
        </p:spPr>
        <p:txBody>
          <a:bodyPr wrap="square" lIns="0" tIns="0" rIns="0" bIns="0" rtlCol="0"/>
          <a:lstStyle/>
          <a:p>
            <a:endParaRPr/>
          </a:p>
        </p:txBody>
      </p:sp>
      <p:sp>
        <p:nvSpPr>
          <p:cNvPr id="52" name="object 52"/>
          <p:cNvSpPr/>
          <p:nvPr/>
        </p:nvSpPr>
        <p:spPr>
          <a:xfrm>
            <a:off x="6345318" y="8769150"/>
            <a:ext cx="617855" cy="412115"/>
          </a:xfrm>
          <a:custGeom>
            <a:avLst/>
            <a:gdLst/>
            <a:ahLst/>
            <a:cxnLst/>
            <a:rect l="l" t="t" r="r" b="b"/>
            <a:pathLst>
              <a:path w="617854" h="412115">
                <a:moveTo>
                  <a:pt x="0" y="0"/>
                </a:moveTo>
                <a:lnTo>
                  <a:pt x="617392" y="0"/>
                </a:lnTo>
                <a:lnTo>
                  <a:pt x="617392" y="411594"/>
                </a:lnTo>
                <a:lnTo>
                  <a:pt x="0" y="411594"/>
                </a:lnTo>
                <a:lnTo>
                  <a:pt x="0" y="0"/>
                </a:lnTo>
                <a:close/>
              </a:path>
            </a:pathLst>
          </a:custGeom>
          <a:solidFill>
            <a:srgbClr val="F4F4F4"/>
          </a:solidFill>
        </p:spPr>
        <p:txBody>
          <a:bodyPr wrap="square" lIns="0" tIns="0" rIns="0" bIns="0" rtlCol="0"/>
          <a:lstStyle/>
          <a:p>
            <a:endParaRPr/>
          </a:p>
        </p:txBody>
      </p:sp>
      <p:sp>
        <p:nvSpPr>
          <p:cNvPr id="53" name="object 53"/>
          <p:cNvSpPr/>
          <p:nvPr/>
        </p:nvSpPr>
        <p:spPr>
          <a:xfrm>
            <a:off x="6966522" y="8769150"/>
            <a:ext cx="0" cy="412115"/>
          </a:xfrm>
          <a:custGeom>
            <a:avLst/>
            <a:gdLst/>
            <a:ahLst/>
            <a:cxnLst/>
            <a:rect l="l" t="t" r="r" b="b"/>
            <a:pathLst>
              <a:path h="412115">
                <a:moveTo>
                  <a:pt x="0" y="0"/>
                </a:moveTo>
                <a:lnTo>
                  <a:pt x="0" y="411594"/>
                </a:lnTo>
              </a:path>
            </a:pathLst>
          </a:custGeom>
          <a:ln w="7622">
            <a:solidFill>
              <a:srgbClr val="F4F4F4"/>
            </a:solidFill>
          </a:ln>
        </p:spPr>
        <p:txBody>
          <a:bodyPr wrap="square" lIns="0" tIns="0" rIns="0" bIns="0" rtlCol="0"/>
          <a:lstStyle/>
          <a:p>
            <a:endParaRPr/>
          </a:p>
        </p:txBody>
      </p:sp>
      <p:sp>
        <p:nvSpPr>
          <p:cNvPr id="54" name="object 54"/>
          <p:cNvSpPr/>
          <p:nvPr/>
        </p:nvSpPr>
        <p:spPr>
          <a:xfrm>
            <a:off x="621102" y="6585411"/>
            <a:ext cx="145415" cy="0"/>
          </a:xfrm>
          <a:custGeom>
            <a:avLst/>
            <a:gdLst/>
            <a:ahLst/>
            <a:cxnLst/>
            <a:rect l="l" t="t" r="r" b="b"/>
            <a:pathLst>
              <a:path w="145415">
                <a:moveTo>
                  <a:pt x="0" y="0"/>
                </a:moveTo>
                <a:lnTo>
                  <a:pt x="144820" y="0"/>
                </a:lnTo>
              </a:path>
            </a:pathLst>
          </a:custGeom>
          <a:ln w="7622">
            <a:solidFill>
              <a:srgbClr val="000000"/>
            </a:solidFill>
          </a:ln>
        </p:spPr>
        <p:txBody>
          <a:bodyPr wrap="square" lIns="0" tIns="0" rIns="0" bIns="0" rtlCol="0"/>
          <a:lstStyle/>
          <a:p>
            <a:endParaRPr/>
          </a:p>
        </p:txBody>
      </p:sp>
      <p:sp>
        <p:nvSpPr>
          <p:cNvPr id="55" name="object 55"/>
          <p:cNvSpPr/>
          <p:nvPr/>
        </p:nvSpPr>
        <p:spPr>
          <a:xfrm>
            <a:off x="765922" y="6585411"/>
            <a:ext cx="358775" cy="0"/>
          </a:xfrm>
          <a:custGeom>
            <a:avLst/>
            <a:gdLst/>
            <a:ahLst/>
            <a:cxnLst/>
            <a:rect l="l" t="t" r="r" b="b"/>
            <a:pathLst>
              <a:path w="358775">
                <a:moveTo>
                  <a:pt x="0" y="0"/>
                </a:moveTo>
                <a:lnTo>
                  <a:pt x="358239" y="0"/>
                </a:lnTo>
              </a:path>
            </a:pathLst>
          </a:custGeom>
          <a:ln w="7622">
            <a:solidFill>
              <a:srgbClr val="000000"/>
            </a:solidFill>
          </a:ln>
        </p:spPr>
        <p:txBody>
          <a:bodyPr wrap="square" lIns="0" tIns="0" rIns="0" bIns="0" rtlCol="0"/>
          <a:lstStyle/>
          <a:p>
            <a:endParaRPr/>
          </a:p>
        </p:txBody>
      </p:sp>
      <p:sp>
        <p:nvSpPr>
          <p:cNvPr id="56" name="object 56"/>
          <p:cNvSpPr/>
          <p:nvPr/>
        </p:nvSpPr>
        <p:spPr>
          <a:xfrm>
            <a:off x="1124162" y="6585411"/>
            <a:ext cx="678815" cy="0"/>
          </a:xfrm>
          <a:custGeom>
            <a:avLst/>
            <a:gdLst/>
            <a:ahLst/>
            <a:cxnLst/>
            <a:rect l="l" t="t" r="r" b="b"/>
            <a:pathLst>
              <a:path w="678814">
                <a:moveTo>
                  <a:pt x="0" y="0"/>
                </a:moveTo>
                <a:lnTo>
                  <a:pt x="678369" y="0"/>
                </a:lnTo>
              </a:path>
            </a:pathLst>
          </a:custGeom>
          <a:ln w="7622">
            <a:solidFill>
              <a:srgbClr val="000000"/>
            </a:solidFill>
          </a:ln>
        </p:spPr>
        <p:txBody>
          <a:bodyPr wrap="square" lIns="0" tIns="0" rIns="0" bIns="0" rtlCol="0"/>
          <a:lstStyle/>
          <a:p>
            <a:endParaRPr/>
          </a:p>
        </p:txBody>
      </p:sp>
      <p:sp>
        <p:nvSpPr>
          <p:cNvPr id="57" name="object 57"/>
          <p:cNvSpPr/>
          <p:nvPr/>
        </p:nvSpPr>
        <p:spPr>
          <a:xfrm>
            <a:off x="1802531" y="6585411"/>
            <a:ext cx="305435" cy="0"/>
          </a:xfrm>
          <a:custGeom>
            <a:avLst/>
            <a:gdLst/>
            <a:ahLst/>
            <a:cxnLst/>
            <a:rect l="l" t="t" r="r" b="b"/>
            <a:pathLst>
              <a:path w="305435">
                <a:moveTo>
                  <a:pt x="0" y="0"/>
                </a:moveTo>
                <a:lnTo>
                  <a:pt x="304885" y="0"/>
                </a:lnTo>
              </a:path>
            </a:pathLst>
          </a:custGeom>
          <a:ln w="7622">
            <a:solidFill>
              <a:srgbClr val="000000"/>
            </a:solidFill>
          </a:ln>
        </p:spPr>
        <p:txBody>
          <a:bodyPr wrap="square" lIns="0" tIns="0" rIns="0" bIns="0" rtlCol="0"/>
          <a:lstStyle/>
          <a:p>
            <a:endParaRPr/>
          </a:p>
        </p:txBody>
      </p:sp>
      <p:sp>
        <p:nvSpPr>
          <p:cNvPr id="58" name="object 58"/>
          <p:cNvSpPr/>
          <p:nvPr/>
        </p:nvSpPr>
        <p:spPr>
          <a:xfrm>
            <a:off x="2107416" y="6585411"/>
            <a:ext cx="374015" cy="0"/>
          </a:xfrm>
          <a:custGeom>
            <a:avLst/>
            <a:gdLst/>
            <a:ahLst/>
            <a:cxnLst/>
            <a:rect l="l" t="t" r="r" b="b"/>
            <a:pathLst>
              <a:path w="374014">
                <a:moveTo>
                  <a:pt x="0" y="0"/>
                </a:moveTo>
                <a:lnTo>
                  <a:pt x="373484" y="0"/>
                </a:lnTo>
              </a:path>
            </a:pathLst>
          </a:custGeom>
          <a:ln w="7622">
            <a:solidFill>
              <a:srgbClr val="000000"/>
            </a:solidFill>
          </a:ln>
        </p:spPr>
        <p:txBody>
          <a:bodyPr wrap="square" lIns="0" tIns="0" rIns="0" bIns="0" rtlCol="0"/>
          <a:lstStyle/>
          <a:p>
            <a:endParaRPr/>
          </a:p>
        </p:txBody>
      </p:sp>
      <p:sp>
        <p:nvSpPr>
          <p:cNvPr id="59" name="object 59"/>
          <p:cNvSpPr/>
          <p:nvPr/>
        </p:nvSpPr>
        <p:spPr>
          <a:xfrm>
            <a:off x="2480901" y="6585411"/>
            <a:ext cx="434975" cy="0"/>
          </a:xfrm>
          <a:custGeom>
            <a:avLst/>
            <a:gdLst/>
            <a:ahLst/>
            <a:cxnLst/>
            <a:rect l="l" t="t" r="r" b="b"/>
            <a:pathLst>
              <a:path w="434975">
                <a:moveTo>
                  <a:pt x="0" y="0"/>
                </a:moveTo>
                <a:lnTo>
                  <a:pt x="434461" y="0"/>
                </a:lnTo>
              </a:path>
            </a:pathLst>
          </a:custGeom>
          <a:ln w="7622">
            <a:solidFill>
              <a:srgbClr val="000000"/>
            </a:solidFill>
          </a:ln>
        </p:spPr>
        <p:txBody>
          <a:bodyPr wrap="square" lIns="0" tIns="0" rIns="0" bIns="0" rtlCol="0"/>
          <a:lstStyle/>
          <a:p>
            <a:endParaRPr/>
          </a:p>
        </p:txBody>
      </p:sp>
      <p:sp>
        <p:nvSpPr>
          <p:cNvPr id="60" name="object 60"/>
          <p:cNvSpPr/>
          <p:nvPr/>
        </p:nvSpPr>
        <p:spPr>
          <a:xfrm>
            <a:off x="2915362" y="6585411"/>
            <a:ext cx="625475" cy="0"/>
          </a:xfrm>
          <a:custGeom>
            <a:avLst/>
            <a:gdLst/>
            <a:ahLst/>
            <a:cxnLst/>
            <a:rect l="l" t="t" r="r" b="b"/>
            <a:pathLst>
              <a:path w="625475">
                <a:moveTo>
                  <a:pt x="0" y="0"/>
                </a:moveTo>
                <a:lnTo>
                  <a:pt x="625014" y="0"/>
                </a:lnTo>
              </a:path>
            </a:pathLst>
          </a:custGeom>
          <a:ln w="7622">
            <a:solidFill>
              <a:srgbClr val="000000"/>
            </a:solidFill>
          </a:ln>
        </p:spPr>
        <p:txBody>
          <a:bodyPr wrap="square" lIns="0" tIns="0" rIns="0" bIns="0" rtlCol="0"/>
          <a:lstStyle/>
          <a:p>
            <a:endParaRPr/>
          </a:p>
        </p:txBody>
      </p:sp>
      <p:sp>
        <p:nvSpPr>
          <p:cNvPr id="61" name="object 61"/>
          <p:cNvSpPr/>
          <p:nvPr/>
        </p:nvSpPr>
        <p:spPr>
          <a:xfrm>
            <a:off x="3540376" y="6585411"/>
            <a:ext cx="305435" cy="0"/>
          </a:xfrm>
          <a:custGeom>
            <a:avLst/>
            <a:gdLst/>
            <a:ahLst/>
            <a:cxnLst/>
            <a:rect l="l" t="t" r="r" b="b"/>
            <a:pathLst>
              <a:path w="305435">
                <a:moveTo>
                  <a:pt x="0" y="0"/>
                </a:moveTo>
                <a:lnTo>
                  <a:pt x="304885" y="0"/>
                </a:lnTo>
              </a:path>
            </a:pathLst>
          </a:custGeom>
          <a:ln w="7622">
            <a:solidFill>
              <a:srgbClr val="000000"/>
            </a:solidFill>
          </a:ln>
        </p:spPr>
        <p:txBody>
          <a:bodyPr wrap="square" lIns="0" tIns="0" rIns="0" bIns="0" rtlCol="0"/>
          <a:lstStyle/>
          <a:p>
            <a:endParaRPr/>
          </a:p>
        </p:txBody>
      </p:sp>
      <p:sp>
        <p:nvSpPr>
          <p:cNvPr id="62" name="object 62"/>
          <p:cNvSpPr/>
          <p:nvPr/>
        </p:nvSpPr>
        <p:spPr>
          <a:xfrm>
            <a:off x="3845261" y="6585411"/>
            <a:ext cx="495934" cy="0"/>
          </a:xfrm>
          <a:custGeom>
            <a:avLst/>
            <a:gdLst/>
            <a:ahLst/>
            <a:cxnLst/>
            <a:rect l="l" t="t" r="r" b="b"/>
            <a:pathLst>
              <a:path w="495935">
                <a:moveTo>
                  <a:pt x="0" y="0"/>
                </a:moveTo>
                <a:lnTo>
                  <a:pt x="495438" y="0"/>
                </a:lnTo>
              </a:path>
            </a:pathLst>
          </a:custGeom>
          <a:ln w="7622">
            <a:solidFill>
              <a:srgbClr val="000000"/>
            </a:solidFill>
          </a:ln>
        </p:spPr>
        <p:txBody>
          <a:bodyPr wrap="square" lIns="0" tIns="0" rIns="0" bIns="0" rtlCol="0"/>
          <a:lstStyle/>
          <a:p>
            <a:endParaRPr/>
          </a:p>
        </p:txBody>
      </p:sp>
      <p:sp>
        <p:nvSpPr>
          <p:cNvPr id="63" name="object 63"/>
          <p:cNvSpPr/>
          <p:nvPr/>
        </p:nvSpPr>
        <p:spPr>
          <a:xfrm>
            <a:off x="4340699" y="6585411"/>
            <a:ext cx="663575" cy="0"/>
          </a:xfrm>
          <a:custGeom>
            <a:avLst/>
            <a:gdLst/>
            <a:ahLst/>
            <a:cxnLst/>
            <a:rect l="l" t="t" r="r" b="b"/>
            <a:pathLst>
              <a:path w="663575">
                <a:moveTo>
                  <a:pt x="0" y="0"/>
                </a:moveTo>
                <a:lnTo>
                  <a:pt x="663124" y="0"/>
                </a:lnTo>
              </a:path>
            </a:pathLst>
          </a:custGeom>
          <a:ln w="7622">
            <a:solidFill>
              <a:srgbClr val="000000"/>
            </a:solidFill>
          </a:ln>
        </p:spPr>
        <p:txBody>
          <a:bodyPr wrap="square" lIns="0" tIns="0" rIns="0" bIns="0" rtlCol="0"/>
          <a:lstStyle/>
          <a:p>
            <a:endParaRPr/>
          </a:p>
        </p:txBody>
      </p:sp>
      <p:sp>
        <p:nvSpPr>
          <p:cNvPr id="64" name="object 64"/>
          <p:cNvSpPr/>
          <p:nvPr/>
        </p:nvSpPr>
        <p:spPr>
          <a:xfrm>
            <a:off x="5003824" y="6585411"/>
            <a:ext cx="572135" cy="0"/>
          </a:xfrm>
          <a:custGeom>
            <a:avLst/>
            <a:gdLst/>
            <a:ahLst/>
            <a:cxnLst/>
            <a:rect l="l" t="t" r="r" b="b"/>
            <a:pathLst>
              <a:path w="572135">
                <a:moveTo>
                  <a:pt x="0" y="0"/>
                </a:moveTo>
                <a:lnTo>
                  <a:pt x="571659" y="0"/>
                </a:lnTo>
              </a:path>
            </a:pathLst>
          </a:custGeom>
          <a:ln w="7622">
            <a:solidFill>
              <a:srgbClr val="000000"/>
            </a:solidFill>
          </a:ln>
        </p:spPr>
        <p:txBody>
          <a:bodyPr wrap="square" lIns="0" tIns="0" rIns="0" bIns="0" rtlCol="0"/>
          <a:lstStyle/>
          <a:p>
            <a:endParaRPr/>
          </a:p>
        </p:txBody>
      </p:sp>
      <p:sp>
        <p:nvSpPr>
          <p:cNvPr id="65" name="object 65"/>
          <p:cNvSpPr/>
          <p:nvPr/>
        </p:nvSpPr>
        <p:spPr>
          <a:xfrm>
            <a:off x="5575484" y="6585411"/>
            <a:ext cx="343535" cy="0"/>
          </a:xfrm>
          <a:custGeom>
            <a:avLst/>
            <a:gdLst/>
            <a:ahLst/>
            <a:cxnLst/>
            <a:rect l="l" t="t" r="r" b="b"/>
            <a:pathLst>
              <a:path w="343535">
                <a:moveTo>
                  <a:pt x="0" y="0"/>
                </a:moveTo>
                <a:lnTo>
                  <a:pt x="342995" y="0"/>
                </a:lnTo>
              </a:path>
            </a:pathLst>
          </a:custGeom>
          <a:ln w="7622">
            <a:solidFill>
              <a:srgbClr val="000000"/>
            </a:solidFill>
          </a:ln>
        </p:spPr>
        <p:txBody>
          <a:bodyPr wrap="square" lIns="0" tIns="0" rIns="0" bIns="0" rtlCol="0"/>
          <a:lstStyle/>
          <a:p>
            <a:endParaRPr/>
          </a:p>
        </p:txBody>
      </p:sp>
      <p:sp>
        <p:nvSpPr>
          <p:cNvPr id="66" name="object 66"/>
          <p:cNvSpPr/>
          <p:nvPr/>
        </p:nvSpPr>
        <p:spPr>
          <a:xfrm>
            <a:off x="5918479" y="6585411"/>
            <a:ext cx="427355" cy="0"/>
          </a:xfrm>
          <a:custGeom>
            <a:avLst/>
            <a:gdLst/>
            <a:ahLst/>
            <a:cxnLst/>
            <a:rect l="l" t="t" r="r" b="b"/>
            <a:pathLst>
              <a:path w="427354">
                <a:moveTo>
                  <a:pt x="0" y="0"/>
                </a:moveTo>
                <a:lnTo>
                  <a:pt x="426839" y="0"/>
                </a:lnTo>
              </a:path>
            </a:pathLst>
          </a:custGeom>
          <a:ln w="7622">
            <a:solidFill>
              <a:srgbClr val="000000"/>
            </a:solidFill>
          </a:ln>
        </p:spPr>
        <p:txBody>
          <a:bodyPr wrap="square" lIns="0" tIns="0" rIns="0" bIns="0" rtlCol="0"/>
          <a:lstStyle/>
          <a:p>
            <a:endParaRPr/>
          </a:p>
        </p:txBody>
      </p:sp>
      <p:sp>
        <p:nvSpPr>
          <p:cNvPr id="67" name="object 67"/>
          <p:cNvSpPr/>
          <p:nvPr/>
        </p:nvSpPr>
        <p:spPr>
          <a:xfrm>
            <a:off x="6345318" y="6585411"/>
            <a:ext cx="617855" cy="0"/>
          </a:xfrm>
          <a:custGeom>
            <a:avLst/>
            <a:gdLst/>
            <a:ahLst/>
            <a:cxnLst/>
            <a:rect l="l" t="t" r="r" b="b"/>
            <a:pathLst>
              <a:path w="617854">
                <a:moveTo>
                  <a:pt x="0" y="0"/>
                </a:moveTo>
                <a:lnTo>
                  <a:pt x="617392" y="0"/>
                </a:lnTo>
              </a:path>
            </a:pathLst>
          </a:custGeom>
          <a:ln w="7622">
            <a:solidFill>
              <a:srgbClr val="000000"/>
            </a:solidFill>
          </a:ln>
        </p:spPr>
        <p:txBody>
          <a:bodyPr wrap="square" lIns="0" tIns="0" rIns="0" bIns="0" rtlCol="0"/>
          <a:lstStyle/>
          <a:p>
            <a:endParaRPr/>
          </a:p>
        </p:txBody>
      </p:sp>
      <p:sp>
        <p:nvSpPr>
          <p:cNvPr id="68" name="object 68"/>
          <p:cNvSpPr/>
          <p:nvPr/>
        </p:nvSpPr>
        <p:spPr>
          <a:xfrm>
            <a:off x="6962711" y="6581600"/>
            <a:ext cx="7620" cy="7620"/>
          </a:xfrm>
          <a:custGeom>
            <a:avLst/>
            <a:gdLst/>
            <a:ahLst/>
            <a:cxnLst/>
            <a:rect l="l" t="t" r="r" b="b"/>
            <a:pathLst>
              <a:path w="7620" h="7620">
                <a:moveTo>
                  <a:pt x="0" y="0"/>
                </a:moveTo>
                <a:lnTo>
                  <a:pt x="7622" y="0"/>
                </a:lnTo>
                <a:lnTo>
                  <a:pt x="7622" y="7622"/>
                </a:lnTo>
                <a:lnTo>
                  <a:pt x="0" y="7622"/>
                </a:lnTo>
                <a:lnTo>
                  <a:pt x="0" y="0"/>
                </a:lnTo>
                <a:close/>
              </a:path>
            </a:pathLst>
          </a:custGeom>
          <a:solidFill>
            <a:srgbClr val="000000"/>
          </a:solidFill>
        </p:spPr>
        <p:txBody>
          <a:bodyPr wrap="square" lIns="0" tIns="0" rIns="0" bIns="0" rtlCol="0"/>
          <a:lstStyle/>
          <a:p>
            <a:endParaRPr/>
          </a:p>
        </p:txBody>
      </p:sp>
      <p:sp>
        <p:nvSpPr>
          <p:cNvPr id="69" name="object 69"/>
          <p:cNvSpPr/>
          <p:nvPr/>
        </p:nvSpPr>
        <p:spPr>
          <a:xfrm>
            <a:off x="621102" y="6585411"/>
            <a:ext cx="145415" cy="0"/>
          </a:xfrm>
          <a:custGeom>
            <a:avLst/>
            <a:gdLst/>
            <a:ahLst/>
            <a:cxnLst/>
            <a:rect l="l" t="t" r="r" b="b"/>
            <a:pathLst>
              <a:path w="145415">
                <a:moveTo>
                  <a:pt x="0" y="0"/>
                </a:moveTo>
                <a:lnTo>
                  <a:pt x="144820" y="0"/>
                </a:lnTo>
              </a:path>
            </a:pathLst>
          </a:custGeom>
          <a:ln w="7622">
            <a:solidFill>
              <a:srgbClr val="000000"/>
            </a:solidFill>
          </a:ln>
        </p:spPr>
        <p:txBody>
          <a:bodyPr wrap="square" lIns="0" tIns="0" rIns="0" bIns="0" rtlCol="0"/>
          <a:lstStyle/>
          <a:p>
            <a:endParaRPr/>
          </a:p>
        </p:txBody>
      </p:sp>
      <p:sp>
        <p:nvSpPr>
          <p:cNvPr id="70" name="object 70"/>
          <p:cNvSpPr/>
          <p:nvPr/>
        </p:nvSpPr>
        <p:spPr>
          <a:xfrm>
            <a:off x="765922" y="6585411"/>
            <a:ext cx="358775" cy="0"/>
          </a:xfrm>
          <a:custGeom>
            <a:avLst/>
            <a:gdLst/>
            <a:ahLst/>
            <a:cxnLst/>
            <a:rect l="l" t="t" r="r" b="b"/>
            <a:pathLst>
              <a:path w="358775">
                <a:moveTo>
                  <a:pt x="0" y="0"/>
                </a:moveTo>
                <a:lnTo>
                  <a:pt x="358239" y="0"/>
                </a:lnTo>
              </a:path>
            </a:pathLst>
          </a:custGeom>
          <a:ln w="7622">
            <a:solidFill>
              <a:srgbClr val="000000"/>
            </a:solidFill>
          </a:ln>
        </p:spPr>
        <p:txBody>
          <a:bodyPr wrap="square" lIns="0" tIns="0" rIns="0" bIns="0" rtlCol="0"/>
          <a:lstStyle/>
          <a:p>
            <a:endParaRPr/>
          </a:p>
        </p:txBody>
      </p:sp>
      <p:sp>
        <p:nvSpPr>
          <p:cNvPr id="71" name="object 71"/>
          <p:cNvSpPr/>
          <p:nvPr/>
        </p:nvSpPr>
        <p:spPr>
          <a:xfrm>
            <a:off x="1124162" y="6585411"/>
            <a:ext cx="678815" cy="0"/>
          </a:xfrm>
          <a:custGeom>
            <a:avLst/>
            <a:gdLst/>
            <a:ahLst/>
            <a:cxnLst/>
            <a:rect l="l" t="t" r="r" b="b"/>
            <a:pathLst>
              <a:path w="678814">
                <a:moveTo>
                  <a:pt x="0" y="0"/>
                </a:moveTo>
                <a:lnTo>
                  <a:pt x="678369" y="0"/>
                </a:lnTo>
              </a:path>
            </a:pathLst>
          </a:custGeom>
          <a:ln w="7622">
            <a:solidFill>
              <a:srgbClr val="000000"/>
            </a:solidFill>
          </a:ln>
        </p:spPr>
        <p:txBody>
          <a:bodyPr wrap="square" lIns="0" tIns="0" rIns="0" bIns="0" rtlCol="0"/>
          <a:lstStyle/>
          <a:p>
            <a:endParaRPr/>
          </a:p>
        </p:txBody>
      </p:sp>
      <p:sp>
        <p:nvSpPr>
          <p:cNvPr id="72" name="object 72"/>
          <p:cNvSpPr/>
          <p:nvPr/>
        </p:nvSpPr>
        <p:spPr>
          <a:xfrm>
            <a:off x="1802531" y="6585411"/>
            <a:ext cx="305435" cy="0"/>
          </a:xfrm>
          <a:custGeom>
            <a:avLst/>
            <a:gdLst/>
            <a:ahLst/>
            <a:cxnLst/>
            <a:rect l="l" t="t" r="r" b="b"/>
            <a:pathLst>
              <a:path w="305435">
                <a:moveTo>
                  <a:pt x="0" y="0"/>
                </a:moveTo>
                <a:lnTo>
                  <a:pt x="304885" y="0"/>
                </a:lnTo>
              </a:path>
            </a:pathLst>
          </a:custGeom>
          <a:ln w="7622">
            <a:solidFill>
              <a:srgbClr val="000000"/>
            </a:solidFill>
          </a:ln>
        </p:spPr>
        <p:txBody>
          <a:bodyPr wrap="square" lIns="0" tIns="0" rIns="0" bIns="0" rtlCol="0"/>
          <a:lstStyle/>
          <a:p>
            <a:endParaRPr/>
          </a:p>
        </p:txBody>
      </p:sp>
      <p:sp>
        <p:nvSpPr>
          <p:cNvPr id="73" name="object 73"/>
          <p:cNvSpPr/>
          <p:nvPr/>
        </p:nvSpPr>
        <p:spPr>
          <a:xfrm>
            <a:off x="2107416" y="6585411"/>
            <a:ext cx="374015" cy="0"/>
          </a:xfrm>
          <a:custGeom>
            <a:avLst/>
            <a:gdLst/>
            <a:ahLst/>
            <a:cxnLst/>
            <a:rect l="l" t="t" r="r" b="b"/>
            <a:pathLst>
              <a:path w="374014">
                <a:moveTo>
                  <a:pt x="0" y="0"/>
                </a:moveTo>
                <a:lnTo>
                  <a:pt x="373484" y="0"/>
                </a:lnTo>
              </a:path>
            </a:pathLst>
          </a:custGeom>
          <a:ln w="7622">
            <a:solidFill>
              <a:srgbClr val="000000"/>
            </a:solidFill>
          </a:ln>
        </p:spPr>
        <p:txBody>
          <a:bodyPr wrap="square" lIns="0" tIns="0" rIns="0" bIns="0" rtlCol="0"/>
          <a:lstStyle/>
          <a:p>
            <a:endParaRPr/>
          </a:p>
        </p:txBody>
      </p:sp>
      <p:sp>
        <p:nvSpPr>
          <p:cNvPr id="74" name="object 74"/>
          <p:cNvSpPr/>
          <p:nvPr/>
        </p:nvSpPr>
        <p:spPr>
          <a:xfrm>
            <a:off x="2480901" y="6585411"/>
            <a:ext cx="434975" cy="0"/>
          </a:xfrm>
          <a:custGeom>
            <a:avLst/>
            <a:gdLst/>
            <a:ahLst/>
            <a:cxnLst/>
            <a:rect l="l" t="t" r="r" b="b"/>
            <a:pathLst>
              <a:path w="434975">
                <a:moveTo>
                  <a:pt x="0" y="0"/>
                </a:moveTo>
                <a:lnTo>
                  <a:pt x="434461" y="0"/>
                </a:lnTo>
              </a:path>
            </a:pathLst>
          </a:custGeom>
          <a:ln w="7622">
            <a:solidFill>
              <a:srgbClr val="000000"/>
            </a:solidFill>
          </a:ln>
        </p:spPr>
        <p:txBody>
          <a:bodyPr wrap="square" lIns="0" tIns="0" rIns="0" bIns="0" rtlCol="0"/>
          <a:lstStyle/>
          <a:p>
            <a:endParaRPr/>
          </a:p>
        </p:txBody>
      </p:sp>
      <p:sp>
        <p:nvSpPr>
          <p:cNvPr id="75" name="object 75"/>
          <p:cNvSpPr/>
          <p:nvPr/>
        </p:nvSpPr>
        <p:spPr>
          <a:xfrm>
            <a:off x="2915362" y="6585411"/>
            <a:ext cx="625475" cy="0"/>
          </a:xfrm>
          <a:custGeom>
            <a:avLst/>
            <a:gdLst/>
            <a:ahLst/>
            <a:cxnLst/>
            <a:rect l="l" t="t" r="r" b="b"/>
            <a:pathLst>
              <a:path w="625475">
                <a:moveTo>
                  <a:pt x="0" y="0"/>
                </a:moveTo>
                <a:lnTo>
                  <a:pt x="625014" y="0"/>
                </a:lnTo>
              </a:path>
            </a:pathLst>
          </a:custGeom>
          <a:ln w="7622">
            <a:solidFill>
              <a:srgbClr val="000000"/>
            </a:solidFill>
          </a:ln>
        </p:spPr>
        <p:txBody>
          <a:bodyPr wrap="square" lIns="0" tIns="0" rIns="0" bIns="0" rtlCol="0"/>
          <a:lstStyle/>
          <a:p>
            <a:endParaRPr/>
          </a:p>
        </p:txBody>
      </p:sp>
      <p:sp>
        <p:nvSpPr>
          <p:cNvPr id="76" name="object 76"/>
          <p:cNvSpPr/>
          <p:nvPr/>
        </p:nvSpPr>
        <p:spPr>
          <a:xfrm>
            <a:off x="3540376" y="6585411"/>
            <a:ext cx="305435" cy="0"/>
          </a:xfrm>
          <a:custGeom>
            <a:avLst/>
            <a:gdLst/>
            <a:ahLst/>
            <a:cxnLst/>
            <a:rect l="l" t="t" r="r" b="b"/>
            <a:pathLst>
              <a:path w="305435">
                <a:moveTo>
                  <a:pt x="0" y="0"/>
                </a:moveTo>
                <a:lnTo>
                  <a:pt x="304885" y="0"/>
                </a:lnTo>
              </a:path>
            </a:pathLst>
          </a:custGeom>
          <a:ln w="7622">
            <a:solidFill>
              <a:srgbClr val="000000"/>
            </a:solidFill>
          </a:ln>
        </p:spPr>
        <p:txBody>
          <a:bodyPr wrap="square" lIns="0" tIns="0" rIns="0" bIns="0" rtlCol="0"/>
          <a:lstStyle/>
          <a:p>
            <a:endParaRPr/>
          </a:p>
        </p:txBody>
      </p:sp>
      <p:sp>
        <p:nvSpPr>
          <p:cNvPr id="77" name="object 77"/>
          <p:cNvSpPr/>
          <p:nvPr/>
        </p:nvSpPr>
        <p:spPr>
          <a:xfrm>
            <a:off x="3845261" y="6585411"/>
            <a:ext cx="495934" cy="0"/>
          </a:xfrm>
          <a:custGeom>
            <a:avLst/>
            <a:gdLst/>
            <a:ahLst/>
            <a:cxnLst/>
            <a:rect l="l" t="t" r="r" b="b"/>
            <a:pathLst>
              <a:path w="495935">
                <a:moveTo>
                  <a:pt x="0" y="0"/>
                </a:moveTo>
                <a:lnTo>
                  <a:pt x="495438" y="0"/>
                </a:lnTo>
              </a:path>
            </a:pathLst>
          </a:custGeom>
          <a:ln w="7622">
            <a:solidFill>
              <a:srgbClr val="000000"/>
            </a:solidFill>
          </a:ln>
        </p:spPr>
        <p:txBody>
          <a:bodyPr wrap="square" lIns="0" tIns="0" rIns="0" bIns="0" rtlCol="0"/>
          <a:lstStyle/>
          <a:p>
            <a:endParaRPr/>
          </a:p>
        </p:txBody>
      </p:sp>
      <p:sp>
        <p:nvSpPr>
          <p:cNvPr id="78" name="object 78"/>
          <p:cNvSpPr/>
          <p:nvPr/>
        </p:nvSpPr>
        <p:spPr>
          <a:xfrm>
            <a:off x="4340699" y="6585411"/>
            <a:ext cx="663575" cy="0"/>
          </a:xfrm>
          <a:custGeom>
            <a:avLst/>
            <a:gdLst/>
            <a:ahLst/>
            <a:cxnLst/>
            <a:rect l="l" t="t" r="r" b="b"/>
            <a:pathLst>
              <a:path w="663575">
                <a:moveTo>
                  <a:pt x="0" y="0"/>
                </a:moveTo>
                <a:lnTo>
                  <a:pt x="663124" y="0"/>
                </a:lnTo>
              </a:path>
            </a:pathLst>
          </a:custGeom>
          <a:ln w="7622">
            <a:solidFill>
              <a:srgbClr val="000000"/>
            </a:solidFill>
          </a:ln>
        </p:spPr>
        <p:txBody>
          <a:bodyPr wrap="square" lIns="0" tIns="0" rIns="0" bIns="0" rtlCol="0"/>
          <a:lstStyle/>
          <a:p>
            <a:endParaRPr/>
          </a:p>
        </p:txBody>
      </p:sp>
      <p:sp>
        <p:nvSpPr>
          <p:cNvPr id="79" name="object 79"/>
          <p:cNvSpPr/>
          <p:nvPr/>
        </p:nvSpPr>
        <p:spPr>
          <a:xfrm>
            <a:off x="5003824" y="6585411"/>
            <a:ext cx="572135" cy="0"/>
          </a:xfrm>
          <a:custGeom>
            <a:avLst/>
            <a:gdLst/>
            <a:ahLst/>
            <a:cxnLst/>
            <a:rect l="l" t="t" r="r" b="b"/>
            <a:pathLst>
              <a:path w="572135">
                <a:moveTo>
                  <a:pt x="0" y="0"/>
                </a:moveTo>
                <a:lnTo>
                  <a:pt x="571659" y="0"/>
                </a:lnTo>
              </a:path>
            </a:pathLst>
          </a:custGeom>
          <a:ln w="7622">
            <a:solidFill>
              <a:srgbClr val="000000"/>
            </a:solidFill>
          </a:ln>
        </p:spPr>
        <p:txBody>
          <a:bodyPr wrap="square" lIns="0" tIns="0" rIns="0" bIns="0" rtlCol="0"/>
          <a:lstStyle/>
          <a:p>
            <a:endParaRPr/>
          </a:p>
        </p:txBody>
      </p:sp>
      <p:sp>
        <p:nvSpPr>
          <p:cNvPr id="80" name="object 80"/>
          <p:cNvSpPr/>
          <p:nvPr/>
        </p:nvSpPr>
        <p:spPr>
          <a:xfrm>
            <a:off x="5575484" y="6585411"/>
            <a:ext cx="343535" cy="0"/>
          </a:xfrm>
          <a:custGeom>
            <a:avLst/>
            <a:gdLst/>
            <a:ahLst/>
            <a:cxnLst/>
            <a:rect l="l" t="t" r="r" b="b"/>
            <a:pathLst>
              <a:path w="343535">
                <a:moveTo>
                  <a:pt x="0" y="0"/>
                </a:moveTo>
                <a:lnTo>
                  <a:pt x="342995" y="0"/>
                </a:lnTo>
              </a:path>
            </a:pathLst>
          </a:custGeom>
          <a:ln w="7622">
            <a:solidFill>
              <a:srgbClr val="000000"/>
            </a:solidFill>
          </a:ln>
        </p:spPr>
        <p:txBody>
          <a:bodyPr wrap="square" lIns="0" tIns="0" rIns="0" bIns="0" rtlCol="0"/>
          <a:lstStyle/>
          <a:p>
            <a:endParaRPr/>
          </a:p>
        </p:txBody>
      </p:sp>
      <p:sp>
        <p:nvSpPr>
          <p:cNvPr id="81" name="object 81"/>
          <p:cNvSpPr/>
          <p:nvPr/>
        </p:nvSpPr>
        <p:spPr>
          <a:xfrm>
            <a:off x="5918479" y="6585411"/>
            <a:ext cx="427355" cy="0"/>
          </a:xfrm>
          <a:custGeom>
            <a:avLst/>
            <a:gdLst/>
            <a:ahLst/>
            <a:cxnLst/>
            <a:rect l="l" t="t" r="r" b="b"/>
            <a:pathLst>
              <a:path w="427354">
                <a:moveTo>
                  <a:pt x="0" y="0"/>
                </a:moveTo>
                <a:lnTo>
                  <a:pt x="426839" y="0"/>
                </a:lnTo>
              </a:path>
            </a:pathLst>
          </a:custGeom>
          <a:ln w="7622">
            <a:solidFill>
              <a:srgbClr val="000000"/>
            </a:solidFill>
          </a:ln>
        </p:spPr>
        <p:txBody>
          <a:bodyPr wrap="square" lIns="0" tIns="0" rIns="0" bIns="0" rtlCol="0"/>
          <a:lstStyle/>
          <a:p>
            <a:endParaRPr/>
          </a:p>
        </p:txBody>
      </p:sp>
      <p:sp>
        <p:nvSpPr>
          <p:cNvPr id="82" name="object 82"/>
          <p:cNvSpPr/>
          <p:nvPr/>
        </p:nvSpPr>
        <p:spPr>
          <a:xfrm>
            <a:off x="6345318" y="6585411"/>
            <a:ext cx="617855" cy="0"/>
          </a:xfrm>
          <a:custGeom>
            <a:avLst/>
            <a:gdLst/>
            <a:ahLst/>
            <a:cxnLst/>
            <a:rect l="l" t="t" r="r" b="b"/>
            <a:pathLst>
              <a:path w="617854">
                <a:moveTo>
                  <a:pt x="0" y="0"/>
                </a:moveTo>
                <a:lnTo>
                  <a:pt x="617392" y="0"/>
                </a:lnTo>
              </a:path>
            </a:pathLst>
          </a:custGeom>
          <a:ln w="7622">
            <a:solidFill>
              <a:srgbClr val="000000"/>
            </a:solidFill>
          </a:ln>
        </p:spPr>
        <p:txBody>
          <a:bodyPr wrap="square" lIns="0" tIns="0" rIns="0" bIns="0" rtlCol="0"/>
          <a:lstStyle/>
          <a:p>
            <a:endParaRPr/>
          </a:p>
        </p:txBody>
      </p:sp>
      <p:sp>
        <p:nvSpPr>
          <p:cNvPr id="83" name="object 83"/>
          <p:cNvSpPr/>
          <p:nvPr/>
        </p:nvSpPr>
        <p:spPr>
          <a:xfrm>
            <a:off x="6962711" y="6581600"/>
            <a:ext cx="7620" cy="7620"/>
          </a:xfrm>
          <a:custGeom>
            <a:avLst/>
            <a:gdLst/>
            <a:ahLst/>
            <a:cxnLst/>
            <a:rect l="l" t="t" r="r" b="b"/>
            <a:pathLst>
              <a:path w="7620" h="7620">
                <a:moveTo>
                  <a:pt x="0" y="0"/>
                </a:moveTo>
                <a:lnTo>
                  <a:pt x="7622" y="0"/>
                </a:lnTo>
                <a:lnTo>
                  <a:pt x="7622" y="7622"/>
                </a:lnTo>
                <a:lnTo>
                  <a:pt x="0" y="7622"/>
                </a:lnTo>
                <a:lnTo>
                  <a:pt x="0" y="0"/>
                </a:lnTo>
                <a:close/>
              </a:path>
            </a:pathLst>
          </a:custGeom>
          <a:solidFill>
            <a:srgbClr val="000000"/>
          </a:solidFill>
        </p:spPr>
        <p:txBody>
          <a:bodyPr wrap="square" lIns="0" tIns="0" rIns="0" bIns="0" rtlCol="0"/>
          <a:lstStyle/>
          <a:p>
            <a:endParaRPr/>
          </a:p>
        </p:txBody>
      </p:sp>
      <p:sp>
        <p:nvSpPr>
          <p:cNvPr id="84" name="object 84"/>
          <p:cNvSpPr/>
          <p:nvPr/>
        </p:nvSpPr>
        <p:spPr>
          <a:xfrm>
            <a:off x="582991" y="9218855"/>
            <a:ext cx="2866390" cy="122555"/>
          </a:xfrm>
          <a:custGeom>
            <a:avLst/>
            <a:gdLst/>
            <a:ahLst/>
            <a:cxnLst/>
            <a:rect l="l" t="t" r="r" b="b"/>
            <a:pathLst>
              <a:path w="2866390" h="122554">
                <a:moveTo>
                  <a:pt x="0" y="121954"/>
                </a:moveTo>
                <a:lnTo>
                  <a:pt x="2865919" y="121954"/>
                </a:lnTo>
                <a:lnTo>
                  <a:pt x="2865919" y="0"/>
                </a:lnTo>
                <a:lnTo>
                  <a:pt x="0" y="0"/>
                </a:lnTo>
                <a:lnTo>
                  <a:pt x="0" y="121954"/>
                </a:lnTo>
                <a:close/>
              </a:path>
            </a:pathLst>
          </a:custGeom>
          <a:solidFill>
            <a:srgbClr val="D3CFC7"/>
          </a:solidFill>
        </p:spPr>
        <p:txBody>
          <a:bodyPr wrap="square" lIns="0" tIns="0" rIns="0" bIns="0" rtlCol="0"/>
          <a:lstStyle/>
          <a:p>
            <a:endParaRPr/>
          </a:p>
        </p:txBody>
      </p:sp>
      <p:sp>
        <p:nvSpPr>
          <p:cNvPr id="85" name="object 85"/>
          <p:cNvSpPr/>
          <p:nvPr/>
        </p:nvSpPr>
        <p:spPr>
          <a:xfrm>
            <a:off x="582991" y="9218860"/>
            <a:ext cx="114331" cy="114331"/>
          </a:xfrm>
          <a:prstGeom prst="rect">
            <a:avLst/>
          </a:prstGeom>
          <a:blipFill>
            <a:blip r:embed="rId6" cstate="print"/>
            <a:stretch>
              <a:fillRect/>
            </a:stretch>
          </a:blipFill>
        </p:spPr>
        <p:txBody>
          <a:bodyPr wrap="square" lIns="0" tIns="0" rIns="0" bIns="0" rtlCol="0"/>
          <a:lstStyle/>
          <a:p>
            <a:endParaRPr/>
          </a:p>
        </p:txBody>
      </p:sp>
      <p:sp>
        <p:nvSpPr>
          <p:cNvPr id="86" name="object 86"/>
          <p:cNvSpPr/>
          <p:nvPr/>
        </p:nvSpPr>
        <p:spPr>
          <a:xfrm>
            <a:off x="6848378" y="9218855"/>
            <a:ext cx="121954" cy="121954"/>
          </a:xfrm>
          <a:prstGeom prst="rect">
            <a:avLst/>
          </a:prstGeom>
          <a:blipFill>
            <a:blip r:embed="rId7" cstate="print"/>
            <a:stretch>
              <a:fillRect/>
            </a:stretch>
          </a:blipFill>
        </p:spPr>
        <p:txBody>
          <a:bodyPr wrap="square" lIns="0" tIns="0" rIns="0" bIns="0" rtlCol="0"/>
          <a:lstStyle/>
          <a:p>
            <a:endParaRPr/>
          </a:p>
        </p:txBody>
      </p:sp>
      <p:sp>
        <p:nvSpPr>
          <p:cNvPr id="87" name="object 87"/>
          <p:cNvSpPr/>
          <p:nvPr/>
        </p:nvSpPr>
        <p:spPr>
          <a:xfrm>
            <a:off x="3448911" y="9218861"/>
            <a:ext cx="3399790" cy="122555"/>
          </a:xfrm>
          <a:custGeom>
            <a:avLst/>
            <a:gdLst/>
            <a:ahLst/>
            <a:cxnLst/>
            <a:rect l="l" t="t" r="r" b="b"/>
            <a:pathLst>
              <a:path w="3399790" h="122554">
                <a:moveTo>
                  <a:pt x="0" y="0"/>
                </a:moveTo>
                <a:lnTo>
                  <a:pt x="3399468" y="0"/>
                </a:lnTo>
                <a:lnTo>
                  <a:pt x="3399468" y="121954"/>
                </a:lnTo>
                <a:lnTo>
                  <a:pt x="0" y="121954"/>
                </a:lnTo>
                <a:lnTo>
                  <a:pt x="0" y="0"/>
                </a:lnTo>
                <a:close/>
              </a:path>
            </a:pathLst>
          </a:custGeom>
          <a:solidFill>
            <a:srgbClr val="D3CFC7"/>
          </a:solidFill>
        </p:spPr>
        <p:txBody>
          <a:bodyPr wrap="square" lIns="0" tIns="0" rIns="0" bIns="0" rtlCol="0"/>
          <a:lstStyle/>
          <a:p>
            <a:endParaRPr/>
          </a:p>
        </p:txBody>
      </p:sp>
      <p:sp>
        <p:nvSpPr>
          <p:cNvPr id="88" name="object 88"/>
          <p:cNvSpPr/>
          <p:nvPr/>
        </p:nvSpPr>
        <p:spPr>
          <a:xfrm>
            <a:off x="3448911" y="9218861"/>
            <a:ext cx="3399468" cy="121954"/>
          </a:xfrm>
          <a:prstGeom prst="rect">
            <a:avLst/>
          </a:prstGeom>
          <a:blipFill>
            <a:blip r:embed="rId8" cstate="print"/>
            <a:stretch>
              <a:fillRect/>
            </a:stretch>
          </a:blipFill>
        </p:spPr>
        <p:txBody>
          <a:bodyPr wrap="square" lIns="0" tIns="0" rIns="0" bIns="0" rtlCol="0"/>
          <a:lstStyle/>
          <a:p>
            <a:endParaRPr/>
          </a:p>
        </p:txBody>
      </p:sp>
      <p:sp>
        <p:nvSpPr>
          <p:cNvPr id="89" name="object 89"/>
          <p:cNvSpPr/>
          <p:nvPr/>
        </p:nvSpPr>
        <p:spPr>
          <a:xfrm>
            <a:off x="704945" y="9218860"/>
            <a:ext cx="2729230" cy="107314"/>
          </a:xfrm>
          <a:custGeom>
            <a:avLst/>
            <a:gdLst/>
            <a:ahLst/>
            <a:cxnLst/>
            <a:rect l="l" t="t" r="r" b="b"/>
            <a:pathLst>
              <a:path w="2729229" h="107315">
                <a:moveTo>
                  <a:pt x="0" y="106709"/>
                </a:moveTo>
                <a:lnTo>
                  <a:pt x="0" y="0"/>
                </a:lnTo>
                <a:lnTo>
                  <a:pt x="2728721" y="0"/>
                </a:lnTo>
              </a:path>
            </a:pathLst>
          </a:custGeom>
          <a:ln w="3175">
            <a:solidFill>
              <a:srgbClr val="D3CFC7"/>
            </a:solidFill>
          </a:ln>
        </p:spPr>
        <p:txBody>
          <a:bodyPr wrap="square" lIns="0" tIns="0" rIns="0" bIns="0" rtlCol="0"/>
          <a:lstStyle/>
          <a:p>
            <a:endParaRPr/>
          </a:p>
        </p:txBody>
      </p:sp>
      <p:sp>
        <p:nvSpPr>
          <p:cNvPr id="90" name="object 90"/>
          <p:cNvSpPr/>
          <p:nvPr/>
        </p:nvSpPr>
        <p:spPr>
          <a:xfrm>
            <a:off x="704945" y="9218860"/>
            <a:ext cx="2736850" cy="114935"/>
          </a:xfrm>
          <a:custGeom>
            <a:avLst/>
            <a:gdLst/>
            <a:ahLst/>
            <a:cxnLst/>
            <a:rect l="l" t="t" r="r" b="b"/>
            <a:pathLst>
              <a:path w="2736850" h="114934">
                <a:moveTo>
                  <a:pt x="0" y="114331"/>
                </a:moveTo>
                <a:lnTo>
                  <a:pt x="2736343" y="114331"/>
                </a:lnTo>
                <a:lnTo>
                  <a:pt x="2736343" y="0"/>
                </a:lnTo>
              </a:path>
            </a:pathLst>
          </a:custGeom>
          <a:ln w="3175">
            <a:solidFill>
              <a:srgbClr val="000000"/>
            </a:solidFill>
          </a:ln>
        </p:spPr>
        <p:txBody>
          <a:bodyPr wrap="square" lIns="0" tIns="0" rIns="0" bIns="0" rtlCol="0"/>
          <a:lstStyle/>
          <a:p>
            <a:endParaRPr/>
          </a:p>
        </p:txBody>
      </p:sp>
      <p:sp>
        <p:nvSpPr>
          <p:cNvPr id="91" name="object 91"/>
          <p:cNvSpPr/>
          <p:nvPr/>
        </p:nvSpPr>
        <p:spPr>
          <a:xfrm>
            <a:off x="712567" y="9226482"/>
            <a:ext cx="2713990" cy="92075"/>
          </a:xfrm>
          <a:custGeom>
            <a:avLst/>
            <a:gdLst/>
            <a:ahLst/>
            <a:cxnLst/>
            <a:rect l="l" t="t" r="r" b="b"/>
            <a:pathLst>
              <a:path w="2713990" h="92075">
                <a:moveTo>
                  <a:pt x="0" y="91465"/>
                </a:moveTo>
                <a:lnTo>
                  <a:pt x="0" y="0"/>
                </a:lnTo>
                <a:lnTo>
                  <a:pt x="2713476" y="0"/>
                </a:lnTo>
              </a:path>
            </a:pathLst>
          </a:custGeom>
          <a:ln w="3175">
            <a:solidFill>
              <a:srgbClr val="FFFFFF"/>
            </a:solidFill>
          </a:ln>
        </p:spPr>
        <p:txBody>
          <a:bodyPr wrap="square" lIns="0" tIns="0" rIns="0" bIns="0" rtlCol="0"/>
          <a:lstStyle/>
          <a:p>
            <a:endParaRPr/>
          </a:p>
        </p:txBody>
      </p:sp>
      <p:sp>
        <p:nvSpPr>
          <p:cNvPr id="92" name="object 92"/>
          <p:cNvSpPr/>
          <p:nvPr/>
        </p:nvSpPr>
        <p:spPr>
          <a:xfrm>
            <a:off x="712567" y="9226482"/>
            <a:ext cx="2721610" cy="99695"/>
          </a:xfrm>
          <a:custGeom>
            <a:avLst/>
            <a:gdLst/>
            <a:ahLst/>
            <a:cxnLst/>
            <a:rect l="l" t="t" r="r" b="b"/>
            <a:pathLst>
              <a:path w="2721610" h="99695">
                <a:moveTo>
                  <a:pt x="0" y="99087"/>
                </a:moveTo>
                <a:lnTo>
                  <a:pt x="2721098" y="99087"/>
                </a:lnTo>
                <a:lnTo>
                  <a:pt x="2721098" y="0"/>
                </a:lnTo>
              </a:path>
            </a:pathLst>
          </a:custGeom>
          <a:ln w="3175">
            <a:solidFill>
              <a:srgbClr val="696763"/>
            </a:solidFill>
          </a:ln>
        </p:spPr>
        <p:txBody>
          <a:bodyPr wrap="square" lIns="0" tIns="0" rIns="0" bIns="0" rtlCol="0"/>
          <a:lstStyle/>
          <a:p>
            <a:endParaRPr/>
          </a:p>
        </p:txBody>
      </p:sp>
      <p:sp>
        <p:nvSpPr>
          <p:cNvPr id="93" name="object 93"/>
          <p:cNvSpPr/>
          <p:nvPr/>
        </p:nvSpPr>
        <p:spPr>
          <a:xfrm>
            <a:off x="720189" y="9234105"/>
            <a:ext cx="2713990" cy="92075"/>
          </a:xfrm>
          <a:custGeom>
            <a:avLst/>
            <a:gdLst/>
            <a:ahLst/>
            <a:cxnLst/>
            <a:rect l="l" t="t" r="r" b="b"/>
            <a:pathLst>
              <a:path w="2713990" h="92075">
                <a:moveTo>
                  <a:pt x="0" y="0"/>
                </a:moveTo>
                <a:lnTo>
                  <a:pt x="2713476" y="0"/>
                </a:lnTo>
                <a:lnTo>
                  <a:pt x="2713476" y="91465"/>
                </a:lnTo>
                <a:lnTo>
                  <a:pt x="0" y="91465"/>
                </a:lnTo>
                <a:lnTo>
                  <a:pt x="0" y="0"/>
                </a:lnTo>
                <a:close/>
              </a:path>
            </a:pathLst>
          </a:custGeom>
          <a:solidFill>
            <a:srgbClr val="D3CFC7"/>
          </a:solidFill>
        </p:spPr>
        <p:txBody>
          <a:bodyPr wrap="square" lIns="0" tIns="0" rIns="0" bIns="0" rtlCol="0"/>
          <a:lstStyle/>
          <a:p>
            <a:endParaRPr/>
          </a:p>
        </p:txBody>
      </p:sp>
      <p:sp>
        <p:nvSpPr>
          <p:cNvPr id="94" name="object 94"/>
          <p:cNvSpPr txBox="1"/>
          <p:nvPr/>
        </p:nvSpPr>
        <p:spPr>
          <a:xfrm>
            <a:off x="608402" y="5951513"/>
            <a:ext cx="537210" cy="153670"/>
          </a:xfrm>
          <a:prstGeom prst="rect">
            <a:avLst/>
          </a:prstGeom>
        </p:spPr>
        <p:txBody>
          <a:bodyPr vert="horz" wrap="square" lIns="0" tIns="11430" rIns="0" bIns="0" rtlCol="0">
            <a:spAutoFit/>
          </a:bodyPr>
          <a:lstStyle/>
          <a:p>
            <a:pPr marL="12700">
              <a:lnSpc>
                <a:spcPct val="100000"/>
              </a:lnSpc>
              <a:spcBef>
                <a:spcPts val="90"/>
              </a:spcBef>
            </a:pPr>
            <a:r>
              <a:rPr sz="850" spc="-15" dirty="0">
                <a:solidFill>
                  <a:srgbClr val="D74214"/>
                </a:solidFill>
                <a:latin typeface="Courier New"/>
                <a:cs typeface="Courier New"/>
              </a:rPr>
              <a:t>Out[63]:</a:t>
            </a:r>
            <a:endParaRPr sz="850">
              <a:latin typeface="Courier New"/>
              <a:cs typeface="Courier New"/>
            </a:endParaRPr>
          </a:p>
        </p:txBody>
      </p:sp>
      <p:sp>
        <p:nvSpPr>
          <p:cNvPr id="95" name="object 95"/>
          <p:cNvSpPr txBox="1"/>
          <p:nvPr/>
        </p:nvSpPr>
        <p:spPr>
          <a:xfrm>
            <a:off x="798955" y="6355486"/>
            <a:ext cx="290195" cy="135255"/>
          </a:xfrm>
          <a:prstGeom prst="rect">
            <a:avLst/>
          </a:prstGeom>
        </p:spPr>
        <p:txBody>
          <a:bodyPr vert="horz" wrap="square" lIns="0" tIns="15240" rIns="0" bIns="0" rtlCol="0">
            <a:spAutoFit/>
          </a:bodyPr>
          <a:lstStyle/>
          <a:p>
            <a:pPr marL="12700">
              <a:lnSpc>
                <a:spcPct val="100000"/>
              </a:lnSpc>
              <a:spcBef>
                <a:spcPts val="120"/>
              </a:spcBef>
            </a:pPr>
            <a:r>
              <a:rPr sz="700" b="1" dirty="0">
                <a:latin typeface="Arial"/>
                <a:cs typeface="Arial"/>
              </a:rPr>
              <a:t>loc_i</a:t>
            </a:r>
            <a:r>
              <a:rPr sz="700" b="1" spc="10" dirty="0">
                <a:latin typeface="Arial"/>
                <a:cs typeface="Arial"/>
              </a:rPr>
              <a:t>d</a:t>
            </a:r>
            <a:endParaRPr sz="700">
              <a:latin typeface="Arial"/>
              <a:cs typeface="Arial"/>
            </a:endParaRPr>
          </a:p>
        </p:txBody>
      </p:sp>
      <p:sp>
        <p:nvSpPr>
          <p:cNvPr id="96" name="object 96"/>
          <p:cNvSpPr txBox="1"/>
          <p:nvPr/>
        </p:nvSpPr>
        <p:spPr>
          <a:xfrm>
            <a:off x="1507813" y="6355486"/>
            <a:ext cx="264795" cy="135255"/>
          </a:xfrm>
          <a:prstGeom prst="rect">
            <a:avLst/>
          </a:prstGeom>
        </p:spPr>
        <p:txBody>
          <a:bodyPr vert="horz" wrap="square" lIns="0" tIns="15240" rIns="0" bIns="0" rtlCol="0">
            <a:spAutoFit/>
          </a:bodyPr>
          <a:lstStyle/>
          <a:p>
            <a:pPr marL="12700">
              <a:lnSpc>
                <a:spcPct val="100000"/>
              </a:lnSpc>
              <a:spcBef>
                <a:spcPts val="120"/>
              </a:spcBef>
            </a:pPr>
            <a:r>
              <a:rPr sz="700" b="1" spc="5" dirty="0">
                <a:latin typeface="Arial"/>
                <a:cs typeface="Arial"/>
              </a:rPr>
              <a:t>nam</a:t>
            </a:r>
            <a:r>
              <a:rPr sz="700" b="1" spc="10" dirty="0">
                <a:latin typeface="Arial"/>
                <a:cs typeface="Arial"/>
              </a:rPr>
              <a:t>e</a:t>
            </a:r>
            <a:endParaRPr sz="700">
              <a:latin typeface="Arial"/>
              <a:cs typeface="Arial"/>
            </a:endParaRPr>
          </a:p>
        </p:txBody>
      </p:sp>
      <p:sp>
        <p:nvSpPr>
          <p:cNvPr id="97" name="object 97"/>
          <p:cNvSpPr txBox="1"/>
          <p:nvPr/>
        </p:nvSpPr>
        <p:spPr>
          <a:xfrm>
            <a:off x="1858430" y="6355486"/>
            <a:ext cx="213360" cy="135255"/>
          </a:xfrm>
          <a:prstGeom prst="rect">
            <a:avLst/>
          </a:prstGeom>
        </p:spPr>
        <p:txBody>
          <a:bodyPr vert="horz" wrap="square" lIns="0" tIns="15240" rIns="0" bIns="0" rtlCol="0">
            <a:spAutoFit/>
          </a:bodyPr>
          <a:lstStyle/>
          <a:p>
            <a:pPr marL="12700">
              <a:lnSpc>
                <a:spcPct val="100000"/>
              </a:lnSpc>
              <a:spcBef>
                <a:spcPts val="120"/>
              </a:spcBef>
            </a:pPr>
            <a:r>
              <a:rPr sz="700" b="1" spc="5" dirty="0">
                <a:latin typeface="Arial"/>
                <a:cs typeface="Arial"/>
              </a:rPr>
              <a:t>typ</a:t>
            </a:r>
            <a:r>
              <a:rPr sz="700" b="1" spc="10" dirty="0">
                <a:latin typeface="Arial"/>
                <a:cs typeface="Arial"/>
              </a:rPr>
              <a:t>e</a:t>
            </a:r>
            <a:endParaRPr sz="700">
              <a:latin typeface="Arial"/>
              <a:cs typeface="Arial"/>
            </a:endParaRPr>
          </a:p>
        </p:txBody>
      </p:sp>
      <p:sp>
        <p:nvSpPr>
          <p:cNvPr id="98" name="object 98"/>
          <p:cNvSpPr txBox="1"/>
          <p:nvPr/>
        </p:nvSpPr>
        <p:spPr>
          <a:xfrm>
            <a:off x="2140449" y="6355486"/>
            <a:ext cx="304800" cy="135255"/>
          </a:xfrm>
          <a:prstGeom prst="rect">
            <a:avLst/>
          </a:prstGeom>
        </p:spPr>
        <p:txBody>
          <a:bodyPr vert="horz" wrap="square" lIns="0" tIns="15240" rIns="0" bIns="0" rtlCol="0">
            <a:spAutoFit/>
          </a:bodyPr>
          <a:lstStyle/>
          <a:p>
            <a:pPr marL="12700">
              <a:lnSpc>
                <a:spcPct val="100000"/>
              </a:lnSpc>
              <a:spcBef>
                <a:spcPts val="120"/>
              </a:spcBef>
            </a:pPr>
            <a:r>
              <a:rPr sz="700" b="1" dirty="0">
                <a:latin typeface="Arial"/>
                <a:cs typeface="Arial"/>
              </a:rPr>
              <a:t>str_n</a:t>
            </a:r>
            <a:r>
              <a:rPr sz="700" b="1" spc="10" dirty="0">
                <a:latin typeface="Arial"/>
                <a:cs typeface="Arial"/>
              </a:rPr>
              <a:t>o</a:t>
            </a:r>
            <a:endParaRPr sz="700">
              <a:latin typeface="Arial"/>
              <a:cs typeface="Arial"/>
            </a:endParaRPr>
          </a:p>
        </p:txBody>
      </p:sp>
      <p:sp>
        <p:nvSpPr>
          <p:cNvPr id="99" name="object 99"/>
          <p:cNvSpPr txBox="1"/>
          <p:nvPr/>
        </p:nvSpPr>
        <p:spPr>
          <a:xfrm>
            <a:off x="2605399" y="6355486"/>
            <a:ext cx="274320" cy="135255"/>
          </a:xfrm>
          <a:prstGeom prst="rect">
            <a:avLst/>
          </a:prstGeom>
        </p:spPr>
        <p:txBody>
          <a:bodyPr vert="horz" wrap="square" lIns="0" tIns="15240" rIns="0" bIns="0" rtlCol="0">
            <a:spAutoFit/>
          </a:bodyPr>
          <a:lstStyle/>
          <a:p>
            <a:pPr marL="12700">
              <a:lnSpc>
                <a:spcPct val="100000"/>
              </a:lnSpc>
              <a:spcBef>
                <a:spcPts val="120"/>
              </a:spcBef>
            </a:pPr>
            <a:r>
              <a:rPr sz="700" b="1" dirty="0">
                <a:latin typeface="Arial"/>
                <a:cs typeface="Arial"/>
              </a:rPr>
              <a:t>stree</a:t>
            </a:r>
            <a:r>
              <a:rPr sz="700" b="1" spc="5" dirty="0">
                <a:latin typeface="Arial"/>
                <a:cs typeface="Arial"/>
              </a:rPr>
              <a:t>t</a:t>
            </a:r>
            <a:endParaRPr sz="700">
              <a:latin typeface="Arial"/>
              <a:cs typeface="Arial"/>
            </a:endParaRPr>
          </a:p>
        </p:txBody>
      </p:sp>
      <p:sp>
        <p:nvSpPr>
          <p:cNvPr id="100" name="object 100"/>
          <p:cNvSpPr txBox="1"/>
          <p:nvPr/>
        </p:nvSpPr>
        <p:spPr>
          <a:xfrm>
            <a:off x="2948395" y="6355486"/>
            <a:ext cx="559435" cy="135255"/>
          </a:xfrm>
          <a:prstGeom prst="rect">
            <a:avLst/>
          </a:prstGeom>
        </p:spPr>
        <p:txBody>
          <a:bodyPr vert="horz" wrap="square" lIns="0" tIns="15240" rIns="0" bIns="0" rtlCol="0">
            <a:spAutoFit/>
          </a:bodyPr>
          <a:lstStyle/>
          <a:p>
            <a:pPr marL="12700">
              <a:lnSpc>
                <a:spcPct val="100000"/>
              </a:lnSpc>
              <a:spcBef>
                <a:spcPts val="120"/>
              </a:spcBef>
            </a:pPr>
            <a:r>
              <a:rPr sz="700" b="1" spc="5" dirty="0">
                <a:latin typeface="Arial"/>
                <a:cs typeface="Arial"/>
              </a:rPr>
              <a:t>postal_code</a:t>
            </a:r>
            <a:endParaRPr sz="700">
              <a:latin typeface="Arial"/>
              <a:cs typeface="Arial"/>
            </a:endParaRPr>
          </a:p>
        </p:txBody>
      </p:sp>
      <p:sp>
        <p:nvSpPr>
          <p:cNvPr id="101" name="object 101"/>
          <p:cNvSpPr txBox="1"/>
          <p:nvPr/>
        </p:nvSpPr>
        <p:spPr>
          <a:xfrm>
            <a:off x="3573409" y="6355486"/>
            <a:ext cx="238760" cy="135255"/>
          </a:xfrm>
          <a:prstGeom prst="rect">
            <a:avLst/>
          </a:prstGeom>
        </p:spPr>
        <p:txBody>
          <a:bodyPr vert="horz" wrap="square" lIns="0" tIns="15240" rIns="0" bIns="0" rtlCol="0">
            <a:spAutoFit/>
          </a:bodyPr>
          <a:lstStyle/>
          <a:p>
            <a:pPr marL="12700">
              <a:lnSpc>
                <a:spcPct val="100000"/>
              </a:lnSpc>
              <a:spcBef>
                <a:spcPts val="120"/>
              </a:spcBef>
            </a:pPr>
            <a:r>
              <a:rPr sz="700" b="1" spc="5" dirty="0">
                <a:latin typeface="Arial"/>
                <a:cs typeface="Arial"/>
              </a:rPr>
              <a:t>war</a:t>
            </a:r>
            <a:r>
              <a:rPr sz="700" b="1" spc="10" dirty="0">
                <a:latin typeface="Arial"/>
                <a:cs typeface="Arial"/>
              </a:rPr>
              <a:t>d</a:t>
            </a:r>
            <a:endParaRPr sz="700">
              <a:latin typeface="Arial"/>
              <a:cs typeface="Arial"/>
            </a:endParaRPr>
          </a:p>
        </p:txBody>
      </p:sp>
      <p:sp>
        <p:nvSpPr>
          <p:cNvPr id="102" name="object 102"/>
          <p:cNvSpPr txBox="1"/>
          <p:nvPr/>
        </p:nvSpPr>
        <p:spPr>
          <a:xfrm>
            <a:off x="4007870" y="6355486"/>
            <a:ext cx="299720" cy="135255"/>
          </a:xfrm>
          <a:prstGeom prst="rect">
            <a:avLst/>
          </a:prstGeom>
        </p:spPr>
        <p:txBody>
          <a:bodyPr vert="horz" wrap="square" lIns="0" tIns="15240" rIns="0" bIns="0" rtlCol="0">
            <a:spAutoFit/>
          </a:bodyPr>
          <a:lstStyle/>
          <a:p>
            <a:pPr marL="12700">
              <a:lnSpc>
                <a:spcPct val="100000"/>
              </a:lnSpc>
              <a:spcBef>
                <a:spcPts val="120"/>
              </a:spcBef>
            </a:pPr>
            <a:r>
              <a:rPr sz="700" b="1" spc="5" dirty="0">
                <a:latin typeface="Arial"/>
                <a:cs typeface="Arial"/>
              </a:rPr>
              <a:t>phon</a:t>
            </a:r>
            <a:r>
              <a:rPr sz="700" b="1" spc="10" dirty="0">
                <a:latin typeface="Arial"/>
                <a:cs typeface="Arial"/>
              </a:rPr>
              <a:t>e</a:t>
            </a:r>
            <a:endParaRPr sz="700">
              <a:latin typeface="Arial"/>
              <a:cs typeface="Arial"/>
            </a:endParaRPr>
          </a:p>
        </p:txBody>
      </p:sp>
      <p:sp>
        <p:nvSpPr>
          <p:cNvPr id="103" name="object 103"/>
          <p:cNvSpPr txBox="1"/>
          <p:nvPr/>
        </p:nvSpPr>
        <p:spPr>
          <a:xfrm>
            <a:off x="4373732" y="6355486"/>
            <a:ext cx="594360" cy="135255"/>
          </a:xfrm>
          <a:prstGeom prst="rect">
            <a:avLst/>
          </a:prstGeom>
        </p:spPr>
        <p:txBody>
          <a:bodyPr vert="horz" wrap="square" lIns="0" tIns="15240" rIns="0" bIns="0" rtlCol="0">
            <a:spAutoFit/>
          </a:bodyPr>
          <a:lstStyle/>
          <a:p>
            <a:pPr marL="12700">
              <a:lnSpc>
                <a:spcPct val="100000"/>
              </a:lnSpc>
              <a:spcBef>
                <a:spcPts val="120"/>
              </a:spcBef>
            </a:pPr>
            <a:r>
              <a:rPr sz="700" b="1" spc="5" dirty="0">
                <a:latin typeface="Arial"/>
                <a:cs typeface="Arial"/>
              </a:rPr>
              <a:t>building.type</a:t>
            </a:r>
            <a:endParaRPr sz="700">
              <a:latin typeface="Arial"/>
              <a:cs typeface="Arial"/>
            </a:endParaRPr>
          </a:p>
        </p:txBody>
      </p:sp>
      <p:sp>
        <p:nvSpPr>
          <p:cNvPr id="104" name="object 104"/>
          <p:cNvSpPr txBox="1"/>
          <p:nvPr/>
        </p:nvSpPr>
        <p:spPr>
          <a:xfrm>
            <a:off x="5082590" y="6355486"/>
            <a:ext cx="457200" cy="135255"/>
          </a:xfrm>
          <a:prstGeom prst="rect">
            <a:avLst/>
          </a:prstGeom>
        </p:spPr>
        <p:txBody>
          <a:bodyPr vert="horz" wrap="square" lIns="0" tIns="15240" rIns="0" bIns="0" rtlCol="0">
            <a:spAutoFit/>
          </a:bodyPr>
          <a:lstStyle/>
          <a:p>
            <a:pPr marL="12700">
              <a:lnSpc>
                <a:spcPct val="100000"/>
              </a:lnSpc>
              <a:spcBef>
                <a:spcPts val="120"/>
              </a:spcBef>
            </a:pPr>
            <a:r>
              <a:rPr sz="700" b="1" spc="5" dirty="0">
                <a:latin typeface="Arial"/>
                <a:cs typeface="Arial"/>
              </a:rPr>
              <a:t>bldgname</a:t>
            </a:r>
            <a:endParaRPr sz="700">
              <a:latin typeface="Arial"/>
              <a:cs typeface="Arial"/>
            </a:endParaRPr>
          </a:p>
        </p:txBody>
      </p:sp>
      <p:sp>
        <p:nvSpPr>
          <p:cNvPr id="105" name="object 105"/>
          <p:cNvSpPr txBox="1"/>
          <p:nvPr/>
        </p:nvSpPr>
        <p:spPr>
          <a:xfrm>
            <a:off x="5608516" y="6355486"/>
            <a:ext cx="274320" cy="135255"/>
          </a:xfrm>
          <a:prstGeom prst="rect">
            <a:avLst/>
          </a:prstGeom>
        </p:spPr>
        <p:txBody>
          <a:bodyPr vert="horz" wrap="square" lIns="0" tIns="15240" rIns="0" bIns="0" rtlCol="0">
            <a:spAutoFit/>
          </a:bodyPr>
          <a:lstStyle/>
          <a:p>
            <a:pPr marL="12700">
              <a:lnSpc>
                <a:spcPct val="100000"/>
              </a:lnSpc>
              <a:spcBef>
                <a:spcPts val="120"/>
              </a:spcBef>
            </a:pPr>
            <a:r>
              <a:rPr sz="700" b="1" dirty="0">
                <a:latin typeface="Arial"/>
                <a:cs typeface="Arial"/>
              </a:rPr>
              <a:t>Infan</a:t>
            </a:r>
            <a:r>
              <a:rPr sz="700" b="1" spc="5" dirty="0">
                <a:latin typeface="Arial"/>
                <a:cs typeface="Arial"/>
              </a:rPr>
              <a:t>t</a:t>
            </a:r>
            <a:endParaRPr sz="700">
              <a:latin typeface="Arial"/>
              <a:cs typeface="Arial"/>
            </a:endParaRPr>
          </a:p>
        </p:txBody>
      </p:sp>
      <p:sp>
        <p:nvSpPr>
          <p:cNvPr id="106" name="object 106"/>
          <p:cNvSpPr txBox="1"/>
          <p:nvPr/>
        </p:nvSpPr>
        <p:spPr>
          <a:xfrm>
            <a:off x="5951512" y="6355486"/>
            <a:ext cx="360680" cy="135255"/>
          </a:xfrm>
          <a:prstGeom prst="rect">
            <a:avLst/>
          </a:prstGeom>
        </p:spPr>
        <p:txBody>
          <a:bodyPr vert="horz" wrap="square" lIns="0" tIns="15240" rIns="0" bIns="0" rtlCol="0">
            <a:spAutoFit/>
          </a:bodyPr>
          <a:lstStyle/>
          <a:p>
            <a:pPr marL="12700">
              <a:lnSpc>
                <a:spcPct val="100000"/>
              </a:lnSpc>
              <a:spcBef>
                <a:spcPts val="120"/>
              </a:spcBef>
            </a:pPr>
            <a:r>
              <a:rPr sz="700" b="1" spc="5" dirty="0">
                <a:latin typeface="Arial"/>
                <a:cs typeface="Arial"/>
              </a:rPr>
              <a:t>Toddler</a:t>
            </a:r>
            <a:endParaRPr sz="700">
              <a:latin typeface="Arial"/>
              <a:cs typeface="Arial"/>
            </a:endParaRPr>
          </a:p>
        </p:txBody>
      </p:sp>
      <p:sp>
        <p:nvSpPr>
          <p:cNvPr id="107" name="object 107"/>
          <p:cNvSpPr txBox="1"/>
          <p:nvPr/>
        </p:nvSpPr>
        <p:spPr>
          <a:xfrm>
            <a:off x="6378351" y="6355486"/>
            <a:ext cx="554355" cy="135255"/>
          </a:xfrm>
          <a:prstGeom prst="rect">
            <a:avLst/>
          </a:prstGeom>
        </p:spPr>
        <p:txBody>
          <a:bodyPr vert="horz" wrap="square" lIns="0" tIns="15240" rIns="0" bIns="0" rtlCol="0">
            <a:spAutoFit/>
          </a:bodyPr>
          <a:lstStyle/>
          <a:p>
            <a:pPr marL="12700">
              <a:lnSpc>
                <a:spcPct val="100000"/>
              </a:lnSpc>
              <a:spcBef>
                <a:spcPts val="120"/>
              </a:spcBef>
            </a:pPr>
            <a:r>
              <a:rPr sz="700" b="1" spc="5" dirty="0">
                <a:latin typeface="Arial"/>
                <a:cs typeface="Arial"/>
              </a:rPr>
              <a:t>Preschooler</a:t>
            </a:r>
            <a:endParaRPr sz="700">
              <a:latin typeface="Arial"/>
              <a:cs typeface="Arial"/>
            </a:endParaRPr>
          </a:p>
        </p:txBody>
      </p:sp>
      <p:sp>
        <p:nvSpPr>
          <p:cNvPr id="108" name="object 108"/>
          <p:cNvSpPr txBox="1"/>
          <p:nvPr/>
        </p:nvSpPr>
        <p:spPr>
          <a:xfrm>
            <a:off x="666835" y="6774702"/>
            <a:ext cx="422275" cy="135255"/>
          </a:xfrm>
          <a:prstGeom prst="rect">
            <a:avLst/>
          </a:prstGeom>
        </p:spPr>
        <p:txBody>
          <a:bodyPr vert="horz" wrap="square" lIns="0" tIns="15240" rIns="0" bIns="0" rtlCol="0">
            <a:spAutoFit/>
          </a:bodyPr>
          <a:lstStyle/>
          <a:p>
            <a:pPr>
              <a:lnSpc>
                <a:spcPct val="100000"/>
              </a:lnSpc>
              <a:spcBef>
                <a:spcPts val="120"/>
              </a:spcBef>
              <a:tabLst>
                <a:tab pos="205740" algn="l"/>
              </a:tabLst>
            </a:pPr>
            <a:r>
              <a:rPr sz="700" b="1" spc="10" dirty="0">
                <a:latin typeface="Arial"/>
                <a:cs typeface="Arial"/>
              </a:rPr>
              <a:t>0	</a:t>
            </a:r>
            <a:r>
              <a:rPr sz="700" spc="5" dirty="0">
                <a:latin typeface="Arial"/>
                <a:cs typeface="Arial"/>
              </a:rPr>
              <a:t>101</a:t>
            </a:r>
            <a:r>
              <a:rPr sz="700" spc="10" dirty="0">
                <a:latin typeface="Arial"/>
                <a:cs typeface="Arial"/>
              </a:rPr>
              <a:t>3</a:t>
            </a:r>
            <a:endParaRPr sz="700">
              <a:latin typeface="Arial"/>
              <a:cs typeface="Arial"/>
            </a:endParaRPr>
          </a:p>
        </p:txBody>
      </p:sp>
      <p:sp>
        <p:nvSpPr>
          <p:cNvPr id="109" name="object 109"/>
          <p:cNvSpPr txBox="1"/>
          <p:nvPr/>
        </p:nvSpPr>
        <p:spPr>
          <a:xfrm>
            <a:off x="1291849" y="6614638"/>
            <a:ext cx="478155" cy="455295"/>
          </a:xfrm>
          <a:prstGeom prst="rect">
            <a:avLst/>
          </a:prstGeom>
        </p:spPr>
        <p:txBody>
          <a:bodyPr vert="horz" wrap="square" lIns="0" tIns="15240" rIns="0" bIns="0" rtlCol="0">
            <a:spAutoFit/>
          </a:bodyPr>
          <a:lstStyle/>
          <a:p>
            <a:pPr marR="5080" indent="38100" algn="just">
              <a:lnSpc>
                <a:spcPct val="100000"/>
              </a:lnSpc>
              <a:spcBef>
                <a:spcPts val="120"/>
              </a:spcBef>
            </a:pPr>
            <a:r>
              <a:rPr sz="700" spc="5" dirty="0">
                <a:latin typeface="Arial"/>
                <a:cs typeface="Arial"/>
              </a:rPr>
              <a:t>La</a:t>
            </a:r>
            <a:r>
              <a:rPr sz="700" spc="10" dirty="0">
                <a:latin typeface="Arial"/>
                <a:cs typeface="Arial"/>
              </a:rPr>
              <a:t>k</a:t>
            </a:r>
            <a:r>
              <a:rPr sz="700" spc="5" dirty="0">
                <a:latin typeface="Arial"/>
                <a:cs typeface="Arial"/>
              </a:rPr>
              <a:t>e</a:t>
            </a:r>
            <a:r>
              <a:rPr sz="700" spc="10" dirty="0">
                <a:latin typeface="Arial"/>
                <a:cs typeface="Arial"/>
              </a:rPr>
              <a:t>s</a:t>
            </a:r>
            <a:r>
              <a:rPr sz="700" dirty="0">
                <a:latin typeface="Arial"/>
                <a:cs typeface="Arial"/>
              </a:rPr>
              <a:t>hor</a:t>
            </a:r>
            <a:r>
              <a:rPr sz="700" spc="5" dirty="0">
                <a:latin typeface="Arial"/>
                <a:cs typeface="Arial"/>
              </a:rPr>
              <a:t>e  Community  Child</a:t>
            </a:r>
            <a:r>
              <a:rPr sz="700" spc="-35" dirty="0">
                <a:latin typeface="Arial"/>
                <a:cs typeface="Arial"/>
              </a:rPr>
              <a:t> </a:t>
            </a:r>
            <a:r>
              <a:rPr sz="700" spc="5" dirty="0">
                <a:latin typeface="Arial"/>
                <a:cs typeface="Arial"/>
              </a:rPr>
              <a:t>Care</a:t>
            </a:r>
            <a:endParaRPr sz="700">
              <a:latin typeface="Arial"/>
              <a:cs typeface="Arial"/>
            </a:endParaRPr>
          </a:p>
          <a:p>
            <a:pPr marL="190500">
              <a:lnSpc>
                <a:spcPct val="100000"/>
              </a:lnSpc>
            </a:pPr>
            <a:r>
              <a:rPr sz="700" dirty="0">
                <a:latin typeface="Arial"/>
                <a:cs typeface="Arial"/>
              </a:rPr>
              <a:t>Centr</a:t>
            </a:r>
            <a:r>
              <a:rPr sz="700" spc="10" dirty="0">
                <a:latin typeface="Arial"/>
                <a:cs typeface="Arial"/>
              </a:rPr>
              <a:t>e</a:t>
            </a:r>
            <a:endParaRPr sz="700">
              <a:latin typeface="Arial"/>
              <a:cs typeface="Arial"/>
            </a:endParaRPr>
          </a:p>
        </p:txBody>
      </p:sp>
      <p:sp>
        <p:nvSpPr>
          <p:cNvPr id="110" name="object 110"/>
          <p:cNvSpPr txBox="1"/>
          <p:nvPr/>
        </p:nvSpPr>
        <p:spPr>
          <a:xfrm>
            <a:off x="1822864" y="6721347"/>
            <a:ext cx="2510790" cy="241935"/>
          </a:xfrm>
          <a:prstGeom prst="rect">
            <a:avLst/>
          </a:prstGeom>
        </p:spPr>
        <p:txBody>
          <a:bodyPr vert="horz" wrap="square" lIns="0" tIns="15240" rIns="0" bIns="0" rtlCol="0">
            <a:spAutoFit/>
          </a:bodyPr>
          <a:lstStyle/>
          <a:p>
            <a:pPr marL="40640">
              <a:lnSpc>
                <a:spcPct val="100000"/>
              </a:lnSpc>
              <a:spcBef>
                <a:spcPts val="120"/>
              </a:spcBef>
              <a:tabLst>
                <a:tab pos="726440" algn="l"/>
                <a:tab pos="2105660" algn="l"/>
              </a:tabLst>
            </a:pPr>
            <a:r>
              <a:rPr sz="700" spc="5" dirty="0">
                <a:latin typeface="Arial"/>
                <a:cs typeface="Arial"/>
              </a:rPr>
              <a:t>Non-	seventh	416-394-</a:t>
            </a:r>
            <a:endParaRPr sz="700">
              <a:latin typeface="Arial"/>
              <a:cs typeface="Arial"/>
            </a:endParaRPr>
          </a:p>
          <a:p>
            <a:pPr marL="25400">
              <a:lnSpc>
                <a:spcPct val="100000"/>
              </a:lnSpc>
              <a:tabLst>
                <a:tab pos="459740" algn="l"/>
                <a:tab pos="977900" algn="l"/>
                <a:tab pos="1297940" algn="l"/>
                <a:tab pos="1922780" algn="l"/>
                <a:tab pos="2265680" algn="l"/>
              </a:tabLst>
            </a:pPr>
            <a:r>
              <a:rPr sz="700" dirty="0">
                <a:latin typeface="Arial"/>
                <a:cs typeface="Arial"/>
              </a:rPr>
              <a:t>Profit	</a:t>
            </a:r>
            <a:r>
              <a:rPr sz="1050" spc="7" baseline="31746" dirty="0">
                <a:latin typeface="Arial"/>
                <a:cs typeface="Arial"/>
              </a:rPr>
              <a:t>101	</a:t>
            </a:r>
            <a:r>
              <a:rPr sz="700" spc="5" dirty="0">
                <a:latin typeface="Arial"/>
                <a:cs typeface="Arial"/>
              </a:rPr>
              <a:t>st	</a:t>
            </a:r>
            <a:r>
              <a:rPr sz="1050" spc="15" baseline="31746" dirty="0">
                <a:latin typeface="Arial"/>
                <a:cs typeface="Arial"/>
              </a:rPr>
              <a:t>M8V</a:t>
            </a:r>
            <a:r>
              <a:rPr sz="1050" spc="7" baseline="31746" dirty="0">
                <a:latin typeface="Arial"/>
                <a:cs typeface="Arial"/>
              </a:rPr>
              <a:t> 3B5	</a:t>
            </a:r>
            <a:r>
              <a:rPr sz="1050" spc="15" baseline="31746" dirty="0">
                <a:latin typeface="Arial"/>
                <a:cs typeface="Arial"/>
              </a:rPr>
              <a:t>6	</a:t>
            </a:r>
            <a:r>
              <a:rPr sz="700" spc="5" dirty="0">
                <a:latin typeface="Arial"/>
                <a:cs typeface="Arial"/>
              </a:rPr>
              <a:t>7601</a:t>
            </a:r>
            <a:endParaRPr sz="700">
              <a:latin typeface="Arial"/>
              <a:cs typeface="Arial"/>
            </a:endParaRPr>
          </a:p>
        </p:txBody>
      </p:sp>
      <p:sp>
        <p:nvSpPr>
          <p:cNvPr id="111" name="object 111"/>
          <p:cNvSpPr txBox="1"/>
          <p:nvPr/>
        </p:nvSpPr>
        <p:spPr>
          <a:xfrm>
            <a:off x="4493142" y="6667992"/>
            <a:ext cx="475615" cy="348615"/>
          </a:xfrm>
          <a:prstGeom prst="rect">
            <a:avLst/>
          </a:prstGeom>
        </p:spPr>
        <p:txBody>
          <a:bodyPr vert="horz" wrap="square" lIns="0" tIns="15240" rIns="0" bIns="0" rtlCol="0">
            <a:spAutoFit/>
          </a:bodyPr>
          <a:lstStyle/>
          <a:p>
            <a:pPr marR="5080" indent="213360">
              <a:lnSpc>
                <a:spcPct val="100000"/>
              </a:lnSpc>
              <a:spcBef>
                <a:spcPts val="120"/>
              </a:spcBef>
            </a:pPr>
            <a:r>
              <a:rPr sz="700" dirty="0">
                <a:latin typeface="Arial"/>
                <a:cs typeface="Arial"/>
              </a:rPr>
              <a:t>Publi</a:t>
            </a:r>
            <a:r>
              <a:rPr sz="700" spc="5" dirty="0">
                <a:latin typeface="Arial"/>
                <a:cs typeface="Arial"/>
              </a:rPr>
              <a:t>c  Elementar</a:t>
            </a:r>
            <a:r>
              <a:rPr sz="700" spc="10" dirty="0">
                <a:latin typeface="Arial"/>
                <a:cs typeface="Arial"/>
              </a:rPr>
              <a:t>y</a:t>
            </a:r>
            <a:endParaRPr sz="700">
              <a:latin typeface="Arial"/>
              <a:cs typeface="Arial"/>
            </a:endParaRPr>
          </a:p>
          <a:p>
            <a:pPr marL="182880">
              <a:lnSpc>
                <a:spcPct val="100000"/>
              </a:lnSpc>
            </a:pPr>
            <a:r>
              <a:rPr sz="700" spc="5" dirty="0">
                <a:latin typeface="Arial"/>
                <a:cs typeface="Arial"/>
              </a:rPr>
              <a:t>S</a:t>
            </a:r>
            <a:r>
              <a:rPr sz="700" spc="10" dirty="0">
                <a:latin typeface="Arial"/>
                <a:cs typeface="Arial"/>
              </a:rPr>
              <a:t>c</a:t>
            </a:r>
            <a:r>
              <a:rPr sz="700" spc="5" dirty="0">
                <a:latin typeface="Arial"/>
                <a:cs typeface="Arial"/>
              </a:rPr>
              <a:t>hoo</a:t>
            </a:r>
            <a:r>
              <a:rPr sz="700" dirty="0">
                <a:latin typeface="Arial"/>
                <a:cs typeface="Arial"/>
              </a:rPr>
              <a:t>l</a:t>
            </a:r>
            <a:endParaRPr sz="700">
              <a:latin typeface="Arial"/>
              <a:cs typeface="Arial"/>
            </a:endParaRPr>
          </a:p>
        </p:txBody>
      </p:sp>
      <p:sp>
        <p:nvSpPr>
          <p:cNvPr id="112" name="object 112"/>
          <p:cNvSpPr txBox="1"/>
          <p:nvPr/>
        </p:nvSpPr>
        <p:spPr>
          <a:xfrm>
            <a:off x="5194377" y="6614638"/>
            <a:ext cx="348615" cy="455295"/>
          </a:xfrm>
          <a:prstGeom prst="rect">
            <a:avLst/>
          </a:prstGeom>
        </p:spPr>
        <p:txBody>
          <a:bodyPr vert="horz" wrap="square" lIns="0" tIns="15240" rIns="0" bIns="0" rtlCol="0">
            <a:spAutoFit/>
          </a:bodyPr>
          <a:lstStyle/>
          <a:p>
            <a:pPr marL="53340" marR="5080" indent="-53975" algn="just">
              <a:lnSpc>
                <a:spcPct val="100000"/>
              </a:lnSpc>
              <a:spcBef>
                <a:spcPts val="120"/>
              </a:spcBef>
            </a:pPr>
            <a:r>
              <a:rPr sz="700" spc="5" dirty="0">
                <a:latin typeface="Arial"/>
                <a:cs typeface="Arial"/>
              </a:rPr>
              <a:t>Se</a:t>
            </a:r>
            <a:r>
              <a:rPr sz="700" spc="10" dirty="0">
                <a:latin typeface="Arial"/>
                <a:cs typeface="Arial"/>
              </a:rPr>
              <a:t>v</a:t>
            </a:r>
            <a:r>
              <a:rPr sz="700" dirty="0">
                <a:latin typeface="Arial"/>
                <a:cs typeface="Arial"/>
              </a:rPr>
              <a:t>ent</a:t>
            </a:r>
            <a:r>
              <a:rPr sz="700" spc="5" dirty="0">
                <a:latin typeface="Arial"/>
                <a:cs typeface="Arial"/>
              </a:rPr>
              <a:t>h  </a:t>
            </a:r>
            <a:r>
              <a:rPr sz="700" dirty="0">
                <a:latin typeface="Arial"/>
                <a:cs typeface="Arial"/>
              </a:rPr>
              <a:t>Street  </a:t>
            </a:r>
            <a:r>
              <a:rPr sz="700" spc="5" dirty="0">
                <a:latin typeface="Arial"/>
                <a:cs typeface="Arial"/>
              </a:rPr>
              <a:t>Public  S</a:t>
            </a:r>
            <a:r>
              <a:rPr sz="700" spc="10" dirty="0">
                <a:latin typeface="Arial"/>
                <a:cs typeface="Arial"/>
              </a:rPr>
              <a:t>c</a:t>
            </a:r>
            <a:r>
              <a:rPr sz="700" spc="5" dirty="0">
                <a:latin typeface="Arial"/>
                <a:cs typeface="Arial"/>
              </a:rPr>
              <a:t>hoo</a:t>
            </a:r>
            <a:r>
              <a:rPr sz="700" dirty="0">
                <a:latin typeface="Arial"/>
                <a:cs typeface="Arial"/>
              </a:rPr>
              <a:t>l</a:t>
            </a:r>
            <a:endParaRPr sz="700">
              <a:latin typeface="Arial"/>
              <a:cs typeface="Arial"/>
            </a:endParaRPr>
          </a:p>
        </p:txBody>
      </p:sp>
      <p:sp>
        <p:nvSpPr>
          <p:cNvPr id="113" name="object 113"/>
          <p:cNvSpPr txBox="1"/>
          <p:nvPr/>
        </p:nvSpPr>
        <p:spPr>
          <a:xfrm>
            <a:off x="5819392" y="6774702"/>
            <a:ext cx="64135" cy="135255"/>
          </a:xfrm>
          <a:prstGeom prst="rect">
            <a:avLst/>
          </a:prstGeom>
        </p:spPr>
        <p:txBody>
          <a:bodyPr vert="horz" wrap="square" lIns="0" tIns="15240" rIns="0" bIns="0" rtlCol="0">
            <a:spAutoFit/>
          </a:bodyPr>
          <a:lstStyle/>
          <a:p>
            <a:pPr>
              <a:lnSpc>
                <a:spcPct val="100000"/>
              </a:lnSpc>
              <a:spcBef>
                <a:spcPts val="120"/>
              </a:spcBef>
            </a:pPr>
            <a:r>
              <a:rPr sz="700" spc="10" dirty="0">
                <a:latin typeface="Arial"/>
                <a:cs typeface="Arial"/>
              </a:rPr>
              <a:t>0</a:t>
            </a:r>
            <a:endParaRPr sz="700">
              <a:latin typeface="Arial"/>
              <a:cs typeface="Arial"/>
            </a:endParaRPr>
          </a:p>
        </p:txBody>
      </p:sp>
      <p:sp>
        <p:nvSpPr>
          <p:cNvPr id="114" name="object 114"/>
          <p:cNvSpPr txBox="1"/>
          <p:nvPr/>
        </p:nvSpPr>
        <p:spPr>
          <a:xfrm>
            <a:off x="6200498" y="6774702"/>
            <a:ext cx="114935" cy="135255"/>
          </a:xfrm>
          <a:prstGeom prst="rect">
            <a:avLst/>
          </a:prstGeom>
        </p:spPr>
        <p:txBody>
          <a:bodyPr vert="horz" wrap="square" lIns="0" tIns="15240" rIns="0" bIns="0" rtlCol="0">
            <a:spAutoFit/>
          </a:bodyPr>
          <a:lstStyle/>
          <a:p>
            <a:pPr>
              <a:lnSpc>
                <a:spcPct val="100000"/>
              </a:lnSpc>
              <a:spcBef>
                <a:spcPts val="120"/>
              </a:spcBef>
            </a:pPr>
            <a:r>
              <a:rPr sz="700" spc="5" dirty="0">
                <a:latin typeface="Arial"/>
                <a:cs typeface="Arial"/>
              </a:rPr>
              <a:t>2</a:t>
            </a:r>
            <a:r>
              <a:rPr sz="700" spc="10" dirty="0">
                <a:latin typeface="Arial"/>
                <a:cs typeface="Arial"/>
              </a:rPr>
              <a:t>0</a:t>
            </a:r>
            <a:endParaRPr sz="700">
              <a:latin typeface="Arial"/>
              <a:cs typeface="Arial"/>
            </a:endParaRPr>
          </a:p>
        </p:txBody>
      </p:sp>
      <p:sp>
        <p:nvSpPr>
          <p:cNvPr id="115" name="object 115"/>
          <p:cNvSpPr txBox="1"/>
          <p:nvPr/>
        </p:nvSpPr>
        <p:spPr>
          <a:xfrm>
            <a:off x="6817890" y="6774702"/>
            <a:ext cx="114935" cy="135255"/>
          </a:xfrm>
          <a:prstGeom prst="rect">
            <a:avLst/>
          </a:prstGeom>
        </p:spPr>
        <p:txBody>
          <a:bodyPr vert="horz" wrap="square" lIns="0" tIns="15240" rIns="0" bIns="0" rtlCol="0">
            <a:spAutoFit/>
          </a:bodyPr>
          <a:lstStyle/>
          <a:p>
            <a:pPr>
              <a:lnSpc>
                <a:spcPct val="100000"/>
              </a:lnSpc>
              <a:spcBef>
                <a:spcPts val="120"/>
              </a:spcBef>
            </a:pPr>
            <a:r>
              <a:rPr sz="700" spc="5" dirty="0">
                <a:latin typeface="Arial"/>
                <a:cs typeface="Arial"/>
              </a:rPr>
              <a:t>3</a:t>
            </a:r>
            <a:r>
              <a:rPr sz="700" spc="10" dirty="0">
                <a:latin typeface="Arial"/>
                <a:cs typeface="Arial"/>
              </a:rPr>
              <a:t>2</a:t>
            </a:r>
            <a:endParaRPr sz="700">
              <a:latin typeface="Arial"/>
              <a:cs typeface="Arial"/>
            </a:endParaRPr>
          </a:p>
        </p:txBody>
      </p:sp>
      <p:sp>
        <p:nvSpPr>
          <p:cNvPr id="116" name="object 116"/>
          <p:cNvSpPr txBox="1"/>
          <p:nvPr/>
        </p:nvSpPr>
        <p:spPr>
          <a:xfrm>
            <a:off x="654135" y="7293007"/>
            <a:ext cx="434975" cy="135255"/>
          </a:xfrm>
          <a:prstGeom prst="rect">
            <a:avLst/>
          </a:prstGeom>
        </p:spPr>
        <p:txBody>
          <a:bodyPr vert="horz" wrap="square" lIns="0" tIns="15240" rIns="0" bIns="0" rtlCol="0">
            <a:spAutoFit/>
          </a:bodyPr>
          <a:lstStyle/>
          <a:p>
            <a:pPr marL="12700">
              <a:lnSpc>
                <a:spcPct val="100000"/>
              </a:lnSpc>
              <a:spcBef>
                <a:spcPts val="120"/>
              </a:spcBef>
              <a:tabLst>
                <a:tab pos="218440" algn="l"/>
              </a:tabLst>
            </a:pPr>
            <a:r>
              <a:rPr sz="700" b="1" spc="10" dirty="0">
                <a:latin typeface="Arial"/>
                <a:cs typeface="Arial"/>
              </a:rPr>
              <a:t>1	</a:t>
            </a:r>
            <a:r>
              <a:rPr sz="700" spc="5" dirty="0">
                <a:latin typeface="Arial"/>
                <a:cs typeface="Arial"/>
              </a:rPr>
              <a:t>101</a:t>
            </a:r>
            <a:r>
              <a:rPr sz="700" spc="10" dirty="0">
                <a:latin typeface="Arial"/>
                <a:cs typeface="Arial"/>
              </a:rPr>
              <a:t>4</a:t>
            </a:r>
            <a:endParaRPr sz="700">
              <a:latin typeface="Arial"/>
              <a:cs typeface="Arial"/>
            </a:endParaRPr>
          </a:p>
        </p:txBody>
      </p:sp>
      <p:sp>
        <p:nvSpPr>
          <p:cNvPr id="117" name="object 117"/>
          <p:cNvSpPr txBox="1"/>
          <p:nvPr/>
        </p:nvSpPr>
        <p:spPr>
          <a:xfrm>
            <a:off x="1172439" y="7132942"/>
            <a:ext cx="600075" cy="455295"/>
          </a:xfrm>
          <a:prstGeom prst="rect">
            <a:avLst/>
          </a:prstGeom>
        </p:spPr>
        <p:txBody>
          <a:bodyPr vert="horz" wrap="square" lIns="0" tIns="15240" rIns="0" bIns="0" rtlCol="0">
            <a:spAutoFit/>
          </a:bodyPr>
          <a:lstStyle/>
          <a:p>
            <a:pPr marL="12700" marR="5080" indent="137160" algn="r">
              <a:lnSpc>
                <a:spcPct val="100000"/>
              </a:lnSpc>
              <a:spcBef>
                <a:spcPts val="120"/>
              </a:spcBef>
            </a:pPr>
            <a:r>
              <a:rPr sz="700" dirty="0">
                <a:latin typeface="Arial"/>
                <a:cs typeface="Arial"/>
              </a:rPr>
              <a:t>Alternati</a:t>
            </a:r>
            <a:r>
              <a:rPr sz="700" spc="5" dirty="0">
                <a:latin typeface="Arial"/>
                <a:cs typeface="Arial"/>
              </a:rPr>
              <a:t>ve  </a:t>
            </a:r>
            <a:r>
              <a:rPr sz="700" dirty="0">
                <a:latin typeface="Arial"/>
                <a:cs typeface="Arial"/>
              </a:rPr>
              <a:t>Primar</a:t>
            </a:r>
            <a:r>
              <a:rPr sz="700" spc="5" dirty="0">
                <a:latin typeface="Arial"/>
                <a:cs typeface="Arial"/>
              </a:rPr>
              <a:t>y  School</a:t>
            </a:r>
            <a:r>
              <a:rPr sz="700" spc="-85" dirty="0">
                <a:latin typeface="Arial"/>
                <a:cs typeface="Arial"/>
              </a:rPr>
              <a:t> </a:t>
            </a:r>
            <a:r>
              <a:rPr sz="700" spc="5" dirty="0">
                <a:latin typeface="Arial"/>
                <a:cs typeface="Arial"/>
              </a:rPr>
              <a:t>Parent</a:t>
            </a:r>
            <a:endParaRPr sz="700">
              <a:latin typeface="Arial"/>
              <a:cs typeface="Arial"/>
            </a:endParaRPr>
          </a:p>
          <a:p>
            <a:pPr marR="5080" algn="r">
              <a:lnSpc>
                <a:spcPct val="100000"/>
              </a:lnSpc>
            </a:pPr>
            <a:r>
              <a:rPr sz="700" spc="5" dirty="0">
                <a:latin typeface="Arial"/>
                <a:cs typeface="Arial"/>
              </a:rPr>
              <a:t>Grou</a:t>
            </a:r>
            <a:r>
              <a:rPr sz="700" spc="10" dirty="0">
                <a:latin typeface="Arial"/>
                <a:cs typeface="Arial"/>
              </a:rPr>
              <a:t>p</a:t>
            </a:r>
            <a:endParaRPr sz="700">
              <a:latin typeface="Arial"/>
              <a:cs typeface="Arial"/>
            </a:endParaRPr>
          </a:p>
        </p:txBody>
      </p:sp>
      <p:sp>
        <p:nvSpPr>
          <p:cNvPr id="118" name="object 118"/>
          <p:cNvSpPr txBox="1"/>
          <p:nvPr/>
        </p:nvSpPr>
        <p:spPr>
          <a:xfrm>
            <a:off x="1835564" y="7239652"/>
            <a:ext cx="239395" cy="241935"/>
          </a:xfrm>
          <a:prstGeom prst="rect">
            <a:avLst/>
          </a:prstGeom>
        </p:spPr>
        <p:txBody>
          <a:bodyPr vert="horz" wrap="square" lIns="0" tIns="15240" rIns="0" bIns="0" rtlCol="0">
            <a:spAutoFit/>
          </a:bodyPr>
          <a:lstStyle/>
          <a:p>
            <a:pPr marL="12700" marR="5080" indent="15240">
              <a:lnSpc>
                <a:spcPct val="100000"/>
              </a:lnSpc>
              <a:spcBef>
                <a:spcPts val="120"/>
              </a:spcBef>
            </a:pPr>
            <a:r>
              <a:rPr sz="700" spc="5" dirty="0">
                <a:latin typeface="Arial"/>
                <a:cs typeface="Arial"/>
              </a:rPr>
              <a:t>Non-  </a:t>
            </a:r>
            <a:r>
              <a:rPr sz="700" dirty="0">
                <a:latin typeface="Arial"/>
                <a:cs typeface="Arial"/>
              </a:rPr>
              <a:t>Profi</a:t>
            </a:r>
            <a:r>
              <a:rPr sz="700" spc="5" dirty="0">
                <a:latin typeface="Arial"/>
                <a:cs typeface="Arial"/>
              </a:rPr>
              <a:t>t</a:t>
            </a:r>
            <a:endParaRPr sz="700">
              <a:latin typeface="Arial"/>
              <a:cs typeface="Arial"/>
            </a:endParaRPr>
          </a:p>
        </p:txBody>
      </p:sp>
      <p:sp>
        <p:nvSpPr>
          <p:cNvPr id="119" name="object 119"/>
          <p:cNvSpPr txBox="1"/>
          <p:nvPr/>
        </p:nvSpPr>
        <p:spPr>
          <a:xfrm>
            <a:off x="2216670" y="7293007"/>
            <a:ext cx="22923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110</a:t>
            </a:r>
            <a:r>
              <a:rPr sz="700" spc="10" dirty="0">
                <a:latin typeface="Arial"/>
                <a:cs typeface="Arial"/>
              </a:rPr>
              <a:t>0</a:t>
            </a:r>
            <a:endParaRPr sz="700">
              <a:latin typeface="Arial"/>
              <a:cs typeface="Arial"/>
            </a:endParaRPr>
          </a:p>
        </p:txBody>
      </p:sp>
      <p:sp>
        <p:nvSpPr>
          <p:cNvPr id="120" name="object 120"/>
          <p:cNvSpPr txBox="1"/>
          <p:nvPr/>
        </p:nvSpPr>
        <p:spPr>
          <a:xfrm>
            <a:off x="2536800" y="7239652"/>
            <a:ext cx="346075" cy="241935"/>
          </a:xfrm>
          <a:prstGeom prst="rect">
            <a:avLst/>
          </a:prstGeom>
        </p:spPr>
        <p:txBody>
          <a:bodyPr vert="horz" wrap="square" lIns="0" tIns="15240" rIns="0" bIns="0" rtlCol="0">
            <a:spAutoFit/>
          </a:bodyPr>
          <a:lstStyle/>
          <a:p>
            <a:pPr marR="5080" algn="r">
              <a:lnSpc>
                <a:spcPct val="100000"/>
              </a:lnSpc>
              <a:spcBef>
                <a:spcPts val="120"/>
              </a:spcBef>
            </a:pPr>
            <a:r>
              <a:rPr sz="700" spc="10" dirty="0">
                <a:latin typeface="Arial"/>
                <a:cs typeface="Arial"/>
              </a:rPr>
              <a:t>s</a:t>
            </a:r>
            <a:r>
              <a:rPr sz="700" dirty="0">
                <a:latin typeface="Arial"/>
                <a:cs typeface="Arial"/>
              </a:rPr>
              <a:t>padin</a:t>
            </a:r>
            <a:r>
              <a:rPr sz="700" spc="10" dirty="0">
                <a:latin typeface="Arial"/>
                <a:cs typeface="Arial"/>
              </a:rPr>
              <a:t>a</a:t>
            </a:r>
            <a:endParaRPr sz="700">
              <a:latin typeface="Arial"/>
              <a:cs typeface="Arial"/>
            </a:endParaRPr>
          </a:p>
          <a:p>
            <a:pPr marR="7620" algn="r">
              <a:lnSpc>
                <a:spcPct val="100000"/>
              </a:lnSpc>
            </a:pPr>
            <a:r>
              <a:rPr sz="700" dirty="0">
                <a:latin typeface="Arial"/>
                <a:cs typeface="Arial"/>
              </a:rPr>
              <a:t>r</a:t>
            </a:r>
            <a:r>
              <a:rPr sz="700" spc="10" dirty="0">
                <a:latin typeface="Arial"/>
                <a:cs typeface="Arial"/>
              </a:rPr>
              <a:t>d</a:t>
            </a:r>
            <a:endParaRPr sz="700">
              <a:latin typeface="Arial"/>
              <a:cs typeface="Arial"/>
            </a:endParaRPr>
          </a:p>
        </p:txBody>
      </p:sp>
      <p:sp>
        <p:nvSpPr>
          <p:cNvPr id="121" name="object 121"/>
          <p:cNvSpPr txBox="1"/>
          <p:nvPr/>
        </p:nvSpPr>
        <p:spPr>
          <a:xfrm>
            <a:off x="3093215" y="7293007"/>
            <a:ext cx="421640" cy="135255"/>
          </a:xfrm>
          <a:prstGeom prst="rect">
            <a:avLst/>
          </a:prstGeom>
        </p:spPr>
        <p:txBody>
          <a:bodyPr vert="horz" wrap="square" lIns="0" tIns="15240" rIns="0" bIns="0" rtlCol="0">
            <a:spAutoFit/>
          </a:bodyPr>
          <a:lstStyle/>
          <a:p>
            <a:pPr marL="12700">
              <a:lnSpc>
                <a:spcPct val="100000"/>
              </a:lnSpc>
              <a:spcBef>
                <a:spcPts val="120"/>
              </a:spcBef>
            </a:pPr>
            <a:r>
              <a:rPr sz="700" spc="10" dirty="0">
                <a:latin typeface="Arial"/>
                <a:cs typeface="Arial"/>
              </a:rPr>
              <a:t>M5N</a:t>
            </a:r>
            <a:r>
              <a:rPr sz="700" spc="-55" dirty="0">
                <a:latin typeface="Arial"/>
                <a:cs typeface="Arial"/>
              </a:rPr>
              <a:t> </a:t>
            </a:r>
            <a:r>
              <a:rPr sz="700" spc="5" dirty="0">
                <a:latin typeface="Arial"/>
                <a:cs typeface="Arial"/>
              </a:rPr>
              <a:t>2M6</a:t>
            </a:r>
            <a:endParaRPr sz="700">
              <a:latin typeface="Arial"/>
              <a:cs typeface="Arial"/>
            </a:endParaRPr>
          </a:p>
        </p:txBody>
      </p:sp>
      <p:sp>
        <p:nvSpPr>
          <p:cNvPr id="122" name="object 122"/>
          <p:cNvSpPr txBox="1"/>
          <p:nvPr/>
        </p:nvSpPr>
        <p:spPr>
          <a:xfrm>
            <a:off x="3687741" y="7293007"/>
            <a:ext cx="12763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1</a:t>
            </a:r>
            <a:r>
              <a:rPr sz="700" spc="10" dirty="0">
                <a:latin typeface="Arial"/>
                <a:cs typeface="Arial"/>
              </a:rPr>
              <a:t>6</a:t>
            </a:r>
            <a:endParaRPr sz="700">
              <a:latin typeface="Arial"/>
              <a:cs typeface="Arial"/>
            </a:endParaRPr>
          </a:p>
        </p:txBody>
      </p:sp>
      <p:sp>
        <p:nvSpPr>
          <p:cNvPr id="123" name="object 123"/>
          <p:cNvSpPr txBox="1"/>
          <p:nvPr/>
        </p:nvSpPr>
        <p:spPr>
          <a:xfrm>
            <a:off x="3916405" y="7239652"/>
            <a:ext cx="391795" cy="241935"/>
          </a:xfrm>
          <a:prstGeom prst="rect">
            <a:avLst/>
          </a:prstGeom>
        </p:spPr>
        <p:txBody>
          <a:bodyPr vert="horz" wrap="square" lIns="0" tIns="15240" rIns="0" bIns="0" rtlCol="0">
            <a:spAutoFit/>
          </a:bodyPr>
          <a:lstStyle/>
          <a:p>
            <a:pPr marR="5080" algn="r">
              <a:lnSpc>
                <a:spcPct val="100000"/>
              </a:lnSpc>
              <a:spcBef>
                <a:spcPts val="120"/>
              </a:spcBef>
            </a:pPr>
            <a:r>
              <a:rPr sz="700" spc="5" dirty="0">
                <a:latin typeface="Arial"/>
                <a:cs typeface="Arial"/>
              </a:rPr>
              <a:t>416-322-</a:t>
            </a:r>
            <a:endParaRPr sz="700">
              <a:latin typeface="Arial"/>
              <a:cs typeface="Arial"/>
            </a:endParaRPr>
          </a:p>
          <a:p>
            <a:pPr marR="6985" algn="r">
              <a:lnSpc>
                <a:spcPct val="100000"/>
              </a:lnSpc>
            </a:pPr>
            <a:r>
              <a:rPr sz="700" spc="5" dirty="0">
                <a:latin typeface="Arial"/>
                <a:cs typeface="Arial"/>
              </a:rPr>
              <a:t>538</a:t>
            </a:r>
            <a:r>
              <a:rPr sz="700" spc="10" dirty="0">
                <a:latin typeface="Arial"/>
                <a:cs typeface="Arial"/>
              </a:rPr>
              <a:t>5</a:t>
            </a:r>
            <a:endParaRPr sz="700">
              <a:latin typeface="Arial"/>
              <a:cs typeface="Arial"/>
            </a:endParaRPr>
          </a:p>
        </p:txBody>
      </p:sp>
      <p:sp>
        <p:nvSpPr>
          <p:cNvPr id="124" name="object 124"/>
          <p:cNvSpPr txBox="1"/>
          <p:nvPr/>
        </p:nvSpPr>
        <p:spPr>
          <a:xfrm>
            <a:off x="4480442" y="7186297"/>
            <a:ext cx="488315" cy="348615"/>
          </a:xfrm>
          <a:prstGeom prst="rect">
            <a:avLst/>
          </a:prstGeom>
        </p:spPr>
        <p:txBody>
          <a:bodyPr vert="horz" wrap="square" lIns="0" tIns="15240" rIns="0" bIns="0" rtlCol="0">
            <a:spAutoFit/>
          </a:bodyPr>
          <a:lstStyle/>
          <a:p>
            <a:pPr marL="12700" marR="5080" indent="213360">
              <a:lnSpc>
                <a:spcPct val="100000"/>
              </a:lnSpc>
              <a:spcBef>
                <a:spcPts val="120"/>
              </a:spcBef>
            </a:pPr>
            <a:r>
              <a:rPr sz="700" dirty="0">
                <a:latin typeface="Arial"/>
                <a:cs typeface="Arial"/>
              </a:rPr>
              <a:t>Publi</a:t>
            </a:r>
            <a:r>
              <a:rPr sz="700" spc="5" dirty="0">
                <a:latin typeface="Arial"/>
                <a:cs typeface="Arial"/>
              </a:rPr>
              <a:t>c  Elementar</a:t>
            </a:r>
            <a:r>
              <a:rPr sz="700" spc="10" dirty="0">
                <a:latin typeface="Arial"/>
                <a:cs typeface="Arial"/>
              </a:rPr>
              <a:t>y</a:t>
            </a:r>
            <a:endParaRPr sz="700">
              <a:latin typeface="Arial"/>
              <a:cs typeface="Arial"/>
            </a:endParaRPr>
          </a:p>
          <a:p>
            <a:pPr marL="195580">
              <a:lnSpc>
                <a:spcPct val="100000"/>
              </a:lnSpc>
            </a:pPr>
            <a:r>
              <a:rPr sz="700" spc="5" dirty="0">
                <a:latin typeface="Arial"/>
                <a:cs typeface="Arial"/>
              </a:rPr>
              <a:t>S</a:t>
            </a:r>
            <a:r>
              <a:rPr sz="700" spc="10" dirty="0">
                <a:latin typeface="Arial"/>
                <a:cs typeface="Arial"/>
              </a:rPr>
              <a:t>c</a:t>
            </a:r>
            <a:r>
              <a:rPr sz="700" spc="5" dirty="0">
                <a:latin typeface="Arial"/>
                <a:cs typeface="Arial"/>
              </a:rPr>
              <a:t>hoo</a:t>
            </a:r>
            <a:r>
              <a:rPr sz="700" dirty="0">
                <a:latin typeface="Arial"/>
                <a:cs typeface="Arial"/>
              </a:rPr>
              <a:t>l</a:t>
            </a:r>
            <a:endParaRPr sz="700">
              <a:latin typeface="Arial"/>
              <a:cs typeface="Arial"/>
            </a:endParaRPr>
          </a:p>
        </p:txBody>
      </p:sp>
      <p:sp>
        <p:nvSpPr>
          <p:cNvPr id="125" name="object 125"/>
          <p:cNvSpPr txBox="1"/>
          <p:nvPr/>
        </p:nvSpPr>
        <p:spPr>
          <a:xfrm>
            <a:off x="5036857" y="7132942"/>
            <a:ext cx="508000" cy="455295"/>
          </a:xfrm>
          <a:prstGeom prst="rect">
            <a:avLst/>
          </a:prstGeom>
        </p:spPr>
        <p:txBody>
          <a:bodyPr vert="horz" wrap="square" lIns="0" tIns="15240" rIns="0" bIns="0" rtlCol="0">
            <a:spAutoFit/>
          </a:bodyPr>
          <a:lstStyle/>
          <a:p>
            <a:pPr marL="12700" marR="5080" indent="259079" algn="r">
              <a:lnSpc>
                <a:spcPct val="100000"/>
              </a:lnSpc>
              <a:spcBef>
                <a:spcPts val="120"/>
              </a:spcBef>
            </a:pPr>
            <a:r>
              <a:rPr sz="700" dirty="0">
                <a:latin typeface="Arial"/>
                <a:cs typeface="Arial"/>
              </a:rPr>
              <a:t>Nort</a:t>
            </a:r>
            <a:r>
              <a:rPr sz="700" spc="5" dirty="0">
                <a:latin typeface="Arial"/>
                <a:cs typeface="Arial"/>
              </a:rPr>
              <a:t>h  </a:t>
            </a:r>
            <a:r>
              <a:rPr sz="700" dirty="0">
                <a:latin typeface="Arial"/>
                <a:cs typeface="Arial"/>
              </a:rPr>
              <a:t>Preparator</a:t>
            </a:r>
            <a:r>
              <a:rPr sz="700" spc="10" dirty="0">
                <a:latin typeface="Arial"/>
                <a:cs typeface="Arial"/>
              </a:rPr>
              <a:t>y</a:t>
            </a:r>
            <a:endParaRPr sz="700">
              <a:latin typeface="Arial"/>
              <a:cs typeface="Arial"/>
            </a:endParaRPr>
          </a:p>
          <a:p>
            <a:pPr marL="210820" marR="9525" indent="30480" algn="r">
              <a:lnSpc>
                <a:spcPct val="100000"/>
              </a:lnSpc>
            </a:pPr>
            <a:r>
              <a:rPr sz="700" dirty="0">
                <a:latin typeface="Arial"/>
                <a:cs typeface="Arial"/>
              </a:rPr>
              <a:t>Publi</a:t>
            </a:r>
            <a:r>
              <a:rPr sz="700" spc="5" dirty="0">
                <a:latin typeface="Arial"/>
                <a:cs typeface="Arial"/>
              </a:rPr>
              <a:t>c  S</a:t>
            </a:r>
            <a:r>
              <a:rPr sz="700" spc="10" dirty="0">
                <a:latin typeface="Arial"/>
                <a:cs typeface="Arial"/>
              </a:rPr>
              <a:t>c</a:t>
            </a:r>
            <a:r>
              <a:rPr sz="700" spc="5" dirty="0">
                <a:latin typeface="Arial"/>
                <a:cs typeface="Arial"/>
              </a:rPr>
              <a:t>hoo</a:t>
            </a:r>
            <a:r>
              <a:rPr sz="700" dirty="0">
                <a:latin typeface="Arial"/>
                <a:cs typeface="Arial"/>
              </a:rPr>
              <a:t>l</a:t>
            </a:r>
            <a:endParaRPr sz="700">
              <a:latin typeface="Arial"/>
              <a:cs typeface="Arial"/>
            </a:endParaRPr>
          </a:p>
        </p:txBody>
      </p:sp>
      <p:sp>
        <p:nvSpPr>
          <p:cNvPr id="126" name="object 126"/>
          <p:cNvSpPr txBox="1"/>
          <p:nvPr/>
        </p:nvSpPr>
        <p:spPr>
          <a:xfrm>
            <a:off x="5806692" y="7293007"/>
            <a:ext cx="76835" cy="135255"/>
          </a:xfrm>
          <a:prstGeom prst="rect">
            <a:avLst/>
          </a:prstGeom>
        </p:spPr>
        <p:txBody>
          <a:bodyPr vert="horz" wrap="square" lIns="0" tIns="15240" rIns="0" bIns="0" rtlCol="0">
            <a:spAutoFit/>
          </a:bodyPr>
          <a:lstStyle/>
          <a:p>
            <a:pPr marL="12700">
              <a:lnSpc>
                <a:spcPct val="100000"/>
              </a:lnSpc>
              <a:spcBef>
                <a:spcPts val="120"/>
              </a:spcBef>
            </a:pPr>
            <a:r>
              <a:rPr sz="700" spc="10" dirty="0">
                <a:latin typeface="Arial"/>
                <a:cs typeface="Arial"/>
              </a:rPr>
              <a:t>0</a:t>
            </a:r>
            <a:endParaRPr sz="700">
              <a:latin typeface="Arial"/>
              <a:cs typeface="Arial"/>
            </a:endParaRPr>
          </a:p>
        </p:txBody>
      </p:sp>
      <p:sp>
        <p:nvSpPr>
          <p:cNvPr id="127" name="object 127"/>
          <p:cNvSpPr txBox="1"/>
          <p:nvPr/>
        </p:nvSpPr>
        <p:spPr>
          <a:xfrm>
            <a:off x="6233531" y="7293007"/>
            <a:ext cx="76835" cy="135255"/>
          </a:xfrm>
          <a:prstGeom prst="rect">
            <a:avLst/>
          </a:prstGeom>
        </p:spPr>
        <p:txBody>
          <a:bodyPr vert="horz" wrap="square" lIns="0" tIns="15240" rIns="0" bIns="0" rtlCol="0">
            <a:spAutoFit/>
          </a:bodyPr>
          <a:lstStyle/>
          <a:p>
            <a:pPr marL="12700">
              <a:lnSpc>
                <a:spcPct val="100000"/>
              </a:lnSpc>
              <a:spcBef>
                <a:spcPts val="120"/>
              </a:spcBef>
            </a:pPr>
            <a:r>
              <a:rPr sz="700" spc="10" dirty="0">
                <a:latin typeface="Arial"/>
                <a:cs typeface="Arial"/>
              </a:rPr>
              <a:t>0</a:t>
            </a:r>
            <a:endParaRPr sz="700">
              <a:latin typeface="Arial"/>
              <a:cs typeface="Arial"/>
            </a:endParaRPr>
          </a:p>
        </p:txBody>
      </p:sp>
      <p:sp>
        <p:nvSpPr>
          <p:cNvPr id="128" name="object 128"/>
          <p:cNvSpPr txBox="1"/>
          <p:nvPr/>
        </p:nvSpPr>
        <p:spPr>
          <a:xfrm>
            <a:off x="6805190" y="7293007"/>
            <a:ext cx="12763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1</a:t>
            </a:r>
            <a:r>
              <a:rPr sz="700" spc="10" dirty="0">
                <a:latin typeface="Arial"/>
                <a:cs typeface="Arial"/>
              </a:rPr>
              <a:t>2</a:t>
            </a:r>
            <a:endParaRPr sz="700">
              <a:latin typeface="Arial"/>
              <a:cs typeface="Arial"/>
            </a:endParaRPr>
          </a:p>
        </p:txBody>
      </p:sp>
      <p:sp>
        <p:nvSpPr>
          <p:cNvPr id="129" name="object 129"/>
          <p:cNvSpPr txBox="1"/>
          <p:nvPr/>
        </p:nvSpPr>
        <p:spPr>
          <a:xfrm>
            <a:off x="654135" y="7811312"/>
            <a:ext cx="434975" cy="135255"/>
          </a:xfrm>
          <a:prstGeom prst="rect">
            <a:avLst/>
          </a:prstGeom>
        </p:spPr>
        <p:txBody>
          <a:bodyPr vert="horz" wrap="square" lIns="0" tIns="15240" rIns="0" bIns="0" rtlCol="0">
            <a:spAutoFit/>
          </a:bodyPr>
          <a:lstStyle/>
          <a:p>
            <a:pPr marL="12700">
              <a:lnSpc>
                <a:spcPct val="100000"/>
              </a:lnSpc>
              <a:spcBef>
                <a:spcPts val="120"/>
              </a:spcBef>
              <a:tabLst>
                <a:tab pos="218440" algn="l"/>
              </a:tabLst>
            </a:pPr>
            <a:r>
              <a:rPr sz="700" b="1" spc="10" dirty="0">
                <a:latin typeface="Arial"/>
                <a:cs typeface="Arial"/>
              </a:rPr>
              <a:t>2	</a:t>
            </a:r>
            <a:r>
              <a:rPr sz="700" spc="5" dirty="0">
                <a:latin typeface="Arial"/>
                <a:cs typeface="Arial"/>
              </a:rPr>
              <a:t>101</a:t>
            </a:r>
            <a:r>
              <a:rPr sz="700" spc="10" dirty="0">
                <a:latin typeface="Arial"/>
                <a:cs typeface="Arial"/>
              </a:rPr>
              <a:t>5</a:t>
            </a:r>
            <a:endParaRPr sz="700">
              <a:latin typeface="Arial"/>
              <a:cs typeface="Arial"/>
            </a:endParaRPr>
          </a:p>
        </p:txBody>
      </p:sp>
      <p:sp>
        <p:nvSpPr>
          <p:cNvPr id="130" name="object 130"/>
          <p:cNvSpPr txBox="1"/>
          <p:nvPr/>
        </p:nvSpPr>
        <p:spPr>
          <a:xfrm>
            <a:off x="1157195" y="7651247"/>
            <a:ext cx="615315" cy="455295"/>
          </a:xfrm>
          <a:prstGeom prst="rect">
            <a:avLst/>
          </a:prstGeom>
        </p:spPr>
        <p:txBody>
          <a:bodyPr vert="horz" wrap="square" lIns="0" tIns="15240" rIns="0" bIns="0" rtlCol="0">
            <a:spAutoFit/>
          </a:bodyPr>
          <a:lstStyle/>
          <a:p>
            <a:pPr marL="12700" marR="5080" indent="243840" algn="r">
              <a:lnSpc>
                <a:spcPct val="100000"/>
              </a:lnSpc>
              <a:spcBef>
                <a:spcPts val="120"/>
              </a:spcBef>
            </a:pPr>
            <a:r>
              <a:rPr sz="700" spc="5" dirty="0">
                <a:latin typeface="Arial"/>
                <a:cs typeface="Arial"/>
              </a:rPr>
              <a:t>Cardinal  Leger</a:t>
            </a:r>
            <a:r>
              <a:rPr sz="700" spc="-95" dirty="0">
                <a:latin typeface="Arial"/>
                <a:cs typeface="Arial"/>
              </a:rPr>
              <a:t> </a:t>
            </a:r>
            <a:r>
              <a:rPr sz="700" spc="5" dirty="0">
                <a:latin typeface="Arial"/>
                <a:cs typeface="Arial"/>
              </a:rPr>
              <a:t>Child  Care</a:t>
            </a:r>
            <a:r>
              <a:rPr sz="700" spc="-85" dirty="0">
                <a:latin typeface="Arial"/>
                <a:cs typeface="Arial"/>
              </a:rPr>
              <a:t> </a:t>
            </a:r>
            <a:r>
              <a:rPr sz="700" spc="5" dirty="0">
                <a:latin typeface="Arial"/>
                <a:cs typeface="Arial"/>
              </a:rPr>
              <a:t>Centre  (S</a:t>
            </a:r>
            <a:r>
              <a:rPr sz="700" spc="10" dirty="0">
                <a:latin typeface="Arial"/>
                <a:cs typeface="Arial"/>
              </a:rPr>
              <a:t>c</a:t>
            </a:r>
            <a:r>
              <a:rPr sz="700" spc="5" dirty="0">
                <a:latin typeface="Arial"/>
                <a:cs typeface="Arial"/>
              </a:rPr>
              <a:t>arborough)</a:t>
            </a:r>
            <a:endParaRPr sz="700">
              <a:latin typeface="Arial"/>
              <a:cs typeface="Arial"/>
            </a:endParaRPr>
          </a:p>
        </p:txBody>
      </p:sp>
      <p:sp>
        <p:nvSpPr>
          <p:cNvPr id="131" name="object 131"/>
          <p:cNvSpPr txBox="1"/>
          <p:nvPr/>
        </p:nvSpPr>
        <p:spPr>
          <a:xfrm>
            <a:off x="1835564" y="7757957"/>
            <a:ext cx="239395" cy="241935"/>
          </a:xfrm>
          <a:prstGeom prst="rect">
            <a:avLst/>
          </a:prstGeom>
        </p:spPr>
        <p:txBody>
          <a:bodyPr vert="horz" wrap="square" lIns="0" tIns="15240" rIns="0" bIns="0" rtlCol="0">
            <a:spAutoFit/>
          </a:bodyPr>
          <a:lstStyle/>
          <a:p>
            <a:pPr marL="12700" marR="5080" indent="15240">
              <a:lnSpc>
                <a:spcPct val="100000"/>
              </a:lnSpc>
              <a:spcBef>
                <a:spcPts val="120"/>
              </a:spcBef>
            </a:pPr>
            <a:r>
              <a:rPr sz="700" spc="5" dirty="0">
                <a:latin typeface="Arial"/>
                <a:cs typeface="Arial"/>
              </a:rPr>
              <a:t>Non-  </a:t>
            </a:r>
            <a:r>
              <a:rPr sz="700" dirty="0">
                <a:latin typeface="Arial"/>
                <a:cs typeface="Arial"/>
              </a:rPr>
              <a:t>Profi</a:t>
            </a:r>
            <a:r>
              <a:rPr sz="700" spc="5" dirty="0">
                <a:latin typeface="Arial"/>
                <a:cs typeface="Arial"/>
              </a:rPr>
              <a:t>t</a:t>
            </a:r>
            <a:endParaRPr sz="700">
              <a:latin typeface="Arial"/>
              <a:cs typeface="Arial"/>
            </a:endParaRPr>
          </a:p>
        </p:txBody>
      </p:sp>
      <p:sp>
        <p:nvSpPr>
          <p:cNvPr id="132" name="object 132"/>
          <p:cNvSpPr txBox="1"/>
          <p:nvPr/>
        </p:nvSpPr>
        <p:spPr>
          <a:xfrm>
            <a:off x="2270025" y="7811312"/>
            <a:ext cx="17843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60</a:t>
            </a:r>
            <a:r>
              <a:rPr sz="700" spc="10" dirty="0">
                <a:latin typeface="Arial"/>
                <a:cs typeface="Arial"/>
              </a:rPr>
              <a:t>0</a:t>
            </a:r>
            <a:endParaRPr sz="700">
              <a:latin typeface="Arial"/>
              <a:cs typeface="Arial"/>
            </a:endParaRPr>
          </a:p>
        </p:txBody>
      </p:sp>
      <p:sp>
        <p:nvSpPr>
          <p:cNvPr id="133" name="object 133"/>
          <p:cNvSpPr txBox="1"/>
          <p:nvPr/>
        </p:nvSpPr>
        <p:spPr>
          <a:xfrm>
            <a:off x="2552044" y="7757957"/>
            <a:ext cx="330200" cy="241935"/>
          </a:xfrm>
          <a:prstGeom prst="rect">
            <a:avLst/>
          </a:prstGeom>
        </p:spPr>
        <p:txBody>
          <a:bodyPr vert="horz" wrap="square" lIns="0" tIns="15240" rIns="0" bIns="0" rtlCol="0">
            <a:spAutoFit/>
          </a:bodyPr>
          <a:lstStyle/>
          <a:p>
            <a:pPr marR="5080" algn="r">
              <a:lnSpc>
                <a:spcPct val="100000"/>
              </a:lnSpc>
              <a:spcBef>
                <a:spcPts val="120"/>
              </a:spcBef>
            </a:pPr>
            <a:r>
              <a:rPr sz="700" dirty="0">
                <a:latin typeface="Arial"/>
                <a:cs typeface="Arial"/>
              </a:rPr>
              <a:t>morri</a:t>
            </a:r>
            <a:r>
              <a:rPr sz="700" spc="10" dirty="0">
                <a:latin typeface="Arial"/>
                <a:cs typeface="Arial"/>
              </a:rPr>
              <a:t>sh</a:t>
            </a:r>
            <a:endParaRPr sz="700">
              <a:latin typeface="Arial"/>
              <a:cs typeface="Arial"/>
            </a:endParaRPr>
          </a:p>
          <a:p>
            <a:pPr marR="6985" algn="r">
              <a:lnSpc>
                <a:spcPct val="100000"/>
              </a:lnSpc>
            </a:pPr>
            <a:r>
              <a:rPr sz="700" dirty="0">
                <a:latin typeface="Arial"/>
                <a:cs typeface="Arial"/>
              </a:rPr>
              <a:t>r</a:t>
            </a:r>
            <a:r>
              <a:rPr sz="700" spc="10" dirty="0">
                <a:latin typeface="Arial"/>
                <a:cs typeface="Arial"/>
              </a:rPr>
              <a:t>d</a:t>
            </a:r>
            <a:endParaRPr sz="700">
              <a:latin typeface="Arial"/>
              <a:cs typeface="Arial"/>
            </a:endParaRPr>
          </a:p>
        </p:txBody>
      </p:sp>
      <p:sp>
        <p:nvSpPr>
          <p:cNvPr id="134" name="object 134"/>
          <p:cNvSpPr txBox="1"/>
          <p:nvPr/>
        </p:nvSpPr>
        <p:spPr>
          <a:xfrm>
            <a:off x="3108459" y="7811312"/>
            <a:ext cx="406400" cy="135255"/>
          </a:xfrm>
          <a:prstGeom prst="rect">
            <a:avLst/>
          </a:prstGeom>
        </p:spPr>
        <p:txBody>
          <a:bodyPr vert="horz" wrap="square" lIns="0" tIns="15240" rIns="0" bIns="0" rtlCol="0">
            <a:spAutoFit/>
          </a:bodyPr>
          <a:lstStyle/>
          <a:p>
            <a:pPr marL="12700">
              <a:lnSpc>
                <a:spcPct val="100000"/>
              </a:lnSpc>
              <a:spcBef>
                <a:spcPts val="120"/>
              </a:spcBef>
            </a:pPr>
            <a:r>
              <a:rPr sz="700" spc="10" dirty="0">
                <a:latin typeface="Arial"/>
                <a:cs typeface="Arial"/>
              </a:rPr>
              <a:t>M1C</a:t>
            </a:r>
            <a:r>
              <a:rPr sz="700" spc="-55" dirty="0">
                <a:latin typeface="Arial"/>
                <a:cs typeface="Arial"/>
              </a:rPr>
              <a:t> </a:t>
            </a:r>
            <a:r>
              <a:rPr sz="700" spc="5" dirty="0">
                <a:latin typeface="Arial"/>
                <a:cs typeface="Arial"/>
              </a:rPr>
              <a:t>4Y1</a:t>
            </a:r>
            <a:endParaRPr sz="700">
              <a:latin typeface="Arial"/>
              <a:cs typeface="Arial"/>
            </a:endParaRPr>
          </a:p>
        </p:txBody>
      </p:sp>
      <p:sp>
        <p:nvSpPr>
          <p:cNvPr id="135" name="object 135"/>
          <p:cNvSpPr txBox="1"/>
          <p:nvPr/>
        </p:nvSpPr>
        <p:spPr>
          <a:xfrm>
            <a:off x="3687741" y="7811312"/>
            <a:ext cx="12763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4</a:t>
            </a:r>
            <a:r>
              <a:rPr sz="700" spc="10" dirty="0">
                <a:latin typeface="Arial"/>
                <a:cs typeface="Arial"/>
              </a:rPr>
              <a:t>4</a:t>
            </a:r>
            <a:endParaRPr sz="700">
              <a:latin typeface="Arial"/>
              <a:cs typeface="Arial"/>
            </a:endParaRPr>
          </a:p>
        </p:txBody>
      </p:sp>
      <p:sp>
        <p:nvSpPr>
          <p:cNvPr id="136" name="object 136"/>
          <p:cNvSpPr txBox="1"/>
          <p:nvPr/>
        </p:nvSpPr>
        <p:spPr>
          <a:xfrm>
            <a:off x="3916405" y="7757957"/>
            <a:ext cx="391795" cy="241935"/>
          </a:xfrm>
          <a:prstGeom prst="rect">
            <a:avLst/>
          </a:prstGeom>
        </p:spPr>
        <p:txBody>
          <a:bodyPr vert="horz" wrap="square" lIns="0" tIns="15240" rIns="0" bIns="0" rtlCol="0">
            <a:spAutoFit/>
          </a:bodyPr>
          <a:lstStyle/>
          <a:p>
            <a:pPr marR="5080" algn="r">
              <a:lnSpc>
                <a:spcPct val="100000"/>
              </a:lnSpc>
              <a:spcBef>
                <a:spcPts val="120"/>
              </a:spcBef>
            </a:pPr>
            <a:r>
              <a:rPr sz="700" spc="5" dirty="0">
                <a:latin typeface="Arial"/>
                <a:cs typeface="Arial"/>
              </a:rPr>
              <a:t>416-287-</a:t>
            </a:r>
            <a:endParaRPr sz="700">
              <a:latin typeface="Arial"/>
              <a:cs typeface="Arial"/>
            </a:endParaRPr>
          </a:p>
          <a:p>
            <a:pPr marR="6985" algn="r">
              <a:lnSpc>
                <a:spcPct val="100000"/>
              </a:lnSpc>
            </a:pPr>
            <a:r>
              <a:rPr sz="700" spc="5" dirty="0">
                <a:latin typeface="Arial"/>
                <a:cs typeface="Arial"/>
              </a:rPr>
              <a:t>057</a:t>
            </a:r>
            <a:r>
              <a:rPr sz="700" spc="10" dirty="0">
                <a:latin typeface="Arial"/>
                <a:cs typeface="Arial"/>
              </a:rPr>
              <a:t>8</a:t>
            </a:r>
            <a:endParaRPr sz="700">
              <a:latin typeface="Arial"/>
              <a:cs typeface="Arial"/>
            </a:endParaRPr>
          </a:p>
        </p:txBody>
      </p:sp>
      <p:sp>
        <p:nvSpPr>
          <p:cNvPr id="137" name="object 137"/>
          <p:cNvSpPr txBox="1"/>
          <p:nvPr/>
        </p:nvSpPr>
        <p:spPr>
          <a:xfrm>
            <a:off x="4480442" y="7704602"/>
            <a:ext cx="492759" cy="348615"/>
          </a:xfrm>
          <a:prstGeom prst="rect">
            <a:avLst/>
          </a:prstGeom>
        </p:spPr>
        <p:txBody>
          <a:bodyPr vert="horz" wrap="square" lIns="0" tIns="15240" rIns="0" bIns="0" rtlCol="0">
            <a:spAutoFit/>
          </a:bodyPr>
          <a:lstStyle/>
          <a:p>
            <a:pPr marL="12700" marR="5080" indent="137160">
              <a:lnSpc>
                <a:spcPct val="100000"/>
              </a:lnSpc>
              <a:spcBef>
                <a:spcPts val="120"/>
              </a:spcBef>
            </a:pPr>
            <a:r>
              <a:rPr sz="700" dirty="0">
                <a:latin typeface="Arial"/>
                <a:cs typeface="Arial"/>
              </a:rPr>
              <a:t>Catholi</a:t>
            </a:r>
            <a:r>
              <a:rPr sz="700" spc="5" dirty="0">
                <a:latin typeface="Arial"/>
                <a:cs typeface="Arial"/>
              </a:rPr>
              <a:t>c  Elementar</a:t>
            </a:r>
            <a:r>
              <a:rPr sz="700" spc="10" dirty="0">
                <a:latin typeface="Arial"/>
                <a:cs typeface="Arial"/>
              </a:rPr>
              <a:t>y</a:t>
            </a:r>
            <a:endParaRPr sz="700">
              <a:latin typeface="Arial"/>
              <a:cs typeface="Arial"/>
            </a:endParaRPr>
          </a:p>
          <a:p>
            <a:pPr marL="195580">
              <a:lnSpc>
                <a:spcPct val="100000"/>
              </a:lnSpc>
            </a:pPr>
            <a:r>
              <a:rPr sz="700" spc="5" dirty="0">
                <a:latin typeface="Arial"/>
                <a:cs typeface="Arial"/>
              </a:rPr>
              <a:t>School</a:t>
            </a:r>
            <a:endParaRPr sz="700">
              <a:latin typeface="Arial"/>
              <a:cs typeface="Arial"/>
            </a:endParaRPr>
          </a:p>
        </p:txBody>
      </p:sp>
      <p:sp>
        <p:nvSpPr>
          <p:cNvPr id="138" name="object 138"/>
          <p:cNvSpPr txBox="1"/>
          <p:nvPr/>
        </p:nvSpPr>
        <p:spPr>
          <a:xfrm>
            <a:off x="5174055" y="7651247"/>
            <a:ext cx="370840" cy="455295"/>
          </a:xfrm>
          <a:prstGeom prst="rect">
            <a:avLst/>
          </a:prstGeom>
        </p:spPr>
        <p:txBody>
          <a:bodyPr vert="horz" wrap="square" lIns="0" tIns="15240" rIns="0" bIns="0" rtlCol="0">
            <a:spAutoFit/>
          </a:bodyPr>
          <a:lstStyle/>
          <a:p>
            <a:pPr marL="27940" marR="5080" indent="-15240" algn="r">
              <a:lnSpc>
                <a:spcPct val="100000"/>
              </a:lnSpc>
              <a:spcBef>
                <a:spcPts val="120"/>
              </a:spcBef>
            </a:pPr>
            <a:r>
              <a:rPr sz="700" spc="5" dirty="0">
                <a:latin typeface="Arial"/>
                <a:cs typeface="Arial"/>
              </a:rPr>
              <a:t>Cardinal  Leger  </a:t>
            </a:r>
            <a:r>
              <a:rPr sz="700" dirty="0">
                <a:latin typeface="Arial"/>
                <a:cs typeface="Arial"/>
              </a:rPr>
              <a:t>Catholi</a:t>
            </a:r>
            <a:r>
              <a:rPr sz="700" spc="5" dirty="0">
                <a:latin typeface="Arial"/>
                <a:cs typeface="Arial"/>
              </a:rPr>
              <a:t>c  S</a:t>
            </a:r>
            <a:r>
              <a:rPr sz="700" spc="10" dirty="0">
                <a:latin typeface="Arial"/>
                <a:cs typeface="Arial"/>
              </a:rPr>
              <a:t>c</a:t>
            </a:r>
            <a:r>
              <a:rPr sz="700" spc="5" dirty="0">
                <a:latin typeface="Arial"/>
                <a:cs typeface="Arial"/>
              </a:rPr>
              <a:t>hoo</a:t>
            </a:r>
            <a:r>
              <a:rPr sz="700" dirty="0">
                <a:latin typeface="Arial"/>
                <a:cs typeface="Arial"/>
              </a:rPr>
              <a:t>l</a:t>
            </a:r>
            <a:endParaRPr sz="700">
              <a:latin typeface="Arial"/>
              <a:cs typeface="Arial"/>
            </a:endParaRPr>
          </a:p>
        </p:txBody>
      </p:sp>
      <p:sp>
        <p:nvSpPr>
          <p:cNvPr id="139" name="object 139"/>
          <p:cNvSpPr txBox="1"/>
          <p:nvPr/>
        </p:nvSpPr>
        <p:spPr>
          <a:xfrm>
            <a:off x="5806692" y="7811312"/>
            <a:ext cx="76835" cy="135255"/>
          </a:xfrm>
          <a:prstGeom prst="rect">
            <a:avLst/>
          </a:prstGeom>
        </p:spPr>
        <p:txBody>
          <a:bodyPr vert="horz" wrap="square" lIns="0" tIns="15240" rIns="0" bIns="0" rtlCol="0">
            <a:spAutoFit/>
          </a:bodyPr>
          <a:lstStyle/>
          <a:p>
            <a:pPr marL="12700">
              <a:lnSpc>
                <a:spcPct val="100000"/>
              </a:lnSpc>
              <a:spcBef>
                <a:spcPts val="120"/>
              </a:spcBef>
            </a:pPr>
            <a:r>
              <a:rPr sz="700" spc="10" dirty="0">
                <a:latin typeface="Arial"/>
                <a:cs typeface="Arial"/>
              </a:rPr>
              <a:t>0</a:t>
            </a:r>
            <a:endParaRPr sz="700">
              <a:latin typeface="Arial"/>
              <a:cs typeface="Arial"/>
            </a:endParaRPr>
          </a:p>
        </p:txBody>
      </p:sp>
      <p:sp>
        <p:nvSpPr>
          <p:cNvPr id="140" name="object 140"/>
          <p:cNvSpPr txBox="1"/>
          <p:nvPr/>
        </p:nvSpPr>
        <p:spPr>
          <a:xfrm>
            <a:off x="6187798" y="7811312"/>
            <a:ext cx="12763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1</a:t>
            </a:r>
            <a:r>
              <a:rPr sz="700" spc="10" dirty="0">
                <a:latin typeface="Arial"/>
                <a:cs typeface="Arial"/>
              </a:rPr>
              <a:t>0</a:t>
            </a:r>
            <a:endParaRPr sz="700">
              <a:latin typeface="Arial"/>
              <a:cs typeface="Arial"/>
            </a:endParaRPr>
          </a:p>
        </p:txBody>
      </p:sp>
      <p:sp>
        <p:nvSpPr>
          <p:cNvPr id="141" name="object 141"/>
          <p:cNvSpPr txBox="1"/>
          <p:nvPr/>
        </p:nvSpPr>
        <p:spPr>
          <a:xfrm>
            <a:off x="6805190" y="7811312"/>
            <a:ext cx="12763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1</a:t>
            </a:r>
            <a:r>
              <a:rPr sz="700" spc="10" dirty="0">
                <a:latin typeface="Arial"/>
                <a:cs typeface="Arial"/>
              </a:rPr>
              <a:t>6</a:t>
            </a:r>
            <a:endParaRPr sz="700">
              <a:latin typeface="Arial"/>
              <a:cs typeface="Arial"/>
            </a:endParaRPr>
          </a:p>
        </p:txBody>
      </p:sp>
      <p:sp>
        <p:nvSpPr>
          <p:cNvPr id="142" name="object 142"/>
          <p:cNvSpPr txBox="1"/>
          <p:nvPr/>
        </p:nvSpPr>
        <p:spPr>
          <a:xfrm>
            <a:off x="654135" y="8382971"/>
            <a:ext cx="434975" cy="135255"/>
          </a:xfrm>
          <a:prstGeom prst="rect">
            <a:avLst/>
          </a:prstGeom>
        </p:spPr>
        <p:txBody>
          <a:bodyPr vert="horz" wrap="square" lIns="0" tIns="15240" rIns="0" bIns="0" rtlCol="0">
            <a:spAutoFit/>
          </a:bodyPr>
          <a:lstStyle/>
          <a:p>
            <a:pPr marL="12700">
              <a:lnSpc>
                <a:spcPct val="100000"/>
              </a:lnSpc>
              <a:spcBef>
                <a:spcPts val="120"/>
              </a:spcBef>
              <a:tabLst>
                <a:tab pos="218440" algn="l"/>
              </a:tabLst>
            </a:pPr>
            <a:r>
              <a:rPr sz="700" b="1" spc="10" dirty="0">
                <a:latin typeface="Arial"/>
                <a:cs typeface="Arial"/>
              </a:rPr>
              <a:t>3	</a:t>
            </a:r>
            <a:r>
              <a:rPr sz="700" spc="5" dirty="0">
                <a:latin typeface="Arial"/>
                <a:cs typeface="Arial"/>
              </a:rPr>
              <a:t>101</a:t>
            </a:r>
            <a:r>
              <a:rPr sz="700" spc="10" dirty="0">
                <a:latin typeface="Arial"/>
                <a:cs typeface="Arial"/>
              </a:rPr>
              <a:t>6</a:t>
            </a:r>
            <a:endParaRPr sz="700">
              <a:latin typeface="Arial"/>
              <a:cs typeface="Arial"/>
            </a:endParaRPr>
          </a:p>
        </p:txBody>
      </p:sp>
      <p:sp>
        <p:nvSpPr>
          <p:cNvPr id="143" name="object 143"/>
          <p:cNvSpPr txBox="1"/>
          <p:nvPr/>
        </p:nvSpPr>
        <p:spPr>
          <a:xfrm>
            <a:off x="1157195" y="8169551"/>
            <a:ext cx="615315" cy="562610"/>
          </a:xfrm>
          <a:prstGeom prst="rect">
            <a:avLst/>
          </a:prstGeom>
        </p:spPr>
        <p:txBody>
          <a:bodyPr vert="horz" wrap="square" lIns="0" tIns="15240" rIns="0" bIns="0" rtlCol="0">
            <a:spAutoFit/>
          </a:bodyPr>
          <a:lstStyle/>
          <a:p>
            <a:pPr marR="5080" algn="r">
              <a:lnSpc>
                <a:spcPct val="100000"/>
              </a:lnSpc>
              <a:spcBef>
                <a:spcPts val="120"/>
              </a:spcBef>
            </a:pPr>
            <a:r>
              <a:rPr sz="700" spc="5" dirty="0">
                <a:latin typeface="Arial"/>
                <a:cs typeface="Arial"/>
              </a:rPr>
              <a:t>George</a:t>
            </a:r>
            <a:r>
              <a:rPr sz="700" spc="-75" dirty="0">
                <a:latin typeface="Arial"/>
                <a:cs typeface="Arial"/>
              </a:rPr>
              <a:t> </a:t>
            </a:r>
            <a:r>
              <a:rPr sz="700" spc="5" dirty="0">
                <a:latin typeface="Arial"/>
                <a:cs typeface="Arial"/>
              </a:rPr>
              <a:t>Brown</a:t>
            </a:r>
            <a:endParaRPr sz="700">
              <a:latin typeface="Arial"/>
              <a:cs typeface="Arial"/>
            </a:endParaRPr>
          </a:p>
          <a:p>
            <a:pPr marL="210820" marR="5080" indent="-76835" algn="r">
              <a:lnSpc>
                <a:spcPct val="100000"/>
              </a:lnSpc>
            </a:pPr>
            <a:r>
              <a:rPr sz="700" spc="5" dirty="0">
                <a:latin typeface="Arial"/>
                <a:cs typeface="Arial"/>
              </a:rPr>
              <a:t>-</a:t>
            </a:r>
            <a:r>
              <a:rPr sz="700" spc="-80" dirty="0">
                <a:latin typeface="Arial"/>
                <a:cs typeface="Arial"/>
              </a:rPr>
              <a:t> </a:t>
            </a:r>
            <a:r>
              <a:rPr sz="700" spc="5" dirty="0">
                <a:latin typeface="Arial"/>
                <a:cs typeface="Arial"/>
              </a:rPr>
              <a:t>Richmond  </a:t>
            </a:r>
            <a:r>
              <a:rPr sz="700" dirty="0">
                <a:latin typeface="Arial"/>
                <a:cs typeface="Arial"/>
              </a:rPr>
              <a:t>Adelaid</a:t>
            </a:r>
            <a:r>
              <a:rPr sz="700" spc="5" dirty="0">
                <a:latin typeface="Arial"/>
                <a:cs typeface="Arial"/>
              </a:rPr>
              <a:t>e  </a:t>
            </a:r>
            <a:r>
              <a:rPr sz="700" dirty="0">
                <a:latin typeface="Arial"/>
                <a:cs typeface="Arial"/>
              </a:rPr>
              <a:t>Child</a:t>
            </a:r>
            <a:r>
              <a:rPr sz="700" spc="10" dirty="0">
                <a:latin typeface="Arial"/>
                <a:cs typeface="Arial"/>
              </a:rPr>
              <a:t>c</a:t>
            </a:r>
            <a:r>
              <a:rPr sz="700" dirty="0">
                <a:latin typeface="Arial"/>
                <a:cs typeface="Arial"/>
              </a:rPr>
              <a:t>ar</a:t>
            </a:r>
            <a:r>
              <a:rPr sz="700" spc="5" dirty="0">
                <a:latin typeface="Arial"/>
                <a:cs typeface="Arial"/>
              </a:rPr>
              <a:t>e  </a:t>
            </a:r>
            <a:r>
              <a:rPr sz="700" dirty="0">
                <a:latin typeface="Arial"/>
                <a:cs typeface="Arial"/>
              </a:rPr>
              <a:t>Centr</a:t>
            </a:r>
            <a:r>
              <a:rPr sz="700" spc="10" dirty="0">
                <a:latin typeface="Arial"/>
                <a:cs typeface="Arial"/>
              </a:rPr>
              <a:t>e</a:t>
            </a:r>
            <a:endParaRPr sz="700">
              <a:latin typeface="Arial"/>
              <a:cs typeface="Arial"/>
            </a:endParaRPr>
          </a:p>
        </p:txBody>
      </p:sp>
      <p:sp>
        <p:nvSpPr>
          <p:cNvPr id="144" name="object 144"/>
          <p:cNvSpPr txBox="1"/>
          <p:nvPr/>
        </p:nvSpPr>
        <p:spPr>
          <a:xfrm>
            <a:off x="1835564" y="8329616"/>
            <a:ext cx="239395" cy="241935"/>
          </a:xfrm>
          <a:prstGeom prst="rect">
            <a:avLst/>
          </a:prstGeom>
        </p:spPr>
        <p:txBody>
          <a:bodyPr vert="horz" wrap="square" lIns="0" tIns="15240" rIns="0" bIns="0" rtlCol="0">
            <a:spAutoFit/>
          </a:bodyPr>
          <a:lstStyle/>
          <a:p>
            <a:pPr marL="12700" marR="5080" indent="15240">
              <a:lnSpc>
                <a:spcPct val="100000"/>
              </a:lnSpc>
              <a:spcBef>
                <a:spcPts val="120"/>
              </a:spcBef>
            </a:pPr>
            <a:r>
              <a:rPr sz="700" spc="5" dirty="0">
                <a:latin typeface="Arial"/>
                <a:cs typeface="Arial"/>
              </a:rPr>
              <a:t>Non-  </a:t>
            </a:r>
            <a:r>
              <a:rPr sz="700" dirty="0">
                <a:latin typeface="Arial"/>
                <a:cs typeface="Arial"/>
              </a:rPr>
              <a:t>Profi</a:t>
            </a:r>
            <a:r>
              <a:rPr sz="700" spc="5" dirty="0">
                <a:latin typeface="Arial"/>
                <a:cs typeface="Arial"/>
              </a:rPr>
              <a:t>t</a:t>
            </a:r>
            <a:endParaRPr sz="700">
              <a:latin typeface="Arial"/>
              <a:cs typeface="Arial"/>
            </a:endParaRPr>
          </a:p>
        </p:txBody>
      </p:sp>
      <p:sp>
        <p:nvSpPr>
          <p:cNvPr id="145" name="object 145"/>
          <p:cNvSpPr txBox="1"/>
          <p:nvPr/>
        </p:nvSpPr>
        <p:spPr>
          <a:xfrm>
            <a:off x="2270025" y="8382971"/>
            <a:ext cx="17843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13</a:t>
            </a:r>
            <a:r>
              <a:rPr sz="700" spc="10" dirty="0">
                <a:latin typeface="Arial"/>
                <a:cs typeface="Arial"/>
              </a:rPr>
              <a:t>0</a:t>
            </a:r>
            <a:endParaRPr sz="700">
              <a:latin typeface="Arial"/>
              <a:cs typeface="Arial"/>
            </a:endParaRPr>
          </a:p>
        </p:txBody>
      </p:sp>
      <p:sp>
        <p:nvSpPr>
          <p:cNvPr id="146" name="object 146"/>
          <p:cNvSpPr txBox="1"/>
          <p:nvPr/>
        </p:nvSpPr>
        <p:spPr>
          <a:xfrm>
            <a:off x="2513933" y="8329616"/>
            <a:ext cx="371475" cy="241935"/>
          </a:xfrm>
          <a:prstGeom prst="rect">
            <a:avLst/>
          </a:prstGeom>
        </p:spPr>
        <p:txBody>
          <a:bodyPr vert="horz" wrap="square" lIns="0" tIns="15240" rIns="0" bIns="0" rtlCol="0">
            <a:spAutoFit/>
          </a:bodyPr>
          <a:lstStyle/>
          <a:p>
            <a:pPr marR="5080" algn="r">
              <a:lnSpc>
                <a:spcPct val="100000"/>
              </a:lnSpc>
              <a:spcBef>
                <a:spcPts val="120"/>
              </a:spcBef>
            </a:pPr>
            <a:r>
              <a:rPr sz="700" dirty="0">
                <a:latin typeface="Arial"/>
                <a:cs typeface="Arial"/>
              </a:rPr>
              <a:t>adelaid</a:t>
            </a:r>
            <a:r>
              <a:rPr sz="700" spc="10" dirty="0">
                <a:latin typeface="Arial"/>
                <a:cs typeface="Arial"/>
              </a:rPr>
              <a:t>e</a:t>
            </a:r>
            <a:endParaRPr sz="700">
              <a:latin typeface="Arial"/>
              <a:cs typeface="Arial"/>
            </a:endParaRPr>
          </a:p>
          <a:p>
            <a:pPr marR="5080" algn="r">
              <a:lnSpc>
                <a:spcPct val="100000"/>
              </a:lnSpc>
            </a:pPr>
            <a:r>
              <a:rPr sz="700" spc="5" dirty="0">
                <a:latin typeface="Arial"/>
                <a:cs typeface="Arial"/>
              </a:rPr>
              <a:t>st</a:t>
            </a:r>
            <a:r>
              <a:rPr sz="700" spc="-90" dirty="0">
                <a:latin typeface="Arial"/>
                <a:cs typeface="Arial"/>
              </a:rPr>
              <a:t> </a:t>
            </a:r>
            <a:r>
              <a:rPr sz="700" spc="10" dirty="0">
                <a:latin typeface="Arial"/>
                <a:cs typeface="Arial"/>
              </a:rPr>
              <a:t>w</a:t>
            </a:r>
            <a:endParaRPr sz="700">
              <a:latin typeface="Arial"/>
              <a:cs typeface="Arial"/>
            </a:endParaRPr>
          </a:p>
        </p:txBody>
      </p:sp>
      <p:sp>
        <p:nvSpPr>
          <p:cNvPr id="147" name="object 147"/>
          <p:cNvSpPr txBox="1"/>
          <p:nvPr/>
        </p:nvSpPr>
        <p:spPr>
          <a:xfrm>
            <a:off x="3108459" y="8382971"/>
            <a:ext cx="406400" cy="135255"/>
          </a:xfrm>
          <a:prstGeom prst="rect">
            <a:avLst/>
          </a:prstGeom>
        </p:spPr>
        <p:txBody>
          <a:bodyPr vert="horz" wrap="square" lIns="0" tIns="15240" rIns="0" bIns="0" rtlCol="0">
            <a:spAutoFit/>
          </a:bodyPr>
          <a:lstStyle/>
          <a:p>
            <a:pPr marL="12700">
              <a:lnSpc>
                <a:spcPct val="100000"/>
              </a:lnSpc>
              <a:spcBef>
                <a:spcPts val="120"/>
              </a:spcBef>
            </a:pPr>
            <a:r>
              <a:rPr sz="700" spc="10" dirty="0">
                <a:latin typeface="Arial"/>
                <a:cs typeface="Arial"/>
              </a:rPr>
              <a:t>M5H</a:t>
            </a:r>
            <a:r>
              <a:rPr sz="700" spc="-55" dirty="0">
                <a:latin typeface="Arial"/>
                <a:cs typeface="Arial"/>
              </a:rPr>
              <a:t> </a:t>
            </a:r>
            <a:r>
              <a:rPr sz="700" spc="5" dirty="0">
                <a:latin typeface="Arial"/>
                <a:cs typeface="Arial"/>
              </a:rPr>
              <a:t>3P5</a:t>
            </a:r>
            <a:endParaRPr sz="700">
              <a:latin typeface="Arial"/>
              <a:cs typeface="Arial"/>
            </a:endParaRPr>
          </a:p>
        </p:txBody>
      </p:sp>
      <p:sp>
        <p:nvSpPr>
          <p:cNvPr id="148" name="object 148"/>
          <p:cNvSpPr txBox="1"/>
          <p:nvPr/>
        </p:nvSpPr>
        <p:spPr>
          <a:xfrm>
            <a:off x="3687741" y="8382971"/>
            <a:ext cx="12763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2</a:t>
            </a:r>
            <a:r>
              <a:rPr sz="700" spc="10" dirty="0">
                <a:latin typeface="Arial"/>
                <a:cs typeface="Arial"/>
              </a:rPr>
              <a:t>8</a:t>
            </a:r>
            <a:endParaRPr sz="700">
              <a:latin typeface="Arial"/>
              <a:cs typeface="Arial"/>
            </a:endParaRPr>
          </a:p>
        </p:txBody>
      </p:sp>
      <p:sp>
        <p:nvSpPr>
          <p:cNvPr id="149" name="object 149"/>
          <p:cNvSpPr txBox="1"/>
          <p:nvPr/>
        </p:nvSpPr>
        <p:spPr>
          <a:xfrm>
            <a:off x="3916405" y="8329616"/>
            <a:ext cx="391795" cy="241935"/>
          </a:xfrm>
          <a:prstGeom prst="rect">
            <a:avLst/>
          </a:prstGeom>
        </p:spPr>
        <p:txBody>
          <a:bodyPr vert="horz" wrap="square" lIns="0" tIns="15240" rIns="0" bIns="0" rtlCol="0">
            <a:spAutoFit/>
          </a:bodyPr>
          <a:lstStyle/>
          <a:p>
            <a:pPr marR="5080" algn="r">
              <a:lnSpc>
                <a:spcPct val="100000"/>
              </a:lnSpc>
              <a:spcBef>
                <a:spcPts val="120"/>
              </a:spcBef>
            </a:pPr>
            <a:r>
              <a:rPr sz="700" spc="5" dirty="0">
                <a:latin typeface="Arial"/>
                <a:cs typeface="Arial"/>
              </a:rPr>
              <a:t>416-415-</a:t>
            </a:r>
            <a:endParaRPr sz="700">
              <a:latin typeface="Arial"/>
              <a:cs typeface="Arial"/>
            </a:endParaRPr>
          </a:p>
          <a:p>
            <a:pPr marR="6985" algn="r">
              <a:lnSpc>
                <a:spcPct val="100000"/>
              </a:lnSpc>
            </a:pPr>
            <a:r>
              <a:rPr sz="700" spc="5" dirty="0">
                <a:latin typeface="Arial"/>
                <a:cs typeface="Arial"/>
              </a:rPr>
              <a:t>245</a:t>
            </a:r>
            <a:r>
              <a:rPr sz="700" spc="10" dirty="0">
                <a:latin typeface="Arial"/>
                <a:cs typeface="Arial"/>
              </a:rPr>
              <a:t>3</a:t>
            </a:r>
            <a:endParaRPr sz="700">
              <a:latin typeface="Arial"/>
              <a:cs typeface="Arial"/>
            </a:endParaRPr>
          </a:p>
        </p:txBody>
      </p:sp>
      <p:sp>
        <p:nvSpPr>
          <p:cNvPr id="150" name="object 150"/>
          <p:cNvSpPr txBox="1"/>
          <p:nvPr/>
        </p:nvSpPr>
        <p:spPr>
          <a:xfrm>
            <a:off x="4716728" y="8382971"/>
            <a:ext cx="25463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Other</a:t>
            </a:r>
            <a:endParaRPr sz="700">
              <a:latin typeface="Arial"/>
              <a:cs typeface="Arial"/>
            </a:endParaRPr>
          </a:p>
        </p:txBody>
      </p:sp>
      <p:sp>
        <p:nvSpPr>
          <p:cNvPr id="151" name="object 151"/>
          <p:cNvSpPr txBox="1"/>
          <p:nvPr/>
        </p:nvSpPr>
        <p:spPr>
          <a:xfrm>
            <a:off x="5334120" y="8382971"/>
            <a:ext cx="20891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Na</a:t>
            </a:r>
            <a:r>
              <a:rPr sz="700" spc="10" dirty="0">
                <a:latin typeface="Arial"/>
                <a:cs typeface="Arial"/>
              </a:rPr>
              <a:t>N</a:t>
            </a:r>
            <a:endParaRPr sz="700">
              <a:latin typeface="Arial"/>
              <a:cs typeface="Arial"/>
            </a:endParaRPr>
          </a:p>
        </p:txBody>
      </p:sp>
      <p:sp>
        <p:nvSpPr>
          <p:cNvPr id="152" name="object 152"/>
          <p:cNvSpPr txBox="1"/>
          <p:nvPr/>
        </p:nvSpPr>
        <p:spPr>
          <a:xfrm>
            <a:off x="5760959" y="8382971"/>
            <a:ext cx="12763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1</a:t>
            </a:r>
            <a:r>
              <a:rPr sz="700" spc="10" dirty="0">
                <a:latin typeface="Arial"/>
                <a:cs typeface="Arial"/>
              </a:rPr>
              <a:t>0</a:t>
            </a:r>
            <a:endParaRPr sz="700">
              <a:latin typeface="Arial"/>
              <a:cs typeface="Arial"/>
            </a:endParaRPr>
          </a:p>
        </p:txBody>
      </p:sp>
      <p:sp>
        <p:nvSpPr>
          <p:cNvPr id="153" name="object 153"/>
          <p:cNvSpPr txBox="1"/>
          <p:nvPr/>
        </p:nvSpPr>
        <p:spPr>
          <a:xfrm>
            <a:off x="6187798" y="8382971"/>
            <a:ext cx="12763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1</a:t>
            </a:r>
            <a:r>
              <a:rPr sz="700" spc="10" dirty="0">
                <a:latin typeface="Arial"/>
                <a:cs typeface="Arial"/>
              </a:rPr>
              <a:t>5</a:t>
            </a:r>
            <a:endParaRPr sz="700">
              <a:latin typeface="Arial"/>
              <a:cs typeface="Arial"/>
            </a:endParaRPr>
          </a:p>
        </p:txBody>
      </p:sp>
      <p:sp>
        <p:nvSpPr>
          <p:cNvPr id="154" name="object 154"/>
          <p:cNvSpPr txBox="1"/>
          <p:nvPr/>
        </p:nvSpPr>
        <p:spPr>
          <a:xfrm>
            <a:off x="6805190" y="8382971"/>
            <a:ext cx="12763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4</a:t>
            </a:r>
            <a:r>
              <a:rPr sz="700" spc="10" dirty="0">
                <a:latin typeface="Arial"/>
                <a:cs typeface="Arial"/>
              </a:rPr>
              <a:t>0</a:t>
            </a:r>
            <a:endParaRPr sz="700">
              <a:latin typeface="Arial"/>
              <a:cs typeface="Arial"/>
            </a:endParaRPr>
          </a:p>
        </p:txBody>
      </p:sp>
      <p:sp>
        <p:nvSpPr>
          <p:cNvPr id="155" name="object 155"/>
          <p:cNvSpPr txBox="1"/>
          <p:nvPr/>
        </p:nvSpPr>
        <p:spPr>
          <a:xfrm>
            <a:off x="654135" y="8901276"/>
            <a:ext cx="434975" cy="135255"/>
          </a:xfrm>
          <a:prstGeom prst="rect">
            <a:avLst/>
          </a:prstGeom>
        </p:spPr>
        <p:txBody>
          <a:bodyPr vert="horz" wrap="square" lIns="0" tIns="15240" rIns="0" bIns="0" rtlCol="0">
            <a:spAutoFit/>
          </a:bodyPr>
          <a:lstStyle/>
          <a:p>
            <a:pPr marL="12700">
              <a:lnSpc>
                <a:spcPct val="100000"/>
              </a:lnSpc>
              <a:spcBef>
                <a:spcPts val="120"/>
              </a:spcBef>
              <a:tabLst>
                <a:tab pos="218440" algn="l"/>
              </a:tabLst>
            </a:pPr>
            <a:r>
              <a:rPr sz="700" b="1" spc="10" dirty="0">
                <a:latin typeface="Arial"/>
                <a:cs typeface="Arial"/>
              </a:rPr>
              <a:t>4	</a:t>
            </a:r>
            <a:r>
              <a:rPr sz="700" spc="5" dirty="0">
                <a:latin typeface="Arial"/>
                <a:cs typeface="Arial"/>
              </a:rPr>
              <a:t>101</a:t>
            </a:r>
            <a:r>
              <a:rPr sz="700" spc="10" dirty="0">
                <a:latin typeface="Arial"/>
                <a:cs typeface="Arial"/>
              </a:rPr>
              <a:t>7</a:t>
            </a:r>
            <a:endParaRPr sz="700">
              <a:latin typeface="Arial"/>
              <a:cs typeface="Arial"/>
            </a:endParaRPr>
          </a:p>
        </p:txBody>
      </p:sp>
      <p:sp>
        <p:nvSpPr>
          <p:cNvPr id="156" name="object 156"/>
          <p:cNvSpPr txBox="1"/>
          <p:nvPr/>
        </p:nvSpPr>
        <p:spPr>
          <a:xfrm>
            <a:off x="1332504" y="8794566"/>
            <a:ext cx="437515" cy="348615"/>
          </a:xfrm>
          <a:prstGeom prst="rect">
            <a:avLst/>
          </a:prstGeom>
        </p:spPr>
        <p:txBody>
          <a:bodyPr vert="horz" wrap="square" lIns="0" tIns="15240" rIns="0" bIns="0" rtlCol="0">
            <a:spAutoFit/>
          </a:bodyPr>
          <a:lstStyle/>
          <a:p>
            <a:pPr marL="104139" marR="5080" indent="-92075" algn="just">
              <a:lnSpc>
                <a:spcPct val="100000"/>
              </a:lnSpc>
              <a:spcBef>
                <a:spcPts val="120"/>
              </a:spcBef>
            </a:pPr>
            <a:r>
              <a:rPr sz="700" spc="5" dirty="0">
                <a:latin typeface="Arial"/>
                <a:cs typeface="Arial"/>
              </a:rPr>
              <a:t>Woodland  Nur</a:t>
            </a:r>
            <a:r>
              <a:rPr sz="700" spc="10" dirty="0">
                <a:latin typeface="Arial"/>
                <a:cs typeface="Arial"/>
              </a:rPr>
              <a:t>s</a:t>
            </a:r>
            <a:r>
              <a:rPr sz="700" dirty="0">
                <a:latin typeface="Arial"/>
                <a:cs typeface="Arial"/>
              </a:rPr>
              <a:t>er</a:t>
            </a:r>
            <a:r>
              <a:rPr sz="700" spc="5" dirty="0">
                <a:latin typeface="Arial"/>
                <a:cs typeface="Arial"/>
              </a:rPr>
              <a:t>y  School</a:t>
            </a:r>
            <a:endParaRPr sz="700">
              <a:latin typeface="Arial"/>
              <a:cs typeface="Arial"/>
            </a:endParaRPr>
          </a:p>
        </p:txBody>
      </p:sp>
      <p:sp>
        <p:nvSpPr>
          <p:cNvPr id="157" name="object 157"/>
          <p:cNvSpPr txBox="1"/>
          <p:nvPr/>
        </p:nvSpPr>
        <p:spPr>
          <a:xfrm>
            <a:off x="1835564" y="8847921"/>
            <a:ext cx="239395" cy="241935"/>
          </a:xfrm>
          <a:prstGeom prst="rect">
            <a:avLst/>
          </a:prstGeom>
        </p:spPr>
        <p:txBody>
          <a:bodyPr vert="horz" wrap="square" lIns="0" tIns="15240" rIns="0" bIns="0" rtlCol="0">
            <a:spAutoFit/>
          </a:bodyPr>
          <a:lstStyle/>
          <a:p>
            <a:pPr marL="12700" marR="5080" indent="15240">
              <a:lnSpc>
                <a:spcPct val="100000"/>
              </a:lnSpc>
              <a:spcBef>
                <a:spcPts val="120"/>
              </a:spcBef>
            </a:pPr>
            <a:r>
              <a:rPr sz="700" spc="5" dirty="0">
                <a:latin typeface="Arial"/>
                <a:cs typeface="Arial"/>
              </a:rPr>
              <a:t>Non-  </a:t>
            </a:r>
            <a:r>
              <a:rPr sz="700" dirty="0">
                <a:latin typeface="Arial"/>
                <a:cs typeface="Arial"/>
              </a:rPr>
              <a:t>Profi</a:t>
            </a:r>
            <a:r>
              <a:rPr sz="700" spc="5" dirty="0">
                <a:latin typeface="Arial"/>
                <a:cs typeface="Arial"/>
              </a:rPr>
              <a:t>t</a:t>
            </a:r>
            <a:endParaRPr sz="700">
              <a:latin typeface="Arial"/>
              <a:cs typeface="Arial"/>
            </a:endParaRPr>
          </a:p>
        </p:txBody>
      </p:sp>
      <p:sp>
        <p:nvSpPr>
          <p:cNvPr id="158" name="object 158"/>
          <p:cNvSpPr txBox="1"/>
          <p:nvPr/>
        </p:nvSpPr>
        <p:spPr>
          <a:xfrm>
            <a:off x="2369113" y="8901276"/>
            <a:ext cx="76835" cy="135255"/>
          </a:xfrm>
          <a:prstGeom prst="rect">
            <a:avLst/>
          </a:prstGeom>
        </p:spPr>
        <p:txBody>
          <a:bodyPr vert="horz" wrap="square" lIns="0" tIns="15240" rIns="0" bIns="0" rtlCol="0">
            <a:spAutoFit/>
          </a:bodyPr>
          <a:lstStyle/>
          <a:p>
            <a:pPr marL="12700">
              <a:lnSpc>
                <a:spcPct val="100000"/>
              </a:lnSpc>
              <a:spcBef>
                <a:spcPts val="120"/>
              </a:spcBef>
            </a:pPr>
            <a:r>
              <a:rPr sz="700" spc="10" dirty="0">
                <a:latin typeface="Arial"/>
                <a:cs typeface="Arial"/>
              </a:rPr>
              <a:t>1</a:t>
            </a:r>
            <a:endParaRPr sz="700">
              <a:latin typeface="Arial"/>
              <a:cs typeface="Arial"/>
            </a:endParaRPr>
          </a:p>
        </p:txBody>
      </p:sp>
      <p:sp>
        <p:nvSpPr>
          <p:cNvPr id="159" name="object 159"/>
          <p:cNvSpPr txBox="1"/>
          <p:nvPr/>
        </p:nvSpPr>
        <p:spPr>
          <a:xfrm>
            <a:off x="2544422" y="8847921"/>
            <a:ext cx="340360" cy="241935"/>
          </a:xfrm>
          <a:prstGeom prst="rect">
            <a:avLst/>
          </a:prstGeom>
        </p:spPr>
        <p:txBody>
          <a:bodyPr vert="horz" wrap="square" lIns="0" tIns="15240" rIns="0" bIns="0" rtlCol="0">
            <a:spAutoFit/>
          </a:bodyPr>
          <a:lstStyle/>
          <a:p>
            <a:pPr marR="10160" algn="r">
              <a:lnSpc>
                <a:spcPct val="100000"/>
              </a:lnSpc>
              <a:spcBef>
                <a:spcPts val="120"/>
              </a:spcBef>
            </a:pPr>
            <a:r>
              <a:rPr sz="700" dirty="0">
                <a:latin typeface="Arial"/>
                <a:cs typeface="Arial"/>
              </a:rPr>
              <a:t>fir</a:t>
            </a:r>
            <a:r>
              <a:rPr sz="700" spc="10" dirty="0">
                <a:latin typeface="Arial"/>
                <a:cs typeface="Arial"/>
              </a:rPr>
              <a:t>v</a:t>
            </a:r>
            <a:r>
              <a:rPr sz="700" dirty="0">
                <a:latin typeface="Arial"/>
                <a:cs typeface="Arial"/>
              </a:rPr>
              <a:t>alle</a:t>
            </a:r>
            <a:r>
              <a:rPr sz="700" spc="10" dirty="0">
                <a:latin typeface="Arial"/>
                <a:cs typeface="Arial"/>
              </a:rPr>
              <a:t>y</a:t>
            </a:r>
            <a:endParaRPr sz="700">
              <a:latin typeface="Arial"/>
              <a:cs typeface="Arial"/>
            </a:endParaRPr>
          </a:p>
          <a:p>
            <a:pPr marR="5080" algn="r">
              <a:lnSpc>
                <a:spcPct val="100000"/>
              </a:lnSpc>
            </a:pPr>
            <a:r>
              <a:rPr sz="700" spc="10" dirty="0">
                <a:latin typeface="Arial"/>
                <a:cs typeface="Arial"/>
              </a:rPr>
              <a:t>c</a:t>
            </a:r>
            <a:r>
              <a:rPr sz="700" dirty="0">
                <a:latin typeface="Arial"/>
                <a:cs typeface="Arial"/>
              </a:rPr>
              <a:t>r</a:t>
            </a:r>
            <a:r>
              <a:rPr sz="700" spc="5" dirty="0">
                <a:latin typeface="Arial"/>
                <a:cs typeface="Arial"/>
              </a:rPr>
              <a:t>t</a:t>
            </a:r>
            <a:endParaRPr sz="700">
              <a:latin typeface="Arial"/>
              <a:cs typeface="Arial"/>
            </a:endParaRPr>
          </a:p>
        </p:txBody>
      </p:sp>
      <p:sp>
        <p:nvSpPr>
          <p:cNvPr id="160" name="object 160"/>
          <p:cNvSpPr txBox="1"/>
          <p:nvPr/>
        </p:nvSpPr>
        <p:spPr>
          <a:xfrm>
            <a:off x="3116081" y="8901276"/>
            <a:ext cx="39687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M1L</a:t>
            </a:r>
            <a:r>
              <a:rPr sz="700" spc="-45" dirty="0">
                <a:latin typeface="Arial"/>
                <a:cs typeface="Arial"/>
              </a:rPr>
              <a:t> </a:t>
            </a:r>
            <a:r>
              <a:rPr sz="700" spc="5" dirty="0">
                <a:latin typeface="Arial"/>
                <a:cs typeface="Arial"/>
              </a:rPr>
              <a:t>1N8</a:t>
            </a:r>
            <a:endParaRPr sz="700">
              <a:latin typeface="Arial"/>
              <a:cs typeface="Arial"/>
            </a:endParaRPr>
          </a:p>
        </p:txBody>
      </p:sp>
      <p:sp>
        <p:nvSpPr>
          <p:cNvPr id="161" name="object 161"/>
          <p:cNvSpPr txBox="1"/>
          <p:nvPr/>
        </p:nvSpPr>
        <p:spPr>
          <a:xfrm>
            <a:off x="3916405" y="8847921"/>
            <a:ext cx="39179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416-694-</a:t>
            </a:r>
            <a:endParaRPr sz="700">
              <a:latin typeface="Arial"/>
              <a:cs typeface="Arial"/>
            </a:endParaRPr>
          </a:p>
        </p:txBody>
      </p:sp>
      <p:sp>
        <p:nvSpPr>
          <p:cNvPr id="162" name="object 162"/>
          <p:cNvSpPr txBox="1"/>
          <p:nvPr/>
        </p:nvSpPr>
        <p:spPr>
          <a:xfrm>
            <a:off x="3662341" y="8954630"/>
            <a:ext cx="668655" cy="135255"/>
          </a:xfrm>
          <a:prstGeom prst="rect">
            <a:avLst/>
          </a:prstGeom>
        </p:spPr>
        <p:txBody>
          <a:bodyPr vert="horz" wrap="square" lIns="0" tIns="15240" rIns="0" bIns="0" rtlCol="0">
            <a:spAutoFit/>
          </a:bodyPr>
          <a:lstStyle/>
          <a:p>
            <a:pPr marL="38100">
              <a:lnSpc>
                <a:spcPct val="100000"/>
              </a:lnSpc>
              <a:spcBef>
                <a:spcPts val="120"/>
              </a:spcBef>
            </a:pPr>
            <a:r>
              <a:rPr sz="1050" spc="7" baseline="31746" dirty="0">
                <a:latin typeface="Arial"/>
                <a:cs typeface="Arial"/>
              </a:rPr>
              <a:t>35</a:t>
            </a:r>
            <a:r>
              <a:rPr sz="1050" spc="75" baseline="31746" dirty="0">
                <a:latin typeface="Arial"/>
                <a:cs typeface="Arial"/>
              </a:rPr>
              <a:t> </a:t>
            </a:r>
            <a:r>
              <a:rPr sz="700" spc="5" dirty="0">
                <a:latin typeface="Arial"/>
                <a:cs typeface="Arial"/>
              </a:rPr>
              <a:t>1138x151</a:t>
            </a:r>
            <a:endParaRPr sz="700">
              <a:latin typeface="Arial"/>
              <a:cs typeface="Arial"/>
            </a:endParaRPr>
          </a:p>
        </p:txBody>
      </p:sp>
      <p:sp>
        <p:nvSpPr>
          <p:cNvPr id="163" name="object 163"/>
          <p:cNvSpPr txBox="1"/>
          <p:nvPr/>
        </p:nvSpPr>
        <p:spPr>
          <a:xfrm>
            <a:off x="4526175" y="8847921"/>
            <a:ext cx="447040" cy="241935"/>
          </a:xfrm>
          <a:prstGeom prst="rect">
            <a:avLst/>
          </a:prstGeom>
        </p:spPr>
        <p:txBody>
          <a:bodyPr vert="horz" wrap="square" lIns="0" tIns="15240" rIns="0" bIns="0" rtlCol="0">
            <a:spAutoFit/>
          </a:bodyPr>
          <a:lstStyle/>
          <a:p>
            <a:pPr marL="12700" marR="5080" indent="22860">
              <a:lnSpc>
                <a:spcPct val="100000"/>
              </a:lnSpc>
              <a:spcBef>
                <a:spcPts val="120"/>
              </a:spcBef>
            </a:pPr>
            <a:r>
              <a:rPr sz="700" spc="5" dirty="0">
                <a:latin typeface="Arial"/>
                <a:cs typeface="Arial"/>
              </a:rPr>
              <a:t>High</a:t>
            </a:r>
            <a:r>
              <a:rPr sz="700" spc="-65" dirty="0">
                <a:latin typeface="Arial"/>
                <a:cs typeface="Arial"/>
              </a:rPr>
              <a:t> </a:t>
            </a:r>
            <a:r>
              <a:rPr sz="700" spc="5" dirty="0">
                <a:latin typeface="Arial"/>
                <a:cs typeface="Arial"/>
              </a:rPr>
              <a:t>Rise  Apartment</a:t>
            </a:r>
            <a:endParaRPr sz="700">
              <a:latin typeface="Arial"/>
              <a:cs typeface="Arial"/>
            </a:endParaRPr>
          </a:p>
        </p:txBody>
      </p:sp>
      <p:sp>
        <p:nvSpPr>
          <p:cNvPr id="164" name="object 164"/>
          <p:cNvSpPr txBox="1"/>
          <p:nvPr/>
        </p:nvSpPr>
        <p:spPr>
          <a:xfrm>
            <a:off x="5334120" y="8901276"/>
            <a:ext cx="20891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Na</a:t>
            </a:r>
            <a:r>
              <a:rPr sz="700" spc="10" dirty="0">
                <a:latin typeface="Arial"/>
                <a:cs typeface="Arial"/>
              </a:rPr>
              <a:t>N</a:t>
            </a:r>
            <a:endParaRPr sz="700">
              <a:latin typeface="Arial"/>
              <a:cs typeface="Arial"/>
            </a:endParaRPr>
          </a:p>
        </p:txBody>
      </p:sp>
      <p:sp>
        <p:nvSpPr>
          <p:cNvPr id="165" name="object 165"/>
          <p:cNvSpPr txBox="1"/>
          <p:nvPr/>
        </p:nvSpPr>
        <p:spPr>
          <a:xfrm>
            <a:off x="5806692" y="8901276"/>
            <a:ext cx="76835" cy="135255"/>
          </a:xfrm>
          <a:prstGeom prst="rect">
            <a:avLst/>
          </a:prstGeom>
        </p:spPr>
        <p:txBody>
          <a:bodyPr vert="horz" wrap="square" lIns="0" tIns="15240" rIns="0" bIns="0" rtlCol="0">
            <a:spAutoFit/>
          </a:bodyPr>
          <a:lstStyle/>
          <a:p>
            <a:pPr marL="12700">
              <a:lnSpc>
                <a:spcPct val="100000"/>
              </a:lnSpc>
              <a:spcBef>
                <a:spcPts val="120"/>
              </a:spcBef>
            </a:pPr>
            <a:r>
              <a:rPr sz="700" spc="10" dirty="0">
                <a:latin typeface="Arial"/>
                <a:cs typeface="Arial"/>
              </a:rPr>
              <a:t>0</a:t>
            </a:r>
            <a:endParaRPr sz="700">
              <a:latin typeface="Arial"/>
              <a:cs typeface="Arial"/>
            </a:endParaRPr>
          </a:p>
        </p:txBody>
      </p:sp>
      <p:sp>
        <p:nvSpPr>
          <p:cNvPr id="166" name="object 166"/>
          <p:cNvSpPr txBox="1"/>
          <p:nvPr/>
        </p:nvSpPr>
        <p:spPr>
          <a:xfrm>
            <a:off x="6187798" y="8901276"/>
            <a:ext cx="12763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1</a:t>
            </a:r>
            <a:r>
              <a:rPr sz="700" spc="10" dirty="0">
                <a:latin typeface="Arial"/>
                <a:cs typeface="Arial"/>
              </a:rPr>
              <a:t>0</a:t>
            </a:r>
            <a:endParaRPr sz="700">
              <a:latin typeface="Arial"/>
              <a:cs typeface="Arial"/>
            </a:endParaRPr>
          </a:p>
        </p:txBody>
      </p:sp>
      <p:sp>
        <p:nvSpPr>
          <p:cNvPr id="167" name="object 167"/>
          <p:cNvSpPr txBox="1"/>
          <p:nvPr/>
        </p:nvSpPr>
        <p:spPr>
          <a:xfrm>
            <a:off x="6850923" y="8901276"/>
            <a:ext cx="76835" cy="135255"/>
          </a:xfrm>
          <a:prstGeom prst="rect">
            <a:avLst/>
          </a:prstGeom>
        </p:spPr>
        <p:txBody>
          <a:bodyPr vert="horz" wrap="square" lIns="0" tIns="15240" rIns="0" bIns="0" rtlCol="0">
            <a:spAutoFit/>
          </a:bodyPr>
          <a:lstStyle/>
          <a:p>
            <a:pPr marL="12700">
              <a:lnSpc>
                <a:spcPct val="100000"/>
              </a:lnSpc>
              <a:spcBef>
                <a:spcPts val="120"/>
              </a:spcBef>
            </a:pPr>
            <a:r>
              <a:rPr sz="700" spc="10" dirty="0">
                <a:latin typeface="Arial"/>
                <a:cs typeface="Arial"/>
              </a:rPr>
              <a:t>0</a:t>
            </a:r>
            <a:endParaRPr sz="700">
              <a:latin typeface="Arial"/>
              <a:cs typeface="Arial"/>
            </a:endParaRPr>
          </a:p>
        </p:txBody>
      </p:sp>
      <p:sp>
        <p:nvSpPr>
          <p:cNvPr id="168" name="object 168"/>
          <p:cNvSpPr txBox="1"/>
          <p:nvPr/>
        </p:nvSpPr>
        <p:spPr>
          <a:xfrm>
            <a:off x="608402" y="9450068"/>
            <a:ext cx="3027045" cy="702310"/>
          </a:xfrm>
          <a:prstGeom prst="rect">
            <a:avLst/>
          </a:prstGeom>
        </p:spPr>
        <p:txBody>
          <a:bodyPr vert="horz" wrap="square" lIns="0" tIns="11430" rIns="0" bIns="0" rtlCol="0">
            <a:spAutoFit/>
          </a:bodyPr>
          <a:lstStyle/>
          <a:p>
            <a:pPr marL="12700">
              <a:lnSpc>
                <a:spcPct val="100000"/>
              </a:lnSpc>
              <a:spcBef>
                <a:spcPts val="90"/>
              </a:spcBef>
            </a:pPr>
            <a:r>
              <a:rPr sz="850" spc="-10" dirty="0">
                <a:solidFill>
                  <a:srgbClr val="2F3E9E"/>
                </a:solidFill>
                <a:latin typeface="Courier New"/>
                <a:cs typeface="Courier New"/>
              </a:rPr>
              <a:t>In</a:t>
            </a:r>
            <a:r>
              <a:rPr sz="850" spc="-15" dirty="0">
                <a:solidFill>
                  <a:srgbClr val="2F3E9E"/>
                </a:solidFill>
                <a:latin typeface="Courier New"/>
                <a:cs typeface="Courier New"/>
              </a:rPr>
              <a:t> </a:t>
            </a:r>
            <a:r>
              <a:rPr sz="850" spc="-10" dirty="0">
                <a:solidFill>
                  <a:srgbClr val="2F3E9E"/>
                </a:solidFill>
                <a:latin typeface="Courier New"/>
                <a:cs typeface="Courier New"/>
              </a:rPr>
              <a:t>[64]:</a:t>
            </a:r>
            <a:endParaRPr sz="850">
              <a:latin typeface="Courier New"/>
              <a:cs typeface="Courier New"/>
            </a:endParaRPr>
          </a:p>
          <a:p>
            <a:pPr marL="20320">
              <a:lnSpc>
                <a:spcPct val="100000"/>
              </a:lnSpc>
              <a:spcBef>
                <a:spcPts val="660"/>
              </a:spcBef>
            </a:pPr>
            <a:r>
              <a:rPr sz="850" spc="-15" dirty="0">
                <a:solidFill>
                  <a:srgbClr val="333333"/>
                </a:solidFill>
                <a:latin typeface="Courier New"/>
                <a:cs typeface="Courier New"/>
              </a:rPr>
              <a:t>toronto_merged</a:t>
            </a:r>
            <a:r>
              <a:rPr sz="850" spc="-15" dirty="0">
                <a:solidFill>
                  <a:srgbClr val="666666"/>
                </a:solidFill>
                <a:latin typeface="Courier New"/>
                <a:cs typeface="Courier New"/>
              </a:rPr>
              <a:t>.</a:t>
            </a:r>
            <a:r>
              <a:rPr sz="850" spc="-15" dirty="0">
                <a:solidFill>
                  <a:srgbClr val="333333"/>
                </a:solidFill>
                <a:latin typeface="Courier New"/>
                <a:cs typeface="Courier New"/>
              </a:rPr>
              <a:t>groupby(</a:t>
            </a:r>
            <a:r>
              <a:rPr sz="850" spc="-15" dirty="0">
                <a:solidFill>
                  <a:srgbClr val="B92020"/>
                </a:solidFill>
                <a:latin typeface="Courier New"/>
                <a:cs typeface="Courier New"/>
              </a:rPr>
              <a:t>'Cluster</a:t>
            </a:r>
            <a:r>
              <a:rPr sz="850" spc="5" dirty="0">
                <a:solidFill>
                  <a:srgbClr val="B92020"/>
                </a:solidFill>
                <a:latin typeface="Courier New"/>
                <a:cs typeface="Courier New"/>
              </a:rPr>
              <a:t> </a:t>
            </a:r>
            <a:r>
              <a:rPr sz="850" spc="-15" dirty="0">
                <a:solidFill>
                  <a:srgbClr val="B92020"/>
                </a:solidFill>
                <a:latin typeface="Courier New"/>
                <a:cs typeface="Courier New"/>
              </a:rPr>
              <a:t>Labels'</a:t>
            </a:r>
            <a:r>
              <a:rPr sz="850" spc="-15" dirty="0">
                <a:solidFill>
                  <a:srgbClr val="333333"/>
                </a:solidFill>
                <a:latin typeface="Courier New"/>
                <a:cs typeface="Courier New"/>
              </a:rPr>
              <a:t>)</a:t>
            </a:r>
            <a:r>
              <a:rPr sz="850" spc="-15" dirty="0">
                <a:solidFill>
                  <a:srgbClr val="666666"/>
                </a:solidFill>
                <a:latin typeface="Courier New"/>
                <a:cs typeface="Courier New"/>
              </a:rPr>
              <a:t>.</a:t>
            </a:r>
            <a:r>
              <a:rPr sz="850" spc="-15" dirty="0">
                <a:solidFill>
                  <a:srgbClr val="333333"/>
                </a:solidFill>
                <a:latin typeface="Courier New"/>
                <a:cs typeface="Courier New"/>
              </a:rPr>
              <a:t>mean()</a:t>
            </a:r>
            <a:endParaRPr sz="850">
              <a:latin typeface="Courier New"/>
              <a:cs typeface="Courier New"/>
            </a:endParaRPr>
          </a:p>
          <a:p>
            <a:pPr>
              <a:lnSpc>
                <a:spcPct val="100000"/>
              </a:lnSpc>
            </a:pPr>
            <a:endParaRPr sz="900">
              <a:latin typeface="Times New Roman"/>
              <a:cs typeface="Times New Roman"/>
            </a:endParaRPr>
          </a:p>
          <a:p>
            <a:pPr marL="12700">
              <a:lnSpc>
                <a:spcPct val="100000"/>
              </a:lnSpc>
              <a:spcBef>
                <a:spcPts val="585"/>
              </a:spcBef>
            </a:pPr>
            <a:r>
              <a:rPr sz="850" spc="-15" dirty="0">
                <a:solidFill>
                  <a:srgbClr val="D74214"/>
                </a:solidFill>
                <a:latin typeface="Courier New"/>
                <a:cs typeface="Courier New"/>
              </a:rPr>
              <a:t>Out[64]:</a:t>
            </a:r>
            <a:endParaRPr sz="850">
              <a:latin typeface="Courier New"/>
              <a:cs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61950" y="361950"/>
            <a:ext cx="68599" cy="9969741"/>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7122776" y="361950"/>
            <a:ext cx="68599" cy="9969741"/>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582991" y="2961095"/>
            <a:ext cx="6387341" cy="342995"/>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582991" y="7671568"/>
            <a:ext cx="6387341" cy="472571"/>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621102" y="2191255"/>
            <a:ext cx="404495" cy="305435"/>
          </a:xfrm>
          <a:custGeom>
            <a:avLst/>
            <a:gdLst/>
            <a:ahLst/>
            <a:cxnLst/>
            <a:rect l="l" t="t" r="r" b="b"/>
            <a:pathLst>
              <a:path w="404494" h="305435">
                <a:moveTo>
                  <a:pt x="0" y="0"/>
                </a:moveTo>
                <a:lnTo>
                  <a:pt x="403972" y="0"/>
                </a:lnTo>
                <a:lnTo>
                  <a:pt x="403972" y="304885"/>
                </a:lnTo>
                <a:lnTo>
                  <a:pt x="0" y="304885"/>
                </a:lnTo>
                <a:lnTo>
                  <a:pt x="0" y="0"/>
                </a:lnTo>
                <a:close/>
              </a:path>
            </a:pathLst>
          </a:custGeom>
          <a:solidFill>
            <a:srgbClr val="F4F4F4"/>
          </a:solidFill>
        </p:spPr>
        <p:txBody>
          <a:bodyPr wrap="square" lIns="0" tIns="0" rIns="0" bIns="0" rtlCol="0"/>
          <a:lstStyle/>
          <a:p>
            <a:endParaRPr/>
          </a:p>
        </p:txBody>
      </p:sp>
      <p:sp>
        <p:nvSpPr>
          <p:cNvPr id="7" name="object 7"/>
          <p:cNvSpPr/>
          <p:nvPr/>
        </p:nvSpPr>
        <p:spPr>
          <a:xfrm>
            <a:off x="1025074" y="2191255"/>
            <a:ext cx="678815" cy="305435"/>
          </a:xfrm>
          <a:custGeom>
            <a:avLst/>
            <a:gdLst/>
            <a:ahLst/>
            <a:cxnLst/>
            <a:rect l="l" t="t" r="r" b="b"/>
            <a:pathLst>
              <a:path w="678814" h="305435">
                <a:moveTo>
                  <a:pt x="0" y="0"/>
                </a:moveTo>
                <a:lnTo>
                  <a:pt x="678369" y="0"/>
                </a:lnTo>
                <a:lnTo>
                  <a:pt x="678369" y="304885"/>
                </a:lnTo>
                <a:lnTo>
                  <a:pt x="0" y="304885"/>
                </a:lnTo>
                <a:lnTo>
                  <a:pt x="0" y="0"/>
                </a:lnTo>
                <a:close/>
              </a:path>
            </a:pathLst>
          </a:custGeom>
          <a:solidFill>
            <a:srgbClr val="F4F4F4"/>
          </a:solidFill>
        </p:spPr>
        <p:txBody>
          <a:bodyPr wrap="square" lIns="0" tIns="0" rIns="0" bIns="0" rtlCol="0"/>
          <a:lstStyle/>
          <a:p>
            <a:endParaRPr/>
          </a:p>
        </p:txBody>
      </p:sp>
      <p:sp>
        <p:nvSpPr>
          <p:cNvPr id="8" name="object 8"/>
          <p:cNvSpPr/>
          <p:nvPr/>
        </p:nvSpPr>
        <p:spPr>
          <a:xfrm>
            <a:off x="1703444" y="2191255"/>
            <a:ext cx="526415" cy="305435"/>
          </a:xfrm>
          <a:custGeom>
            <a:avLst/>
            <a:gdLst/>
            <a:ahLst/>
            <a:cxnLst/>
            <a:rect l="l" t="t" r="r" b="b"/>
            <a:pathLst>
              <a:path w="526414" h="305435">
                <a:moveTo>
                  <a:pt x="0" y="0"/>
                </a:moveTo>
                <a:lnTo>
                  <a:pt x="525926" y="0"/>
                </a:lnTo>
                <a:lnTo>
                  <a:pt x="525926" y="304885"/>
                </a:lnTo>
                <a:lnTo>
                  <a:pt x="0" y="304885"/>
                </a:lnTo>
                <a:lnTo>
                  <a:pt x="0" y="0"/>
                </a:lnTo>
                <a:close/>
              </a:path>
            </a:pathLst>
          </a:custGeom>
          <a:solidFill>
            <a:srgbClr val="F4F4F4"/>
          </a:solidFill>
        </p:spPr>
        <p:txBody>
          <a:bodyPr wrap="square" lIns="0" tIns="0" rIns="0" bIns="0" rtlCol="0"/>
          <a:lstStyle/>
          <a:p>
            <a:endParaRPr/>
          </a:p>
        </p:txBody>
      </p:sp>
      <p:sp>
        <p:nvSpPr>
          <p:cNvPr id="9" name="object 9"/>
          <p:cNvSpPr/>
          <p:nvPr/>
        </p:nvSpPr>
        <p:spPr>
          <a:xfrm>
            <a:off x="2229370" y="2191255"/>
            <a:ext cx="473075" cy="305435"/>
          </a:xfrm>
          <a:custGeom>
            <a:avLst/>
            <a:gdLst/>
            <a:ahLst/>
            <a:cxnLst/>
            <a:rect l="l" t="t" r="r" b="b"/>
            <a:pathLst>
              <a:path w="473075" h="305435">
                <a:moveTo>
                  <a:pt x="0" y="0"/>
                </a:moveTo>
                <a:lnTo>
                  <a:pt x="472571" y="0"/>
                </a:lnTo>
                <a:lnTo>
                  <a:pt x="472571" y="304885"/>
                </a:lnTo>
                <a:lnTo>
                  <a:pt x="0" y="304885"/>
                </a:lnTo>
                <a:lnTo>
                  <a:pt x="0" y="0"/>
                </a:lnTo>
                <a:close/>
              </a:path>
            </a:pathLst>
          </a:custGeom>
          <a:solidFill>
            <a:srgbClr val="F4F4F4"/>
          </a:solidFill>
        </p:spPr>
        <p:txBody>
          <a:bodyPr wrap="square" lIns="0" tIns="0" rIns="0" bIns="0" rtlCol="0"/>
          <a:lstStyle/>
          <a:p>
            <a:endParaRPr/>
          </a:p>
        </p:txBody>
      </p:sp>
      <p:sp>
        <p:nvSpPr>
          <p:cNvPr id="10" name="object 10"/>
          <p:cNvSpPr/>
          <p:nvPr/>
        </p:nvSpPr>
        <p:spPr>
          <a:xfrm>
            <a:off x="2701942" y="2191255"/>
            <a:ext cx="526415" cy="305435"/>
          </a:xfrm>
          <a:custGeom>
            <a:avLst/>
            <a:gdLst/>
            <a:ahLst/>
            <a:cxnLst/>
            <a:rect l="l" t="t" r="r" b="b"/>
            <a:pathLst>
              <a:path w="526414" h="305435">
                <a:moveTo>
                  <a:pt x="0" y="0"/>
                </a:moveTo>
                <a:lnTo>
                  <a:pt x="525926" y="0"/>
                </a:lnTo>
                <a:lnTo>
                  <a:pt x="525926" y="304885"/>
                </a:lnTo>
                <a:lnTo>
                  <a:pt x="0" y="304885"/>
                </a:lnTo>
                <a:lnTo>
                  <a:pt x="0" y="0"/>
                </a:lnTo>
                <a:close/>
              </a:path>
            </a:pathLst>
          </a:custGeom>
          <a:solidFill>
            <a:srgbClr val="F4F4F4"/>
          </a:solidFill>
        </p:spPr>
        <p:txBody>
          <a:bodyPr wrap="square" lIns="0" tIns="0" rIns="0" bIns="0" rtlCol="0"/>
          <a:lstStyle/>
          <a:p>
            <a:endParaRPr/>
          </a:p>
        </p:txBody>
      </p:sp>
      <p:sp>
        <p:nvSpPr>
          <p:cNvPr id="11" name="object 11"/>
          <p:cNvSpPr/>
          <p:nvPr/>
        </p:nvSpPr>
        <p:spPr>
          <a:xfrm>
            <a:off x="3227869" y="2191255"/>
            <a:ext cx="617855" cy="305435"/>
          </a:xfrm>
          <a:custGeom>
            <a:avLst/>
            <a:gdLst/>
            <a:ahLst/>
            <a:cxnLst/>
            <a:rect l="l" t="t" r="r" b="b"/>
            <a:pathLst>
              <a:path w="617854" h="305435">
                <a:moveTo>
                  <a:pt x="0" y="0"/>
                </a:moveTo>
                <a:lnTo>
                  <a:pt x="617392" y="0"/>
                </a:lnTo>
                <a:lnTo>
                  <a:pt x="617392" y="304885"/>
                </a:lnTo>
                <a:lnTo>
                  <a:pt x="0" y="304885"/>
                </a:lnTo>
                <a:lnTo>
                  <a:pt x="0" y="0"/>
                </a:lnTo>
                <a:close/>
              </a:path>
            </a:pathLst>
          </a:custGeom>
          <a:solidFill>
            <a:srgbClr val="F4F4F4"/>
          </a:solidFill>
        </p:spPr>
        <p:txBody>
          <a:bodyPr wrap="square" lIns="0" tIns="0" rIns="0" bIns="0" rtlCol="0"/>
          <a:lstStyle/>
          <a:p>
            <a:endParaRPr/>
          </a:p>
        </p:txBody>
      </p:sp>
      <p:sp>
        <p:nvSpPr>
          <p:cNvPr id="12" name="object 12"/>
          <p:cNvSpPr/>
          <p:nvPr/>
        </p:nvSpPr>
        <p:spPr>
          <a:xfrm>
            <a:off x="3845261" y="2191255"/>
            <a:ext cx="663575" cy="305435"/>
          </a:xfrm>
          <a:custGeom>
            <a:avLst/>
            <a:gdLst/>
            <a:ahLst/>
            <a:cxnLst/>
            <a:rect l="l" t="t" r="r" b="b"/>
            <a:pathLst>
              <a:path w="663575" h="305435">
                <a:moveTo>
                  <a:pt x="0" y="0"/>
                </a:moveTo>
                <a:lnTo>
                  <a:pt x="663124" y="0"/>
                </a:lnTo>
                <a:lnTo>
                  <a:pt x="663124" y="304885"/>
                </a:lnTo>
                <a:lnTo>
                  <a:pt x="0" y="304885"/>
                </a:lnTo>
                <a:lnTo>
                  <a:pt x="0" y="0"/>
                </a:lnTo>
                <a:close/>
              </a:path>
            </a:pathLst>
          </a:custGeom>
          <a:solidFill>
            <a:srgbClr val="F4F4F4"/>
          </a:solidFill>
        </p:spPr>
        <p:txBody>
          <a:bodyPr wrap="square" lIns="0" tIns="0" rIns="0" bIns="0" rtlCol="0"/>
          <a:lstStyle/>
          <a:p>
            <a:endParaRPr/>
          </a:p>
        </p:txBody>
      </p:sp>
      <p:sp>
        <p:nvSpPr>
          <p:cNvPr id="13" name="object 13"/>
          <p:cNvSpPr/>
          <p:nvPr/>
        </p:nvSpPr>
        <p:spPr>
          <a:xfrm>
            <a:off x="4508386" y="2191255"/>
            <a:ext cx="556895" cy="305435"/>
          </a:xfrm>
          <a:custGeom>
            <a:avLst/>
            <a:gdLst/>
            <a:ahLst/>
            <a:cxnLst/>
            <a:rect l="l" t="t" r="r" b="b"/>
            <a:pathLst>
              <a:path w="556895" h="305435">
                <a:moveTo>
                  <a:pt x="0" y="0"/>
                </a:moveTo>
                <a:lnTo>
                  <a:pt x="556415" y="0"/>
                </a:lnTo>
                <a:lnTo>
                  <a:pt x="556415" y="304885"/>
                </a:lnTo>
                <a:lnTo>
                  <a:pt x="0" y="304885"/>
                </a:lnTo>
                <a:lnTo>
                  <a:pt x="0" y="0"/>
                </a:lnTo>
                <a:close/>
              </a:path>
            </a:pathLst>
          </a:custGeom>
          <a:solidFill>
            <a:srgbClr val="F4F4F4"/>
          </a:solidFill>
        </p:spPr>
        <p:txBody>
          <a:bodyPr wrap="square" lIns="0" tIns="0" rIns="0" bIns="0" rtlCol="0"/>
          <a:lstStyle/>
          <a:p>
            <a:endParaRPr/>
          </a:p>
        </p:txBody>
      </p:sp>
      <p:sp>
        <p:nvSpPr>
          <p:cNvPr id="14" name="object 14"/>
          <p:cNvSpPr/>
          <p:nvPr/>
        </p:nvSpPr>
        <p:spPr>
          <a:xfrm>
            <a:off x="5064801" y="2191255"/>
            <a:ext cx="526415" cy="305435"/>
          </a:xfrm>
          <a:custGeom>
            <a:avLst/>
            <a:gdLst/>
            <a:ahLst/>
            <a:cxnLst/>
            <a:rect l="l" t="t" r="r" b="b"/>
            <a:pathLst>
              <a:path w="526414" h="305435">
                <a:moveTo>
                  <a:pt x="0" y="0"/>
                </a:moveTo>
                <a:lnTo>
                  <a:pt x="525926" y="0"/>
                </a:lnTo>
                <a:lnTo>
                  <a:pt x="525926" y="304885"/>
                </a:lnTo>
                <a:lnTo>
                  <a:pt x="0" y="304885"/>
                </a:lnTo>
                <a:lnTo>
                  <a:pt x="0" y="0"/>
                </a:lnTo>
                <a:close/>
              </a:path>
            </a:pathLst>
          </a:custGeom>
          <a:solidFill>
            <a:srgbClr val="F4F4F4"/>
          </a:solidFill>
        </p:spPr>
        <p:txBody>
          <a:bodyPr wrap="square" lIns="0" tIns="0" rIns="0" bIns="0" rtlCol="0"/>
          <a:lstStyle/>
          <a:p>
            <a:endParaRPr/>
          </a:p>
        </p:txBody>
      </p:sp>
      <p:sp>
        <p:nvSpPr>
          <p:cNvPr id="15" name="object 15"/>
          <p:cNvSpPr/>
          <p:nvPr/>
        </p:nvSpPr>
        <p:spPr>
          <a:xfrm>
            <a:off x="5590728" y="2191255"/>
            <a:ext cx="678815" cy="305435"/>
          </a:xfrm>
          <a:custGeom>
            <a:avLst/>
            <a:gdLst/>
            <a:ahLst/>
            <a:cxnLst/>
            <a:rect l="l" t="t" r="r" b="b"/>
            <a:pathLst>
              <a:path w="678814" h="305435">
                <a:moveTo>
                  <a:pt x="0" y="0"/>
                </a:moveTo>
                <a:lnTo>
                  <a:pt x="678369" y="0"/>
                </a:lnTo>
                <a:lnTo>
                  <a:pt x="678369" y="304885"/>
                </a:lnTo>
                <a:lnTo>
                  <a:pt x="0" y="304885"/>
                </a:lnTo>
                <a:lnTo>
                  <a:pt x="0" y="0"/>
                </a:lnTo>
                <a:close/>
              </a:path>
            </a:pathLst>
          </a:custGeom>
          <a:solidFill>
            <a:srgbClr val="F4F4F4"/>
          </a:solidFill>
        </p:spPr>
        <p:txBody>
          <a:bodyPr wrap="square" lIns="0" tIns="0" rIns="0" bIns="0" rtlCol="0"/>
          <a:lstStyle/>
          <a:p>
            <a:endParaRPr/>
          </a:p>
        </p:txBody>
      </p:sp>
      <p:sp>
        <p:nvSpPr>
          <p:cNvPr id="16" name="object 16"/>
          <p:cNvSpPr/>
          <p:nvPr/>
        </p:nvSpPr>
        <p:spPr>
          <a:xfrm>
            <a:off x="6269097" y="2191255"/>
            <a:ext cx="526415" cy="305435"/>
          </a:xfrm>
          <a:custGeom>
            <a:avLst/>
            <a:gdLst/>
            <a:ahLst/>
            <a:cxnLst/>
            <a:rect l="l" t="t" r="r" b="b"/>
            <a:pathLst>
              <a:path w="526415" h="305435">
                <a:moveTo>
                  <a:pt x="0" y="0"/>
                </a:moveTo>
                <a:lnTo>
                  <a:pt x="525926" y="0"/>
                </a:lnTo>
                <a:lnTo>
                  <a:pt x="525926" y="304885"/>
                </a:lnTo>
                <a:lnTo>
                  <a:pt x="0" y="304885"/>
                </a:lnTo>
                <a:lnTo>
                  <a:pt x="0" y="0"/>
                </a:lnTo>
                <a:close/>
              </a:path>
            </a:pathLst>
          </a:custGeom>
          <a:solidFill>
            <a:srgbClr val="F4F4F4"/>
          </a:solidFill>
        </p:spPr>
        <p:txBody>
          <a:bodyPr wrap="square" lIns="0" tIns="0" rIns="0" bIns="0" rtlCol="0"/>
          <a:lstStyle/>
          <a:p>
            <a:endParaRPr/>
          </a:p>
        </p:txBody>
      </p:sp>
      <p:sp>
        <p:nvSpPr>
          <p:cNvPr id="17" name="object 17"/>
          <p:cNvSpPr/>
          <p:nvPr/>
        </p:nvSpPr>
        <p:spPr>
          <a:xfrm>
            <a:off x="6795023" y="2191255"/>
            <a:ext cx="175895" cy="305435"/>
          </a:xfrm>
          <a:custGeom>
            <a:avLst/>
            <a:gdLst/>
            <a:ahLst/>
            <a:cxnLst/>
            <a:rect l="l" t="t" r="r" b="b"/>
            <a:pathLst>
              <a:path w="175895" h="305435">
                <a:moveTo>
                  <a:pt x="0" y="0"/>
                </a:moveTo>
                <a:lnTo>
                  <a:pt x="175308" y="0"/>
                </a:lnTo>
                <a:lnTo>
                  <a:pt x="175308" y="304885"/>
                </a:lnTo>
                <a:lnTo>
                  <a:pt x="0" y="304885"/>
                </a:lnTo>
                <a:lnTo>
                  <a:pt x="0" y="0"/>
                </a:lnTo>
                <a:close/>
              </a:path>
            </a:pathLst>
          </a:custGeom>
          <a:solidFill>
            <a:srgbClr val="F4F4F4"/>
          </a:solidFill>
        </p:spPr>
        <p:txBody>
          <a:bodyPr wrap="square" lIns="0" tIns="0" rIns="0" bIns="0" rtlCol="0"/>
          <a:lstStyle/>
          <a:p>
            <a:endParaRPr/>
          </a:p>
        </p:txBody>
      </p:sp>
      <p:sp>
        <p:nvSpPr>
          <p:cNvPr id="18" name="object 18"/>
          <p:cNvSpPr/>
          <p:nvPr/>
        </p:nvSpPr>
        <p:spPr>
          <a:xfrm>
            <a:off x="582991" y="2534250"/>
            <a:ext cx="4413250" cy="122555"/>
          </a:xfrm>
          <a:custGeom>
            <a:avLst/>
            <a:gdLst/>
            <a:ahLst/>
            <a:cxnLst/>
            <a:rect l="l" t="t" r="r" b="b"/>
            <a:pathLst>
              <a:path w="4413250" h="122555">
                <a:moveTo>
                  <a:pt x="0" y="121954"/>
                </a:moveTo>
                <a:lnTo>
                  <a:pt x="4413211" y="121954"/>
                </a:lnTo>
                <a:lnTo>
                  <a:pt x="4413211" y="0"/>
                </a:lnTo>
                <a:lnTo>
                  <a:pt x="0" y="0"/>
                </a:lnTo>
                <a:lnTo>
                  <a:pt x="0" y="121954"/>
                </a:lnTo>
                <a:close/>
              </a:path>
            </a:pathLst>
          </a:custGeom>
          <a:solidFill>
            <a:srgbClr val="D3CFC7"/>
          </a:solidFill>
        </p:spPr>
        <p:txBody>
          <a:bodyPr wrap="square" lIns="0" tIns="0" rIns="0" bIns="0" rtlCol="0"/>
          <a:lstStyle/>
          <a:p>
            <a:endParaRPr/>
          </a:p>
        </p:txBody>
      </p:sp>
      <p:sp>
        <p:nvSpPr>
          <p:cNvPr id="19" name="object 19"/>
          <p:cNvSpPr/>
          <p:nvPr/>
        </p:nvSpPr>
        <p:spPr>
          <a:xfrm>
            <a:off x="582991" y="2534255"/>
            <a:ext cx="114331" cy="114331"/>
          </a:xfrm>
          <a:prstGeom prst="rect">
            <a:avLst/>
          </a:prstGeom>
          <a:blipFill>
            <a:blip r:embed="rId6" cstate="print"/>
            <a:stretch>
              <a:fillRect/>
            </a:stretch>
          </a:blipFill>
        </p:spPr>
        <p:txBody>
          <a:bodyPr wrap="square" lIns="0" tIns="0" rIns="0" bIns="0" rtlCol="0"/>
          <a:lstStyle/>
          <a:p>
            <a:endParaRPr/>
          </a:p>
        </p:txBody>
      </p:sp>
      <p:sp>
        <p:nvSpPr>
          <p:cNvPr id="20" name="object 20"/>
          <p:cNvSpPr/>
          <p:nvPr/>
        </p:nvSpPr>
        <p:spPr>
          <a:xfrm>
            <a:off x="6848378" y="2534250"/>
            <a:ext cx="121954" cy="121954"/>
          </a:xfrm>
          <a:prstGeom prst="rect">
            <a:avLst/>
          </a:prstGeom>
          <a:blipFill>
            <a:blip r:embed="rId7" cstate="print"/>
            <a:stretch>
              <a:fillRect/>
            </a:stretch>
          </a:blipFill>
        </p:spPr>
        <p:txBody>
          <a:bodyPr wrap="square" lIns="0" tIns="0" rIns="0" bIns="0" rtlCol="0"/>
          <a:lstStyle/>
          <a:p>
            <a:endParaRPr/>
          </a:p>
        </p:txBody>
      </p:sp>
      <p:sp>
        <p:nvSpPr>
          <p:cNvPr id="21" name="object 21"/>
          <p:cNvSpPr/>
          <p:nvPr/>
        </p:nvSpPr>
        <p:spPr>
          <a:xfrm>
            <a:off x="4996202" y="2534255"/>
            <a:ext cx="1852295" cy="122555"/>
          </a:xfrm>
          <a:custGeom>
            <a:avLst/>
            <a:gdLst/>
            <a:ahLst/>
            <a:cxnLst/>
            <a:rect l="l" t="t" r="r" b="b"/>
            <a:pathLst>
              <a:path w="1852295" h="122555">
                <a:moveTo>
                  <a:pt x="0" y="0"/>
                </a:moveTo>
                <a:lnTo>
                  <a:pt x="1852176" y="0"/>
                </a:lnTo>
                <a:lnTo>
                  <a:pt x="1852176" y="121954"/>
                </a:lnTo>
                <a:lnTo>
                  <a:pt x="0" y="121954"/>
                </a:lnTo>
                <a:lnTo>
                  <a:pt x="0" y="0"/>
                </a:lnTo>
                <a:close/>
              </a:path>
            </a:pathLst>
          </a:custGeom>
          <a:solidFill>
            <a:srgbClr val="D3CFC7"/>
          </a:solidFill>
        </p:spPr>
        <p:txBody>
          <a:bodyPr wrap="square" lIns="0" tIns="0" rIns="0" bIns="0" rtlCol="0"/>
          <a:lstStyle/>
          <a:p>
            <a:endParaRPr/>
          </a:p>
        </p:txBody>
      </p:sp>
      <p:sp>
        <p:nvSpPr>
          <p:cNvPr id="22" name="object 22"/>
          <p:cNvSpPr/>
          <p:nvPr/>
        </p:nvSpPr>
        <p:spPr>
          <a:xfrm>
            <a:off x="4996202" y="2534255"/>
            <a:ext cx="1852176" cy="121954"/>
          </a:xfrm>
          <a:prstGeom prst="rect">
            <a:avLst/>
          </a:prstGeom>
          <a:blipFill>
            <a:blip r:embed="rId8" cstate="print"/>
            <a:stretch>
              <a:fillRect/>
            </a:stretch>
          </a:blipFill>
        </p:spPr>
        <p:txBody>
          <a:bodyPr wrap="square" lIns="0" tIns="0" rIns="0" bIns="0" rtlCol="0"/>
          <a:lstStyle/>
          <a:p>
            <a:endParaRPr/>
          </a:p>
        </p:txBody>
      </p:sp>
      <p:sp>
        <p:nvSpPr>
          <p:cNvPr id="24" name="object 24"/>
          <p:cNvSpPr/>
          <p:nvPr/>
        </p:nvSpPr>
        <p:spPr>
          <a:xfrm>
            <a:off x="704945" y="2534255"/>
            <a:ext cx="4283710" cy="114935"/>
          </a:xfrm>
          <a:custGeom>
            <a:avLst/>
            <a:gdLst/>
            <a:ahLst/>
            <a:cxnLst/>
            <a:rect l="l" t="t" r="r" b="b"/>
            <a:pathLst>
              <a:path w="4283710" h="114935">
                <a:moveTo>
                  <a:pt x="0" y="114331"/>
                </a:moveTo>
                <a:lnTo>
                  <a:pt x="4283634" y="114331"/>
                </a:lnTo>
                <a:lnTo>
                  <a:pt x="4283634" y="0"/>
                </a:lnTo>
              </a:path>
            </a:pathLst>
          </a:custGeom>
          <a:ln w="3175">
            <a:solidFill>
              <a:srgbClr val="000000"/>
            </a:solidFill>
          </a:ln>
        </p:spPr>
        <p:txBody>
          <a:bodyPr wrap="square" lIns="0" tIns="0" rIns="0" bIns="0" rtlCol="0"/>
          <a:lstStyle/>
          <a:p>
            <a:endParaRPr/>
          </a:p>
        </p:txBody>
      </p:sp>
      <p:sp>
        <p:nvSpPr>
          <p:cNvPr id="26" name="object 26"/>
          <p:cNvSpPr/>
          <p:nvPr/>
        </p:nvSpPr>
        <p:spPr>
          <a:xfrm>
            <a:off x="712567" y="2541878"/>
            <a:ext cx="4268470" cy="99695"/>
          </a:xfrm>
          <a:custGeom>
            <a:avLst/>
            <a:gdLst/>
            <a:ahLst/>
            <a:cxnLst/>
            <a:rect l="l" t="t" r="r" b="b"/>
            <a:pathLst>
              <a:path w="4268470" h="99694">
                <a:moveTo>
                  <a:pt x="0" y="99087"/>
                </a:moveTo>
                <a:lnTo>
                  <a:pt x="4268390" y="99087"/>
                </a:lnTo>
                <a:lnTo>
                  <a:pt x="4268390" y="0"/>
                </a:lnTo>
              </a:path>
            </a:pathLst>
          </a:custGeom>
          <a:ln w="3175">
            <a:solidFill>
              <a:srgbClr val="696763"/>
            </a:solidFill>
          </a:ln>
        </p:spPr>
        <p:txBody>
          <a:bodyPr wrap="square" lIns="0" tIns="0" rIns="0" bIns="0" rtlCol="0"/>
          <a:lstStyle/>
          <a:p>
            <a:endParaRPr/>
          </a:p>
        </p:txBody>
      </p:sp>
      <p:sp>
        <p:nvSpPr>
          <p:cNvPr id="31" name="object 31"/>
          <p:cNvSpPr txBox="1"/>
          <p:nvPr/>
        </p:nvSpPr>
        <p:spPr>
          <a:xfrm>
            <a:off x="608402" y="2765464"/>
            <a:ext cx="473709" cy="702310"/>
          </a:xfrm>
          <a:prstGeom prst="rect">
            <a:avLst/>
          </a:prstGeom>
        </p:spPr>
        <p:txBody>
          <a:bodyPr vert="horz" wrap="square" lIns="0" tIns="11430" rIns="0" bIns="0" rtlCol="0">
            <a:spAutoFit/>
          </a:bodyPr>
          <a:lstStyle/>
          <a:p>
            <a:pPr marL="12700">
              <a:lnSpc>
                <a:spcPct val="100000"/>
              </a:lnSpc>
              <a:spcBef>
                <a:spcPts val="90"/>
              </a:spcBef>
            </a:pPr>
            <a:r>
              <a:rPr sz="850" spc="-10" dirty="0">
                <a:solidFill>
                  <a:srgbClr val="2F3E9E"/>
                </a:solidFill>
                <a:latin typeface="Courier New"/>
                <a:cs typeface="Courier New"/>
              </a:rPr>
              <a:t>In</a:t>
            </a:r>
            <a:r>
              <a:rPr sz="850" spc="-90" dirty="0">
                <a:solidFill>
                  <a:srgbClr val="2F3E9E"/>
                </a:solidFill>
                <a:latin typeface="Courier New"/>
                <a:cs typeface="Courier New"/>
              </a:rPr>
              <a:t> </a:t>
            </a:r>
            <a:r>
              <a:rPr sz="850" spc="-10" dirty="0">
                <a:solidFill>
                  <a:srgbClr val="2F3E9E"/>
                </a:solidFill>
                <a:latin typeface="Courier New"/>
                <a:cs typeface="Courier New"/>
              </a:rPr>
              <a:t>[65]</a:t>
            </a:r>
            <a:endParaRPr sz="850">
              <a:latin typeface="Courier New"/>
              <a:cs typeface="Courier New"/>
            </a:endParaRPr>
          </a:p>
          <a:p>
            <a:pPr marL="20320">
              <a:lnSpc>
                <a:spcPct val="100000"/>
              </a:lnSpc>
              <a:spcBef>
                <a:spcPts val="660"/>
              </a:spcBef>
            </a:pPr>
            <a:r>
              <a:rPr sz="850" i="1" spc="-10" dirty="0">
                <a:solidFill>
                  <a:srgbClr val="3F7F7F"/>
                </a:solidFill>
                <a:latin typeface="Courier New"/>
                <a:cs typeface="Courier New"/>
              </a:rPr>
              <a:t>#</a:t>
            </a:r>
            <a:r>
              <a:rPr sz="850" i="1" spc="-55" dirty="0">
                <a:solidFill>
                  <a:srgbClr val="3F7F7F"/>
                </a:solidFill>
                <a:latin typeface="Courier New"/>
                <a:cs typeface="Courier New"/>
              </a:rPr>
              <a:t> </a:t>
            </a:r>
            <a:r>
              <a:rPr sz="850" i="1" spc="-10" dirty="0">
                <a:solidFill>
                  <a:srgbClr val="3F7F7F"/>
                </a:solidFill>
                <a:latin typeface="Courier New"/>
                <a:cs typeface="Courier New"/>
              </a:rPr>
              <a:t>crea</a:t>
            </a:r>
            <a:endParaRPr sz="850">
              <a:latin typeface="Courier New"/>
              <a:cs typeface="Courier New"/>
            </a:endParaRPr>
          </a:p>
          <a:p>
            <a:pPr>
              <a:lnSpc>
                <a:spcPct val="100000"/>
              </a:lnSpc>
            </a:pPr>
            <a:endParaRPr sz="900">
              <a:latin typeface="Times New Roman"/>
              <a:cs typeface="Times New Roman"/>
            </a:endParaRPr>
          </a:p>
          <a:p>
            <a:pPr marL="12700">
              <a:lnSpc>
                <a:spcPct val="100000"/>
              </a:lnSpc>
              <a:spcBef>
                <a:spcPts val="585"/>
              </a:spcBef>
            </a:pPr>
            <a:r>
              <a:rPr sz="850" spc="-15" dirty="0">
                <a:solidFill>
                  <a:srgbClr val="D74214"/>
                </a:solidFill>
                <a:latin typeface="Courier New"/>
                <a:cs typeface="Courier New"/>
              </a:rPr>
              <a:t>Out[65]</a:t>
            </a:r>
            <a:endParaRPr sz="850">
              <a:latin typeface="Courier New"/>
              <a:cs typeface="Courier New"/>
            </a:endParaRPr>
          </a:p>
        </p:txBody>
      </p:sp>
      <p:sp>
        <p:nvSpPr>
          <p:cNvPr id="32" name="object 32"/>
          <p:cNvSpPr txBox="1"/>
          <p:nvPr/>
        </p:nvSpPr>
        <p:spPr>
          <a:xfrm>
            <a:off x="1012450" y="2796036"/>
            <a:ext cx="384175" cy="669925"/>
          </a:xfrm>
          <a:prstGeom prst="rect">
            <a:avLst/>
          </a:prstGeom>
        </p:spPr>
        <p:txBody>
          <a:bodyPr vert="horz" wrap="square" lIns="0" tIns="0" rIns="0" bIns="0" rtlCol="0">
            <a:spAutoFit/>
          </a:bodyPr>
          <a:lstStyle/>
          <a:p>
            <a:pPr marL="55880">
              <a:lnSpc>
                <a:spcPts val="869"/>
              </a:lnSpc>
            </a:pPr>
            <a:r>
              <a:rPr sz="850" spc="-10" dirty="0">
                <a:solidFill>
                  <a:srgbClr val="2F3E9E"/>
                </a:solidFill>
                <a:latin typeface="Courier New"/>
                <a:cs typeface="Courier New"/>
              </a:rPr>
              <a:t>:</a:t>
            </a:r>
            <a:endParaRPr sz="850">
              <a:latin typeface="Courier New"/>
              <a:cs typeface="Courier New"/>
            </a:endParaRPr>
          </a:p>
          <a:p>
            <a:pPr>
              <a:lnSpc>
                <a:spcPct val="100000"/>
              </a:lnSpc>
              <a:spcBef>
                <a:spcPts val="660"/>
              </a:spcBef>
            </a:pPr>
            <a:r>
              <a:rPr sz="850" i="1" spc="-10" dirty="0">
                <a:solidFill>
                  <a:srgbClr val="3F7F7F"/>
                </a:solidFill>
                <a:latin typeface="Courier New"/>
                <a:cs typeface="Courier New"/>
              </a:rPr>
              <a:t>te</a:t>
            </a:r>
            <a:r>
              <a:rPr sz="850" i="1" spc="-105" dirty="0">
                <a:solidFill>
                  <a:srgbClr val="3F7F7F"/>
                </a:solidFill>
                <a:latin typeface="Courier New"/>
                <a:cs typeface="Courier New"/>
              </a:rPr>
              <a:t> </a:t>
            </a:r>
            <a:r>
              <a:rPr sz="850" i="1" spc="-10" dirty="0">
                <a:solidFill>
                  <a:srgbClr val="3F7F7F"/>
                </a:solidFill>
                <a:latin typeface="Courier New"/>
                <a:cs typeface="Courier New"/>
              </a:rPr>
              <a:t>map</a:t>
            </a:r>
            <a:endParaRPr sz="850">
              <a:latin typeface="Courier New"/>
              <a:cs typeface="Courier New"/>
            </a:endParaRPr>
          </a:p>
          <a:p>
            <a:pPr>
              <a:lnSpc>
                <a:spcPct val="100000"/>
              </a:lnSpc>
            </a:pPr>
            <a:endParaRPr sz="900">
              <a:latin typeface="Times New Roman"/>
              <a:cs typeface="Times New Roman"/>
            </a:endParaRPr>
          </a:p>
          <a:p>
            <a:pPr marL="55880">
              <a:lnSpc>
                <a:spcPct val="100000"/>
              </a:lnSpc>
              <a:spcBef>
                <a:spcPts val="585"/>
              </a:spcBef>
            </a:pPr>
            <a:r>
              <a:rPr sz="850" spc="-10" dirty="0">
                <a:solidFill>
                  <a:srgbClr val="D74214"/>
                </a:solidFill>
                <a:latin typeface="Courier New"/>
                <a:cs typeface="Courier New"/>
              </a:rPr>
              <a:t>:</a:t>
            </a:r>
            <a:endParaRPr sz="850">
              <a:latin typeface="Courier New"/>
              <a:cs typeface="Courier New"/>
            </a:endParaRPr>
          </a:p>
        </p:txBody>
      </p:sp>
      <p:sp>
        <p:nvSpPr>
          <p:cNvPr id="34" name="object 34"/>
          <p:cNvSpPr/>
          <p:nvPr/>
        </p:nvSpPr>
        <p:spPr>
          <a:xfrm>
            <a:off x="621102" y="9127390"/>
            <a:ext cx="145415" cy="526415"/>
          </a:xfrm>
          <a:custGeom>
            <a:avLst/>
            <a:gdLst/>
            <a:ahLst/>
            <a:cxnLst/>
            <a:rect l="l" t="t" r="r" b="b"/>
            <a:pathLst>
              <a:path w="145415" h="526415">
                <a:moveTo>
                  <a:pt x="0" y="0"/>
                </a:moveTo>
                <a:lnTo>
                  <a:pt x="144820" y="0"/>
                </a:lnTo>
                <a:lnTo>
                  <a:pt x="144820" y="525926"/>
                </a:lnTo>
                <a:lnTo>
                  <a:pt x="0" y="525926"/>
                </a:lnTo>
                <a:lnTo>
                  <a:pt x="0" y="0"/>
                </a:lnTo>
                <a:close/>
              </a:path>
            </a:pathLst>
          </a:custGeom>
          <a:solidFill>
            <a:srgbClr val="F4F4F4"/>
          </a:solidFill>
        </p:spPr>
        <p:txBody>
          <a:bodyPr wrap="square" lIns="0" tIns="0" rIns="0" bIns="0" rtlCol="0"/>
          <a:lstStyle/>
          <a:p>
            <a:endParaRPr/>
          </a:p>
        </p:txBody>
      </p:sp>
      <p:sp>
        <p:nvSpPr>
          <p:cNvPr id="35" name="object 35"/>
          <p:cNvSpPr/>
          <p:nvPr/>
        </p:nvSpPr>
        <p:spPr>
          <a:xfrm>
            <a:off x="765922" y="9127390"/>
            <a:ext cx="358775" cy="526415"/>
          </a:xfrm>
          <a:custGeom>
            <a:avLst/>
            <a:gdLst/>
            <a:ahLst/>
            <a:cxnLst/>
            <a:rect l="l" t="t" r="r" b="b"/>
            <a:pathLst>
              <a:path w="358775" h="526415">
                <a:moveTo>
                  <a:pt x="0" y="0"/>
                </a:moveTo>
                <a:lnTo>
                  <a:pt x="358239" y="0"/>
                </a:lnTo>
                <a:lnTo>
                  <a:pt x="358239" y="525926"/>
                </a:lnTo>
                <a:lnTo>
                  <a:pt x="0" y="525926"/>
                </a:lnTo>
                <a:lnTo>
                  <a:pt x="0" y="0"/>
                </a:lnTo>
                <a:close/>
              </a:path>
            </a:pathLst>
          </a:custGeom>
          <a:solidFill>
            <a:srgbClr val="F4F4F4"/>
          </a:solidFill>
        </p:spPr>
        <p:txBody>
          <a:bodyPr wrap="square" lIns="0" tIns="0" rIns="0" bIns="0" rtlCol="0"/>
          <a:lstStyle/>
          <a:p>
            <a:endParaRPr/>
          </a:p>
        </p:txBody>
      </p:sp>
      <p:sp>
        <p:nvSpPr>
          <p:cNvPr id="36" name="object 36"/>
          <p:cNvSpPr/>
          <p:nvPr/>
        </p:nvSpPr>
        <p:spPr>
          <a:xfrm>
            <a:off x="1124162" y="9127390"/>
            <a:ext cx="678815" cy="526415"/>
          </a:xfrm>
          <a:custGeom>
            <a:avLst/>
            <a:gdLst/>
            <a:ahLst/>
            <a:cxnLst/>
            <a:rect l="l" t="t" r="r" b="b"/>
            <a:pathLst>
              <a:path w="678814" h="526415">
                <a:moveTo>
                  <a:pt x="0" y="0"/>
                </a:moveTo>
                <a:lnTo>
                  <a:pt x="678369" y="0"/>
                </a:lnTo>
                <a:lnTo>
                  <a:pt x="678369" y="525926"/>
                </a:lnTo>
                <a:lnTo>
                  <a:pt x="0" y="525926"/>
                </a:lnTo>
                <a:lnTo>
                  <a:pt x="0" y="0"/>
                </a:lnTo>
                <a:close/>
              </a:path>
            </a:pathLst>
          </a:custGeom>
          <a:solidFill>
            <a:srgbClr val="F4F4F4"/>
          </a:solidFill>
        </p:spPr>
        <p:txBody>
          <a:bodyPr wrap="square" lIns="0" tIns="0" rIns="0" bIns="0" rtlCol="0"/>
          <a:lstStyle/>
          <a:p>
            <a:endParaRPr/>
          </a:p>
        </p:txBody>
      </p:sp>
      <p:sp>
        <p:nvSpPr>
          <p:cNvPr id="37" name="object 37"/>
          <p:cNvSpPr/>
          <p:nvPr/>
        </p:nvSpPr>
        <p:spPr>
          <a:xfrm>
            <a:off x="1802531" y="9127390"/>
            <a:ext cx="579755" cy="526415"/>
          </a:xfrm>
          <a:custGeom>
            <a:avLst/>
            <a:gdLst/>
            <a:ahLst/>
            <a:cxnLst/>
            <a:rect l="l" t="t" r="r" b="b"/>
            <a:pathLst>
              <a:path w="579755" h="526415">
                <a:moveTo>
                  <a:pt x="0" y="0"/>
                </a:moveTo>
                <a:lnTo>
                  <a:pt x="579281" y="0"/>
                </a:lnTo>
                <a:lnTo>
                  <a:pt x="579281" y="525926"/>
                </a:lnTo>
                <a:lnTo>
                  <a:pt x="0" y="525926"/>
                </a:lnTo>
                <a:lnTo>
                  <a:pt x="0" y="0"/>
                </a:lnTo>
                <a:close/>
              </a:path>
            </a:pathLst>
          </a:custGeom>
          <a:solidFill>
            <a:srgbClr val="F4F4F4"/>
          </a:solidFill>
        </p:spPr>
        <p:txBody>
          <a:bodyPr wrap="square" lIns="0" tIns="0" rIns="0" bIns="0" rtlCol="0"/>
          <a:lstStyle/>
          <a:p>
            <a:endParaRPr/>
          </a:p>
        </p:txBody>
      </p:sp>
      <p:sp>
        <p:nvSpPr>
          <p:cNvPr id="38" name="object 38"/>
          <p:cNvSpPr/>
          <p:nvPr/>
        </p:nvSpPr>
        <p:spPr>
          <a:xfrm>
            <a:off x="2381813" y="9127390"/>
            <a:ext cx="374015" cy="526415"/>
          </a:xfrm>
          <a:custGeom>
            <a:avLst/>
            <a:gdLst/>
            <a:ahLst/>
            <a:cxnLst/>
            <a:rect l="l" t="t" r="r" b="b"/>
            <a:pathLst>
              <a:path w="374014" h="526415">
                <a:moveTo>
                  <a:pt x="0" y="0"/>
                </a:moveTo>
                <a:lnTo>
                  <a:pt x="373484" y="0"/>
                </a:lnTo>
                <a:lnTo>
                  <a:pt x="373484" y="525926"/>
                </a:lnTo>
                <a:lnTo>
                  <a:pt x="0" y="525926"/>
                </a:lnTo>
                <a:lnTo>
                  <a:pt x="0" y="0"/>
                </a:lnTo>
                <a:close/>
              </a:path>
            </a:pathLst>
          </a:custGeom>
          <a:solidFill>
            <a:srgbClr val="F4F4F4"/>
          </a:solidFill>
        </p:spPr>
        <p:txBody>
          <a:bodyPr wrap="square" lIns="0" tIns="0" rIns="0" bIns="0" rtlCol="0"/>
          <a:lstStyle/>
          <a:p>
            <a:endParaRPr/>
          </a:p>
        </p:txBody>
      </p:sp>
      <p:sp>
        <p:nvSpPr>
          <p:cNvPr id="39" name="object 39"/>
          <p:cNvSpPr/>
          <p:nvPr/>
        </p:nvSpPr>
        <p:spPr>
          <a:xfrm>
            <a:off x="2755297" y="9127390"/>
            <a:ext cx="526415" cy="526415"/>
          </a:xfrm>
          <a:custGeom>
            <a:avLst/>
            <a:gdLst/>
            <a:ahLst/>
            <a:cxnLst/>
            <a:rect l="l" t="t" r="r" b="b"/>
            <a:pathLst>
              <a:path w="526414" h="526415">
                <a:moveTo>
                  <a:pt x="0" y="0"/>
                </a:moveTo>
                <a:lnTo>
                  <a:pt x="525926" y="0"/>
                </a:lnTo>
                <a:lnTo>
                  <a:pt x="525926" y="525926"/>
                </a:lnTo>
                <a:lnTo>
                  <a:pt x="0" y="525926"/>
                </a:lnTo>
                <a:lnTo>
                  <a:pt x="0" y="0"/>
                </a:lnTo>
                <a:close/>
              </a:path>
            </a:pathLst>
          </a:custGeom>
          <a:solidFill>
            <a:srgbClr val="F4F4F4"/>
          </a:solidFill>
        </p:spPr>
        <p:txBody>
          <a:bodyPr wrap="square" lIns="0" tIns="0" rIns="0" bIns="0" rtlCol="0"/>
          <a:lstStyle/>
          <a:p>
            <a:endParaRPr/>
          </a:p>
        </p:txBody>
      </p:sp>
      <p:sp>
        <p:nvSpPr>
          <p:cNvPr id="40" name="object 40"/>
          <p:cNvSpPr/>
          <p:nvPr/>
        </p:nvSpPr>
        <p:spPr>
          <a:xfrm>
            <a:off x="3281224" y="9127390"/>
            <a:ext cx="625475" cy="526415"/>
          </a:xfrm>
          <a:custGeom>
            <a:avLst/>
            <a:gdLst/>
            <a:ahLst/>
            <a:cxnLst/>
            <a:rect l="l" t="t" r="r" b="b"/>
            <a:pathLst>
              <a:path w="625475" h="526415">
                <a:moveTo>
                  <a:pt x="0" y="0"/>
                </a:moveTo>
                <a:lnTo>
                  <a:pt x="625014" y="0"/>
                </a:lnTo>
                <a:lnTo>
                  <a:pt x="625014" y="525926"/>
                </a:lnTo>
                <a:lnTo>
                  <a:pt x="0" y="525926"/>
                </a:lnTo>
                <a:lnTo>
                  <a:pt x="0" y="0"/>
                </a:lnTo>
                <a:close/>
              </a:path>
            </a:pathLst>
          </a:custGeom>
          <a:solidFill>
            <a:srgbClr val="F4F4F4"/>
          </a:solidFill>
        </p:spPr>
        <p:txBody>
          <a:bodyPr wrap="square" lIns="0" tIns="0" rIns="0" bIns="0" rtlCol="0"/>
          <a:lstStyle/>
          <a:p>
            <a:endParaRPr/>
          </a:p>
        </p:txBody>
      </p:sp>
      <p:sp>
        <p:nvSpPr>
          <p:cNvPr id="41" name="object 41"/>
          <p:cNvSpPr/>
          <p:nvPr/>
        </p:nvSpPr>
        <p:spPr>
          <a:xfrm>
            <a:off x="3906238" y="9127390"/>
            <a:ext cx="305435" cy="526415"/>
          </a:xfrm>
          <a:custGeom>
            <a:avLst/>
            <a:gdLst/>
            <a:ahLst/>
            <a:cxnLst/>
            <a:rect l="l" t="t" r="r" b="b"/>
            <a:pathLst>
              <a:path w="305435" h="526415">
                <a:moveTo>
                  <a:pt x="0" y="0"/>
                </a:moveTo>
                <a:lnTo>
                  <a:pt x="304885" y="0"/>
                </a:lnTo>
                <a:lnTo>
                  <a:pt x="304885" y="525926"/>
                </a:lnTo>
                <a:lnTo>
                  <a:pt x="0" y="525926"/>
                </a:lnTo>
                <a:lnTo>
                  <a:pt x="0" y="0"/>
                </a:lnTo>
                <a:close/>
              </a:path>
            </a:pathLst>
          </a:custGeom>
          <a:solidFill>
            <a:srgbClr val="F4F4F4"/>
          </a:solidFill>
        </p:spPr>
        <p:txBody>
          <a:bodyPr wrap="square" lIns="0" tIns="0" rIns="0" bIns="0" rtlCol="0"/>
          <a:lstStyle/>
          <a:p>
            <a:endParaRPr/>
          </a:p>
        </p:txBody>
      </p:sp>
      <p:sp>
        <p:nvSpPr>
          <p:cNvPr id="42" name="object 42"/>
          <p:cNvSpPr/>
          <p:nvPr/>
        </p:nvSpPr>
        <p:spPr>
          <a:xfrm>
            <a:off x="4211123" y="9127390"/>
            <a:ext cx="541655" cy="526415"/>
          </a:xfrm>
          <a:custGeom>
            <a:avLst/>
            <a:gdLst/>
            <a:ahLst/>
            <a:cxnLst/>
            <a:rect l="l" t="t" r="r" b="b"/>
            <a:pathLst>
              <a:path w="541654" h="526415">
                <a:moveTo>
                  <a:pt x="0" y="0"/>
                </a:moveTo>
                <a:lnTo>
                  <a:pt x="541170" y="0"/>
                </a:lnTo>
                <a:lnTo>
                  <a:pt x="541170" y="525926"/>
                </a:lnTo>
                <a:lnTo>
                  <a:pt x="0" y="525926"/>
                </a:lnTo>
                <a:lnTo>
                  <a:pt x="0" y="0"/>
                </a:lnTo>
                <a:close/>
              </a:path>
            </a:pathLst>
          </a:custGeom>
          <a:solidFill>
            <a:srgbClr val="F4F4F4"/>
          </a:solidFill>
        </p:spPr>
        <p:txBody>
          <a:bodyPr wrap="square" lIns="0" tIns="0" rIns="0" bIns="0" rtlCol="0"/>
          <a:lstStyle/>
          <a:p>
            <a:endParaRPr/>
          </a:p>
        </p:txBody>
      </p:sp>
      <p:sp>
        <p:nvSpPr>
          <p:cNvPr id="43" name="object 43"/>
          <p:cNvSpPr/>
          <p:nvPr/>
        </p:nvSpPr>
        <p:spPr>
          <a:xfrm>
            <a:off x="4752294" y="9127390"/>
            <a:ext cx="831215" cy="526415"/>
          </a:xfrm>
          <a:custGeom>
            <a:avLst/>
            <a:gdLst/>
            <a:ahLst/>
            <a:cxnLst/>
            <a:rect l="l" t="t" r="r" b="b"/>
            <a:pathLst>
              <a:path w="831214" h="526415">
                <a:moveTo>
                  <a:pt x="0" y="0"/>
                </a:moveTo>
                <a:lnTo>
                  <a:pt x="830811" y="0"/>
                </a:lnTo>
                <a:lnTo>
                  <a:pt x="830811" y="525926"/>
                </a:lnTo>
                <a:lnTo>
                  <a:pt x="0" y="525926"/>
                </a:lnTo>
                <a:lnTo>
                  <a:pt x="0" y="0"/>
                </a:lnTo>
                <a:close/>
              </a:path>
            </a:pathLst>
          </a:custGeom>
          <a:solidFill>
            <a:srgbClr val="F4F4F4"/>
          </a:solidFill>
        </p:spPr>
        <p:txBody>
          <a:bodyPr wrap="square" lIns="0" tIns="0" rIns="0" bIns="0" rtlCol="0"/>
          <a:lstStyle/>
          <a:p>
            <a:endParaRPr/>
          </a:p>
        </p:txBody>
      </p:sp>
      <p:sp>
        <p:nvSpPr>
          <p:cNvPr id="44" name="object 44"/>
          <p:cNvSpPr/>
          <p:nvPr/>
        </p:nvSpPr>
        <p:spPr>
          <a:xfrm>
            <a:off x="5583106" y="9127390"/>
            <a:ext cx="564515" cy="526415"/>
          </a:xfrm>
          <a:custGeom>
            <a:avLst/>
            <a:gdLst/>
            <a:ahLst/>
            <a:cxnLst/>
            <a:rect l="l" t="t" r="r" b="b"/>
            <a:pathLst>
              <a:path w="564514" h="526415">
                <a:moveTo>
                  <a:pt x="0" y="0"/>
                </a:moveTo>
                <a:lnTo>
                  <a:pt x="564037" y="0"/>
                </a:lnTo>
                <a:lnTo>
                  <a:pt x="564037" y="525926"/>
                </a:lnTo>
                <a:lnTo>
                  <a:pt x="0" y="525926"/>
                </a:lnTo>
                <a:lnTo>
                  <a:pt x="0" y="0"/>
                </a:lnTo>
                <a:close/>
              </a:path>
            </a:pathLst>
          </a:custGeom>
          <a:solidFill>
            <a:srgbClr val="F4F4F4"/>
          </a:solidFill>
        </p:spPr>
        <p:txBody>
          <a:bodyPr wrap="square" lIns="0" tIns="0" rIns="0" bIns="0" rtlCol="0"/>
          <a:lstStyle/>
          <a:p>
            <a:endParaRPr/>
          </a:p>
        </p:txBody>
      </p:sp>
      <p:sp>
        <p:nvSpPr>
          <p:cNvPr id="45" name="object 45"/>
          <p:cNvSpPr/>
          <p:nvPr/>
        </p:nvSpPr>
        <p:spPr>
          <a:xfrm>
            <a:off x="6147143" y="9127390"/>
            <a:ext cx="343535" cy="526415"/>
          </a:xfrm>
          <a:custGeom>
            <a:avLst/>
            <a:gdLst/>
            <a:ahLst/>
            <a:cxnLst/>
            <a:rect l="l" t="t" r="r" b="b"/>
            <a:pathLst>
              <a:path w="343535" h="526415">
                <a:moveTo>
                  <a:pt x="0" y="0"/>
                </a:moveTo>
                <a:lnTo>
                  <a:pt x="342995" y="0"/>
                </a:lnTo>
                <a:lnTo>
                  <a:pt x="342995" y="525926"/>
                </a:lnTo>
                <a:lnTo>
                  <a:pt x="0" y="525926"/>
                </a:lnTo>
                <a:lnTo>
                  <a:pt x="0" y="0"/>
                </a:lnTo>
                <a:close/>
              </a:path>
            </a:pathLst>
          </a:custGeom>
          <a:solidFill>
            <a:srgbClr val="F4F4F4"/>
          </a:solidFill>
        </p:spPr>
        <p:txBody>
          <a:bodyPr wrap="square" lIns="0" tIns="0" rIns="0" bIns="0" rtlCol="0"/>
          <a:lstStyle/>
          <a:p>
            <a:endParaRPr/>
          </a:p>
        </p:txBody>
      </p:sp>
      <p:sp>
        <p:nvSpPr>
          <p:cNvPr id="46" name="object 46"/>
          <p:cNvSpPr/>
          <p:nvPr/>
        </p:nvSpPr>
        <p:spPr>
          <a:xfrm>
            <a:off x="6490139" y="9127390"/>
            <a:ext cx="427355" cy="526415"/>
          </a:xfrm>
          <a:custGeom>
            <a:avLst/>
            <a:gdLst/>
            <a:ahLst/>
            <a:cxnLst/>
            <a:rect l="l" t="t" r="r" b="b"/>
            <a:pathLst>
              <a:path w="427354" h="526415">
                <a:moveTo>
                  <a:pt x="0" y="0"/>
                </a:moveTo>
                <a:lnTo>
                  <a:pt x="426839" y="0"/>
                </a:lnTo>
                <a:lnTo>
                  <a:pt x="426839" y="525926"/>
                </a:lnTo>
                <a:lnTo>
                  <a:pt x="0" y="525926"/>
                </a:lnTo>
                <a:lnTo>
                  <a:pt x="0" y="0"/>
                </a:lnTo>
                <a:close/>
              </a:path>
            </a:pathLst>
          </a:custGeom>
          <a:solidFill>
            <a:srgbClr val="F4F4F4"/>
          </a:solidFill>
        </p:spPr>
        <p:txBody>
          <a:bodyPr wrap="square" lIns="0" tIns="0" rIns="0" bIns="0" rtlCol="0"/>
          <a:lstStyle/>
          <a:p>
            <a:endParaRPr/>
          </a:p>
        </p:txBody>
      </p:sp>
      <p:sp>
        <p:nvSpPr>
          <p:cNvPr id="47" name="object 47"/>
          <p:cNvSpPr/>
          <p:nvPr/>
        </p:nvSpPr>
        <p:spPr>
          <a:xfrm>
            <a:off x="6943656" y="9127390"/>
            <a:ext cx="0" cy="526415"/>
          </a:xfrm>
          <a:custGeom>
            <a:avLst/>
            <a:gdLst/>
            <a:ahLst/>
            <a:cxnLst/>
            <a:rect l="l" t="t" r="r" b="b"/>
            <a:pathLst>
              <a:path h="526415">
                <a:moveTo>
                  <a:pt x="0" y="0"/>
                </a:moveTo>
                <a:lnTo>
                  <a:pt x="0" y="525926"/>
                </a:lnTo>
              </a:path>
            </a:pathLst>
          </a:custGeom>
          <a:ln w="53354">
            <a:solidFill>
              <a:srgbClr val="F4F4F4"/>
            </a:solidFill>
          </a:ln>
        </p:spPr>
        <p:txBody>
          <a:bodyPr wrap="square" lIns="0" tIns="0" rIns="0" bIns="0" rtlCol="0"/>
          <a:lstStyle/>
          <a:p>
            <a:endParaRPr/>
          </a:p>
        </p:txBody>
      </p:sp>
      <p:sp>
        <p:nvSpPr>
          <p:cNvPr id="48" name="object 48"/>
          <p:cNvSpPr/>
          <p:nvPr/>
        </p:nvSpPr>
        <p:spPr>
          <a:xfrm>
            <a:off x="621102" y="10064911"/>
            <a:ext cx="145415" cy="267335"/>
          </a:xfrm>
          <a:custGeom>
            <a:avLst/>
            <a:gdLst/>
            <a:ahLst/>
            <a:cxnLst/>
            <a:rect l="l" t="t" r="r" b="b"/>
            <a:pathLst>
              <a:path w="145415" h="267334">
                <a:moveTo>
                  <a:pt x="0" y="0"/>
                </a:moveTo>
                <a:lnTo>
                  <a:pt x="144820" y="0"/>
                </a:lnTo>
                <a:lnTo>
                  <a:pt x="144820" y="266780"/>
                </a:lnTo>
                <a:lnTo>
                  <a:pt x="0" y="266780"/>
                </a:lnTo>
                <a:lnTo>
                  <a:pt x="0" y="0"/>
                </a:lnTo>
                <a:close/>
              </a:path>
            </a:pathLst>
          </a:custGeom>
          <a:solidFill>
            <a:srgbClr val="F4F4F4"/>
          </a:solidFill>
        </p:spPr>
        <p:txBody>
          <a:bodyPr wrap="square" lIns="0" tIns="0" rIns="0" bIns="0" rtlCol="0"/>
          <a:lstStyle/>
          <a:p>
            <a:endParaRPr/>
          </a:p>
        </p:txBody>
      </p:sp>
      <p:sp>
        <p:nvSpPr>
          <p:cNvPr id="49" name="object 49"/>
          <p:cNvSpPr/>
          <p:nvPr/>
        </p:nvSpPr>
        <p:spPr>
          <a:xfrm>
            <a:off x="765922" y="10064911"/>
            <a:ext cx="358775" cy="267335"/>
          </a:xfrm>
          <a:custGeom>
            <a:avLst/>
            <a:gdLst/>
            <a:ahLst/>
            <a:cxnLst/>
            <a:rect l="l" t="t" r="r" b="b"/>
            <a:pathLst>
              <a:path w="358775" h="267334">
                <a:moveTo>
                  <a:pt x="0" y="0"/>
                </a:moveTo>
                <a:lnTo>
                  <a:pt x="358239" y="0"/>
                </a:lnTo>
                <a:lnTo>
                  <a:pt x="358239" y="266780"/>
                </a:lnTo>
                <a:lnTo>
                  <a:pt x="0" y="266780"/>
                </a:lnTo>
                <a:lnTo>
                  <a:pt x="0" y="0"/>
                </a:lnTo>
                <a:close/>
              </a:path>
            </a:pathLst>
          </a:custGeom>
          <a:solidFill>
            <a:srgbClr val="F4F4F4"/>
          </a:solidFill>
        </p:spPr>
        <p:txBody>
          <a:bodyPr wrap="square" lIns="0" tIns="0" rIns="0" bIns="0" rtlCol="0"/>
          <a:lstStyle/>
          <a:p>
            <a:endParaRPr/>
          </a:p>
        </p:txBody>
      </p:sp>
      <p:sp>
        <p:nvSpPr>
          <p:cNvPr id="50" name="object 50"/>
          <p:cNvSpPr/>
          <p:nvPr/>
        </p:nvSpPr>
        <p:spPr>
          <a:xfrm>
            <a:off x="1124162" y="10064911"/>
            <a:ext cx="678815" cy="267335"/>
          </a:xfrm>
          <a:custGeom>
            <a:avLst/>
            <a:gdLst/>
            <a:ahLst/>
            <a:cxnLst/>
            <a:rect l="l" t="t" r="r" b="b"/>
            <a:pathLst>
              <a:path w="678814" h="267334">
                <a:moveTo>
                  <a:pt x="0" y="0"/>
                </a:moveTo>
                <a:lnTo>
                  <a:pt x="678369" y="0"/>
                </a:lnTo>
                <a:lnTo>
                  <a:pt x="678369" y="266780"/>
                </a:lnTo>
                <a:lnTo>
                  <a:pt x="0" y="266780"/>
                </a:lnTo>
                <a:lnTo>
                  <a:pt x="0" y="0"/>
                </a:lnTo>
                <a:close/>
              </a:path>
            </a:pathLst>
          </a:custGeom>
          <a:solidFill>
            <a:srgbClr val="F4F4F4"/>
          </a:solidFill>
        </p:spPr>
        <p:txBody>
          <a:bodyPr wrap="square" lIns="0" tIns="0" rIns="0" bIns="0" rtlCol="0"/>
          <a:lstStyle/>
          <a:p>
            <a:endParaRPr/>
          </a:p>
        </p:txBody>
      </p:sp>
      <p:sp>
        <p:nvSpPr>
          <p:cNvPr id="51" name="object 51"/>
          <p:cNvSpPr/>
          <p:nvPr/>
        </p:nvSpPr>
        <p:spPr>
          <a:xfrm>
            <a:off x="1802531" y="10064911"/>
            <a:ext cx="579755" cy="267335"/>
          </a:xfrm>
          <a:custGeom>
            <a:avLst/>
            <a:gdLst/>
            <a:ahLst/>
            <a:cxnLst/>
            <a:rect l="l" t="t" r="r" b="b"/>
            <a:pathLst>
              <a:path w="579755" h="267334">
                <a:moveTo>
                  <a:pt x="0" y="0"/>
                </a:moveTo>
                <a:lnTo>
                  <a:pt x="579281" y="0"/>
                </a:lnTo>
                <a:lnTo>
                  <a:pt x="579281" y="266780"/>
                </a:lnTo>
                <a:lnTo>
                  <a:pt x="0" y="266780"/>
                </a:lnTo>
                <a:lnTo>
                  <a:pt x="0" y="0"/>
                </a:lnTo>
                <a:close/>
              </a:path>
            </a:pathLst>
          </a:custGeom>
          <a:solidFill>
            <a:srgbClr val="F4F4F4"/>
          </a:solidFill>
        </p:spPr>
        <p:txBody>
          <a:bodyPr wrap="square" lIns="0" tIns="0" rIns="0" bIns="0" rtlCol="0"/>
          <a:lstStyle/>
          <a:p>
            <a:endParaRPr/>
          </a:p>
        </p:txBody>
      </p:sp>
      <p:sp>
        <p:nvSpPr>
          <p:cNvPr id="52" name="object 52"/>
          <p:cNvSpPr/>
          <p:nvPr/>
        </p:nvSpPr>
        <p:spPr>
          <a:xfrm>
            <a:off x="2381813" y="10064911"/>
            <a:ext cx="374015" cy="267335"/>
          </a:xfrm>
          <a:custGeom>
            <a:avLst/>
            <a:gdLst/>
            <a:ahLst/>
            <a:cxnLst/>
            <a:rect l="l" t="t" r="r" b="b"/>
            <a:pathLst>
              <a:path w="374014" h="267334">
                <a:moveTo>
                  <a:pt x="0" y="0"/>
                </a:moveTo>
                <a:lnTo>
                  <a:pt x="373484" y="0"/>
                </a:lnTo>
                <a:lnTo>
                  <a:pt x="373484" y="266780"/>
                </a:lnTo>
                <a:lnTo>
                  <a:pt x="0" y="266780"/>
                </a:lnTo>
                <a:lnTo>
                  <a:pt x="0" y="0"/>
                </a:lnTo>
                <a:close/>
              </a:path>
            </a:pathLst>
          </a:custGeom>
          <a:solidFill>
            <a:srgbClr val="F4F4F4"/>
          </a:solidFill>
        </p:spPr>
        <p:txBody>
          <a:bodyPr wrap="square" lIns="0" tIns="0" rIns="0" bIns="0" rtlCol="0"/>
          <a:lstStyle/>
          <a:p>
            <a:endParaRPr/>
          </a:p>
        </p:txBody>
      </p:sp>
      <p:sp>
        <p:nvSpPr>
          <p:cNvPr id="53" name="object 53"/>
          <p:cNvSpPr/>
          <p:nvPr/>
        </p:nvSpPr>
        <p:spPr>
          <a:xfrm>
            <a:off x="2755297" y="10064911"/>
            <a:ext cx="526415" cy="267335"/>
          </a:xfrm>
          <a:custGeom>
            <a:avLst/>
            <a:gdLst/>
            <a:ahLst/>
            <a:cxnLst/>
            <a:rect l="l" t="t" r="r" b="b"/>
            <a:pathLst>
              <a:path w="526414" h="267334">
                <a:moveTo>
                  <a:pt x="0" y="0"/>
                </a:moveTo>
                <a:lnTo>
                  <a:pt x="525926" y="0"/>
                </a:lnTo>
                <a:lnTo>
                  <a:pt x="525926" y="266780"/>
                </a:lnTo>
                <a:lnTo>
                  <a:pt x="0" y="266780"/>
                </a:lnTo>
                <a:lnTo>
                  <a:pt x="0" y="0"/>
                </a:lnTo>
                <a:close/>
              </a:path>
            </a:pathLst>
          </a:custGeom>
          <a:solidFill>
            <a:srgbClr val="F4F4F4"/>
          </a:solidFill>
        </p:spPr>
        <p:txBody>
          <a:bodyPr wrap="square" lIns="0" tIns="0" rIns="0" bIns="0" rtlCol="0"/>
          <a:lstStyle/>
          <a:p>
            <a:endParaRPr/>
          </a:p>
        </p:txBody>
      </p:sp>
      <p:sp>
        <p:nvSpPr>
          <p:cNvPr id="54" name="object 54"/>
          <p:cNvSpPr/>
          <p:nvPr/>
        </p:nvSpPr>
        <p:spPr>
          <a:xfrm>
            <a:off x="3281224" y="10064911"/>
            <a:ext cx="625475" cy="267335"/>
          </a:xfrm>
          <a:custGeom>
            <a:avLst/>
            <a:gdLst/>
            <a:ahLst/>
            <a:cxnLst/>
            <a:rect l="l" t="t" r="r" b="b"/>
            <a:pathLst>
              <a:path w="625475" h="267334">
                <a:moveTo>
                  <a:pt x="0" y="0"/>
                </a:moveTo>
                <a:lnTo>
                  <a:pt x="625014" y="0"/>
                </a:lnTo>
                <a:lnTo>
                  <a:pt x="625014" y="266780"/>
                </a:lnTo>
                <a:lnTo>
                  <a:pt x="0" y="266780"/>
                </a:lnTo>
                <a:lnTo>
                  <a:pt x="0" y="0"/>
                </a:lnTo>
                <a:close/>
              </a:path>
            </a:pathLst>
          </a:custGeom>
          <a:solidFill>
            <a:srgbClr val="F4F4F4"/>
          </a:solidFill>
        </p:spPr>
        <p:txBody>
          <a:bodyPr wrap="square" lIns="0" tIns="0" rIns="0" bIns="0" rtlCol="0"/>
          <a:lstStyle/>
          <a:p>
            <a:endParaRPr/>
          </a:p>
        </p:txBody>
      </p:sp>
      <p:sp>
        <p:nvSpPr>
          <p:cNvPr id="55" name="object 55"/>
          <p:cNvSpPr/>
          <p:nvPr/>
        </p:nvSpPr>
        <p:spPr>
          <a:xfrm>
            <a:off x="3906238" y="10064911"/>
            <a:ext cx="305435" cy="267335"/>
          </a:xfrm>
          <a:custGeom>
            <a:avLst/>
            <a:gdLst/>
            <a:ahLst/>
            <a:cxnLst/>
            <a:rect l="l" t="t" r="r" b="b"/>
            <a:pathLst>
              <a:path w="305435" h="267334">
                <a:moveTo>
                  <a:pt x="0" y="0"/>
                </a:moveTo>
                <a:lnTo>
                  <a:pt x="304885" y="0"/>
                </a:lnTo>
                <a:lnTo>
                  <a:pt x="304885" y="266780"/>
                </a:lnTo>
                <a:lnTo>
                  <a:pt x="0" y="266780"/>
                </a:lnTo>
                <a:lnTo>
                  <a:pt x="0" y="0"/>
                </a:lnTo>
                <a:close/>
              </a:path>
            </a:pathLst>
          </a:custGeom>
          <a:solidFill>
            <a:srgbClr val="F4F4F4"/>
          </a:solidFill>
        </p:spPr>
        <p:txBody>
          <a:bodyPr wrap="square" lIns="0" tIns="0" rIns="0" bIns="0" rtlCol="0"/>
          <a:lstStyle/>
          <a:p>
            <a:endParaRPr/>
          </a:p>
        </p:txBody>
      </p:sp>
      <p:sp>
        <p:nvSpPr>
          <p:cNvPr id="56" name="object 56"/>
          <p:cNvSpPr/>
          <p:nvPr/>
        </p:nvSpPr>
        <p:spPr>
          <a:xfrm>
            <a:off x="4211123" y="10064911"/>
            <a:ext cx="541655" cy="267335"/>
          </a:xfrm>
          <a:custGeom>
            <a:avLst/>
            <a:gdLst/>
            <a:ahLst/>
            <a:cxnLst/>
            <a:rect l="l" t="t" r="r" b="b"/>
            <a:pathLst>
              <a:path w="541654" h="267334">
                <a:moveTo>
                  <a:pt x="0" y="0"/>
                </a:moveTo>
                <a:lnTo>
                  <a:pt x="541170" y="0"/>
                </a:lnTo>
                <a:lnTo>
                  <a:pt x="541170" y="266780"/>
                </a:lnTo>
                <a:lnTo>
                  <a:pt x="0" y="266780"/>
                </a:lnTo>
                <a:lnTo>
                  <a:pt x="0" y="0"/>
                </a:lnTo>
                <a:close/>
              </a:path>
            </a:pathLst>
          </a:custGeom>
          <a:solidFill>
            <a:srgbClr val="F4F4F4"/>
          </a:solidFill>
        </p:spPr>
        <p:txBody>
          <a:bodyPr wrap="square" lIns="0" tIns="0" rIns="0" bIns="0" rtlCol="0"/>
          <a:lstStyle/>
          <a:p>
            <a:endParaRPr/>
          </a:p>
        </p:txBody>
      </p:sp>
      <p:sp>
        <p:nvSpPr>
          <p:cNvPr id="57" name="object 57"/>
          <p:cNvSpPr/>
          <p:nvPr/>
        </p:nvSpPr>
        <p:spPr>
          <a:xfrm>
            <a:off x="4752294" y="10064911"/>
            <a:ext cx="831215" cy="267335"/>
          </a:xfrm>
          <a:custGeom>
            <a:avLst/>
            <a:gdLst/>
            <a:ahLst/>
            <a:cxnLst/>
            <a:rect l="l" t="t" r="r" b="b"/>
            <a:pathLst>
              <a:path w="831214" h="267334">
                <a:moveTo>
                  <a:pt x="0" y="0"/>
                </a:moveTo>
                <a:lnTo>
                  <a:pt x="830811" y="0"/>
                </a:lnTo>
                <a:lnTo>
                  <a:pt x="830811" y="266780"/>
                </a:lnTo>
                <a:lnTo>
                  <a:pt x="0" y="266780"/>
                </a:lnTo>
                <a:lnTo>
                  <a:pt x="0" y="0"/>
                </a:lnTo>
                <a:close/>
              </a:path>
            </a:pathLst>
          </a:custGeom>
          <a:solidFill>
            <a:srgbClr val="F4F4F4"/>
          </a:solidFill>
        </p:spPr>
        <p:txBody>
          <a:bodyPr wrap="square" lIns="0" tIns="0" rIns="0" bIns="0" rtlCol="0"/>
          <a:lstStyle/>
          <a:p>
            <a:endParaRPr/>
          </a:p>
        </p:txBody>
      </p:sp>
      <p:sp>
        <p:nvSpPr>
          <p:cNvPr id="58" name="object 58"/>
          <p:cNvSpPr/>
          <p:nvPr/>
        </p:nvSpPr>
        <p:spPr>
          <a:xfrm>
            <a:off x="5583106" y="10064911"/>
            <a:ext cx="564515" cy="267335"/>
          </a:xfrm>
          <a:custGeom>
            <a:avLst/>
            <a:gdLst/>
            <a:ahLst/>
            <a:cxnLst/>
            <a:rect l="l" t="t" r="r" b="b"/>
            <a:pathLst>
              <a:path w="564514" h="267334">
                <a:moveTo>
                  <a:pt x="0" y="0"/>
                </a:moveTo>
                <a:lnTo>
                  <a:pt x="564037" y="0"/>
                </a:lnTo>
                <a:lnTo>
                  <a:pt x="564037" y="266780"/>
                </a:lnTo>
                <a:lnTo>
                  <a:pt x="0" y="266780"/>
                </a:lnTo>
                <a:lnTo>
                  <a:pt x="0" y="0"/>
                </a:lnTo>
                <a:close/>
              </a:path>
            </a:pathLst>
          </a:custGeom>
          <a:solidFill>
            <a:srgbClr val="F4F4F4"/>
          </a:solidFill>
        </p:spPr>
        <p:txBody>
          <a:bodyPr wrap="square" lIns="0" tIns="0" rIns="0" bIns="0" rtlCol="0"/>
          <a:lstStyle/>
          <a:p>
            <a:endParaRPr/>
          </a:p>
        </p:txBody>
      </p:sp>
      <p:sp>
        <p:nvSpPr>
          <p:cNvPr id="59" name="object 59"/>
          <p:cNvSpPr/>
          <p:nvPr/>
        </p:nvSpPr>
        <p:spPr>
          <a:xfrm>
            <a:off x="6147143" y="10064911"/>
            <a:ext cx="343535" cy="267335"/>
          </a:xfrm>
          <a:custGeom>
            <a:avLst/>
            <a:gdLst/>
            <a:ahLst/>
            <a:cxnLst/>
            <a:rect l="l" t="t" r="r" b="b"/>
            <a:pathLst>
              <a:path w="343535" h="267334">
                <a:moveTo>
                  <a:pt x="0" y="0"/>
                </a:moveTo>
                <a:lnTo>
                  <a:pt x="342995" y="0"/>
                </a:lnTo>
                <a:lnTo>
                  <a:pt x="342995" y="266780"/>
                </a:lnTo>
                <a:lnTo>
                  <a:pt x="0" y="266780"/>
                </a:lnTo>
                <a:lnTo>
                  <a:pt x="0" y="0"/>
                </a:lnTo>
                <a:close/>
              </a:path>
            </a:pathLst>
          </a:custGeom>
          <a:solidFill>
            <a:srgbClr val="F4F4F4"/>
          </a:solidFill>
        </p:spPr>
        <p:txBody>
          <a:bodyPr wrap="square" lIns="0" tIns="0" rIns="0" bIns="0" rtlCol="0"/>
          <a:lstStyle/>
          <a:p>
            <a:endParaRPr/>
          </a:p>
        </p:txBody>
      </p:sp>
      <p:sp>
        <p:nvSpPr>
          <p:cNvPr id="60" name="object 60"/>
          <p:cNvSpPr/>
          <p:nvPr/>
        </p:nvSpPr>
        <p:spPr>
          <a:xfrm>
            <a:off x="6490139" y="10064911"/>
            <a:ext cx="427355" cy="267335"/>
          </a:xfrm>
          <a:custGeom>
            <a:avLst/>
            <a:gdLst/>
            <a:ahLst/>
            <a:cxnLst/>
            <a:rect l="l" t="t" r="r" b="b"/>
            <a:pathLst>
              <a:path w="427354" h="267334">
                <a:moveTo>
                  <a:pt x="0" y="0"/>
                </a:moveTo>
                <a:lnTo>
                  <a:pt x="426839" y="0"/>
                </a:lnTo>
                <a:lnTo>
                  <a:pt x="426839" y="266780"/>
                </a:lnTo>
                <a:lnTo>
                  <a:pt x="0" y="266780"/>
                </a:lnTo>
                <a:lnTo>
                  <a:pt x="0" y="0"/>
                </a:lnTo>
                <a:close/>
              </a:path>
            </a:pathLst>
          </a:custGeom>
          <a:solidFill>
            <a:srgbClr val="F4F4F4"/>
          </a:solidFill>
        </p:spPr>
        <p:txBody>
          <a:bodyPr wrap="square" lIns="0" tIns="0" rIns="0" bIns="0" rtlCol="0"/>
          <a:lstStyle/>
          <a:p>
            <a:endParaRPr/>
          </a:p>
        </p:txBody>
      </p:sp>
      <p:sp>
        <p:nvSpPr>
          <p:cNvPr id="61" name="object 61"/>
          <p:cNvSpPr/>
          <p:nvPr/>
        </p:nvSpPr>
        <p:spPr>
          <a:xfrm>
            <a:off x="6943656" y="10064911"/>
            <a:ext cx="0" cy="267335"/>
          </a:xfrm>
          <a:custGeom>
            <a:avLst/>
            <a:gdLst/>
            <a:ahLst/>
            <a:cxnLst/>
            <a:rect l="l" t="t" r="r" b="b"/>
            <a:pathLst>
              <a:path h="267334">
                <a:moveTo>
                  <a:pt x="0" y="0"/>
                </a:moveTo>
                <a:lnTo>
                  <a:pt x="0" y="266780"/>
                </a:lnTo>
              </a:path>
            </a:pathLst>
          </a:custGeom>
          <a:ln w="53354">
            <a:solidFill>
              <a:srgbClr val="F4F4F4"/>
            </a:solidFill>
          </a:ln>
        </p:spPr>
        <p:txBody>
          <a:bodyPr wrap="square" lIns="0" tIns="0" rIns="0" bIns="0" rtlCol="0"/>
          <a:lstStyle/>
          <a:p>
            <a:endParaRPr/>
          </a:p>
        </p:txBody>
      </p:sp>
      <p:sp>
        <p:nvSpPr>
          <p:cNvPr id="62" name="object 62"/>
          <p:cNvSpPr/>
          <p:nvPr/>
        </p:nvSpPr>
        <p:spPr>
          <a:xfrm>
            <a:off x="621102" y="9131200"/>
            <a:ext cx="145415" cy="0"/>
          </a:xfrm>
          <a:custGeom>
            <a:avLst/>
            <a:gdLst/>
            <a:ahLst/>
            <a:cxnLst/>
            <a:rect l="l" t="t" r="r" b="b"/>
            <a:pathLst>
              <a:path w="145415">
                <a:moveTo>
                  <a:pt x="0" y="0"/>
                </a:moveTo>
                <a:lnTo>
                  <a:pt x="144820" y="0"/>
                </a:lnTo>
              </a:path>
            </a:pathLst>
          </a:custGeom>
          <a:ln w="7622">
            <a:solidFill>
              <a:srgbClr val="000000"/>
            </a:solidFill>
          </a:ln>
        </p:spPr>
        <p:txBody>
          <a:bodyPr wrap="square" lIns="0" tIns="0" rIns="0" bIns="0" rtlCol="0"/>
          <a:lstStyle/>
          <a:p>
            <a:endParaRPr/>
          </a:p>
        </p:txBody>
      </p:sp>
      <p:sp>
        <p:nvSpPr>
          <p:cNvPr id="63" name="object 63"/>
          <p:cNvSpPr/>
          <p:nvPr/>
        </p:nvSpPr>
        <p:spPr>
          <a:xfrm>
            <a:off x="765922" y="9131200"/>
            <a:ext cx="358775" cy="0"/>
          </a:xfrm>
          <a:custGeom>
            <a:avLst/>
            <a:gdLst/>
            <a:ahLst/>
            <a:cxnLst/>
            <a:rect l="l" t="t" r="r" b="b"/>
            <a:pathLst>
              <a:path w="358775">
                <a:moveTo>
                  <a:pt x="0" y="0"/>
                </a:moveTo>
                <a:lnTo>
                  <a:pt x="358239" y="0"/>
                </a:lnTo>
              </a:path>
            </a:pathLst>
          </a:custGeom>
          <a:ln w="7622">
            <a:solidFill>
              <a:srgbClr val="000000"/>
            </a:solidFill>
          </a:ln>
        </p:spPr>
        <p:txBody>
          <a:bodyPr wrap="square" lIns="0" tIns="0" rIns="0" bIns="0" rtlCol="0"/>
          <a:lstStyle/>
          <a:p>
            <a:endParaRPr/>
          </a:p>
        </p:txBody>
      </p:sp>
      <p:sp>
        <p:nvSpPr>
          <p:cNvPr id="64" name="object 64"/>
          <p:cNvSpPr/>
          <p:nvPr/>
        </p:nvSpPr>
        <p:spPr>
          <a:xfrm>
            <a:off x="1124162" y="9131200"/>
            <a:ext cx="678815" cy="0"/>
          </a:xfrm>
          <a:custGeom>
            <a:avLst/>
            <a:gdLst/>
            <a:ahLst/>
            <a:cxnLst/>
            <a:rect l="l" t="t" r="r" b="b"/>
            <a:pathLst>
              <a:path w="678814">
                <a:moveTo>
                  <a:pt x="0" y="0"/>
                </a:moveTo>
                <a:lnTo>
                  <a:pt x="678369" y="0"/>
                </a:lnTo>
              </a:path>
            </a:pathLst>
          </a:custGeom>
          <a:ln w="7622">
            <a:solidFill>
              <a:srgbClr val="000000"/>
            </a:solidFill>
          </a:ln>
        </p:spPr>
        <p:txBody>
          <a:bodyPr wrap="square" lIns="0" tIns="0" rIns="0" bIns="0" rtlCol="0"/>
          <a:lstStyle/>
          <a:p>
            <a:endParaRPr/>
          </a:p>
        </p:txBody>
      </p:sp>
      <p:sp>
        <p:nvSpPr>
          <p:cNvPr id="65" name="object 65"/>
          <p:cNvSpPr/>
          <p:nvPr/>
        </p:nvSpPr>
        <p:spPr>
          <a:xfrm>
            <a:off x="1802531" y="9131200"/>
            <a:ext cx="579755" cy="0"/>
          </a:xfrm>
          <a:custGeom>
            <a:avLst/>
            <a:gdLst/>
            <a:ahLst/>
            <a:cxnLst/>
            <a:rect l="l" t="t" r="r" b="b"/>
            <a:pathLst>
              <a:path w="579755">
                <a:moveTo>
                  <a:pt x="0" y="0"/>
                </a:moveTo>
                <a:lnTo>
                  <a:pt x="579281" y="0"/>
                </a:lnTo>
              </a:path>
            </a:pathLst>
          </a:custGeom>
          <a:ln w="7622">
            <a:solidFill>
              <a:srgbClr val="000000"/>
            </a:solidFill>
          </a:ln>
        </p:spPr>
        <p:txBody>
          <a:bodyPr wrap="square" lIns="0" tIns="0" rIns="0" bIns="0" rtlCol="0"/>
          <a:lstStyle/>
          <a:p>
            <a:endParaRPr/>
          </a:p>
        </p:txBody>
      </p:sp>
      <p:sp>
        <p:nvSpPr>
          <p:cNvPr id="66" name="object 66"/>
          <p:cNvSpPr/>
          <p:nvPr/>
        </p:nvSpPr>
        <p:spPr>
          <a:xfrm>
            <a:off x="2381813" y="9131200"/>
            <a:ext cx="374015" cy="0"/>
          </a:xfrm>
          <a:custGeom>
            <a:avLst/>
            <a:gdLst/>
            <a:ahLst/>
            <a:cxnLst/>
            <a:rect l="l" t="t" r="r" b="b"/>
            <a:pathLst>
              <a:path w="374014">
                <a:moveTo>
                  <a:pt x="0" y="0"/>
                </a:moveTo>
                <a:lnTo>
                  <a:pt x="373484" y="0"/>
                </a:lnTo>
              </a:path>
            </a:pathLst>
          </a:custGeom>
          <a:ln w="7622">
            <a:solidFill>
              <a:srgbClr val="000000"/>
            </a:solidFill>
          </a:ln>
        </p:spPr>
        <p:txBody>
          <a:bodyPr wrap="square" lIns="0" tIns="0" rIns="0" bIns="0" rtlCol="0"/>
          <a:lstStyle/>
          <a:p>
            <a:endParaRPr/>
          </a:p>
        </p:txBody>
      </p:sp>
      <p:sp>
        <p:nvSpPr>
          <p:cNvPr id="67" name="object 67"/>
          <p:cNvSpPr/>
          <p:nvPr/>
        </p:nvSpPr>
        <p:spPr>
          <a:xfrm>
            <a:off x="2755297" y="9131200"/>
            <a:ext cx="526415" cy="0"/>
          </a:xfrm>
          <a:custGeom>
            <a:avLst/>
            <a:gdLst/>
            <a:ahLst/>
            <a:cxnLst/>
            <a:rect l="l" t="t" r="r" b="b"/>
            <a:pathLst>
              <a:path w="526414">
                <a:moveTo>
                  <a:pt x="0" y="0"/>
                </a:moveTo>
                <a:lnTo>
                  <a:pt x="525926" y="0"/>
                </a:lnTo>
              </a:path>
            </a:pathLst>
          </a:custGeom>
          <a:ln w="7622">
            <a:solidFill>
              <a:srgbClr val="000000"/>
            </a:solidFill>
          </a:ln>
        </p:spPr>
        <p:txBody>
          <a:bodyPr wrap="square" lIns="0" tIns="0" rIns="0" bIns="0" rtlCol="0"/>
          <a:lstStyle/>
          <a:p>
            <a:endParaRPr/>
          </a:p>
        </p:txBody>
      </p:sp>
      <p:sp>
        <p:nvSpPr>
          <p:cNvPr id="68" name="object 68"/>
          <p:cNvSpPr/>
          <p:nvPr/>
        </p:nvSpPr>
        <p:spPr>
          <a:xfrm>
            <a:off x="3281224" y="9131200"/>
            <a:ext cx="625475" cy="0"/>
          </a:xfrm>
          <a:custGeom>
            <a:avLst/>
            <a:gdLst/>
            <a:ahLst/>
            <a:cxnLst/>
            <a:rect l="l" t="t" r="r" b="b"/>
            <a:pathLst>
              <a:path w="625475">
                <a:moveTo>
                  <a:pt x="0" y="0"/>
                </a:moveTo>
                <a:lnTo>
                  <a:pt x="625014" y="0"/>
                </a:lnTo>
              </a:path>
            </a:pathLst>
          </a:custGeom>
          <a:ln w="7622">
            <a:solidFill>
              <a:srgbClr val="000000"/>
            </a:solidFill>
          </a:ln>
        </p:spPr>
        <p:txBody>
          <a:bodyPr wrap="square" lIns="0" tIns="0" rIns="0" bIns="0" rtlCol="0"/>
          <a:lstStyle/>
          <a:p>
            <a:endParaRPr/>
          </a:p>
        </p:txBody>
      </p:sp>
      <p:sp>
        <p:nvSpPr>
          <p:cNvPr id="69" name="object 69"/>
          <p:cNvSpPr/>
          <p:nvPr/>
        </p:nvSpPr>
        <p:spPr>
          <a:xfrm>
            <a:off x="3906238" y="9131200"/>
            <a:ext cx="305435" cy="0"/>
          </a:xfrm>
          <a:custGeom>
            <a:avLst/>
            <a:gdLst/>
            <a:ahLst/>
            <a:cxnLst/>
            <a:rect l="l" t="t" r="r" b="b"/>
            <a:pathLst>
              <a:path w="305435">
                <a:moveTo>
                  <a:pt x="0" y="0"/>
                </a:moveTo>
                <a:lnTo>
                  <a:pt x="304885" y="0"/>
                </a:lnTo>
              </a:path>
            </a:pathLst>
          </a:custGeom>
          <a:ln w="7622">
            <a:solidFill>
              <a:srgbClr val="000000"/>
            </a:solidFill>
          </a:ln>
        </p:spPr>
        <p:txBody>
          <a:bodyPr wrap="square" lIns="0" tIns="0" rIns="0" bIns="0" rtlCol="0"/>
          <a:lstStyle/>
          <a:p>
            <a:endParaRPr/>
          </a:p>
        </p:txBody>
      </p:sp>
      <p:sp>
        <p:nvSpPr>
          <p:cNvPr id="70" name="object 70"/>
          <p:cNvSpPr/>
          <p:nvPr/>
        </p:nvSpPr>
        <p:spPr>
          <a:xfrm>
            <a:off x="4211123" y="9131200"/>
            <a:ext cx="541655" cy="0"/>
          </a:xfrm>
          <a:custGeom>
            <a:avLst/>
            <a:gdLst/>
            <a:ahLst/>
            <a:cxnLst/>
            <a:rect l="l" t="t" r="r" b="b"/>
            <a:pathLst>
              <a:path w="541654">
                <a:moveTo>
                  <a:pt x="0" y="0"/>
                </a:moveTo>
                <a:lnTo>
                  <a:pt x="541170" y="0"/>
                </a:lnTo>
              </a:path>
            </a:pathLst>
          </a:custGeom>
          <a:ln w="7622">
            <a:solidFill>
              <a:srgbClr val="000000"/>
            </a:solidFill>
          </a:ln>
        </p:spPr>
        <p:txBody>
          <a:bodyPr wrap="square" lIns="0" tIns="0" rIns="0" bIns="0" rtlCol="0"/>
          <a:lstStyle/>
          <a:p>
            <a:endParaRPr/>
          </a:p>
        </p:txBody>
      </p:sp>
      <p:sp>
        <p:nvSpPr>
          <p:cNvPr id="71" name="object 71"/>
          <p:cNvSpPr/>
          <p:nvPr/>
        </p:nvSpPr>
        <p:spPr>
          <a:xfrm>
            <a:off x="4752294" y="9131200"/>
            <a:ext cx="831215" cy="0"/>
          </a:xfrm>
          <a:custGeom>
            <a:avLst/>
            <a:gdLst/>
            <a:ahLst/>
            <a:cxnLst/>
            <a:rect l="l" t="t" r="r" b="b"/>
            <a:pathLst>
              <a:path w="831214">
                <a:moveTo>
                  <a:pt x="0" y="0"/>
                </a:moveTo>
                <a:lnTo>
                  <a:pt x="830811" y="0"/>
                </a:lnTo>
              </a:path>
            </a:pathLst>
          </a:custGeom>
          <a:ln w="7622">
            <a:solidFill>
              <a:srgbClr val="000000"/>
            </a:solidFill>
          </a:ln>
        </p:spPr>
        <p:txBody>
          <a:bodyPr wrap="square" lIns="0" tIns="0" rIns="0" bIns="0" rtlCol="0"/>
          <a:lstStyle/>
          <a:p>
            <a:endParaRPr/>
          </a:p>
        </p:txBody>
      </p:sp>
      <p:sp>
        <p:nvSpPr>
          <p:cNvPr id="72" name="object 72"/>
          <p:cNvSpPr/>
          <p:nvPr/>
        </p:nvSpPr>
        <p:spPr>
          <a:xfrm>
            <a:off x="5583106" y="9131200"/>
            <a:ext cx="564515" cy="0"/>
          </a:xfrm>
          <a:custGeom>
            <a:avLst/>
            <a:gdLst/>
            <a:ahLst/>
            <a:cxnLst/>
            <a:rect l="l" t="t" r="r" b="b"/>
            <a:pathLst>
              <a:path w="564514">
                <a:moveTo>
                  <a:pt x="0" y="0"/>
                </a:moveTo>
                <a:lnTo>
                  <a:pt x="564037" y="0"/>
                </a:lnTo>
              </a:path>
            </a:pathLst>
          </a:custGeom>
          <a:ln w="7622">
            <a:solidFill>
              <a:srgbClr val="000000"/>
            </a:solidFill>
          </a:ln>
        </p:spPr>
        <p:txBody>
          <a:bodyPr wrap="square" lIns="0" tIns="0" rIns="0" bIns="0" rtlCol="0"/>
          <a:lstStyle/>
          <a:p>
            <a:endParaRPr/>
          </a:p>
        </p:txBody>
      </p:sp>
      <p:sp>
        <p:nvSpPr>
          <p:cNvPr id="73" name="object 73"/>
          <p:cNvSpPr/>
          <p:nvPr/>
        </p:nvSpPr>
        <p:spPr>
          <a:xfrm>
            <a:off x="6147143" y="9131200"/>
            <a:ext cx="343535" cy="0"/>
          </a:xfrm>
          <a:custGeom>
            <a:avLst/>
            <a:gdLst/>
            <a:ahLst/>
            <a:cxnLst/>
            <a:rect l="l" t="t" r="r" b="b"/>
            <a:pathLst>
              <a:path w="343535">
                <a:moveTo>
                  <a:pt x="0" y="0"/>
                </a:moveTo>
                <a:lnTo>
                  <a:pt x="342995" y="0"/>
                </a:lnTo>
              </a:path>
            </a:pathLst>
          </a:custGeom>
          <a:ln w="7622">
            <a:solidFill>
              <a:srgbClr val="000000"/>
            </a:solidFill>
          </a:ln>
        </p:spPr>
        <p:txBody>
          <a:bodyPr wrap="square" lIns="0" tIns="0" rIns="0" bIns="0" rtlCol="0"/>
          <a:lstStyle/>
          <a:p>
            <a:endParaRPr/>
          </a:p>
        </p:txBody>
      </p:sp>
      <p:sp>
        <p:nvSpPr>
          <p:cNvPr id="74" name="object 74"/>
          <p:cNvSpPr/>
          <p:nvPr/>
        </p:nvSpPr>
        <p:spPr>
          <a:xfrm>
            <a:off x="6490139" y="9131200"/>
            <a:ext cx="427355" cy="0"/>
          </a:xfrm>
          <a:custGeom>
            <a:avLst/>
            <a:gdLst/>
            <a:ahLst/>
            <a:cxnLst/>
            <a:rect l="l" t="t" r="r" b="b"/>
            <a:pathLst>
              <a:path w="427354">
                <a:moveTo>
                  <a:pt x="0" y="0"/>
                </a:moveTo>
                <a:lnTo>
                  <a:pt x="426839" y="0"/>
                </a:lnTo>
              </a:path>
            </a:pathLst>
          </a:custGeom>
          <a:ln w="7622">
            <a:solidFill>
              <a:srgbClr val="000000"/>
            </a:solidFill>
          </a:ln>
        </p:spPr>
        <p:txBody>
          <a:bodyPr wrap="square" lIns="0" tIns="0" rIns="0" bIns="0" rtlCol="0"/>
          <a:lstStyle/>
          <a:p>
            <a:endParaRPr/>
          </a:p>
        </p:txBody>
      </p:sp>
      <p:sp>
        <p:nvSpPr>
          <p:cNvPr id="75" name="object 75"/>
          <p:cNvSpPr/>
          <p:nvPr/>
        </p:nvSpPr>
        <p:spPr>
          <a:xfrm>
            <a:off x="6916978" y="9127390"/>
            <a:ext cx="53975" cy="7620"/>
          </a:xfrm>
          <a:custGeom>
            <a:avLst/>
            <a:gdLst/>
            <a:ahLst/>
            <a:cxnLst/>
            <a:rect l="l" t="t" r="r" b="b"/>
            <a:pathLst>
              <a:path w="53975" h="7620">
                <a:moveTo>
                  <a:pt x="0" y="0"/>
                </a:moveTo>
                <a:lnTo>
                  <a:pt x="53354" y="0"/>
                </a:lnTo>
                <a:lnTo>
                  <a:pt x="53354" y="7622"/>
                </a:lnTo>
                <a:lnTo>
                  <a:pt x="0" y="7622"/>
                </a:lnTo>
                <a:lnTo>
                  <a:pt x="0" y="0"/>
                </a:lnTo>
                <a:close/>
              </a:path>
            </a:pathLst>
          </a:custGeom>
          <a:solidFill>
            <a:srgbClr val="000000"/>
          </a:solidFill>
        </p:spPr>
        <p:txBody>
          <a:bodyPr wrap="square" lIns="0" tIns="0" rIns="0" bIns="0" rtlCol="0"/>
          <a:lstStyle/>
          <a:p>
            <a:endParaRPr/>
          </a:p>
        </p:txBody>
      </p:sp>
      <p:sp>
        <p:nvSpPr>
          <p:cNvPr id="76" name="object 76"/>
          <p:cNvSpPr/>
          <p:nvPr/>
        </p:nvSpPr>
        <p:spPr>
          <a:xfrm>
            <a:off x="621102" y="9131200"/>
            <a:ext cx="145415" cy="0"/>
          </a:xfrm>
          <a:custGeom>
            <a:avLst/>
            <a:gdLst/>
            <a:ahLst/>
            <a:cxnLst/>
            <a:rect l="l" t="t" r="r" b="b"/>
            <a:pathLst>
              <a:path w="145415">
                <a:moveTo>
                  <a:pt x="0" y="0"/>
                </a:moveTo>
                <a:lnTo>
                  <a:pt x="144820" y="0"/>
                </a:lnTo>
              </a:path>
            </a:pathLst>
          </a:custGeom>
          <a:ln w="7622">
            <a:solidFill>
              <a:srgbClr val="000000"/>
            </a:solidFill>
          </a:ln>
        </p:spPr>
        <p:txBody>
          <a:bodyPr wrap="square" lIns="0" tIns="0" rIns="0" bIns="0" rtlCol="0"/>
          <a:lstStyle/>
          <a:p>
            <a:endParaRPr/>
          </a:p>
        </p:txBody>
      </p:sp>
      <p:sp>
        <p:nvSpPr>
          <p:cNvPr id="77" name="object 77"/>
          <p:cNvSpPr/>
          <p:nvPr/>
        </p:nvSpPr>
        <p:spPr>
          <a:xfrm>
            <a:off x="765922" y="9131200"/>
            <a:ext cx="358775" cy="0"/>
          </a:xfrm>
          <a:custGeom>
            <a:avLst/>
            <a:gdLst/>
            <a:ahLst/>
            <a:cxnLst/>
            <a:rect l="l" t="t" r="r" b="b"/>
            <a:pathLst>
              <a:path w="358775">
                <a:moveTo>
                  <a:pt x="0" y="0"/>
                </a:moveTo>
                <a:lnTo>
                  <a:pt x="358239" y="0"/>
                </a:lnTo>
              </a:path>
            </a:pathLst>
          </a:custGeom>
          <a:ln w="7622">
            <a:solidFill>
              <a:srgbClr val="000000"/>
            </a:solidFill>
          </a:ln>
        </p:spPr>
        <p:txBody>
          <a:bodyPr wrap="square" lIns="0" tIns="0" rIns="0" bIns="0" rtlCol="0"/>
          <a:lstStyle/>
          <a:p>
            <a:endParaRPr/>
          </a:p>
        </p:txBody>
      </p:sp>
      <p:sp>
        <p:nvSpPr>
          <p:cNvPr id="78" name="object 78"/>
          <p:cNvSpPr/>
          <p:nvPr/>
        </p:nvSpPr>
        <p:spPr>
          <a:xfrm>
            <a:off x="1124162" y="9131200"/>
            <a:ext cx="678815" cy="0"/>
          </a:xfrm>
          <a:custGeom>
            <a:avLst/>
            <a:gdLst/>
            <a:ahLst/>
            <a:cxnLst/>
            <a:rect l="l" t="t" r="r" b="b"/>
            <a:pathLst>
              <a:path w="678814">
                <a:moveTo>
                  <a:pt x="0" y="0"/>
                </a:moveTo>
                <a:lnTo>
                  <a:pt x="678369" y="0"/>
                </a:lnTo>
              </a:path>
            </a:pathLst>
          </a:custGeom>
          <a:ln w="7622">
            <a:solidFill>
              <a:srgbClr val="000000"/>
            </a:solidFill>
          </a:ln>
        </p:spPr>
        <p:txBody>
          <a:bodyPr wrap="square" lIns="0" tIns="0" rIns="0" bIns="0" rtlCol="0"/>
          <a:lstStyle/>
          <a:p>
            <a:endParaRPr/>
          </a:p>
        </p:txBody>
      </p:sp>
      <p:sp>
        <p:nvSpPr>
          <p:cNvPr id="79" name="object 79"/>
          <p:cNvSpPr/>
          <p:nvPr/>
        </p:nvSpPr>
        <p:spPr>
          <a:xfrm>
            <a:off x="1802531" y="9131200"/>
            <a:ext cx="579755" cy="0"/>
          </a:xfrm>
          <a:custGeom>
            <a:avLst/>
            <a:gdLst/>
            <a:ahLst/>
            <a:cxnLst/>
            <a:rect l="l" t="t" r="r" b="b"/>
            <a:pathLst>
              <a:path w="579755">
                <a:moveTo>
                  <a:pt x="0" y="0"/>
                </a:moveTo>
                <a:lnTo>
                  <a:pt x="579281" y="0"/>
                </a:lnTo>
              </a:path>
            </a:pathLst>
          </a:custGeom>
          <a:ln w="7622">
            <a:solidFill>
              <a:srgbClr val="000000"/>
            </a:solidFill>
          </a:ln>
        </p:spPr>
        <p:txBody>
          <a:bodyPr wrap="square" lIns="0" tIns="0" rIns="0" bIns="0" rtlCol="0"/>
          <a:lstStyle/>
          <a:p>
            <a:endParaRPr/>
          </a:p>
        </p:txBody>
      </p:sp>
      <p:sp>
        <p:nvSpPr>
          <p:cNvPr id="80" name="object 80"/>
          <p:cNvSpPr/>
          <p:nvPr/>
        </p:nvSpPr>
        <p:spPr>
          <a:xfrm>
            <a:off x="2381813" y="9131200"/>
            <a:ext cx="374015" cy="0"/>
          </a:xfrm>
          <a:custGeom>
            <a:avLst/>
            <a:gdLst/>
            <a:ahLst/>
            <a:cxnLst/>
            <a:rect l="l" t="t" r="r" b="b"/>
            <a:pathLst>
              <a:path w="374014">
                <a:moveTo>
                  <a:pt x="0" y="0"/>
                </a:moveTo>
                <a:lnTo>
                  <a:pt x="373484" y="0"/>
                </a:lnTo>
              </a:path>
            </a:pathLst>
          </a:custGeom>
          <a:ln w="7622">
            <a:solidFill>
              <a:srgbClr val="000000"/>
            </a:solidFill>
          </a:ln>
        </p:spPr>
        <p:txBody>
          <a:bodyPr wrap="square" lIns="0" tIns="0" rIns="0" bIns="0" rtlCol="0"/>
          <a:lstStyle/>
          <a:p>
            <a:endParaRPr/>
          </a:p>
        </p:txBody>
      </p:sp>
      <p:sp>
        <p:nvSpPr>
          <p:cNvPr id="81" name="object 81"/>
          <p:cNvSpPr/>
          <p:nvPr/>
        </p:nvSpPr>
        <p:spPr>
          <a:xfrm>
            <a:off x="2755297" y="9131200"/>
            <a:ext cx="526415" cy="0"/>
          </a:xfrm>
          <a:custGeom>
            <a:avLst/>
            <a:gdLst/>
            <a:ahLst/>
            <a:cxnLst/>
            <a:rect l="l" t="t" r="r" b="b"/>
            <a:pathLst>
              <a:path w="526414">
                <a:moveTo>
                  <a:pt x="0" y="0"/>
                </a:moveTo>
                <a:lnTo>
                  <a:pt x="525926" y="0"/>
                </a:lnTo>
              </a:path>
            </a:pathLst>
          </a:custGeom>
          <a:ln w="7622">
            <a:solidFill>
              <a:srgbClr val="000000"/>
            </a:solidFill>
          </a:ln>
        </p:spPr>
        <p:txBody>
          <a:bodyPr wrap="square" lIns="0" tIns="0" rIns="0" bIns="0" rtlCol="0"/>
          <a:lstStyle/>
          <a:p>
            <a:endParaRPr/>
          </a:p>
        </p:txBody>
      </p:sp>
      <p:sp>
        <p:nvSpPr>
          <p:cNvPr id="82" name="object 82"/>
          <p:cNvSpPr/>
          <p:nvPr/>
        </p:nvSpPr>
        <p:spPr>
          <a:xfrm>
            <a:off x="3281224" y="9131200"/>
            <a:ext cx="625475" cy="0"/>
          </a:xfrm>
          <a:custGeom>
            <a:avLst/>
            <a:gdLst/>
            <a:ahLst/>
            <a:cxnLst/>
            <a:rect l="l" t="t" r="r" b="b"/>
            <a:pathLst>
              <a:path w="625475">
                <a:moveTo>
                  <a:pt x="0" y="0"/>
                </a:moveTo>
                <a:lnTo>
                  <a:pt x="625014" y="0"/>
                </a:lnTo>
              </a:path>
            </a:pathLst>
          </a:custGeom>
          <a:ln w="7622">
            <a:solidFill>
              <a:srgbClr val="000000"/>
            </a:solidFill>
          </a:ln>
        </p:spPr>
        <p:txBody>
          <a:bodyPr wrap="square" lIns="0" tIns="0" rIns="0" bIns="0" rtlCol="0"/>
          <a:lstStyle/>
          <a:p>
            <a:endParaRPr/>
          </a:p>
        </p:txBody>
      </p:sp>
      <p:sp>
        <p:nvSpPr>
          <p:cNvPr id="83" name="object 83"/>
          <p:cNvSpPr/>
          <p:nvPr/>
        </p:nvSpPr>
        <p:spPr>
          <a:xfrm>
            <a:off x="3906238" y="9131200"/>
            <a:ext cx="305435" cy="0"/>
          </a:xfrm>
          <a:custGeom>
            <a:avLst/>
            <a:gdLst/>
            <a:ahLst/>
            <a:cxnLst/>
            <a:rect l="l" t="t" r="r" b="b"/>
            <a:pathLst>
              <a:path w="305435">
                <a:moveTo>
                  <a:pt x="0" y="0"/>
                </a:moveTo>
                <a:lnTo>
                  <a:pt x="304885" y="0"/>
                </a:lnTo>
              </a:path>
            </a:pathLst>
          </a:custGeom>
          <a:ln w="7622">
            <a:solidFill>
              <a:srgbClr val="000000"/>
            </a:solidFill>
          </a:ln>
        </p:spPr>
        <p:txBody>
          <a:bodyPr wrap="square" lIns="0" tIns="0" rIns="0" bIns="0" rtlCol="0"/>
          <a:lstStyle/>
          <a:p>
            <a:endParaRPr/>
          </a:p>
        </p:txBody>
      </p:sp>
      <p:sp>
        <p:nvSpPr>
          <p:cNvPr id="84" name="object 84"/>
          <p:cNvSpPr/>
          <p:nvPr/>
        </p:nvSpPr>
        <p:spPr>
          <a:xfrm>
            <a:off x="4211123" y="9131200"/>
            <a:ext cx="541655" cy="0"/>
          </a:xfrm>
          <a:custGeom>
            <a:avLst/>
            <a:gdLst/>
            <a:ahLst/>
            <a:cxnLst/>
            <a:rect l="l" t="t" r="r" b="b"/>
            <a:pathLst>
              <a:path w="541654">
                <a:moveTo>
                  <a:pt x="0" y="0"/>
                </a:moveTo>
                <a:lnTo>
                  <a:pt x="541170" y="0"/>
                </a:lnTo>
              </a:path>
            </a:pathLst>
          </a:custGeom>
          <a:ln w="7622">
            <a:solidFill>
              <a:srgbClr val="000000"/>
            </a:solidFill>
          </a:ln>
        </p:spPr>
        <p:txBody>
          <a:bodyPr wrap="square" lIns="0" tIns="0" rIns="0" bIns="0" rtlCol="0"/>
          <a:lstStyle/>
          <a:p>
            <a:endParaRPr/>
          </a:p>
        </p:txBody>
      </p:sp>
      <p:sp>
        <p:nvSpPr>
          <p:cNvPr id="85" name="object 85"/>
          <p:cNvSpPr/>
          <p:nvPr/>
        </p:nvSpPr>
        <p:spPr>
          <a:xfrm>
            <a:off x="4752294" y="9131200"/>
            <a:ext cx="831215" cy="0"/>
          </a:xfrm>
          <a:custGeom>
            <a:avLst/>
            <a:gdLst/>
            <a:ahLst/>
            <a:cxnLst/>
            <a:rect l="l" t="t" r="r" b="b"/>
            <a:pathLst>
              <a:path w="831214">
                <a:moveTo>
                  <a:pt x="0" y="0"/>
                </a:moveTo>
                <a:lnTo>
                  <a:pt x="830811" y="0"/>
                </a:lnTo>
              </a:path>
            </a:pathLst>
          </a:custGeom>
          <a:ln w="7622">
            <a:solidFill>
              <a:srgbClr val="000000"/>
            </a:solidFill>
          </a:ln>
        </p:spPr>
        <p:txBody>
          <a:bodyPr wrap="square" lIns="0" tIns="0" rIns="0" bIns="0" rtlCol="0"/>
          <a:lstStyle/>
          <a:p>
            <a:endParaRPr/>
          </a:p>
        </p:txBody>
      </p:sp>
      <p:sp>
        <p:nvSpPr>
          <p:cNvPr id="86" name="object 86"/>
          <p:cNvSpPr/>
          <p:nvPr/>
        </p:nvSpPr>
        <p:spPr>
          <a:xfrm>
            <a:off x="5583106" y="9131200"/>
            <a:ext cx="564515" cy="0"/>
          </a:xfrm>
          <a:custGeom>
            <a:avLst/>
            <a:gdLst/>
            <a:ahLst/>
            <a:cxnLst/>
            <a:rect l="l" t="t" r="r" b="b"/>
            <a:pathLst>
              <a:path w="564514">
                <a:moveTo>
                  <a:pt x="0" y="0"/>
                </a:moveTo>
                <a:lnTo>
                  <a:pt x="564037" y="0"/>
                </a:lnTo>
              </a:path>
            </a:pathLst>
          </a:custGeom>
          <a:ln w="7622">
            <a:solidFill>
              <a:srgbClr val="000000"/>
            </a:solidFill>
          </a:ln>
        </p:spPr>
        <p:txBody>
          <a:bodyPr wrap="square" lIns="0" tIns="0" rIns="0" bIns="0" rtlCol="0"/>
          <a:lstStyle/>
          <a:p>
            <a:endParaRPr/>
          </a:p>
        </p:txBody>
      </p:sp>
      <p:sp>
        <p:nvSpPr>
          <p:cNvPr id="87" name="object 87"/>
          <p:cNvSpPr/>
          <p:nvPr/>
        </p:nvSpPr>
        <p:spPr>
          <a:xfrm>
            <a:off x="6147143" y="9131200"/>
            <a:ext cx="343535" cy="0"/>
          </a:xfrm>
          <a:custGeom>
            <a:avLst/>
            <a:gdLst/>
            <a:ahLst/>
            <a:cxnLst/>
            <a:rect l="l" t="t" r="r" b="b"/>
            <a:pathLst>
              <a:path w="343535">
                <a:moveTo>
                  <a:pt x="0" y="0"/>
                </a:moveTo>
                <a:lnTo>
                  <a:pt x="342995" y="0"/>
                </a:lnTo>
              </a:path>
            </a:pathLst>
          </a:custGeom>
          <a:ln w="7622">
            <a:solidFill>
              <a:srgbClr val="000000"/>
            </a:solidFill>
          </a:ln>
        </p:spPr>
        <p:txBody>
          <a:bodyPr wrap="square" lIns="0" tIns="0" rIns="0" bIns="0" rtlCol="0"/>
          <a:lstStyle/>
          <a:p>
            <a:endParaRPr/>
          </a:p>
        </p:txBody>
      </p:sp>
      <p:sp>
        <p:nvSpPr>
          <p:cNvPr id="88" name="object 88"/>
          <p:cNvSpPr/>
          <p:nvPr/>
        </p:nvSpPr>
        <p:spPr>
          <a:xfrm>
            <a:off x="6490139" y="9131200"/>
            <a:ext cx="427355" cy="0"/>
          </a:xfrm>
          <a:custGeom>
            <a:avLst/>
            <a:gdLst/>
            <a:ahLst/>
            <a:cxnLst/>
            <a:rect l="l" t="t" r="r" b="b"/>
            <a:pathLst>
              <a:path w="427354">
                <a:moveTo>
                  <a:pt x="0" y="0"/>
                </a:moveTo>
                <a:lnTo>
                  <a:pt x="426839" y="0"/>
                </a:lnTo>
              </a:path>
            </a:pathLst>
          </a:custGeom>
          <a:ln w="7622">
            <a:solidFill>
              <a:srgbClr val="000000"/>
            </a:solidFill>
          </a:ln>
        </p:spPr>
        <p:txBody>
          <a:bodyPr wrap="square" lIns="0" tIns="0" rIns="0" bIns="0" rtlCol="0"/>
          <a:lstStyle/>
          <a:p>
            <a:endParaRPr/>
          </a:p>
        </p:txBody>
      </p:sp>
      <p:sp>
        <p:nvSpPr>
          <p:cNvPr id="89" name="object 89"/>
          <p:cNvSpPr/>
          <p:nvPr/>
        </p:nvSpPr>
        <p:spPr>
          <a:xfrm>
            <a:off x="6916978" y="9127390"/>
            <a:ext cx="53975" cy="7620"/>
          </a:xfrm>
          <a:custGeom>
            <a:avLst/>
            <a:gdLst/>
            <a:ahLst/>
            <a:cxnLst/>
            <a:rect l="l" t="t" r="r" b="b"/>
            <a:pathLst>
              <a:path w="53975" h="7620">
                <a:moveTo>
                  <a:pt x="0" y="0"/>
                </a:moveTo>
                <a:lnTo>
                  <a:pt x="53354" y="0"/>
                </a:lnTo>
                <a:lnTo>
                  <a:pt x="53354" y="7622"/>
                </a:lnTo>
                <a:lnTo>
                  <a:pt x="0" y="7622"/>
                </a:lnTo>
                <a:lnTo>
                  <a:pt x="0" y="0"/>
                </a:lnTo>
                <a:close/>
              </a:path>
            </a:pathLst>
          </a:custGeom>
          <a:solidFill>
            <a:srgbClr val="000000"/>
          </a:solidFill>
        </p:spPr>
        <p:txBody>
          <a:bodyPr wrap="square" lIns="0" tIns="0" rIns="0" bIns="0" rtlCol="0"/>
          <a:lstStyle/>
          <a:p>
            <a:endParaRPr/>
          </a:p>
        </p:txBody>
      </p:sp>
      <p:sp>
        <p:nvSpPr>
          <p:cNvPr id="90" name="object 90"/>
          <p:cNvSpPr txBox="1"/>
          <p:nvPr/>
        </p:nvSpPr>
        <p:spPr>
          <a:xfrm>
            <a:off x="608402" y="7475938"/>
            <a:ext cx="6236970" cy="1175385"/>
          </a:xfrm>
          <a:prstGeom prst="rect">
            <a:avLst/>
          </a:prstGeom>
        </p:spPr>
        <p:txBody>
          <a:bodyPr vert="horz" wrap="square" lIns="0" tIns="11430" rIns="0" bIns="0" rtlCol="0">
            <a:spAutoFit/>
          </a:bodyPr>
          <a:lstStyle/>
          <a:p>
            <a:pPr marL="12700">
              <a:lnSpc>
                <a:spcPct val="100000"/>
              </a:lnSpc>
              <a:spcBef>
                <a:spcPts val="90"/>
              </a:spcBef>
            </a:pPr>
            <a:r>
              <a:rPr sz="850" spc="-10" dirty="0">
                <a:solidFill>
                  <a:srgbClr val="2F3E9E"/>
                </a:solidFill>
                <a:latin typeface="Courier New"/>
                <a:cs typeface="Courier New"/>
              </a:rPr>
              <a:t>In</a:t>
            </a:r>
            <a:r>
              <a:rPr sz="850" spc="-15" dirty="0">
                <a:solidFill>
                  <a:srgbClr val="2F3E9E"/>
                </a:solidFill>
                <a:latin typeface="Courier New"/>
                <a:cs typeface="Courier New"/>
              </a:rPr>
              <a:t> </a:t>
            </a:r>
            <a:r>
              <a:rPr sz="850" spc="-10" dirty="0">
                <a:solidFill>
                  <a:srgbClr val="2F3E9E"/>
                </a:solidFill>
                <a:latin typeface="Courier New"/>
                <a:cs typeface="Courier New"/>
              </a:rPr>
              <a:t>[75]:</a:t>
            </a:r>
            <a:endParaRPr sz="850">
              <a:latin typeface="Courier New"/>
              <a:cs typeface="Courier New"/>
            </a:endParaRPr>
          </a:p>
          <a:p>
            <a:pPr marL="20320" marR="5080">
              <a:lnSpc>
                <a:spcPct val="100000"/>
              </a:lnSpc>
              <a:spcBef>
                <a:spcPts val="660"/>
              </a:spcBef>
            </a:pPr>
            <a:r>
              <a:rPr sz="850" i="1" spc="-10" dirty="0">
                <a:solidFill>
                  <a:srgbClr val="3F7F7F"/>
                </a:solidFill>
                <a:latin typeface="Courier New"/>
                <a:cs typeface="Courier New"/>
              </a:rPr>
              <a:t># Lets just take </a:t>
            </a:r>
            <a:r>
              <a:rPr sz="850" i="1" spc="-15" dirty="0">
                <a:solidFill>
                  <a:srgbClr val="3F7F7F"/>
                </a:solidFill>
                <a:latin typeface="Courier New"/>
                <a:cs typeface="Courier New"/>
              </a:rPr>
              <a:t>portion </a:t>
            </a:r>
            <a:r>
              <a:rPr sz="850" i="1" spc="-10" dirty="0">
                <a:solidFill>
                  <a:srgbClr val="3F7F7F"/>
                </a:solidFill>
                <a:latin typeface="Courier New"/>
                <a:cs typeface="Courier New"/>
              </a:rPr>
              <a:t>of </a:t>
            </a:r>
            <a:r>
              <a:rPr sz="850" i="1" spc="-15" dirty="0">
                <a:solidFill>
                  <a:srgbClr val="3F7F7F"/>
                </a:solidFill>
                <a:latin typeface="Courier New"/>
                <a:cs typeface="Courier New"/>
              </a:rPr>
              <a:t>dataframe </a:t>
            </a:r>
            <a:r>
              <a:rPr sz="850" i="1" spc="-10" dirty="0">
                <a:solidFill>
                  <a:srgbClr val="3F7F7F"/>
                </a:solidFill>
                <a:latin typeface="Courier New"/>
                <a:cs typeface="Courier New"/>
              </a:rPr>
              <a:t>where </a:t>
            </a:r>
            <a:r>
              <a:rPr sz="850" i="1" spc="-15" dirty="0">
                <a:solidFill>
                  <a:srgbClr val="3F7F7F"/>
                </a:solidFill>
                <a:latin typeface="Courier New"/>
                <a:cs typeface="Courier New"/>
              </a:rPr>
              <a:t>Boroughs </a:t>
            </a:r>
            <a:r>
              <a:rPr sz="850" i="1" spc="-10" dirty="0">
                <a:solidFill>
                  <a:srgbClr val="3F7F7F"/>
                </a:solidFill>
                <a:latin typeface="Courier New"/>
                <a:cs typeface="Courier New"/>
              </a:rPr>
              <a:t>is having least number of care </a:t>
            </a:r>
            <a:r>
              <a:rPr sz="850" i="1" spc="-15" dirty="0">
                <a:solidFill>
                  <a:srgbClr val="3F7F7F"/>
                </a:solidFill>
                <a:latin typeface="Courier New"/>
                <a:cs typeface="Courier New"/>
              </a:rPr>
              <a:t>centers </a:t>
            </a:r>
            <a:r>
              <a:rPr sz="850" i="1" spc="-10" dirty="0">
                <a:solidFill>
                  <a:srgbClr val="3F7F7F"/>
                </a:solidFill>
                <a:latin typeface="Courier New"/>
                <a:cs typeface="Courier New"/>
              </a:rPr>
              <a:t>(197)  that is</a:t>
            </a:r>
            <a:r>
              <a:rPr sz="850" i="1" spc="-15" dirty="0">
                <a:solidFill>
                  <a:srgbClr val="3F7F7F"/>
                </a:solidFill>
                <a:latin typeface="Courier New"/>
                <a:cs typeface="Courier New"/>
              </a:rPr>
              <a:t> Scarborough.</a:t>
            </a:r>
            <a:endParaRPr sz="850">
              <a:latin typeface="Courier New"/>
              <a:cs typeface="Courier New"/>
            </a:endParaRPr>
          </a:p>
          <a:p>
            <a:pPr>
              <a:lnSpc>
                <a:spcPct val="100000"/>
              </a:lnSpc>
            </a:pPr>
            <a:endParaRPr sz="900">
              <a:latin typeface="Times New Roman"/>
              <a:cs typeface="Times New Roman"/>
            </a:endParaRPr>
          </a:p>
          <a:p>
            <a:pPr marL="12700">
              <a:lnSpc>
                <a:spcPct val="100000"/>
              </a:lnSpc>
              <a:spcBef>
                <a:spcPts val="645"/>
              </a:spcBef>
            </a:pPr>
            <a:r>
              <a:rPr sz="850" spc="-10" dirty="0">
                <a:latin typeface="Courier New"/>
                <a:cs typeface="Courier New"/>
              </a:rPr>
              <a:t>(199,</a:t>
            </a:r>
            <a:r>
              <a:rPr sz="850" spc="-15" dirty="0">
                <a:latin typeface="Courier New"/>
                <a:cs typeface="Courier New"/>
              </a:rPr>
              <a:t> </a:t>
            </a:r>
            <a:r>
              <a:rPr sz="850" spc="-10" dirty="0">
                <a:latin typeface="Courier New"/>
                <a:cs typeface="Courier New"/>
              </a:rPr>
              <a:t>28)</a:t>
            </a:r>
            <a:endParaRPr sz="850">
              <a:latin typeface="Courier New"/>
              <a:cs typeface="Courier New"/>
            </a:endParaRPr>
          </a:p>
          <a:p>
            <a:pPr>
              <a:lnSpc>
                <a:spcPct val="100000"/>
              </a:lnSpc>
            </a:pPr>
            <a:endParaRPr sz="900">
              <a:latin typeface="Times New Roman"/>
              <a:cs typeface="Times New Roman"/>
            </a:endParaRPr>
          </a:p>
          <a:p>
            <a:pPr marL="12700">
              <a:lnSpc>
                <a:spcPct val="100000"/>
              </a:lnSpc>
              <a:spcBef>
                <a:spcPts val="585"/>
              </a:spcBef>
            </a:pPr>
            <a:r>
              <a:rPr sz="850" spc="-15" dirty="0">
                <a:solidFill>
                  <a:srgbClr val="D74214"/>
                </a:solidFill>
                <a:latin typeface="Courier New"/>
                <a:cs typeface="Courier New"/>
              </a:rPr>
              <a:t>Out[75]:</a:t>
            </a:r>
            <a:endParaRPr sz="850">
              <a:latin typeface="Courier New"/>
              <a:cs typeface="Courier New"/>
            </a:endParaRPr>
          </a:p>
        </p:txBody>
      </p:sp>
      <p:sp>
        <p:nvSpPr>
          <p:cNvPr id="91" name="object 91"/>
          <p:cNvSpPr txBox="1"/>
          <p:nvPr/>
        </p:nvSpPr>
        <p:spPr>
          <a:xfrm>
            <a:off x="798955" y="8901276"/>
            <a:ext cx="290195" cy="135255"/>
          </a:xfrm>
          <a:prstGeom prst="rect">
            <a:avLst/>
          </a:prstGeom>
        </p:spPr>
        <p:txBody>
          <a:bodyPr vert="horz" wrap="square" lIns="0" tIns="15240" rIns="0" bIns="0" rtlCol="0">
            <a:spAutoFit/>
          </a:bodyPr>
          <a:lstStyle/>
          <a:p>
            <a:pPr marL="12700">
              <a:lnSpc>
                <a:spcPct val="100000"/>
              </a:lnSpc>
              <a:spcBef>
                <a:spcPts val="120"/>
              </a:spcBef>
            </a:pPr>
            <a:r>
              <a:rPr sz="700" b="1" dirty="0">
                <a:latin typeface="Arial"/>
                <a:cs typeface="Arial"/>
              </a:rPr>
              <a:t>loc_i</a:t>
            </a:r>
            <a:r>
              <a:rPr sz="700" b="1" spc="10" dirty="0">
                <a:latin typeface="Arial"/>
                <a:cs typeface="Arial"/>
              </a:rPr>
              <a:t>d</a:t>
            </a:r>
            <a:endParaRPr sz="700">
              <a:latin typeface="Arial"/>
              <a:cs typeface="Arial"/>
            </a:endParaRPr>
          </a:p>
        </p:txBody>
      </p:sp>
      <p:sp>
        <p:nvSpPr>
          <p:cNvPr id="92" name="object 92"/>
          <p:cNvSpPr txBox="1"/>
          <p:nvPr/>
        </p:nvSpPr>
        <p:spPr>
          <a:xfrm>
            <a:off x="1507813" y="8901276"/>
            <a:ext cx="264795" cy="135255"/>
          </a:xfrm>
          <a:prstGeom prst="rect">
            <a:avLst/>
          </a:prstGeom>
        </p:spPr>
        <p:txBody>
          <a:bodyPr vert="horz" wrap="square" lIns="0" tIns="15240" rIns="0" bIns="0" rtlCol="0">
            <a:spAutoFit/>
          </a:bodyPr>
          <a:lstStyle/>
          <a:p>
            <a:pPr marL="12700">
              <a:lnSpc>
                <a:spcPct val="100000"/>
              </a:lnSpc>
              <a:spcBef>
                <a:spcPts val="120"/>
              </a:spcBef>
            </a:pPr>
            <a:r>
              <a:rPr sz="700" b="1" spc="5" dirty="0">
                <a:latin typeface="Arial"/>
                <a:cs typeface="Arial"/>
              </a:rPr>
              <a:t>nam</a:t>
            </a:r>
            <a:r>
              <a:rPr sz="700" b="1" spc="10" dirty="0">
                <a:latin typeface="Arial"/>
                <a:cs typeface="Arial"/>
              </a:rPr>
              <a:t>e</a:t>
            </a:r>
            <a:endParaRPr sz="700">
              <a:latin typeface="Arial"/>
              <a:cs typeface="Arial"/>
            </a:endParaRPr>
          </a:p>
        </p:txBody>
      </p:sp>
      <p:sp>
        <p:nvSpPr>
          <p:cNvPr id="93" name="object 93"/>
          <p:cNvSpPr txBox="1"/>
          <p:nvPr/>
        </p:nvSpPr>
        <p:spPr>
          <a:xfrm>
            <a:off x="2132827" y="8901276"/>
            <a:ext cx="213360" cy="135255"/>
          </a:xfrm>
          <a:prstGeom prst="rect">
            <a:avLst/>
          </a:prstGeom>
        </p:spPr>
        <p:txBody>
          <a:bodyPr vert="horz" wrap="square" lIns="0" tIns="15240" rIns="0" bIns="0" rtlCol="0">
            <a:spAutoFit/>
          </a:bodyPr>
          <a:lstStyle/>
          <a:p>
            <a:pPr marL="12700">
              <a:lnSpc>
                <a:spcPct val="100000"/>
              </a:lnSpc>
              <a:spcBef>
                <a:spcPts val="120"/>
              </a:spcBef>
            </a:pPr>
            <a:r>
              <a:rPr sz="700" b="1" spc="5" dirty="0">
                <a:latin typeface="Arial"/>
                <a:cs typeface="Arial"/>
              </a:rPr>
              <a:t>typ</a:t>
            </a:r>
            <a:r>
              <a:rPr sz="700" b="1" spc="10" dirty="0">
                <a:latin typeface="Arial"/>
                <a:cs typeface="Arial"/>
              </a:rPr>
              <a:t>e</a:t>
            </a:r>
            <a:endParaRPr sz="700">
              <a:latin typeface="Arial"/>
              <a:cs typeface="Arial"/>
            </a:endParaRPr>
          </a:p>
        </p:txBody>
      </p:sp>
      <p:sp>
        <p:nvSpPr>
          <p:cNvPr id="94" name="object 94"/>
          <p:cNvSpPr txBox="1"/>
          <p:nvPr/>
        </p:nvSpPr>
        <p:spPr>
          <a:xfrm>
            <a:off x="2414846" y="8901276"/>
            <a:ext cx="304800" cy="135255"/>
          </a:xfrm>
          <a:prstGeom prst="rect">
            <a:avLst/>
          </a:prstGeom>
        </p:spPr>
        <p:txBody>
          <a:bodyPr vert="horz" wrap="square" lIns="0" tIns="15240" rIns="0" bIns="0" rtlCol="0">
            <a:spAutoFit/>
          </a:bodyPr>
          <a:lstStyle/>
          <a:p>
            <a:pPr marL="12700">
              <a:lnSpc>
                <a:spcPct val="100000"/>
              </a:lnSpc>
              <a:spcBef>
                <a:spcPts val="120"/>
              </a:spcBef>
            </a:pPr>
            <a:r>
              <a:rPr sz="700" b="1" dirty="0">
                <a:latin typeface="Arial"/>
                <a:cs typeface="Arial"/>
              </a:rPr>
              <a:t>str_n</a:t>
            </a:r>
            <a:r>
              <a:rPr sz="700" b="1" spc="10" dirty="0">
                <a:latin typeface="Arial"/>
                <a:cs typeface="Arial"/>
              </a:rPr>
              <a:t>o</a:t>
            </a:r>
            <a:endParaRPr sz="700">
              <a:latin typeface="Arial"/>
              <a:cs typeface="Arial"/>
            </a:endParaRPr>
          </a:p>
        </p:txBody>
      </p:sp>
      <p:sp>
        <p:nvSpPr>
          <p:cNvPr id="95" name="object 95"/>
          <p:cNvSpPr txBox="1"/>
          <p:nvPr/>
        </p:nvSpPr>
        <p:spPr>
          <a:xfrm>
            <a:off x="2971261" y="8901276"/>
            <a:ext cx="274320" cy="135255"/>
          </a:xfrm>
          <a:prstGeom prst="rect">
            <a:avLst/>
          </a:prstGeom>
        </p:spPr>
        <p:txBody>
          <a:bodyPr vert="horz" wrap="square" lIns="0" tIns="15240" rIns="0" bIns="0" rtlCol="0">
            <a:spAutoFit/>
          </a:bodyPr>
          <a:lstStyle/>
          <a:p>
            <a:pPr marL="12700">
              <a:lnSpc>
                <a:spcPct val="100000"/>
              </a:lnSpc>
              <a:spcBef>
                <a:spcPts val="120"/>
              </a:spcBef>
            </a:pPr>
            <a:r>
              <a:rPr sz="700" b="1" dirty="0">
                <a:latin typeface="Arial"/>
                <a:cs typeface="Arial"/>
              </a:rPr>
              <a:t>stree</a:t>
            </a:r>
            <a:r>
              <a:rPr sz="700" b="1" spc="5" dirty="0">
                <a:latin typeface="Arial"/>
                <a:cs typeface="Arial"/>
              </a:rPr>
              <a:t>t</a:t>
            </a:r>
            <a:endParaRPr sz="700">
              <a:latin typeface="Arial"/>
              <a:cs typeface="Arial"/>
            </a:endParaRPr>
          </a:p>
        </p:txBody>
      </p:sp>
      <p:sp>
        <p:nvSpPr>
          <p:cNvPr id="96" name="object 96"/>
          <p:cNvSpPr txBox="1"/>
          <p:nvPr/>
        </p:nvSpPr>
        <p:spPr>
          <a:xfrm>
            <a:off x="3314257" y="8901276"/>
            <a:ext cx="559435" cy="135255"/>
          </a:xfrm>
          <a:prstGeom prst="rect">
            <a:avLst/>
          </a:prstGeom>
        </p:spPr>
        <p:txBody>
          <a:bodyPr vert="horz" wrap="square" lIns="0" tIns="15240" rIns="0" bIns="0" rtlCol="0">
            <a:spAutoFit/>
          </a:bodyPr>
          <a:lstStyle/>
          <a:p>
            <a:pPr marL="12700">
              <a:lnSpc>
                <a:spcPct val="100000"/>
              </a:lnSpc>
              <a:spcBef>
                <a:spcPts val="120"/>
              </a:spcBef>
            </a:pPr>
            <a:r>
              <a:rPr sz="700" b="1" spc="5" dirty="0">
                <a:latin typeface="Arial"/>
                <a:cs typeface="Arial"/>
              </a:rPr>
              <a:t>postal_code</a:t>
            </a:r>
            <a:endParaRPr sz="700">
              <a:latin typeface="Arial"/>
              <a:cs typeface="Arial"/>
            </a:endParaRPr>
          </a:p>
        </p:txBody>
      </p:sp>
      <p:sp>
        <p:nvSpPr>
          <p:cNvPr id="97" name="object 97"/>
          <p:cNvSpPr txBox="1"/>
          <p:nvPr/>
        </p:nvSpPr>
        <p:spPr>
          <a:xfrm>
            <a:off x="3939271" y="8901276"/>
            <a:ext cx="238760" cy="135255"/>
          </a:xfrm>
          <a:prstGeom prst="rect">
            <a:avLst/>
          </a:prstGeom>
        </p:spPr>
        <p:txBody>
          <a:bodyPr vert="horz" wrap="square" lIns="0" tIns="15240" rIns="0" bIns="0" rtlCol="0">
            <a:spAutoFit/>
          </a:bodyPr>
          <a:lstStyle/>
          <a:p>
            <a:pPr marL="12700">
              <a:lnSpc>
                <a:spcPct val="100000"/>
              </a:lnSpc>
              <a:spcBef>
                <a:spcPts val="120"/>
              </a:spcBef>
            </a:pPr>
            <a:r>
              <a:rPr sz="700" b="1" spc="5" dirty="0">
                <a:latin typeface="Arial"/>
                <a:cs typeface="Arial"/>
              </a:rPr>
              <a:t>war</a:t>
            </a:r>
            <a:r>
              <a:rPr sz="700" b="1" spc="10" dirty="0">
                <a:latin typeface="Arial"/>
                <a:cs typeface="Arial"/>
              </a:rPr>
              <a:t>d</a:t>
            </a:r>
            <a:endParaRPr sz="700">
              <a:latin typeface="Arial"/>
              <a:cs typeface="Arial"/>
            </a:endParaRPr>
          </a:p>
        </p:txBody>
      </p:sp>
      <p:sp>
        <p:nvSpPr>
          <p:cNvPr id="98" name="object 98"/>
          <p:cNvSpPr txBox="1"/>
          <p:nvPr/>
        </p:nvSpPr>
        <p:spPr>
          <a:xfrm>
            <a:off x="4419465" y="8901276"/>
            <a:ext cx="299720" cy="135255"/>
          </a:xfrm>
          <a:prstGeom prst="rect">
            <a:avLst/>
          </a:prstGeom>
        </p:spPr>
        <p:txBody>
          <a:bodyPr vert="horz" wrap="square" lIns="0" tIns="15240" rIns="0" bIns="0" rtlCol="0">
            <a:spAutoFit/>
          </a:bodyPr>
          <a:lstStyle/>
          <a:p>
            <a:pPr marL="12700">
              <a:lnSpc>
                <a:spcPct val="100000"/>
              </a:lnSpc>
              <a:spcBef>
                <a:spcPts val="120"/>
              </a:spcBef>
            </a:pPr>
            <a:r>
              <a:rPr sz="700" b="1" spc="5" dirty="0">
                <a:latin typeface="Arial"/>
                <a:cs typeface="Arial"/>
              </a:rPr>
              <a:t>phon</a:t>
            </a:r>
            <a:r>
              <a:rPr sz="700" b="1" spc="10" dirty="0">
                <a:latin typeface="Arial"/>
                <a:cs typeface="Arial"/>
              </a:rPr>
              <a:t>e</a:t>
            </a:r>
            <a:endParaRPr sz="700">
              <a:latin typeface="Arial"/>
              <a:cs typeface="Arial"/>
            </a:endParaRPr>
          </a:p>
        </p:txBody>
      </p:sp>
      <p:sp>
        <p:nvSpPr>
          <p:cNvPr id="99" name="object 99"/>
          <p:cNvSpPr txBox="1"/>
          <p:nvPr/>
        </p:nvSpPr>
        <p:spPr>
          <a:xfrm>
            <a:off x="4953014" y="8901276"/>
            <a:ext cx="594360" cy="135255"/>
          </a:xfrm>
          <a:prstGeom prst="rect">
            <a:avLst/>
          </a:prstGeom>
        </p:spPr>
        <p:txBody>
          <a:bodyPr vert="horz" wrap="square" lIns="0" tIns="15240" rIns="0" bIns="0" rtlCol="0">
            <a:spAutoFit/>
          </a:bodyPr>
          <a:lstStyle/>
          <a:p>
            <a:pPr marL="12700">
              <a:lnSpc>
                <a:spcPct val="100000"/>
              </a:lnSpc>
              <a:spcBef>
                <a:spcPts val="120"/>
              </a:spcBef>
            </a:pPr>
            <a:r>
              <a:rPr sz="700" b="1" spc="5" dirty="0">
                <a:latin typeface="Arial"/>
                <a:cs typeface="Arial"/>
              </a:rPr>
              <a:t>building.type</a:t>
            </a:r>
            <a:endParaRPr sz="700">
              <a:latin typeface="Arial"/>
              <a:cs typeface="Arial"/>
            </a:endParaRPr>
          </a:p>
        </p:txBody>
      </p:sp>
      <p:sp>
        <p:nvSpPr>
          <p:cNvPr id="100" name="object 100"/>
          <p:cNvSpPr txBox="1"/>
          <p:nvPr/>
        </p:nvSpPr>
        <p:spPr>
          <a:xfrm>
            <a:off x="5654249" y="8901276"/>
            <a:ext cx="1229995" cy="135255"/>
          </a:xfrm>
          <a:prstGeom prst="rect">
            <a:avLst/>
          </a:prstGeom>
        </p:spPr>
        <p:txBody>
          <a:bodyPr vert="horz" wrap="square" lIns="0" tIns="15240" rIns="0" bIns="0" rtlCol="0">
            <a:spAutoFit/>
          </a:bodyPr>
          <a:lstStyle/>
          <a:p>
            <a:pPr marL="12700">
              <a:lnSpc>
                <a:spcPct val="100000"/>
              </a:lnSpc>
              <a:spcBef>
                <a:spcPts val="120"/>
              </a:spcBef>
            </a:pPr>
            <a:r>
              <a:rPr sz="700" b="1" spc="5" dirty="0">
                <a:latin typeface="Arial"/>
                <a:cs typeface="Arial"/>
              </a:rPr>
              <a:t>bldgname Infant</a:t>
            </a:r>
            <a:r>
              <a:rPr sz="700" b="1" spc="20" dirty="0">
                <a:latin typeface="Arial"/>
                <a:cs typeface="Arial"/>
              </a:rPr>
              <a:t> </a:t>
            </a:r>
            <a:r>
              <a:rPr sz="700" b="1" spc="5" dirty="0">
                <a:latin typeface="Arial"/>
                <a:cs typeface="Arial"/>
              </a:rPr>
              <a:t>Toddler</a:t>
            </a:r>
            <a:endParaRPr sz="700">
              <a:latin typeface="Arial"/>
              <a:cs typeface="Arial"/>
            </a:endParaRPr>
          </a:p>
        </p:txBody>
      </p:sp>
      <p:sp>
        <p:nvSpPr>
          <p:cNvPr id="101" name="object 101"/>
          <p:cNvSpPr txBox="1"/>
          <p:nvPr/>
        </p:nvSpPr>
        <p:spPr>
          <a:xfrm>
            <a:off x="666835" y="9320493"/>
            <a:ext cx="422275" cy="135255"/>
          </a:xfrm>
          <a:prstGeom prst="rect">
            <a:avLst/>
          </a:prstGeom>
        </p:spPr>
        <p:txBody>
          <a:bodyPr vert="horz" wrap="square" lIns="0" tIns="15240" rIns="0" bIns="0" rtlCol="0">
            <a:spAutoFit/>
          </a:bodyPr>
          <a:lstStyle/>
          <a:p>
            <a:pPr>
              <a:lnSpc>
                <a:spcPct val="100000"/>
              </a:lnSpc>
              <a:spcBef>
                <a:spcPts val="120"/>
              </a:spcBef>
              <a:tabLst>
                <a:tab pos="205740" algn="l"/>
              </a:tabLst>
            </a:pPr>
            <a:r>
              <a:rPr sz="700" b="1" spc="10" dirty="0">
                <a:latin typeface="Arial"/>
                <a:cs typeface="Arial"/>
              </a:rPr>
              <a:t>0	</a:t>
            </a:r>
            <a:r>
              <a:rPr sz="700" spc="5" dirty="0">
                <a:latin typeface="Arial"/>
                <a:cs typeface="Arial"/>
              </a:rPr>
              <a:t>101</a:t>
            </a:r>
            <a:r>
              <a:rPr sz="700" spc="10" dirty="0">
                <a:latin typeface="Arial"/>
                <a:cs typeface="Arial"/>
              </a:rPr>
              <a:t>5</a:t>
            </a:r>
            <a:endParaRPr sz="700">
              <a:latin typeface="Arial"/>
              <a:cs typeface="Arial"/>
            </a:endParaRPr>
          </a:p>
        </p:txBody>
      </p:sp>
      <p:sp>
        <p:nvSpPr>
          <p:cNvPr id="102" name="object 102"/>
          <p:cNvSpPr txBox="1"/>
          <p:nvPr/>
        </p:nvSpPr>
        <p:spPr>
          <a:xfrm>
            <a:off x="1169895" y="9160428"/>
            <a:ext cx="602615" cy="455295"/>
          </a:xfrm>
          <a:prstGeom prst="rect">
            <a:avLst/>
          </a:prstGeom>
        </p:spPr>
        <p:txBody>
          <a:bodyPr vert="horz" wrap="square" lIns="0" tIns="15240" rIns="0" bIns="0" rtlCol="0">
            <a:spAutoFit/>
          </a:bodyPr>
          <a:lstStyle/>
          <a:p>
            <a:pPr marR="5080" indent="243840" algn="r">
              <a:lnSpc>
                <a:spcPct val="100000"/>
              </a:lnSpc>
              <a:spcBef>
                <a:spcPts val="120"/>
              </a:spcBef>
            </a:pPr>
            <a:r>
              <a:rPr sz="700" spc="5" dirty="0">
                <a:latin typeface="Arial"/>
                <a:cs typeface="Arial"/>
              </a:rPr>
              <a:t>Cardinal  Leger</a:t>
            </a:r>
            <a:r>
              <a:rPr sz="700" spc="-95" dirty="0">
                <a:latin typeface="Arial"/>
                <a:cs typeface="Arial"/>
              </a:rPr>
              <a:t> </a:t>
            </a:r>
            <a:r>
              <a:rPr sz="700" spc="5" dirty="0">
                <a:latin typeface="Arial"/>
                <a:cs typeface="Arial"/>
              </a:rPr>
              <a:t>Child  Care</a:t>
            </a:r>
            <a:r>
              <a:rPr sz="700" spc="-85" dirty="0">
                <a:latin typeface="Arial"/>
                <a:cs typeface="Arial"/>
              </a:rPr>
              <a:t> </a:t>
            </a:r>
            <a:r>
              <a:rPr sz="700" spc="5" dirty="0">
                <a:latin typeface="Arial"/>
                <a:cs typeface="Arial"/>
              </a:rPr>
              <a:t>Centre  (S</a:t>
            </a:r>
            <a:r>
              <a:rPr sz="700" spc="10" dirty="0">
                <a:latin typeface="Arial"/>
                <a:cs typeface="Arial"/>
              </a:rPr>
              <a:t>c</a:t>
            </a:r>
            <a:r>
              <a:rPr sz="700" spc="5" dirty="0">
                <a:latin typeface="Arial"/>
                <a:cs typeface="Arial"/>
              </a:rPr>
              <a:t>arborough)</a:t>
            </a:r>
            <a:endParaRPr sz="700">
              <a:latin typeface="Arial"/>
              <a:cs typeface="Arial"/>
            </a:endParaRPr>
          </a:p>
        </p:txBody>
      </p:sp>
      <p:sp>
        <p:nvSpPr>
          <p:cNvPr id="103" name="object 103"/>
          <p:cNvSpPr txBox="1"/>
          <p:nvPr/>
        </p:nvSpPr>
        <p:spPr>
          <a:xfrm>
            <a:off x="1899085" y="9320493"/>
            <a:ext cx="2846070" cy="188595"/>
          </a:xfrm>
          <a:prstGeom prst="rect">
            <a:avLst/>
          </a:prstGeom>
        </p:spPr>
        <p:txBody>
          <a:bodyPr vert="horz" wrap="square" lIns="0" tIns="15240" rIns="0" bIns="0" rtlCol="0">
            <a:spAutoFit/>
          </a:bodyPr>
          <a:lstStyle/>
          <a:p>
            <a:pPr marL="25400">
              <a:lnSpc>
                <a:spcPts val="630"/>
              </a:lnSpc>
              <a:spcBef>
                <a:spcPts val="120"/>
              </a:spcBef>
              <a:tabLst>
                <a:tab pos="657860" algn="l"/>
                <a:tab pos="1587500" algn="l"/>
                <a:tab pos="2166620" algn="l"/>
                <a:tab pos="2440940" algn="l"/>
              </a:tabLst>
            </a:pPr>
            <a:r>
              <a:rPr sz="700" dirty="0">
                <a:latin typeface="Arial"/>
                <a:cs typeface="Arial"/>
              </a:rPr>
              <a:t>Non-Profit	</a:t>
            </a:r>
            <a:r>
              <a:rPr sz="700" spc="5" dirty="0">
                <a:latin typeface="Arial"/>
                <a:cs typeface="Arial"/>
              </a:rPr>
              <a:t>600   </a:t>
            </a:r>
            <a:r>
              <a:rPr sz="700" spc="110" dirty="0">
                <a:latin typeface="Arial"/>
                <a:cs typeface="Arial"/>
              </a:rPr>
              <a:t> </a:t>
            </a:r>
            <a:r>
              <a:rPr sz="700" spc="5" dirty="0">
                <a:latin typeface="Arial"/>
                <a:cs typeface="Arial"/>
              </a:rPr>
              <a:t>morrish</a:t>
            </a:r>
            <a:r>
              <a:rPr sz="700" spc="10" dirty="0">
                <a:latin typeface="Arial"/>
                <a:cs typeface="Arial"/>
              </a:rPr>
              <a:t> </a:t>
            </a:r>
            <a:r>
              <a:rPr sz="700" spc="5" dirty="0">
                <a:latin typeface="Arial"/>
                <a:cs typeface="Arial"/>
              </a:rPr>
              <a:t>rd	</a:t>
            </a:r>
            <a:r>
              <a:rPr sz="700" spc="10" dirty="0">
                <a:latin typeface="Arial"/>
                <a:cs typeface="Arial"/>
              </a:rPr>
              <a:t>M1C</a:t>
            </a:r>
            <a:r>
              <a:rPr sz="700" spc="5" dirty="0">
                <a:latin typeface="Arial"/>
                <a:cs typeface="Arial"/>
              </a:rPr>
              <a:t> 4Y1	44	</a:t>
            </a:r>
            <a:r>
              <a:rPr sz="1050" spc="7" baseline="31746" dirty="0">
                <a:latin typeface="Arial"/>
                <a:cs typeface="Arial"/>
              </a:rPr>
              <a:t>416-287-</a:t>
            </a:r>
            <a:endParaRPr sz="1050" baseline="31746">
              <a:latin typeface="Arial"/>
              <a:cs typeface="Arial"/>
            </a:endParaRPr>
          </a:p>
          <a:p>
            <a:pPr marR="32384" algn="r">
              <a:lnSpc>
                <a:spcPts val="630"/>
              </a:lnSpc>
            </a:pPr>
            <a:r>
              <a:rPr sz="700" spc="5" dirty="0">
                <a:latin typeface="Arial"/>
                <a:cs typeface="Arial"/>
              </a:rPr>
              <a:t>057</a:t>
            </a:r>
            <a:r>
              <a:rPr sz="700" spc="10" dirty="0">
                <a:latin typeface="Arial"/>
                <a:cs typeface="Arial"/>
              </a:rPr>
              <a:t>8</a:t>
            </a:r>
            <a:endParaRPr sz="700">
              <a:latin typeface="Arial"/>
              <a:cs typeface="Arial"/>
            </a:endParaRPr>
          </a:p>
        </p:txBody>
      </p:sp>
      <p:sp>
        <p:nvSpPr>
          <p:cNvPr id="104" name="object 104"/>
          <p:cNvSpPr txBox="1"/>
          <p:nvPr/>
        </p:nvSpPr>
        <p:spPr>
          <a:xfrm>
            <a:off x="5072424" y="9213783"/>
            <a:ext cx="480059" cy="348615"/>
          </a:xfrm>
          <a:prstGeom prst="rect">
            <a:avLst/>
          </a:prstGeom>
        </p:spPr>
        <p:txBody>
          <a:bodyPr vert="horz" wrap="square" lIns="0" tIns="15240" rIns="0" bIns="0" rtlCol="0">
            <a:spAutoFit/>
          </a:bodyPr>
          <a:lstStyle/>
          <a:p>
            <a:pPr marR="5080" indent="137160">
              <a:lnSpc>
                <a:spcPct val="100000"/>
              </a:lnSpc>
              <a:spcBef>
                <a:spcPts val="120"/>
              </a:spcBef>
            </a:pPr>
            <a:r>
              <a:rPr sz="700" dirty="0">
                <a:latin typeface="Arial"/>
                <a:cs typeface="Arial"/>
              </a:rPr>
              <a:t>Catholi</a:t>
            </a:r>
            <a:r>
              <a:rPr sz="700" spc="5" dirty="0">
                <a:latin typeface="Arial"/>
                <a:cs typeface="Arial"/>
              </a:rPr>
              <a:t>c  Elementar</a:t>
            </a:r>
            <a:r>
              <a:rPr sz="700" spc="10" dirty="0">
                <a:latin typeface="Arial"/>
                <a:cs typeface="Arial"/>
              </a:rPr>
              <a:t>y</a:t>
            </a:r>
            <a:endParaRPr sz="700">
              <a:latin typeface="Arial"/>
              <a:cs typeface="Arial"/>
            </a:endParaRPr>
          </a:p>
          <a:p>
            <a:pPr marL="182880">
              <a:lnSpc>
                <a:spcPct val="100000"/>
              </a:lnSpc>
            </a:pPr>
            <a:r>
              <a:rPr sz="700" spc="5" dirty="0">
                <a:latin typeface="Arial"/>
                <a:cs typeface="Arial"/>
              </a:rPr>
              <a:t>School</a:t>
            </a:r>
            <a:endParaRPr sz="700">
              <a:latin typeface="Arial"/>
              <a:cs typeface="Arial"/>
            </a:endParaRPr>
          </a:p>
        </p:txBody>
      </p:sp>
      <p:sp>
        <p:nvSpPr>
          <p:cNvPr id="105" name="object 105"/>
          <p:cNvSpPr txBox="1"/>
          <p:nvPr/>
        </p:nvSpPr>
        <p:spPr>
          <a:xfrm>
            <a:off x="5758415" y="9160428"/>
            <a:ext cx="358140" cy="455295"/>
          </a:xfrm>
          <a:prstGeom prst="rect">
            <a:avLst/>
          </a:prstGeom>
        </p:spPr>
        <p:txBody>
          <a:bodyPr vert="horz" wrap="square" lIns="0" tIns="15240" rIns="0" bIns="0" rtlCol="0">
            <a:spAutoFit/>
          </a:bodyPr>
          <a:lstStyle/>
          <a:p>
            <a:pPr marL="15240" marR="5080" indent="-15240" algn="r">
              <a:lnSpc>
                <a:spcPct val="100000"/>
              </a:lnSpc>
              <a:spcBef>
                <a:spcPts val="120"/>
              </a:spcBef>
            </a:pPr>
            <a:r>
              <a:rPr sz="700" spc="5" dirty="0">
                <a:latin typeface="Arial"/>
                <a:cs typeface="Arial"/>
              </a:rPr>
              <a:t>Cardinal  Leger  </a:t>
            </a:r>
            <a:r>
              <a:rPr sz="700" dirty="0">
                <a:latin typeface="Arial"/>
                <a:cs typeface="Arial"/>
              </a:rPr>
              <a:t>Catholi</a:t>
            </a:r>
            <a:r>
              <a:rPr sz="700" spc="5" dirty="0">
                <a:latin typeface="Arial"/>
                <a:cs typeface="Arial"/>
              </a:rPr>
              <a:t>c  S</a:t>
            </a:r>
            <a:r>
              <a:rPr sz="700" spc="10" dirty="0">
                <a:latin typeface="Arial"/>
                <a:cs typeface="Arial"/>
              </a:rPr>
              <a:t>c</a:t>
            </a:r>
            <a:r>
              <a:rPr sz="700" spc="5" dirty="0">
                <a:latin typeface="Arial"/>
                <a:cs typeface="Arial"/>
              </a:rPr>
              <a:t>hoo</a:t>
            </a:r>
            <a:r>
              <a:rPr sz="700" dirty="0">
                <a:latin typeface="Arial"/>
                <a:cs typeface="Arial"/>
              </a:rPr>
              <a:t>l</a:t>
            </a:r>
            <a:endParaRPr sz="700">
              <a:latin typeface="Arial"/>
              <a:cs typeface="Arial"/>
            </a:endParaRPr>
          </a:p>
        </p:txBody>
      </p:sp>
      <p:sp>
        <p:nvSpPr>
          <p:cNvPr id="106" name="object 106"/>
          <p:cNvSpPr txBox="1"/>
          <p:nvPr/>
        </p:nvSpPr>
        <p:spPr>
          <a:xfrm>
            <a:off x="6391051" y="9320493"/>
            <a:ext cx="64135" cy="135255"/>
          </a:xfrm>
          <a:prstGeom prst="rect">
            <a:avLst/>
          </a:prstGeom>
        </p:spPr>
        <p:txBody>
          <a:bodyPr vert="horz" wrap="square" lIns="0" tIns="15240" rIns="0" bIns="0" rtlCol="0">
            <a:spAutoFit/>
          </a:bodyPr>
          <a:lstStyle/>
          <a:p>
            <a:pPr>
              <a:lnSpc>
                <a:spcPct val="100000"/>
              </a:lnSpc>
              <a:spcBef>
                <a:spcPts val="120"/>
              </a:spcBef>
            </a:pPr>
            <a:r>
              <a:rPr sz="700" spc="10" dirty="0">
                <a:latin typeface="Arial"/>
                <a:cs typeface="Arial"/>
              </a:rPr>
              <a:t>0</a:t>
            </a:r>
            <a:endParaRPr sz="700">
              <a:latin typeface="Arial"/>
              <a:cs typeface="Arial"/>
            </a:endParaRPr>
          </a:p>
        </p:txBody>
      </p:sp>
      <p:sp>
        <p:nvSpPr>
          <p:cNvPr id="107" name="object 107"/>
          <p:cNvSpPr txBox="1"/>
          <p:nvPr/>
        </p:nvSpPr>
        <p:spPr>
          <a:xfrm>
            <a:off x="6772157" y="9320493"/>
            <a:ext cx="114935" cy="135255"/>
          </a:xfrm>
          <a:prstGeom prst="rect">
            <a:avLst/>
          </a:prstGeom>
        </p:spPr>
        <p:txBody>
          <a:bodyPr vert="horz" wrap="square" lIns="0" tIns="15240" rIns="0" bIns="0" rtlCol="0">
            <a:spAutoFit/>
          </a:bodyPr>
          <a:lstStyle/>
          <a:p>
            <a:pPr>
              <a:lnSpc>
                <a:spcPct val="100000"/>
              </a:lnSpc>
              <a:spcBef>
                <a:spcPts val="120"/>
              </a:spcBef>
            </a:pPr>
            <a:r>
              <a:rPr sz="700" spc="5" dirty="0">
                <a:latin typeface="Arial"/>
                <a:cs typeface="Arial"/>
              </a:rPr>
              <a:t>1</a:t>
            </a:r>
            <a:r>
              <a:rPr sz="700" spc="10" dirty="0">
                <a:latin typeface="Arial"/>
                <a:cs typeface="Arial"/>
              </a:rPr>
              <a:t>0</a:t>
            </a:r>
            <a:endParaRPr sz="700">
              <a:latin typeface="Arial"/>
              <a:cs typeface="Arial"/>
            </a:endParaRPr>
          </a:p>
        </p:txBody>
      </p:sp>
      <p:sp>
        <p:nvSpPr>
          <p:cNvPr id="108" name="object 108"/>
          <p:cNvSpPr txBox="1"/>
          <p:nvPr/>
        </p:nvSpPr>
        <p:spPr>
          <a:xfrm>
            <a:off x="654135" y="9785442"/>
            <a:ext cx="434975" cy="135255"/>
          </a:xfrm>
          <a:prstGeom prst="rect">
            <a:avLst/>
          </a:prstGeom>
        </p:spPr>
        <p:txBody>
          <a:bodyPr vert="horz" wrap="square" lIns="0" tIns="15240" rIns="0" bIns="0" rtlCol="0">
            <a:spAutoFit/>
          </a:bodyPr>
          <a:lstStyle/>
          <a:p>
            <a:pPr marL="12700">
              <a:lnSpc>
                <a:spcPct val="100000"/>
              </a:lnSpc>
              <a:spcBef>
                <a:spcPts val="120"/>
              </a:spcBef>
              <a:tabLst>
                <a:tab pos="218440" algn="l"/>
              </a:tabLst>
            </a:pPr>
            <a:r>
              <a:rPr sz="700" b="1" spc="10" dirty="0">
                <a:latin typeface="Arial"/>
                <a:cs typeface="Arial"/>
              </a:rPr>
              <a:t>1	</a:t>
            </a:r>
            <a:r>
              <a:rPr sz="700" spc="5" dirty="0">
                <a:latin typeface="Arial"/>
                <a:cs typeface="Arial"/>
              </a:rPr>
              <a:t>101</a:t>
            </a:r>
            <a:r>
              <a:rPr sz="700" spc="10" dirty="0">
                <a:latin typeface="Arial"/>
                <a:cs typeface="Arial"/>
              </a:rPr>
              <a:t>7</a:t>
            </a:r>
            <a:endParaRPr sz="700">
              <a:latin typeface="Arial"/>
              <a:cs typeface="Arial"/>
            </a:endParaRPr>
          </a:p>
        </p:txBody>
      </p:sp>
      <p:sp>
        <p:nvSpPr>
          <p:cNvPr id="109" name="object 109"/>
          <p:cNvSpPr txBox="1"/>
          <p:nvPr/>
        </p:nvSpPr>
        <p:spPr>
          <a:xfrm>
            <a:off x="1332504" y="9678732"/>
            <a:ext cx="437515" cy="348615"/>
          </a:xfrm>
          <a:prstGeom prst="rect">
            <a:avLst/>
          </a:prstGeom>
        </p:spPr>
        <p:txBody>
          <a:bodyPr vert="horz" wrap="square" lIns="0" tIns="15240" rIns="0" bIns="0" rtlCol="0">
            <a:spAutoFit/>
          </a:bodyPr>
          <a:lstStyle/>
          <a:p>
            <a:pPr marL="104139" marR="5080" indent="-92075" algn="just">
              <a:lnSpc>
                <a:spcPct val="100000"/>
              </a:lnSpc>
              <a:spcBef>
                <a:spcPts val="120"/>
              </a:spcBef>
            </a:pPr>
            <a:r>
              <a:rPr sz="700" spc="5" dirty="0">
                <a:latin typeface="Arial"/>
                <a:cs typeface="Arial"/>
              </a:rPr>
              <a:t>Woodland  Nur</a:t>
            </a:r>
            <a:r>
              <a:rPr sz="700" spc="10" dirty="0">
                <a:latin typeface="Arial"/>
                <a:cs typeface="Arial"/>
              </a:rPr>
              <a:t>s</a:t>
            </a:r>
            <a:r>
              <a:rPr sz="700" dirty="0">
                <a:latin typeface="Arial"/>
                <a:cs typeface="Arial"/>
              </a:rPr>
              <a:t>er</a:t>
            </a:r>
            <a:r>
              <a:rPr sz="700" spc="5" dirty="0">
                <a:latin typeface="Arial"/>
                <a:cs typeface="Arial"/>
              </a:rPr>
              <a:t>y  School</a:t>
            </a:r>
            <a:endParaRPr sz="700">
              <a:latin typeface="Arial"/>
              <a:cs typeface="Arial"/>
            </a:endParaRPr>
          </a:p>
        </p:txBody>
      </p:sp>
      <p:sp>
        <p:nvSpPr>
          <p:cNvPr id="110" name="object 110"/>
          <p:cNvSpPr txBox="1"/>
          <p:nvPr/>
        </p:nvSpPr>
        <p:spPr>
          <a:xfrm>
            <a:off x="1911785" y="9785442"/>
            <a:ext cx="436880" cy="135255"/>
          </a:xfrm>
          <a:prstGeom prst="rect">
            <a:avLst/>
          </a:prstGeom>
        </p:spPr>
        <p:txBody>
          <a:bodyPr vert="horz" wrap="square" lIns="0" tIns="15240" rIns="0" bIns="0" rtlCol="0">
            <a:spAutoFit/>
          </a:bodyPr>
          <a:lstStyle/>
          <a:p>
            <a:pPr marL="12700">
              <a:lnSpc>
                <a:spcPct val="100000"/>
              </a:lnSpc>
              <a:spcBef>
                <a:spcPts val="120"/>
              </a:spcBef>
            </a:pPr>
            <a:r>
              <a:rPr sz="700" dirty="0">
                <a:latin typeface="Arial"/>
                <a:cs typeface="Arial"/>
              </a:rPr>
              <a:t>Non-Profit</a:t>
            </a:r>
            <a:endParaRPr sz="700">
              <a:latin typeface="Arial"/>
              <a:cs typeface="Arial"/>
            </a:endParaRPr>
          </a:p>
        </p:txBody>
      </p:sp>
      <p:sp>
        <p:nvSpPr>
          <p:cNvPr id="111" name="object 111"/>
          <p:cNvSpPr txBox="1"/>
          <p:nvPr/>
        </p:nvSpPr>
        <p:spPr>
          <a:xfrm>
            <a:off x="2643509" y="9785442"/>
            <a:ext cx="76835" cy="135255"/>
          </a:xfrm>
          <a:prstGeom prst="rect">
            <a:avLst/>
          </a:prstGeom>
        </p:spPr>
        <p:txBody>
          <a:bodyPr vert="horz" wrap="square" lIns="0" tIns="15240" rIns="0" bIns="0" rtlCol="0">
            <a:spAutoFit/>
          </a:bodyPr>
          <a:lstStyle/>
          <a:p>
            <a:pPr marL="12700">
              <a:lnSpc>
                <a:spcPct val="100000"/>
              </a:lnSpc>
              <a:spcBef>
                <a:spcPts val="120"/>
              </a:spcBef>
            </a:pPr>
            <a:r>
              <a:rPr sz="700" spc="10" dirty="0">
                <a:latin typeface="Arial"/>
                <a:cs typeface="Arial"/>
              </a:rPr>
              <a:t>1</a:t>
            </a:r>
            <a:endParaRPr sz="700">
              <a:latin typeface="Arial"/>
              <a:cs typeface="Arial"/>
            </a:endParaRPr>
          </a:p>
        </p:txBody>
      </p:sp>
      <p:sp>
        <p:nvSpPr>
          <p:cNvPr id="112" name="object 112"/>
          <p:cNvSpPr txBox="1"/>
          <p:nvPr/>
        </p:nvSpPr>
        <p:spPr>
          <a:xfrm>
            <a:off x="2910284" y="9732087"/>
            <a:ext cx="340360" cy="241935"/>
          </a:xfrm>
          <a:prstGeom prst="rect">
            <a:avLst/>
          </a:prstGeom>
        </p:spPr>
        <p:txBody>
          <a:bodyPr vert="horz" wrap="square" lIns="0" tIns="15240" rIns="0" bIns="0" rtlCol="0">
            <a:spAutoFit/>
          </a:bodyPr>
          <a:lstStyle/>
          <a:p>
            <a:pPr marR="10160" algn="r">
              <a:lnSpc>
                <a:spcPct val="100000"/>
              </a:lnSpc>
              <a:spcBef>
                <a:spcPts val="120"/>
              </a:spcBef>
            </a:pPr>
            <a:r>
              <a:rPr sz="700" dirty="0">
                <a:latin typeface="Arial"/>
                <a:cs typeface="Arial"/>
              </a:rPr>
              <a:t>fir</a:t>
            </a:r>
            <a:r>
              <a:rPr sz="700" spc="10" dirty="0">
                <a:latin typeface="Arial"/>
                <a:cs typeface="Arial"/>
              </a:rPr>
              <a:t>v</a:t>
            </a:r>
            <a:r>
              <a:rPr sz="700" dirty="0">
                <a:latin typeface="Arial"/>
                <a:cs typeface="Arial"/>
              </a:rPr>
              <a:t>alle</a:t>
            </a:r>
            <a:r>
              <a:rPr sz="700" spc="10" dirty="0">
                <a:latin typeface="Arial"/>
                <a:cs typeface="Arial"/>
              </a:rPr>
              <a:t>y</a:t>
            </a:r>
            <a:endParaRPr sz="700">
              <a:latin typeface="Arial"/>
              <a:cs typeface="Arial"/>
            </a:endParaRPr>
          </a:p>
          <a:p>
            <a:pPr marR="5080" algn="r">
              <a:lnSpc>
                <a:spcPct val="100000"/>
              </a:lnSpc>
            </a:pPr>
            <a:r>
              <a:rPr sz="700" spc="10" dirty="0">
                <a:latin typeface="Arial"/>
                <a:cs typeface="Arial"/>
              </a:rPr>
              <a:t>c</a:t>
            </a:r>
            <a:r>
              <a:rPr sz="700" dirty="0">
                <a:latin typeface="Arial"/>
                <a:cs typeface="Arial"/>
              </a:rPr>
              <a:t>r</a:t>
            </a:r>
            <a:r>
              <a:rPr sz="700" spc="5" dirty="0">
                <a:latin typeface="Arial"/>
                <a:cs typeface="Arial"/>
              </a:rPr>
              <a:t>t</a:t>
            </a:r>
            <a:endParaRPr sz="700">
              <a:latin typeface="Arial"/>
              <a:cs typeface="Arial"/>
            </a:endParaRPr>
          </a:p>
        </p:txBody>
      </p:sp>
      <p:sp>
        <p:nvSpPr>
          <p:cNvPr id="113" name="object 113"/>
          <p:cNvSpPr txBox="1"/>
          <p:nvPr/>
        </p:nvSpPr>
        <p:spPr>
          <a:xfrm>
            <a:off x="3481944" y="9785442"/>
            <a:ext cx="39687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M1L</a:t>
            </a:r>
            <a:r>
              <a:rPr sz="700" spc="-45" dirty="0">
                <a:latin typeface="Arial"/>
                <a:cs typeface="Arial"/>
              </a:rPr>
              <a:t> </a:t>
            </a:r>
            <a:r>
              <a:rPr sz="700" spc="5" dirty="0">
                <a:latin typeface="Arial"/>
                <a:cs typeface="Arial"/>
              </a:rPr>
              <a:t>1N8</a:t>
            </a:r>
            <a:endParaRPr sz="700">
              <a:latin typeface="Arial"/>
              <a:cs typeface="Arial"/>
            </a:endParaRPr>
          </a:p>
        </p:txBody>
      </p:sp>
      <p:sp>
        <p:nvSpPr>
          <p:cNvPr id="114" name="object 114"/>
          <p:cNvSpPr txBox="1"/>
          <p:nvPr/>
        </p:nvSpPr>
        <p:spPr>
          <a:xfrm>
            <a:off x="4053603" y="9785442"/>
            <a:ext cx="12763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3</a:t>
            </a:r>
            <a:r>
              <a:rPr sz="700" spc="10" dirty="0">
                <a:latin typeface="Arial"/>
                <a:cs typeface="Arial"/>
              </a:rPr>
              <a:t>5</a:t>
            </a:r>
            <a:endParaRPr sz="700">
              <a:latin typeface="Arial"/>
              <a:cs typeface="Arial"/>
            </a:endParaRPr>
          </a:p>
        </p:txBody>
      </p:sp>
      <p:sp>
        <p:nvSpPr>
          <p:cNvPr id="115" name="object 115"/>
          <p:cNvSpPr txBox="1"/>
          <p:nvPr/>
        </p:nvSpPr>
        <p:spPr>
          <a:xfrm>
            <a:off x="4289889" y="9732087"/>
            <a:ext cx="429895" cy="241935"/>
          </a:xfrm>
          <a:prstGeom prst="rect">
            <a:avLst/>
          </a:prstGeom>
        </p:spPr>
        <p:txBody>
          <a:bodyPr vert="horz" wrap="square" lIns="0" tIns="15240" rIns="0" bIns="0" rtlCol="0">
            <a:spAutoFit/>
          </a:bodyPr>
          <a:lstStyle/>
          <a:p>
            <a:pPr marL="50800">
              <a:lnSpc>
                <a:spcPct val="100000"/>
              </a:lnSpc>
              <a:spcBef>
                <a:spcPts val="120"/>
              </a:spcBef>
            </a:pPr>
            <a:r>
              <a:rPr sz="700" spc="5" dirty="0">
                <a:latin typeface="Arial"/>
                <a:cs typeface="Arial"/>
              </a:rPr>
              <a:t>416-694-</a:t>
            </a:r>
            <a:endParaRPr sz="700">
              <a:latin typeface="Arial"/>
              <a:cs typeface="Arial"/>
            </a:endParaRPr>
          </a:p>
          <a:p>
            <a:pPr marL="12700">
              <a:lnSpc>
                <a:spcPct val="100000"/>
              </a:lnSpc>
            </a:pPr>
            <a:r>
              <a:rPr sz="700" spc="5" dirty="0">
                <a:latin typeface="Arial"/>
                <a:cs typeface="Arial"/>
              </a:rPr>
              <a:t>1138x151</a:t>
            </a:r>
            <a:endParaRPr sz="700">
              <a:latin typeface="Arial"/>
              <a:cs typeface="Arial"/>
            </a:endParaRPr>
          </a:p>
        </p:txBody>
      </p:sp>
      <p:sp>
        <p:nvSpPr>
          <p:cNvPr id="116" name="object 116"/>
          <p:cNvSpPr txBox="1"/>
          <p:nvPr/>
        </p:nvSpPr>
        <p:spPr>
          <a:xfrm>
            <a:off x="5105456" y="9732087"/>
            <a:ext cx="447040" cy="241935"/>
          </a:xfrm>
          <a:prstGeom prst="rect">
            <a:avLst/>
          </a:prstGeom>
        </p:spPr>
        <p:txBody>
          <a:bodyPr vert="horz" wrap="square" lIns="0" tIns="15240" rIns="0" bIns="0" rtlCol="0">
            <a:spAutoFit/>
          </a:bodyPr>
          <a:lstStyle/>
          <a:p>
            <a:pPr marL="12700" marR="5080" indent="22860">
              <a:lnSpc>
                <a:spcPct val="100000"/>
              </a:lnSpc>
              <a:spcBef>
                <a:spcPts val="120"/>
              </a:spcBef>
            </a:pPr>
            <a:r>
              <a:rPr sz="700" spc="5" dirty="0">
                <a:latin typeface="Arial"/>
                <a:cs typeface="Arial"/>
              </a:rPr>
              <a:t>High</a:t>
            </a:r>
            <a:r>
              <a:rPr sz="700" spc="-65" dirty="0">
                <a:latin typeface="Arial"/>
                <a:cs typeface="Arial"/>
              </a:rPr>
              <a:t> </a:t>
            </a:r>
            <a:r>
              <a:rPr sz="700" spc="5" dirty="0">
                <a:latin typeface="Arial"/>
                <a:cs typeface="Arial"/>
              </a:rPr>
              <a:t>Rise  Apartment</a:t>
            </a:r>
            <a:endParaRPr sz="700">
              <a:latin typeface="Arial"/>
              <a:cs typeface="Arial"/>
            </a:endParaRPr>
          </a:p>
        </p:txBody>
      </p:sp>
      <p:sp>
        <p:nvSpPr>
          <p:cNvPr id="117" name="object 117"/>
          <p:cNvSpPr txBox="1"/>
          <p:nvPr/>
        </p:nvSpPr>
        <p:spPr>
          <a:xfrm>
            <a:off x="5905780" y="9785442"/>
            <a:ext cx="20891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Na</a:t>
            </a:r>
            <a:r>
              <a:rPr sz="700" spc="10" dirty="0">
                <a:latin typeface="Arial"/>
                <a:cs typeface="Arial"/>
              </a:rPr>
              <a:t>N</a:t>
            </a:r>
            <a:endParaRPr sz="700">
              <a:latin typeface="Arial"/>
              <a:cs typeface="Arial"/>
            </a:endParaRPr>
          </a:p>
        </p:txBody>
      </p:sp>
      <p:sp>
        <p:nvSpPr>
          <p:cNvPr id="118" name="object 118"/>
          <p:cNvSpPr txBox="1"/>
          <p:nvPr/>
        </p:nvSpPr>
        <p:spPr>
          <a:xfrm>
            <a:off x="6378351" y="9785442"/>
            <a:ext cx="76835" cy="135255"/>
          </a:xfrm>
          <a:prstGeom prst="rect">
            <a:avLst/>
          </a:prstGeom>
        </p:spPr>
        <p:txBody>
          <a:bodyPr vert="horz" wrap="square" lIns="0" tIns="15240" rIns="0" bIns="0" rtlCol="0">
            <a:spAutoFit/>
          </a:bodyPr>
          <a:lstStyle/>
          <a:p>
            <a:pPr marL="12700">
              <a:lnSpc>
                <a:spcPct val="100000"/>
              </a:lnSpc>
              <a:spcBef>
                <a:spcPts val="120"/>
              </a:spcBef>
            </a:pPr>
            <a:r>
              <a:rPr sz="700" spc="10" dirty="0">
                <a:latin typeface="Arial"/>
                <a:cs typeface="Arial"/>
              </a:rPr>
              <a:t>0</a:t>
            </a:r>
            <a:endParaRPr sz="700">
              <a:latin typeface="Arial"/>
              <a:cs typeface="Arial"/>
            </a:endParaRPr>
          </a:p>
        </p:txBody>
      </p:sp>
      <p:sp>
        <p:nvSpPr>
          <p:cNvPr id="119" name="object 119"/>
          <p:cNvSpPr txBox="1"/>
          <p:nvPr/>
        </p:nvSpPr>
        <p:spPr>
          <a:xfrm>
            <a:off x="6759457" y="9785442"/>
            <a:ext cx="12763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1</a:t>
            </a:r>
            <a:r>
              <a:rPr sz="700" spc="10" dirty="0">
                <a:latin typeface="Arial"/>
                <a:cs typeface="Arial"/>
              </a:rPr>
              <a:t>0</a:t>
            </a:r>
            <a:endParaRPr sz="700">
              <a:latin typeface="Arial"/>
              <a:cs typeface="Arial"/>
            </a:endParaRPr>
          </a:p>
        </p:txBody>
      </p:sp>
      <p:sp>
        <p:nvSpPr>
          <p:cNvPr id="120" name="object 120"/>
          <p:cNvSpPr txBox="1"/>
          <p:nvPr/>
        </p:nvSpPr>
        <p:spPr>
          <a:xfrm>
            <a:off x="1309637" y="10090327"/>
            <a:ext cx="462915" cy="241935"/>
          </a:xfrm>
          <a:prstGeom prst="rect">
            <a:avLst/>
          </a:prstGeom>
        </p:spPr>
        <p:txBody>
          <a:bodyPr vert="horz" wrap="square" lIns="0" tIns="15240" rIns="0" bIns="0" rtlCol="0">
            <a:spAutoFit/>
          </a:bodyPr>
          <a:lstStyle/>
          <a:p>
            <a:pPr marL="134620" marR="5080" indent="-122555">
              <a:lnSpc>
                <a:spcPct val="100000"/>
              </a:lnSpc>
              <a:spcBef>
                <a:spcPts val="120"/>
              </a:spcBef>
            </a:pPr>
            <a:r>
              <a:rPr sz="700" spc="5" dirty="0">
                <a:latin typeface="Arial"/>
                <a:cs typeface="Arial"/>
              </a:rPr>
              <a:t>Centennial  </a:t>
            </a:r>
            <a:r>
              <a:rPr sz="700" dirty="0">
                <a:latin typeface="Arial"/>
                <a:cs typeface="Arial"/>
              </a:rPr>
              <a:t>Colleg</a:t>
            </a:r>
            <a:r>
              <a:rPr sz="700" spc="10" dirty="0">
                <a:latin typeface="Arial"/>
                <a:cs typeface="Arial"/>
              </a:rPr>
              <a:t>e</a:t>
            </a:r>
            <a:endParaRPr sz="700">
              <a:latin typeface="Arial"/>
              <a:cs typeface="Arial"/>
            </a:endParaRPr>
          </a:p>
        </p:txBody>
      </p:sp>
      <p:sp>
        <p:nvSpPr>
          <p:cNvPr id="121" name="object 121"/>
          <p:cNvSpPr txBox="1"/>
          <p:nvPr/>
        </p:nvSpPr>
        <p:spPr>
          <a:xfrm>
            <a:off x="2864551" y="10250392"/>
            <a:ext cx="381635" cy="135255"/>
          </a:xfrm>
          <a:prstGeom prst="rect">
            <a:avLst/>
          </a:prstGeom>
        </p:spPr>
        <p:txBody>
          <a:bodyPr vert="horz" wrap="square" lIns="0" tIns="15240" rIns="0" bIns="0" rtlCol="0">
            <a:spAutoFit/>
          </a:bodyPr>
          <a:lstStyle/>
          <a:p>
            <a:pPr marL="12700">
              <a:lnSpc>
                <a:spcPct val="100000"/>
              </a:lnSpc>
              <a:spcBef>
                <a:spcPts val="120"/>
              </a:spcBef>
            </a:pPr>
            <a:r>
              <a:rPr sz="700" dirty="0">
                <a:latin typeface="Arial"/>
                <a:cs typeface="Arial"/>
              </a:rPr>
              <a:t>progre</a:t>
            </a:r>
            <a:r>
              <a:rPr sz="700" spc="10" dirty="0">
                <a:latin typeface="Arial"/>
                <a:cs typeface="Arial"/>
              </a:rPr>
              <a:t>ss</a:t>
            </a:r>
            <a:endParaRPr sz="700">
              <a:latin typeface="Arial"/>
              <a:cs typeface="Arial"/>
            </a:endParaRPr>
          </a:p>
        </p:txBody>
      </p:sp>
      <p:sp>
        <p:nvSpPr>
          <p:cNvPr id="122" name="object 122"/>
          <p:cNvSpPr txBox="1"/>
          <p:nvPr/>
        </p:nvSpPr>
        <p:spPr>
          <a:xfrm>
            <a:off x="4327999" y="10250392"/>
            <a:ext cx="39179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416-289-</a:t>
            </a:r>
            <a:endParaRPr sz="700">
              <a:latin typeface="Arial"/>
              <a:cs typeface="Arial"/>
            </a:endParaRPr>
          </a:p>
        </p:txBody>
      </p:sp>
      <p:sp>
        <p:nvSpPr>
          <p:cNvPr id="123" name="object 123"/>
          <p:cNvSpPr txBox="1"/>
          <p:nvPr/>
        </p:nvSpPr>
        <p:spPr>
          <a:xfrm>
            <a:off x="5059724" y="10250392"/>
            <a:ext cx="487680"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Community</a:t>
            </a:r>
            <a:endParaRPr sz="700">
              <a:latin typeface="Arial"/>
              <a:cs typeface="Arial"/>
            </a:endParaRPr>
          </a:p>
        </p:txBody>
      </p:sp>
      <p:sp>
        <p:nvSpPr>
          <p:cNvPr id="124" name="object 124"/>
          <p:cNvSpPr txBox="1"/>
          <p:nvPr/>
        </p:nvSpPr>
        <p:spPr>
          <a:xfrm>
            <a:off x="5654249" y="10090327"/>
            <a:ext cx="462915" cy="241935"/>
          </a:xfrm>
          <a:prstGeom prst="rect">
            <a:avLst/>
          </a:prstGeom>
        </p:spPr>
        <p:txBody>
          <a:bodyPr vert="horz" wrap="square" lIns="0" tIns="15240" rIns="0" bIns="0" rtlCol="0">
            <a:spAutoFit/>
          </a:bodyPr>
          <a:lstStyle/>
          <a:p>
            <a:pPr marL="12700" marR="5080">
              <a:lnSpc>
                <a:spcPct val="100000"/>
              </a:lnSpc>
              <a:spcBef>
                <a:spcPts val="120"/>
              </a:spcBef>
            </a:pPr>
            <a:r>
              <a:rPr sz="700" spc="5" dirty="0">
                <a:latin typeface="Arial"/>
                <a:cs typeface="Arial"/>
              </a:rPr>
              <a:t>Centennial  College</a:t>
            </a:r>
            <a:r>
              <a:rPr sz="700" spc="-60" dirty="0">
                <a:latin typeface="Arial"/>
                <a:cs typeface="Arial"/>
              </a:rPr>
              <a:t> </a:t>
            </a:r>
            <a:r>
              <a:rPr sz="700" spc="5" dirty="0">
                <a:latin typeface="Arial"/>
                <a:cs typeface="Arial"/>
              </a:rPr>
              <a:t>Of</a:t>
            </a:r>
            <a:endParaRPr sz="700">
              <a:latin typeface="Arial"/>
              <a:cs typeface="Arial"/>
            </a:endParaRPr>
          </a:p>
        </p:txBody>
      </p:sp>
      <p:pic>
        <p:nvPicPr>
          <p:cNvPr id="125" name="Picture 124"/>
          <p:cNvPicPr>
            <a:picLocks noChangeAspect="1"/>
          </p:cNvPicPr>
          <p:nvPr/>
        </p:nvPicPr>
        <p:blipFill>
          <a:blip r:embed="rId9"/>
          <a:stretch>
            <a:fillRect/>
          </a:stretch>
        </p:blipFill>
        <p:spPr>
          <a:xfrm>
            <a:off x="617003" y="3503525"/>
            <a:ext cx="6505773" cy="378312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61950" y="361950"/>
            <a:ext cx="68599" cy="9969741"/>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7122776" y="361950"/>
            <a:ext cx="68599" cy="9969741"/>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582991" y="2221748"/>
            <a:ext cx="6387341" cy="342995"/>
          </a:xfrm>
          <a:prstGeom prst="rect">
            <a:avLst/>
          </a:prstGeom>
          <a:blipFill>
            <a:blip r:embed="rId4" cstate="print"/>
            <a:stretch>
              <a:fillRect/>
            </a:stretch>
          </a:blipFill>
        </p:spPr>
        <p:txBody>
          <a:bodyPr wrap="square" lIns="0" tIns="0" rIns="0" bIns="0" rtlCol="0"/>
          <a:lstStyle/>
          <a:p>
            <a:endParaRPr/>
          </a:p>
        </p:txBody>
      </p:sp>
      <p:sp>
        <p:nvSpPr>
          <p:cNvPr id="5" name="object 5"/>
          <p:cNvSpPr txBox="1"/>
          <p:nvPr/>
        </p:nvSpPr>
        <p:spPr>
          <a:xfrm>
            <a:off x="608402" y="2026118"/>
            <a:ext cx="473709" cy="367030"/>
          </a:xfrm>
          <a:prstGeom prst="rect">
            <a:avLst/>
          </a:prstGeom>
        </p:spPr>
        <p:txBody>
          <a:bodyPr vert="horz" wrap="square" lIns="0" tIns="11430" rIns="0" bIns="0" rtlCol="0">
            <a:spAutoFit/>
          </a:bodyPr>
          <a:lstStyle/>
          <a:p>
            <a:pPr marL="12700">
              <a:lnSpc>
                <a:spcPct val="100000"/>
              </a:lnSpc>
              <a:spcBef>
                <a:spcPts val="90"/>
              </a:spcBef>
            </a:pPr>
            <a:r>
              <a:rPr sz="850" spc="-10" dirty="0">
                <a:solidFill>
                  <a:srgbClr val="2F3E9E"/>
                </a:solidFill>
                <a:latin typeface="Courier New"/>
                <a:cs typeface="Courier New"/>
              </a:rPr>
              <a:t>In</a:t>
            </a:r>
            <a:r>
              <a:rPr sz="850" spc="-90" dirty="0">
                <a:solidFill>
                  <a:srgbClr val="2F3E9E"/>
                </a:solidFill>
                <a:latin typeface="Courier New"/>
                <a:cs typeface="Courier New"/>
              </a:rPr>
              <a:t> </a:t>
            </a:r>
            <a:r>
              <a:rPr sz="850" spc="-10" dirty="0">
                <a:solidFill>
                  <a:srgbClr val="2F3E9E"/>
                </a:solidFill>
                <a:latin typeface="Courier New"/>
                <a:cs typeface="Courier New"/>
              </a:rPr>
              <a:t>[76]</a:t>
            </a:r>
            <a:endParaRPr sz="850">
              <a:latin typeface="Courier New"/>
              <a:cs typeface="Courier New"/>
            </a:endParaRPr>
          </a:p>
          <a:p>
            <a:pPr marL="20320">
              <a:lnSpc>
                <a:spcPct val="100000"/>
              </a:lnSpc>
              <a:spcBef>
                <a:spcPts val="660"/>
              </a:spcBef>
            </a:pPr>
            <a:r>
              <a:rPr sz="850" i="1" spc="-10" dirty="0">
                <a:solidFill>
                  <a:srgbClr val="3F7F7F"/>
                </a:solidFill>
                <a:latin typeface="Courier New"/>
                <a:cs typeface="Courier New"/>
              </a:rPr>
              <a:t>#</a:t>
            </a:r>
            <a:r>
              <a:rPr sz="850" i="1" spc="-55" dirty="0">
                <a:solidFill>
                  <a:srgbClr val="3F7F7F"/>
                </a:solidFill>
                <a:latin typeface="Courier New"/>
                <a:cs typeface="Courier New"/>
              </a:rPr>
              <a:t> </a:t>
            </a:r>
            <a:r>
              <a:rPr sz="850" i="1" spc="-10" dirty="0">
                <a:solidFill>
                  <a:srgbClr val="3F7F7F"/>
                </a:solidFill>
                <a:latin typeface="Courier New"/>
                <a:cs typeface="Courier New"/>
              </a:rPr>
              <a:t>Re-c</a:t>
            </a:r>
            <a:endParaRPr sz="850">
              <a:latin typeface="Courier New"/>
              <a:cs typeface="Courier New"/>
            </a:endParaRPr>
          </a:p>
        </p:txBody>
      </p:sp>
      <p:sp>
        <p:nvSpPr>
          <p:cNvPr id="6" name="object 6"/>
          <p:cNvSpPr txBox="1"/>
          <p:nvPr/>
        </p:nvSpPr>
        <p:spPr>
          <a:xfrm>
            <a:off x="2982337" y="2239537"/>
            <a:ext cx="1944370" cy="153670"/>
          </a:xfrm>
          <a:prstGeom prst="rect">
            <a:avLst/>
          </a:prstGeom>
        </p:spPr>
        <p:txBody>
          <a:bodyPr vert="horz" wrap="square" lIns="0" tIns="11430" rIns="0" bIns="0" rtlCol="0">
            <a:spAutoFit/>
          </a:bodyPr>
          <a:lstStyle/>
          <a:p>
            <a:pPr marL="12700">
              <a:lnSpc>
                <a:spcPct val="100000"/>
              </a:lnSpc>
              <a:spcBef>
                <a:spcPts val="90"/>
              </a:spcBef>
            </a:pPr>
            <a:r>
              <a:rPr sz="850" i="1" spc="-10" dirty="0">
                <a:solidFill>
                  <a:srgbClr val="3F7F7F"/>
                </a:solidFill>
                <a:latin typeface="Courier New"/>
                <a:cs typeface="Courier New"/>
              </a:rPr>
              <a:t>for </a:t>
            </a:r>
            <a:r>
              <a:rPr sz="850" i="1" spc="-15" dirty="0">
                <a:solidFill>
                  <a:srgbClr val="3F7F7F"/>
                </a:solidFill>
                <a:latin typeface="Courier New"/>
                <a:cs typeface="Courier New"/>
              </a:rPr>
              <a:t>scarborough</a:t>
            </a:r>
            <a:r>
              <a:rPr sz="850" i="1" dirty="0">
                <a:solidFill>
                  <a:srgbClr val="3F7F7F"/>
                </a:solidFill>
                <a:latin typeface="Courier New"/>
                <a:cs typeface="Courier New"/>
              </a:rPr>
              <a:t> </a:t>
            </a:r>
            <a:r>
              <a:rPr sz="850" i="1" spc="-15" dirty="0">
                <a:solidFill>
                  <a:srgbClr val="3F7F7F"/>
                </a:solidFill>
                <a:latin typeface="Courier New"/>
                <a:cs typeface="Courier New"/>
              </a:rPr>
              <a:t>Neighborhoods.</a:t>
            </a:r>
            <a:endParaRPr sz="850">
              <a:latin typeface="Courier New"/>
              <a:cs typeface="Courier New"/>
            </a:endParaRPr>
          </a:p>
        </p:txBody>
      </p:sp>
      <p:sp>
        <p:nvSpPr>
          <p:cNvPr id="7" name="object 7"/>
          <p:cNvSpPr/>
          <p:nvPr/>
        </p:nvSpPr>
        <p:spPr>
          <a:xfrm>
            <a:off x="582991" y="7366683"/>
            <a:ext cx="6387341" cy="472571"/>
          </a:xfrm>
          <a:prstGeom prst="rect">
            <a:avLst/>
          </a:prstGeom>
          <a:blipFill>
            <a:blip r:embed="rId5" cstate="print"/>
            <a:stretch>
              <a:fillRect/>
            </a:stretch>
          </a:blipFill>
        </p:spPr>
        <p:txBody>
          <a:bodyPr wrap="square" lIns="0" tIns="0" rIns="0" bIns="0" rtlCol="0"/>
          <a:lstStyle/>
          <a:p>
            <a:endParaRPr/>
          </a:p>
        </p:txBody>
      </p:sp>
      <p:sp>
        <p:nvSpPr>
          <p:cNvPr id="8" name="object 8"/>
          <p:cNvSpPr txBox="1"/>
          <p:nvPr/>
        </p:nvSpPr>
        <p:spPr>
          <a:xfrm>
            <a:off x="608402" y="6843301"/>
            <a:ext cx="6301105" cy="824230"/>
          </a:xfrm>
          <a:prstGeom prst="rect">
            <a:avLst/>
          </a:prstGeom>
        </p:spPr>
        <p:txBody>
          <a:bodyPr vert="horz" wrap="square" lIns="0" tIns="16510" rIns="0" bIns="0" rtlCol="0">
            <a:spAutoFit/>
          </a:bodyPr>
          <a:lstStyle/>
          <a:p>
            <a:pPr marL="12700">
              <a:lnSpc>
                <a:spcPct val="100000"/>
              </a:lnSpc>
              <a:spcBef>
                <a:spcPts val="130"/>
              </a:spcBef>
            </a:pPr>
            <a:r>
              <a:rPr sz="1050" b="1" spc="10" dirty="0">
                <a:latin typeface="Arial"/>
                <a:cs typeface="Arial"/>
              </a:rPr>
              <a:t>Now, </a:t>
            </a:r>
            <a:r>
              <a:rPr sz="1050" b="1" spc="5" dirty="0">
                <a:latin typeface="Arial"/>
                <a:cs typeface="Arial"/>
              </a:rPr>
              <a:t>let's </a:t>
            </a:r>
            <a:r>
              <a:rPr sz="1050" b="1" spc="10" dirty="0">
                <a:latin typeface="Arial"/>
                <a:cs typeface="Arial"/>
              </a:rPr>
              <a:t>use foursquare api query </a:t>
            </a:r>
            <a:r>
              <a:rPr sz="1050" b="1" spc="5" dirty="0">
                <a:latin typeface="Arial"/>
                <a:cs typeface="Arial"/>
              </a:rPr>
              <a:t>url, </a:t>
            </a:r>
            <a:r>
              <a:rPr sz="1050" b="1" spc="10" dirty="0">
                <a:latin typeface="Arial"/>
                <a:cs typeface="Arial"/>
              </a:rPr>
              <a:t>search child care center </a:t>
            </a:r>
            <a:r>
              <a:rPr sz="1050" b="1" spc="15" dirty="0">
                <a:latin typeface="Arial"/>
                <a:cs typeface="Arial"/>
              </a:rPr>
              <a:t>on </a:t>
            </a:r>
            <a:r>
              <a:rPr sz="1050" b="1" spc="5" dirty="0">
                <a:latin typeface="Arial"/>
                <a:cs typeface="Arial"/>
              </a:rPr>
              <a:t>all</a:t>
            </a:r>
            <a:r>
              <a:rPr sz="1050" b="1" spc="-40" dirty="0">
                <a:latin typeface="Arial"/>
                <a:cs typeface="Arial"/>
              </a:rPr>
              <a:t> </a:t>
            </a:r>
            <a:r>
              <a:rPr sz="1050" b="1" spc="10" dirty="0">
                <a:latin typeface="Arial"/>
                <a:cs typeface="Arial"/>
              </a:rPr>
              <a:t>boroughs</a:t>
            </a:r>
            <a:endParaRPr sz="1050">
              <a:latin typeface="Arial"/>
              <a:cs typeface="Arial"/>
            </a:endParaRPr>
          </a:p>
          <a:p>
            <a:pPr>
              <a:lnSpc>
                <a:spcPct val="100000"/>
              </a:lnSpc>
              <a:spcBef>
                <a:spcPts val="15"/>
              </a:spcBef>
            </a:pPr>
            <a:endParaRPr sz="1100">
              <a:latin typeface="Times New Roman"/>
              <a:cs typeface="Times New Roman"/>
            </a:endParaRPr>
          </a:p>
          <a:p>
            <a:pPr marL="12700">
              <a:lnSpc>
                <a:spcPct val="100000"/>
              </a:lnSpc>
            </a:pPr>
            <a:r>
              <a:rPr sz="850" spc="-10" dirty="0">
                <a:solidFill>
                  <a:srgbClr val="2F3E9E"/>
                </a:solidFill>
                <a:latin typeface="Courier New"/>
                <a:cs typeface="Courier New"/>
              </a:rPr>
              <a:t>In</a:t>
            </a:r>
            <a:r>
              <a:rPr sz="850" spc="-15" dirty="0">
                <a:solidFill>
                  <a:srgbClr val="2F3E9E"/>
                </a:solidFill>
                <a:latin typeface="Courier New"/>
                <a:cs typeface="Courier New"/>
              </a:rPr>
              <a:t> </a:t>
            </a:r>
            <a:r>
              <a:rPr sz="850" spc="-10" dirty="0">
                <a:solidFill>
                  <a:srgbClr val="2F3E9E"/>
                </a:solidFill>
                <a:latin typeface="Courier New"/>
                <a:cs typeface="Courier New"/>
              </a:rPr>
              <a:t>[77]:</a:t>
            </a:r>
            <a:endParaRPr sz="850">
              <a:latin typeface="Courier New"/>
              <a:cs typeface="Courier New"/>
            </a:endParaRPr>
          </a:p>
          <a:p>
            <a:pPr marL="20320" marR="5080">
              <a:lnSpc>
                <a:spcPct val="100000"/>
              </a:lnSpc>
              <a:spcBef>
                <a:spcPts val="660"/>
              </a:spcBef>
            </a:pPr>
            <a:r>
              <a:rPr sz="850" i="1" spc="-10" dirty="0">
                <a:solidFill>
                  <a:srgbClr val="3F7F7F"/>
                </a:solidFill>
                <a:latin typeface="Courier New"/>
                <a:cs typeface="Courier New"/>
              </a:rPr>
              <a:t># The </a:t>
            </a:r>
            <a:r>
              <a:rPr sz="850" i="1" spc="-15" dirty="0">
                <a:solidFill>
                  <a:srgbClr val="3F7F7F"/>
                </a:solidFill>
                <a:latin typeface="Courier New"/>
                <a:cs typeface="Courier New"/>
              </a:rPr>
              <a:t>following function retrieves </a:t>
            </a:r>
            <a:r>
              <a:rPr sz="850" i="1" spc="-10" dirty="0">
                <a:solidFill>
                  <a:srgbClr val="3F7F7F"/>
                </a:solidFill>
                <a:latin typeface="Courier New"/>
                <a:cs typeface="Courier New"/>
              </a:rPr>
              <a:t>the care center given the names and </a:t>
            </a:r>
            <a:r>
              <a:rPr sz="850" i="1" spc="-15" dirty="0">
                <a:solidFill>
                  <a:srgbClr val="3F7F7F"/>
                </a:solidFill>
                <a:latin typeface="Courier New"/>
                <a:cs typeface="Courier New"/>
              </a:rPr>
              <a:t>coordinates </a:t>
            </a:r>
            <a:r>
              <a:rPr sz="850" i="1" spc="-10" dirty="0">
                <a:solidFill>
                  <a:srgbClr val="3F7F7F"/>
                </a:solidFill>
                <a:latin typeface="Courier New"/>
                <a:cs typeface="Courier New"/>
              </a:rPr>
              <a:t>and stores it i  nto</a:t>
            </a:r>
            <a:r>
              <a:rPr sz="850" i="1" spc="-15" dirty="0">
                <a:solidFill>
                  <a:srgbClr val="3F7F7F"/>
                </a:solidFill>
                <a:latin typeface="Courier New"/>
                <a:cs typeface="Courier New"/>
              </a:rPr>
              <a:t> dataframe.</a:t>
            </a:r>
            <a:endParaRPr sz="850">
              <a:latin typeface="Courier New"/>
              <a:cs typeface="Courier New"/>
            </a:endParaRPr>
          </a:p>
        </p:txBody>
      </p:sp>
      <p:sp>
        <p:nvSpPr>
          <p:cNvPr id="9" name="object 9"/>
          <p:cNvSpPr/>
          <p:nvPr/>
        </p:nvSpPr>
        <p:spPr>
          <a:xfrm>
            <a:off x="582991" y="8555735"/>
            <a:ext cx="6387341" cy="342995"/>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621102" y="361946"/>
            <a:ext cx="145415" cy="358775"/>
          </a:xfrm>
          <a:custGeom>
            <a:avLst/>
            <a:gdLst/>
            <a:ahLst/>
            <a:cxnLst/>
            <a:rect l="l" t="t" r="r" b="b"/>
            <a:pathLst>
              <a:path w="145415" h="358775">
                <a:moveTo>
                  <a:pt x="144820" y="0"/>
                </a:moveTo>
                <a:lnTo>
                  <a:pt x="144820" y="358237"/>
                </a:lnTo>
                <a:lnTo>
                  <a:pt x="0" y="358237"/>
                </a:lnTo>
                <a:lnTo>
                  <a:pt x="0" y="0"/>
                </a:lnTo>
                <a:lnTo>
                  <a:pt x="144820" y="0"/>
                </a:lnTo>
                <a:close/>
              </a:path>
            </a:pathLst>
          </a:custGeom>
          <a:solidFill>
            <a:srgbClr val="F4F4F4"/>
          </a:solidFill>
        </p:spPr>
        <p:txBody>
          <a:bodyPr wrap="square" lIns="0" tIns="0" rIns="0" bIns="0" rtlCol="0"/>
          <a:lstStyle/>
          <a:p>
            <a:endParaRPr/>
          </a:p>
        </p:txBody>
      </p:sp>
      <p:sp>
        <p:nvSpPr>
          <p:cNvPr id="11" name="object 11"/>
          <p:cNvSpPr/>
          <p:nvPr/>
        </p:nvSpPr>
        <p:spPr>
          <a:xfrm>
            <a:off x="765922" y="361946"/>
            <a:ext cx="358775" cy="358775"/>
          </a:xfrm>
          <a:custGeom>
            <a:avLst/>
            <a:gdLst/>
            <a:ahLst/>
            <a:cxnLst/>
            <a:rect l="l" t="t" r="r" b="b"/>
            <a:pathLst>
              <a:path w="358775" h="358775">
                <a:moveTo>
                  <a:pt x="358239" y="0"/>
                </a:moveTo>
                <a:lnTo>
                  <a:pt x="358239" y="358237"/>
                </a:lnTo>
                <a:lnTo>
                  <a:pt x="0" y="358237"/>
                </a:lnTo>
                <a:lnTo>
                  <a:pt x="0" y="0"/>
                </a:lnTo>
                <a:lnTo>
                  <a:pt x="358239" y="0"/>
                </a:lnTo>
                <a:close/>
              </a:path>
            </a:pathLst>
          </a:custGeom>
          <a:solidFill>
            <a:srgbClr val="F4F4F4"/>
          </a:solidFill>
        </p:spPr>
        <p:txBody>
          <a:bodyPr wrap="square" lIns="0" tIns="0" rIns="0" bIns="0" rtlCol="0"/>
          <a:lstStyle/>
          <a:p>
            <a:endParaRPr/>
          </a:p>
        </p:txBody>
      </p:sp>
      <p:sp>
        <p:nvSpPr>
          <p:cNvPr id="12" name="object 12"/>
          <p:cNvSpPr/>
          <p:nvPr/>
        </p:nvSpPr>
        <p:spPr>
          <a:xfrm>
            <a:off x="1124162" y="361946"/>
            <a:ext cx="678815" cy="358775"/>
          </a:xfrm>
          <a:custGeom>
            <a:avLst/>
            <a:gdLst/>
            <a:ahLst/>
            <a:cxnLst/>
            <a:rect l="l" t="t" r="r" b="b"/>
            <a:pathLst>
              <a:path w="678814" h="358775">
                <a:moveTo>
                  <a:pt x="678369" y="0"/>
                </a:moveTo>
                <a:lnTo>
                  <a:pt x="678369" y="358237"/>
                </a:lnTo>
                <a:lnTo>
                  <a:pt x="0" y="358237"/>
                </a:lnTo>
                <a:lnTo>
                  <a:pt x="0" y="0"/>
                </a:lnTo>
                <a:lnTo>
                  <a:pt x="678369" y="0"/>
                </a:lnTo>
                <a:close/>
              </a:path>
            </a:pathLst>
          </a:custGeom>
          <a:solidFill>
            <a:srgbClr val="F4F4F4"/>
          </a:solidFill>
        </p:spPr>
        <p:txBody>
          <a:bodyPr wrap="square" lIns="0" tIns="0" rIns="0" bIns="0" rtlCol="0"/>
          <a:lstStyle/>
          <a:p>
            <a:endParaRPr/>
          </a:p>
        </p:txBody>
      </p:sp>
      <p:sp>
        <p:nvSpPr>
          <p:cNvPr id="13" name="object 13"/>
          <p:cNvSpPr/>
          <p:nvPr/>
        </p:nvSpPr>
        <p:spPr>
          <a:xfrm>
            <a:off x="1802531" y="361946"/>
            <a:ext cx="579755" cy="358775"/>
          </a:xfrm>
          <a:custGeom>
            <a:avLst/>
            <a:gdLst/>
            <a:ahLst/>
            <a:cxnLst/>
            <a:rect l="l" t="t" r="r" b="b"/>
            <a:pathLst>
              <a:path w="579755" h="358775">
                <a:moveTo>
                  <a:pt x="579281" y="0"/>
                </a:moveTo>
                <a:lnTo>
                  <a:pt x="579281" y="358237"/>
                </a:lnTo>
                <a:lnTo>
                  <a:pt x="0" y="358237"/>
                </a:lnTo>
                <a:lnTo>
                  <a:pt x="0" y="0"/>
                </a:lnTo>
                <a:lnTo>
                  <a:pt x="579281" y="0"/>
                </a:lnTo>
                <a:close/>
              </a:path>
            </a:pathLst>
          </a:custGeom>
          <a:solidFill>
            <a:srgbClr val="F4F4F4"/>
          </a:solidFill>
        </p:spPr>
        <p:txBody>
          <a:bodyPr wrap="square" lIns="0" tIns="0" rIns="0" bIns="0" rtlCol="0"/>
          <a:lstStyle/>
          <a:p>
            <a:endParaRPr/>
          </a:p>
        </p:txBody>
      </p:sp>
      <p:sp>
        <p:nvSpPr>
          <p:cNvPr id="14" name="object 14"/>
          <p:cNvSpPr/>
          <p:nvPr/>
        </p:nvSpPr>
        <p:spPr>
          <a:xfrm>
            <a:off x="2381813" y="361946"/>
            <a:ext cx="374015" cy="358775"/>
          </a:xfrm>
          <a:custGeom>
            <a:avLst/>
            <a:gdLst/>
            <a:ahLst/>
            <a:cxnLst/>
            <a:rect l="l" t="t" r="r" b="b"/>
            <a:pathLst>
              <a:path w="374014" h="358775">
                <a:moveTo>
                  <a:pt x="373484" y="0"/>
                </a:moveTo>
                <a:lnTo>
                  <a:pt x="373484" y="358237"/>
                </a:lnTo>
                <a:lnTo>
                  <a:pt x="0" y="358237"/>
                </a:lnTo>
                <a:lnTo>
                  <a:pt x="0" y="0"/>
                </a:lnTo>
                <a:lnTo>
                  <a:pt x="373484" y="0"/>
                </a:lnTo>
                <a:close/>
              </a:path>
            </a:pathLst>
          </a:custGeom>
          <a:solidFill>
            <a:srgbClr val="F4F4F4"/>
          </a:solidFill>
        </p:spPr>
        <p:txBody>
          <a:bodyPr wrap="square" lIns="0" tIns="0" rIns="0" bIns="0" rtlCol="0"/>
          <a:lstStyle/>
          <a:p>
            <a:endParaRPr/>
          </a:p>
        </p:txBody>
      </p:sp>
      <p:sp>
        <p:nvSpPr>
          <p:cNvPr id="15" name="object 15"/>
          <p:cNvSpPr/>
          <p:nvPr/>
        </p:nvSpPr>
        <p:spPr>
          <a:xfrm>
            <a:off x="2755297" y="361946"/>
            <a:ext cx="526415" cy="358775"/>
          </a:xfrm>
          <a:custGeom>
            <a:avLst/>
            <a:gdLst/>
            <a:ahLst/>
            <a:cxnLst/>
            <a:rect l="l" t="t" r="r" b="b"/>
            <a:pathLst>
              <a:path w="526414" h="358775">
                <a:moveTo>
                  <a:pt x="525926" y="0"/>
                </a:moveTo>
                <a:lnTo>
                  <a:pt x="525926" y="358237"/>
                </a:lnTo>
                <a:lnTo>
                  <a:pt x="0" y="358237"/>
                </a:lnTo>
                <a:lnTo>
                  <a:pt x="0" y="0"/>
                </a:lnTo>
                <a:lnTo>
                  <a:pt x="525926" y="0"/>
                </a:lnTo>
                <a:close/>
              </a:path>
            </a:pathLst>
          </a:custGeom>
          <a:solidFill>
            <a:srgbClr val="F4F4F4"/>
          </a:solidFill>
        </p:spPr>
        <p:txBody>
          <a:bodyPr wrap="square" lIns="0" tIns="0" rIns="0" bIns="0" rtlCol="0"/>
          <a:lstStyle/>
          <a:p>
            <a:endParaRPr/>
          </a:p>
        </p:txBody>
      </p:sp>
      <p:sp>
        <p:nvSpPr>
          <p:cNvPr id="16" name="object 16"/>
          <p:cNvSpPr/>
          <p:nvPr/>
        </p:nvSpPr>
        <p:spPr>
          <a:xfrm>
            <a:off x="3281224" y="361946"/>
            <a:ext cx="625475" cy="358775"/>
          </a:xfrm>
          <a:custGeom>
            <a:avLst/>
            <a:gdLst/>
            <a:ahLst/>
            <a:cxnLst/>
            <a:rect l="l" t="t" r="r" b="b"/>
            <a:pathLst>
              <a:path w="625475" h="358775">
                <a:moveTo>
                  <a:pt x="625014" y="0"/>
                </a:moveTo>
                <a:lnTo>
                  <a:pt x="625014" y="358237"/>
                </a:lnTo>
                <a:lnTo>
                  <a:pt x="0" y="358237"/>
                </a:lnTo>
                <a:lnTo>
                  <a:pt x="0" y="0"/>
                </a:lnTo>
                <a:lnTo>
                  <a:pt x="625014" y="0"/>
                </a:lnTo>
                <a:close/>
              </a:path>
            </a:pathLst>
          </a:custGeom>
          <a:solidFill>
            <a:srgbClr val="F4F4F4"/>
          </a:solidFill>
        </p:spPr>
        <p:txBody>
          <a:bodyPr wrap="square" lIns="0" tIns="0" rIns="0" bIns="0" rtlCol="0"/>
          <a:lstStyle/>
          <a:p>
            <a:endParaRPr/>
          </a:p>
        </p:txBody>
      </p:sp>
      <p:sp>
        <p:nvSpPr>
          <p:cNvPr id="17" name="object 17"/>
          <p:cNvSpPr/>
          <p:nvPr/>
        </p:nvSpPr>
        <p:spPr>
          <a:xfrm>
            <a:off x="3906238" y="361946"/>
            <a:ext cx="305435" cy="358775"/>
          </a:xfrm>
          <a:custGeom>
            <a:avLst/>
            <a:gdLst/>
            <a:ahLst/>
            <a:cxnLst/>
            <a:rect l="l" t="t" r="r" b="b"/>
            <a:pathLst>
              <a:path w="305435" h="358775">
                <a:moveTo>
                  <a:pt x="304885" y="0"/>
                </a:moveTo>
                <a:lnTo>
                  <a:pt x="304885" y="358237"/>
                </a:lnTo>
                <a:lnTo>
                  <a:pt x="0" y="358237"/>
                </a:lnTo>
                <a:lnTo>
                  <a:pt x="0" y="0"/>
                </a:lnTo>
                <a:lnTo>
                  <a:pt x="304885" y="0"/>
                </a:lnTo>
                <a:close/>
              </a:path>
            </a:pathLst>
          </a:custGeom>
          <a:solidFill>
            <a:srgbClr val="F4F4F4"/>
          </a:solidFill>
        </p:spPr>
        <p:txBody>
          <a:bodyPr wrap="square" lIns="0" tIns="0" rIns="0" bIns="0" rtlCol="0"/>
          <a:lstStyle/>
          <a:p>
            <a:endParaRPr/>
          </a:p>
        </p:txBody>
      </p:sp>
      <p:sp>
        <p:nvSpPr>
          <p:cNvPr id="18" name="object 18"/>
          <p:cNvSpPr/>
          <p:nvPr/>
        </p:nvSpPr>
        <p:spPr>
          <a:xfrm>
            <a:off x="4211123" y="361946"/>
            <a:ext cx="541655" cy="358775"/>
          </a:xfrm>
          <a:custGeom>
            <a:avLst/>
            <a:gdLst/>
            <a:ahLst/>
            <a:cxnLst/>
            <a:rect l="l" t="t" r="r" b="b"/>
            <a:pathLst>
              <a:path w="541654" h="358775">
                <a:moveTo>
                  <a:pt x="541170" y="0"/>
                </a:moveTo>
                <a:lnTo>
                  <a:pt x="541170" y="358237"/>
                </a:lnTo>
                <a:lnTo>
                  <a:pt x="0" y="358237"/>
                </a:lnTo>
                <a:lnTo>
                  <a:pt x="0" y="0"/>
                </a:lnTo>
                <a:lnTo>
                  <a:pt x="541170" y="0"/>
                </a:lnTo>
                <a:close/>
              </a:path>
            </a:pathLst>
          </a:custGeom>
          <a:solidFill>
            <a:srgbClr val="F4F4F4"/>
          </a:solidFill>
        </p:spPr>
        <p:txBody>
          <a:bodyPr wrap="square" lIns="0" tIns="0" rIns="0" bIns="0" rtlCol="0"/>
          <a:lstStyle/>
          <a:p>
            <a:endParaRPr/>
          </a:p>
        </p:txBody>
      </p:sp>
      <p:sp>
        <p:nvSpPr>
          <p:cNvPr id="19" name="object 19"/>
          <p:cNvSpPr/>
          <p:nvPr/>
        </p:nvSpPr>
        <p:spPr>
          <a:xfrm>
            <a:off x="4752294" y="361946"/>
            <a:ext cx="831215" cy="358775"/>
          </a:xfrm>
          <a:custGeom>
            <a:avLst/>
            <a:gdLst/>
            <a:ahLst/>
            <a:cxnLst/>
            <a:rect l="l" t="t" r="r" b="b"/>
            <a:pathLst>
              <a:path w="831214" h="358775">
                <a:moveTo>
                  <a:pt x="830811" y="0"/>
                </a:moveTo>
                <a:lnTo>
                  <a:pt x="830811" y="358237"/>
                </a:lnTo>
                <a:lnTo>
                  <a:pt x="0" y="358237"/>
                </a:lnTo>
                <a:lnTo>
                  <a:pt x="0" y="0"/>
                </a:lnTo>
                <a:lnTo>
                  <a:pt x="830811" y="0"/>
                </a:lnTo>
                <a:close/>
              </a:path>
            </a:pathLst>
          </a:custGeom>
          <a:solidFill>
            <a:srgbClr val="F4F4F4"/>
          </a:solidFill>
        </p:spPr>
        <p:txBody>
          <a:bodyPr wrap="square" lIns="0" tIns="0" rIns="0" bIns="0" rtlCol="0"/>
          <a:lstStyle/>
          <a:p>
            <a:endParaRPr/>
          </a:p>
        </p:txBody>
      </p:sp>
      <p:sp>
        <p:nvSpPr>
          <p:cNvPr id="20" name="object 20"/>
          <p:cNvSpPr/>
          <p:nvPr/>
        </p:nvSpPr>
        <p:spPr>
          <a:xfrm>
            <a:off x="5583106" y="361946"/>
            <a:ext cx="564515" cy="358775"/>
          </a:xfrm>
          <a:custGeom>
            <a:avLst/>
            <a:gdLst/>
            <a:ahLst/>
            <a:cxnLst/>
            <a:rect l="l" t="t" r="r" b="b"/>
            <a:pathLst>
              <a:path w="564514" h="358775">
                <a:moveTo>
                  <a:pt x="564037" y="0"/>
                </a:moveTo>
                <a:lnTo>
                  <a:pt x="564037" y="358237"/>
                </a:lnTo>
                <a:lnTo>
                  <a:pt x="0" y="358237"/>
                </a:lnTo>
                <a:lnTo>
                  <a:pt x="0" y="0"/>
                </a:lnTo>
                <a:lnTo>
                  <a:pt x="564037" y="0"/>
                </a:lnTo>
                <a:close/>
              </a:path>
            </a:pathLst>
          </a:custGeom>
          <a:solidFill>
            <a:srgbClr val="F4F4F4"/>
          </a:solidFill>
        </p:spPr>
        <p:txBody>
          <a:bodyPr wrap="square" lIns="0" tIns="0" rIns="0" bIns="0" rtlCol="0"/>
          <a:lstStyle/>
          <a:p>
            <a:endParaRPr/>
          </a:p>
        </p:txBody>
      </p:sp>
      <p:sp>
        <p:nvSpPr>
          <p:cNvPr id="21" name="object 21"/>
          <p:cNvSpPr/>
          <p:nvPr/>
        </p:nvSpPr>
        <p:spPr>
          <a:xfrm>
            <a:off x="6147143" y="361946"/>
            <a:ext cx="343535" cy="358775"/>
          </a:xfrm>
          <a:custGeom>
            <a:avLst/>
            <a:gdLst/>
            <a:ahLst/>
            <a:cxnLst/>
            <a:rect l="l" t="t" r="r" b="b"/>
            <a:pathLst>
              <a:path w="343535" h="358775">
                <a:moveTo>
                  <a:pt x="342995" y="0"/>
                </a:moveTo>
                <a:lnTo>
                  <a:pt x="342995" y="358237"/>
                </a:lnTo>
                <a:lnTo>
                  <a:pt x="0" y="358237"/>
                </a:lnTo>
                <a:lnTo>
                  <a:pt x="0" y="0"/>
                </a:lnTo>
                <a:lnTo>
                  <a:pt x="342995" y="0"/>
                </a:lnTo>
                <a:close/>
              </a:path>
            </a:pathLst>
          </a:custGeom>
          <a:solidFill>
            <a:srgbClr val="F4F4F4"/>
          </a:solidFill>
        </p:spPr>
        <p:txBody>
          <a:bodyPr wrap="square" lIns="0" tIns="0" rIns="0" bIns="0" rtlCol="0"/>
          <a:lstStyle/>
          <a:p>
            <a:endParaRPr/>
          </a:p>
        </p:txBody>
      </p:sp>
      <p:sp>
        <p:nvSpPr>
          <p:cNvPr id="22" name="object 22"/>
          <p:cNvSpPr/>
          <p:nvPr/>
        </p:nvSpPr>
        <p:spPr>
          <a:xfrm>
            <a:off x="6490139" y="361946"/>
            <a:ext cx="427355" cy="358775"/>
          </a:xfrm>
          <a:custGeom>
            <a:avLst/>
            <a:gdLst/>
            <a:ahLst/>
            <a:cxnLst/>
            <a:rect l="l" t="t" r="r" b="b"/>
            <a:pathLst>
              <a:path w="427354" h="358775">
                <a:moveTo>
                  <a:pt x="426839" y="0"/>
                </a:moveTo>
                <a:lnTo>
                  <a:pt x="426839" y="358237"/>
                </a:lnTo>
                <a:lnTo>
                  <a:pt x="0" y="358237"/>
                </a:lnTo>
                <a:lnTo>
                  <a:pt x="0" y="0"/>
                </a:lnTo>
                <a:lnTo>
                  <a:pt x="426839" y="0"/>
                </a:lnTo>
                <a:close/>
              </a:path>
            </a:pathLst>
          </a:custGeom>
          <a:solidFill>
            <a:srgbClr val="F4F4F4"/>
          </a:solidFill>
        </p:spPr>
        <p:txBody>
          <a:bodyPr wrap="square" lIns="0" tIns="0" rIns="0" bIns="0" rtlCol="0"/>
          <a:lstStyle/>
          <a:p>
            <a:endParaRPr/>
          </a:p>
        </p:txBody>
      </p:sp>
      <p:sp>
        <p:nvSpPr>
          <p:cNvPr id="23" name="object 23"/>
          <p:cNvSpPr/>
          <p:nvPr/>
        </p:nvSpPr>
        <p:spPr>
          <a:xfrm>
            <a:off x="6943656" y="361946"/>
            <a:ext cx="0" cy="358775"/>
          </a:xfrm>
          <a:custGeom>
            <a:avLst/>
            <a:gdLst/>
            <a:ahLst/>
            <a:cxnLst/>
            <a:rect l="l" t="t" r="r" b="b"/>
            <a:pathLst>
              <a:path h="358775">
                <a:moveTo>
                  <a:pt x="0" y="0"/>
                </a:moveTo>
                <a:lnTo>
                  <a:pt x="0" y="358237"/>
                </a:lnTo>
              </a:path>
            </a:pathLst>
          </a:custGeom>
          <a:ln w="53354">
            <a:solidFill>
              <a:srgbClr val="F4F4F4"/>
            </a:solidFill>
          </a:ln>
        </p:spPr>
        <p:txBody>
          <a:bodyPr wrap="square" lIns="0" tIns="0" rIns="0" bIns="0" rtlCol="0"/>
          <a:lstStyle/>
          <a:p>
            <a:endParaRPr/>
          </a:p>
        </p:txBody>
      </p:sp>
      <p:sp>
        <p:nvSpPr>
          <p:cNvPr id="24" name="object 24"/>
          <p:cNvSpPr/>
          <p:nvPr/>
        </p:nvSpPr>
        <p:spPr>
          <a:xfrm>
            <a:off x="621102" y="1238489"/>
            <a:ext cx="145415" cy="518795"/>
          </a:xfrm>
          <a:custGeom>
            <a:avLst/>
            <a:gdLst/>
            <a:ahLst/>
            <a:cxnLst/>
            <a:rect l="l" t="t" r="r" b="b"/>
            <a:pathLst>
              <a:path w="145415" h="518794">
                <a:moveTo>
                  <a:pt x="0" y="0"/>
                </a:moveTo>
                <a:lnTo>
                  <a:pt x="144820" y="0"/>
                </a:lnTo>
                <a:lnTo>
                  <a:pt x="144820" y="518304"/>
                </a:lnTo>
                <a:lnTo>
                  <a:pt x="0" y="518304"/>
                </a:lnTo>
                <a:lnTo>
                  <a:pt x="0" y="0"/>
                </a:lnTo>
                <a:close/>
              </a:path>
            </a:pathLst>
          </a:custGeom>
          <a:solidFill>
            <a:srgbClr val="F4F4F4"/>
          </a:solidFill>
        </p:spPr>
        <p:txBody>
          <a:bodyPr wrap="square" lIns="0" tIns="0" rIns="0" bIns="0" rtlCol="0"/>
          <a:lstStyle/>
          <a:p>
            <a:endParaRPr/>
          </a:p>
        </p:txBody>
      </p:sp>
      <p:sp>
        <p:nvSpPr>
          <p:cNvPr id="25" name="object 25"/>
          <p:cNvSpPr/>
          <p:nvPr/>
        </p:nvSpPr>
        <p:spPr>
          <a:xfrm>
            <a:off x="765922" y="1238489"/>
            <a:ext cx="358775" cy="518795"/>
          </a:xfrm>
          <a:custGeom>
            <a:avLst/>
            <a:gdLst/>
            <a:ahLst/>
            <a:cxnLst/>
            <a:rect l="l" t="t" r="r" b="b"/>
            <a:pathLst>
              <a:path w="358775" h="518794">
                <a:moveTo>
                  <a:pt x="0" y="0"/>
                </a:moveTo>
                <a:lnTo>
                  <a:pt x="358239" y="0"/>
                </a:lnTo>
                <a:lnTo>
                  <a:pt x="358239" y="518304"/>
                </a:lnTo>
                <a:lnTo>
                  <a:pt x="0" y="518304"/>
                </a:lnTo>
                <a:lnTo>
                  <a:pt x="0" y="0"/>
                </a:lnTo>
                <a:close/>
              </a:path>
            </a:pathLst>
          </a:custGeom>
          <a:solidFill>
            <a:srgbClr val="F4F4F4"/>
          </a:solidFill>
        </p:spPr>
        <p:txBody>
          <a:bodyPr wrap="square" lIns="0" tIns="0" rIns="0" bIns="0" rtlCol="0"/>
          <a:lstStyle/>
          <a:p>
            <a:endParaRPr/>
          </a:p>
        </p:txBody>
      </p:sp>
      <p:sp>
        <p:nvSpPr>
          <p:cNvPr id="26" name="object 26"/>
          <p:cNvSpPr/>
          <p:nvPr/>
        </p:nvSpPr>
        <p:spPr>
          <a:xfrm>
            <a:off x="1124162" y="1238489"/>
            <a:ext cx="678815" cy="518795"/>
          </a:xfrm>
          <a:custGeom>
            <a:avLst/>
            <a:gdLst/>
            <a:ahLst/>
            <a:cxnLst/>
            <a:rect l="l" t="t" r="r" b="b"/>
            <a:pathLst>
              <a:path w="678814" h="518794">
                <a:moveTo>
                  <a:pt x="0" y="0"/>
                </a:moveTo>
                <a:lnTo>
                  <a:pt x="678369" y="0"/>
                </a:lnTo>
                <a:lnTo>
                  <a:pt x="678369" y="518304"/>
                </a:lnTo>
                <a:lnTo>
                  <a:pt x="0" y="518304"/>
                </a:lnTo>
                <a:lnTo>
                  <a:pt x="0" y="0"/>
                </a:lnTo>
                <a:close/>
              </a:path>
            </a:pathLst>
          </a:custGeom>
          <a:solidFill>
            <a:srgbClr val="F4F4F4"/>
          </a:solidFill>
        </p:spPr>
        <p:txBody>
          <a:bodyPr wrap="square" lIns="0" tIns="0" rIns="0" bIns="0" rtlCol="0"/>
          <a:lstStyle/>
          <a:p>
            <a:endParaRPr/>
          </a:p>
        </p:txBody>
      </p:sp>
      <p:sp>
        <p:nvSpPr>
          <p:cNvPr id="27" name="object 27"/>
          <p:cNvSpPr/>
          <p:nvPr/>
        </p:nvSpPr>
        <p:spPr>
          <a:xfrm>
            <a:off x="1802531" y="1238489"/>
            <a:ext cx="579755" cy="518795"/>
          </a:xfrm>
          <a:custGeom>
            <a:avLst/>
            <a:gdLst/>
            <a:ahLst/>
            <a:cxnLst/>
            <a:rect l="l" t="t" r="r" b="b"/>
            <a:pathLst>
              <a:path w="579755" h="518794">
                <a:moveTo>
                  <a:pt x="0" y="0"/>
                </a:moveTo>
                <a:lnTo>
                  <a:pt x="579281" y="0"/>
                </a:lnTo>
                <a:lnTo>
                  <a:pt x="579281" y="518304"/>
                </a:lnTo>
                <a:lnTo>
                  <a:pt x="0" y="518304"/>
                </a:lnTo>
                <a:lnTo>
                  <a:pt x="0" y="0"/>
                </a:lnTo>
                <a:close/>
              </a:path>
            </a:pathLst>
          </a:custGeom>
          <a:solidFill>
            <a:srgbClr val="F4F4F4"/>
          </a:solidFill>
        </p:spPr>
        <p:txBody>
          <a:bodyPr wrap="square" lIns="0" tIns="0" rIns="0" bIns="0" rtlCol="0"/>
          <a:lstStyle/>
          <a:p>
            <a:endParaRPr/>
          </a:p>
        </p:txBody>
      </p:sp>
      <p:sp>
        <p:nvSpPr>
          <p:cNvPr id="28" name="object 28"/>
          <p:cNvSpPr/>
          <p:nvPr/>
        </p:nvSpPr>
        <p:spPr>
          <a:xfrm>
            <a:off x="2381813" y="1238489"/>
            <a:ext cx="374015" cy="518795"/>
          </a:xfrm>
          <a:custGeom>
            <a:avLst/>
            <a:gdLst/>
            <a:ahLst/>
            <a:cxnLst/>
            <a:rect l="l" t="t" r="r" b="b"/>
            <a:pathLst>
              <a:path w="374014" h="518794">
                <a:moveTo>
                  <a:pt x="0" y="0"/>
                </a:moveTo>
                <a:lnTo>
                  <a:pt x="373484" y="0"/>
                </a:lnTo>
                <a:lnTo>
                  <a:pt x="373484" y="518304"/>
                </a:lnTo>
                <a:lnTo>
                  <a:pt x="0" y="518304"/>
                </a:lnTo>
                <a:lnTo>
                  <a:pt x="0" y="0"/>
                </a:lnTo>
                <a:close/>
              </a:path>
            </a:pathLst>
          </a:custGeom>
          <a:solidFill>
            <a:srgbClr val="F4F4F4"/>
          </a:solidFill>
        </p:spPr>
        <p:txBody>
          <a:bodyPr wrap="square" lIns="0" tIns="0" rIns="0" bIns="0" rtlCol="0"/>
          <a:lstStyle/>
          <a:p>
            <a:endParaRPr/>
          </a:p>
        </p:txBody>
      </p:sp>
      <p:sp>
        <p:nvSpPr>
          <p:cNvPr id="29" name="object 29"/>
          <p:cNvSpPr/>
          <p:nvPr/>
        </p:nvSpPr>
        <p:spPr>
          <a:xfrm>
            <a:off x="2755297" y="1238489"/>
            <a:ext cx="526415" cy="518795"/>
          </a:xfrm>
          <a:custGeom>
            <a:avLst/>
            <a:gdLst/>
            <a:ahLst/>
            <a:cxnLst/>
            <a:rect l="l" t="t" r="r" b="b"/>
            <a:pathLst>
              <a:path w="526414" h="518794">
                <a:moveTo>
                  <a:pt x="0" y="0"/>
                </a:moveTo>
                <a:lnTo>
                  <a:pt x="525926" y="0"/>
                </a:lnTo>
                <a:lnTo>
                  <a:pt x="525926" y="518304"/>
                </a:lnTo>
                <a:lnTo>
                  <a:pt x="0" y="518304"/>
                </a:lnTo>
                <a:lnTo>
                  <a:pt x="0" y="0"/>
                </a:lnTo>
                <a:close/>
              </a:path>
            </a:pathLst>
          </a:custGeom>
          <a:solidFill>
            <a:srgbClr val="F4F4F4"/>
          </a:solidFill>
        </p:spPr>
        <p:txBody>
          <a:bodyPr wrap="square" lIns="0" tIns="0" rIns="0" bIns="0" rtlCol="0"/>
          <a:lstStyle/>
          <a:p>
            <a:endParaRPr/>
          </a:p>
        </p:txBody>
      </p:sp>
      <p:sp>
        <p:nvSpPr>
          <p:cNvPr id="30" name="object 30"/>
          <p:cNvSpPr/>
          <p:nvPr/>
        </p:nvSpPr>
        <p:spPr>
          <a:xfrm>
            <a:off x="3281224" y="1238489"/>
            <a:ext cx="625475" cy="518795"/>
          </a:xfrm>
          <a:custGeom>
            <a:avLst/>
            <a:gdLst/>
            <a:ahLst/>
            <a:cxnLst/>
            <a:rect l="l" t="t" r="r" b="b"/>
            <a:pathLst>
              <a:path w="625475" h="518794">
                <a:moveTo>
                  <a:pt x="0" y="0"/>
                </a:moveTo>
                <a:lnTo>
                  <a:pt x="625014" y="0"/>
                </a:lnTo>
                <a:lnTo>
                  <a:pt x="625014" y="518304"/>
                </a:lnTo>
                <a:lnTo>
                  <a:pt x="0" y="518304"/>
                </a:lnTo>
                <a:lnTo>
                  <a:pt x="0" y="0"/>
                </a:lnTo>
                <a:close/>
              </a:path>
            </a:pathLst>
          </a:custGeom>
          <a:solidFill>
            <a:srgbClr val="F4F4F4"/>
          </a:solidFill>
        </p:spPr>
        <p:txBody>
          <a:bodyPr wrap="square" lIns="0" tIns="0" rIns="0" bIns="0" rtlCol="0"/>
          <a:lstStyle/>
          <a:p>
            <a:endParaRPr/>
          </a:p>
        </p:txBody>
      </p:sp>
      <p:sp>
        <p:nvSpPr>
          <p:cNvPr id="31" name="object 31"/>
          <p:cNvSpPr/>
          <p:nvPr/>
        </p:nvSpPr>
        <p:spPr>
          <a:xfrm>
            <a:off x="3906238" y="1238489"/>
            <a:ext cx="305435" cy="518795"/>
          </a:xfrm>
          <a:custGeom>
            <a:avLst/>
            <a:gdLst/>
            <a:ahLst/>
            <a:cxnLst/>
            <a:rect l="l" t="t" r="r" b="b"/>
            <a:pathLst>
              <a:path w="305435" h="518794">
                <a:moveTo>
                  <a:pt x="0" y="0"/>
                </a:moveTo>
                <a:lnTo>
                  <a:pt x="304885" y="0"/>
                </a:lnTo>
                <a:lnTo>
                  <a:pt x="304885" y="518304"/>
                </a:lnTo>
                <a:lnTo>
                  <a:pt x="0" y="518304"/>
                </a:lnTo>
                <a:lnTo>
                  <a:pt x="0" y="0"/>
                </a:lnTo>
                <a:close/>
              </a:path>
            </a:pathLst>
          </a:custGeom>
          <a:solidFill>
            <a:srgbClr val="F4F4F4"/>
          </a:solidFill>
        </p:spPr>
        <p:txBody>
          <a:bodyPr wrap="square" lIns="0" tIns="0" rIns="0" bIns="0" rtlCol="0"/>
          <a:lstStyle/>
          <a:p>
            <a:endParaRPr/>
          </a:p>
        </p:txBody>
      </p:sp>
      <p:sp>
        <p:nvSpPr>
          <p:cNvPr id="32" name="object 32"/>
          <p:cNvSpPr/>
          <p:nvPr/>
        </p:nvSpPr>
        <p:spPr>
          <a:xfrm>
            <a:off x="4211123" y="1238489"/>
            <a:ext cx="541655" cy="518795"/>
          </a:xfrm>
          <a:custGeom>
            <a:avLst/>
            <a:gdLst/>
            <a:ahLst/>
            <a:cxnLst/>
            <a:rect l="l" t="t" r="r" b="b"/>
            <a:pathLst>
              <a:path w="541654" h="518794">
                <a:moveTo>
                  <a:pt x="0" y="0"/>
                </a:moveTo>
                <a:lnTo>
                  <a:pt x="541170" y="0"/>
                </a:lnTo>
                <a:lnTo>
                  <a:pt x="541170" y="518304"/>
                </a:lnTo>
                <a:lnTo>
                  <a:pt x="0" y="518304"/>
                </a:lnTo>
                <a:lnTo>
                  <a:pt x="0" y="0"/>
                </a:lnTo>
                <a:close/>
              </a:path>
            </a:pathLst>
          </a:custGeom>
          <a:solidFill>
            <a:srgbClr val="F4F4F4"/>
          </a:solidFill>
        </p:spPr>
        <p:txBody>
          <a:bodyPr wrap="square" lIns="0" tIns="0" rIns="0" bIns="0" rtlCol="0"/>
          <a:lstStyle/>
          <a:p>
            <a:endParaRPr/>
          </a:p>
        </p:txBody>
      </p:sp>
      <p:sp>
        <p:nvSpPr>
          <p:cNvPr id="33" name="object 33"/>
          <p:cNvSpPr/>
          <p:nvPr/>
        </p:nvSpPr>
        <p:spPr>
          <a:xfrm>
            <a:off x="4752294" y="1238489"/>
            <a:ext cx="831215" cy="518795"/>
          </a:xfrm>
          <a:custGeom>
            <a:avLst/>
            <a:gdLst/>
            <a:ahLst/>
            <a:cxnLst/>
            <a:rect l="l" t="t" r="r" b="b"/>
            <a:pathLst>
              <a:path w="831214" h="518794">
                <a:moveTo>
                  <a:pt x="0" y="0"/>
                </a:moveTo>
                <a:lnTo>
                  <a:pt x="830811" y="0"/>
                </a:lnTo>
                <a:lnTo>
                  <a:pt x="830811" y="518304"/>
                </a:lnTo>
                <a:lnTo>
                  <a:pt x="0" y="518304"/>
                </a:lnTo>
                <a:lnTo>
                  <a:pt x="0" y="0"/>
                </a:lnTo>
                <a:close/>
              </a:path>
            </a:pathLst>
          </a:custGeom>
          <a:solidFill>
            <a:srgbClr val="F4F4F4"/>
          </a:solidFill>
        </p:spPr>
        <p:txBody>
          <a:bodyPr wrap="square" lIns="0" tIns="0" rIns="0" bIns="0" rtlCol="0"/>
          <a:lstStyle/>
          <a:p>
            <a:endParaRPr/>
          </a:p>
        </p:txBody>
      </p:sp>
      <p:sp>
        <p:nvSpPr>
          <p:cNvPr id="34" name="object 34"/>
          <p:cNvSpPr/>
          <p:nvPr/>
        </p:nvSpPr>
        <p:spPr>
          <a:xfrm>
            <a:off x="5583106" y="1238489"/>
            <a:ext cx="564515" cy="518795"/>
          </a:xfrm>
          <a:custGeom>
            <a:avLst/>
            <a:gdLst/>
            <a:ahLst/>
            <a:cxnLst/>
            <a:rect l="l" t="t" r="r" b="b"/>
            <a:pathLst>
              <a:path w="564514" h="518794">
                <a:moveTo>
                  <a:pt x="0" y="0"/>
                </a:moveTo>
                <a:lnTo>
                  <a:pt x="564037" y="0"/>
                </a:lnTo>
                <a:lnTo>
                  <a:pt x="564037" y="518304"/>
                </a:lnTo>
                <a:lnTo>
                  <a:pt x="0" y="518304"/>
                </a:lnTo>
                <a:lnTo>
                  <a:pt x="0" y="0"/>
                </a:lnTo>
                <a:close/>
              </a:path>
            </a:pathLst>
          </a:custGeom>
          <a:solidFill>
            <a:srgbClr val="F4F4F4"/>
          </a:solidFill>
        </p:spPr>
        <p:txBody>
          <a:bodyPr wrap="square" lIns="0" tIns="0" rIns="0" bIns="0" rtlCol="0"/>
          <a:lstStyle/>
          <a:p>
            <a:endParaRPr/>
          </a:p>
        </p:txBody>
      </p:sp>
      <p:sp>
        <p:nvSpPr>
          <p:cNvPr id="35" name="object 35"/>
          <p:cNvSpPr/>
          <p:nvPr/>
        </p:nvSpPr>
        <p:spPr>
          <a:xfrm>
            <a:off x="6147143" y="1238489"/>
            <a:ext cx="343535" cy="518795"/>
          </a:xfrm>
          <a:custGeom>
            <a:avLst/>
            <a:gdLst/>
            <a:ahLst/>
            <a:cxnLst/>
            <a:rect l="l" t="t" r="r" b="b"/>
            <a:pathLst>
              <a:path w="343535" h="518794">
                <a:moveTo>
                  <a:pt x="0" y="0"/>
                </a:moveTo>
                <a:lnTo>
                  <a:pt x="342995" y="0"/>
                </a:lnTo>
                <a:lnTo>
                  <a:pt x="342995" y="518304"/>
                </a:lnTo>
                <a:lnTo>
                  <a:pt x="0" y="518304"/>
                </a:lnTo>
                <a:lnTo>
                  <a:pt x="0" y="0"/>
                </a:lnTo>
                <a:close/>
              </a:path>
            </a:pathLst>
          </a:custGeom>
          <a:solidFill>
            <a:srgbClr val="F4F4F4"/>
          </a:solidFill>
        </p:spPr>
        <p:txBody>
          <a:bodyPr wrap="square" lIns="0" tIns="0" rIns="0" bIns="0" rtlCol="0"/>
          <a:lstStyle/>
          <a:p>
            <a:endParaRPr/>
          </a:p>
        </p:txBody>
      </p:sp>
      <p:sp>
        <p:nvSpPr>
          <p:cNvPr id="36" name="object 36"/>
          <p:cNvSpPr/>
          <p:nvPr/>
        </p:nvSpPr>
        <p:spPr>
          <a:xfrm>
            <a:off x="6490139" y="1238489"/>
            <a:ext cx="427355" cy="518795"/>
          </a:xfrm>
          <a:custGeom>
            <a:avLst/>
            <a:gdLst/>
            <a:ahLst/>
            <a:cxnLst/>
            <a:rect l="l" t="t" r="r" b="b"/>
            <a:pathLst>
              <a:path w="427354" h="518794">
                <a:moveTo>
                  <a:pt x="0" y="0"/>
                </a:moveTo>
                <a:lnTo>
                  <a:pt x="426839" y="0"/>
                </a:lnTo>
                <a:lnTo>
                  <a:pt x="426839" y="518304"/>
                </a:lnTo>
                <a:lnTo>
                  <a:pt x="0" y="518304"/>
                </a:lnTo>
                <a:lnTo>
                  <a:pt x="0" y="0"/>
                </a:lnTo>
                <a:close/>
              </a:path>
            </a:pathLst>
          </a:custGeom>
          <a:solidFill>
            <a:srgbClr val="F4F4F4"/>
          </a:solidFill>
        </p:spPr>
        <p:txBody>
          <a:bodyPr wrap="square" lIns="0" tIns="0" rIns="0" bIns="0" rtlCol="0"/>
          <a:lstStyle/>
          <a:p>
            <a:endParaRPr/>
          </a:p>
        </p:txBody>
      </p:sp>
      <p:sp>
        <p:nvSpPr>
          <p:cNvPr id="37" name="object 37"/>
          <p:cNvSpPr/>
          <p:nvPr/>
        </p:nvSpPr>
        <p:spPr>
          <a:xfrm>
            <a:off x="6943656" y="1238489"/>
            <a:ext cx="0" cy="518795"/>
          </a:xfrm>
          <a:custGeom>
            <a:avLst/>
            <a:gdLst/>
            <a:ahLst/>
            <a:cxnLst/>
            <a:rect l="l" t="t" r="r" b="b"/>
            <a:pathLst>
              <a:path h="518794">
                <a:moveTo>
                  <a:pt x="0" y="0"/>
                </a:moveTo>
                <a:lnTo>
                  <a:pt x="0" y="518304"/>
                </a:lnTo>
              </a:path>
            </a:pathLst>
          </a:custGeom>
          <a:ln w="53354">
            <a:solidFill>
              <a:srgbClr val="F4F4F4"/>
            </a:solidFill>
          </a:ln>
        </p:spPr>
        <p:txBody>
          <a:bodyPr wrap="square" lIns="0" tIns="0" rIns="0" bIns="0" rtlCol="0"/>
          <a:lstStyle/>
          <a:p>
            <a:endParaRPr/>
          </a:p>
        </p:txBody>
      </p:sp>
      <p:sp>
        <p:nvSpPr>
          <p:cNvPr id="38" name="object 38"/>
          <p:cNvSpPr/>
          <p:nvPr/>
        </p:nvSpPr>
        <p:spPr>
          <a:xfrm>
            <a:off x="621102" y="670640"/>
            <a:ext cx="145415" cy="0"/>
          </a:xfrm>
          <a:custGeom>
            <a:avLst/>
            <a:gdLst/>
            <a:ahLst/>
            <a:cxnLst/>
            <a:rect l="l" t="t" r="r" b="b"/>
            <a:pathLst>
              <a:path w="145415">
                <a:moveTo>
                  <a:pt x="0" y="0"/>
                </a:moveTo>
                <a:lnTo>
                  <a:pt x="144820" y="0"/>
                </a:lnTo>
              </a:path>
            </a:pathLst>
          </a:custGeom>
          <a:ln w="7622">
            <a:solidFill>
              <a:srgbClr val="000000"/>
            </a:solidFill>
          </a:ln>
        </p:spPr>
        <p:txBody>
          <a:bodyPr wrap="square" lIns="0" tIns="0" rIns="0" bIns="0" rtlCol="0"/>
          <a:lstStyle/>
          <a:p>
            <a:endParaRPr/>
          </a:p>
        </p:txBody>
      </p:sp>
      <p:sp>
        <p:nvSpPr>
          <p:cNvPr id="39" name="object 39"/>
          <p:cNvSpPr/>
          <p:nvPr/>
        </p:nvSpPr>
        <p:spPr>
          <a:xfrm>
            <a:off x="765922" y="670640"/>
            <a:ext cx="358775" cy="0"/>
          </a:xfrm>
          <a:custGeom>
            <a:avLst/>
            <a:gdLst/>
            <a:ahLst/>
            <a:cxnLst/>
            <a:rect l="l" t="t" r="r" b="b"/>
            <a:pathLst>
              <a:path w="358775">
                <a:moveTo>
                  <a:pt x="0" y="0"/>
                </a:moveTo>
                <a:lnTo>
                  <a:pt x="358239" y="0"/>
                </a:lnTo>
              </a:path>
            </a:pathLst>
          </a:custGeom>
          <a:ln w="7622">
            <a:solidFill>
              <a:srgbClr val="000000"/>
            </a:solidFill>
          </a:ln>
        </p:spPr>
        <p:txBody>
          <a:bodyPr wrap="square" lIns="0" tIns="0" rIns="0" bIns="0" rtlCol="0"/>
          <a:lstStyle/>
          <a:p>
            <a:endParaRPr/>
          </a:p>
        </p:txBody>
      </p:sp>
      <p:sp>
        <p:nvSpPr>
          <p:cNvPr id="40" name="object 40"/>
          <p:cNvSpPr/>
          <p:nvPr/>
        </p:nvSpPr>
        <p:spPr>
          <a:xfrm>
            <a:off x="1124162" y="670640"/>
            <a:ext cx="678815" cy="0"/>
          </a:xfrm>
          <a:custGeom>
            <a:avLst/>
            <a:gdLst/>
            <a:ahLst/>
            <a:cxnLst/>
            <a:rect l="l" t="t" r="r" b="b"/>
            <a:pathLst>
              <a:path w="678814">
                <a:moveTo>
                  <a:pt x="0" y="0"/>
                </a:moveTo>
                <a:lnTo>
                  <a:pt x="678369" y="0"/>
                </a:lnTo>
              </a:path>
            </a:pathLst>
          </a:custGeom>
          <a:ln w="7622">
            <a:solidFill>
              <a:srgbClr val="000000"/>
            </a:solidFill>
          </a:ln>
        </p:spPr>
        <p:txBody>
          <a:bodyPr wrap="square" lIns="0" tIns="0" rIns="0" bIns="0" rtlCol="0"/>
          <a:lstStyle/>
          <a:p>
            <a:endParaRPr/>
          </a:p>
        </p:txBody>
      </p:sp>
      <p:sp>
        <p:nvSpPr>
          <p:cNvPr id="41" name="object 41"/>
          <p:cNvSpPr/>
          <p:nvPr/>
        </p:nvSpPr>
        <p:spPr>
          <a:xfrm>
            <a:off x="1802531" y="670640"/>
            <a:ext cx="579755" cy="0"/>
          </a:xfrm>
          <a:custGeom>
            <a:avLst/>
            <a:gdLst/>
            <a:ahLst/>
            <a:cxnLst/>
            <a:rect l="l" t="t" r="r" b="b"/>
            <a:pathLst>
              <a:path w="579755">
                <a:moveTo>
                  <a:pt x="0" y="0"/>
                </a:moveTo>
                <a:lnTo>
                  <a:pt x="579281" y="0"/>
                </a:lnTo>
              </a:path>
            </a:pathLst>
          </a:custGeom>
          <a:ln w="7622">
            <a:solidFill>
              <a:srgbClr val="000000"/>
            </a:solidFill>
          </a:ln>
        </p:spPr>
        <p:txBody>
          <a:bodyPr wrap="square" lIns="0" tIns="0" rIns="0" bIns="0" rtlCol="0"/>
          <a:lstStyle/>
          <a:p>
            <a:endParaRPr/>
          </a:p>
        </p:txBody>
      </p:sp>
      <p:sp>
        <p:nvSpPr>
          <p:cNvPr id="42" name="object 42"/>
          <p:cNvSpPr/>
          <p:nvPr/>
        </p:nvSpPr>
        <p:spPr>
          <a:xfrm>
            <a:off x="2381813" y="670640"/>
            <a:ext cx="374015" cy="0"/>
          </a:xfrm>
          <a:custGeom>
            <a:avLst/>
            <a:gdLst/>
            <a:ahLst/>
            <a:cxnLst/>
            <a:rect l="l" t="t" r="r" b="b"/>
            <a:pathLst>
              <a:path w="374014">
                <a:moveTo>
                  <a:pt x="0" y="0"/>
                </a:moveTo>
                <a:lnTo>
                  <a:pt x="373484" y="0"/>
                </a:lnTo>
              </a:path>
            </a:pathLst>
          </a:custGeom>
          <a:ln w="7622">
            <a:solidFill>
              <a:srgbClr val="000000"/>
            </a:solidFill>
          </a:ln>
        </p:spPr>
        <p:txBody>
          <a:bodyPr wrap="square" lIns="0" tIns="0" rIns="0" bIns="0" rtlCol="0"/>
          <a:lstStyle/>
          <a:p>
            <a:endParaRPr/>
          </a:p>
        </p:txBody>
      </p:sp>
      <p:sp>
        <p:nvSpPr>
          <p:cNvPr id="43" name="object 43"/>
          <p:cNvSpPr/>
          <p:nvPr/>
        </p:nvSpPr>
        <p:spPr>
          <a:xfrm>
            <a:off x="2755297" y="670640"/>
            <a:ext cx="526415" cy="0"/>
          </a:xfrm>
          <a:custGeom>
            <a:avLst/>
            <a:gdLst/>
            <a:ahLst/>
            <a:cxnLst/>
            <a:rect l="l" t="t" r="r" b="b"/>
            <a:pathLst>
              <a:path w="526414">
                <a:moveTo>
                  <a:pt x="0" y="0"/>
                </a:moveTo>
                <a:lnTo>
                  <a:pt x="525926" y="0"/>
                </a:lnTo>
              </a:path>
            </a:pathLst>
          </a:custGeom>
          <a:ln w="7622">
            <a:solidFill>
              <a:srgbClr val="000000"/>
            </a:solidFill>
          </a:ln>
        </p:spPr>
        <p:txBody>
          <a:bodyPr wrap="square" lIns="0" tIns="0" rIns="0" bIns="0" rtlCol="0"/>
          <a:lstStyle/>
          <a:p>
            <a:endParaRPr/>
          </a:p>
        </p:txBody>
      </p:sp>
      <p:sp>
        <p:nvSpPr>
          <p:cNvPr id="44" name="object 44"/>
          <p:cNvSpPr/>
          <p:nvPr/>
        </p:nvSpPr>
        <p:spPr>
          <a:xfrm>
            <a:off x="3281224" y="670640"/>
            <a:ext cx="625475" cy="0"/>
          </a:xfrm>
          <a:custGeom>
            <a:avLst/>
            <a:gdLst/>
            <a:ahLst/>
            <a:cxnLst/>
            <a:rect l="l" t="t" r="r" b="b"/>
            <a:pathLst>
              <a:path w="625475">
                <a:moveTo>
                  <a:pt x="0" y="0"/>
                </a:moveTo>
                <a:lnTo>
                  <a:pt x="625014" y="0"/>
                </a:lnTo>
              </a:path>
            </a:pathLst>
          </a:custGeom>
          <a:ln w="7622">
            <a:solidFill>
              <a:srgbClr val="000000"/>
            </a:solidFill>
          </a:ln>
        </p:spPr>
        <p:txBody>
          <a:bodyPr wrap="square" lIns="0" tIns="0" rIns="0" bIns="0" rtlCol="0"/>
          <a:lstStyle/>
          <a:p>
            <a:endParaRPr/>
          </a:p>
        </p:txBody>
      </p:sp>
      <p:sp>
        <p:nvSpPr>
          <p:cNvPr id="45" name="object 45"/>
          <p:cNvSpPr/>
          <p:nvPr/>
        </p:nvSpPr>
        <p:spPr>
          <a:xfrm>
            <a:off x="3906238" y="670640"/>
            <a:ext cx="305435" cy="0"/>
          </a:xfrm>
          <a:custGeom>
            <a:avLst/>
            <a:gdLst/>
            <a:ahLst/>
            <a:cxnLst/>
            <a:rect l="l" t="t" r="r" b="b"/>
            <a:pathLst>
              <a:path w="305435">
                <a:moveTo>
                  <a:pt x="0" y="0"/>
                </a:moveTo>
                <a:lnTo>
                  <a:pt x="304885" y="0"/>
                </a:lnTo>
              </a:path>
            </a:pathLst>
          </a:custGeom>
          <a:ln w="7622">
            <a:solidFill>
              <a:srgbClr val="000000"/>
            </a:solidFill>
          </a:ln>
        </p:spPr>
        <p:txBody>
          <a:bodyPr wrap="square" lIns="0" tIns="0" rIns="0" bIns="0" rtlCol="0"/>
          <a:lstStyle/>
          <a:p>
            <a:endParaRPr/>
          </a:p>
        </p:txBody>
      </p:sp>
      <p:sp>
        <p:nvSpPr>
          <p:cNvPr id="46" name="object 46"/>
          <p:cNvSpPr/>
          <p:nvPr/>
        </p:nvSpPr>
        <p:spPr>
          <a:xfrm>
            <a:off x="4211123" y="670640"/>
            <a:ext cx="541655" cy="0"/>
          </a:xfrm>
          <a:custGeom>
            <a:avLst/>
            <a:gdLst/>
            <a:ahLst/>
            <a:cxnLst/>
            <a:rect l="l" t="t" r="r" b="b"/>
            <a:pathLst>
              <a:path w="541654">
                <a:moveTo>
                  <a:pt x="0" y="0"/>
                </a:moveTo>
                <a:lnTo>
                  <a:pt x="541170" y="0"/>
                </a:lnTo>
              </a:path>
            </a:pathLst>
          </a:custGeom>
          <a:ln w="7622">
            <a:solidFill>
              <a:srgbClr val="000000"/>
            </a:solidFill>
          </a:ln>
        </p:spPr>
        <p:txBody>
          <a:bodyPr wrap="square" lIns="0" tIns="0" rIns="0" bIns="0" rtlCol="0"/>
          <a:lstStyle/>
          <a:p>
            <a:endParaRPr/>
          </a:p>
        </p:txBody>
      </p:sp>
      <p:sp>
        <p:nvSpPr>
          <p:cNvPr id="47" name="object 47"/>
          <p:cNvSpPr/>
          <p:nvPr/>
        </p:nvSpPr>
        <p:spPr>
          <a:xfrm>
            <a:off x="4752294" y="670640"/>
            <a:ext cx="831215" cy="0"/>
          </a:xfrm>
          <a:custGeom>
            <a:avLst/>
            <a:gdLst/>
            <a:ahLst/>
            <a:cxnLst/>
            <a:rect l="l" t="t" r="r" b="b"/>
            <a:pathLst>
              <a:path w="831214">
                <a:moveTo>
                  <a:pt x="0" y="0"/>
                </a:moveTo>
                <a:lnTo>
                  <a:pt x="830811" y="0"/>
                </a:lnTo>
              </a:path>
            </a:pathLst>
          </a:custGeom>
          <a:ln w="7622">
            <a:solidFill>
              <a:srgbClr val="000000"/>
            </a:solidFill>
          </a:ln>
        </p:spPr>
        <p:txBody>
          <a:bodyPr wrap="square" lIns="0" tIns="0" rIns="0" bIns="0" rtlCol="0"/>
          <a:lstStyle/>
          <a:p>
            <a:endParaRPr/>
          </a:p>
        </p:txBody>
      </p:sp>
      <p:sp>
        <p:nvSpPr>
          <p:cNvPr id="48" name="object 48"/>
          <p:cNvSpPr/>
          <p:nvPr/>
        </p:nvSpPr>
        <p:spPr>
          <a:xfrm>
            <a:off x="5583106" y="670640"/>
            <a:ext cx="564515" cy="0"/>
          </a:xfrm>
          <a:custGeom>
            <a:avLst/>
            <a:gdLst/>
            <a:ahLst/>
            <a:cxnLst/>
            <a:rect l="l" t="t" r="r" b="b"/>
            <a:pathLst>
              <a:path w="564514">
                <a:moveTo>
                  <a:pt x="0" y="0"/>
                </a:moveTo>
                <a:lnTo>
                  <a:pt x="564037" y="0"/>
                </a:lnTo>
              </a:path>
            </a:pathLst>
          </a:custGeom>
          <a:ln w="7622">
            <a:solidFill>
              <a:srgbClr val="000000"/>
            </a:solidFill>
          </a:ln>
        </p:spPr>
        <p:txBody>
          <a:bodyPr wrap="square" lIns="0" tIns="0" rIns="0" bIns="0" rtlCol="0"/>
          <a:lstStyle/>
          <a:p>
            <a:endParaRPr/>
          </a:p>
        </p:txBody>
      </p:sp>
      <p:sp>
        <p:nvSpPr>
          <p:cNvPr id="49" name="object 49"/>
          <p:cNvSpPr/>
          <p:nvPr/>
        </p:nvSpPr>
        <p:spPr>
          <a:xfrm>
            <a:off x="6147143" y="670640"/>
            <a:ext cx="343535" cy="0"/>
          </a:xfrm>
          <a:custGeom>
            <a:avLst/>
            <a:gdLst/>
            <a:ahLst/>
            <a:cxnLst/>
            <a:rect l="l" t="t" r="r" b="b"/>
            <a:pathLst>
              <a:path w="343535">
                <a:moveTo>
                  <a:pt x="0" y="0"/>
                </a:moveTo>
                <a:lnTo>
                  <a:pt x="342995" y="0"/>
                </a:lnTo>
              </a:path>
            </a:pathLst>
          </a:custGeom>
          <a:ln w="7622">
            <a:solidFill>
              <a:srgbClr val="000000"/>
            </a:solidFill>
          </a:ln>
        </p:spPr>
        <p:txBody>
          <a:bodyPr wrap="square" lIns="0" tIns="0" rIns="0" bIns="0" rtlCol="0"/>
          <a:lstStyle/>
          <a:p>
            <a:endParaRPr/>
          </a:p>
        </p:txBody>
      </p:sp>
      <p:sp>
        <p:nvSpPr>
          <p:cNvPr id="50" name="object 50"/>
          <p:cNvSpPr/>
          <p:nvPr/>
        </p:nvSpPr>
        <p:spPr>
          <a:xfrm>
            <a:off x="6490139" y="670640"/>
            <a:ext cx="427355" cy="0"/>
          </a:xfrm>
          <a:custGeom>
            <a:avLst/>
            <a:gdLst/>
            <a:ahLst/>
            <a:cxnLst/>
            <a:rect l="l" t="t" r="r" b="b"/>
            <a:pathLst>
              <a:path w="427354">
                <a:moveTo>
                  <a:pt x="0" y="0"/>
                </a:moveTo>
                <a:lnTo>
                  <a:pt x="426839" y="0"/>
                </a:lnTo>
              </a:path>
            </a:pathLst>
          </a:custGeom>
          <a:ln w="7622">
            <a:solidFill>
              <a:srgbClr val="000000"/>
            </a:solidFill>
          </a:ln>
        </p:spPr>
        <p:txBody>
          <a:bodyPr wrap="square" lIns="0" tIns="0" rIns="0" bIns="0" rtlCol="0"/>
          <a:lstStyle/>
          <a:p>
            <a:endParaRPr/>
          </a:p>
        </p:txBody>
      </p:sp>
      <p:sp>
        <p:nvSpPr>
          <p:cNvPr id="51" name="object 51"/>
          <p:cNvSpPr/>
          <p:nvPr/>
        </p:nvSpPr>
        <p:spPr>
          <a:xfrm>
            <a:off x="6916978" y="666829"/>
            <a:ext cx="53975" cy="7620"/>
          </a:xfrm>
          <a:custGeom>
            <a:avLst/>
            <a:gdLst/>
            <a:ahLst/>
            <a:cxnLst/>
            <a:rect l="l" t="t" r="r" b="b"/>
            <a:pathLst>
              <a:path w="53975" h="7620">
                <a:moveTo>
                  <a:pt x="0" y="0"/>
                </a:moveTo>
                <a:lnTo>
                  <a:pt x="53354" y="0"/>
                </a:lnTo>
                <a:lnTo>
                  <a:pt x="53354" y="7622"/>
                </a:lnTo>
                <a:lnTo>
                  <a:pt x="0" y="7622"/>
                </a:lnTo>
                <a:lnTo>
                  <a:pt x="0" y="0"/>
                </a:lnTo>
                <a:close/>
              </a:path>
            </a:pathLst>
          </a:custGeom>
          <a:solidFill>
            <a:srgbClr val="000000"/>
          </a:solidFill>
        </p:spPr>
        <p:txBody>
          <a:bodyPr wrap="square" lIns="0" tIns="0" rIns="0" bIns="0" rtlCol="0"/>
          <a:lstStyle/>
          <a:p>
            <a:endParaRPr/>
          </a:p>
        </p:txBody>
      </p:sp>
      <p:sp>
        <p:nvSpPr>
          <p:cNvPr id="52" name="object 52"/>
          <p:cNvSpPr/>
          <p:nvPr/>
        </p:nvSpPr>
        <p:spPr>
          <a:xfrm>
            <a:off x="582991" y="1794904"/>
            <a:ext cx="2744470" cy="122555"/>
          </a:xfrm>
          <a:custGeom>
            <a:avLst/>
            <a:gdLst/>
            <a:ahLst/>
            <a:cxnLst/>
            <a:rect l="l" t="t" r="r" b="b"/>
            <a:pathLst>
              <a:path w="2744470" h="122555">
                <a:moveTo>
                  <a:pt x="0" y="121954"/>
                </a:moveTo>
                <a:lnTo>
                  <a:pt x="2743965" y="121954"/>
                </a:lnTo>
                <a:lnTo>
                  <a:pt x="2743965" y="0"/>
                </a:lnTo>
                <a:lnTo>
                  <a:pt x="0" y="0"/>
                </a:lnTo>
                <a:lnTo>
                  <a:pt x="0" y="121954"/>
                </a:lnTo>
                <a:close/>
              </a:path>
            </a:pathLst>
          </a:custGeom>
          <a:solidFill>
            <a:srgbClr val="D3CFC7"/>
          </a:solidFill>
        </p:spPr>
        <p:txBody>
          <a:bodyPr wrap="square" lIns="0" tIns="0" rIns="0" bIns="0" rtlCol="0"/>
          <a:lstStyle/>
          <a:p>
            <a:endParaRPr/>
          </a:p>
        </p:txBody>
      </p:sp>
      <p:sp>
        <p:nvSpPr>
          <p:cNvPr id="53" name="object 53"/>
          <p:cNvSpPr/>
          <p:nvPr/>
        </p:nvSpPr>
        <p:spPr>
          <a:xfrm>
            <a:off x="582991" y="1794909"/>
            <a:ext cx="114331" cy="114331"/>
          </a:xfrm>
          <a:prstGeom prst="rect">
            <a:avLst/>
          </a:prstGeom>
          <a:blipFill>
            <a:blip r:embed="rId6" cstate="print"/>
            <a:stretch>
              <a:fillRect/>
            </a:stretch>
          </a:blipFill>
        </p:spPr>
        <p:txBody>
          <a:bodyPr wrap="square" lIns="0" tIns="0" rIns="0" bIns="0" rtlCol="0"/>
          <a:lstStyle/>
          <a:p>
            <a:endParaRPr/>
          </a:p>
        </p:txBody>
      </p:sp>
      <p:sp>
        <p:nvSpPr>
          <p:cNvPr id="54" name="object 54"/>
          <p:cNvSpPr/>
          <p:nvPr/>
        </p:nvSpPr>
        <p:spPr>
          <a:xfrm>
            <a:off x="6848378" y="1794904"/>
            <a:ext cx="121954" cy="121954"/>
          </a:xfrm>
          <a:prstGeom prst="rect">
            <a:avLst/>
          </a:prstGeom>
          <a:blipFill>
            <a:blip r:embed="rId7" cstate="print"/>
            <a:stretch>
              <a:fillRect/>
            </a:stretch>
          </a:blipFill>
        </p:spPr>
        <p:txBody>
          <a:bodyPr wrap="square" lIns="0" tIns="0" rIns="0" bIns="0" rtlCol="0"/>
          <a:lstStyle/>
          <a:p>
            <a:endParaRPr/>
          </a:p>
        </p:txBody>
      </p:sp>
      <p:sp>
        <p:nvSpPr>
          <p:cNvPr id="55" name="object 55"/>
          <p:cNvSpPr/>
          <p:nvPr/>
        </p:nvSpPr>
        <p:spPr>
          <a:xfrm>
            <a:off x="3326957" y="1794909"/>
            <a:ext cx="3521710" cy="122555"/>
          </a:xfrm>
          <a:custGeom>
            <a:avLst/>
            <a:gdLst/>
            <a:ahLst/>
            <a:cxnLst/>
            <a:rect l="l" t="t" r="r" b="b"/>
            <a:pathLst>
              <a:path w="3521709" h="122555">
                <a:moveTo>
                  <a:pt x="0" y="0"/>
                </a:moveTo>
                <a:lnTo>
                  <a:pt x="3521422" y="0"/>
                </a:lnTo>
                <a:lnTo>
                  <a:pt x="3521422" y="121954"/>
                </a:lnTo>
                <a:lnTo>
                  <a:pt x="0" y="121954"/>
                </a:lnTo>
                <a:lnTo>
                  <a:pt x="0" y="0"/>
                </a:lnTo>
                <a:close/>
              </a:path>
            </a:pathLst>
          </a:custGeom>
          <a:solidFill>
            <a:srgbClr val="D3CFC7"/>
          </a:solidFill>
        </p:spPr>
        <p:txBody>
          <a:bodyPr wrap="square" lIns="0" tIns="0" rIns="0" bIns="0" rtlCol="0"/>
          <a:lstStyle/>
          <a:p>
            <a:endParaRPr/>
          </a:p>
        </p:txBody>
      </p:sp>
      <p:sp>
        <p:nvSpPr>
          <p:cNvPr id="56" name="object 56"/>
          <p:cNvSpPr/>
          <p:nvPr/>
        </p:nvSpPr>
        <p:spPr>
          <a:xfrm>
            <a:off x="3326957" y="1794909"/>
            <a:ext cx="3521422" cy="121954"/>
          </a:xfrm>
          <a:prstGeom prst="rect">
            <a:avLst/>
          </a:prstGeom>
          <a:blipFill>
            <a:blip r:embed="rId8" cstate="print"/>
            <a:stretch>
              <a:fillRect/>
            </a:stretch>
          </a:blipFill>
        </p:spPr>
        <p:txBody>
          <a:bodyPr wrap="square" lIns="0" tIns="0" rIns="0" bIns="0" rtlCol="0"/>
          <a:lstStyle/>
          <a:p>
            <a:endParaRPr/>
          </a:p>
        </p:txBody>
      </p:sp>
      <p:sp>
        <p:nvSpPr>
          <p:cNvPr id="57" name="object 57"/>
          <p:cNvSpPr/>
          <p:nvPr/>
        </p:nvSpPr>
        <p:spPr>
          <a:xfrm>
            <a:off x="704945" y="1794909"/>
            <a:ext cx="2607310" cy="107314"/>
          </a:xfrm>
          <a:custGeom>
            <a:avLst/>
            <a:gdLst/>
            <a:ahLst/>
            <a:cxnLst/>
            <a:rect l="l" t="t" r="r" b="b"/>
            <a:pathLst>
              <a:path w="2607310" h="107314">
                <a:moveTo>
                  <a:pt x="0" y="106709"/>
                </a:moveTo>
                <a:lnTo>
                  <a:pt x="0" y="0"/>
                </a:lnTo>
                <a:lnTo>
                  <a:pt x="2606767" y="0"/>
                </a:lnTo>
              </a:path>
            </a:pathLst>
          </a:custGeom>
          <a:ln w="3175">
            <a:solidFill>
              <a:srgbClr val="D3CFC7"/>
            </a:solidFill>
          </a:ln>
        </p:spPr>
        <p:txBody>
          <a:bodyPr wrap="square" lIns="0" tIns="0" rIns="0" bIns="0" rtlCol="0"/>
          <a:lstStyle/>
          <a:p>
            <a:endParaRPr/>
          </a:p>
        </p:txBody>
      </p:sp>
      <p:sp>
        <p:nvSpPr>
          <p:cNvPr id="58" name="object 58"/>
          <p:cNvSpPr/>
          <p:nvPr/>
        </p:nvSpPr>
        <p:spPr>
          <a:xfrm>
            <a:off x="704945" y="1794909"/>
            <a:ext cx="2614930" cy="114935"/>
          </a:xfrm>
          <a:custGeom>
            <a:avLst/>
            <a:gdLst/>
            <a:ahLst/>
            <a:cxnLst/>
            <a:rect l="l" t="t" r="r" b="b"/>
            <a:pathLst>
              <a:path w="2614929" h="114935">
                <a:moveTo>
                  <a:pt x="0" y="114331"/>
                </a:moveTo>
                <a:lnTo>
                  <a:pt x="2614389" y="114331"/>
                </a:lnTo>
                <a:lnTo>
                  <a:pt x="2614389" y="0"/>
                </a:lnTo>
              </a:path>
            </a:pathLst>
          </a:custGeom>
          <a:ln w="3175">
            <a:solidFill>
              <a:srgbClr val="000000"/>
            </a:solidFill>
          </a:ln>
        </p:spPr>
        <p:txBody>
          <a:bodyPr wrap="square" lIns="0" tIns="0" rIns="0" bIns="0" rtlCol="0"/>
          <a:lstStyle/>
          <a:p>
            <a:endParaRPr/>
          </a:p>
        </p:txBody>
      </p:sp>
      <p:sp>
        <p:nvSpPr>
          <p:cNvPr id="59" name="object 59"/>
          <p:cNvSpPr/>
          <p:nvPr/>
        </p:nvSpPr>
        <p:spPr>
          <a:xfrm>
            <a:off x="712567" y="1802531"/>
            <a:ext cx="2592070" cy="92075"/>
          </a:xfrm>
          <a:custGeom>
            <a:avLst/>
            <a:gdLst/>
            <a:ahLst/>
            <a:cxnLst/>
            <a:rect l="l" t="t" r="r" b="b"/>
            <a:pathLst>
              <a:path w="2592070" h="92075">
                <a:moveTo>
                  <a:pt x="0" y="91465"/>
                </a:moveTo>
                <a:lnTo>
                  <a:pt x="0" y="0"/>
                </a:lnTo>
                <a:lnTo>
                  <a:pt x="2591522" y="0"/>
                </a:lnTo>
              </a:path>
            </a:pathLst>
          </a:custGeom>
          <a:ln w="3175">
            <a:solidFill>
              <a:srgbClr val="FFFFFF"/>
            </a:solidFill>
          </a:ln>
        </p:spPr>
        <p:txBody>
          <a:bodyPr wrap="square" lIns="0" tIns="0" rIns="0" bIns="0" rtlCol="0"/>
          <a:lstStyle/>
          <a:p>
            <a:endParaRPr/>
          </a:p>
        </p:txBody>
      </p:sp>
      <p:sp>
        <p:nvSpPr>
          <p:cNvPr id="60" name="object 60"/>
          <p:cNvSpPr/>
          <p:nvPr/>
        </p:nvSpPr>
        <p:spPr>
          <a:xfrm>
            <a:off x="712567" y="1802531"/>
            <a:ext cx="2599690" cy="99695"/>
          </a:xfrm>
          <a:custGeom>
            <a:avLst/>
            <a:gdLst/>
            <a:ahLst/>
            <a:cxnLst/>
            <a:rect l="l" t="t" r="r" b="b"/>
            <a:pathLst>
              <a:path w="2599690" h="99694">
                <a:moveTo>
                  <a:pt x="0" y="99087"/>
                </a:moveTo>
                <a:lnTo>
                  <a:pt x="2599144" y="99087"/>
                </a:lnTo>
                <a:lnTo>
                  <a:pt x="2599144" y="0"/>
                </a:lnTo>
              </a:path>
            </a:pathLst>
          </a:custGeom>
          <a:ln w="3175">
            <a:solidFill>
              <a:srgbClr val="696763"/>
            </a:solidFill>
          </a:ln>
        </p:spPr>
        <p:txBody>
          <a:bodyPr wrap="square" lIns="0" tIns="0" rIns="0" bIns="0" rtlCol="0"/>
          <a:lstStyle/>
          <a:p>
            <a:endParaRPr/>
          </a:p>
        </p:txBody>
      </p:sp>
      <p:sp>
        <p:nvSpPr>
          <p:cNvPr id="61" name="object 61"/>
          <p:cNvSpPr/>
          <p:nvPr/>
        </p:nvSpPr>
        <p:spPr>
          <a:xfrm>
            <a:off x="720189" y="1810154"/>
            <a:ext cx="2592070" cy="92075"/>
          </a:xfrm>
          <a:custGeom>
            <a:avLst/>
            <a:gdLst/>
            <a:ahLst/>
            <a:cxnLst/>
            <a:rect l="l" t="t" r="r" b="b"/>
            <a:pathLst>
              <a:path w="2592070" h="92075">
                <a:moveTo>
                  <a:pt x="0" y="0"/>
                </a:moveTo>
                <a:lnTo>
                  <a:pt x="2591522" y="0"/>
                </a:lnTo>
                <a:lnTo>
                  <a:pt x="2591522" y="91465"/>
                </a:lnTo>
                <a:lnTo>
                  <a:pt x="0" y="91465"/>
                </a:lnTo>
                <a:lnTo>
                  <a:pt x="0" y="0"/>
                </a:lnTo>
                <a:close/>
              </a:path>
            </a:pathLst>
          </a:custGeom>
          <a:solidFill>
            <a:srgbClr val="D3CFC7"/>
          </a:solidFill>
        </p:spPr>
        <p:txBody>
          <a:bodyPr wrap="square" lIns="0" tIns="0" rIns="0" bIns="0" rtlCol="0"/>
          <a:lstStyle/>
          <a:p>
            <a:endParaRPr/>
          </a:p>
        </p:txBody>
      </p:sp>
      <p:sp>
        <p:nvSpPr>
          <p:cNvPr id="62" name="object 62"/>
          <p:cNvSpPr txBox="1"/>
          <p:nvPr/>
        </p:nvSpPr>
        <p:spPr>
          <a:xfrm>
            <a:off x="3090671" y="387361"/>
            <a:ext cx="160655" cy="135255"/>
          </a:xfrm>
          <a:prstGeom prst="rect">
            <a:avLst/>
          </a:prstGeom>
        </p:spPr>
        <p:txBody>
          <a:bodyPr vert="horz" wrap="square" lIns="0" tIns="15240" rIns="0" bIns="0" rtlCol="0">
            <a:spAutoFit/>
          </a:bodyPr>
          <a:lstStyle/>
          <a:p>
            <a:pPr>
              <a:lnSpc>
                <a:spcPct val="100000"/>
              </a:lnSpc>
              <a:spcBef>
                <a:spcPts val="120"/>
              </a:spcBef>
            </a:pPr>
            <a:r>
              <a:rPr sz="700" spc="5" dirty="0">
                <a:latin typeface="Arial"/>
                <a:cs typeface="Arial"/>
              </a:rPr>
              <a:t>a</a:t>
            </a:r>
            <a:r>
              <a:rPr sz="700" spc="10" dirty="0">
                <a:latin typeface="Arial"/>
                <a:cs typeface="Arial"/>
              </a:rPr>
              <a:t>ve</a:t>
            </a:r>
            <a:endParaRPr sz="700">
              <a:latin typeface="Arial"/>
              <a:cs typeface="Arial"/>
            </a:endParaRPr>
          </a:p>
        </p:txBody>
      </p:sp>
      <p:sp>
        <p:nvSpPr>
          <p:cNvPr id="63" name="object 63"/>
          <p:cNvSpPr txBox="1"/>
          <p:nvPr/>
        </p:nvSpPr>
        <p:spPr>
          <a:xfrm>
            <a:off x="3479399" y="334006"/>
            <a:ext cx="393700" cy="135255"/>
          </a:xfrm>
          <a:prstGeom prst="rect">
            <a:avLst/>
          </a:prstGeom>
        </p:spPr>
        <p:txBody>
          <a:bodyPr vert="horz" wrap="square" lIns="0" tIns="15240" rIns="0" bIns="0" rtlCol="0">
            <a:spAutoFit/>
          </a:bodyPr>
          <a:lstStyle/>
          <a:p>
            <a:pPr>
              <a:lnSpc>
                <a:spcPct val="100000"/>
              </a:lnSpc>
              <a:spcBef>
                <a:spcPts val="120"/>
              </a:spcBef>
            </a:pPr>
            <a:r>
              <a:rPr sz="700" spc="10" dirty="0">
                <a:latin typeface="Arial"/>
                <a:cs typeface="Arial"/>
              </a:rPr>
              <a:t>M1G</a:t>
            </a:r>
            <a:r>
              <a:rPr sz="700" spc="-55" dirty="0">
                <a:latin typeface="Arial"/>
                <a:cs typeface="Arial"/>
              </a:rPr>
              <a:t> </a:t>
            </a:r>
            <a:r>
              <a:rPr sz="700" spc="5" dirty="0">
                <a:latin typeface="Arial"/>
                <a:cs typeface="Arial"/>
              </a:rPr>
              <a:t>3T8</a:t>
            </a:r>
            <a:endParaRPr sz="700">
              <a:latin typeface="Arial"/>
              <a:cs typeface="Arial"/>
            </a:endParaRPr>
          </a:p>
        </p:txBody>
      </p:sp>
      <p:sp>
        <p:nvSpPr>
          <p:cNvPr id="64" name="object 64"/>
          <p:cNvSpPr txBox="1"/>
          <p:nvPr/>
        </p:nvSpPr>
        <p:spPr>
          <a:xfrm>
            <a:off x="4040903" y="387361"/>
            <a:ext cx="1531620" cy="135255"/>
          </a:xfrm>
          <a:prstGeom prst="rect">
            <a:avLst/>
          </a:prstGeom>
        </p:spPr>
        <p:txBody>
          <a:bodyPr vert="horz" wrap="square" lIns="0" tIns="15240" rIns="0" bIns="0" rtlCol="0">
            <a:spAutoFit/>
          </a:bodyPr>
          <a:lstStyle/>
          <a:p>
            <a:pPr marL="25400">
              <a:lnSpc>
                <a:spcPct val="100000"/>
              </a:lnSpc>
              <a:spcBef>
                <a:spcPts val="120"/>
              </a:spcBef>
            </a:pPr>
            <a:r>
              <a:rPr sz="1050" spc="7" baseline="31746" dirty="0">
                <a:latin typeface="Arial"/>
                <a:cs typeface="Arial"/>
              </a:rPr>
              <a:t>38 </a:t>
            </a:r>
            <a:r>
              <a:rPr sz="700" spc="5" dirty="0">
                <a:latin typeface="Arial"/>
                <a:cs typeface="Arial"/>
              </a:rPr>
              <a:t>5000x2110</a:t>
            </a:r>
            <a:r>
              <a:rPr sz="700" spc="10" dirty="0">
                <a:latin typeface="Arial"/>
                <a:cs typeface="Arial"/>
              </a:rPr>
              <a:t> </a:t>
            </a:r>
            <a:r>
              <a:rPr sz="700" dirty="0">
                <a:latin typeface="Arial"/>
                <a:cs typeface="Arial"/>
              </a:rPr>
              <a:t>College/University</a:t>
            </a:r>
            <a:endParaRPr sz="700">
              <a:latin typeface="Arial"/>
              <a:cs typeface="Arial"/>
            </a:endParaRPr>
          </a:p>
        </p:txBody>
      </p:sp>
      <p:sp>
        <p:nvSpPr>
          <p:cNvPr id="65" name="object 65"/>
          <p:cNvSpPr txBox="1"/>
          <p:nvPr/>
        </p:nvSpPr>
        <p:spPr>
          <a:xfrm>
            <a:off x="654135" y="905665"/>
            <a:ext cx="434975" cy="135255"/>
          </a:xfrm>
          <a:prstGeom prst="rect">
            <a:avLst/>
          </a:prstGeom>
        </p:spPr>
        <p:txBody>
          <a:bodyPr vert="horz" wrap="square" lIns="0" tIns="15240" rIns="0" bIns="0" rtlCol="0">
            <a:spAutoFit/>
          </a:bodyPr>
          <a:lstStyle/>
          <a:p>
            <a:pPr marL="12700">
              <a:lnSpc>
                <a:spcPct val="100000"/>
              </a:lnSpc>
              <a:spcBef>
                <a:spcPts val="120"/>
              </a:spcBef>
              <a:tabLst>
                <a:tab pos="218440" algn="l"/>
              </a:tabLst>
            </a:pPr>
            <a:r>
              <a:rPr sz="700" b="1" spc="10" dirty="0">
                <a:latin typeface="Arial"/>
                <a:cs typeface="Arial"/>
              </a:rPr>
              <a:t>3	</a:t>
            </a:r>
            <a:r>
              <a:rPr sz="700" spc="5" dirty="0">
                <a:latin typeface="Arial"/>
                <a:cs typeface="Arial"/>
              </a:rPr>
              <a:t>103</a:t>
            </a:r>
            <a:r>
              <a:rPr sz="700" spc="10" dirty="0">
                <a:latin typeface="Arial"/>
                <a:cs typeface="Arial"/>
              </a:rPr>
              <a:t>1</a:t>
            </a:r>
            <a:endParaRPr sz="700">
              <a:latin typeface="Arial"/>
              <a:cs typeface="Arial"/>
            </a:endParaRPr>
          </a:p>
        </p:txBody>
      </p:sp>
      <p:sp>
        <p:nvSpPr>
          <p:cNvPr id="66" name="object 66"/>
          <p:cNvSpPr txBox="1"/>
          <p:nvPr/>
        </p:nvSpPr>
        <p:spPr>
          <a:xfrm>
            <a:off x="1164817" y="745600"/>
            <a:ext cx="607695" cy="455295"/>
          </a:xfrm>
          <a:prstGeom prst="rect">
            <a:avLst/>
          </a:prstGeom>
        </p:spPr>
        <p:txBody>
          <a:bodyPr vert="horz" wrap="square" lIns="0" tIns="15240" rIns="0" bIns="0" rtlCol="0">
            <a:spAutoFit/>
          </a:bodyPr>
          <a:lstStyle/>
          <a:p>
            <a:pPr marL="12700" marR="7620" indent="144780" algn="r">
              <a:lnSpc>
                <a:spcPct val="100000"/>
              </a:lnSpc>
              <a:spcBef>
                <a:spcPts val="120"/>
              </a:spcBef>
            </a:pPr>
            <a:r>
              <a:rPr sz="700" spc="5" dirty="0">
                <a:latin typeface="Arial"/>
                <a:cs typeface="Arial"/>
              </a:rPr>
              <a:t>Cedarbrae  Day</a:t>
            </a:r>
            <a:r>
              <a:rPr sz="700" spc="-80" dirty="0">
                <a:latin typeface="Arial"/>
                <a:cs typeface="Arial"/>
              </a:rPr>
              <a:t> </a:t>
            </a:r>
            <a:r>
              <a:rPr sz="700" spc="5" dirty="0">
                <a:latin typeface="Arial"/>
                <a:cs typeface="Arial"/>
              </a:rPr>
              <a:t>Nurseries</a:t>
            </a:r>
            <a:endParaRPr sz="700">
              <a:latin typeface="Arial"/>
              <a:cs typeface="Arial"/>
            </a:endParaRPr>
          </a:p>
          <a:p>
            <a:pPr marR="5080" algn="r">
              <a:lnSpc>
                <a:spcPct val="100000"/>
              </a:lnSpc>
            </a:pPr>
            <a:r>
              <a:rPr sz="700" dirty="0">
                <a:latin typeface="Arial"/>
                <a:cs typeface="Arial"/>
              </a:rPr>
              <a:t>(2</a:t>
            </a:r>
            <a:r>
              <a:rPr sz="700" spc="10" dirty="0">
                <a:latin typeface="Arial"/>
                <a:cs typeface="Arial"/>
              </a:rPr>
              <a:t>0</a:t>
            </a:r>
            <a:endParaRPr sz="700">
              <a:latin typeface="Arial"/>
              <a:cs typeface="Arial"/>
            </a:endParaRPr>
          </a:p>
          <a:p>
            <a:pPr marR="5080" algn="r">
              <a:lnSpc>
                <a:spcPct val="100000"/>
              </a:lnSpc>
            </a:pPr>
            <a:r>
              <a:rPr sz="700" spc="5" dirty="0">
                <a:latin typeface="Arial"/>
                <a:cs typeface="Arial"/>
              </a:rPr>
              <a:t>Green</a:t>
            </a:r>
            <a:r>
              <a:rPr sz="700" spc="10" dirty="0">
                <a:latin typeface="Arial"/>
                <a:cs typeface="Arial"/>
              </a:rPr>
              <a:t>c</a:t>
            </a:r>
            <a:r>
              <a:rPr sz="700" dirty="0">
                <a:latin typeface="Arial"/>
                <a:cs typeface="Arial"/>
              </a:rPr>
              <a:t>re</a:t>
            </a:r>
            <a:r>
              <a:rPr sz="700" spc="10" dirty="0">
                <a:latin typeface="Arial"/>
                <a:cs typeface="Arial"/>
              </a:rPr>
              <a:t>s</a:t>
            </a:r>
            <a:r>
              <a:rPr sz="700" dirty="0">
                <a:latin typeface="Arial"/>
                <a:cs typeface="Arial"/>
              </a:rPr>
              <a:t>t</a:t>
            </a:r>
            <a:r>
              <a:rPr sz="700" spc="5" dirty="0">
                <a:latin typeface="Arial"/>
                <a:cs typeface="Arial"/>
              </a:rPr>
              <a:t>)</a:t>
            </a:r>
            <a:endParaRPr sz="700">
              <a:latin typeface="Arial"/>
              <a:cs typeface="Arial"/>
            </a:endParaRPr>
          </a:p>
        </p:txBody>
      </p:sp>
      <p:sp>
        <p:nvSpPr>
          <p:cNvPr id="67" name="object 67"/>
          <p:cNvSpPr txBox="1"/>
          <p:nvPr/>
        </p:nvSpPr>
        <p:spPr>
          <a:xfrm>
            <a:off x="1835564" y="905665"/>
            <a:ext cx="513080"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Commercial</a:t>
            </a:r>
            <a:endParaRPr sz="700">
              <a:latin typeface="Arial"/>
              <a:cs typeface="Arial"/>
            </a:endParaRPr>
          </a:p>
        </p:txBody>
      </p:sp>
      <p:sp>
        <p:nvSpPr>
          <p:cNvPr id="68" name="object 68"/>
          <p:cNvSpPr txBox="1"/>
          <p:nvPr/>
        </p:nvSpPr>
        <p:spPr>
          <a:xfrm>
            <a:off x="2572377" y="852310"/>
            <a:ext cx="699135" cy="135255"/>
          </a:xfrm>
          <a:prstGeom prst="rect">
            <a:avLst/>
          </a:prstGeom>
        </p:spPr>
        <p:txBody>
          <a:bodyPr vert="horz" wrap="square" lIns="0" tIns="15240" rIns="0" bIns="0" rtlCol="0">
            <a:spAutoFit/>
          </a:bodyPr>
          <a:lstStyle/>
          <a:p>
            <a:pPr marL="38100">
              <a:lnSpc>
                <a:spcPct val="100000"/>
              </a:lnSpc>
              <a:spcBef>
                <a:spcPts val="120"/>
              </a:spcBef>
            </a:pPr>
            <a:r>
              <a:rPr sz="1050" spc="7" baseline="-31746" dirty="0">
                <a:latin typeface="Arial"/>
                <a:cs typeface="Arial"/>
              </a:rPr>
              <a:t>20</a:t>
            </a:r>
            <a:r>
              <a:rPr sz="1050" spc="67" baseline="-31746" dirty="0">
                <a:latin typeface="Arial"/>
                <a:cs typeface="Arial"/>
              </a:rPr>
              <a:t> </a:t>
            </a:r>
            <a:r>
              <a:rPr sz="700" spc="5" dirty="0">
                <a:latin typeface="Arial"/>
                <a:cs typeface="Arial"/>
              </a:rPr>
              <a:t>greencrest</a:t>
            </a:r>
            <a:endParaRPr sz="700">
              <a:latin typeface="Arial"/>
              <a:cs typeface="Arial"/>
            </a:endParaRPr>
          </a:p>
        </p:txBody>
      </p:sp>
      <p:sp>
        <p:nvSpPr>
          <p:cNvPr id="69" name="object 69"/>
          <p:cNvSpPr txBox="1"/>
          <p:nvPr/>
        </p:nvSpPr>
        <p:spPr>
          <a:xfrm>
            <a:off x="3055104" y="959019"/>
            <a:ext cx="193040" cy="135255"/>
          </a:xfrm>
          <a:prstGeom prst="rect">
            <a:avLst/>
          </a:prstGeom>
        </p:spPr>
        <p:txBody>
          <a:bodyPr vert="horz" wrap="square" lIns="0" tIns="15240" rIns="0" bIns="0" rtlCol="0">
            <a:spAutoFit/>
          </a:bodyPr>
          <a:lstStyle/>
          <a:p>
            <a:pPr marL="12700">
              <a:lnSpc>
                <a:spcPct val="100000"/>
              </a:lnSpc>
              <a:spcBef>
                <a:spcPts val="120"/>
              </a:spcBef>
            </a:pPr>
            <a:r>
              <a:rPr sz="700" spc="10" dirty="0">
                <a:latin typeface="Arial"/>
                <a:cs typeface="Arial"/>
              </a:rPr>
              <a:t>c</a:t>
            </a:r>
            <a:r>
              <a:rPr sz="700" dirty="0">
                <a:latin typeface="Arial"/>
                <a:cs typeface="Arial"/>
              </a:rPr>
              <a:t>ir</a:t>
            </a:r>
            <a:r>
              <a:rPr sz="700" spc="5" dirty="0">
                <a:latin typeface="Arial"/>
                <a:cs typeface="Arial"/>
              </a:rPr>
              <a:t>ct</a:t>
            </a:r>
            <a:endParaRPr sz="700">
              <a:latin typeface="Arial"/>
              <a:cs typeface="Arial"/>
            </a:endParaRPr>
          </a:p>
        </p:txBody>
      </p:sp>
      <p:sp>
        <p:nvSpPr>
          <p:cNvPr id="70" name="object 70"/>
          <p:cNvSpPr txBox="1"/>
          <p:nvPr/>
        </p:nvSpPr>
        <p:spPr>
          <a:xfrm>
            <a:off x="3466699" y="905665"/>
            <a:ext cx="412115" cy="135255"/>
          </a:xfrm>
          <a:prstGeom prst="rect">
            <a:avLst/>
          </a:prstGeom>
        </p:spPr>
        <p:txBody>
          <a:bodyPr vert="horz" wrap="square" lIns="0" tIns="15240" rIns="0" bIns="0" rtlCol="0">
            <a:spAutoFit/>
          </a:bodyPr>
          <a:lstStyle/>
          <a:p>
            <a:pPr marL="12700">
              <a:lnSpc>
                <a:spcPct val="100000"/>
              </a:lnSpc>
              <a:spcBef>
                <a:spcPts val="120"/>
              </a:spcBef>
            </a:pPr>
            <a:r>
              <a:rPr sz="700" spc="10" dirty="0">
                <a:latin typeface="Arial"/>
                <a:cs typeface="Arial"/>
              </a:rPr>
              <a:t>M1G</a:t>
            </a:r>
            <a:r>
              <a:rPr sz="700" spc="-55" dirty="0">
                <a:latin typeface="Arial"/>
                <a:cs typeface="Arial"/>
              </a:rPr>
              <a:t> </a:t>
            </a:r>
            <a:r>
              <a:rPr sz="700" spc="5" dirty="0">
                <a:latin typeface="Arial"/>
                <a:cs typeface="Arial"/>
              </a:rPr>
              <a:t>1B8</a:t>
            </a:r>
            <a:endParaRPr sz="700">
              <a:latin typeface="Arial"/>
              <a:cs typeface="Arial"/>
            </a:endParaRPr>
          </a:p>
        </p:txBody>
      </p:sp>
      <p:sp>
        <p:nvSpPr>
          <p:cNvPr id="71" name="object 71"/>
          <p:cNvSpPr txBox="1"/>
          <p:nvPr/>
        </p:nvSpPr>
        <p:spPr>
          <a:xfrm>
            <a:off x="4053603" y="905665"/>
            <a:ext cx="12763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4</a:t>
            </a:r>
            <a:r>
              <a:rPr sz="700" spc="10" dirty="0">
                <a:latin typeface="Arial"/>
                <a:cs typeface="Arial"/>
              </a:rPr>
              <a:t>3</a:t>
            </a:r>
            <a:endParaRPr sz="700">
              <a:latin typeface="Arial"/>
              <a:cs typeface="Arial"/>
            </a:endParaRPr>
          </a:p>
        </p:txBody>
      </p:sp>
      <p:sp>
        <p:nvSpPr>
          <p:cNvPr id="72" name="object 72"/>
          <p:cNvSpPr txBox="1"/>
          <p:nvPr/>
        </p:nvSpPr>
        <p:spPr>
          <a:xfrm>
            <a:off x="4327999" y="852310"/>
            <a:ext cx="391795" cy="241935"/>
          </a:xfrm>
          <a:prstGeom prst="rect">
            <a:avLst/>
          </a:prstGeom>
        </p:spPr>
        <p:txBody>
          <a:bodyPr vert="horz" wrap="square" lIns="0" tIns="15240" rIns="0" bIns="0" rtlCol="0">
            <a:spAutoFit/>
          </a:bodyPr>
          <a:lstStyle/>
          <a:p>
            <a:pPr marR="5080" algn="r">
              <a:lnSpc>
                <a:spcPct val="100000"/>
              </a:lnSpc>
              <a:spcBef>
                <a:spcPts val="120"/>
              </a:spcBef>
            </a:pPr>
            <a:r>
              <a:rPr sz="700" spc="5" dirty="0">
                <a:latin typeface="Arial"/>
                <a:cs typeface="Arial"/>
              </a:rPr>
              <a:t>416-431-</a:t>
            </a:r>
            <a:endParaRPr sz="700">
              <a:latin typeface="Arial"/>
              <a:cs typeface="Arial"/>
            </a:endParaRPr>
          </a:p>
          <a:p>
            <a:pPr marR="6985" algn="r">
              <a:lnSpc>
                <a:spcPct val="100000"/>
              </a:lnSpc>
            </a:pPr>
            <a:r>
              <a:rPr sz="700" spc="5" dirty="0">
                <a:latin typeface="Arial"/>
                <a:cs typeface="Arial"/>
              </a:rPr>
              <a:t>250</a:t>
            </a:r>
            <a:r>
              <a:rPr sz="700" spc="10" dirty="0">
                <a:latin typeface="Arial"/>
                <a:cs typeface="Arial"/>
              </a:rPr>
              <a:t>4</a:t>
            </a:r>
            <a:endParaRPr sz="700">
              <a:latin typeface="Arial"/>
              <a:cs typeface="Arial"/>
            </a:endParaRPr>
          </a:p>
        </p:txBody>
      </p:sp>
      <p:sp>
        <p:nvSpPr>
          <p:cNvPr id="73" name="object 73"/>
          <p:cNvSpPr txBox="1"/>
          <p:nvPr/>
        </p:nvSpPr>
        <p:spPr>
          <a:xfrm>
            <a:off x="5105456" y="852310"/>
            <a:ext cx="447040" cy="241935"/>
          </a:xfrm>
          <a:prstGeom prst="rect">
            <a:avLst/>
          </a:prstGeom>
        </p:spPr>
        <p:txBody>
          <a:bodyPr vert="horz" wrap="square" lIns="0" tIns="15240" rIns="0" bIns="0" rtlCol="0">
            <a:spAutoFit/>
          </a:bodyPr>
          <a:lstStyle/>
          <a:p>
            <a:pPr marL="12700" marR="5080" indent="22860">
              <a:lnSpc>
                <a:spcPct val="100000"/>
              </a:lnSpc>
              <a:spcBef>
                <a:spcPts val="120"/>
              </a:spcBef>
            </a:pPr>
            <a:r>
              <a:rPr sz="700" spc="5" dirty="0">
                <a:latin typeface="Arial"/>
                <a:cs typeface="Arial"/>
              </a:rPr>
              <a:t>High</a:t>
            </a:r>
            <a:r>
              <a:rPr sz="700" spc="-65" dirty="0">
                <a:latin typeface="Arial"/>
                <a:cs typeface="Arial"/>
              </a:rPr>
              <a:t> </a:t>
            </a:r>
            <a:r>
              <a:rPr sz="700" spc="5" dirty="0">
                <a:latin typeface="Arial"/>
                <a:cs typeface="Arial"/>
              </a:rPr>
              <a:t>Rise  Apartment</a:t>
            </a:r>
            <a:endParaRPr sz="700">
              <a:latin typeface="Arial"/>
              <a:cs typeface="Arial"/>
            </a:endParaRPr>
          </a:p>
        </p:txBody>
      </p:sp>
      <p:sp>
        <p:nvSpPr>
          <p:cNvPr id="74" name="object 74"/>
          <p:cNvSpPr txBox="1"/>
          <p:nvPr/>
        </p:nvSpPr>
        <p:spPr>
          <a:xfrm>
            <a:off x="5639005" y="852310"/>
            <a:ext cx="478155" cy="241935"/>
          </a:xfrm>
          <a:prstGeom prst="rect">
            <a:avLst/>
          </a:prstGeom>
        </p:spPr>
        <p:txBody>
          <a:bodyPr vert="horz" wrap="square" lIns="0" tIns="15240" rIns="0" bIns="0" rtlCol="0">
            <a:spAutoFit/>
          </a:bodyPr>
          <a:lstStyle/>
          <a:p>
            <a:pPr marL="119380" marR="5080" indent="-107314">
              <a:lnSpc>
                <a:spcPct val="100000"/>
              </a:lnSpc>
              <a:spcBef>
                <a:spcPts val="120"/>
              </a:spcBef>
            </a:pPr>
            <a:r>
              <a:rPr sz="700" spc="5" dirty="0">
                <a:latin typeface="Arial"/>
                <a:cs typeface="Arial"/>
              </a:rPr>
              <a:t>Green</a:t>
            </a:r>
            <a:r>
              <a:rPr sz="700" spc="10" dirty="0">
                <a:latin typeface="Arial"/>
                <a:cs typeface="Arial"/>
              </a:rPr>
              <a:t>c</a:t>
            </a:r>
            <a:r>
              <a:rPr sz="700" dirty="0">
                <a:latin typeface="Arial"/>
                <a:cs typeface="Arial"/>
              </a:rPr>
              <a:t>re</a:t>
            </a:r>
            <a:r>
              <a:rPr sz="700" spc="5" dirty="0">
                <a:latin typeface="Arial"/>
                <a:cs typeface="Arial"/>
              </a:rPr>
              <a:t>st  </a:t>
            </a:r>
            <a:r>
              <a:rPr sz="700" dirty="0">
                <a:latin typeface="Arial"/>
                <a:cs typeface="Arial"/>
              </a:rPr>
              <a:t>Propert</a:t>
            </a:r>
            <a:r>
              <a:rPr sz="700" spc="10" dirty="0">
                <a:latin typeface="Arial"/>
                <a:cs typeface="Arial"/>
              </a:rPr>
              <a:t>y</a:t>
            </a:r>
            <a:endParaRPr sz="700">
              <a:latin typeface="Arial"/>
              <a:cs typeface="Arial"/>
            </a:endParaRPr>
          </a:p>
        </p:txBody>
      </p:sp>
      <p:sp>
        <p:nvSpPr>
          <p:cNvPr id="75" name="object 75"/>
          <p:cNvSpPr txBox="1"/>
          <p:nvPr/>
        </p:nvSpPr>
        <p:spPr>
          <a:xfrm>
            <a:off x="6378351" y="905665"/>
            <a:ext cx="76835" cy="135255"/>
          </a:xfrm>
          <a:prstGeom prst="rect">
            <a:avLst/>
          </a:prstGeom>
        </p:spPr>
        <p:txBody>
          <a:bodyPr vert="horz" wrap="square" lIns="0" tIns="15240" rIns="0" bIns="0" rtlCol="0">
            <a:spAutoFit/>
          </a:bodyPr>
          <a:lstStyle/>
          <a:p>
            <a:pPr marL="12700">
              <a:lnSpc>
                <a:spcPct val="100000"/>
              </a:lnSpc>
              <a:spcBef>
                <a:spcPts val="120"/>
              </a:spcBef>
            </a:pPr>
            <a:r>
              <a:rPr sz="700" spc="10" dirty="0">
                <a:latin typeface="Arial"/>
                <a:cs typeface="Arial"/>
              </a:rPr>
              <a:t>0</a:t>
            </a:r>
            <a:endParaRPr sz="700">
              <a:latin typeface="Arial"/>
              <a:cs typeface="Arial"/>
            </a:endParaRPr>
          </a:p>
        </p:txBody>
      </p:sp>
      <p:sp>
        <p:nvSpPr>
          <p:cNvPr id="76" name="object 76"/>
          <p:cNvSpPr txBox="1"/>
          <p:nvPr/>
        </p:nvSpPr>
        <p:spPr>
          <a:xfrm>
            <a:off x="6805190" y="905665"/>
            <a:ext cx="76835" cy="135255"/>
          </a:xfrm>
          <a:prstGeom prst="rect">
            <a:avLst/>
          </a:prstGeom>
        </p:spPr>
        <p:txBody>
          <a:bodyPr vert="horz" wrap="square" lIns="0" tIns="15240" rIns="0" bIns="0" rtlCol="0">
            <a:spAutoFit/>
          </a:bodyPr>
          <a:lstStyle/>
          <a:p>
            <a:pPr marL="12700">
              <a:lnSpc>
                <a:spcPct val="100000"/>
              </a:lnSpc>
              <a:spcBef>
                <a:spcPts val="120"/>
              </a:spcBef>
            </a:pPr>
            <a:r>
              <a:rPr sz="700" spc="10" dirty="0">
                <a:latin typeface="Arial"/>
                <a:cs typeface="Arial"/>
              </a:rPr>
              <a:t>0</a:t>
            </a:r>
            <a:endParaRPr sz="700">
              <a:latin typeface="Arial"/>
              <a:cs typeface="Arial"/>
            </a:endParaRPr>
          </a:p>
        </p:txBody>
      </p:sp>
      <p:sp>
        <p:nvSpPr>
          <p:cNvPr id="77" name="object 77"/>
          <p:cNvSpPr txBox="1"/>
          <p:nvPr/>
        </p:nvSpPr>
        <p:spPr>
          <a:xfrm>
            <a:off x="666835" y="1423969"/>
            <a:ext cx="422275" cy="135255"/>
          </a:xfrm>
          <a:prstGeom prst="rect">
            <a:avLst/>
          </a:prstGeom>
        </p:spPr>
        <p:txBody>
          <a:bodyPr vert="horz" wrap="square" lIns="0" tIns="15240" rIns="0" bIns="0" rtlCol="0">
            <a:spAutoFit/>
          </a:bodyPr>
          <a:lstStyle/>
          <a:p>
            <a:pPr>
              <a:lnSpc>
                <a:spcPct val="100000"/>
              </a:lnSpc>
              <a:spcBef>
                <a:spcPts val="120"/>
              </a:spcBef>
              <a:tabLst>
                <a:tab pos="205740" algn="l"/>
              </a:tabLst>
            </a:pPr>
            <a:r>
              <a:rPr sz="700" b="1" spc="10" dirty="0">
                <a:latin typeface="Arial"/>
                <a:cs typeface="Arial"/>
              </a:rPr>
              <a:t>4	</a:t>
            </a:r>
            <a:r>
              <a:rPr sz="700" spc="5" dirty="0">
                <a:latin typeface="Arial"/>
                <a:cs typeface="Arial"/>
              </a:rPr>
              <a:t>104</a:t>
            </a:r>
            <a:r>
              <a:rPr sz="700" spc="10" dirty="0">
                <a:latin typeface="Arial"/>
                <a:cs typeface="Arial"/>
              </a:rPr>
              <a:t>5</a:t>
            </a:r>
            <a:endParaRPr sz="700">
              <a:latin typeface="Arial"/>
              <a:cs typeface="Arial"/>
            </a:endParaRPr>
          </a:p>
        </p:txBody>
      </p:sp>
      <p:sp>
        <p:nvSpPr>
          <p:cNvPr id="78" name="object 78"/>
          <p:cNvSpPr txBox="1"/>
          <p:nvPr/>
        </p:nvSpPr>
        <p:spPr>
          <a:xfrm>
            <a:off x="1352826" y="1263905"/>
            <a:ext cx="417195" cy="455295"/>
          </a:xfrm>
          <a:prstGeom prst="rect">
            <a:avLst/>
          </a:prstGeom>
        </p:spPr>
        <p:txBody>
          <a:bodyPr vert="horz" wrap="square" lIns="0" tIns="15240" rIns="0" bIns="0" rtlCol="0">
            <a:spAutoFit/>
          </a:bodyPr>
          <a:lstStyle/>
          <a:p>
            <a:pPr marR="5080" algn="r">
              <a:lnSpc>
                <a:spcPct val="100000"/>
              </a:lnSpc>
              <a:spcBef>
                <a:spcPts val="120"/>
              </a:spcBef>
            </a:pPr>
            <a:r>
              <a:rPr sz="700" dirty="0">
                <a:latin typeface="Arial"/>
                <a:cs typeface="Arial"/>
              </a:rPr>
              <a:t>Children'</a:t>
            </a:r>
            <a:r>
              <a:rPr sz="700" spc="5" dirty="0">
                <a:latin typeface="Arial"/>
                <a:cs typeface="Arial"/>
              </a:rPr>
              <a:t>s  </a:t>
            </a:r>
            <a:r>
              <a:rPr sz="700" dirty="0">
                <a:latin typeface="Arial"/>
                <a:cs typeface="Arial"/>
              </a:rPr>
              <a:t>Village</a:t>
            </a:r>
            <a:r>
              <a:rPr sz="700" spc="-60" dirty="0">
                <a:latin typeface="Arial"/>
                <a:cs typeface="Arial"/>
              </a:rPr>
              <a:t> </a:t>
            </a:r>
            <a:r>
              <a:rPr sz="700" spc="5" dirty="0">
                <a:latin typeface="Arial"/>
                <a:cs typeface="Arial"/>
              </a:rPr>
              <a:t>#1  Day</a:t>
            </a:r>
            <a:r>
              <a:rPr sz="700" spc="-80" dirty="0">
                <a:latin typeface="Arial"/>
                <a:cs typeface="Arial"/>
              </a:rPr>
              <a:t> </a:t>
            </a:r>
            <a:r>
              <a:rPr sz="700" spc="5" dirty="0">
                <a:latin typeface="Arial"/>
                <a:cs typeface="Arial"/>
              </a:rPr>
              <a:t>Care  </a:t>
            </a:r>
            <a:r>
              <a:rPr sz="700" dirty="0">
                <a:latin typeface="Arial"/>
                <a:cs typeface="Arial"/>
              </a:rPr>
              <a:t>Centr</a:t>
            </a:r>
            <a:r>
              <a:rPr sz="700" spc="10" dirty="0">
                <a:latin typeface="Arial"/>
                <a:cs typeface="Arial"/>
              </a:rPr>
              <a:t>e</a:t>
            </a:r>
            <a:endParaRPr sz="700">
              <a:latin typeface="Arial"/>
              <a:cs typeface="Arial"/>
            </a:endParaRPr>
          </a:p>
        </p:txBody>
      </p:sp>
      <p:sp>
        <p:nvSpPr>
          <p:cNvPr id="79" name="object 79"/>
          <p:cNvSpPr txBox="1"/>
          <p:nvPr/>
        </p:nvSpPr>
        <p:spPr>
          <a:xfrm>
            <a:off x="1848264" y="1423969"/>
            <a:ext cx="500380" cy="135255"/>
          </a:xfrm>
          <a:prstGeom prst="rect">
            <a:avLst/>
          </a:prstGeom>
        </p:spPr>
        <p:txBody>
          <a:bodyPr vert="horz" wrap="square" lIns="0" tIns="15240" rIns="0" bIns="0" rtlCol="0">
            <a:spAutoFit/>
          </a:bodyPr>
          <a:lstStyle/>
          <a:p>
            <a:pPr>
              <a:lnSpc>
                <a:spcPct val="100000"/>
              </a:lnSpc>
              <a:spcBef>
                <a:spcPts val="120"/>
              </a:spcBef>
            </a:pPr>
            <a:r>
              <a:rPr sz="700" spc="5" dirty="0">
                <a:latin typeface="Arial"/>
                <a:cs typeface="Arial"/>
              </a:rPr>
              <a:t>Commercial</a:t>
            </a:r>
            <a:endParaRPr sz="700">
              <a:latin typeface="Arial"/>
              <a:cs typeface="Arial"/>
            </a:endParaRPr>
          </a:p>
        </p:txBody>
      </p:sp>
      <p:sp>
        <p:nvSpPr>
          <p:cNvPr id="80" name="object 80"/>
          <p:cNvSpPr txBox="1"/>
          <p:nvPr/>
        </p:nvSpPr>
        <p:spPr>
          <a:xfrm>
            <a:off x="2478367" y="1370614"/>
            <a:ext cx="2266950" cy="188595"/>
          </a:xfrm>
          <a:prstGeom prst="rect">
            <a:avLst/>
          </a:prstGeom>
        </p:spPr>
        <p:txBody>
          <a:bodyPr vert="horz" wrap="square" lIns="0" tIns="15240" rIns="0" bIns="0" rtlCol="0">
            <a:spAutoFit/>
          </a:bodyPr>
          <a:lstStyle/>
          <a:p>
            <a:pPr marR="30480" algn="r">
              <a:lnSpc>
                <a:spcPts val="630"/>
              </a:lnSpc>
              <a:spcBef>
                <a:spcPts val="120"/>
              </a:spcBef>
              <a:tabLst>
                <a:tab pos="350520" algn="l"/>
                <a:tab pos="1836420" algn="l"/>
              </a:tabLst>
            </a:pPr>
            <a:r>
              <a:rPr sz="1050" spc="7" baseline="-31746" dirty="0">
                <a:latin typeface="Arial"/>
                <a:cs typeface="Arial"/>
              </a:rPr>
              <a:t>105</a:t>
            </a:r>
            <a:r>
              <a:rPr sz="1050" spc="15" baseline="-31746" dirty="0">
                <a:latin typeface="Arial"/>
                <a:cs typeface="Arial"/>
              </a:rPr>
              <a:t>0</a:t>
            </a:r>
            <a:r>
              <a:rPr sz="1050" baseline="-31746" dirty="0">
                <a:latin typeface="Arial"/>
                <a:cs typeface="Arial"/>
              </a:rPr>
              <a:t>	</a:t>
            </a:r>
            <a:r>
              <a:rPr sz="700" spc="5" dirty="0">
                <a:latin typeface="Arial"/>
                <a:cs typeface="Arial"/>
              </a:rPr>
              <a:t>mar</a:t>
            </a:r>
            <a:r>
              <a:rPr sz="700" spc="10" dirty="0">
                <a:latin typeface="Arial"/>
                <a:cs typeface="Arial"/>
              </a:rPr>
              <a:t>k</a:t>
            </a:r>
            <a:r>
              <a:rPr sz="700" spc="5" dirty="0">
                <a:latin typeface="Arial"/>
                <a:cs typeface="Arial"/>
              </a:rPr>
              <a:t>ha</a:t>
            </a:r>
            <a:r>
              <a:rPr sz="700" spc="15" dirty="0">
                <a:latin typeface="Arial"/>
                <a:cs typeface="Arial"/>
              </a:rPr>
              <a:t>m</a:t>
            </a:r>
            <a:r>
              <a:rPr sz="700" dirty="0">
                <a:latin typeface="Arial"/>
                <a:cs typeface="Arial"/>
              </a:rPr>
              <a:t>	</a:t>
            </a:r>
            <a:r>
              <a:rPr sz="700" spc="5" dirty="0">
                <a:latin typeface="Arial"/>
                <a:cs typeface="Arial"/>
              </a:rPr>
              <a:t>416-438-</a:t>
            </a:r>
            <a:endParaRPr sz="700">
              <a:latin typeface="Arial"/>
              <a:cs typeface="Arial"/>
            </a:endParaRPr>
          </a:p>
          <a:p>
            <a:pPr marR="32384" algn="r">
              <a:lnSpc>
                <a:spcPts val="630"/>
              </a:lnSpc>
              <a:tabLst>
                <a:tab pos="335280" algn="l"/>
                <a:tab pos="914400" algn="l"/>
                <a:tab pos="1348740" algn="l"/>
              </a:tabLst>
            </a:pPr>
            <a:r>
              <a:rPr sz="1050" baseline="-31746" dirty="0">
                <a:latin typeface="Arial"/>
                <a:cs typeface="Arial"/>
              </a:rPr>
              <a:t>r</a:t>
            </a:r>
            <a:r>
              <a:rPr sz="1050" spc="15" baseline="-31746" dirty="0">
                <a:latin typeface="Arial"/>
                <a:cs typeface="Arial"/>
              </a:rPr>
              <a:t>d</a:t>
            </a:r>
            <a:r>
              <a:rPr sz="1050" baseline="-31746" dirty="0">
                <a:latin typeface="Arial"/>
                <a:cs typeface="Arial"/>
              </a:rPr>
              <a:t>	</a:t>
            </a:r>
            <a:r>
              <a:rPr sz="700" spc="5" dirty="0">
                <a:latin typeface="Arial"/>
                <a:cs typeface="Arial"/>
              </a:rPr>
              <a:t>M1</a:t>
            </a:r>
            <a:r>
              <a:rPr sz="700" spc="10" dirty="0">
                <a:latin typeface="Arial"/>
                <a:cs typeface="Arial"/>
              </a:rPr>
              <a:t>H</a:t>
            </a:r>
            <a:r>
              <a:rPr sz="700" dirty="0">
                <a:latin typeface="Arial"/>
                <a:cs typeface="Arial"/>
              </a:rPr>
              <a:t> </a:t>
            </a:r>
            <a:r>
              <a:rPr sz="700" spc="5" dirty="0">
                <a:latin typeface="Arial"/>
                <a:cs typeface="Arial"/>
              </a:rPr>
              <a:t>2Y</a:t>
            </a:r>
            <a:r>
              <a:rPr sz="700" spc="10" dirty="0">
                <a:latin typeface="Arial"/>
                <a:cs typeface="Arial"/>
              </a:rPr>
              <a:t>7</a:t>
            </a:r>
            <a:r>
              <a:rPr sz="700" dirty="0">
                <a:latin typeface="Arial"/>
                <a:cs typeface="Arial"/>
              </a:rPr>
              <a:t>	</a:t>
            </a:r>
            <a:r>
              <a:rPr sz="700" spc="5" dirty="0">
                <a:latin typeface="Arial"/>
                <a:cs typeface="Arial"/>
              </a:rPr>
              <a:t>3</a:t>
            </a:r>
            <a:r>
              <a:rPr sz="700" spc="10" dirty="0">
                <a:latin typeface="Arial"/>
                <a:cs typeface="Arial"/>
              </a:rPr>
              <a:t>8</a:t>
            </a:r>
            <a:r>
              <a:rPr sz="700" dirty="0">
                <a:latin typeface="Arial"/>
                <a:cs typeface="Arial"/>
              </a:rPr>
              <a:t>	</a:t>
            </a:r>
            <a:r>
              <a:rPr sz="1050" spc="7" baseline="-31746" dirty="0">
                <a:latin typeface="Arial"/>
                <a:cs typeface="Arial"/>
              </a:rPr>
              <a:t>335</a:t>
            </a:r>
            <a:r>
              <a:rPr sz="1050" spc="15" baseline="-31746" dirty="0">
                <a:latin typeface="Arial"/>
                <a:cs typeface="Arial"/>
              </a:rPr>
              <a:t>5</a:t>
            </a:r>
            <a:endParaRPr sz="1050" baseline="-31746">
              <a:latin typeface="Arial"/>
              <a:cs typeface="Arial"/>
            </a:endParaRPr>
          </a:p>
        </p:txBody>
      </p:sp>
      <p:sp>
        <p:nvSpPr>
          <p:cNvPr id="81" name="object 81"/>
          <p:cNvSpPr txBox="1"/>
          <p:nvPr/>
        </p:nvSpPr>
        <p:spPr>
          <a:xfrm>
            <a:off x="5118156" y="1370614"/>
            <a:ext cx="434340" cy="241935"/>
          </a:xfrm>
          <a:prstGeom prst="rect">
            <a:avLst/>
          </a:prstGeom>
        </p:spPr>
        <p:txBody>
          <a:bodyPr vert="horz" wrap="square" lIns="0" tIns="15240" rIns="0" bIns="0" rtlCol="0">
            <a:spAutoFit/>
          </a:bodyPr>
          <a:lstStyle/>
          <a:p>
            <a:pPr marR="5080" indent="22860">
              <a:lnSpc>
                <a:spcPct val="100000"/>
              </a:lnSpc>
              <a:spcBef>
                <a:spcPts val="120"/>
              </a:spcBef>
            </a:pPr>
            <a:r>
              <a:rPr sz="700" spc="5" dirty="0">
                <a:latin typeface="Arial"/>
                <a:cs typeface="Arial"/>
              </a:rPr>
              <a:t>High</a:t>
            </a:r>
            <a:r>
              <a:rPr sz="700" spc="-65" dirty="0">
                <a:latin typeface="Arial"/>
                <a:cs typeface="Arial"/>
              </a:rPr>
              <a:t> </a:t>
            </a:r>
            <a:r>
              <a:rPr sz="700" spc="5" dirty="0">
                <a:latin typeface="Arial"/>
                <a:cs typeface="Arial"/>
              </a:rPr>
              <a:t>Rise  Apartment</a:t>
            </a:r>
            <a:endParaRPr sz="700">
              <a:latin typeface="Arial"/>
              <a:cs typeface="Arial"/>
            </a:endParaRPr>
          </a:p>
        </p:txBody>
      </p:sp>
      <p:sp>
        <p:nvSpPr>
          <p:cNvPr id="82" name="object 82"/>
          <p:cNvSpPr txBox="1"/>
          <p:nvPr/>
        </p:nvSpPr>
        <p:spPr>
          <a:xfrm>
            <a:off x="5918480" y="1423969"/>
            <a:ext cx="541655" cy="135255"/>
          </a:xfrm>
          <a:prstGeom prst="rect">
            <a:avLst/>
          </a:prstGeom>
        </p:spPr>
        <p:txBody>
          <a:bodyPr vert="horz" wrap="square" lIns="0" tIns="15240" rIns="0" bIns="0" rtlCol="0">
            <a:spAutoFit/>
          </a:bodyPr>
          <a:lstStyle/>
          <a:p>
            <a:pPr>
              <a:lnSpc>
                <a:spcPct val="100000"/>
              </a:lnSpc>
              <a:spcBef>
                <a:spcPts val="120"/>
              </a:spcBef>
              <a:tabLst>
                <a:tab pos="426720" algn="l"/>
              </a:tabLst>
            </a:pPr>
            <a:r>
              <a:rPr sz="700" spc="5" dirty="0">
                <a:latin typeface="Arial"/>
                <a:cs typeface="Arial"/>
              </a:rPr>
              <a:t>Na</a:t>
            </a:r>
            <a:r>
              <a:rPr sz="700" spc="10" dirty="0">
                <a:latin typeface="Arial"/>
                <a:cs typeface="Arial"/>
              </a:rPr>
              <a:t>N</a:t>
            </a:r>
            <a:r>
              <a:rPr sz="700" dirty="0">
                <a:latin typeface="Arial"/>
                <a:cs typeface="Arial"/>
              </a:rPr>
              <a:t>	</a:t>
            </a:r>
            <a:r>
              <a:rPr sz="700" spc="5" dirty="0">
                <a:latin typeface="Arial"/>
                <a:cs typeface="Arial"/>
              </a:rPr>
              <a:t>1</a:t>
            </a:r>
            <a:r>
              <a:rPr sz="700" spc="10" dirty="0">
                <a:latin typeface="Arial"/>
                <a:cs typeface="Arial"/>
              </a:rPr>
              <a:t>0</a:t>
            </a:r>
            <a:endParaRPr sz="700">
              <a:latin typeface="Arial"/>
              <a:cs typeface="Arial"/>
            </a:endParaRPr>
          </a:p>
        </p:txBody>
      </p:sp>
      <p:sp>
        <p:nvSpPr>
          <p:cNvPr id="83" name="object 83"/>
          <p:cNvSpPr txBox="1"/>
          <p:nvPr/>
        </p:nvSpPr>
        <p:spPr>
          <a:xfrm>
            <a:off x="6772157" y="1423969"/>
            <a:ext cx="114935" cy="135255"/>
          </a:xfrm>
          <a:prstGeom prst="rect">
            <a:avLst/>
          </a:prstGeom>
        </p:spPr>
        <p:txBody>
          <a:bodyPr vert="horz" wrap="square" lIns="0" tIns="15240" rIns="0" bIns="0" rtlCol="0">
            <a:spAutoFit/>
          </a:bodyPr>
          <a:lstStyle/>
          <a:p>
            <a:pPr>
              <a:lnSpc>
                <a:spcPct val="100000"/>
              </a:lnSpc>
              <a:spcBef>
                <a:spcPts val="120"/>
              </a:spcBef>
            </a:pPr>
            <a:r>
              <a:rPr sz="700" spc="5" dirty="0">
                <a:latin typeface="Arial"/>
                <a:cs typeface="Arial"/>
              </a:rPr>
              <a:t>1</a:t>
            </a:r>
            <a:r>
              <a:rPr sz="700" spc="10" dirty="0">
                <a:latin typeface="Arial"/>
                <a:cs typeface="Arial"/>
              </a:rPr>
              <a:t>0</a:t>
            </a:r>
            <a:endParaRPr sz="700">
              <a:latin typeface="Arial"/>
              <a:cs typeface="Arial"/>
            </a:endParaRPr>
          </a:p>
        </p:txBody>
      </p:sp>
      <p:sp>
        <p:nvSpPr>
          <p:cNvPr id="84" name="object 84"/>
          <p:cNvSpPr txBox="1"/>
          <p:nvPr/>
        </p:nvSpPr>
        <p:spPr>
          <a:xfrm>
            <a:off x="666835" y="334006"/>
            <a:ext cx="1105535" cy="348615"/>
          </a:xfrm>
          <a:prstGeom prst="rect">
            <a:avLst/>
          </a:prstGeom>
        </p:spPr>
        <p:txBody>
          <a:bodyPr vert="horz" wrap="square" lIns="0" tIns="15240" rIns="0" bIns="0" rtlCol="0">
            <a:spAutoFit/>
          </a:bodyPr>
          <a:lstStyle/>
          <a:p>
            <a:pPr marR="7620" algn="r">
              <a:lnSpc>
                <a:spcPct val="100000"/>
              </a:lnSpc>
              <a:spcBef>
                <a:spcPts val="120"/>
              </a:spcBef>
              <a:tabLst>
                <a:tab pos="205740" algn="l"/>
                <a:tab pos="723900" algn="l"/>
              </a:tabLst>
            </a:pPr>
            <a:r>
              <a:rPr sz="700" b="1" spc="10" dirty="0">
                <a:latin typeface="Arial"/>
                <a:cs typeface="Arial"/>
              </a:rPr>
              <a:t>2	</a:t>
            </a:r>
            <a:r>
              <a:rPr sz="700" spc="5" dirty="0">
                <a:latin typeface="Arial"/>
                <a:cs typeface="Arial"/>
              </a:rPr>
              <a:t>102</a:t>
            </a:r>
            <a:r>
              <a:rPr sz="700" spc="10" dirty="0">
                <a:latin typeface="Arial"/>
                <a:cs typeface="Arial"/>
              </a:rPr>
              <a:t>1</a:t>
            </a:r>
            <a:r>
              <a:rPr sz="700" dirty="0">
                <a:latin typeface="Arial"/>
                <a:cs typeface="Arial"/>
              </a:rPr>
              <a:t>	</a:t>
            </a:r>
            <a:r>
              <a:rPr sz="700" spc="5" dirty="0">
                <a:latin typeface="Arial"/>
                <a:cs typeface="Arial"/>
              </a:rPr>
              <a:t>Progre</a:t>
            </a:r>
            <a:r>
              <a:rPr sz="700" spc="10" dirty="0">
                <a:latin typeface="Arial"/>
                <a:cs typeface="Arial"/>
              </a:rPr>
              <a:t>ss</a:t>
            </a:r>
            <a:endParaRPr sz="700">
              <a:latin typeface="Arial"/>
              <a:cs typeface="Arial"/>
            </a:endParaRPr>
          </a:p>
          <a:p>
            <a:pPr marR="5080" algn="r">
              <a:lnSpc>
                <a:spcPct val="100000"/>
              </a:lnSpc>
            </a:pPr>
            <a:r>
              <a:rPr sz="700" b="1" spc="5" dirty="0">
                <a:latin typeface="Arial"/>
                <a:cs typeface="Arial"/>
              </a:rPr>
              <a:t>loc_id  </a:t>
            </a:r>
            <a:r>
              <a:rPr sz="700" b="1" spc="185" dirty="0">
                <a:latin typeface="Arial"/>
                <a:cs typeface="Arial"/>
              </a:rPr>
              <a:t> </a:t>
            </a:r>
            <a:r>
              <a:rPr sz="700" spc="-105" dirty="0">
                <a:latin typeface="Arial"/>
                <a:cs typeface="Arial"/>
              </a:rPr>
              <a:t>Campus</a:t>
            </a:r>
            <a:r>
              <a:rPr sz="700" b="1" spc="-105" dirty="0">
                <a:latin typeface="Arial"/>
                <a:cs typeface="Arial"/>
              </a:rPr>
              <a:t>n</a:t>
            </a:r>
            <a:r>
              <a:rPr sz="700" spc="-105" dirty="0">
                <a:latin typeface="Arial"/>
                <a:cs typeface="Arial"/>
              </a:rPr>
              <a:t>C</a:t>
            </a:r>
            <a:r>
              <a:rPr sz="700" b="1" spc="-105" dirty="0">
                <a:latin typeface="Arial"/>
                <a:cs typeface="Arial"/>
              </a:rPr>
              <a:t>a</a:t>
            </a:r>
            <a:r>
              <a:rPr sz="700" spc="-105" dirty="0">
                <a:latin typeface="Arial"/>
                <a:cs typeface="Arial"/>
              </a:rPr>
              <a:t>h</a:t>
            </a:r>
            <a:r>
              <a:rPr sz="700" b="1" spc="-105" dirty="0">
                <a:latin typeface="Arial"/>
                <a:cs typeface="Arial"/>
              </a:rPr>
              <a:t>m</a:t>
            </a:r>
            <a:r>
              <a:rPr sz="700" spc="-105" dirty="0">
                <a:latin typeface="Arial"/>
                <a:cs typeface="Arial"/>
              </a:rPr>
              <a:t>ild</a:t>
            </a:r>
            <a:r>
              <a:rPr sz="700" b="1" spc="-105" dirty="0">
                <a:latin typeface="Arial"/>
                <a:cs typeface="Arial"/>
              </a:rPr>
              <a:t>e</a:t>
            </a:r>
            <a:endParaRPr sz="700">
              <a:latin typeface="Arial"/>
              <a:cs typeface="Arial"/>
            </a:endParaRPr>
          </a:p>
          <a:p>
            <a:pPr marR="5080" algn="r">
              <a:lnSpc>
                <a:spcPct val="100000"/>
              </a:lnSpc>
            </a:pPr>
            <a:r>
              <a:rPr sz="700" spc="5" dirty="0">
                <a:latin typeface="Arial"/>
                <a:cs typeface="Arial"/>
              </a:rPr>
              <a:t>Care</a:t>
            </a:r>
            <a:r>
              <a:rPr sz="700" spc="-80" dirty="0">
                <a:latin typeface="Arial"/>
                <a:cs typeface="Arial"/>
              </a:rPr>
              <a:t> </a:t>
            </a:r>
            <a:r>
              <a:rPr sz="700" dirty="0">
                <a:latin typeface="Arial"/>
                <a:cs typeface="Arial"/>
              </a:rPr>
              <a:t>...</a:t>
            </a:r>
            <a:endParaRPr sz="700">
              <a:latin typeface="Arial"/>
              <a:cs typeface="Arial"/>
            </a:endParaRPr>
          </a:p>
        </p:txBody>
      </p:sp>
      <p:sp>
        <p:nvSpPr>
          <p:cNvPr id="85" name="object 85"/>
          <p:cNvSpPr txBox="1"/>
          <p:nvPr/>
        </p:nvSpPr>
        <p:spPr>
          <a:xfrm>
            <a:off x="1924485" y="334006"/>
            <a:ext cx="424180" cy="241935"/>
          </a:xfrm>
          <a:prstGeom prst="rect">
            <a:avLst/>
          </a:prstGeom>
        </p:spPr>
        <p:txBody>
          <a:bodyPr vert="horz" wrap="square" lIns="0" tIns="15240" rIns="0" bIns="0" rtlCol="0">
            <a:spAutoFit/>
          </a:bodyPr>
          <a:lstStyle/>
          <a:p>
            <a:pPr marR="5080" algn="r">
              <a:lnSpc>
                <a:spcPct val="100000"/>
              </a:lnSpc>
              <a:spcBef>
                <a:spcPts val="120"/>
              </a:spcBef>
            </a:pPr>
            <a:r>
              <a:rPr sz="700" dirty="0">
                <a:latin typeface="Arial"/>
                <a:cs typeface="Arial"/>
              </a:rPr>
              <a:t>Non-Profi</a:t>
            </a:r>
            <a:r>
              <a:rPr sz="700" spc="5" dirty="0">
                <a:latin typeface="Arial"/>
                <a:cs typeface="Arial"/>
              </a:rPr>
              <a:t>t</a:t>
            </a:r>
            <a:endParaRPr sz="700">
              <a:latin typeface="Arial"/>
              <a:cs typeface="Arial"/>
            </a:endParaRPr>
          </a:p>
          <a:p>
            <a:pPr marR="6985" algn="r">
              <a:lnSpc>
                <a:spcPct val="100000"/>
              </a:lnSpc>
            </a:pPr>
            <a:r>
              <a:rPr sz="700" b="1" spc="5" dirty="0">
                <a:latin typeface="Arial"/>
                <a:cs typeface="Arial"/>
              </a:rPr>
              <a:t>typ</a:t>
            </a:r>
            <a:r>
              <a:rPr sz="700" b="1" spc="10" dirty="0">
                <a:latin typeface="Arial"/>
                <a:cs typeface="Arial"/>
              </a:rPr>
              <a:t>e</a:t>
            </a:r>
            <a:endParaRPr sz="700">
              <a:latin typeface="Arial"/>
              <a:cs typeface="Arial"/>
            </a:endParaRPr>
          </a:p>
        </p:txBody>
      </p:sp>
      <p:sp>
        <p:nvSpPr>
          <p:cNvPr id="86" name="object 86"/>
          <p:cNvSpPr txBox="1"/>
          <p:nvPr/>
        </p:nvSpPr>
        <p:spPr>
          <a:xfrm>
            <a:off x="2427546" y="334006"/>
            <a:ext cx="295275" cy="241935"/>
          </a:xfrm>
          <a:prstGeom prst="rect">
            <a:avLst/>
          </a:prstGeom>
        </p:spPr>
        <p:txBody>
          <a:bodyPr vert="horz" wrap="square" lIns="0" tIns="15240" rIns="0" bIns="0" rtlCol="0">
            <a:spAutoFit/>
          </a:bodyPr>
          <a:lstStyle/>
          <a:p>
            <a:pPr marR="5080" algn="r">
              <a:lnSpc>
                <a:spcPct val="100000"/>
              </a:lnSpc>
              <a:spcBef>
                <a:spcPts val="120"/>
              </a:spcBef>
            </a:pPr>
            <a:r>
              <a:rPr sz="700" spc="5" dirty="0">
                <a:latin typeface="Arial"/>
                <a:cs typeface="Arial"/>
              </a:rPr>
              <a:t>94</a:t>
            </a:r>
            <a:r>
              <a:rPr sz="700" spc="10" dirty="0">
                <a:latin typeface="Arial"/>
                <a:cs typeface="Arial"/>
              </a:rPr>
              <a:t>1</a:t>
            </a:r>
            <a:endParaRPr sz="700">
              <a:latin typeface="Arial"/>
              <a:cs typeface="Arial"/>
            </a:endParaRPr>
          </a:p>
          <a:p>
            <a:pPr marR="7620" algn="r">
              <a:lnSpc>
                <a:spcPct val="100000"/>
              </a:lnSpc>
            </a:pPr>
            <a:r>
              <a:rPr sz="700" b="1" dirty="0">
                <a:latin typeface="Arial"/>
                <a:cs typeface="Arial"/>
              </a:rPr>
              <a:t>str_n</a:t>
            </a:r>
            <a:r>
              <a:rPr sz="700" b="1" spc="10" dirty="0">
                <a:latin typeface="Arial"/>
                <a:cs typeface="Arial"/>
              </a:rPr>
              <a:t>o</a:t>
            </a:r>
            <a:endParaRPr sz="700">
              <a:latin typeface="Arial"/>
              <a:cs typeface="Arial"/>
            </a:endParaRPr>
          </a:p>
        </p:txBody>
      </p:sp>
      <p:sp>
        <p:nvSpPr>
          <p:cNvPr id="87" name="object 87"/>
          <p:cNvSpPr txBox="1"/>
          <p:nvPr/>
        </p:nvSpPr>
        <p:spPr>
          <a:xfrm>
            <a:off x="2983961" y="440715"/>
            <a:ext cx="889635" cy="135255"/>
          </a:xfrm>
          <a:prstGeom prst="rect">
            <a:avLst/>
          </a:prstGeom>
        </p:spPr>
        <p:txBody>
          <a:bodyPr vert="horz" wrap="square" lIns="0" tIns="15240" rIns="0" bIns="0" rtlCol="0">
            <a:spAutoFit/>
          </a:bodyPr>
          <a:lstStyle/>
          <a:p>
            <a:pPr>
              <a:lnSpc>
                <a:spcPct val="100000"/>
              </a:lnSpc>
              <a:spcBef>
                <a:spcPts val="120"/>
              </a:spcBef>
            </a:pPr>
            <a:r>
              <a:rPr sz="700" b="1" spc="5" dirty="0">
                <a:latin typeface="Arial"/>
                <a:cs typeface="Arial"/>
              </a:rPr>
              <a:t>street</a:t>
            </a:r>
            <a:r>
              <a:rPr sz="700" b="1" spc="70" dirty="0">
                <a:latin typeface="Arial"/>
                <a:cs typeface="Arial"/>
              </a:rPr>
              <a:t> </a:t>
            </a:r>
            <a:r>
              <a:rPr sz="700" b="1" spc="5" dirty="0">
                <a:latin typeface="Arial"/>
                <a:cs typeface="Arial"/>
              </a:rPr>
              <a:t>postal_code</a:t>
            </a:r>
            <a:endParaRPr sz="700">
              <a:latin typeface="Arial"/>
              <a:cs typeface="Arial"/>
            </a:endParaRPr>
          </a:p>
        </p:txBody>
      </p:sp>
      <p:sp>
        <p:nvSpPr>
          <p:cNvPr id="88" name="object 88"/>
          <p:cNvSpPr txBox="1"/>
          <p:nvPr/>
        </p:nvSpPr>
        <p:spPr>
          <a:xfrm>
            <a:off x="3951971" y="440715"/>
            <a:ext cx="1595755" cy="135255"/>
          </a:xfrm>
          <a:prstGeom prst="rect">
            <a:avLst/>
          </a:prstGeom>
        </p:spPr>
        <p:txBody>
          <a:bodyPr vert="horz" wrap="square" lIns="0" tIns="15240" rIns="0" bIns="0" rtlCol="0">
            <a:spAutoFit/>
          </a:bodyPr>
          <a:lstStyle/>
          <a:p>
            <a:pPr>
              <a:lnSpc>
                <a:spcPct val="100000"/>
              </a:lnSpc>
              <a:spcBef>
                <a:spcPts val="120"/>
              </a:spcBef>
              <a:tabLst>
                <a:tab pos="480059" algn="l"/>
                <a:tab pos="1013460" algn="l"/>
              </a:tabLst>
            </a:pPr>
            <a:r>
              <a:rPr sz="700" b="1" spc="5" dirty="0">
                <a:latin typeface="Arial"/>
                <a:cs typeface="Arial"/>
              </a:rPr>
              <a:t>ward	phone	building.type</a:t>
            </a:r>
            <a:endParaRPr sz="700">
              <a:latin typeface="Arial"/>
              <a:cs typeface="Arial"/>
            </a:endParaRPr>
          </a:p>
        </p:txBody>
      </p:sp>
      <p:sp>
        <p:nvSpPr>
          <p:cNvPr id="89" name="object 89"/>
          <p:cNvSpPr txBox="1"/>
          <p:nvPr/>
        </p:nvSpPr>
        <p:spPr>
          <a:xfrm>
            <a:off x="5628839" y="334006"/>
            <a:ext cx="1257935" cy="348615"/>
          </a:xfrm>
          <a:prstGeom prst="rect">
            <a:avLst/>
          </a:prstGeom>
        </p:spPr>
        <p:txBody>
          <a:bodyPr vert="horz" wrap="square" lIns="0" tIns="15240" rIns="0" bIns="0" rtlCol="0">
            <a:spAutoFit/>
          </a:bodyPr>
          <a:lstStyle/>
          <a:p>
            <a:pPr marR="5080" indent="167640" algn="just">
              <a:lnSpc>
                <a:spcPct val="100000"/>
              </a:lnSpc>
              <a:spcBef>
                <a:spcPts val="120"/>
              </a:spcBef>
              <a:tabLst>
                <a:tab pos="1143000" algn="l"/>
              </a:tabLst>
            </a:pPr>
            <a:r>
              <a:rPr sz="700" dirty="0">
                <a:latin typeface="Arial"/>
                <a:cs typeface="Arial"/>
              </a:rPr>
              <a:t>Applie</a:t>
            </a:r>
            <a:r>
              <a:rPr sz="700" spc="10" dirty="0">
                <a:latin typeface="Arial"/>
                <a:cs typeface="Arial"/>
              </a:rPr>
              <a:t>d</a:t>
            </a:r>
            <a:r>
              <a:rPr sz="700" dirty="0">
                <a:latin typeface="Arial"/>
                <a:cs typeface="Arial"/>
              </a:rPr>
              <a:t>         </a:t>
            </a:r>
            <a:r>
              <a:rPr sz="700" spc="-25" dirty="0">
                <a:latin typeface="Arial"/>
                <a:cs typeface="Arial"/>
              </a:rPr>
              <a:t> </a:t>
            </a:r>
            <a:r>
              <a:rPr sz="700" spc="5" dirty="0">
                <a:latin typeface="Arial"/>
                <a:cs typeface="Arial"/>
              </a:rPr>
              <a:t>1</a:t>
            </a:r>
            <a:r>
              <a:rPr sz="700" spc="10" dirty="0">
                <a:latin typeface="Arial"/>
                <a:cs typeface="Arial"/>
              </a:rPr>
              <a:t>0</a:t>
            </a:r>
            <a:r>
              <a:rPr sz="700" dirty="0">
                <a:latin typeface="Arial"/>
                <a:cs typeface="Arial"/>
              </a:rPr>
              <a:t>	</a:t>
            </a:r>
            <a:r>
              <a:rPr sz="700" spc="5" dirty="0">
                <a:latin typeface="Arial"/>
                <a:cs typeface="Arial"/>
              </a:rPr>
              <a:t>20  </a:t>
            </a:r>
            <a:r>
              <a:rPr sz="700" b="1" spc="-130" dirty="0">
                <a:latin typeface="Arial"/>
                <a:cs typeface="Arial"/>
              </a:rPr>
              <a:t>bldg</a:t>
            </a:r>
            <a:r>
              <a:rPr sz="700" spc="-130" dirty="0">
                <a:latin typeface="Arial"/>
                <a:cs typeface="Arial"/>
              </a:rPr>
              <a:t>A</a:t>
            </a:r>
            <a:r>
              <a:rPr sz="700" b="1" spc="-130" dirty="0">
                <a:latin typeface="Arial"/>
                <a:cs typeface="Arial"/>
              </a:rPr>
              <a:t>n</a:t>
            </a:r>
            <a:r>
              <a:rPr sz="700" spc="-130" dirty="0">
                <a:latin typeface="Arial"/>
                <a:cs typeface="Arial"/>
              </a:rPr>
              <a:t>r</a:t>
            </a:r>
            <a:r>
              <a:rPr sz="700" b="1" spc="-130" dirty="0">
                <a:latin typeface="Arial"/>
                <a:cs typeface="Arial"/>
              </a:rPr>
              <a:t>a</a:t>
            </a:r>
            <a:r>
              <a:rPr sz="700" spc="-130" dirty="0">
                <a:latin typeface="Arial"/>
                <a:cs typeface="Arial"/>
              </a:rPr>
              <a:t>ts</a:t>
            </a:r>
            <a:r>
              <a:rPr sz="700" b="1" spc="-130" dirty="0">
                <a:latin typeface="Arial"/>
                <a:cs typeface="Arial"/>
              </a:rPr>
              <a:t>m</a:t>
            </a:r>
            <a:r>
              <a:rPr sz="700" spc="-130" dirty="0">
                <a:latin typeface="Arial"/>
                <a:cs typeface="Arial"/>
              </a:rPr>
              <a:t>&amp;</a:t>
            </a:r>
            <a:r>
              <a:rPr sz="700" b="1" spc="-130" dirty="0">
                <a:latin typeface="Arial"/>
                <a:cs typeface="Arial"/>
              </a:rPr>
              <a:t>e </a:t>
            </a:r>
            <a:r>
              <a:rPr sz="700" b="1" spc="5" dirty="0">
                <a:latin typeface="Arial"/>
                <a:cs typeface="Arial"/>
              </a:rPr>
              <a:t>Infant Toddler  </a:t>
            </a:r>
            <a:r>
              <a:rPr sz="700" spc="5" dirty="0">
                <a:latin typeface="Arial"/>
                <a:cs typeface="Arial"/>
              </a:rPr>
              <a:t>Technology</a:t>
            </a:r>
            <a:endParaRPr sz="700">
              <a:latin typeface="Arial"/>
              <a:cs typeface="Arial"/>
            </a:endParaRPr>
          </a:p>
        </p:txBody>
      </p:sp>
      <p:sp>
        <p:nvSpPr>
          <p:cNvPr id="90" name="object 90"/>
          <p:cNvSpPr txBox="1"/>
          <p:nvPr/>
        </p:nvSpPr>
        <p:spPr>
          <a:xfrm>
            <a:off x="608402" y="2574911"/>
            <a:ext cx="473709" cy="153670"/>
          </a:xfrm>
          <a:prstGeom prst="rect">
            <a:avLst/>
          </a:prstGeom>
        </p:spPr>
        <p:txBody>
          <a:bodyPr vert="horz" wrap="square" lIns="0" tIns="11430" rIns="0" bIns="0" rtlCol="0">
            <a:spAutoFit/>
          </a:bodyPr>
          <a:lstStyle/>
          <a:p>
            <a:pPr marL="12700">
              <a:lnSpc>
                <a:spcPct val="100000"/>
              </a:lnSpc>
              <a:spcBef>
                <a:spcPts val="90"/>
              </a:spcBef>
            </a:pPr>
            <a:r>
              <a:rPr sz="850" spc="-15" dirty="0">
                <a:solidFill>
                  <a:srgbClr val="D74214"/>
                </a:solidFill>
                <a:latin typeface="Courier New"/>
                <a:cs typeface="Courier New"/>
              </a:rPr>
              <a:t>Out[76]</a:t>
            </a:r>
            <a:endParaRPr sz="850">
              <a:latin typeface="Courier New"/>
              <a:cs typeface="Courier New"/>
            </a:endParaRPr>
          </a:p>
        </p:txBody>
      </p:sp>
      <p:sp>
        <p:nvSpPr>
          <p:cNvPr id="91" name="object 91"/>
          <p:cNvSpPr txBox="1"/>
          <p:nvPr/>
        </p:nvSpPr>
        <p:spPr>
          <a:xfrm>
            <a:off x="1012450" y="2056689"/>
            <a:ext cx="1918970" cy="669925"/>
          </a:xfrm>
          <a:prstGeom prst="rect">
            <a:avLst/>
          </a:prstGeom>
        </p:spPr>
        <p:txBody>
          <a:bodyPr vert="horz" wrap="square" lIns="0" tIns="0" rIns="0" bIns="0" rtlCol="0">
            <a:spAutoFit/>
          </a:bodyPr>
          <a:lstStyle/>
          <a:p>
            <a:pPr marL="55880">
              <a:lnSpc>
                <a:spcPts val="869"/>
              </a:lnSpc>
            </a:pPr>
            <a:r>
              <a:rPr sz="850" spc="-10" dirty="0">
                <a:solidFill>
                  <a:srgbClr val="2F3E9E"/>
                </a:solidFill>
                <a:latin typeface="Courier New"/>
                <a:cs typeface="Courier New"/>
              </a:rPr>
              <a:t>:</a:t>
            </a:r>
            <a:endParaRPr sz="850">
              <a:latin typeface="Courier New"/>
              <a:cs typeface="Courier New"/>
            </a:endParaRPr>
          </a:p>
          <a:p>
            <a:pPr>
              <a:lnSpc>
                <a:spcPct val="100000"/>
              </a:lnSpc>
              <a:spcBef>
                <a:spcPts val="660"/>
              </a:spcBef>
            </a:pPr>
            <a:r>
              <a:rPr sz="850" i="1" spc="-10" dirty="0">
                <a:solidFill>
                  <a:srgbClr val="3F7F7F"/>
                </a:solidFill>
                <a:latin typeface="Courier New"/>
                <a:cs typeface="Courier New"/>
              </a:rPr>
              <a:t>reate the map with new</a:t>
            </a:r>
            <a:r>
              <a:rPr sz="850" i="1" spc="-65" dirty="0">
                <a:solidFill>
                  <a:srgbClr val="3F7F7F"/>
                </a:solidFill>
                <a:latin typeface="Courier New"/>
                <a:cs typeface="Courier New"/>
              </a:rPr>
              <a:t> </a:t>
            </a:r>
            <a:r>
              <a:rPr sz="850" i="1" spc="-15" dirty="0">
                <a:solidFill>
                  <a:srgbClr val="3F7F7F"/>
                </a:solidFill>
                <a:latin typeface="Courier New"/>
                <a:cs typeface="Courier New"/>
              </a:rPr>
              <a:t>markers</a:t>
            </a:r>
            <a:endParaRPr sz="850">
              <a:latin typeface="Courier New"/>
              <a:cs typeface="Courier New"/>
            </a:endParaRPr>
          </a:p>
          <a:p>
            <a:pPr>
              <a:lnSpc>
                <a:spcPct val="100000"/>
              </a:lnSpc>
            </a:pPr>
            <a:endParaRPr sz="900">
              <a:latin typeface="Times New Roman"/>
              <a:cs typeface="Times New Roman"/>
            </a:endParaRPr>
          </a:p>
          <a:p>
            <a:pPr marL="55880">
              <a:lnSpc>
                <a:spcPct val="100000"/>
              </a:lnSpc>
              <a:spcBef>
                <a:spcPts val="585"/>
              </a:spcBef>
            </a:pPr>
            <a:r>
              <a:rPr sz="850" spc="-10" dirty="0">
                <a:solidFill>
                  <a:srgbClr val="D74214"/>
                </a:solidFill>
                <a:latin typeface="Courier New"/>
                <a:cs typeface="Courier New"/>
              </a:rPr>
              <a:t>:</a:t>
            </a:r>
            <a:endParaRPr sz="850">
              <a:latin typeface="Courier New"/>
              <a:cs typeface="Courier New"/>
            </a:endParaRPr>
          </a:p>
        </p:txBody>
      </p:sp>
      <p:sp>
        <p:nvSpPr>
          <p:cNvPr id="93" name="object 93"/>
          <p:cNvSpPr txBox="1"/>
          <p:nvPr/>
        </p:nvSpPr>
        <p:spPr>
          <a:xfrm>
            <a:off x="1843186" y="9655866"/>
            <a:ext cx="539115" cy="135255"/>
          </a:xfrm>
          <a:prstGeom prst="rect">
            <a:avLst/>
          </a:prstGeom>
        </p:spPr>
        <p:txBody>
          <a:bodyPr vert="horz" wrap="square" lIns="0" tIns="15240" rIns="0" bIns="0" rtlCol="0">
            <a:spAutoFit/>
          </a:bodyPr>
          <a:lstStyle/>
          <a:p>
            <a:pPr marL="12700">
              <a:lnSpc>
                <a:spcPct val="100000"/>
              </a:lnSpc>
              <a:spcBef>
                <a:spcPts val="120"/>
              </a:spcBef>
            </a:pPr>
            <a:r>
              <a:rPr sz="700" b="1" spc="5" dirty="0">
                <a:latin typeface="Arial"/>
                <a:cs typeface="Arial"/>
              </a:rPr>
              <a:t>care_center</a:t>
            </a:r>
            <a:endParaRPr sz="700">
              <a:latin typeface="Arial"/>
              <a:cs typeface="Arial"/>
            </a:endParaRPr>
          </a:p>
        </p:txBody>
      </p:sp>
      <p:graphicFrame>
        <p:nvGraphicFramePr>
          <p:cNvPr id="94" name="object 94"/>
          <p:cNvGraphicFramePr>
            <a:graphicFrameLocks noGrp="1"/>
          </p:cNvGraphicFramePr>
          <p:nvPr/>
        </p:nvGraphicFramePr>
        <p:xfrm>
          <a:off x="582991" y="9730585"/>
          <a:ext cx="6385558" cy="612865"/>
        </p:xfrm>
        <a:graphic>
          <a:graphicData uri="http://schemas.openxmlformats.org/drawingml/2006/table">
            <a:tbl>
              <a:tblPr firstRow="1" bandRow="1">
                <a:tableStyleId>{2D5ABB26-0587-4C30-8999-92F81FD0307C}</a:tableStyleId>
              </a:tblPr>
              <a:tblGrid>
                <a:gridCol w="2761615"/>
                <a:gridCol w="1645919"/>
                <a:gridCol w="617220"/>
                <a:gridCol w="636904"/>
                <a:gridCol w="723900"/>
              </a:tblGrid>
              <a:tr h="155205">
                <a:tc>
                  <a:txBody>
                    <a:bodyPr/>
                    <a:lstStyle/>
                    <a:p>
                      <a:pPr marR="187960" algn="r">
                        <a:lnSpc>
                          <a:spcPts val="790"/>
                        </a:lnSpc>
                      </a:pPr>
                      <a:r>
                        <a:rPr sz="700" b="1" spc="-5" dirty="0">
                          <a:latin typeface="Arial"/>
                          <a:cs typeface="Arial"/>
                        </a:rPr>
                        <a:t>Latitud</a:t>
                      </a:r>
                      <a:r>
                        <a:rPr sz="700" b="1" dirty="0">
                          <a:latin typeface="Arial"/>
                          <a:cs typeface="Arial"/>
                        </a:rPr>
                        <a:t>e</a:t>
                      </a:r>
                      <a:endParaRPr sz="700">
                        <a:latin typeface="Arial"/>
                        <a:cs typeface="Arial"/>
                      </a:endParaRPr>
                    </a:p>
                  </a:txBody>
                  <a:tcPr marL="0" marR="0" marT="0" marB="0">
                    <a:lnB w="9525">
                      <a:solidFill>
                        <a:srgbClr val="000000"/>
                      </a:solidFill>
                      <a:prstDash val="solid"/>
                    </a:lnB>
                  </a:tcPr>
                </a:tc>
                <a:tc>
                  <a:txBody>
                    <a:bodyPr/>
                    <a:lstStyle/>
                    <a:p>
                      <a:pPr marL="217804">
                        <a:lnSpc>
                          <a:spcPts val="790"/>
                        </a:lnSpc>
                      </a:pPr>
                      <a:r>
                        <a:rPr sz="700" b="1" spc="5" dirty="0">
                          <a:latin typeface="Arial"/>
                          <a:cs typeface="Arial"/>
                        </a:rPr>
                        <a:t>Longitude</a:t>
                      </a:r>
                      <a:endParaRPr sz="700">
                        <a:latin typeface="Arial"/>
                        <a:cs typeface="Arial"/>
                      </a:endParaRPr>
                    </a:p>
                  </a:txBody>
                  <a:tcPr marL="0" marR="0" marT="0" marB="0">
                    <a:lnB w="9525">
                      <a:solidFill>
                        <a:srgbClr val="000000"/>
                      </a:solidFill>
                      <a:prstDash val="solid"/>
                    </a:lnB>
                  </a:tcPr>
                </a:tc>
                <a:tc>
                  <a:txBody>
                    <a:bodyPr/>
                    <a:lstStyle/>
                    <a:p>
                      <a:pPr marL="52705" algn="ctr">
                        <a:lnSpc>
                          <a:spcPts val="790"/>
                        </a:lnSpc>
                      </a:pPr>
                      <a:r>
                        <a:rPr sz="700" b="1" spc="5" dirty="0">
                          <a:latin typeface="Arial"/>
                          <a:cs typeface="Arial"/>
                        </a:rPr>
                        <a:t>Latitude</a:t>
                      </a:r>
                      <a:endParaRPr sz="700">
                        <a:latin typeface="Arial"/>
                        <a:cs typeface="Arial"/>
                      </a:endParaRPr>
                    </a:p>
                  </a:txBody>
                  <a:tcPr marL="0" marR="0" marT="0" marB="0">
                    <a:lnB w="9525">
                      <a:solidFill>
                        <a:srgbClr val="000000"/>
                      </a:solidFill>
                      <a:prstDash val="solid"/>
                    </a:lnB>
                  </a:tcPr>
                </a:tc>
                <a:tc>
                  <a:txBody>
                    <a:bodyPr/>
                    <a:lstStyle/>
                    <a:p>
                      <a:pPr marR="60960" algn="r">
                        <a:lnSpc>
                          <a:spcPts val="790"/>
                        </a:lnSpc>
                      </a:pPr>
                      <a:r>
                        <a:rPr sz="700" b="1" spc="-5" dirty="0">
                          <a:latin typeface="Arial"/>
                          <a:cs typeface="Arial"/>
                        </a:rPr>
                        <a:t>Longitud</a:t>
                      </a:r>
                      <a:r>
                        <a:rPr sz="700" b="1" dirty="0">
                          <a:latin typeface="Arial"/>
                          <a:cs typeface="Arial"/>
                        </a:rPr>
                        <a:t>e</a:t>
                      </a:r>
                      <a:endParaRPr sz="700">
                        <a:latin typeface="Arial"/>
                        <a:cs typeface="Arial"/>
                      </a:endParaRPr>
                    </a:p>
                  </a:txBody>
                  <a:tcPr marL="0" marR="0" marT="0" marB="0">
                    <a:lnB w="9525">
                      <a:solidFill>
                        <a:srgbClr val="000000"/>
                      </a:solidFill>
                      <a:prstDash val="solid"/>
                    </a:lnB>
                  </a:tcPr>
                </a:tc>
                <a:tc>
                  <a:txBody>
                    <a:bodyPr/>
                    <a:lstStyle/>
                    <a:p>
                      <a:pPr marR="76200" algn="r">
                        <a:lnSpc>
                          <a:spcPts val="790"/>
                        </a:lnSpc>
                      </a:pPr>
                      <a:r>
                        <a:rPr sz="700" b="1" spc="-5" dirty="0">
                          <a:latin typeface="Arial"/>
                          <a:cs typeface="Arial"/>
                        </a:rPr>
                        <a:t>Categor</a:t>
                      </a:r>
                      <a:r>
                        <a:rPr sz="700" b="1" dirty="0">
                          <a:latin typeface="Arial"/>
                          <a:cs typeface="Arial"/>
                        </a:rPr>
                        <a:t>y</a:t>
                      </a:r>
                      <a:endParaRPr sz="700">
                        <a:latin typeface="Arial"/>
                        <a:cs typeface="Arial"/>
                      </a:endParaRPr>
                    </a:p>
                  </a:txBody>
                  <a:tcPr marL="0" marR="0" marT="0" marB="0">
                    <a:lnB w="9525">
                      <a:solidFill>
                        <a:srgbClr val="000000"/>
                      </a:solidFill>
                      <a:prstDash val="solid"/>
                    </a:lnB>
                  </a:tcPr>
                </a:tc>
              </a:tr>
              <a:tr h="308696">
                <a:tc>
                  <a:txBody>
                    <a:bodyPr/>
                    <a:lstStyle/>
                    <a:p>
                      <a:pPr marR="187325" algn="r">
                        <a:lnSpc>
                          <a:spcPct val="100000"/>
                        </a:lnSpc>
                        <a:spcBef>
                          <a:spcPts val="350"/>
                        </a:spcBef>
                        <a:tabLst>
                          <a:tab pos="342900" algn="l"/>
                          <a:tab pos="2049780" algn="l"/>
                        </a:tabLst>
                      </a:pPr>
                      <a:r>
                        <a:rPr sz="1050" b="1" baseline="-31746" dirty="0">
                          <a:latin typeface="Arial"/>
                          <a:cs typeface="Arial"/>
                        </a:rPr>
                        <a:t>0	</a:t>
                      </a:r>
                      <a:r>
                        <a:rPr sz="700" spc="-5" dirty="0">
                          <a:latin typeface="Arial"/>
                          <a:cs typeface="Arial"/>
                        </a:rPr>
                        <a:t>Cardina</a:t>
                      </a:r>
                      <a:r>
                        <a:rPr sz="700" dirty="0">
                          <a:latin typeface="Arial"/>
                          <a:cs typeface="Arial"/>
                        </a:rPr>
                        <a:t>l </a:t>
                      </a:r>
                      <a:r>
                        <a:rPr sz="700" spc="-5" dirty="0">
                          <a:latin typeface="Arial"/>
                          <a:cs typeface="Arial"/>
                        </a:rPr>
                        <a:t>Lege</a:t>
                      </a:r>
                      <a:r>
                        <a:rPr sz="700" dirty="0">
                          <a:latin typeface="Arial"/>
                          <a:cs typeface="Arial"/>
                        </a:rPr>
                        <a:t>r </a:t>
                      </a:r>
                      <a:r>
                        <a:rPr sz="700" spc="-5" dirty="0">
                          <a:latin typeface="Arial"/>
                          <a:cs typeface="Arial"/>
                        </a:rPr>
                        <a:t>Chil</a:t>
                      </a:r>
                      <a:r>
                        <a:rPr sz="700" dirty="0">
                          <a:latin typeface="Arial"/>
                          <a:cs typeface="Arial"/>
                        </a:rPr>
                        <a:t>d</a:t>
                      </a:r>
                      <a:r>
                        <a:rPr sz="700" spc="5" dirty="0">
                          <a:latin typeface="Arial"/>
                          <a:cs typeface="Arial"/>
                        </a:rPr>
                        <a:t> </a:t>
                      </a:r>
                      <a:r>
                        <a:rPr sz="700" spc="-5" dirty="0">
                          <a:latin typeface="Arial"/>
                          <a:cs typeface="Arial"/>
                        </a:rPr>
                        <a:t>Car</a:t>
                      </a:r>
                      <a:r>
                        <a:rPr sz="700" dirty="0">
                          <a:latin typeface="Arial"/>
                          <a:cs typeface="Arial"/>
                        </a:rPr>
                        <a:t>e</a:t>
                      </a:r>
                      <a:r>
                        <a:rPr sz="700" spc="5" dirty="0">
                          <a:latin typeface="Arial"/>
                          <a:cs typeface="Arial"/>
                        </a:rPr>
                        <a:t> </a:t>
                      </a:r>
                      <a:r>
                        <a:rPr sz="700" spc="-5" dirty="0">
                          <a:latin typeface="Arial"/>
                          <a:cs typeface="Arial"/>
                        </a:rPr>
                        <a:t>Centr</a:t>
                      </a:r>
                      <a:r>
                        <a:rPr sz="700" dirty="0">
                          <a:latin typeface="Arial"/>
                          <a:cs typeface="Arial"/>
                        </a:rPr>
                        <a:t>e	</a:t>
                      </a:r>
                      <a:r>
                        <a:rPr sz="1050" spc="-7" baseline="-31746" dirty="0">
                          <a:latin typeface="Arial"/>
                          <a:cs typeface="Arial"/>
                        </a:rPr>
                        <a:t>43.79310</a:t>
                      </a:r>
                      <a:r>
                        <a:rPr sz="1050" baseline="-31746" dirty="0">
                          <a:latin typeface="Arial"/>
                          <a:cs typeface="Arial"/>
                        </a:rPr>
                        <a:t>4</a:t>
                      </a:r>
                      <a:endParaRPr sz="1050" baseline="-31746">
                        <a:latin typeface="Arial"/>
                        <a:cs typeface="Arial"/>
                      </a:endParaRPr>
                    </a:p>
                  </a:txBody>
                  <a:tcPr marL="0" marR="0" marT="44450" marB="0">
                    <a:lnT w="9525">
                      <a:solidFill>
                        <a:srgbClr val="000000"/>
                      </a:solidFill>
                      <a:prstDash val="solid"/>
                    </a:lnT>
                    <a:solidFill>
                      <a:srgbClr val="F4F4F4"/>
                    </a:solidFill>
                  </a:tcPr>
                </a:tc>
                <a:tc>
                  <a:txBody>
                    <a:bodyPr/>
                    <a:lstStyle/>
                    <a:p>
                      <a:pPr>
                        <a:lnSpc>
                          <a:spcPct val="100000"/>
                        </a:lnSpc>
                        <a:spcBef>
                          <a:spcPts val="20"/>
                        </a:spcBef>
                      </a:pPr>
                      <a:endParaRPr sz="650">
                        <a:latin typeface="Times New Roman"/>
                        <a:cs typeface="Times New Roman"/>
                      </a:endParaRPr>
                    </a:p>
                    <a:p>
                      <a:pPr marR="73660" algn="r">
                        <a:lnSpc>
                          <a:spcPct val="100000"/>
                        </a:lnSpc>
                        <a:tabLst>
                          <a:tab pos="739140" algn="l"/>
                        </a:tabLst>
                      </a:pPr>
                      <a:r>
                        <a:rPr sz="700" spc="5" dirty="0">
                          <a:latin typeface="Arial"/>
                          <a:cs typeface="Arial"/>
                        </a:rPr>
                        <a:t>-79.175711	Highland</a:t>
                      </a:r>
                      <a:r>
                        <a:rPr sz="700" spc="-85" dirty="0">
                          <a:latin typeface="Arial"/>
                          <a:cs typeface="Arial"/>
                        </a:rPr>
                        <a:t> </a:t>
                      </a:r>
                      <a:r>
                        <a:rPr sz="700" spc="5" dirty="0">
                          <a:latin typeface="Arial"/>
                          <a:cs typeface="Arial"/>
                        </a:rPr>
                        <a:t>Creek</a:t>
                      </a:r>
                      <a:endParaRPr sz="700">
                        <a:latin typeface="Arial"/>
                        <a:cs typeface="Arial"/>
                      </a:endParaRPr>
                    </a:p>
                  </a:txBody>
                  <a:tcPr marL="0" marR="0" marT="2540" marB="0">
                    <a:lnT w="9525">
                      <a:solidFill>
                        <a:srgbClr val="000000"/>
                      </a:solidFill>
                      <a:prstDash val="solid"/>
                    </a:lnT>
                    <a:solidFill>
                      <a:srgbClr val="F4F4F4"/>
                    </a:solidFill>
                  </a:tcPr>
                </a:tc>
                <a:tc>
                  <a:txBody>
                    <a:bodyPr/>
                    <a:lstStyle/>
                    <a:p>
                      <a:pPr>
                        <a:lnSpc>
                          <a:spcPct val="100000"/>
                        </a:lnSpc>
                        <a:spcBef>
                          <a:spcPts val="20"/>
                        </a:spcBef>
                      </a:pPr>
                      <a:endParaRPr sz="650">
                        <a:latin typeface="Times New Roman"/>
                        <a:cs typeface="Times New Roman"/>
                      </a:endParaRPr>
                    </a:p>
                    <a:p>
                      <a:pPr marR="14604" algn="ctr">
                        <a:lnSpc>
                          <a:spcPct val="100000"/>
                        </a:lnSpc>
                      </a:pPr>
                      <a:r>
                        <a:rPr sz="700" spc="5" dirty="0">
                          <a:latin typeface="Arial"/>
                          <a:cs typeface="Arial"/>
                        </a:rPr>
                        <a:t>43.790281</a:t>
                      </a:r>
                      <a:endParaRPr sz="700">
                        <a:latin typeface="Arial"/>
                        <a:cs typeface="Arial"/>
                      </a:endParaRPr>
                    </a:p>
                  </a:txBody>
                  <a:tcPr marL="0" marR="0" marT="2540" marB="0">
                    <a:lnT w="9525">
                      <a:solidFill>
                        <a:srgbClr val="000000"/>
                      </a:solidFill>
                      <a:prstDash val="solid"/>
                    </a:lnT>
                    <a:solidFill>
                      <a:srgbClr val="F4F4F4"/>
                    </a:solidFill>
                  </a:tcPr>
                </a:tc>
                <a:tc>
                  <a:txBody>
                    <a:bodyPr/>
                    <a:lstStyle/>
                    <a:p>
                      <a:pPr>
                        <a:lnSpc>
                          <a:spcPct val="100000"/>
                        </a:lnSpc>
                        <a:spcBef>
                          <a:spcPts val="20"/>
                        </a:spcBef>
                      </a:pPr>
                      <a:endParaRPr sz="650">
                        <a:latin typeface="Times New Roman"/>
                        <a:cs typeface="Times New Roman"/>
                      </a:endParaRPr>
                    </a:p>
                    <a:p>
                      <a:pPr marR="62865" algn="r">
                        <a:lnSpc>
                          <a:spcPct val="100000"/>
                        </a:lnSpc>
                      </a:pPr>
                      <a:r>
                        <a:rPr sz="700" spc="-5" dirty="0">
                          <a:latin typeface="Arial"/>
                          <a:cs typeface="Arial"/>
                        </a:rPr>
                        <a:t>-79.17370</a:t>
                      </a:r>
                      <a:r>
                        <a:rPr sz="700" dirty="0">
                          <a:latin typeface="Arial"/>
                          <a:cs typeface="Arial"/>
                        </a:rPr>
                        <a:t>3</a:t>
                      </a:r>
                      <a:endParaRPr sz="700">
                        <a:latin typeface="Arial"/>
                        <a:cs typeface="Arial"/>
                      </a:endParaRPr>
                    </a:p>
                  </a:txBody>
                  <a:tcPr marL="0" marR="0" marT="2540" marB="0">
                    <a:lnT w="9525">
                      <a:solidFill>
                        <a:srgbClr val="000000"/>
                      </a:solidFill>
                      <a:prstDash val="solid"/>
                    </a:lnT>
                    <a:solidFill>
                      <a:srgbClr val="F4F4F4"/>
                    </a:solidFill>
                  </a:tcPr>
                </a:tc>
                <a:tc>
                  <a:txBody>
                    <a:bodyPr/>
                    <a:lstStyle/>
                    <a:p>
                      <a:pPr>
                        <a:lnSpc>
                          <a:spcPct val="100000"/>
                        </a:lnSpc>
                        <a:spcBef>
                          <a:spcPts val="20"/>
                        </a:spcBef>
                      </a:pPr>
                      <a:endParaRPr sz="650">
                        <a:latin typeface="Times New Roman"/>
                        <a:cs typeface="Times New Roman"/>
                      </a:endParaRPr>
                    </a:p>
                    <a:p>
                      <a:pPr marR="73025" algn="r">
                        <a:lnSpc>
                          <a:spcPct val="100000"/>
                        </a:lnSpc>
                      </a:pPr>
                      <a:r>
                        <a:rPr sz="700" spc="-5" dirty="0">
                          <a:latin typeface="Arial"/>
                          <a:cs typeface="Arial"/>
                        </a:rPr>
                        <a:t>Neighborhoo</a:t>
                      </a:r>
                      <a:r>
                        <a:rPr sz="700" dirty="0">
                          <a:latin typeface="Arial"/>
                          <a:cs typeface="Arial"/>
                        </a:rPr>
                        <a:t>d</a:t>
                      </a:r>
                      <a:endParaRPr sz="700">
                        <a:latin typeface="Arial"/>
                        <a:cs typeface="Arial"/>
                      </a:endParaRPr>
                    </a:p>
                  </a:txBody>
                  <a:tcPr marL="0" marR="0" marT="2540" marB="0">
                    <a:lnT w="9525">
                      <a:solidFill>
                        <a:srgbClr val="000000"/>
                      </a:solidFill>
                      <a:prstDash val="solid"/>
                    </a:lnT>
                    <a:solidFill>
                      <a:srgbClr val="F4F4F4"/>
                    </a:solidFill>
                  </a:tcPr>
                </a:tc>
              </a:tr>
              <a:tr h="148964">
                <a:tc>
                  <a:txBody>
                    <a:bodyPr/>
                    <a:lstStyle/>
                    <a:p>
                      <a:pPr marL="426720">
                        <a:lnSpc>
                          <a:spcPts val="755"/>
                        </a:lnSpc>
                        <a:spcBef>
                          <a:spcPts val="320"/>
                        </a:spcBef>
                      </a:pPr>
                      <a:r>
                        <a:rPr sz="700" spc="5" dirty="0">
                          <a:latin typeface="Arial"/>
                          <a:cs typeface="Arial"/>
                        </a:rPr>
                        <a:t>Cardinal Leger Child Care</a:t>
                      </a:r>
                      <a:r>
                        <a:rPr sz="700" spc="-15" dirty="0">
                          <a:latin typeface="Arial"/>
                          <a:cs typeface="Arial"/>
                        </a:rPr>
                        <a:t> </a:t>
                      </a:r>
                      <a:r>
                        <a:rPr sz="700" spc="5" dirty="0">
                          <a:latin typeface="Arial"/>
                          <a:cs typeface="Arial"/>
                        </a:rPr>
                        <a:t>Centre</a:t>
                      </a:r>
                      <a:endParaRPr sz="700">
                        <a:latin typeface="Arial"/>
                        <a:cs typeface="Arial"/>
                      </a:endParaRPr>
                    </a:p>
                  </a:txBody>
                  <a:tcPr marL="0" marR="0" marT="40640" marB="0"/>
                </a:tc>
                <a:tc>
                  <a:txBody>
                    <a:bodyPr/>
                    <a:lstStyle/>
                    <a:p>
                      <a:pPr marR="78740" algn="r">
                        <a:lnSpc>
                          <a:spcPts val="755"/>
                        </a:lnSpc>
                        <a:spcBef>
                          <a:spcPts val="320"/>
                        </a:spcBef>
                      </a:pPr>
                      <a:r>
                        <a:rPr sz="700" spc="5" dirty="0">
                          <a:latin typeface="Arial"/>
                          <a:cs typeface="Arial"/>
                        </a:rPr>
                        <a:t>Sunshine </a:t>
                      </a:r>
                      <a:r>
                        <a:rPr sz="700" dirty="0">
                          <a:latin typeface="Arial"/>
                          <a:cs typeface="Arial"/>
                        </a:rPr>
                        <a:t>Variety</a:t>
                      </a:r>
                      <a:r>
                        <a:rPr sz="700" spc="-45" dirty="0">
                          <a:latin typeface="Arial"/>
                          <a:cs typeface="Arial"/>
                        </a:rPr>
                        <a:t> </a:t>
                      </a:r>
                      <a:r>
                        <a:rPr sz="700" spc="10" dirty="0">
                          <a:latin typeface="Arial"/>
                          <a:cs typeface="Arial"/>
                        </a:rPr>
                        <a:t>&amp;</a:t>
                      </a:r>
                      <a:endParaRPr sz="700">
                        <a:latin typeface="Arial"/>
                        <a:cs typeface="Arial"/>
                      </a:endParaRPr>
                    </a:p>
                  </a:txBody>
                  <a:tcPr marL="0" marR="0" marT="40640" marB="0"/>
                </a:tc>
                <a:tc>
                  <a:txBody>
                    <a:bodyPr/>
                    <a:lstStyle/>
                    <a:p>
                      <a:pPr>
                        <a:lnSpc>
                          <a:spcPct val="100000"/>
                        </a:lnSpc>
                      </a:pPr>
                      <a:endParaRPr sz="700">
                        <a:latin typeface="Times New Roman"/>
                        <a:cs typeface="Times New Roman"/>
                      </a:endParaRPr>
                    </a:p>
                  </a:txBody>
                  <a:tcPr marL="0" marR="0" marT="0" marB="0"/>
                </a:tc>
                <a:tc>
                  <a:txBody>
                    <a:bodyPr/>
                    <a:lstStyle/>
                    <a:p>
                      <a:pPr>
                        <a:lnSpc>
                          <a:spcPct val="100000"/>
                        </a:lnSpc>
                      </a:pPr>
                      <a:endParaRPr sz="700">
                        <a:latin typeface="Times New Roman"/>
                        <a:cs typeface="Times New Roman"/>
                      </a:endParaRPr>
                    </a:p>
                  </a:txBody>
                  <a:tcPr marL="0" marR="0" marT="0" marB="0"/>
                </a:tc>
                <a:tc>
                  <a:txBody>
                    <a:bodyPr/>
                    <a:lstStyle/>
                    <a:p>
                      <a:pPr marR="75565" algn="r">
                        <a:lnSpc>
                          <a:spcPts val="755"/>
                        </a:lnSpc>
                        <a:spcBef>
                          <a:spcPts val="320"/>
                        </a:spcBef>
                      </a:pPr>
                      <a:r>
                        <a:rPr sz="700" spc="-5" dirty="0">
                          <a:latin typeface="Arial"/>
                          <a:cs typeface="Arial"/>
                        </a:rPr>
                        <a:t>Con</a:t>
                      </a:r>
                      <a:r>
                        <a:rPr sz="700" dirty="0">
                          <a:latin typeface="Arial"/>
                          <a:cs typeface="Arial"/>
                        </a:rPr>
                        <a:t>v</a:t>
                      </a:r>
                      <a:r>
                        <a:rPr sz="700" spc="-5" dirty="0">
                          <a:latin typeface="Arial"/>
                          <a:cs typeface="Arial"/>
                        </a:rPr>
                        <a:t>enien</a:t>
                      </a:r>
                      <a:r>
                        <a:rPr sz="700" dirty="0">
                          <a:latin typeface="Arial"/>
                          <a:cs typeface="Arial"/>
                        </a:rPr>
                        <a:t>ce</a:t>
                      </a:r>
                      <a:endParaRPr sz="700">
                        <a:latin typeface="Arial"/>
                        <a:cs typeface="Arial"/>
                      </a:endParaRPr>
                    </a:p>
                  </a:txBody>
                  <a:tcPr marL="0" marR="0" marT="40640" marB="0"/>
                </a:tc>
              </a:tr>
            </a:tbl>
          </a:graphicData>
        </a:graphic>
      </p:graphicFrame>
      <p:sp>
        <p:nvSpPr>
          <p:cNvPr id="95" name="object 95"/>
          <p:cNvSpPr txBox="1"/>
          <p:nvPr/>
        </p:nvSpPr>
        <p:spPr>
          <a:xfrm>
            <a:off x="608402" y="8062841"/>
            <a:ext cx="3070860" cy="1343025"/>
          </a:xfrm>
          <a:prstGeom prst="rect">
            <a:avLst/>
          </a:prstGeom>
        </p:spPr>
        <p:txBody>
          <a:bodyPr vert="horz" wrap="square" lIns="0" tIns="11430" rIns="0" bIns="0" rtlCol="0">
            <a:spAutoFit/>
          </a:bodyPr>
          <a:lstStyle/>
          <a:p>
            <a:pPr marL="12700">
              <a:lnSpc>
                <a:spcPct val="100000"/>
              </a:lnSpc>
              <a:spcBef>
                <a:spcPts val="90"/>
              </a:spcBef>
            </a:pPr>
            <a:r>
              <a:rPr sz="850" b="1" spc="-10" dirty="0">
                <a:latin typeface="Arial"/>
                <a:cs typeface="Arial"/>
              </a:rPr>
              <a:t>Retrieve all centers and nearby venues given the</a:t>
            </a:r>
            <a:r>
              <a:rPr sz="850" b="1" spc="-25" dirty="0">
                <a:latin typeface="Arial"/>
                <a:cs typeface="Arial"/>
              </a:rPr>
              <a:t> </a:t>
            </a:r>
            <a:r>
              <a:rPr sz="850" b="1" spc="-10" dirty="0">
                <a:latin typeface="Arial"/>
                <a:cs typeface="Arial"/>
              </a:rPr>
              <a:t>Addresses</a:t>
            </a:r>
            <a:endParaRPr sz="850">
              <a:latin typeface="Arial"/>
              <a:cs typeface="Arial"/>
            </a:endParaRPr>
          </a:p>
          <a:p>
            <a:pPr>
              <a:lnSpc>
                <a:spcPct val="100000"/>
              </a:lnSpc>
              <a:spcBef>
                <a:spcPts val="55"/>
              </a:spcBef>
            </a:pPr>
            <a:endParaRPr sz="1100">
              <a:latin typeface="Times New Roman"/>
              <a:cs typeface="Times New Roman"/>
            </a:endParaRPr>
          </a:p>
          <a:p>
            <a:pPr marL="12700">
              <a:lnSpc>
                <a:spcPct val="100000"/>
              </a:lnSpc>
            </a:pPr>
            <a:r>
              <a:rPr sz="850" spc="-10" dirty="0">
                <a:solidFill>
                  <a:srgbClr val="2F3E9E"/>
                </a:solidFill>
                <a:latin typeface="Courier New"/>
                <a:cs typeface="Courier New"/>
              </a:rPr>
              <a:t>In</a:t>
            </a:r>
            <a:r>
              <a:rPr sz="850" spc="-15" dirty="0">
                <a:solidFill>
                  <a:srgbClr val="2F3E9E"/>
                </a:solidFill>
                <a:latin typeface="Courier New"/>
                <a:cs typeface="Courier New"/>
              </a:rPr>
              <a:t> </a:t>
            </a:r>
            <a:r>
              <a:rPr sz="850" spc="-10" dirty="0">
                <a:solidFill>
                  <a:srgbClr val="2F3E9E"/>
                </a:solidFill>
                <a:latin typeface="Courier New"/>
                <a:cs typeface="Courier New"/>
              </a:rPr>
              <a:t>[79]:</a:t>
            </a:r>
            <a:endParaRPr sz="850">
              <a:latin typeface="Courier New"/>
              <a:cs typeface="Courier New"/>
            </a:endParaRPr>
          </a:p>
          <a:p>
            <a:pPr marL="20320">
              <a:lnSpc>
                <a:spcPct val="100000"/>
              </a:lnSpc>
              <a:spcBef>
                <a:spcPts val="660"/>
              </a:spcBef>
            </a:pPr>
            <a:r>
              <a:rPr sz="850" i="1" spc="-10" dirty="0">
                <a:solidFill>
                  <a:srgbClr val="3F7F7F"/>
                </a:solidFill>
                <a:latin typeface="Courier New"/>
                <a:cs typeface="Courier New"/>
              </a:rPr>
              <a:t># lets Check size of </a:t>
            </a:r>
            <a:r>
              <a:rPr sz="850" i="1" spc="-15" dirty="0">
                <a:solidFill>
                  <a:srgbClr val="3F7F7F"/>
                </a:solidFill>
                <a:latin typeface="Courier New"/>
                <a:cs typeface="Courier New"/>
              </a:rPr>
              <a:t>resulting dataframe</a:t>
            </a:r>
            <a:endParaRPr sz="850">
              <a:latin typeface="Courier New"/>
              <a:cs typeface="Courier New"/>
            </a:endParaRPr>
          </a:p>
          <a:p>
            <a:pPr>
              <a:lnSpc>
                <a:spcPct val="100000"/>
              </a:lnSpc>
            </a:pPr>
            <a:endParaRPr sz="900">
              <a:latin typeface="Times New Roman"/>
              <a:cs typeface="Times New Roman"/>
            </a:endParaRPr>
          </a:p>
          <a:p>
            <a:pPr marL="12700">
              <a:lnSpc>
                <a:spcPct val="100000"/>
              </a:lnSpc>
              <a:spcBef>
                <a:spcPts val="645"/>
              </a:spcBef>
            </a:pPr>
            <a:r>
              <a:rPr sz="850" spc="-10" dirty="0">
                <a:latin typeface="Courier New"/>
                <a:cs typeface="Courier New"/>
              </a:rPr>
              <a:t>(1777,</a:t>
            </a:r>
            <a:r>
              <a:rPr sz="850" spc="-15" dirty="0">
                <a:latin typeface="Courier New"/>
                <a:cs typeface="Courier New"/>
              </a:rPr>
              <a:t> </a:t>
            </a:r>
            <a:r>
              <a:rPr sz="850" spc="-10" dirty="0">
                <a:latin typeface="Courier New"/>
                <a:cs typeface="Courier New"/>
              </a:rPr>
              <a:t>7)</a:t>
            </a:r>
            <a:endParaRPr sz="850">
              <a:latin typeface="Courier New"/>
              <a:cs typeface="Courier New"/>
            </a:endParaRPr>
          </a:p>
          <a:p>
            <a:pPr>
              <a:lnSpc>
                <a:spcPct val="100000"/>
              </a:lnSpc>
            </a:pPr>
            <a:endParaRPr sz="900">
              <a:latin typeface="Times New Roman"/>
              <a:cs typeface="Times New Roman"/>
            </a:endParaRPr>
          </a:p>
          <a:p>
            <a:pPr marL="12700">
              <a:lnSpc>
                <a:spcPct val="100000"/>
              </a:lnSpc>
              <a:spcBef>
                <a:spcPts val="585"/>
              </a:spcBef>
            </a:pPr>
            <a:r>
              <a:rPr sz="850" spc="-15" dirty="0">
                <a:solidFill>
                  <a:srgbClr val="D74214"/>
                </a:solidFill>
                <a:latin typeface="Courier New"/>
                <a:cs typeface="Courier New"/>
              </a:rPr>
              <a:t>Out[79]:</a:t>
            </a:r>
            <a:endParaRPr sz="850">
              <a:latin typeface="Courier New"/>
              <a:cs typeface="Courier New"/>
            </a:endParaRPr>
          </a:p>
        </p:txBody>
      </p:sp>
      <p:sp>
        <p:nvSpPr>
          <p:cNvPr id="96" name="object 96"/>
          <p:cNvSpPr txBox="1"/>
          <p:nvPr/>
        </p:nvSpPr>
        <p:spPr>
          <a:xfrm>
            <a:off x="2628265" y="9602511"/>
            <a:ext cx="539115" cy="135255"/>
          </a:xfrm>
          <a:prstGeom prst="rect">
            <a:avLst/>
          </a:prstGeom>
        </p:spPr>
        <p:txBody>
          <a:bodyPr vert="horz" wrap="square" lIns="0" tIns="15240" rIns="0" bIns="0" rtlCol="0">
            <a:spAutoFit/>
          </a:bodyPr>
          <a:lstStyle/>
          <a:p>
            <a:pPr marL="12700">
              <a:lnSpc>
                <a:spcPct val="100000"/>
              </a:lnSpc>
              <a:spcBef>
                <a:spcPts val="120"/>
              </a:spcBef>
            </a:pPr>
            <a:r>
              <a:rPr sz="700" b="1" spc="5" dirty="0">
                <a:latin typeface="Arial"/>
                <a:cs typeface="Arial"/>
              </a:rPr>
              <a:t>care_center</a:t>
            </a:r>
            <a:endParaRPr sz="700">
              <a:latin typeface="Arial"/>
              <a:cs typeface="Arial"/>
            </a:endParaRPr>
          </a:p>
        </p:txBody>
      </p:sp>
      <p:sp>
        <p:nvSpPr>
          <p:cNvPr id="97" name="object 97"/>
          <p:cNvSpPr txBox="1"/>
          <p:nvPr/>
        </p:nvSpPr>
        <p:spPr>
          <a:xfrm>
            <a:off x="3481944" y="9602511"/>
            <a:ext cx="539115" cy="135255"/>
          </a:xfrm>
          <a:prstGeom prst="rect">
            <a:avLst/>
          </a:prstGeom>
        </p:spPr>
        <p:txBody>
          <a:bodyPr vert="horz" wrap="square" lIns="0" tIns="15240" rIns="0" bIns="0" rtlCol="0">
            <a:spAutoFit/>
          </a:bodyPr>
          <a:lstStyle/>
          <a:p>
            <a:pPr marL="12700">
              <a:lnSpc>
                <a:spcPct val="100000"/>
              </a:lnSpc>
              <a:spcBef>
                <a:spcPts val="120"/>
              </a:spcBef>
            </a:pPr>
            <a:r>
              <a:rPr sz="700" b="1" spc="5" dirty="0">
                <a:latin typeface="Arial"/>
                <a:cs typeface="Arial"/>
              </a:rPr>
              <a:t>care_center</a:t>
            </a:r>
            <a:endParaRPr sz="700">
              <a:latin typeface="Arial"/>
              <a:cs typeface="Arial"/>
            </a:endParaRPr>
          </a:p>
        </p:txBody>
      </p:sp>
      <p:sp>
        <p:nvSpPr>
          <p:cNvPr id="98" name="object 98"/>
          <p:cNvSpPr txBox="1"/>
          <p:nvPr/>
        </p:nvSpPr>
        <p:spPr>
          <a:xfrm>
            <a:off x="4617640" y="9655866"/>
            <a:ext cx="300355" cy="135255"/>
          </a:xfrm>
          <a:prstGeom prst="rect">
            <a:avLst/>
          </a:prstGeom>
        </p:spPr>
        <p:txBody>
          <a:bodyPr vert="horz" wrap="square" lIns="0" tIns="15240" rIns="0" bIns="0" rtlCol="0">
            <a:spAutoFit/>
          </a:bodyPr>
          <a:lstStyle/>
          <a:p>
            <a:pPr marL="12700">
              <a:lnSpc>
                <a:spcPct val="100000"/>
              </a:lnSpc>
              <a:spcBef>
                <a:spcPts val="120"/>
              </a:spcBef>
            </a:pPr>
            <a:r>
              <a:rPr sz="700" b="1" spc="5" dirty="0">
                <a:latin typeface="Arial"/>
                <a:cs typeface="Arial"/>
              </a:rPr>
              <a:t>Venu</a:t>
            </a:r>
            <a:r>
              <a:rPr sz="700" b="1" spc="10" dirty="0">
                <a:latin typeface="Arial"/>
                <a:cs typeface="Arial"/>
              </a:rPr>
              <a:t>e</a:t>
            </a:r>
            <a:endParaRPr sz="700">
              <a:latin typeface="Arial"/>
              <a:cs typeface="Arial"/>
            </a:endParaRPr>
          </a:p>
        </p:txBody>
      </p:sp>
      <p:sp>
        <p:nvSpPr>
          <p:cNvPr id="99" name="object 99"/>
          <p:cNvSpPr txBox="1"/>
          <p:nvPr/>
        </p:nvSpPr>
        <p:spPr>
          <a:xfrm>
            <a:off x="5219788" y="9602511"/>
            <a:ext cx="300355" cy="135255"/>
          </a:xfrm>
          <a:prstGeom prst="rect">
            <a:avLst/>
          </a:prstGeom>
        </p:spPr>
        <p:txBody>
          <a:bodyPr vert="horz" wrap="square" lIns="0" tIns="15240" rIns="0" bIns="0" rtlCol="0">
            <a:spAutoFit/>
          </a:bodyPr>
          <a:lstStyle/>
          <a:p>
            <a:pPr marL="12700">
              <a:lnSpc>
                <a:spcPct val="100000"/>
              </a:lnSpc>
              <a:spcBef>
                <a:spcPts val="120"/>
              </a:spcBef>
            </a:pPr>
            <a:r>
              <a:rPr sz="700" b="1" spc="5" dirty="0">
                <a:latin typeface="Arial"/>
                <a:cs typeface="Arial"/>
              </a:rPr>
              <a:t>Venu</a:t>
            </a:r>
            <a:r>
              <a:rPr sz="700" b="1" spc="10" dirty="0">
                <a:latin typeface="Arial"/>
                <a:cs typeface="Arial"/>
              </a:rPr>
              <a:t>e</a:t>
            </a:r>
            <a:endParaRPr sz="700">
              <a:latin typeface="Arial"/>
              <a:cs typeface="Arial"/>
            </a:endParaRPr>
          </a:p>
        </p:txBody>
      </p:sp>
      <p:sp>
        <p:nvSpPr>
          <p:cNvPr id="100" name="object 100"/>
          <p:cNvSpPr txBox="1"/>
          <p:nvPr/>
        </p:nvSpPr>
        <p:spPr>
          <a:xfrm>
            <a:off x="5890535" y="9602511"/>
            <a:ext cx="300355" cy="135255"/>
          </a:xfrm>
          <a:prstGeom prst="rect">
            <a:avLst/>
          </a:prstGeom>
        </p:spPr>
        <p:txBody>
          <a:bodyPr vert="horz" wrap="square" lIns="0" tIns="15240" rIns="0" bIns="0" rtlCol="0">
            <a:spAutoFit/>
          </a:bodyPr>
          <a:lstStyle/>
          <a:p>
            <a:pPr marL="12700">
              <a:lnSpc>
                <a:spcPct val="100000"/>
              </a:lnSpc>
              <a:spcBef>
                <a:spcPts val="120"/>
              </a:spcBef>
            </a:pPr>
            <a:r>
              <a:rPr sz="700" b="1" spc="5" dirty="0">
                <a:latin typeface="Arial"/>
                <a:cs typeface="Arial"/>
              </a:rPr>
              <a:t>Venu</a:t>
            </a:r>
            <a:r>
              <a:rPr sz="700" b="1" spc="10" dirty="0">
                <a:latin typeface="Arial"/>
                <a:cs typeface="Arial"/>
              </a:rPr>
              <a:t>e</a:t>
            </a:r>
            <a:endParaRPr sz="700">
              <a:latin typeface="Arial"/>
              <a:cs typeface="Arial"/>
            </a:endParaRPr>
          </a:p>
        </p:txBody>
      </p:sp>
      <p:sp>
        <p:nvSpPr>
          <p:cNvPr id="101" name="object 101"/>
          <p:cNvSpPr txBox="1"/>
          <p:nvPr/>
        </p:nvSpPr>
        <p:spPr>
          <a:xfrm>
            <a:off x="6599393" y="9602511"/>
            <a:ext cx="300355" cy="135255"/>
          </a:xfrm>
          <a:prstGeom prst="rect">
            <a:avLst/>
          </a:prstGeom>
        </p:spPr>
        <p:txBody>
          <a:bodyPr vert="horz" wrap="square" lIns="0" tIns="15240" rIns="0" bIns="0" rtlCol="0">
            <a:spAutoFit/>
          </a:bodyPr>
          <a:lstStyle/>
          <a:p>
            <a:pPr marL="12700">
              <a:lnSpc>
                <a:spcPct val="100000"/>
              </a:lnSpc>
              <a:spcBef>
                <a:spcPts val="120"/>
              </a:spcBef>
            </a:pPr>
            <a:r>
              <a:rPr sz="700" b="1" spc="5" dirty="0">
                <a:latin typeface="Arial"/>
                <a:cs typeface="Arial"/>
              </a:rPr>
              <a:t>Venu</a:t>
            </a:r>
            <a:r>
              <a:rPr sz="700" b="1" spc="10" dirty="0">
                <a:latin typeface="Arial"/>
                <a:cs typeface="Arial"/>
              </a:rPr>
              <a:t>e</a:t>
            </a:r>
            <a:endParaRPr sz="700">
              <a:latin typeface="Arial"/>
              <a:cs typeface="Arial"/>
            </a:endParaRPr>
          </a:p>
        </p:txBody>
      </p:sp>
      <p:sp>
        <p:nvSpPr>
          <p:cNvPr id="102" name="object 102"/>
          <p:cNvSpPr txBox="1"/>
          <p:nvPr/>
        </p:nvSpPr>
        <p:spPr>
          <a:xfrm>
            <a:off x="1766965" y="10021728"/>
            <a:ext cx="61023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(Scarborough)</a:t>
            </a:r>
            <a:endParaRPr sz="700">
              <a:latin typeface="Arial"/>
              <a:cs typeface="Arial"/>
            </a:endParaRPr>
          </a:p>
        </p:txBody>
      </p:sp>
      <p:pic>
        <p:nvPicPr>
          <p:cNvPr id="103" name="Picture 102"/>
          <p:cNvPicPr>
            <a:picLocks noChangeAspect="1"/>
          </p:cNvPicPr>
          <p:nvPr/>
        </p:nvPicPr>
        <p:blipFill>
          <a:blip r:embed="rId9"/>
          <a:stretch>
            <a:fillRect/>
          </a:stretch>
        </p:blipFill>
        <p:spPr>
          <a:xfrm>
            <a:off x="508654" y="2831467"/>
            <a:ext cx="6435002" cy="3919354"/>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82991" y="1802531"/>
            <a:ext cx="6387341" cy="342995"/>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582991" y="4660829"/>
            <a:ext cx="6387341" cy="342995"/>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582991" y="6063300"/>
            <a:ext cx="6387341" cy="342995"/>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582991" y="10217359"/>
            <a:ext cx="6387341" cy="114331"/>
          </a:xfrm>
          <a:prstGeom prst="rect">
            <a:avLst/>
          </a:prstGeom>
          <a:blipFill>
            <a:blip r:embed="rId4" cstate="print"/>
            <a:stretch>
              <a:fillRect/>
            </a:stretch>
          </a:blipFill>
        </p:spPr>
        <p:txBody>
          <a:bodyPr wrap="square" lIns="0" tIns="0" rIns="0" bIns="0" rtlCol="0"/>
          <a:lstStyle/>
          <a:p>
            <a:endParaRPr/>
          </a:p>
        </p:txBody>
      </p:sp>
      <p:sp>
        <p:nvSpPr>
          <p:cNvPr id="6" name="object 6"/>
          <p:cNvSpPr txBox="1"/>
          <p:nvPr/>
        </p:nvSpPr>
        <p:spPr>
          <a:xfrm>
            <a:off x="608402" y="10021729"/>
            <a:ext cx="1306195" cy="367030"/>
          </a:xfrm>
          <a:prstGeom prst="rect">
            <a:avLst/>
          </a:prstGeom>
        </p:spPr>
        <p:txBody>
          <a:bodyPr vert="horz" wrap="square" lIns="0" tIns="11430" rIns="0" bIns="0" rtlCol="0">
            <a:spAutoFit/>
          </a:bodyPr>
          <a:lstStyle/>
          <a:p>
            <a:pPr marL="12700">
              <a:lnSpc>
                <a:spcPct val="100000"/>
              </a:lnSpc>
              <a:spcBef>
                <a:spcPts val="90"/>
              </a:spcBef>
            </a:pPr>
            <a:r>
              <a:rPr sz="850" spc="-10" dirty="0">
                <a:solidFill>
                  <a:srgbClr val="2F3E9E"/>
                </a:solidFill>
                <a:latin typeface="Courier New"/>
                <a:cs typeface="Courier New"/>
              </a:rPr>
              <a:t>In</a:t>
            </a:r>
            <a:r>
              <a:rPr sz="850" spc="-20" dirty="0">
                <a:solidFill>
                  <a:srgbClr val="2F3E9E"/>
                </a:solidFill>
                <a:latin typeface="Courier New"/>
                <a:cs typeface="Courier New"/>
              </a:rPr>
              <a:t> </a:t>
            </a:r>
            <a:r>
              <a:rPr sz="850" spc="-10" dirty="0">
                <a:solidFill>
                  <a:srgbClr val="2F3E9E"/>
                </a:solidFill>
                <a:latin typeface="Courier New"/>
                <a:cs typeface="Courier New"/>
              </a:rPr>
              <a:t>[83]:</a:t>
            </a:r>
            <a:endParaRPr sz="850">
              <a:latin typeface="Courier New"/>
              <a:cs typeface="Courier New"/>
            </a:endParaRPr>
          </a:p>
          <a:p>
            <a:pPr marL="20320">
              <a:lnSpc>
                <a:spcPct val="100000"/>
              </a:lnSpc>
              <a:spcBef>
                <a:spcPts val="660"/>
              </a:spcBef>
            </a:pPr>
            <a:r>
              <a:rPr sz="850" spc="-15" dirty="0">
                <a:solidFill>
                  <a:srgbClr val="333333"/>
                </a:solidFill>
                <a:latin typeface="Courier New"/>
                <a:cs typeface="Courier New"/>
              </a:rPr>
              <a:t>toronto_onehot</a:t>
            </a:r>
            <a:r>
              <a:rPr sz="850" spc="-15" dirty="0">
                <a:solidFill>
                  <a:srgbClr val="666666"/>
                </a:solidFill>
                <a:latin typeface="Courier New"/>
                <a:cs typeface="Courier New"/>
              </a:rPr>
              <a:t>.</a:t>
            </a:r>
            <a:r>
              <a:rPr sz="850" spc="-15" dirty="0">
                <a:solidFill>
                  <a:srgbClr val="333333"/>
                </a:solidFill>
                <a:latin typeface="Courier New"/>
                <a:cs typeface="Courier New"/>
              </a:rPr>
              <a:t>shape</a:t>
            </a:r>
            <a:endParaRPr sz="850">
              <a:latin typeface="Courier New"/>
              <a:cs typeface="Courier New"/>
            </a:endParaRPr>
          </a:p>
        </p:txBody>
      </p:sp>
      <p:graphicFrame>
        <p:nvGraphicFramePr>
          <p:cNvPr id="7" name="object 7"/>
          <p:cNvGraphicFramePr>
            <a:graphicFrameLocks noGrp="1"/>
          </p:cNvGraphicFramePr>
          <p:nvPr/>
        </p:nvGraphicFramePr>
        <p:xfrm>
          <a:off x="621102" y="529631"/>
          <a:ext cx="6309353" cy="304884"/>
        </p:xfrm>
        <a:graphic>
          <a:graphicData uri="http://schemas.openxmlformats.org/drawingml/2006/table">
            <a:tbl>
              <a:tblPr firstRow="1" bandRow="1">
                <a:tableStyleId>{2D5ABB26-0587-4C30-8999-92F81FD0307C}</a:tableStyleId>
              </a:tblPr>
              <a:tblGrid>
                <a:gridCol w="741680"/>
                <a:gridCol w="259079"/>
                <a:gridCol w="919479"/>
                <a:gridCol w="803275"/>
                <a:gridCol w="709929"/>
                <a:gridCol w="478789"/>
                <a:gridCol w="455929"/>
                <a:gridCol w="618489"/>
                <a:gridCol w="636904"/>
                <a:gridCol w="685800"/>
              </a:tblGrid>
              <a:tr h="141009">
                <a:tc>
                  <a:txBody>
                    <a:bodyPr/>
                    <a:lstStyle/>
                    <a:p>
                      <a:pPr marL="388620">
                        <a:lnSpc>
                          <a:spcPts val="690"/>
                        </a:lnSpc>
                        <a:spcBef>
                          <a:spcPts val="320"/>
                        </a:spcBef>
                      </a:pPr>
                      <a:r>
                        <a:rPr sz="700" spc="-5" dirty="0">
                          <a:latin typeface="Arial"/>
                          <a:cs typeface="Arial"/>
                        </a:rPr>
                        <a:t>Cardina</a:t>
                      </a:r>
                      <a:r>
                        <a:rPr sz="700" dirty="0">
                          <a:latin typeface="Arial"/>
                          <a:cs typeface="Arial"/>
                        </a:rPr>
                        <a:t>l</a:t>
                      </a:r>
                      <a:endParaRPr sz="700">
                        <a:latin typeface="Arial"/>
                        <a:cs typeface="Arial"/>
                      </a:endParaRPr>
                    </a:p>
                  </a:txBody>
                  <a:tcPr marL="0" marR="0" marT="40640" marB="0">
                    <a:lnB w="9525">
                      <a:solidFill>
                        <a:srgbClr val="000000"/>
                      </a:solidFill>
                      <a:prstDash val="solid"/>
                    </a:lnB>
                    <a:solidFill>
                      <a:srgbClr val="F4F4F4"/>
                    </a:solidFill>
                  </a:tcPr>
                </a:tc>
                <a:tc>
                  <a:txBody>
                    <a:bodyPr/>
                    <a:lstStyle/>
                    <a:p>
                      <a:pPr marL="12065">
                        <a:lnSpc>
                          <a:spcPts val="690"/>
                        </a:lnSpc>
                        <a:spcBef>
                          <a:spcPts val="320"/>
                        </a:spcBef>
                      </a:pPr>
                      <a:r>
                        <a:rPr sz="700" spc="-5" dirty="0">
                          <a:latin typeface="Arial"/>
                          <a:cs typeface="Arial"/>
                        </a:rPr>
                        <a:t>Lege</a:t>
                      </a:r>
                      <a:r>
                        <a:rPr sz="700" dirty="0">
                          <a:latin typeface="Arial"/>
                          <a:cs typeface="Arial"/>
                        </a:rPr>
                        <a:t>r</a:t>
                      </a:r>
                      <a:endParaRPr sz="700">
                        <a:latin typeface="Arial"/>
                        <a:cs typeface="Arial"/>
                      </a:endParaRPr>
                    </a:p>
                  </a:txBody>
                  <a:tcPr marL="0" marR="0" marT="40640" marB="0">
                    <a:lnB w="9525">
                      <a:solidFill>
                        <a:srgbClr val="000000"/>
                      </a:solidFill>
                      <a:prstDash val="solid"/>
                    </a:lnB>
                    <a:solidFill>
                      <a:srgbClr val="F4F4F4"/>
                    </a:solidFill>
                  </a:tcPr>
                </a:tc>
                <a:tc>
                  <a:txBody>
                    <a:bodyPr/>
                    <a:lstStyle/>
                    <a:p>
                      <a:pPr marL="12065">
                        <a:lnSpc>
                          <a:spcPts val="690"/>
                        </a:lnSpc>
                        <a:spcBef>
                          <a:spcPts val="320"/>
                        </a:spcBef>
                      </a:pPr>
                      <a:r>
                        <a:rPr sz="700" spc="5" dirty="0">
                          <a:latin typeface="Arial"/>
                          <a:cs typeface="Arial"/>
                        </a:rPr>
                        <a:t>Child Care</a:t>
                      </a:r>
                      <a:r>
                        <a:rPr sz="700" spc="-15" dirty="0">
                          <a:latin typeface="Arial"/>
                          <a:cs typeface="Arial"/>
                        </a:rPr>
                        <a:t> </a:t>
                      </a:r>
                      <a:r>
                        <a:rPr sz="700" spc="5" dirty="0">
                          <a:latin typeface="Arial"/>
                          <a:cs typeface="Arial"/>
                        </a:rPr>
                        <a:t>Centre</a:t>
                      </a:r>
                      <a:endParaRPr sz="700">
                        <a:latin typeface="Arial"/>
                        <a:cs typeface="Arial"/>
                      </a:endParaRPr>
                    </a:p>
                  </a:txBody>
                  <a:tcPr marL="0" marR="0" marT="40640" marB="0">
                    <a:lnB w="9525">
                      <a:solidFill>
                        <a:srgbClr val="000000"/>
                      </a:solidFill>
                      <a:prstDash val="solid"/>
                    </a:lnB>
                    <a:solidFill>
                      <a:srgbClr val="F4F4F4"/>
                    </a:solidFill>
                  </a:tcPr>
                </a:tc>
                <a:tc>
                  <a:txBody>
                    <a:bodyPr/>
                    <a:lstStyle/>
                    <a:p>
                      <a:pPr marR="187960" algn="r">
                        <a:lnSpc>
                          <a:spcPts val="680"/>
                        </a:lnSpc>
                      </a:pPr>
                      <a:r>
                        <a:rPr sz="700" b="1" spc="-5" dirty="0">
                          <a:latin typeface="Arial"/>
                          <a:cs typeface="Arial"/>
                        </a:rPr>
                        <a:t>Latitud</a:t>
                      </a:r>
                      <a:r>
                        <a:rPr sz="700" b="1" dirty="0">
                          <a:latin typeface="Arial"/>
                          <a:cs typeface="Arial"/>
                        </a:rPr>
                        <a:t>e</a:t>
                      </a:r>
                      <a:endParaRPr sz="700">
                        <a:latin typeface="Arial"/>
                        <a:cs typeface="Arial"/>
                      </a:endParaRPr>
                    </a:p>
                  </a:txBody>
                  <a:tcPr marL="0" marR="0" marT="0" marB="0">
                    <a:lnB w="9525">
                      <a:solidFill>
                        <a:srgbClr val="000000"/>
                      </a:solidFill>
                      <a:prstDash val="solid"/>
                    </a:lnB>
                    <a:solidFill>
                      <a:srgbClr val="F4F4F4"/>
                    </a:solidFill>
                  </a:tcPr>
                </a:tc>
                <a:tc>
                  <a:txBody>
                    <a:bodyPr/>
                    <a:lstStyle/>
                    <a:p>
                      <a:pPr marR="41910" algn="r">
                        <a:lnSpc>
                          <a:spcPts val="680"/>
                        </a:lnSpc>
                      </a:pPr>
                      <a:r>
                        <a:rPr sz="700" b="1" spc="-5" dirty="0">
                          <a:latin typeface="Arial"/>
                          <a:cs typeface="Arial"/>
                        </a:rPr>
                        <a:t>Longitud</a:t>
                      </a:r>
                      <a:r>
                        <a:rPr sz="700" b="1" dirty="0">
                          <a:latin typeface="Arial"/>
                          <a:cs typeface="Arial"/>
                        </a:rPr>
                        <a:t>e</a:t>
                      </a:r>
                      <a:endParaRPr sz="700">
                        <a:latin typeface="Arial"/>
                        <a:cs typeface="Arial"/>
                      </a:endParaRPr>
                    </a:p>
                  </a:txBody>
                  <a:tcPr marL="0" marR="0" marT="0" marB="0">
                    <a:lnB w="9525">
                      <a:solidFill>
                        <a:srgbClr val="000000"/>
                      </a:solidFill>
                      <a:prstDash val="solid"/>
                    </a:lnB>
                    <a:solidFill>
                      <a:srgbClr val="F4F4F4"/>
                    </a:solidFill>
                  </a:tcPr>
                </a:tc>
                <a:tc>
                  <a:txBody>
                    <a:bodyPr/>
                    <a:lstStyle/>
                    <a:p>
                      <a:pPr marL="49530">
                        <a:lnSpc>
                          <a:spcPts val="690"/>
                        </a:lnSpc>
                        <a:spcBef>
                          <a:spcPts val="320"/>
                        </a:spcBef>
                      </a:pPr>
                      <a:r>
                        <a:rPr sz="700" spc="5" dirty="0">
                          <a:latin typeface="Arial"/>
                          <a:cs typeface="Arial"/>
                        </a:rPr>
                        <a:t>Kraftsman</a:t>
                      </a:r>
                      <a:endParaRPr sz="700">
                        <a:latin typeface="Arial"/>
                        <a:cs typeface="Arial"/>
                      </a:endParaRPr>
                    </a:p>
                  </a:txBody>
                  <a:tcPr marL="0" marR="0" marT="40640" marB="0">
                    <a:lnB w="9525">
                      <a:solidFill>
                        <a:srgbClr val="000000"/>
                      </a:solidFill>
                      <a:prstDash val="solid"/>
                    </a:lnB>
                    <a:solidFill>
                      <a:srgbClr val="F4F4F4"/>
                    </a:solidFill>
                  </a:tcPr>
                </a:tc>
                <a:tc>
                  <a:txBody>
                    <a:bodyPr/>
                    <a:lstStyle/>
                    <a:p>
                      <a:pPr marL="12065">
                        <a:lnSpc>
                          <a:spcPts val="690"/>
                        </a:lnSpc>
                        <a:spcBef>
                          <a:spcPts val="320"/>
                        </a:spcBef>
                      </a:pPr>
                      <a:r>
                        <a:rPr sz="700" spc="5" dirty="0">
                          <a:latin typeface="Arial"/>
                          <a:cs typeface="Arial"/>
                        </a:rPr>
                        <a:t>Kabinets</a:t>
                      </a:r>
                      <a:endParaRPr sz="700">
                        <a:latin typeface="Arial"/>
                        <a:cs typeface="Arial"/>
                      </a:endParaRPr>
                    </a:p>
                  </a:txBody>
                  <a:tcPr marL="0" marR="0" marT="40640" marB="0">
                    <a:lnB w="9525">
                      <a:solidFill>
                        <a:srgbClr val="000000"/>
                      </a:solidFill>
                      <a:prstDash val="solid"/>
                    </a:lnB>
                    <a:solidFill>
                      <a:srgbClr val="F4F4F4"/>
                    </a:solidFill>
                  </a:tcPr>
                </a:tc>
                <a:tc>
                  <a:txBody>
                    <a:bodyPr/>
                    <a:lstStyle/>
                    <a:p>
                      <a:pPr marL="53975" algn="ctr">
                        <a:lnSpc>
                          <a:spcPts val="680"/>
                        </a:lnSpc>
                      </a:pPr>
                      <a:r>
                        <a:rPr sz="700" b="1" spc="5" dirty="0">
                          <a:latin typeface="Arial"/>
                          <a:cs typeface="Arial"/>
                        </a:rPr>
                        <a:t>Latitude</a:t>
                      </a:r>
                      <a:endParaRPr sz="700">
                        <a:latin typeface="Arial"/>
                        <a:cs typeface="Arial"/>
                      </a:endParaRPr>
                    </a:p>
                  </a:txBody>
                  <a:tcPr marL="0" marR="0" marT="0" marB="0">
                    <a:lnB w="9525">
                      <a:solidFill>
                        <a:srgbClr val="000000"/>
                      </a:solidFill>
                      <a:prstDash val="solid"/>
                    </a:lnB>
                    <a:solidFill>
                      <a:srgbClr val="F4F4F4"/>
                    </a:solidFill>
                  </a:tcPr>
                </a:tc>
                <a:tc>
                  <a:txBody>
                    <a:bodyPr/>
                    <a:lstStyle/>
                    <a:p>
                      <a:pPr marR="60960" algn="r">
                        <a:lnSpc>
                          <a:spcPts val="680"/>
                        </a:lnSpc>
                      </a:pPr>
                      <a:r>
                        <a:rPr sz="700" b="1" spc="-5" dirty="0">
                          <a:latin typeface="Arial"/>
                          <a:cs typeface="Arial"/>
                        </a:rPr>
                        <a:t>Longitud</a:t>
                      </a:r>
                      <a:r>
                        <a:rPr sz="700" b="1" dirty="0">
                          <a:latin typeface="Arial"/>
                          <a:cs typeface="Arial"/>
                        </a:rPr>
                        <a:t>e</a:t>
                      </a:r>
                      <a:endParaRPr sz="700">
                        <a:latin typeface="Arial"/>
                        <a:cs typeface="Arial"/>
                      </a:endParaRPr>
                    </a:p>
                  </a:txBody>
                  <a:tcPr marL="0" marR="0" marT="0" marB="0">
                    <a:lnB w="9525">
                      <a:solidFill>
                        <a:srgbClr val="000000"/>
                      </a:solidFill>
                      <a:prstDash val="solid"/>
                    </a:lnB>
                    <a:solidFill>
                      <a:srgbClr val="F4F4F4"/>
                    </a:solidFill>
                  </a:tcPr>
                </a:tc>
                <a:tc>
                  <a:txBody>
                    <a:bodyPr/>
                    <a:lstStyle/>
                    <a:p>
                      <a:pPr marR="38100" algn="r">
                        <a:lnSpc>
                          <a:spcPts val="680"/>
                        </a:lnSpc>
                      </a:pPr>
                      <a:r>
                        <a:rPr sz="700" b="1" spc="-5" dirty="0">
                          <a:latin typeface="Arial"/>
                          <a:cs typeface="Arial"/>
                        </a:rPr>
                        <a:t>Categor</a:t>
                      </a:r>
                      <a:r>
                        <a:rPr sz="700" b="1" dirty="0">
                          <a:latin typeface="Arial"/>
                          <a:cs typeface="Arial"/>
                        </a:rPr>
                        <a:t>y</a:t>
                      </a:r>
                      <a:endParaRPr sz="700">
                        <a:latin typeface="Arial"/>
                        <a:cs typeface="Arial"/>
                      </a:endParaRPr>
                    </a:p>
                  </a:txBody>
                  <a:tcPr marL="0" marR="0" marT="0" marB="0">
                    <a:lnB w="9525">
                      <a:solidFill>
                        <a:srgbClr val="000000"/>
                      </a:solidFill>
                      <a:prstDash val="solid"/>
                    </a:lnB>
                    <a:solidFill>
                      <a:srgbClr val="F4F4F4"/>
                    </a:solidFill>
                  </a:tcPr>
                </a:tc>
              </a:tr>
              <a:tr h="163875">
                <a:tc>
                  <a:txBody>
                    <a:bodyPr/>
                    <a:lstStyle/>
                    <a:p>
                      <a:pPr marL="45720">
                        <a:lnSpc>
                          <a:spcPts val="470"/>
                        </a:lnSpc>
                      </a:pPr>
                      <a:r>
                        <a:rPr sz="700" b="1" dirty="0">
                          <a:latin typeface="Arial"/>
                          <a:cs typeface="Arial"/>
                        </a:rPr>
                        <a:t>2</a:t>
                      </a:r>
                      <a:endParaRPr sz="700">
                        <a:latin typeface="Arial"/>
                        <a:cs typeface="Arial"/>
                      </a:endParaRPr>
                    </a:p>
                  </a:txBody>
                  <a:tcPr marL="0" marR="0" marT="0" marB="0">
                    <a:lnT w="9525">
                      <a:solidFill>
                        <a:srgbClr val="000000"/>
                      </a:solidFill>
                      <a:prstDash val="solid"/>
                    </a:lnT>
                    <a:solidFill>
                      <a:srgbClr val="F4F4F4"/>
                    </a:solidFill>
                  </a:tcPr>
                </a:tc>
                <a:tc gridSpan="2">
                  <a:txBody>
                    <a:bodyPr/>
                    <a:lstStyle/>
                    <a:p>
                      <a:pPr marL="416559">
                        <a:lnSpc>
                          <a:spcPct val="100000"/>
                        </a:lnSpc>
                        <a:spcBef>
                          <a:spcPts val="50"/>
                        </a:spcBef>
                      </a:pPr>
                      <a:r>
                        <a:rPr sz="700" spc="5" dirty="0">
                          <a:latin typeface="Arial"/>
                          <a:cs typeface="Arial"/>
                        </a:rPr>
                        <a:t>(Scarborough)</a:t>
                      </a:r>
                      <a:endParaRPr sz="700">
                        <a:latin typeface="Arial"/>
                        <a:cs typeface="Arial"/>
                      </a:endParaRPr>
                    </a:p>
                  </a:txBody>
                  <a:tcPr marL="0" marR="0" marT="6350" marB="0">
                    <a:lnT w="9525">
                      <a:solidFill>
                        <a:srgbClr val="000000"/>
                      </a:solidFill>
                      <a:prstDash val="solid"/>
                    </a:lnT>
                    <a:solidFill>
                      <a:srgbClr val="F4F4F4"/>
                    </a:solidFill>
                  </a:tcPr>
                </a:tc>
                <a:tc hMerge="1">
                  <a:txBody>
                    <a:bodyPr/>
                    <a:lstStyle/>
                    <a:p>
                      <a:endParaRPr/>
                    </a:p>
                  </a:txBody>
                  <a:tcPr marL="0" marR="0" marT="0" marB="0"/>
                </a:tc>
                <a:tc>
                  <a:txBody>
                    <a:bodyPr/>
                    <a:lstStyle/>
                    <a:p>
                      <a:pPr marR="187325" algn="r">
                        <a:lnSpc>
                          <a:spcPts val="470"/>
                        </a:lnSpc>
                      </a:pPr>
                      <a:r>
                        <a:rPr sz="700" spc="-5" dirty="0">
                          <a:latin typeface="Arial"/>
                          <a:cs typeface="Arial"/>
                        </a:rPr>
                        <a:t>43.79310</a:t>
                      </a:r>
                      <a:r>
                        <a:rPr sz="700" dirty="0">
                          <a:latin typeface="Arial"/>
                          <a:cs typeface="Arial"/>
                        </a:rPr>
                        <a:t>4</a:t>
                      </a:r>
                      <a:endParaRPr sz="700">
                        <a:latin typeface="Arial"/>
                        <a:cs typeface="Arial"/>
                      </a:endParaRPr>
                    </a:p>
                  </a:txBody>
                  <a:tcPr marL="0" marR="0" marT="0" marB="0">
                    <a:lnT w="9525">
                      <a:solidFill>
                        <a:srgbClr val="000000"/>
                      </a:solidFill>
                      <a:prstDash val="solid"/>
                    </a:lnT>
                    <a:solidFill>
                      <a:srgbClr val="F4F4F4"/>
                    </a:solidFill>
                  </a:tcPr>
                </a:tc>
                <a:tc>
                  <a:txBody>
                    <a:bodyPr/>
                    <a:lstStyle/>
                    <a:p>
                      <a:pPr marR="43815" algn="r">
                        <a:lnSpc>
                          <a:spcPts val="470"/>
                        </a:lnSpc>
                      </a:pPr>
                      <a:r>
                        <a:rPr sz="700" spc="-5" dirty="0">
                          <a:latin typeface="Arial"/>
                          <a:cs typeface="Arial"/>
                        </a:rPr>
                        <a:t>-79.17571</a:t>
                      </a:r>
                      <a:r>
                        <a:rPr sz="700" dirty="0">
                          <a:latin typeface="Arial"/>
                          <a:cs typeface="Arial"/>
                        </a:rPr>
                        <a:t>1</a:t>
                      </a:r>
                      <a:endParaRPr sz="700">
                        <a:latin typeface="Arial"/>
                        <a:cs typeface="Arial"/>
                      </a:endParaRPr>
                    </a:p>
                  </a:txBody>
                  <a:tcPr marL="0" marR="0" marT="0" marB="0">
                    <a:lnT w="9525">
                      <a:solidFill>
                        <a:srgbClr val="000000"/>
                      </a:solidFill>
                      <a:prstDash val="solid"/>
                    </a:lnT>
                    <a:solidFill>
                      <a:srgbClr val="F4F4F4"/>
                    </a:solidFill>
                  </a:tcPr>
                </a:tc>
                <a:tc gridSpan="2">
                  <a:txBody>
                    <a:bodyPr/>
                    <a:lstStyle/>
                    <a:p>
                      <a:pPr marR="74930" algn="r">
                        <a:lnSpc>
                          <a:spcPct val="100000"/>
                        </a:lnSpc>
                        <a:spcBef>
                          <a:spcPts val="50"/>
                        </a:spcBef>
                      </a:pPr>
                      <a:r>
                        <a:rPr sz="700" spc="-5" dirty="0">
                          <a:latin typeface="Arial"/>
                          <a:cs typeface="Arial"/>
                        </a:rPr>
                        <a:t>In</a:t>
                      </a:r>
                      <a:r>
                        <a:rPr sz="700" dirty="0">
                          <a:latin typeface="Arial"/>
                          <a:cs typeface="Arial"/>
                        </a:rPr>
                        <a:t>c.</a:t>
                      </a:r>
                      <a:endParaRPr sz="700">
                        <a:latin typeface="Arial"/>
                        <a:cs typeface="Arial"/>
                      </a:endParaRPr>
                    </a:p>
                  </a:txBody>
                  <a:tcPr marL="0" marR="0" marT="6350" marB="0">
                    <a:lnT w="9525">
                      <a:solidFill>
                        <a:srgbClr val="000000"/>
                      </a:solidFill>
                      <a:prstDash val="solid"/>
                    </a:lnT>
                    <a:solidFill>
                      <a:srgbClr val="F4F4F4"/>
                    </a:solidFill>
                  </a:tcPr>
                </a:tc>
                <a:tc hMerge="1">
                  <a:txBody>
                    <a:bodyPr/>
                    <a:lstStyle/>
                    <a:p>
                      <a:endParaRPr/>
                    </a:p>
                  </a:txBody>
                  <a:tcPr marL="0" marR="0" marT="0" marB="0"/>
                </a:tc>
                <a:tc>
                  <a:txBody>
                    <a:bodyPr/>
                    <a:lstStyle/>
                    <a:p>
                      <a:pPr marR="13335" algn="ctr">
                        <a:lnSpc>
                          <a:spcPts val="470"/>
                        </a:lnSpc>
                      </a:pPr>
                      <a:r>
                        <a:rPr sz="700" spc="5" dirty="0">
                          <a:latin typeface="Arial"/>
                          <a:cs typeface="Arial"/>
                        </a:rPr>
                        <a:t>43.793929</a:t>
                      </a:r>
                      <a:endParaRPr sz="700">
                        <a:latin typeface="Arial"/>
                        <a:cs typeface="Arial"/>
                      </a:endParaRPr>
                    </a:p>
                  </a:txBody>
                  <a:tcPr marL="0" marR="0" marT="0" marB="0">
                    <a:lnT w="9525">
                      <a:solidFill>
                        <a:srgbClr val="000000"/>
                      </a:solidFill>
                      <a:prstDash val="solid"/>
                    </a:lnT>
                    <a:solidFill>
                      <a:srgbClr val="F4F4F4"/>
                    </a:solidFill>
                  </a:tcPr>
                </a:tc>
                <a:tc>
                  <a:txBody>
                    <a:bodyPr/>
                    <a:lstStyle/>
                    <a:p>
                      <a:pPr marR="62865" algn="r">
                        <a:lnSpc>
                          <a:spcPts val="470"/>
                        </a:lnSpc>
                      </a:pPr>
                      <a:r>
                        <a:rPr sz="700" spc="-5" dirty="0">
                          <a:latin typeface="Arial"/>
                          <a:cs typeface="Arial"/>
                        </a:rPr>
                        <a:t>-79.17960</a:t>
                      </a:r>
                      <a:r>
                        <a:rPr sz="700" dirty="0">
                          <a:latin typeface="Arial"/>
                          <a:cs typeface="Arial"/>
                        </a:rPr>
                        <a:t>4</a:t>
                      </a:r>
                      <a:endParaRPr sz="700">
                        <a:latin typeface="Arial"/>
                        <a:cs typeface="Arial"/>
                      </a:endParaRPr>
                    </a:p>
                  </a:txBody>
                  <a:tcPr marL="0" marR="0" marT="0" marB="0">
                    <a:lnT w="9525">
                      <a:solidFill>
                        <a:srgbClr val="000000"/>
                      </a:solidFill>
                      <a:prstDash val="solid"/>
                    </a:lnT>
                    <a:solidFill>
                      <a:srgbClr val="F4F4F4"/>
                    </a:solidFill>
                  </a:tcPr>
                </a:tc>
                <a:tc>
                  <a:txBody>
                    <a:bodyPr/>
                    <a:lstStyle/>
                    <a:p>
                      <a:pPr marR="35560" algn="r">
                        <a:lnSpc>
                          <a:spcPts val="470"/>
                        </a:lnSpc>
                      </a:pPr>
                      <a:r>
                        <a:rPr sz="700" spc="5" dirty="0">
                          <a:latin typeface="Arial"/>
                          <a:cs typeface="Arial"/>
                        </a:rPr>
                        <a:t>Home</a:t>
                      </a:r>
                      <a:r>
                        <a:rPr sz="700" spc="-65" dirty="0">
                          <a:latin typeface="Arial"/>
                          <a:cs typeface="Arial"/>
                        </a:rPr>
                        <a:t> </a:t>
                      </a:r>
                      <a:r>
                        <a:rPr sz="700" spc="5" dirty="0">
                          <a:latin typeface="Arial"/>
                          <a:cs typeface="Arial"/>
                        </a:rPr>
                        <a:t>Service</a:t>
                      </a:r>
                      <a:endParaRPr sz="700" dirty="0">
                        <a:latin typeface="Arial"/>
                        <a:cs typeface="Arial"/>
                      </a:endParaRPr>
                    </a:p>
                  </a:txBody>
                  <a:tcPr marL="0" marR="0" marT="0" marB="0">
                    <a:lnT w="9525">
                      <a:solidFill>
                        <a:srgbClr val="000000"/>
                      </a:solidFill>
                      <a:prstDash val="solid"/>
                    </a:lnT>
                    <a:solidFill>
                      <a:srgbClr val="F4F4F4"/>
                    </a:solidFill>
                  </a:tcPr>
                </a:tc>
              </a:tr>
            </a:tbl>
          </a:graphicData>
        </a:graphic>
      </p:graphicFrame>
      <p:sp>
        <p:nvSpPr>
          <p:cNvPr id="8" name="object 8"/>
          <p:cNvSpPr txBox="1"/>
          <p:nvPr/>
        </p:nvSpPr>
        <p:spPr>
          <a:xfrm>
            <a:off x="654135" y="303518"/>
            <a:ext cx="76835" cy="135255"/>
          </a:xfrm>
          <a:prstGeom prst="rect">
            <a:avLst/>
          </a:prstGeom>
        </p:spPr>
        <p:txBody>
          <a:bodyPr vert="horz" wrap="square" lIns="0" tIns="15240" rIns="0" bIns="0" rtlCol="0">
            <a:spAutoFit/>
          </a:bodyPr>
          <a:lstStyle/>
          <a:p>
            <a:pPr marL="12700">
              <a:lnSpc>
                <a:spcPct val="100000"/>
              </a:lnSpc>
              <a:spcBef>
                <a:spcPts val="120"/>
              </a:spcBef>
            </a:pPr>
            <a:r>
              <a:rPr sz="700" b="1" spc="10" dirty="0">
                <a:latin typeface="Arial"/>
                <a:cs typeface="Arial"/>
              </a:rPr>
              <a:t>1</a:t>
            </a:r>
            <a:endParaRPr sz="700">
              <a:latin typeface="Arial"/>
              <a:cs typeface="Arial"/>
            </a:endParaRPr>
          </a:p>
        </p:txBody>
      </p:sp>
      <p:sp>
        <p:nvSpPr>
          <p:cNvPr id="9" name="object 9"/>
          <p:cNvSpPr txBox="1"/>
          <p:nvPr/>
        </p:nvSpPr>
        <p:spPr>
          <a:xfrm>
            <a:off x="6652748" y="356873"/>
            <a:ext cx="243840" cy="135255"/>
          </a:xfrm>
          <a:prstGeom prst="rect">
            <a:avLst/>
          </a:prstGeom>
        </p:spPr>
        <p:txBody>
          <a:bodyPr vert="horz" wrap="square" lIns="0" tIns="15240" rIns="0" bIns="0" rtlCol="0">
            <a:spAutoFit/>
          </a:bodyPr>
          <a:lstStyle/>
          <a:p>
            <a:pPr marL="12700">
              <a:lnSpc>
                <a:spcPct val="100000"/>
              </a:lnSpc>
              <a:spcBef>
                <a:spcPts val="120"/>
              </a:spcBef>
            </a:pPr>
            <a:r>
              <a:rPr sz="700" dirty="0">
                <a:latin typeface="Arial"/>
                <a:cs typeface="Arial"/>
              </a:rPr>
              <a:t>Stor</a:t>
            </a:r>
            <a:r>
              <a:rPr sz="700" spc="10" dirty="0">
                <a:latin typeface="Arial"/>
                <a:cs typeface="Arial"/>
              </a:rPr>
              <a:t>e</a:t>
            </a:r>
            <a:endParaRPr sz="700">
              <a:latin typeface="Arial"/>
              <a:cs typeface="Arial"/>
            </a:endParaRPr>
          </a:p>
        </p:txBody>
      </p:sp>
      <p:sp>
        <p:nvSpPr>
          <p:cNvPr id="10" name="object 10"/>
          <p:cNvSpPr txBox="1"/>
          <p:nvPr/>
        </p:nvSpPr>
        <p:spPr>
          <a:xfrm>
            <a:off x="654135" y="913287"/>
            <a:ext cx="76835" cy="135255"/>
          </a:xfrm>
          <a:prstGeom prst="rect">
            <a:avLst/>
          </a:prstGeom>
        </p:spPr>
        <p:txBody>
          <a:bodyPr vert="horz" wrap="square" lIns="0" tIns="15240" rIns="0" bIns="0" rtlCol="0">
            <a:spAutoFit/>
          </a:bodyPr>
          <a:lstStyle/>
          <a:p>
            <a:pPr marL="12700">
              <a:lnSpc>
                <a:spcPct val="100000"/>
              </a:lnSpc>
              <a:spcBef>
                <a:spcPts val="120"/>
              </a:spcBef>
            </a:pPr>
            <a:r>
              <a:rPr sz="700" b="1" spc="10" dirty="0">
                <a:latin typeface="Arial"/>
                <a:cs typeface="Arial"/>
              </a:rPr>
              <a:t>3</a:t>
            </a:r>
            <a:endParaRPr sz="700">
              <a:latin typeface="Arial"/>
              <a:cs typeface="Arial"/>
            </a:endParaRPr>
          </a:p>
        </p:txBody>
      </p:sp>
      <p:sp>
        <p:nvSpPr>
          <p:cNvPr id="11" name="object 11"/>
          <p:cNvSpPr txBox="1"/>
          <p:nvPr/>
        </p:nvSpPr>
        <p:spPr>
          <a:xfrm>
            <a:off x="997130" y="859932"/>
            <a:ext cx="1381760" cy="241935"/>
          </a:xfrm>
          <a:prstGeom prst="rect">
            <a:avLst/>
          </a:prstGeom>
        </p:spPr>
        <p:txBody>
          <a:bodyPr vert="horz" wrap="square" lIns="0" tIns="15240" rIns="0" bIns="0" rtlCol="0">
            <a:spAutoFit/>
          </a:bodyPr>
          <a:lstStyle/>
          <a:p>
            <a:pPr marR="5080" algn="r">
              <a:lnSpc>
                <a:spcPct val="100000"/>
              </a:lnSpc>
              <a:spcBef>
                <a:spcPts val="120"/>
              </a:spcBef>
            </a:pPr>
            <a:r>
              <a:rPr sz="700" spc="5" dirty="0">
                <a:latin typeface="Arial"/>
                <a:cs typeface="Arial"/>
              </a:rPr>
              <a:t>Cardinal Leger Child Care</a:t>
            </a:r>
            <a:r>
              <a:rPr sz="700" spc="-85" dirty="0">
                <a:latin typeface="Arial"/>
                <a:cs typeface="Arial"/>
              </a:rPr>
              <a:t> </a:t>
            </a:r>
            <a:r>
              <a:rPr sz="700" spc="5" dirty="0">
                <a:latin typeface="Arial"/>
                <a:cs typeface="Arial"/>
              </a:rPr>
              <a:t>Centre</a:t>
            </a:r>
            <a:endParaRPr sz="700">
              <a:latin typeface="Arial"/>
              <a:cs typeface="Arial"/>
            </a:endParaRPr>
          </a:p>
          <a:p>
            <a:pPr marR="6985" algn="r">
              <a:lnSpc>
                <a:spcPct val="100000"/>
              </a:lnSpc>
            </a:pPr>
            <a:r>
              <a:rPr sz="700" spc="5" dirty="0">
                <a:latin typeface="Arial"/>
                <a:cs typeface="Arial"/>
              </a:rPr>
              <a:t>(S</a:t>
            </a:r>
            <a:r>
              <a:rPr sz="700" spc="10" dirty="0">
                <a:latin typeface="Arial"/>
                <a:cs typeface="Arial"/>
              </a:rPr>
              <a:t>c</a:t>
            </a:r>
            <a:r>
              <a:rPr sz="700" spc="5" dirty="0">
                <a:latin typeface="Arial"/>
                <a:cs typeface="Arial"/>
              </a:rPr>
              <a:t>arborough)</a:t>
            </a:r>
            <a:endParaRPr sz="700">
              <a:latin typeface="Arial"/>
              <a:cs typeface="Arial"/>
            </a:endParaRPr>
          </a:p>
        </p:txBody>
      </p:sp>
      <p:sp>
        <p:nvSpPr>
          <p:cNvPr id="12" name="object 12"/>
          <p:cNvSpPr txBox="1"/>
          <p:nvPr/>
        </p:nvSpPr>
        <p:spPr>
          <a:xfrm>
            <a:off x="2704487" y="913287"/>
            <a:ext cx="4194810" cy="135255"/>
          </a:xfrm>
          <a:prstGeom prst="rect">
            <a:avLst/>
          </a:prstGeom>
        </p:spPr>
        <p:txBody>
          <a:bodyPr vert="horz" wrap="square" lIns="0" tIns="15240" rIns="0" bIns="0" rtlCol="0">
            <a:spAutoFit/>
          </a:bodyPr>
          <a:lstStyle/>
          <a:p>
            <a:pPr marL="12700">
              <a:lnSpc>
                <a:spcPct val="100000"/>
              </a:lnSpc>
              <a:spcBef>
                <a:spcPts val="120"/>
              </a:spcBef>
              <a:tabLst>
                <a:tab pos="835660" algn="l"/>
                <a:tab pos="1460500" algn="l"/>
                <a:tab pos="2367280" algn="l"/>
                <a:tab pos="3007995" algn="l"/>
                <a:tab pos="3769995" algn="l"/>
              </a:tabLst>
            </a:pPr>
            <a:r>
              <a:rPr sz="700" spc="5" dirty="0">
                <a:latin typeface="Arial"/>
                <a:cs typeface="Arial"/>
              </a:rPr>
              <a:t>43.793104	-79.175711	Morrish</a:t>
            </a:r>
            <a:r>
              <a:rPr sz="700" spc="10" dirty="0">
                <a:latin typeface="Arial"/>
                <a:cs typeface="Arial"/>
              </a:rPr>
              <a:t> </a:t>
            </a:r>
            <a:r>
              <a:rPr sz="700" spc="5" dirty="0">
                <a:latin typeface="Arial"/>
                <a:cs typeface="Arial"/>
              </a:rPr>
              <a:t>Pharmacy	43.790225	-79.174382	Pharmacy</a:t>
            </a:r>
            <a:endParaRPr sz="700">
              <a:latin typeface="Arial"/>
              <a:cs typeface="Arial"/>
            </a:endParaRPr>
          </a:p>
        </p:txBody>
      </p:sp>
      <p:sp>
        <p:nvSpPr>
          <p:cNvPr id="13" name="object 13"/>
          <p:cNvSpPr txBox="1"/>
          <p:nvPr/>
        </p:nvSpPr>
        <p:spPr>
          <a:xfrm>
            <a:off x="621102" y="1139401"/>
            <a:ext cx="6311265" cy="198755"/>
          </a:xfrm>
          <a:prstGeom prst="rect">
            <a:avLst/>
          </a:prstGeom>
          <a:solidFill>
            <a:srgbClr val="F4F4F4"/>
          </a:solidFill>
        </p:spPr>
        <p:txBody>
          <a:bodyPr vert="horz" wrap="square" lIns="0" tIns="40640" rIns="0" bIns="0" rtlCol="0">
            <a:spAutoFit/>
          </a:bodyPr>
          <a:lstStyle/>
          <a:p>
            <a:pPr marL="45720">
              <a:lnSpc>
                <a:spcPct val="100000"/>
              </a:lnSpc>
              <a:spcBef>
                <a:spcPts val="320"/>
              </a:spcBef>
              <a:tabLst>
                <a:tab pos="685800" algn="l"/>
                <a:tab pos="2095500" algn="l"/>
                <a:tab pos="2919095" algn="l"/>
                <a:tab pos="3879215" algn="l"/>
                <a:tab pos="4450715" algn="l"/>
                <a:tab pos="5091430" algn="l"/>
                <a:tab pos="5761990" algn="l"/>
              </a:tabLst>
            </a:pPr>
            <a:r>
              <a:rPr sz="700" b="1" spc="10" dirty="0">
                <a:latin typeface="Arial"/>
                <a:cs typeface="Arial"/>
              </a:rPr>
              <a:t>4	</a:t>
            </a:r>
            <a:r>
              <a:rPr sz="700" spc="5" dirty="0">
                <a:latin typeface="Arial"/>
                <a:cs typeface="Arial"/>
              </a:rPr>
              <a:t>Woodland</a:t>
            </a:r>
            <a:r>
              <a:rPr sz="700" spc="10" dirty="0">
                <a:latin typeface="Arial"/>
                <a:cs typeface="Arial"/>
              </a:rPr>
              <a:t> </a:t>
            </a:r>
            <a:r>
              <a:rPr sz="700" spc="5" dirty="0">
                <a:latin typeface="Arial"/>
                <a:cs typeface="Arial"/>
              </a:rPr>
              <a:t>Nursery</a:t>
            </a:r>
            <a:r>
              <a:rPr sz="700" spc="15" dirty="0">
                <a:latin typeface="Arial"/>
                <a:cs typeface="Arial"/>
              </a:rPr>
              <a:t> </a:t>
            </a:r>
            <a:r>
              <a:rPr sz="700" spc="5" dirty="0">
                <a:latin typeface="Arial"/>
                <a:cs typeface="Arial"/>
              </a:rPr>
              <a:t>School	43.702952	-79.281029	Starbucks	43.703634	-79.277661	Coffee</a:t>
            </a:r>
            <a:r>
              <a:rPr sz="700" spc="-25" dirty="0">
                <a:latin typeface="Arial"/>
                <a:cs typeface="Arial"/>
              </a:rPr>
              <a:t> </a:t>
            </a:r>
            <a:r>
              <a:rPr sz="700" spc="5" dirty="0">
                <a:latin typeface="Arial"/>
                <a:cs typeface="Arial"/>
              </a:rPr>
              <a:t>Shop</a:t>
            </a:r>
            <a:endParaRPr sz="700">
              <a:latin typeface="Arial"/>
              <a:cs typeface="Arial"/>
            </a:endParaRPr>
          </a:p>
        </p:txBody>
      </p:sp>
      <p:sp>
        <p:nvSpPr>
          <p:cNvPr id="14" name="object 14"/>
          <p:cNvSpPr txBox="1"/>
          <p:nvPr/>
        </p:nvSpPr>
        <p:spPr>
          <a:xfrm>
            <a:off x="1766965" y="356873"/>
            <a:ext cx="615315" cy="219075"/>
          </a:xfrm>
          <a:prstGeom prst="rect">
            <a:avLst/>
          </a:prstGeom>
        </p:spPr>
        <p:txBody>
          <a:bodyPr vert="horz" wrap="square" lIns="0" tIns="15240" rIns="0" bIns="0" rtlCol="0">
            <a:spAutoFit/>
          </a:bodyPr>
          <a:lstStyle/>
          <a:p>
            <a:pPr marR="10160" algn="r">
              <a:lnSpc>
                <a:spcPts val="750"/>
              </a:lnSpc>
              <a:spcBef>
                <a:spcPts val="120"/>
              </a:spcBef>
            </a:pPr>
            <a:r>
              <a:rPr sz="700" spc="5" dirty="0">
                <a:latin typeface="Arial"/>
                <a:cs typeface="Arial"/>
              </a:rPr>
              <a:t>(S</a:t>
            </a:r>
            <a:r>
              <a:rPr sz="700" spc="10" dirty="0">
                <a:latin typeface="Arial"/>
                <a:cs typeface="Arial"/>
              </a:rPr>
              <a:t>c</a:t>
            </a:r>
            <a:r>
              <a:rPr sz="700" spc="5" dirty="0">
                <a:latin typeface="Arial"/>
                <a:cs typeface="Arial"/>
              </a:rPr>
              <a:t>arborough)</a:t>
            </a:r>
            <a:endParaRPr sz="700">
              <a:latin typeface="Arial"/>
              <a:cs typeface="Arial"/>
            </a:endParaRPr>
          </a:p>
          <a:p>
            <a:pPr marR="5080" algn="r">
              <a:lnSpc>
                <a:spcPts val="750"/>
              </a:lnSpc>
            </a:pPr>
            <a:r>
              <a:rPr sz="700" b="1" spc="5" dirty="0">
                <a:latin typeface="Arial"/>
                <a:cs typeface="Arial"/>
              </a:rPr>
              <a:t>care_center</a:t>
            </a:r>
            <a:endParaRPr sz="700">
              <a:latin typeface="Arial"/>
              <a:cs typeface="Arial"/>
            </a:endParaRPr>
          </a:p>
        </p:txBody>
      </p:sp>
      <p:sp>
        <p:nvSpPr>
          <p:cNvPr id="15" name="object 15"/>
          <p:cNvSpPr txBox="1"/>
          <p:nvPr/>
        </p:nvSpPr>
        <p:spPr>
          <a:xfrm>
            <a:off x="2628265" y="303518"/>
            <a:ext cx="539115" cy="219075"/>
          </a:xfrm>
          <a:prstGeom prst="rect">
            <a:avLst/>
          </a:prstGeom>
        </p:spPr>
        <p:txBody>
          <a:bodyPr vert="horz" wrap="square" lIns="0" tIns="15240" rIns="0" bIns="0" rtlCol="0">
            <a:spAutoFit/>
          </a:bodyPr>
          <a:lstStyle/>
          <a:p>
            <a:pPr marR="9525" algn="r">
              <a:lnSpc>
                <a:spcPts val="750"/>
              </a:lnSpc>
              <a:spcBef>
                <a:spcPts val="120"/>
              </a:spcBef>
            </a:pPr>
            <a:r>
              <a:rPr sz="700" spc="5" dirty="0">
                <a:latin typeface="Arial"/>
                <a:cs typeface="Arial"/>
              </a:rPr>
              <a:t>43.79310</a:t>
            </a:r>
            <a:r>
              <a:rPr sz="700" spc="10" dirty="0">
                <a:latin typeface="Arial"/>
                <a:cs typeface="Arial"/>
              </a:rPr>
              <a:t>4</a:t>
            </a:r>
            <a:endParaRPr sz="700">
              <a:latin typeface="Arial"/>
              <a:cs typeface="Arial"/>
            </a:endParaRPr>
          </a:p>
          <a:p>
            <a:pPr marR="5080" algn="r">
              <a:lnSpc>
                <a:spcPts val="750"/>
              </a:lnSpc>
            </a:pPr>
            <a:r>
              <a:rPr sz="700" b="1" spc="5" dirty="0">
                <a:latin typeface="Arial"/>
                <a:cs typeface="Arial"/>
              </a:rPr>
              <a:t>care_center</a:t>
            </a:r>
            <a:endParaRPr sz="700">
              <a:latin typeface="Arial"/>
              <a:cs typeface="Arial"/>
            </a:endParaRPr>
          </a:p>
        </p:txBody>
      </p:sp>
      <p:sp>
        <p:nvSpPr>
          <p:cNvPr id="16" name="object 16"/>
          <p:cNvSpPr txBox="1"/>
          <p:nvPr/>
        </p:nvSpPr>
        <p:spPr>
          <a:xfrm>
            <a:off x="3481944" y="303518"/>
            <a:ext cx="539115" cy="219075"/>
          </a:xfrm>
          <a:prstGeom prst="rect">
            <a:avLst/>
          </a:prstGeom>
        </p:spPr>
        <p:txBody>
          <a:bodyPr vert="horz" wrap="square" lIns="0" tIns="15240" rIns="0" bIns="0" rtlCol="0">
            <a:spAutoFit/>
          </a:bodyPr>
          <a:lstStyle/>
          <a:p>
            <a:pPr marL="58419">
              <a:lnSpc>
                <a:spcPts val="750"/>
              </a:lnSpc>
              <a:spcBef>
                <a:spcPts val="120"/>
              </a:spcBef>
            </a:pPr>
            <a:r>
              <a:rPr sz="700" spc="5" dirty="0">
                <a:latin typeface="Arial"/>
                <a:cs typeface="Arial"/>
              </a:rPr>
              <a:t>-79.175711</a:t>
            </a:r>
            <a:endParaRPr sz="700">
              <a:latin typeface="Arial"/>
              <a:cs typeface="Arial"/>
            </a:endParaRPr>
          </a:p>
          <a:p>
            <a:pPr marL="12700">
              <a:lnSpc>
                <a:spcPts val="750"/>
              </a:lnSpc>
            </a:pPr>
            <a:r>
              <a:rPr sz="700" b="1" spc="5" dirty="0">
                <a:latin typeface="Arial"/>
                <a:cs typeface="Arial"/>
              </a:rPr>
              <a:t>care_center</a:t>
            </a:r>
            <a:endParaRPr sz="700">
              <a:latin typeface="Arial"/>
              <a:cs typeface="Arial"/>
            </a:endParaRPr>
          </a:p>
        </p:txBody>
      </p:sp>
      <p:sp>
        <p:nvSpPr>
          <p:cNvPr id="17" name="object 17"/>
          <p:cNvSpPr txBox="1"/>
          <p:nvPr/>
        </p:nvSpPr>
        <p:spPr>
          <a:xfrm>
            <a:off x="4617640" y="356873"/>
            <a:ext cx="300355" cy="219075"/>
          </a:xfrm>
          <a:prstGeom prst="rect">
            <a:avLst/>
          </a:prstGeom>
        </p:spPr>
        <p:txBody>
          <a:bodyPr vert="horz" wrap="square" lIns="0" tIns="15240" rIns="0" bIns="0" rtlCol="0">
            <a:spAutoFit/>
          </a:bodyPr>
          <a:lstStyle/>
          <a:p>
            <a:pPr marL="50800">
              <a:lnSpc>
                <a:spcPts val="750"/>
              </a:lnSpc>
              <a:spcBef>
                <a:spcPts val="120"/>
              </a:spcBef>
            </a:pPr>
            <a:r>
              <a:rPr sz="700" spc="5" dirty="0">
                <a:latin typeface="Arial"/>
                <a:cs typeface="Arial"/>
              </a:rPr>
              <a:t>Video</a:t>
            </a:r>
            <a:endParaRPr sz="700">
              <a:latin typeface="Arial"/>
              <a:cs typeface="Arial"/>
            </a:endParaRPr>
          </a:p>
          <a:p>
            <a:pPr marL="12700">
              <a:lnSpc>
                <a:spcPts val="750"/>
              </a:lnSpc>
            </a:pPr>
            <a:r>
              <a:rPr sz="700" b="1" spc="5" dirty="0">
                <a:latin typeface="Arial"/>
                <a:cs typeface="Arial"/>
              </a:rPr>
              <a:t>Venu</a:t>
            </a:r>
            <a:r>
              <a:rPr sz="700" b="1" spc="10" dirty="0">
                <a:latin typeface="Arial"/>
                <a:cs typeface="Arial"/>
              </a:rPr>
              <a:t>e</a:t>
            </a:r>
            <a:endParaRPr sz="700">
              <a:latin typeface="Arial"/>
              <a:cs typeface="Arial"/>
            </a:endParaRPr>
          </a:p>
        </p:txBody>
      </p:sp>
      <p:sp>
        <p:nvSpPr>
          <p:cNvPr id="18" name="object 18"/>
          <p:cNvSpPr txBox="1"/>
          <p:nvPr/>
        </p:nvSpPr>
        <p:spPr>
          <a:xfrm>
            <a:off x="5059724" y="303518"/>
            <a:ext cx="460375" cy="219075"/>
          </a:xfrm>
          <a:prstGeom prst="rect">
            <a:avLst/>
          </a:prstGeom>
        </p:spPr>
        <p:txBody>
          <a:bodyPr vert="horz" wrap="square" lIns="0" tIns="15240" rIns="0" bIns="0" rtlCol="0">
            <a:spAutoFit/>
          </a:bodyPr>
          <a:lstStyle/>
          <a:p>
            <a:pPr marR="6985" algn="r">
              <a:lnSpc>
                <a:spcPts val="750"/>
              </a:lnSpc>
              <a:spcBef>
                <a:spcPts val="120"/>
              </a:spcBef>
            </a:pPr>
            <a:r>
              <a:rPr sz="700" spc="5" dirty="0">
                <a:latin typeface="Arial"/>
                <a:cs typeface="Arial"/>
              </a:rPr>
              <a:t>43.79472</a:t>
            </a:r>
            <a:r>
              <a:rPr sz="700" spc="10" dirty="0">
                <a:latin typeface="Arial"/>
                <a:cs typeface="Arial"/>
              </a:rPr>
              <a:t>3</a:t>
            </a:r>
            <a:endParaRPr sz="700">
              <a:latin typeface="Arial"/>
              <a:cs typeface="Arial"/>
            </a:endParaRPr>
          </a:p>
          <a:p>
            <a:pPr marR="5080" algn="r">
              <a:lnSpc>
                <a:spcPts val="750"/>
              </a:lnSpc>
            </a:pPr>
            <a:r>
              <a:rPr sz="700" b="1" spc="5" dirty="0">
                <a:latin typeface="Arial"/>
                <a:cs typeface="Arial"/>
              </a:rPr>
              <a:t>Venu</a:t>
            </a:r>
            <a:r>
              <a:rPr sz="700" b="1" spc="10" dirty="0">
                <a:latin typeface="Arial"/>
                <a:cs typeface="Arial"/>
              </a:rPr>
              <a:t>e</a:t>
            </a:r>
            <a:endParaRPr sz="700">
              <a:latin typeface="Arial"/>
              <a:cs typeface="Arial"/>
            </a:endParaRPr>
          </a:p>
        </p:txBody>
      </p:sp>
      <p:sp>
        <p:nvSpPr>
          <p:cNvPr id="19" name="object 19"/>
          <p:cNvSpPr txBox="1"/>
          <p:nvPr/>
        </p:nvSpPr>
        <p:spPr>
          <a:xfrm>
            <a:off x="5699982" y="303518"/>
            <a:ext cx="490855" cy="219075"/>
          </a:xfrm>
          <a:prstGeom prst="rect">
            <a:avLst/>
          </a:prstGeom>
        </p:spPr>
        <p:txBody>
          <a:bodyPr vert="horz" wrap="square" lIns="0" tIns="15240" rIns="0" bIns="0" rtlCol="0">
            <a:spAutoFit/>
          </a:bodyPr>
          <a:lstStyle/>
          <a:p>
            <a:pPr marR="6985" algn="r">
              <a:lnSpc>
                <a:spcPts val="750"/>
              </a:lnSpc>
              <a:spcBef>
                <a:spcPts val="120"/>
              </a:spcBef>
            </a:pPr>
            <a:r>
              <a:rPr sz="700" spc="5" dirty="0">
                <a:latin typeface="Arial"/>
                <a:cs typeface="Arial"/>
              </a:rPr>
              <a:t>-79.17498</a:t>
            </a:r>
            <a:r>
              <a:rPr sz="700" spc="10" dirty="0">
                <a:latin typeface="Arial"/>
                <a:cs typeface="Arial"/>
              </a:rPr>
              <a:t>8</a:t>
            </a:r>
            <a:endParaRPr sz="700">
              <a:latin typeface="Arial"/>
              <a:cs typeface="Arial"/>
            </a:endParaRPr>
          </a:p>
          <a:p>
            <a:pPr marR="5080" algn="r">
              <a:lnSpc>
                <a:spcPts val="750"/>
              </a:lnSpc>
            </a:pPr>
            <a:r>
              <a:rPr sz="700" b="1" spc="5" dirty="0">
                <a:latin typeface="Arial"/>
                <a:cs typeface="Arial"/>
              </a:rPr>
              <a:t>Venu</a:t>
            </a:r>
            <a:r>
              <a:rPr sz="700" b="1" spc="10" dirty="0">
                <a:latin typeface="Arial"/>
                <a:cs typeface="Arial"/>
              </a:rPr>
              <a:t>e</a:t>
            </a:r>
            <a:endParaRPr sz="700">
              <a:latin typeface="Arial"/>
              <a:cs typeface="Arial"/>
            </a:endParaRPr>
          </a:p>
        </p:txBody>
      </p:sp>
      <p:sp>
        <p:nvSpPr>
          <p:cNvPr id="20" name="object 20"/>
          <p:cNvSpPr txBox="1"/>
          <p:nvPr/>
        </p:nvSpPr>
        <p:spPr>
          <a:xfrm>
            <a:off x="6599393" y="387361"/>
            <a:ext cx="300355" cy="135255"/>
          </a:xfrm>
          <a:prstGeom prst="rect">
            <a:avLst/>
          </a:prstGeom>
        </p:spPr>
        <p:txBody>
          <a:bodyPr vert="horz" wrap="square" lIns="0" tIns="15240" rIns="0" bIns="0" rtlCol="0">
            <a:spAutoFit/>
          </a:bodyPr>
          <a:lstStyle/>
          <a:p>
            <a:pPr marL="12700">
              <a:lnSpc>
                <a:spcPct val="100000"/>
              </a:lnSpc>
              <a:spcBef>
                <a:spcPts val="120"/>
              </a:spcBef>
            </a:pPr>
            <a:r>
              <a:rPr sz="700" b="1" spc="5" dirty="0">
                <a:latin typeface="Arial"/>
                <a:cs typeface="Arial"/>
              </a:rPr>
              <a:t>Venu</a:t>
            </a:r>
            <a:r>
              <a:rPr sz="700" b="1" spc="10" dirty="0">
                <a:latin typeface="Arial"/>
                <a:cs typeface="Arial"/>
              </a:rPr>
              <a:t>e</a:t>
            </a:r>
            <a:endParaRPr sz="700">
              <a:latin typeface="Arial"/>
              <a:cs typeface="Arial"/>
            </a:endParaRPr>
          </a:p>
        </p:txBody>
      </p:sp>
      <p:sp>
        <p:nvSpPr>
          <p:cNvPr id="21" name="object 21"/>
          <p:cNvSpPr txBox="1"/>
          <p:nvPr/>
        </p:nvSpPr>
        <p:spPr>
          <a:xfrm>
            <a:off x="3814783" y="2506312"/>
            <a:ext cx="953135" cy="135255"/>
          </a:xfrm>
          <a:prstGeom prst="rect">
            <a:avLst/>
          </a:prstGeom>
        </p:spPr>
        <p:txBody>
          <a:bodyPr vert="horz" wrap="square" lIns="0" tIns="15240" rIns="0" bIns="0" rtlCol="0">
            <a:spAutoFit/>
          </a:bodyPr>
          <a:lstStyle/>
          <a:p>
            <a:pPr marL="38100">
              <a:lnSpc>
                <a:spcPct val="100000"/>
              </a:lnSpc>
              <a:spcBef>
                <a:spcPts val="120"/>
              </a:spcBef>
            </a:pPr>
            <a:r>
              <a:rPr sz="700" b="1" spc="5" dirty="0">
                <a:latin typeface="Arial"/>
                <a:cs typeface="Arial"/>
              </a:rPr>
              <a:t>care_center</a:t>
            </a:r>
            <a:r>
              <a:rPr sz="700" b="1" spc="50" dirty="0">
                <a:latin typeface="Arial"/>
                <a:cs typeface="Arial"/>
              </a:rPr>
              <a:t> </a:t>
            </a:r>
            <a:r>
              <a:rPr sz="1050" b="1" spc="7" baseline="-31746" dirty="0">
                <a:latin typeface="Arial"/>
                <a:cs typeface="Arial"/>
              </a:rPr>
              <a:t>Venue</a:t>
            </a:r>
            <a:endParaRPr sz="1050" baseline="-31746">
              <a:latin typeface="Arial"/>
              <a:cs typeface="Arial"/>
            </a:endParaRPr>
          </a:p>
        </p:txBody>
      </p:sp>
      <p:graphicFrame>
        <p:nvGraphicFramePr>
          <p:cNvPr id="22" name="object 22"/>
          <p:cNvGraphicFramePr>
            <a:graphicFrameLocks noGrp="1"/>
          </p:cNvGraphicFramePr>
          <p:nvPr/>
        </p:nvGraphicFramePr>
        <p:xfrm>
          <a:off x="621102" y="2634386"/>
          <a:ext cx="6309993" cy="1561486"/>
        </p:xfrm>
        <a:graphic>
          <a:graphicData uri="http://schemas.openxmlformats.org/drawingml/2006/table">
            <a:tbl>
              <a:tblPr firstRow="1" bandRow="1">
                <a:tableStyleId>{2D5ABB26-0587-4C30-8999-92F81FD0307C}</a:tableStyleId>
              </a:tblPr>
              <a:tblGrid>
                <a:gridCol w="3030855"/>
                <a:gridCol w="845819"/>
                <a:gridCol w="392429"/>
                <a:gridCol w="674370"/>
                <a:gridCol w="762000"/>
                <a:gridCol w="604520"/>
              </a:tblGrid>
              <a:tr h="353380">
                <a:tc>
                  <a:txBody>
                    <a:bodyPr/>
                    <a:lstStyle/>
                    <a:p>
                      <a:pPr marR="266700" algn="r">
                        <a:lnSpc>
                          <a:spcPts val="790"/>
                        </a:lnSpc>
                      </a:pPr>
                      <a:r>
                        <a:rPr sz="700" b="1" spc="-5" dirty="0">
                          <a:latin typeface="Arial"/>
                          <a:cs typeface="Arial"/>
                        </a:rPr>
                        <a:t>Latitud</a:t>
                      </a:r>
                      <a:r>
                        <a:rPr sz="700" b="1" dirty="0">
                          <a:latin typeface="Arial"/>
                          <a:cs typeface="Arial"/>
                        </a:rPr>
                        <a:t>e</a:t>
                      </a:r>
                      <a:endParaRPr sz="700">
                        <a:latin typeface="Arial"/>
                        <a:cs typeface="Arial"/>
                      </a:endParaRPr>
                    </a:p>
                    <a:p>
                      <a:pPr>
                        <a:lnSpc>
                          <a:spcPct val="100000"/>
                        </a:lnSpc>
                        <a:spcBef>
                          <a:spcPts val="30"/>
                        </a:spcBef>
                      </a:pPr>
                      <a:endParaRPr sz="600">
                        <a:latin typeface="Times New Roman"/>
                        <a:cs typeface="Times New Roman"/>
                      </a:endParaRPr>
                    </a:p>
                    <a:p>
                      <a:pPr marL="180340" algn="ctr">
                        <a:lnSpc>
                          <a:spcPct val="100000"/>
                        </a:lnSpc>
                      </a:pPr>
                      <a:r>
                        <a:rPr sz="700" b="1" spc="5" dirty="0">
                          <a:latin typeface="Arial"/>
                          <a:cs typeface="Arial"/>
                        </a:rPr>
                        <a:t>care_center</a:t>
                      </a:r>
                      <a:endParaRPr sz="700">
                        <a:latin typeface="Arial"/>
                        <a:cs typeface="Arial"/>
                      </a:endParaRPr>
                    </a:p>
                  </a:txBody>
                  <a:tcPr marL="0" marR="0" marT="0" marB="0">
                    <a:lnB w="9525">
                      <a:solidFill>
                        <a:srgbClr val="000000"/>
                      </a:solidFill>
                      <a:prstDash val="solid"/>
                    </a:lnB>
                  </a:tcPr>
                </a:tc>
                <a:tc>
                  <a:txBody>
                    <a:bodyPr/>
                    <a:lstStyle/>
                    <a:p>
                      <a:pPr marR="127000" algn="r">
                        <a:lnSpc>
                          <a:spcPts val="790"/>
                        </a:lnSpc>
                      </a:pPr>
                      <a:r>
                        <a:rPr sz="700" b="1" spc="-5" dirty="0">
                          <a:latin typeface="Arial"/>
                          <a:cs typeface="Arial"/>
                        </a:rPr>
                        <a:t>Longitud</a:t>
                      </a:r>
                      <a:r>
                        <a:rPr sz="700" b="1" dirty="0">
                          <a:latin typeface="Arial"/>
                          <a:cs typeface="Arial"/>
                        </a:rPr>
                        <a:t>e</a:t>
                      </a:r>
                      <a:endParaRPr sz="700">
                        <a:latin typeface="Arial"/>
                        <a:cs typeface="Arial"/>
                      </a:endParaRPr>
                    </a:p>
                  </a:txBody>
                  <a:tcPr marL="0" marR="0" marT="0" marB="0">
                    <a:lnB w="9525">
                      <a:solidFill>
                        <a:srgbClr val="000000"/>
                      </a:solidFill>
                      <a:prstDash val="solid"/>
                    </a:lnB>
                  </a:tcPr>
                </a:tc>
                <a:tc>
                  <a:txBody>
                    <a:bodyPr/>
                    <a:lstStyle/>
                    <a:p>
                      <a:pPr>
                        <a:lnSpc>
                          <a:spcPct val="100000"/>
                        </a:lnSpc>
                      </a:pPr>
                      <a:endParaRPr sz="700">
                        <a:latin typeface="Times New Roman"/>
                        <a:cs typeface="Times New Roman"/>
                      </a:endParaRPr>
                    </a:p>
                  </a:txBody>
                  <a:tcPr marL="0" marR="0" marT="0" marB="0">
                    <a:lnB w="9525">
                      <a:solidFill>
                        <a:srgbClr val="000000"/>
                      </a:solidFill>
                      <a:prstDash val="solid"/>
                    </a:lnB>
                  </a:tcPr>
                </a:tc>
                <a:tc>
                  <a:txBody>
                    <a:bodyPr/>
                    <a:lstStyle/>
                    <a:p>
                      <a:pPr marR="152400" algn="r">
                        <a:lnSpc>
                          <a:spcPts val="790"/>
                        </a:lnSpc>
                      </a:pPr>
                      <a:r>
                        <a:rPr sz="700" b="1" spc="-5" dirty="0">
                          <a:latin typeface="Arial"/>
                          <a:cs typeface="Arial"/>
                        </a:rPr>
                        <a:t>Latitud</a:t>
                      </a:r>
                      <a:r>
                        <a:rPr sz="700" b="1" dirty="0">
                          <a:latin typeface="Arial"/>
                          <a:cs typeface="Arial"/>
                        </a:rPr>
                        <a:t>e</a:t>
                      </a:r>
                      <a:endParaRPr sz="700">
                        <a:latin typeface="Arial"/>
                        <a:cs typeface="Arial"/>
                      </a:endParaRPr>
                    </a:p>
                  </a:txBody>
                  <a:tcPr marL="0" marR="0" marT="0" marB="0">
                    <a:lnB w="9525">
                      <a:solidFill>
                        <a:srgbClr val="000000"/>
                      </a:solidFill>
                      <a:prstDash val="solid"/>
                    </a:lnB>
                  </a:tcPr>
                </a:tc>
                <a:tc>
                  <a:txBody>
                    <a:bodyPr/>
                    <a:lstStyle/>
                    <a:p>
                      <a:pPr marR="157480" algn="r">
                        <a:lnSpc>
                          <a:spcPts val="790"/>
                        </a:lnSpc>
                      </a:pPr>
                      <a:r>
                        <a:rPr sz="700" b="1" spc="-5" dirty="0">
                          <a:latin typeface="Arial"/>
                          <a:cs typeface="Arial"/>
                        </a:rPr>
                        <a:t>Longitud</a:t>
                      </a:r>
                      <a:r>
                        <a:rPr sz="700" b="1" dirty="0">
                          <a:latin typeface="Arial"/>
                          <a:cs typeface="Arial"/>
                        </a:rPr>
                        <a:t>e</a:t>
                      </a:r>
                      <a:endParaRPr sz="700">
                        <a:latin typeface="Arial"/>
                        <a:cs typeface="Arial"/>
                      </a:endParaRPr>
                    </a:p>
                  </a:txBody>
                  <a:tcPr marL="0" marR="0" marT="0" marB="0">
                    <a:lnB w="9525">
                      <a:solidFill>
                        <a:srgbClr val="000000"/>
                      </a:solidFill>
                      <a:prstDash val="solid"/>
                    </a:lnB>
                  </a:tcPr>
                </a:tc>
                <a:tc>
                  <a:txBody>
                    <a:bodyPr/>
                    <a:lstStyle/>
                    <a:p>
                      <a:pPr marR="38100" algn="r">
                        <a:lnSpc>
                          <a:spcPts val="790"/>
                        </a:lnSpc>
                      </a:pPr>
                      <a:r>
                        <a:rPr sz="700" b="1" spc="-5" dirty="0">
                          <a:latin typeface="Arial"/>
                          <a:cs typeface="Arial"/>
                        </a:rPr>
                        <a:t>Categor</a:t>
                      </a:r>
                      <a:r>
                        <a:rPr sz="700" b="1" dirty="0">
                          <a:latin typeface="Arial"/>
                          <a:cs typeface="Arial"/>
                        </a:rPr>
                        <a:t>y</a:t>
                      </a:r>
                      <a:endParaRPr sz="700">
                        <a:latin typeface="Arial"/>
                        <a:cs typeface="Arial"/>
                      </a:endParaRPr>
                    </a:p>
                  </a:txBody>
                  <a:tcPr marL="0" marR="0" marT="0" marB="0">
                    <a:lnB w="9525">
                      <a:solidFill>
                        <a:srgbClr val="000000"/>
                      </a:solidFill>
                      <a:prstDash val="solid"/>
                    </a:lnB>
                  </a:tcPr>
                </a:tc>
              </a:tr>
              <a:tr h="201986">
                <a:tc>
                  <a:txBody>
                    <a:bodyPr/>
                    <a:lstStyle/>
                    <a:p>
                      <a:pPr marR="261620" algn="r">
                        <a:lnSpc>
                          <a:spcPct val="100000"/>
                        </a:lnSpc>
                        <a:spcBef>
                          <a:spcPts val="350"/>
                        </a:spcBef>
                        <a:tabLst>
                          <a:tab pos="1844039" algn="l"/>
                        </a:tabLst>
                      </a:pPr>
                      <a:r>
                        <a:rPr sz="700" b="1" dirty="0">
                          <a:latin typeface="Arial"/>
                          <a:cs typeface="Arial"/>
                        </a:rPr>
                        <a:t>A &amp; A </a:t>
                      </a:r>
                      <a:r>
                        <a:rPr sz="700" b="1" spc="-5" dirty="0">
                          <a:latin typeface="Arial"/>
                          <a:cs typeface="Arial"/>
                        </a:rPr>
                        <a:t>Chil</a:t>
                      </a:r>
                      <a:r>
                        <a:rPr sz="700" b="1" dirty="0">
                          <a:latin typeface="Arial"/>
                          <a:cs typeface="Arial"/>
                        </a:rPr>
                        <a:t>d</a:t>
                      </a:r>
                      <a:r>
                        <a:rPr sz="700" b="1" spc="5" dirty="0">
                          <a:latin typeface="Arial"/>
                          <a:cs typeface="Arial"/>
                        </a:rPr>
                        <a:t> </a:t>
                      </a:r>
                      <a:r>
                        <a:rPr sz="700" b="1" spc="-5" dirty="0">
                          <a:latin typeface="Arial"/>
                          <a:cs typeface="Arial"/>
                        </a:rPr>
                        <a:t>Car</a:t>
                      </a:r>
                      <a:r>
                        <a:rPr sz="700" b="1" dirty="0">
                          <a:latin typeface="Arial"/>
                          <a:cs typeface="Arial"/>
                        </a:rPr>
                        <a:t>e</a:t>
                      </a:r>
                      <a:r>
                        <a:rPr sz="700" b="1" spc="5" dirty="0">
                          <a:latin typeface="Arial"/>
                          <a:cs typeface="Arial"/>
                        </a:rPr>
                        <a:t> </a:t>
                      </a:r>
                      <a:r>
                        <a:rPr sz="700" b="1" spc="-5" dirty="0">
                          <a:latin typeface="Arial"/>
                          <a:cs typeface="Arial"/>
                        </a:rPr>
                        <a:t>Centr</a:t>
                      </a:r>
                      <a:r>
                        <a:rPr sz="700" b="1" dirty="0">
                          <a:latin typeface="Arial"/>
                          <a:cs typeface="Arial"/>
                        </a:rPr>
                        <a:t>e	</a:t>
                      </a:r>
                      <a:r>
                        <a:rPr sz="700" spc="-5" dirty="0">
                          <a:latin typeface="Arial"/>
                          <a:cs typeface="Arial"/>
                        </a:rPr>
                        <a:t>1</a:t>
                      </a:r>
                      <a:r>
                        <a:rPr sz="700" dirty="0">
                          <a:latin typeface="Arial"/>
                          <a:cs typeface="Arial"/>
                        </a:rPr>
                        <a:t>9</a:t>
                      </a:r>
                      <a:endParaRPr sz="700">
                        <a:latin typeface="Arial"/>
                        <a:cs typeface="Arial"/>
                      </a:endParaRPr>
                    </a:p>
                  </a:txBody>
                  <a:tcPr marL="0" marR="0" marT="44450" marB="0">
                    <a:lnT w="9525">
                      <a:solidFill>
                        <a:srgbClr val="000000"/>
                      </a:solidFill>
                      <a:prstDash val="solid"/>
                    </a:lnT>
                    <a:solidFill>
                      <a:srgbClr val="F4F4F4"/>
                    </a:solidFill>
                  </a:tcPr>
                </a:tc>
                <a:tc>
                  <a:txBody>
                    <a:bodyPr/>
                    <a:lstStyle/>
                    <a:p>
                      <a:pPr marR="123825" algn="r">
                        <a:lnSpc>
                          <a:spcPct val="100000"/>
                        </a:lnSpc>
                        <a:spcBef>
                          <a:spcPts val="350"/>
                        </a:spcBef>
                      </a:pPr>
                      <a:r>
                        <a:rPr sz="700" spc="-5" dirty="0">
                          <a:latin typeface="Arial"/>
                          <a:cs typeface="Arial"/>
                        </a:rPr>
                        <a:t>1</a:t>
                      </a:r>
                      <a:r>
                        <a:rPr sz="700" dirty="0">
                          <a:latin typeface="Arial"/>
                          <a:cs typeface="Arial"/>
                        </a:rPr>
                        <a:t>9</a:t>
                      </a:r>
                      <a:endParaRPr sz="700">
                        <a:latin typeface="Arial"/>
                        <a:cs typeface="Arial"/>
                      </a:endParaRPr>
                    </a:p>
                  </a:txBody>
                  <a:tcPr marL="0" marR="0" marT="44450" marB="0">
                    <a:lnT w="9525">
                      <a:solidFill>
                        <a:srgbClr val="000000"/>
                      </a:solidFill>
                      <a:prstDash val="solid"/>
                    </a:lnT>
                    <a:solidFill>
                      <a:srgbClr val="F4F4F4"/>
                    </a:solidFill>
                  </a:tcPr>
                </a:tc>
                <a:tc>
                  <a:txBody>
                    <a:bodyPr/>
                    <a:lstStyle/>
                    <a:p>
                      <a:pPr marR="151765" algn="r">
                        <a:lnSpc>
                          <a:spcPct val="100000"/>
                        </a:lnSpc>
                        <a:spcBef>
                          <a:spcPts val="350"/>
                        </a:spcBef>
                      </a:pPr>
                      <a:r>
                        <a:rPr sz="700" spc="-5" dirty="0">
                          <a:latin typeface="Arial"/>
                          <a:cs typeface="Arial"/>
                        </a:rPr>
                        <a:t>1</a:t>
                      </a:r>
                      <a:r>
                        <a:rPr sz="700" dirty="0">
                          <a:latin typeface="Arial"/>
                          <a:cs typeface="Arial"/>
                        </a:rPr>
                        <a:t>9</a:t>
                      </a:r>
                      <a:endParaRPr sz="700">
                        <a:latin typeface="Arial"/>
                        <a:cs typeface="Arial"/>
                      </a:endParaRPr>
                    </a:p>
                  </a:txBody>
                  <a:tcPr marL="0" marR="0" marT="44450" marB="0">
                    <a:lnT w="9525">
                      <a:solidFill>
                        <a:srgbClr val="000000"/>
                      </a:solidFill>
                      <a:prstDash val="solid"/>
                    </a:lnT>
                    <a:solidFill>
                      <a:srgbClr val="F4F4F4"/>
                    </a:solidFill>
                  </a:tcPr>
                </a:tc>
                <a:tc>
                  <a:txBody>
                    <a:bodyPr/>
                    <a:lstStyle/>
                    <a:p>
                      <a:pPr marR="147955" algn="r">
                        <a:lnSpc>
                          <a:spcPct val="100000"/>
                        </a:lnSpc>
                        <a:spcBef>
                          <a:spcPts val="350"/>
                        </a:spcBef>
                      </a:pPr>
                      <a:r>
                        <a:rPr sz="700" spc="-5" dirty="0">
                          <a:latin typeface="Arial"/>
                          <a:cs typeface="Arial"/>
                        </a:rPr>
                        <a:t>1</a:t>
                      </a:r>
                      <a:r>
                        <a:rPr sz="700" dirty="0">
                          <a:latin typeface="Arial"/>
                          <a:cs typeface="Arial"/>
                        </a:rPr>
                        <a:t>9</a:t>
                      </a:r>
                      <a:endParaRPr sz="700">
                        <a:latin typeface="Arial"/>
                        <a:cs typeface="Arial"/>
                      </a:endParaRPr>
                    </a:p>
                  </a:txBody>
                  <a:tcPr marL="0" marR="0" marT="44450" marB="0">
                    <a:lnT w="9525">
                      <a:solidFill>
                        <a:srgbClr val="000000"/>
                      </a:solidFill>
                      <a:prstDash val="solid"/>
                    </a:lnT>
                    <a:solidFill>
                      <a:srgbClr val="F4F4F4"/>
                    </a:solidFill>
                  </a:tcPr>
                </a:tc>
                <a:tc>
                  <a:txBody>
                    <a:bodyPr/>
                    <a:lstStyle/>
                    <a:p>
                      <a:pPr marR="155575" algn="r">
                        <a:lnSpc>
                          <a:spcPct val="100000"/>
                        </a:lnSpc>
                        <a:spcBef>
                          <a:spcPts val="350"/>
                        </a:spcBef>
                      </a:pPr>
                      <a:r>
                        <a:rPr sz="700" spc="-5" dirty="0">
                          <a:latin typeface="Arial"/>
                          <a:cs typeface="Arial"/>
                        </a:rPr>
                        <a:t>1</a:t>
                      </a:r>
                      <a:r>
                        <a:rPr sz="700" dirty="0">
                          <a:latin typeface="Arial"/>
                          <a:cs typeface="Arial"/>
                        </a:rPr>
                        <a:t>9</a:t>
                      </a:r>
                      <a:endParaRPr sz="700">
                        <a:latin typeface="Arial"/>
                        <a:cs typeface="Arial"/>
                      </a:endParaRPr>
                    </a:p>
                  </a:txBody>
                  <a:tcPr marL="0" marR="0" marT="44450" marB="0">
                    <a:lnT w="9525">
                      <a:solidFill>
                        <a:srgbClr val="000000"/>
                      </a:solidFill>
                      <a:prstDash val="solid"/>
                    </a:lnT>
                    <a:solidFill>
                      <a:srgbClr val="F4F4F4"/>
                    </a:solidFill>
                  </a:tcPr>
                </a:tc>
                <a:tc>
                  <a:txBody>
                    <a:bodyPr/>
                    <a:lstStyle/>
                    <a:p>
                      <a:pPr marR="34925" algn="r">
                        <a:lnSpc>
                          <a:spcPct val="100000"/>
                        </a:lnSpc>
                        <a:spcBef>
                          <a:spcPts val="350"/>
                        </a:spcBef>
                      </a:pPr>
                      <a:r>
                        <a:rPr sz="700" spc="-5" dirty="0">
                          <a:latin typeface="Arial"/>
                          <a:cs typeface="Arial"/>
                        </a:rPr>
                        <a:t>1</a:t>
                      </a:r>
                      <a:r>
                        <a:rPr sz="700" dirty="0">
                          <a:latin typeface="Arial"/>
                          <a:cs typeface="Arial"/>
                        </a:rPr>
                        <a:t>9</a:t>
                      </a:r>
                      <a:endParaRPr sz="700">
                        <a:latin typeface="Arial"/>
                        <a:cs typeface="Arial"/>
                      </a:endParaRPr>
                    </a:p>
                  </a:txBody>
                  <a:tcPr marL="0" marR="0" marT="44450" marB="0">
                    <a:lnT w="9525">
                      <a:solidFill>
                        <a:srgbClr val="000000"/>
                      </a:solidFill>
                      <a:prstDash val="solid"/>
                    </a:lnT>
                    <a:solidFill>
                      <a:srgbClr val="F4F4F4"/>
                    </a:solidFill>
                  </a:tcPr>
                </a:tc>
              </a:tr>
              <a:tr h="304885">
                <a:tc>
                  <a:txBody>
                    <a:bodyPr/>
                    <a:lstStyle/>
                    <a:p>
                      <a:pPr marR="261620" algn="r">
                        <a:lnSpc>
                          <a:spcPct val="100000"/>
                        </a:lnSpc>
                        <a:spcBef>
                          <a:spcPts val="320"/>
                        </a:spcBef>
                        <a:tabLst>
                          <a:tab pos="2576195" algn="l"/>
                        </a:tabLst>
                      </a:pPr>
                      <a:r>
                        <a:rPr sz="700" b="1" spc="-5" dirty="0">
                          <a:latin typeface="Arial"/>
                          <a:cs typeface="Arial"/>
                        </a:rPr>
                        <a:t>Abacu</a:t>
                      </a:r>
                      <a:r>
                        <a:rPr sz="700" b="1" dirty="0">
                          <a:latin typeface="Arial"/>
                          <a:cs typeface="Arial"/>
                        </a:rPr>
                        <a:t>s</a:t>
                      </a:r>
                      <a:r>
                        <a:rPr sz="700" b="1" spc="5" dirty="0">
                          <a:latin typeface="Arial"/>
                          <a:cs typeface="Arial"/>
                        </a:rPr>
                        <a:t> </a:t>
                      </a:r>
                      <a:r>
                        <a:rPr sz="700" b="1" spc="-5" dirty="0">
                          <a:latin typeface="Arial"/>
                          <a:cs typeface="Arial"/>
                        </a:rPr>
                        <a:t>Da</a:t>
                      </a:r>
                      <a:r>
                        <a:rPr sz="700" b="1" dirty="0">
                          <a:latin typeface="Arial"/>
                          <a:cs typeface="Arial"/>
                        </a:rPr>
                        <a:t>y</a:t>
                      </a:r>
                      <a:r>
                        <a:rPr sz="700" b="1" spc="5" dirty="0">
                          <a:latin typeface="Arial"/>
                          <a:cs typeface="Arial"/>
                        </a:rPr>
                        <a:t> </a:t>
                      </a:r>
                      <a:r>
                        <a:rPr sz="700" b="1" spc="-5" dirty="0">
                          <a:latin typeface="Arial"/>
                          <a:cs typeface="Arial"/>
                        </a:rPr>
                        <a:t>Car</a:t>
                      </a:r>
                      <a:r>
                        <a:rPr sz="700" b="1" dirty="0">
                          <a:latin typeface="Arial"/>
                          <a:cs typeface="Arial"/>
                        </a:rPr>
                        <a:t>e</a:t>
                      </a:r>
                      <a:r>
                        <a:rPr sz="700" b="1" spc="5" dirty="0">
                          <a:latin typeface="Arial"/>
                          <a:cs typeface="Arial"/>
                        </a:rPr>
                        <a:t> </a:t>
                      </a:r>
                      <a:r>
                        <a:rPr sz="700" b="1" spc="-5" dirty="0">
                          <a:latin typeface="Arial"/>
                          <a:cs typeface="Arial"/>
                        </a:rPr>
                        <a:t>Centr</a:t>
                      </a:r>
                      <a:r>
                        <a:rPr sz="700" b="1" dirty="0">
                          <a:latin typeface="Arial"/>
                          <a:cs typeface="Arial"/>
                        </a:rPr>
                        <a:t>e</a:t>
                      </a:r>
                      <a:r>
                        <a:rPr sz="700" b="1" spc="5" dirty="0">
                          <a:latin typeface="Arial"/>
                          <a:cs typeface="Arial"/>
                        </a:rPr>
                        <a:t> </a:t>
                      </a:r>
                      <a:r>
                        <a:rPr sz="700" b="1" spc="-5" dirty="0">
                          <a:latin typeface="Arial"/>
                          <a:cs typeface="Arial"/>
                        </a:rPr>
                        <a:t>(62973</a:t>
                      </a:r>
                      <a:r>
                        <a:rPr sz="700" b="1" dirty="0">
                          <a:latin typeface="Arial"/>
                          <a:cs typeface="Arial"/>
                        </a:rPr>
                        <a:t>5</a:t>
                      </a:r>
                      <a:r>
                        <a:rPr sz="700" b="1" spc="5" dirty="0">
                          <a:latin typeface="Arial"/>
                          <a:cs typeface="Arial"/>
                        </a:rPr>
                        <a:t> </a:t>
                      </a:r>
                      <a:r>
                        <a:rPr sz="700" b="1" spc="-5" dirty="0">
                          <a:latin typeface="Arial"/>
                          <a:cs typeface="Arial"/>
                        </a:rPr>
                        <a:t>Ontari</a:t>
                      </a:r>
                      <a:r>
                        <a:rPr sz="700" b="1" dirty="0">
                          <a:latin typeface="Arial"/>
                          <a:cs typeface="Arial"/>
                        </a:rPr>
                        <a:t>o	</a:t>
                      </a:r>
                      <a:r>
                        <a:rPr sz="1050" spc="-7" baseline="-31746" dirty="0">
                          <a:latin typeface="Arial"/>
                          <a:cs typeface="Arial"/>
                        </a:rPr>
                        <a:t>3</a:t>
                      </a:r>
                      <a:r>
                        <a:rPr sz="1050" baseline="-31746" dirty="0">
                          <a:latin typeface="Arial"/>
                          <a:cs typeface="Arial"/>
                        </a:rPr>
                        <a:t>2</a:t>
                      </a:r>
                      <a:endParaRPr sz="1050" baseline="-31746">
                        <a:latin typeface="Arial"/>
                        <a:cs typeface="Arial"/>
                      </a:endParaRPr>
                    </a:p>
                  </a:txBody>
                  <a:tcPr marL="0" marR="0" marT="40640" marB="0"/>
                </a:tc>
                <a:tc>
                  <a:txBody>
                    <a:bodyPr/>
                    <a:lstStyle/>
                    <a:p>
                      <a:pPr>
                        <a:lnSpc>
                          <a:spcPct val="100000"/>
                        </a:lnSpc>
                        <a:spcBef>
                          <a:spcPts val="50"/>
                        </a:spcBef>
                      </a:pPr>
                      <a:endParaRPr sz="600">
                        <a:latin typeface="Times New Roman"/>
                        <a:cs typeface="Times New Roman"/>
                      </a:endParaRPr>
                    </a:p>
                    <a:p>
                      <a:pPr marR="123825" algn="r">
                        <a:lnSpc>
                          <a:spcPct val="100000"/>
                        </a:lnSpc>
                      </a:pPr>
                      <a:r>
                        <a:rPr sz="700" spc="-5" dirty="0">
                          <a:latin typeface="Arial"/>
                          <a:cs typeface="Arial"/>
                        </a:rPr>
                        <a:t>3</a:t>
                      </a:r>
                      <a:r>
                        <a:rPr sz="700" dirty="0">
                          <a:latin typeface="Arial"/>
                          <a:cs typeface="Arial"/>
                        </a:rPr>
                        <a:t>2</a:t>
                      </a:r>
                      <a:endParaRPr sz="700">
                        <a:latin typeface="Arial"/>
                        <a:cs typeface="Arial"/>
                      </a:endParaRPr>
                    </a:p>
                  </a:txBody>
                  <a:tcPr marL="0" marR="0" marT="6350" marB="0"/>
                </a:tc>
                <a:tc>
                  <a:txBody>
                    <a:bodyPr/>
                    <a:lstStyle/>
                    <a:p>
                      <a:pPr>
                        <a:lnSpc>
                          <a:spcPct val="100000"/>
                        </a:lnSpc>
                        <a:spcBef>
                          <a:spcPts val="50"/>
                        </a:spcBef>
                      </a:pPr>
                      <a:endParaRPr sz="600">
                        <a:latin typeface="Times New Roman"/>
                        <a:cs typeface="Times New Roman"/>
                      </a:endParaRPr>
                    </a:p>
                    <a:p>
                      <a:pPr marR="151765" algn="r">
                        <a:lnSpc>
                          <a:spcPct val="100000"/>
                        </a:lnSpc>
                      </a:pPr>
                      <a:r>
                        <a:rPr sz="700" spc="-5" dirty="0">
                          <a:latin typeface="Arial"/>
                          <a:cs typeface="Arial"/>
                        </a:rPr>
                        <a:t>3</a:t>
                      </a:r>
                      <a:r>
                        <a:rPr sz="700" dirty="0">
                          <a:latin typeface="Arial"/>
                          <a:cs typeface="Arial"/>
                        </a:rPr>
                        <a:t>2</a:t>
                      </a:r>
                      <a:endParaRPr sz="700">
                        <a:latin typeface="Arial"/>
                        <a:cs typeface="Arial"/>
                      </a:endParaRPr>
                    </a:p>
                  </a:txBody>
                  <a:tcPr marL="0" marR="0" marT="6350" marB="0"/>
                </a:tc>
                <a:tc>
                  <a:txBody>
                    <a:bodyPr/>
                    <a:lstStyle/>
                    <a:p>
                      <a:pPr>
                        <a:lnSpc>
                          <a:spcPct val="100000"/>
                        </a:lnSpc>
                        <a:spcBef>
                          <a:spcPts val="50"/>
                        </a:spcBef>
                      </a:pPr>
                      <a:endParaRPr sz="600">
                        <a:latin typeface="Times New Roman"/>
                        <a:cs typeface="Times New Roman"/>
                      </a:endParaRPr>
                    </a:p>
                    <a:p>
                      <a:pPr marR="147955" algn="r">
                        <a:lnSpc>
                          <a:spcPct val="100000"/>
                        </a:lnSpc>
                      </a:pPr>
                      <a:r>
                        <a:rPr sz="700" spc="-5" dirty="0">
                          <a:latin typeface="Arial"/>
                          <a:cs typeface="Arial"/>
                        </a:rPr>
                        <a:t>3</a:t>
                      </a:r>
                      <a:r>
                        <a:rPr sz="700" dirty="0">
                          <a:latin typeface="Arial"/>
                          <a:cs typeface="Arial"/>
                        </a:rPr>
                        <a:t>2</a:t>
                      </a:r>
                      <a:endParaRPr sz="700">
                        <a:latin typeface="Arial"/>
                        <a:cs typeface="Arial"/>
                      </a:endParaRPr>
                    </a:p>
                  </a:txBody>
                  <a:tcPr marL="0" marR="0" marT="6350" marB="0"/>
                </a:tc>
                <a:tc>
                  <a:txBody>
                    <a:bodyPr/>
                    <a:lstStyle/>
                    <a:p>
                      <a:pPr>
                        <a:lnSpc>
                          <a:spcPct val="100000"/>
                        </a:lnSpc>
                        <a:spcBef>
                          <a:spcPts val="50"/>
                        </a:spcBef>
                      </a:pPr>
                      <a:endParaRPr sz="600">
                        <a:latin typeface="Times New Roman"/>
                        <a:cs typeface="Times New Roman"/>
                      </a:endParaRPr>
                    </a:p>
                    <a:p>
                      <a:pPr marR="155575" algn="r">
                        <a:lnSpc>
                          <a:spcPct val="100000"/>
                        </a:lnSpc>
                      </a:pPr>
                      <a:r>
                        <a:rPr sz="700" spc="-5" dirty="0">
                          <a:latin typeface="Arial"/>
                          <a:cs typeface="Arial"/>
                        </a:rPr>
                        <a:t>3</a:t>
                      </a:r>
                      <a:r>
                        <a:rPr sz="700" dirty="0">
                          <a:latin typeface="Arial"/>
                          <a:cs typeface="Arial"/>
                        </a:rPr>
                        <a:t>2</a:t>
                      </a:r>
                      <a:endParaRPr sz="700">
                        <a:latin typeface="Arial"/>
                        <a:cs typeface="Arial"/>
                      </a:endParaRPr>
                    </a:p>
                  </a:txBody>
                  <a:tcPr marL="0" marR="0" marT="6350" marB="0"/>
                </a:tc>
                <a:tc>
                  <a:txBody>
                    <a:bodyPr/>
                    <a:lstStyle/>
                    <a:p>
                      <a:pPr>
                        <a:lnSpc>
                          <a:spcPct val="100000"/>
                        </a:lnSpc>
                        <a:spcBef>
                          <a:spcPts val="50"/>
                        </a:spcBef>
                      </a:pPr>
                      <a:endParaRPr sz="600">
                        <a:latin typeface="Times New Roman"/>
                        <a:cs typeface="Times New Roman"/>
                      </a:endParaRPr>
                    </a:p>
                    <a:p>
                      <a:pPr marR="34925" algn="r">
                        <a:lnSpc>
                          <a:spcPct val="100000"/>
                        </a:lnSpc>
                      </a:pPr>
                      <a:r>
                        <a:rPr sz="700" spc="-5" dirty="0">
                          <a:latin typeface="Arial"/>
                          <a:cs typeface="Arial"/>
                        </a:rPr>
                        <a:t>3</a:t>
                      </a:r>
                      <a:r>
                        <a:rPr sz="700" dirty="0">
                          <a:latin typeface="Arial"/>
                          <a:cs typeface="Arial"/>
                        </a:rPr>
                        <a:t>2</a:t>
                      </a:r>
                      <a:endParaRPr sz="700">
                        <a:latin typeface="Arial"/>
                        <a:cs typeface="Arial"/>
                      </a:endParaRPr>
                    </a:p>
                  </a:txBody>
                  <a:tcPr marL="0" marR="0" marT="6350" marB="0"/>
                </a:tc>
              </a:tr>
              <a:tr h="198175">
                <a:tc>
                  <a:txBody>
                    <a:bodyPr/>
                    <a:lstStyle/>
                    <a:p>
                      <a:pPr marR="261620" algn="r">
                        <a:lnSpc>
                          <a:spcPct val="100000"/>
                        </a:lnSpc>
                        <a:spcBef>
                          <a:spcPts val="320"/>
                        </a:spcBef>
                        <a:tabLst>
                          <a:tab pos="1546860" algn="l"/>
                        </a:tabLst>
                      </a:pPr>
                      <a:r>
                        <a:rPr sz="700" b="1" spc="-5" dirty="0">
                          <a:latin typeface="Arial"/>
                          <a:cs typeface="Arial"/>
                        </a:rPr>
                        <a:t>Absorben</a:t>
                      </a:r>
                      <a:r>
                        <a:rPr sz="700" b="1" dirty="0">
                          <a:latin typeface="Arial"/>
                          <a:cs typeface="Arial"/>
                        </a:rPr>
                        <a:t>t </a:t>
                      </a:r>
                      <a:r>
                        <a:rPr sz="700" b="1" spc="-5" dirty="0">
                          <a:latin typeface="Arial"/>
                          <a:cs typeface="Arial"/>
                        </a:rPr>
                        <a:t>Mind</a:t>
                      </a:r>
                      <a:r>
                        <a:rPr sz="700" b="1" dirty="0">
                          <a:latin typeface="Arial"/>
                          <a:cs typeface="Arial"/>
                        </a:rPr>
                        <a:t>s	</a:t>
                      </a:r>
                      <a:r>
                        <a:rPr sz="700" spc="-5" dirty="0">
                          <a:latin typeface="Arial"/>
                          <a:cs typeface="Arial"/>
                        </a:rPr>
                        <a:t>1</a:t>
                      </a:r>
                      <a:r>
                        <a:rPr sz="700" dirty="0">
                          <a:latin typeface="Arial"/>
                          <a:cs typeface="Arial"/>
                        </a:rPr>
                        <a:t>5</a:t>
                      </a:r>
                      <a:endParaRPr sz="700">
                        <a:latin typeface="Arial"/>
                        <a:cs typeface="Arial"/>
                      </a:endParaRPr>
                    </a:p>
                  </a:txBody>
                  <a:tcPr marL="0" marR="0" marT="40640" marB="0">
                    <a:solidFill>
                      <a:srgbClr val="F4F4F4"/>
                    </a:solidFill>
                  </a:tcPr>
                </a:tc>
                <a:tc>
                  <a:txBody>
                    <a:bodyPr/>
                    <a:lstStyle/>
                    <a:p>
                      <a:pPr marR="123825" algn="r">
                        <a:lnSpc>
                          <a:spcPct val="100000"/>
                        </a:lnSpc>
                        <a:spcBef>
                          <a:spcPts val="320"/>
                        </a:spcBef>
                      </a:pPr>
                      <a:r>
                        <a:rPr sz="700" spc="-5" dirty="0">
                          <a:latin typeface="Arial"/>
                          <a:cs typeface="Arial"/>
                        </a:rPr>
                        <a:t>1</a:t>
                      </a:r>
                      <a:r>
                        <a:rPr sz="700" dirty="0">
                          <a:latin typeface="Arial"/>
                          <a:cs typeface="Arial"/>
                        </a:rPr>
                        <a:t>5</a:t>
                      </a:r>
                      <a:endParaRPr sz="700">
                        <a:latin typeface="Arial"/>
                        <a:cs typeface="Arial"/>
                      </a:endParaRPr>
                    </a:p>
                  </a:txBody>
                  <a:tcPr marL="0" marR="0" marT="40640" marB="0">
                    <a:solidFill>
                      <a:srgbClr val="F4F4F4"/>
                    </a:solidFill>
                  </a:tcPr>
                </a:tc>
                <a:tc>
                  <a:txBody>
                    <a:bodyPr/>
                    <a:lstStyle/>
                    <a:p>
                      <a:pPr marR="151765" algn="r">
                        <a:lnSpc>
                          <a:spcPct val="100000"/>
                        </a:lnSpc>
                        <a:spcBef>
                          <a:spcPts val="320"/>
                        </a:spcBef>
                      </a:pPr>
                      <a:r>
                        <a:rPr sz="700" spc="-5" dirty="0">
                          <a:latin typeface="Arial"/>
                          <a:cs typeface="Arial"/>
                        </a:rPr>
                        <a:t>1</a:t>
                      </a:r>
                      <a:r>
                        <a:rPr sz="700" dirty="0">
                          <a:latin typeface="Arial"/>
                          <a:cs typeface="Arial"/>
                        </a:rPr>
                        <a:t>5</a:t>
                      </a:r>
                      <a:endParaRPr sz="700">
                        <a:latin typeface="Arial"/>
                        <a:cs typeface="Arial"/>
                      </a:endParaRPr>
                    </a:p>
                  </a:txBody>
                  <a:tcPr marL="0" marR="0" marT="40640" marB="0">
                    <a:solidFill>
                      <a:srgbClr val="F4F4F4"/>
                    </a:solidFill>
                  </a:tcPr>
                </a:tc>
                <a:tc>
                  <a:txBody>
                    <a:bodyPr/>
                    <a:lstStyle/>
                    <a:p>
                      <a:pPr marR="147955" algn="r">
                        <a:lnSpc>
                          <a:spcPct val="100000"/>
                        </a:lnSpc>
                        <a:spcBef>
                          <a:spcPts val="320"/>
                        </a:spcBef>
                      </a:pPr>
                      <a:r>
                        <a:rPr sz="700" spc="-5" dirty="0">
                          <a:latin typeface="Arial"/>
                          <a:cs typeface="Arial"/>
                        </a:rPr>
                        <a:t>1</a:t>
                      </a:r>
                      <a:r>
                        <a:rPr sz="700" dirty="0">
                          <a:latin typeface="Arial"/>
                          <a:cs typeface="Arial"/>
                        </a:rPr>
                        <a:t>5</a:t>
                      </a:r>
                      <a:endParaRPr sz="700">
                        <a:latin typeface="Arial"/>
                        <a:cs typeface="Arial"/>
                      </a:endParaRPr>
                    </a:p>
                  </a:txBody>
                  <a:tcPr marL="0" marR="0" marT="40640" marB="0">
                    <a:solidFill>
                      <a:srgbClr val="F4F4F4"/>
                    </a:solidFill>
                  </a:tcPr>
                </a:tc>
                <a:tc>
                  <a:txBody>
                    <a:bodyPr/>
                    <a:lstStyle/>
                    <a:p>
                      <a:pPr marR="155575" algn="r">
                        <a:lnSpc>
                          <a:spcPct val="100000"/>
                        </a:lnSpc>
                        <a:spcBef>
                          <a:spcPts val="320"/>
                        </a:spcBef>
                      </a:pPr>
                      <a:r>
                        <a:rPr sz="700" spc="-5" dirty="0">
                          <a:latin typeface="Arial"/>
                          <a:cs typeface="Arial"/>
                        </a:rPr>
                        <a:t>1</a:t>
                      </a:r>
                      <a:r>
                        <a:rPr sz="700" dirty="0">
                          <a:latin typeface="Arial"/>
                          <a:cs typeface="Arial"/>
                        </a:rPr>
                        <a:t>5</a:t>
                      </a:r>
                      <a:endParaRPr sz="700">
                        <a:latin typeface="Arial"/>
                        <a:cs typeface="Arial"/>
                      </a:endParaRPr>
                    </a:p>
                  </a:txBody>
                  <a:tcPr marL="0" marR="0" marT="40640" marB="0">
                    <a:solidFill>
                      <a:srgbClr val="F4F4F4"/>
                    </a:solidFill>
                  </a:tcPr>
                </a:tc>
                <a:tc>
                  <a:txBody>
                    <a:bodyPr/>
                    <a:lstStyle/>
                    <a:p>
                      <a:pPr marR="34925" algn="r">
                        <a:lnSpc>
                          <a:spcPct val="100000"/>
                        </a:lnSpc>
                        <a:spcBef>
                          <a:spcPts val="320"/>
                        </a:spcBef>
                      </a:pPr>
                      <a:r>
                        <a:rPr sz="700" spc="-5" dirty="0">
                          <a:latin typeface="Arial"/>
                          <a:cs typeface="Arial"/>
                        </a:rPr>
                        <a:t>1</a:t>
                      </a:r>
                      <a:r>
                        <a:rPr sz="700" dirty="0">
                          <a:latin typeface="Arial"/>
                          <a:cs typeface="Arial"/>
                        </a:rPr>
                        <a:t>5</a:t>
                      </a:r>
                      <a:endParaRPr sz="700">
                        <a:latin typeface="Arial"/>
                        <a:cs typeface="Arial"/>
                      </a:endParaRPr>
                    </a:p>
                  </a:txBody>
                  <a:tcPr marL="0" marR="0" marT="40640" marB="0">
                    <a:solidFill>
                      <a:srgbClr val="F4F4F4"/>
                    </a:solidFill>
                  </a:tcPr>
                </a:tc>
              </a:tr>
              <a:tr h="198175">
                <a:tc>
                  <a:txBody>
                    <a:bodyPr/>
                    <a:lstStyle/>
                    <a:p>
                      <a:pPr marR="261620" algn="r">
                        <a:lnSpc>
                          <a:spcPct val="100000"/>
                        </a:lnSpc>
                        <a:spcBef>
                          <a:spcPts val="320"/>
                        </a:spcBef>
                        <a:tabLst>
                          <a:tab pos="1623060" algn="l"/>
                        </a:tabLst>
                      </a:pPr>
                      <a:r>
                        <a:rPr sz="700" b="1" spc="-5" dirty="0">
                          <a:latin typeface="Arial"/>
                          <a:cs typeface="Arial"/>
                        </a:rPr>
                        <a:t>Absorben</a:t>
                      </a:r>
                      <a:r>
                        <a:rPr sz="700" b="1" dirty="0">
                          <a:latin typeface="Arial"/>
                          <a:cs typeface="Arial"/>
                        </a:rPr>
                        <a:t>t </a:t>
                      </a:r>
                      <a:r>
                        <a:rPr sz="700" b="1" spc="-5" dirty="0">
                          <a:latin typeface="Arial"/>
                          <a:cs typeface="Arial"/>
                        </a:rPr>
                        <a:t>Mind</a:t>
                      </a:r>
                      <a:r>
                        <a:rPr sz="700" b="1" dirty="0">
                          <a:latin typeface="Arial"/>
                          <a:cs typeface="Arial"/>
                        </a:rPr>
                        <a:t>s</a:t>
                      </a:r>
                      <a:r>
                        <a:rPr sz="700" b="1" spc="5" dirty="0">
                          <a:latin typeface="Arial"/>
                          <a:cs typeface="Arial"/>
                        </a:rPr>
                        <a:t> </a:t>
                      </a:r>
                      <a:r>
                        <a:rPr sz="700" b="1" dirty="0">
                          <a:latin typeface="Arial"/>
                          <a:cs typeface="Arial"/>
                        </a:rPr>
                        <a:t>2	</a:t>
                      </a:r>
                      <a:r>
                        <a:rPr sz="700" spc="-5" dirty="0">
                          <a:latin typeface="Arial"/>
                          <a:cs typeface="Arial"/>
                        </a:rPr>
                        <a:t>1</a:t>
                      </a:r>
                      <a:r>
                        <a:rPr sz="700" dirty="0">
                          <a:latin typeface="Arial"/>
                          <a:cs typeface="Arial"/>
                        </a:rPr>
                        <a:t>2</a:t>
                      </a:r>
                      <a:endParaRPr sz="700">
                        <a:latin typeface="Arial"/>
                        <a:cs typeface="Arial"/>
                      </a:endParaRPr>
                    </a:p>
                  </a:txBody>
                  <a:tcPr marL="0" marR="0" marT="40640" marB="0"/>
                </a:tc>
                <a:tc>
                  <a:txBody>
                    <a:bodyPr/>
                    <a:lstStyle/>
                    <a:p>
                      <a:pPr marR="123825" algn="r">
                        <a:lnSpc>
                          <a:spcPct val="100000"/>
                        </a:lnSpc>
                        <a:spcBef>
                          <a:spcPts val="320"/>
                        </a:spcBef>
                      </a:pPr>
                      <a:r>
                        <a:rPr sz="700" spc="-5" dirty="0">
                          <a:latin typeface="Arial"/>
                          <a:cs typeface="Arial"/>
                        </a:rPr>
                        <a:t>1</a:t>
                      </a:r>
                      <a:r>
                        <a:rPr sz="700" dirty="0">
                          <a:latin typeface="Arial"/>
                          <a:cs typeface="Arial"/>
                        </a:rPr>
                        <a:t>2</a:t>
                      </a:r>
                      <a:endParaRPr sz="700">
                        <a:latin typeface="Arial"/>
                        <a:cs typeface="Arial"/>
                      </a:endParaRPr>
                    </a:p>
                  </a:txBody>
                  <a:tcPr marL="0" marR="0" marT="40640" marB="0"/>
                </a:tc>
                <a:tc>
                  <a:txBody>
                    <a:bodyPr/>
                    <a:lstStyle/>
                    <a:p>
                      <a:pPr marR="151765" algn="r">
                        <a:lnSpc>
                          <a:spcPct val="100000"/>
                        </a:lnSpc>
                        <a:spcBef>
                          <a:spcPts val="320"/>
                        </a:spcBef>
                      </a:pPr>
                      <a:r>
                        <a:rPr sz="700" spc="-5" dirty="0">
                          <a:latin typeface="Arial"/>
                          <a:cs typeface="Arial"/>
                        </a:rPr>
                        <a:t>1</a:t>
                      </a:r>
                      <a:r>
                        <a:rPr sz="700" dirty="0">
                          <a:latin typeface="Arial"/>
                          <a:cs typeface="Arial"/>
                        </a:rPr>
                        <a:t>2</a:t>
                      </a:r>
                      <a:endParaRPr sz="700">
                        <a:latin typeface="Arial"/>
                        <a:cs typeface="Arial"/>
                      </a:endParaRPr>
                    </a:p>
                  </a:txBody>
                  <a:tcPr marL="0" marR="0" marT="40640" marB="0"/>
                </a:tc>
                <a:tc>
                  <a:txBody>
                    <a:bodyPr/>
                    <a:lstStyle/>
                    <a:p>
                      <a:pPr marR="147955" algn="r">
                        <a:lnSpc>
                          <a:spcPct val="100000"/>
                        </a:lnSpc>
                        <a:spcBef>
                          <a:spcPts val="320"/>
                        </a:spcBef>
                      </a:pPr>
                      <a:r>
                        <a:rPr sz="700" spc="-5" dirty="0">
                          <a:latin typeface="Arial"/>
                          <a:cs typeface="Arial"/>
                        </a:rPr>
                        <a:t>1</a:t>
                      </a:r>
                      <a:r>
                        <a:rPr sz="700" dirty="0">
                          <a:latin typeface="Arial"/>
                          <a:cs typeface="Arial"/>
                        </a:rPr>
                        <a:t>2</a:t>
                      </a:r>
                      <a:endParaRPr sz="700">
                        <a:latin typeface="Arial"/>
                        <a:cs typeface="Arial"/>
                      </a:endParaRPr>
                    </a:p>
                  </a:txBody>
                  <a:tcPr marL="0" marR="0" marT="40640" marB="0"/>
                </a:tc>
                <a:tc>
                  <a:txBody>
                    <a:bodyPr/>
                    <a:lstStyle/>
                    <a:p>
                      <a:pPr marR="155575" algn="r">
                        <a:lnSpc>
                          <a:spcPct val="100000"/>
                        </a:lnSpc>
                        <a:spcBef>
                          <a:spcPts val="320"/>
                        </a:spcBef>
                      </a:pPr>
                      <a:r>
                        <a:rPr sz="700" spc="-5" dirty="0">
                          <a:latin typeface="Arial"/>
                          <a:cs typeface="Arial"/>
                        </a:rPr>
                        <a:t>1</a:t>
                      </a:r>
                      <a:r>
                        <a:rPr sz="700" dirty="0">
                          <a:latin typeface="Arial"/>
                          <a:cs typeface="Arial"/>
                        </a:rPr>
                        <a:t>2</a:t>
                      </a:r>
                      <a:endParaRPr sz="700">
                        <a:latin typeface="Arial"/>
                        <a:cs typeface="Arial"/>
                      </a:endParaRPr>
                    </a:p>
                  </a:txBody>
                  <a:tcPr marL="0" marR="0" marT="40640" marB="0"/>
                </a:tc>
                <a:tc>
                  <a:txBody>
                    <a:bodyPr/>
                    <a:lstStyle/>
                    <a:p>
                      <a:pPr marR="34925" algn="r">
                        <a:lnSpc>
                          <a:spcPct val="100000"/>
                        </a:lnSpc>
                        <a:spcBef>
                          <a:spcPts val="320"/>
                        </a:spcBef>
                      </a:pPr>
                      <a:r>
                        <a:rPr sz="700" spc="-5" dirty="0">
                          <a:latin typeface="Arial"/>
                          <a:cs typeface="Arial"/>
                        </a:rPr>
                        <a:t>1</a:t>
                      </a:r>
                      <a:r>
                        <a:rPr sz="700" dirty="0">
                          <a:latin typeface="Arial"/>
                          <a:cs typeface="Arial"/>
                        </a:rPr>
                        <a:t>2</a:t>
                      </a:r>
                      <a:endParaRPr sz="700">
                        <a:latin typeface="Arial"/>
                        <a:cs typeface="Arial"/>
                      </a:endParaRPr>
                    </a:p>
                  </a:txBody>
                  <a:tcPr marL="0" marR="0" marT="40640" marB="0"/>
                </a:tc>
              </a:tr>
              <a:tr h="304885">
                <a:tc>
                  <a:txBody>
                    <a:bodyPr/>
                    <a:lstStyle/>
                    <a:p>
                      <a:pPr marR="266700" algn="r">
                        <a:lnSpc>
                          <a:spcPct val="100000"/>
                        </a:lnSpc>
                        <a:spcBef>
                          <a:spcPts val="320"/>
                        </a:spcBef>
                        <a:tabLst>
                          <a:tab pos="2286000" algn="l"/>
                        </a:tabLst>
                      </a:pPr>
                      <a:r>
                        <a:rPr sz="700" b="1" spc="-5" dirty="0">
                          <a:latin typeface="Arial"/>
                          <a:cs typeface="Arial"/>
                        </a:rPr>
                        <a:t>Afte</a:t>
                      </a:r>
                      <a:r>
                        <a:rPr sz="700" b="1" dirty="0">
                          <a:latin typeface="Arial"/>
                          <a:cs typeface="Arial"/>
                        </a:rPr>
                        <a:t>r </a:t>
                      </a:r>
                      <a:r>
                        <a:rPr sz="700" b="1" spc="-5" dirty="0">
                          <a:latin typeface="Arial"/>
                          <a:cs typeface="Arial"/>
                        </a:rPr>
                        <a:t>Fou</a:t>
                      </a:r>
                      <a:r>
                        <a:rPr sz="700" b="1" dirty="0">
                          <a:latin typeface="Arial"/>
                          <a:cs typeface="Arial"/>
                        </a:rPr>
                        <a:t>r </a:t>
                      </a:r>
                      <a:r>
                        <a:rPr sz="700" b="1" spc="-5" dirty="0">
                          <a:latin typeface="Arial"/>
                          <a:cs typeface="Arial"/>
                        </a:rPr>
                        <a:t>Children'</a:t>
                      </a:r>
                      <a:r>
                        <a:rPr sz="700" b="1" dirty="0">
                          <a:latin typeface="Arial"/>
                          <a:cs typeface="Arial"/>
                        </a:rPr>
                        <a:t>s</a:t>
                      </a:r>
                      <a:r>
                        <a:rPr sz="700" b="1" spc="5" dirty="0">
                          <a:latin typeface="Arial"/>
                          <a:cs typeface="Arial"/>
                        </a:rPr>
                        <a:t> </a:t>
                      </a:r>
                      <a:r>
                        <a:rPr sz="700" b="1" spc="-5" dirty="0">
                          <a:latin typeface="Arial"/>
                          <a:cs typeface="Arial"/>
                        </a:rPr>
                        <a:t>Enrichmen</a:t>
                      </a:r>
                      <a:r>
                        <a:rPr sz="700" b="1" dirty="0">
                          <a:latin typeface="Arial"/>
                          <a:cs typeface="Arial"/>
                        </a:rPr>
                        <a:t>t	</a:t>
                      </a:r>
                      <a:r>
                        <a:rPr sz="1050" baseline="-31746" dirty="0">
                          <a:latin typeface="Arial"/>
                          <a:cs typeface="Arial"/>
                        </a:rPr>
                        <a:t>4</a:t>
                      </a:r>
                      <a:endParaRPr sz="1050" baseline="-31746">
                        <a:latin typeface="Arial"/>
                        <a:cs typeface="Arial"/>
                      </a:endParaRPr>
                    </a:p>
                  </a:txBody>
                  <a:tcPr marL="0" marR="0" marT="40640" marB="0">
                    <a:solidFill>
                      <a:srgbClr val="F4F4F4"/>
                    </a:solidFill>
                  </a:tcPr>
                </a:tc>
                <a:tc>
                  <a:txBody>
                    <a:bodyPr/>
                    <a:lstStyle/>
                    <a:p>
                      <a:pPr>
                        <a:lnSpc>
                          <a:spcPct val="100000"/>
                        </a:lnSpc>
                        <a:spcBef>
                          <a:spcPts val="50"/>
                        </a:spcBef>
                      </a:pPr>
                      <a:endParaRPr sz="600">
                        <a:latin typeface="Times New Roman"/>
                        <a:cs typeface="Times New Roman"/>
                      </a:endParaRPr>
                    </a:p>
                    <a:p>
                      <a:pPr marR="129539" algn="r">
                        <a:lnSpc>
                          <a:spcPct val="100000"/>
                        </a:lnSpc>
                      </a:pPr>
                      <a:r>
                        <a:rPr sz="700" dirty="0">
                          <a:latin typeface="Arial"/>
                          <a:cs typeface="Arial"/>
                        </a:rPr>
                        <a:t>4</a:t>
                      </a:r>
                      <a:endParaRPr sz="700">
                        <a:latin typeface="Arial"/>
                        <a:cs typeface="Arial"/>
                      </a:endParaRPr>
                    </a:p>
                  </a:txBody>
                  <a:tcPr marL="0" marR="0" marT="6350" marB="0">
                    <a:solidFill>
                      <a:srgbClr val="F4F4F4"/>
                    </a:solidFill>
                  </a:tcPr>
                </a:tc>
                <a:tc>
                  <a:txBody>
                    <a:bodyPr/>
                    <a:lstStyle/>
                    <a:p>
                      <a:pPr>
                        <a:lnSpc>
                          <a:spcPct val="100000"/>
                        </a:lnSpc>
                        <a:spcBef>
                          <a:spcPts val="50"/>
                        </a:spcBef>
                      </a:pPr>
                      <a:endParaRPr sz="600">
                        <a:latin typeface="Times New Roman"/>
                        <a:cs typeface="Times New Roman"/>
                      </a:endParaRPr>
                    </a:p>
                    <a:p>
                      <a:pPr marR="156210" algn="r">
                        <a:lnSpc>
                          <a:spcPct val="100000"/>
                        </a:lnSpc>
                      </a:pPr>
                      <a:r>
                        <a:rPr sz="700" dirty="0">
                          <a:latin typeface="Arial"/>
                          <a:cs typeface="Arial"/>
                        </a:rPr>
                        <a:t>4</a:t>
                      </a:r>
                      <a:endParaRPr sz="700">
                        <a:latin typeface="Arial"/>
                        <a:cs typeface="Arial"/>
                      </a:endParaRPr>
                    </a:p>
                  </a:txBody>
                  <a:tcPr marL="0" marR="0" marT="6350" marB="0">
                    <a:solidFill>
                      <a:srgbClr val="F4F4F4"/>
                    </a:solidFill>
                  </a:tcPr>
                </a:tc>
                <a:tc>
                  <a:txBody>
                    <a:bodyPr/>
                    <a:lstStyle/>
                    <a:p>
                      <a:pPr>
                        <a:lnSpc>
                          <a:spcPct val="100000"/>
                        </a:lnSpc>
                        <a:spcBef>
                          <a:spcPts val="50"/>
                        </a:spcBef>
                      </a:pPr>
                      <a:endParaRPr sz="600">
                        <a:latin typeface="Times New Roman"/>
                        <a:cs typeface="Times New Roman"/>
                      </a:endParaRPr>
                    </a:p>
                    <a:p>
                      <a:pPr marR="152400" algn="r">
                        <a:lnSpc>
                          <a:spcPct val="100000"/>
                        </a:lnSpc>
                      </a:pPr>
                      <a:r>
                        <a:rPr sz="700" dirty="0">
                          <a:latin typeface="Arial"/>
                          <a:cs typeface="Arial"/>
                        </a:rPr>
                        <a:t>4</a:t>
                      </a:r>
                      <a:endParaRPr sz="700">
                        <a:latin typeface="Arial"/>
                        <a:cs typeface="Arial"/>
                      </a:endParaRPr>
                    </a:p>
                  </a:txBody>
                  <a:tcPr marL="0" marR="0" marT="6350" marB="0">
                    <a:solidFill>
                      <a:srgbClr val="F4F4F4"/>
                    </a:solidFill>
                  </a:tcPr>
                </a:tc>
                <a:tc>
                  <a:txBody>
                    <a:bodyPr/>
                    <a:lstStyle/>
                    <a:p>
                      <a:pPr>
                        <a:lnSpc>
                          <a:spcPct val="100000"/>
                        </a:lnSpc>
                        <a:spcBef>
                          <a:spcPts val="50"/>
                        </a:spcBef>
                      </a:pPr>
                      <a:endParaRPr sz="600">
                        <a:latin typeface="Times New Roman"/>
                        <a:cs typeface="Times New Roman"/>
                      </a:endParaRPr>
                    </a:p>
                    <a:p>
                      <a:pPr marR="160020" algn="r">
                        <a:lnSpc>
                          <a:spcPct val="100000"/>
                        </a:lnSpc>
                      </a:pPr>
                      <a:r>
                        <a:rPr sz="700" dirty="0">
                          <a:latin typeface="Arial"/>
                          <a:cs typeface="Arial"/>
                        </a:rPr>
                        <a:t>4</a:t>
                      </a:r>
                      <a:endParaRPr sz="700">
                        <a:latin typeface="Arial"/>
                        <a:cs typeface="Arial"/>
                      </a:endParaRPr>
                    </a:p>
                  </a:txBody>
                  <a:tcPr marL="0" marR="0" marT="6350" marB="0">
                    <a:solidFill>
                      <a:srgbClr val="F4F4F4"/>
                    </a:solidFill>
                  </a:tcPr>
                </a:tc>
                <a:tc>
                  <a:txBody>
                    <a:bodyPr/>
                    <a:lstStyle/>
                    <a:p>
                      <a:pPr>
                        <a:lnSpc>
                          <a:spcPct val="100000"/>
                        </a:lnSpc>
                        <a:spcBef>
                          <a:spcPts val="50"/>
                        </a:spcBef>
                      </a:pPr>
                      <a:endParaRPr sz="600" dirty="0">
                        <a:latin typeface="Times New Roman"/>
                        <a:cs typeface="Times New Roman"/>
                      </a:endParaRPr>
                    </a:p>
                    <a:p>
                      <a:pPr marR="40005" algn="r">
                        <a:lnSpc>
                          <a:spcPct val="100000"/>
                        </a:lnSpc>
                      </a:pPr>
                      <a:r>
                        <a:rPr sz="700" dirty="0">
                          <a:latin typeface="Arial"/>
                          <a:cs typeface="Arial"/>
                        </a:rPr>
                        <a:t>4</a:t>
                      </a:r>
                    </a:p>
                  </a:txBody>
                  <a:tcPr marL="0" marR="0" marT="6350" marB="0">
                    <a:solidFill>
                      <a:srgbClr val="F4F4F4"/>
                    </a:solidFill>
                  </a:tcPr>
                </a:tc>
              </a:tr>
            </a:tbl>
          </a:graphicData>
        </a:graphic>
      </p:graphicFrame>
      <p:sp>
        <p:nvSpPr>
          <p:cNvPr id="23" name="object 23"/>
          <p:cNvSpPr txBox="1"/>
          <p:nvPr/>
        </p:nvSpPr>
        <p:spPr>
          <a:xfrm>
            <a:off x="608402" y="1606901"/>
            <a:ext cx="3039110" cy="702310"/>
          </a:xfrm>
          <a:prstGeom prst="rect">
            <a:avLst/>
          </a:prstGeom>
        </p:spPr>
        <p:txBody>
          <a:bodyPr vert="horz" wrap="square" lIns="0" tIns="11430" rIns="0" bIns="0" rtlCol="0">
            <a:spAutoFit/>
          </a:bodyPr>
          <a:lstStyle/>
          <a:p>
            <a:pPr marL="12700">
              <a:lnSpc>
                <a:spcPct val="100000"/>
              </a:lnSpc>
              <a:spcBef>
                <a:spcPts val="90"/>
              </a:spcBef>
            </a:pPr>
            <a:r>
              <a:rPr sz="850" spc="-10" dirty="0">
                <a:solidFill>
                  <a:srgbClr val="2F3E9E"/>
                </a:solidFill>
                <a:latin typeface="Courier New"/>
                <a:cs typeface="Courier New"/>
              </a:rPr>
              <a:t>In</a:t>
            </a:r>
            <a:r>
              <a:rPr sz="850" spc="-15" dirty="0">
                <a:solidFill>
                  <a:srgbClr val="2F3E9E"/>
                </a:solidFill>
                <a:latin typeface="Courier New"/>
                <a:cs typeface="Courier New"/>
              </a:rPr>
              <a:t> </a:t>
            </a:r>
            <a:r>
              <a:rPr sz="850" spc="-10" dirty="0">
                <a:solidFill>
                  <a:srgbClr val="2F3E9E"/>
                </a:solidFill>
                <a:latin typeface="Courier New"/>
                <a:cs typeface="Courier New"/>
              </a:rPr>
              <a:t>[80]:</a:t>
            </a:r>
            <a:endParaRPr sz="850">
              <a:latin typeface="Courier New"/>
              <a:cs typeface="Courier New"/>
            </a:endParaRPr>
          </a:p>
          <a:p>
            <a:pPr marL="20320">
              <a:lnSpc>
                <a:spcPct val="100000"/>
              </a:lnSpc>
              <a:spcBef>
                <a:spcPts val="660"/>
              </a:spcBef>
            </a:pPr>
            <a:r>
              <a:rPr sz="850" i="1" spc="-10" dirty="0">
                <a:solidFill>
                  <a:srgbClr val="3F7F7F"/>
                </a:solidFill>
                <a:latin typeface="Courier New"/>
                <a:cs typeface="Courier New"/>
              </a:rPr>
              <a:t>#Count of venues were </a:t>
            </a:r>
            <a:r>
              <a:rPr sz="850" i="1" spc="-15" dirty="0">
                <a:solidFill>
                  <a:srgbClr val="3F7F7F"/>
                </a:solidFill>
                <a:latin typeface="Courier New"/>
                <a:cs typeface="Courier New"/>
              </a:rPr>
              <a:t>returned </a:t>
            </a:r>
            <a:r>
              <a:rPr sz="850" i="1" spc="-10" dirty="0">
                <a:solidFill>
                  <a:srgbClr val="3F7F7F"/>
                </a:solidFill>
                <a:latin typeface="Courier New"/>
                <a:cs typeface="Courier New"/>
              </a:rPr>
              <a:t>for each</a:t>
            </a:r>
            <a:r>
              <a:rPr sz="850" i="1" spc="-25" dirty="0">
                <a:solidFill>
                  <a:srgbClr val="3F7F7F"/>
                </a:solidFill>
                <a:latin typeface="Courier New"/>
                <a:cs typeface="Courier New"/>
              </a:rPr>
              <a:t> </a:t>
            </a:r>
            <a:r>
              <a:rPr sz="850" i="1" spc="-15" dirty="0">
                <a:solidFill>
                  <a:srgbClr val="3F7F7F"/>
                </a:solidFill>
                <a:latin typeface="Courier New"/>
                <a:cs typeface="Courier New"/>
              </a:rPr>
              <a:t>Borough</a:t>
            </a:r>
            <a:endParaRPr sz="850">
              <a:latin typeface="Courier New"/>
              <a:cs typeface="Courier New"/>
            </a:endParaRPr>
          </a:p>
          <a:p>
            <a:pPr>
              <a:lnSpc>
                <a:spcPct val="100000"/>
              </a:lnSpc>
            </a:pPr>
            <a:endParaRPr sz="900">
              <a:latin typeface="Times New Roman"/>
              <a:cs typeface="Times New Roman"/>
            </a:endParaRPr>
          </a:p>
          <a:p>
            <a:pPr marL="12700">
              <a:lnSpc>
                <a:spcPct val="100000"/>
              </a:lnSpc>
              <a:spcBef>
                <a:spcPts val="585"/>
              </a:spcBef>
            </a:pPr>
            <a:r>
              <a:rPr sz="850" spc="-15" dirty="0">
                <a:solidFill>
                  <a:srgbClr val="D74214"/>
                </a:solidFill>
                <a:latin typeface="Courier New"/>
                <a:cs typeface="Courier New"/>
              </a:rPr>
              <a:t>Out[80]:</a:t>
            </a:r>
            <a:endParaRPr sz="850">
              <a:latin typeface="Courier New"/>
              <a:cs typeface="Courier New"/>
            </a:endParaRPr>
          </a:p>
        </p:txBody>
      </p:sp>
      <p:sp>
        <p:nvSpPr>
          <p:cNvPr id="24" name="object 24"/>
          <p:cNvSpPr txBox="1"/>
          <p:nvPr/>
        </p:nvSpPr>
        <p:spPr>
          <a:xfrm>
            <a:off x="2856929" y="2506312"/>
            <a:ext cx="539115" cy="135255"/>
          </a:xfrm>
          <a:prstGeom prst="rect">
            <a:avLst/>
          </a:prstGeom>
        </p:spPr>
        <p:txBody>
          <a:bodyPr vert="horz" wrap="square" lIns="0" tIns="15240" rIns="0" bIns="0" rtlCol="0">
            <a:spAutoFit/>
          </a:bodyPr>
          <a:lstStyle/>
          <a:p>
            <a:pPr marL="12700">
              <a:lnSpc>
                <a:spcPct val="100000"/>
              </a:lnSpc>
              <a:spcBef>
                <a:spcPts val="120"/>
              </a:spcBef>
            </a:pPr>
            <a:r>
              <a:rPr sz="700" b="1" spc="5" dirty="0">
                <a:latin typeface="Arial"/>
                <a:cs typeface="Arial"/>
              </a:rPr>
              <a:t>care_center</a:t>
            </a:r>
            <a:endParaRPr sz="700">
              <a:latin typeface="Arial"/>
              <a:cs typeface="Arial"/>
            </a:endParaRPr>
          </a:p>
        </p:txBody>
      </p:sp>
      <p:sp>
        <p:nvSpPr>
          <p:cNvPr id="25" name="object 25"/>
          <p:cNvSpPr txBox="1"/>
          <p:nvPr/>
        </p:nvSpPr>
        <p:spPr>
          <a:xfrm>
            <a:off x="5120701" y="2506312"/>
            <a:ext cx="300355" cy="135255"/>
          </a:xfrm>
          <a:prstGeom prst="rect">
            <a:avLst/>
          </a:prstGeom>
        </p:spPr>
        <p:txBody>
          <a:bodyPr vert="horz" wrap="square" lIns="0" tIns="15240" rIns="0" bIns="0" rtlCol="0">
            <a:spAutoFit/>
          </a:bodyPr>
          <a:lstStyle/>
          <a:p>
            <a:pPr marL="12700">
              <a:lnSpc>
                <a:spcPct val="100000"/>
              </a:lnSpc>
              <a:spcBef>
                <a:spcPts val="120"/>
              </a:spcBef>
            </a:pPr>
            <a:r>
              <a:rPr sz="700" b="1" spc="5" dirty="0">
                <a:latin typeface="Arial"/>
                <a:cs typeface="Arial"/>
              </a:rPr>
              <a:t>Venu</a:t>
            </a:r>
            <a:r>
              <a:rPr sz="700" b="1" spc="10" dirty="0">
                <a:latin typeface="Arial"/>
                <a:cs typeface="Arial"/>
              </a:rPr>
              <a:t>e</a:t>
            </a:r>
            <a:endParaRPr sz="700">
              <a:latin typeface="Arial"/>
              <a:cs typeface="Arial"/>
            </a:endParaRPr>
          </a:p>
        </p:txBody>
      </p:sp>
      <p:sp>
        <p:nvSpPr>
          <p:cNvPr id="26" name="object 26"/>
          <p:cNvSpPr txBox="1"/>
          <p:nvPr/>
        </p:nvSpPr>
        <p:spPr>
          <a:xfrm>
            <a:off x="5875291" y="2506312"/>
            <a:ext cx="300355" cy="135255"/>
          </a:xfrm>
          <a:prstGeom prst="rect">
            <a:avLst/>
          </a:prstGeom>
        </p:spPr>
        <p:txBody>
          <a:bodyPr vert="horz" wrap="square" lIns="0" tIns="15240" rIns="0" bIns="0" rtlCol="0">
            <a:spAutoFit/>
          </a:bodyPr>
          <a:lstStyle/>
          <a:p>
            <a:pPr marL="12700">
              <a:lnSpc>
                <a:spcPct val="100000"/>
              </a:lnSpc>
              <a:spcBef>
                <a:spcPts val="120"/>
              </a:spcBef>
            </a:pPr>
            <a:r>
              <a:rPr sz="700" b="1" spc="5" dirty="0">
                <a:latin typeface="Arial"/>
                <a:cs typeface="Arial"/>
              </a:rPr>
              <a:t>Venu</a:t>
            </a:r>
            <a:r>
              <a:rPr sz="700" b="1" spc="10" dirty="0">
                <a:latin typeface="Arial"/>
                <a:cs typeface="Arial"/>
              </a:rPr>
              <a:t>e</a:t>
            </a:r>
            <a:endParaRPr sz="700">
              <a:latin typeface="Arial"/>
              <a:cs typeface="Arial"/>
            </a:endParaRPr>
          </a:p>
        </p:txBody>
      </p:sp>
      <p:sp>
        <p:nvSpPr>
          <p:cNvPr id="27" name="object 27"/>
          <p:cNvSpPr txBox="1"/>
          <p:nvPr/>
        </p:nvSpPr>
        <p:spPr>
          <a:xfrm>
            <a:off x="6599393" y="2506312"/>
            <a:ext cx="300355" cy="135255"/>
          </a:xfrm>
          <a:prstGeom prst="rect">
            <a:avLst/>
          </a:prstGeom>
        </p:spPr>
        <p:txBody>
          <a:bodyPr vert="horz" wrap="square" lIns="0" tIns="15240" rIns="0" bIns="0" rtlCol="0">
            <a:spAutoFit/>
          </a:bodyPr>
          <a:lstStyle/>
          <a:p>
            <a:pPr marL="12700">
              <a:lnSpc>
                <a:spcPct val="100000"/>
              </a:lnSpc>
              <a:spcBef>
                <a:spcPts val="120"/>
              </a:spcBef>
            </a:pPr>
            <a:r>
              <a:rPr sz="700" b="1" spc="5" dirty="0">
                <a:latin typeface="Arial"/>
                <a:cs typeface="Arial"/>
              </a:rPr>
              <a:t>Venu</a:t>
            </a:r>
            <a:r>
              <a:rPr sz="700" b="1" spc="10" dirty="0">
                <a:latin typeface="Arial"/>
                <a:cs typeface="Arial"/>
              </a:rPr>
              <a:t>e</a:t>
            </a:r>
            <a:endParaRPr sz="700">
              <a:latin typeface="Arial"/>
              <a:cs typeface="Arial"/>
            </a:endParaRPr>
          </a:p>
        </p:txBody>
      </p:sp>
      <p:sp>
        <p:nvSpPr>
          <p:cNvPr id="28" name="object 28"/>
          <p:cNvSpPr txBox="1"/>
          <p:nvPr/>
        </p:nvSpPr>
        <p:spPr>
          <a:xfrm>
            <a:off x="2277647" y="3321880"/>
            <a:ext cx="213360" cy="135255"/>
          </a:xfrm>
          <a:prstGeom prst="rect">
            <a:avLst/>
          </a:prstGeom>
        </p:spPr>
        <p:txBody>
          <a:bodyPr vert="horz" wrap="square" lIns="0" tIns="15240" rIns="0" bIns="0" rtlCol="0">
            <a:spAutoFit/>
          </a:bodyPr>
          <a:lstStyle/>
          <a:p>
            <a:pPr marL="12700">
              <a:lnSpc>
                <a:spcPct val="100000"/>
              </a:lnSpc>
              <a:spcBef>
                <a:spcPts val="120"/>
              </a:spcBef>
            </a:pPr>
            <a:r>
              <a:rPr sz="700" b="1" dirty="0">
                <a:latin typeface="Arial"/>
                <a:cs typeface="Arial"/>
              </a:rPr>
              <a:t>Inc.)</a:t>
            </a:r>
            <a:endParaRPr sz="700">
              <a:latin typeface="Arial"/>
              <a:cs typeface="Arial"/>
            </a:endParaRPr>
          </a:p>
        </p:txBody>
      </p:sp>
      <p:sp>
        <p:nvSpPr>
          <p:cNvPr id="29" name="object 29"/>
          <p:cNvSpPr txBox="1"/>
          <p:nvPr/>
        </p:nvSpPr>
        <p:spPr>
          <a:xfrm>
            <a:off x="2094716" y="4023116"/>
            <a:ext cx="401320" cy="135255"/>
          </a:xfrm>
          <a:prstGeom prst="rect">
            <a:avLst/>
          </a:prstGeom>
        </p:spPr>
        <p:txBody>
          <a:bodyPr vert="horz" wrap="square" lIns="0" tIns="15240" rIns="0" bIns="0" rtlCol="0">
            <a:spAutoFit/>
          </a:bodyPr>
          <a:lstStyle/>
          <a:p>
            <a:pPr marL="12700">
              <a:lnSpc>
                <a:spcPct val="100000"/>
              </a:lnSpc>
              <a:spcBef>
                <a:spcPts val="120"/>
              </a:spcBef>
            </a:pPr>
            <a:r>
              <a:rPr sz="700" b="1" spc="5" dirty="0">
                <a:latin typeface="Arial"/>
                <a:cs typeface="Arial"/>
              </a:rPr>
              <a:t>Program</a:t>
            </a:r>
            <a:endParaRPr sz="700">
              <a:latin typeface="Arial"/>
              <a:cs typeface="Arial"/>
            </a:endParaRPr>
          </a:p>
        </p:txBody>
      </p:sp>
      <p:sp>
        <p:nvSpPr>
          <p:cNvPr id="30" name="object 30"/>
          <p:cNvSpPr txBox="1"/>
          <p:nvPr/>
        </p:nvSpPr>
        <p:spPr>
          <a:xfrm>
            <a:off x="608402" y="4465199"/>
            <a:ext cx="3486785" cy="709930"/>
          </a:xfrm>
          <a:prstGeom prst="rect">
            <a:avLst/>
          </a:prstGeom>
        </p:spPr>
        <p:txBody>
          <a:bodyPr vert="horz" wrap="square" lIns="0" tIns="11430" rIns="0" bIns="0" rtlCol="0">
            <a:spAutoFit/>
          </a:bodyPr>
          <a:lstStyle/>
          <a:p>
            <a:pPr marL="12700">
              <a:lnSpc>
                <a:spcPct val="100000"/>
              </a:lnSpc>
              <a:spcBef>
                <a:spcPts val="90"/>
              </a:spcBef>
            </a:pPr>
            <a:r>
              <a:rPr sz="850" spc="-10" dirty="0">
                <a:solidFill>
                  <a:srgbClr val="2F3E9E"/>
                </a:solidFill>
                <a:latin typeface="Courier New"/>
                <a:cs typeface="Courier New"/>
              </a:rPr>
              <a:t>In</a:t>
            </a:r>
            <a:r>
              <a:rPr sz="850" spc="-15" dirty="0">
                <a:solidFill>
                  <a:srgbClr val="2F3E9E"/>
                </a:solidFill>
                <a:latin typeface="Courier New"/>
                <a:cs typeface="Courier New"/>
              </a:rPr>
              <a:t> </a:t>
            </a:r>
            <a:r>
              <a:rPr sz="850" spc="-10" dirty="0">
                <a:solidFill>
                  <a:srgbClr val="2F3E9E"/>
                </a:solidFill>
                <a:latin typeface="Courier New"/>
                <a:cs typeface="Courier New"/>
              </a:rPr>
              <a:t>[81]:</a:t>
            </a:r>
            <a:endParaRPr sz="850">
              <a:latin typeface="Courier New"/>
              <a:cs typeface="Courier New"/>
            </a:endParaRPr>
          </a:p>
          <a:p>
            <a:pPr marL="20320">
              <a:lnSpc>
                <a:spcPct val="100000"/>
              </a:lnSpc>
              <a:spcBef>
                <a:spcPts val="660"/>
              </a:spcBef>
            </a:pPr>
            <a:r>
              <a:rPr sz="850" i="1" spc="-10" dirty="0">
                <a:solidFill>
                  <a:srgbClr val="3F7F7F"/>
                </a:solidFill>
                <a:latin typeface="Courier New"/>
                <a:cs typeface="Courier New"/>
              </a:rPr>
              <a:t>#lets see how many venues were </a:t>
            </a:r>
            <a:r>
              <a:rPr sz="850" i="1" spc="-15" dirty="0">
                <a:solidFill>
                  <a:srgbClr val="3F7F7F"/>
                </a:solidFill>
                <a:latin typeface="Courier New"/>
                <a:cs typeface="Courier New"/>
              </a:rPr>
              <a:t>returned </a:t>
            </a:r>
            <a:r>
              <a:rPr sz="850" i="1" spc="-10" dirty="0">
                <a:solidFill>
                  <a:srgbClr val="3F7F7F"/>
                </a:solidFill>
                <a:latin typeface="Courier New"/>
                <a:cs typeface="Courier New"/>
              </a:rPr>
              <a:t>by</a:t>
            </a:r>
            <a:r>
              <a:rPr sz="850" i="1" spc="-5" dirty="0">
                <a:solidFill>
                  <a:srgbClr val="3F7F7F"/>
                </a:solidFill>
                <a:latin typeface="Courier New"/>
                <a:cs typeface="Courier New"/>
              </a:rPr>
              <a:t> </a:t>
            </a:r>
            <a:r>
              <a:rPr sz="850" i="1" spc="-15" dirty="0">
                <a:solidFill>
                  <a:srgbClr val="3F7F7F"/>
                </a:solidFill>
                <a:latin typeface="Courier New"/>
                <a:cs typeface="Courier New"/>
              </a:rPr>
              <a:t>Foursquare?</a:t>
            </a:r>
            <a:endParaRPr sz="850">
              <a:latin typeface="Courier New"/>
              <a:cs typeface="Courier New"/>
            </a:endParaRPr>
          </a:p>
          <a:p>
            <a:pPr>
              <a:lnSpc>
                <a:spcPct val="100000"/>
              </a:lnSpc>
            </a:pPr>
            <a:endParaRPr sz="900">
              <a:latin typeface="Times New Roman"/>
              <a:cs typeface="Times New Roman"/>
            </a:endParaRPr>
          </a:p>
          <a:p>
            <a:pPr marL="12700">
              <a:lnSpc>
                <a:spcPct val="100000"/>
              </a:lnSpc>
              <a:spcBef>
                <a:spcPts val="645"/>
              </a:spcBef>
            </a:pPr>
            <a:r>
              <a:rPr sz="850" spc="-10" dirty="0">
                <a:latin typeface="Courier New"/>
                <a:cs typeface="Courier New"/>
              </a:rPr>
              <a:t>There are 162 </a:t>
            </a:r>
            <a:r>
              <a:rPr sz="850" spc="-15" dirty="0">
                <a:latin typeface="Courier New"/>
                <a:cs typeface="Courier New"/>
              </a:rPr>
              <a:t>uniques categories.</a:t>
            </a:r>
            <a:endParaRPr sz="850">
              <a:latin typeface="Courier New"/>
              <a:cs typeface="Courier New"/>
            </a:endParaRPr>
          </a:p>
        </p:txBody>
      </p:sp>
      <p:sp>
        <p:nvSpPr>
          <p:cNvPr id="31" name="object 31"/>
          <p:cNvSpPr/>
          <p:nvPr/>
        </p:nvSpPr>
        <p:spPr>
          <a:xfrm>
            <a:off x="582991" y="9790514"/>
            <a:ext cx="579755" cy="122555"/>
          </a:xfrm>
          <a:custGeom>
            <a:avLst/>
            <a:gdLst/>
            <a:ahLst/>
            <a:cxnLst/>
            <a:rect l="l" t="t" r="r" b="b"/>
            <a:pathLst>
              <a:path w="579755" h="122554">
                <a:moveTo>
                  <a:pt x="0" y="121954"/>
                </a:moveTo>
                <a:lnTo>
                  <a:pt x="579281" y="121954"/>
                </a:lnTo>
                <a:lnTo>
                  <a:pt x="579281" y="0"/>
                </a:lnTo>
                <a:lnTo>
                  <a:pt x="0" y="0"/>
                </a:lnTo>
                <a:lnTo>
                  <a:pt x="0" y="121954"/>
                </a:lnTo>
                <a:close/>
              </a:path>
            </a:pathLst>
          </a:custGeom>
          <a:solidFill>
            <a:srgbClr val="D3CFC7"/>
          </a:solidFill>
        </p:spPr>
        <p:txBody>
          <a:bodyPr wrap="square" lIns="0" tIns="0" rIns="0" bIns="0" rtlCol="0"/>
          <a:lstStyle/>
          <a:p>
            <a:endParaRPr/>
          </a:p>
        </p:txBody>
      </p:sp>
      <p:sp>
        <p:nvSpPr>
          <p:cNvPr id="32" name="object 32"/>
          <p:cNvSpPr/>
          <p:nvPr/>
        </p:nvSpPr>
        <p:spPr>
          <a:xfrm>
            <a:off x="582991" y="9790520"/>
            <a:ext cx="114331" cy="114331"/>
          </a:xfrm>
          <a:prstGeom prst="rect">
            <a:avLst/>
          </a:prstGeom>
          <a:blipFill>
            <a:blip r:embed="rId5" cstate="print"/>
            <a:stretch>
              <a:fillRect/>
            </a:stretch>
          </a:blipFill>
        </p:spPr>
        <p:txBody>
          <a:bodyPr wrap="square" lIns="0" tIns="0" rIns="0" bIns="0" rtlCol="0"/>
          <a:lstStyle/>
          <a:p>
            <a:endParaRPr/>
          </a:p>
        </p:txBody>
      </p:sp>
      <p:sp>
        <p:nvSpPr>
          <p:cNvPr id="33" name="object 33"/>
          <p:cNvSpPr/>
          <p:nvPr/>
        </p:nvSpPr>
        <p:spPr>
          <a:xfrm>
            <a:off x="6848378" y="9790514"/>
            <a:ext cx="121954" cy="121954"/>
          </a:xfrm>
          <a:prstGeom prst="rect">
            <a:avLst/>
          </a:prstGeom>
          <a:blipFill>
            <a:blip r:embed="rId6" cstate="print"/>
            <a:stretch>
              <a:fillRect/>
            </a:stretch>
          </a:blipFill>
        </p:spPr>
        <p:txBody>
          <a:bodyPr wrap="square" lIns="0" tIns="0" rIns="0" bIns="0" rtlCol="0"/>
          <a:lstStyle/>
          <a:p>
            <a:endParaRPr/>
          </a:p>
        </p:txBody>
      </p:sp>
      <p:sp>
        <p:nvSpPr>
          <p:cNvPr id="34" name="object 34"/>
          <p:cNvSpPr/>
          <p:nvPr/>
        </p:nvSpPr>
        <p:spPr>
          <a:xfrm>
            <a:off x="1162273" y="9790520"/>
            <a:ext cx="5686425" cy="122555"/>
          </a:xfrm>
          <a:custGeom>
            <a:avLst/>
            <a:gdLst/>
            <a:ahLst/>
            <a:cxnLst/>
            <a:rect l="l" t="t" r="r" b="b"/>
            <a:pathLst>
              <a:path w="5686425" h="122554">
                <a:moveTo>
                  <a:pt x="0" y="0"/>
                </a:moveTo>
                <a:lnTo>
                  <a:pt x="5686106" y="0"/>
                </a:lnTo>
                <a:lnTo>
                  <a:pt x="5686106" y="121953"/>
                </a:lnTo>
                <a:lnTo>
                  <a:pt x="0" y="121953"/>
                </a:lnTo>
                <a:lnTo>
                  <a:pt x="0" y="0"/>
                </a:lnTo>
                <a:close/>
              </a:path>
            </a:pathLst>
          </a:custGeom>
          <a:solidFill>
            <a:srgbClr val="D3CFC7"/>
          </a:solidFill>
        </p:spPr>
        <p:txBody>
          <a:bodyPr wrap="square" lIns="0" tIns="0" rIns="0" bIns="0" rtlCol="0"/>
          <a:lstStyle/>
          <a:p>
            <a:endParaRPr/>
          </a:p>
        </p:txBody>
      </p:sp>
      <p:sp>
        <p:nvSpPr>
          <p:cNvPr id="35" name="object 35"/>
          <p:cNvSpPr/>
          <p:nvPr/>
        </p:nvSpPr>
        <p:spPr>
          <a:xfrm>
            <a:off x="1162273" y="9790520"/>
            <a:ext cx="5686106" cy="121953"/>
          </a:xfrm>
          <a:prstGeom prst="rect">
            <a:avLst/>
          </a:prstGeom>
          <a:blipFill>
            <a:blip r:embed="rId7" cstate="print"/>
            <a:stretch>
              <a:fillRect/>
            </a:stretch>
          </a:blipFill>
        </p:spPr>
        <p:txBody>
          <a:bodyPr wrap="square" lIns="0" tIns="0" rIns="0" bIns="0" rtlCol="0"/>
          <a:lstStyle/>
          <a:p>
            <a:endParaRPr/>
          </a:p>
        </p:txBody>
      </p:sp>
      <p:sp>
        <p:nvSpPr>
          <p:cNvPr id="36" name="object 36"/>
          <p:cNvSpPr/>
          <p:nvPr/>
        </p:nvSpPr>
        <p:spPr>
          <a:xfrm>
            <a:off x="704945" y="9790520"/>
            <a:ext cx="442595" cy="107314"/>
          </a:xfrm>
          <a:custGeom>
            <a:avLst/>
            <a:gdLst/>
            <a:ahLst/>
            <a:cxnLst/>
            <a:rect l="l" t="t" r="r" b="b"/>
            <a:pathLst>
              <a:path w="442594" h="107315">
                <a:moveTo>
                  <a:pt x="0" y="106709"/>
                </a:moveTo>
                <a:lnTo>
                  <a:pt x="0" y="0"/>
                </a:lnTo>
                <a:lnTo>
                  <a:pt x="442083" y="0"/>
                </a:lnTo>
              </a:path>
            </a:pathLst>
          </a:custGeom>
          <a:ln w="3175">
            <a:solidFill>
              <a:srgbClr val="D3CFC7"/>
            </a:solidFill>
          </a:ln>
        </p:spPr>
        <p:txBody>
          <a:bodyPr wrap="square" lIns="0" tIns="0" rIns="0" bIns="0" rtlCol="0"/>
          <a:lstStyle/>
          <a:p>
            <a:endParaRPr/>
          </a:p>
        </p:txBody>
      </p:sp>
      <p:sp>
        <p:nvSpPr>
          <p:cNvPr id="37" name="object 37"/>
          <p:cNvSpPr/>
          <p:nvPr/>
        </p:nvSpPr>
        <p:spPr>
          <a:xfrm>
            <a:off x="704945" y="9790520"/>
            <a:ext cx="450215" cy="114935"/>
          </a:xfrm>
          <a:custGeom>
            <a:avLst/>
            <a:gdLst/>
            <a:ahLst/>
            <a:cxnLst/>
            <a:rect l="l" t="t" r="r" b="b"/>
            <a:pathLst>
              <a:path w="450215" h="114934">
                <a:moveTo>
                  <a:pt x="0" y="114331"/>
                </a:moveTo>
                <a:lnTo>
                  <a:pt x="449705" y="114331"/>
                </a:lnTo>
                <a:lnTo>
                  <a:pt x="449705" y="0"/>
                </a:lnTo>
              </a:path>
            </a:pathLst>
          </a:custGeom>
          <a:ln w="3175">
            <a:solidFill>
              <a:srgbClr val="000000"/>
            </a:solidFill>
          </a:ln>
        </p:spPr>
        <p:txBody>
          <a:bodyPr wrap="square" lIns="0" tIns="0" rIns="0" bIns="0" rtlCol="0"/>
          <a:lstStyle/>
          <a:p>
            <a:endParaRPr/>
          </a:p>
        </p:txBody>
      </p:sp>
      <p:sp>
        <p:nvSpPr>
          <p:cNvPr id="38" name="object 38"/>
          <p:cNvSpPr/>
          <p:nvPr/>
        </p:nvSpPr>
        <p:spPr>
          <a:xfrm>
            <a:off x="712567" y="9798142"/>
            <a:ext cx="427355" cy="92075"/>
          </a:xfrm>
          <a:custGeom>
            <a:avLst/>
            <a:gdLst/>
            <a:ahLst/>
            <a:cxnLst/>
            <a:rect l="l" t="t" r="r" b="b"/>
            <a:pathLst>
              <a:path w="427355" h="92075">
                <a:moveTo>
                  <a:pt x="0" y="91465"/>
                </a:moveTo>
                <a:lnTo>
                  <a:pt x="0" y="0"/>
                </a:lnTo>
                <a:lnTo>
                  <a:pt x="426839" y="0"/>
                </a:lnTo>
              </a:path>
            </a:pathLst>
          </a:custGeom>
          <a:ln w="3175">
            <a:solidFill>
              <a:srgbClr val="FFFFFF"/>
            </a:solidFill>
          </a:ln>
        </p:spPr>
        <p:txBody>
          <a:bodyPr wrap="square" lIns="0" tIns="0" rIns="0" bIns="0" rtlCol="0"/>
          <a:lstStyle/>
          <a:p>
            <a:endParaRPr/>
          </a:p>
        </p:txBody>
      </p:sp>
      <p:sp>
        <p:nvSpPr>
          <p:cNvPr id="39" name="object 39"/>
          <p:cNvSpPr/>
          <p:nvPr/>
        </p:nvSpPr>
        <p:spPr>
          <a:xfrm>
            <a:off x="712567" y="9798142"/>
            <a:ext cx="434975" cy="99695"/>
          </a:xfrm>
          <a:custGeom>
            <a:avLst/>
            <a:gdLst/>
            <a:ahLst/>
            <a:cxnLst/>
            <a:rect l="l" t="t" r="r" b="b"/>
            <a:pathLst>
              <a:path w="434975" h="99695">
                <a:moveTo>
                  <a:pt x="0" y="99087"/>
                </a:moveTo>
                <a:lnTo>
                  <a:pt x="434461" y="99087"/>
                </a:lnTo>
                <a:lnTo>
                  <a:pt x="434461" y="0"/>
                </a:lnTo>
              </a:path>
            </a:pathLst>
          </a:custGeom>
          <a:ln w="3175">
            <a:solidFill>
              <a:srgbClr val="696763"/>
            </a:solidFill>
          </a:ln>
        </p:spPr>
        <p:txBody>
          <a:bodyPr wrap="square" lIns="0" tIns="0" rIns="0" bIns="0" rtlCol="0"/>
          <a:lstStyle/>
          <a:p>
            <a:endParaRPr/>
          </a:p>
        </p:txBody>
      </p:sp>
      <p:sp>
        <p:nvSpPr>
          <p:cNvPr id="40" name="object 40"/>
          <p:cNvSpPr/>
          <p:nvPr/>
        </p:nvSpPr>
        <p:spPr>
          <a:xfrm>
            <a:off x="720189" y="9805764"/>
            <a:ext cx="427355" cy="92075"/>
          </a:xfrm>
          <a:custGeom>
            <a:avLst/>
            <a:gdLst/>
            <a:ahLst/>
            <a:cxnLst/>
            <a:rect l="l" t="t" r="r" b="b"/>
            <a:pathLst>
              <a:path w="427355" h="92075">
                <a:moveTo>
                  <a:pt x="0" y="0"/>
                </a:moveTo>
                <a:lnTo>
                  <a:pt x="426839" y="0"/>
                </a:lnTo>
                <a:lnTo>
                  <a:pt x="426839" y="91465"/>
                </a:lnTo>
                <a:lnTo>
                  <a:pt x="0" y="91465"/>
                </a:lnTo>
                <a:lnTo>
                  <a:pt x="0" y="0"/>
                </a:lnTo>
                <a:close/>
              </a:path>
            </a:pathLst>
          </a:custGeom>
          <a:solidFill>
            <a:srgbClr val="D3CFC7"/>
          </a:solidFill>
        </p:spPr>
        <p:txBody>
          <a:bodyPr wrap="square" lIns="0" tIns="0" rIns="0" bIns="0" rtlCol="0"/>
          <a:lstStyle/>
          <a:p>
            <a:endParaRPr/>
          </a:p>
        </p:txBody>
      </p:sp>
      <p:sp>
        <p:nvSpPr>
          <p:cNvPr id="41" name="object 41"/>
          <p:cNvSpPr txBox="1"/>
          <p:nvPr/>
        </p:nvSpPr>
        <p:spPr>
          <a:xfrm>
            <a:off x="875176" y="6927146"/>
            <a:ext cx="539115" cy="135255"/>
          </a:xfrm>
          <a:prstGeom prst="rect">
            <a:avLst/>
          </a:prstGeom>
        </p:spPr>
        <p:txBody>
          <a:bodyPr vert="horz" wrap="square" lIns="0" tIns="15240" rIns="0" bIns="0" rtlCol="0">
            <a:spAutoFit/>
          </a:bodyPr>
          <a:lstStyle/>
          <a:p>
            <a:pPr marL="12700">
              <a:lnSpc>
                <a:spcPct val="100000"/>
              </a:lnSpc>
              <a:spcBef>
                <a:spcPts val="120"/>
              </a:spcBef>
            </a:pPr>
            <a:r>
              <a:rPr sz="700" b="1" spc="5" dirty="0">
                <a:latin typeface="Arial"/>
                <a:cs typeface="Arial"/>
              </a:rPr>
              <a:t>care_center</a:t>
            </a:r>
            <a:endParaRPr sz="700">
              <a:latin typeface="Arial"/>
              <a:cs typeface="Arial"/>
            </a:endParaRPr>
          </a:p>
        </p:txBody>
      </p:sp>
      <p:graphicFrame>
        <p:nvGraphicFramePr>
          <p:cNvPr id="42" name="object 42"/>
          <p:cNvGraphicFramePr>
            <a:graphicFrameLocks noGrp="1"/>
          </p:cNvGraphicFramePr>
          <p:nvPr/>
        </p:nvGraphicFramePr>
        <p:xfrm>
          <a:off x="621102" y="7001864"/>
          <a:ext cx="6358251" cy="2133058"/>
        </p:xfrm>
        <a:graphic>
          <a:graphicData uri="http://schemas.openxmlformats.org/drawingml/2006/table">
            <a:tbl>
              <a:tblPr firstRow="1" bandRow="1">
                <a:tableStyleId>{2D5ABB26-0587-4C30-8999-92F81FD0307C}</a:tableStyleId>
              </a:tblPr>
              <a:tblGrid>
                <a:gridCol w="1393825"/>
                <a:gridCol w="572135"/>
                <a:gridCol w="358775"/>
                <a:gridCol w="575944"/>
                <a:gridCol w="478155"/>
                <a:gridCol w="558800"/>
                <a:gridCol w="542289"/>
                <a:gridCol w="457200"/>
                <a:gridCol w="430529"/>
                <a:gridCol w="581660"/>
                <a:gridCol w="408939"/>
              </a:tblGrid>
              <a:tr h="261915">
                <a:tc>
                  <a:txBody>
                    <a:bodyPr/>
                    <a:lstStyle/>
                    <a:p>
                      <a:pPr marL="868680">
                        <a:lnSpc>
                          <a:spcPts val="790"/>
                        </a:lnSpc>
                      </a:pPr>
                      <a:r>
                        <a:rPr sz="700" b="1" spc="5" dirty="0">
                          <a:latin typeface="Arial"/>
                          <a:cs typeface="Arial"/>
                        </a:rPr>
                        <a:t>Restaurant</a:t>
                      </a:r>
                      <a:endParaRPr sz="700" dirty="0">
                        <a:latin typeface="Arial"/>
                        <a:cs typeface="Arial"/>
                      </a:endParaRPr>
                    </a:p>
                  </a:txBody>
                  <a:tcPr marL="0" marR="0" marT="0" marB="0">
                    <a:lnB w="9525">
                      <a:solidFill>
                        <a:srgbClr val="000000"/>
                      </a:solidFill>
                      <a:prstDash val="solid"/>
                    </a:lnB>
                  </a:tcPr>
                </a:tc>
                <a:tc>
                  <a:txBody>
                    <a:bodyPr/>
                    <a:lstStyle/>
                    <a:p>
                      <a:pPr marR="39370" algn="r">
                        <a:lnSpc>
                          <a:spcPts val="790"/>
                        </a:lnSpc>
                      </a:pPr>
                      <a:r>
                        <a:rPr sz="700" b="1" spc="-5" dirty="0">
                          <a:latin typeface="Arial"/>
                          <a:cs typeface="Arial"/>
                        </a:rPr>
                        <a:t>Restauran</a:t>
                      </a:r>
                      <a:r>
                        <a:rPr sz="700" b="1" dirty="0">
                          <a:latin typeface="Arial"/>
                          <a:cs typeface="Arial"/>
                        </a:rPr>
                        <a:t>t</a:t>
                      </a:r>
                      <a:endParaRPr sz="700">
                        <a:latin typeface="Arial"/>
                        <a:cs typeface="Arial"/>
                      </a:endParaRPr>
                    </a:p>
                  </a:txBody>
                  <a:tcPr marL="0" marR="0" marT="0" marB="0">
                    <a:lnB w="9525">
                      <a:solidFill>
                        <a:srgbClr val="000000"/>
                      </a:solidFill>
                      <a:prstDash val="solid"/>
                    </a:lnB>
                  </a:tcPr>
                </a:tc>
                <a:tc>
                  <a:txBody>
                    <a:bodyPr/>
                    <a:lstStyle/>
                    <a:p>
                      <a:pPr marL="46355">
                        <a:lnSpc>
                          <a:spcPts val="790"/>
                        </a:lnSpc>
                      </a:pPr>
                      <a:r>
                        <a:rPr sz="700" b="1" spc="5" dirty="0">
                          <a:latin typeface="Arial"/>
                          <a:cs typeface="Arial"/>
                        </a:rPr>
                        <a:t>Crafts</a:t>
                      </a:r>
                      <a:endParaRPr sz="700">
                        <a:latin typeface="Arial"/>
                        <a:cs typeface="Arial"/>
                      </a:endParaRPr>
                    </a:p>
                    <a:p>
                      <a:pPr marL="76835">
                        <a:lnSpc>
                          <a:spcPct val="100000"/>
                        </a:lnSpc>
                      </a:pPr>
                      <a:r>
                        <a:rPr sz="700" b="1" spc="5" dirty="0">
                          <a:latin typeface="Arial"/>
                          <a:cs typeface="Arial"/>
                        </a:rPr>
                        <a:t>Store</a:t>
                      </a:r>
                      <a:endParaRPr sz="700">
                        <a:latin typeface="Arial"/>
                        <a:cs typeface="Arial"/>
                      </a:endParaRPr>
                    </a:p>
                  </a:txBody>
                  <a:tcPr marL="0" marR="0" marT="0" marB="0">
                    <a:lnB w="9525">
                      <a:solidFill>
                        <a:srgbClr val="000000"/>
                      </a:solidFill>
                      <a:prstDash val="solid"/>
                    </a:lnB>
                  </a:tcPr>
                </a:tc>
                <a:tc>
                  <a:txBody>
                    <a:bodyPr/>
                    <a:lstStyle/>
                    <a:p>
                      <a:pPr marR="43180" algn="r">
                        <a:lnSpc>
                          <a:spcPts val="790"/>
                        </a:lnSpc>
                      </a:pPr>
                      <a:r>
                        <a:rPr sz="700" b="1" spc="-5" dirty="0">
                          <a:latin typeface="Arial"/>
                          <a:cs typeface="Arial"/>
                        </a:rPr>
                        <a:t>Restauran</a:t>
                      </a:r>
                      <a:r>
                        <a:rPr sz="700" b="1" dirty="0">
                          <a:latin typeface="Arial"/>
                          <a:cs typeface="Arial"/>
                        </a:rPr>
                        <a:t>t</a:t>
                      </a:r>
                      <a:endParaRPr sz="700">
                        <a:latin typeface="Arial"/>
                        <a:cs typeface="Arial"/>
                      </a:endParaRPr>
                    </a:p>
                  </a:txBody>
                  <a:tcPr marL="0" marR="0" marT="0" marB="0">
                    <a:lnB w="9525">
                      <a:solidFill>
                        <a:srgbClr val="000000"/>
                      </a:solidFill>
                      <a:prstDash val="solid"/>
                    </a:lnB>
                  </a:tcPr>
                </a:tc>
                <a:tc>
                  <a:txBody>
                    <a:bodyPr/>
                    <a:lstStyle/>
                    <a:p>
                      <a:pPr marR="38100" algn="r">
                        <a:lnSpc>
                          <a:spcPts val="790"/>
                        </a:lnSpc>
                      </a:pPr>
                      <a:r>
                        <a:rPr sz="700" b="1" spc="10" dirty="0">
                          <a:latin typeface="Arial"/>
                          <a:cs typeface="Arial"/>
                        </a:rPr>
                        <a:t>&amp;</a:t>
                      </a:r>
                      <a:r>
                        <a:rPr sz="700" b="1" spc="-90" dirty="0">
                          <a:latin typeface="Arial"/>
                          <a:cs typeface="Arial"/>
                        </a:rPr>
                        <a:t> </a:t>
                      </a:r>
                      <a:r>
                        <a:rPr sz="700" b="1" spc="5" dirty="0">
                          <a:latin typeface="Arial"/>
                          <a:cs typeface="Arial"/>
                        </a:rPr>
                        <a:t>Sports</a:t>
                      </a:r>
                      <a:endParaRPr sz="700">
                        <a:latin typeface="Arial"/>
                        <a:cs typeface="Arial"/>
                      </a:endParaRPr>
                    </a:p>
                  </a:txBody>
                  <a:tcPr marL="0" marR="0" marT="0" marB="0">
                    <a:lnB w="9525">
                      <a:solidFill>
                        <a:srgbClr val="000000"/>
                      </a:solidFill>
                      <a:prstDash val="solid"/>
                    </a:lnB>
                  </a:tcPr>
                </a:tc>
                <a:tc>
                  <a:txBody>
                    <a:bodyPr/>
                    <a:lstStyle/>
                    <a:p>
                      <a:pPr marR="36830" algn="r">
                        <a:lnSpc>
                          <a:spcPts val="790"/>
                        </a:lnSpc>
                      </a:pPr>
                      <a:r>
                        <a:rPr sz="700" b="1" spc="-5" dirty="0">
                          <a:latin typeface="Arial"/>
                          <a:cs typeface="Arial"/>
                        </a:rPr>
                        <a:t>Dealershi</a:t>
                      </a:r>
                      <a:r>
                        <a:rPr sz="700" b="1" dirty="0">
                          <a:latin typeface="Arial"/>
                          <a:cs typeface="Arial"/>
                        </a:rPr>
                        <a:t>p</a:t>
                      </a:r>
                      <a:endParaRPr sz="700">
                        <a:latin typeface="Arial"/>
                        <a:cs typeface="Arial"/>
                      </a:endParaRPr>
                    </a:p>
                  </a:txBody>
                  <a:tcPr marL="0" marR="0" marT="0" marB="0">
                    <a:lnB w="9525">
                      <a:solidFill>
                        <a:srgbClr val="000000"/>
                      </a:solidFill>
                      <a:prstDash val="solid"/>
                    </a:lnB>
                  </a:tcPr>
                </a:tc>
                <a:tc>
                  <a:txBody>
                    <a:bodyPr/>
                    <a:lstStyle/>
                    <a:p>
                      <a:pPr marR="173990" algn="r">
                        <a:lnSpc>
                          <a:spcPts val="790"/>
                        </a:lnSpc>
                      </a:pPr>
                      <a:r>
                        <a:rPr sz="700" b="1" spc="-5" dirty="0">
                          <a:latin typeface="Arial"/>
                          <a:cs typeface="Arial"/>
                        </a:rPr>
                        <a:t>Garag</a:t>
                      </a:r>
                      <a:r>
                        <a:rPr sz="700" b="1" dirty="0">
                          <a:latin typeface="Arial"/>
                          <a:cs typeface="Arial"/>
                        </a:rPr>
                        <a:t>e</a:t>
                      </a:r>
                      <a:endParaRPr sz="700">
                        <a:latin typeface="Arial"/>
                        <a:cs typeface="Arial"/>
                      </a:endParaRPr>
                    </a:p>
                  </a:txBody>
                  <a:tcPr marL="0" marR="0" marT="0" marB="0">
                    <a:lnB w="9525">
                      <a:solidFill>
                        <a:srgbClr val="000000"/>
                      </a:solidFill>
                      <a:prstDash val="solid"/>
                    </a:lnB>
                  </a:tcPr>
                </a:tc>
                <a:tc>
                  <a:txBody>
                    <a:bodyPr/>
                    <a:lstStyle/>
                    <a:p>
                      <a:pPr marR="38100" algn="r">
                        <a:lnSpc>
                          <a:spcPts val="790"/>
                        </a:lnSpc>
                      </a:pPr>
                      <a:r>
                        <a:rPr sz="700" b="1" spc="-5" dirty="0">
                          <a:latin typeface="Arial"/>
                          <a:cs typeface="Arial"/>
                        </a:rPr>
                        <a:t>Sho</a:t>
                      </a:r>
                      <a:r>
                        <a:rPr sz="700" b="1" dirty="0">
                          <a:latin typeface="Arial"/>
                          <a:cs typeface="Arial"/>
                        </a:rPr>
                        <a:t>p</a:t>
                      </a:r>
                      <a:endParaRPr sz="700">
                        <a:latin typeface="Arial"/>
                        <a:cs typeface="Arial"/>
                      </a:endParaRPr>
                    </a:p>
                  </a:txBody>
                  <a:tcPr marL="0" marR="0" marT="0" marB="0">
                    <a:lnB w="9525">
                      <a:solidFill>
                        <a:srgbClr val="000000"/>
                      </a:solidFill>
                      <a:prstDash val="solid"/>
                    </a:lnB>
                  </a:tcPr>
                </a:tc>
                <a:tc>
                  <a:txBody>
                    <a:bodyPr/>
                    <a:lstStyle/>
                    <a:p>
                      <a:pPr marR="157480" algn="r">
                        <a:lnSpc>
                          <a:spcPts val="790"/>
                        </a:lnSpc>
                      </a:pPr>
                      <a:r>
                        <a:rPr sz="700" b="1" spc="-5" dirty="0">
                          <a:latin typeface="Arial"/>
                          <a:cs typeface="Arial"/>
                        </a:rPr>
                        <a:t>Join</a:t>
                      </a:r>
                      <a:r>
                        <a:rPr sz="700" b="1" dirty="0">
                          <a:latin typeface="Arial"/>
                          <a:cs typeface="Arial"/>
                        </a:rPr>
                        <a:t>t</a:t>
                      </a:r>
                      <a:endParaRPr sz="700">
                        <a:latin typeface="Arial"/>
                        <a:cs typeface="Arial"/>
                      </a:endParaRPr>
                    </a:p>
                  </a:txBody>
                  <a:tcPr marL="0" marR="0" marT="0" marB="0">
                    <a:lnB w="9525">
                      <a:solidFill>
                        <a:srgbClr val="000000"/>
                      </a:solidFill>
                      <a:prstDash val="solid"/>
                    </a:lnB>
                  </a:tcPr>
                </a:tc>
                <a:tc>
                  <a:txBody>
                    <a:bodyPr/>
                    <a:lstStyle/>
                    <a:p>
                      <a:pPr marR="163830" algn="r">
                        <a:lnSpc>
                          <a:spcPts val="790"/>
                        </a:lnSpc>
                      </a:pPr>
                      <a:r>
                        <a:rPr sz="700" b="1" spc="-5" dirty="0">
                          <a:latin typeface="Arial"/>
                          <a:cs typeface="Arial"/>
                        </a:rPr>
                        <a:t>Cour</a:t>
                      </a:r>
                      <a:r>
                        <a:rPr sz="700" b="1" dirty="0">
                          <a:latin typeface="Arial"/>
                          <a:cs typeface="Arial"/>
                        </a:rPr>
                        <a:t>t</a:t>
                      </a:r>
                      <a:endParaRPr sz="700">
                        <a:latin typeface="Arial"/>
                        <a:cs typeface="Arial"/>
                      </a:endParaRPr>
                    </a:p>
                  </a:txBody>
                  <a:tcPr marL="0" marR="0" marT="0" marB="0">
                    <a:lnB w="9525">
                      <a:solidFill>
                        <a:srgbClr val="000000"/>
                      </a:solidFill>
                      <a:prstDash val="solid"/>
                    </a:lnB>
                  </a:tcPr>
                </a:tc>
                <a:tc>
                  <a:txBody>
                    <a:bodyPr/>
                    <a:lstStyle/>
                    <a:p>
                      <a:pPr>
                        <a:lnSpc>
                          <a:spcPct val="100000"/>
                        </a:lnSpc>
                      </a:pPr>
                      <a:endParaRPr sz="700">
                        <a:latin typeface="Times New Roman"/>
                        <a:cs typeface="Times New Roman"/>
                      </a:endParaRPr>
                    </a:p>
                  </a:txBody>
                  <a:tcPr marL="0" marR="0" marT="0" marB="0">
                    <a:lnB w="9525">
                      <a:solidFill>
                        <a:srgbClr val="000000"/>
                      </a:solidFill>
                      <a:prstDash val="solid"/>
                    </a:lnB>
                  </a:tcPr>
                </a:tc>
              </a:tr>
              <a:tr h="522115">
                <a:tc>
                  <a:txBody>
                    <a:bodyPr/>
                    <a:lstStyle/>
                    <a:p>
                      <a:pPr marR="610870" algn="r">
                        <a:lnSpc>
                          <a:spcPct val="100000"/>
                        </a:lnSpc>
                        <a:spcBef>
                          <a:spcPts val="350"/>
                        </a:spcBef>
                      </a:pPr>
                      <a:r>
                        <a:rPr sz="700" spc="-5" dirty="0">
                          <a:latin typeface="Arial"/>
                          <a:cs typeface="Arial"/>
                        </a:rPr>
                        <a:t>Cardina</a:t>
                      </a:r>
                      <a:r>
                        <a:rPr sz="700" dirty="0">
                          <a:latin typeface="Arial"/>
                          <a:cs typeface="Arial"/>
                        </a:rPr>
                        <a:t>l</a:t>
                      </a:r>
                      <a:endParaRPr sz="700">
                        <a:latin typeface="Arial"/>
                        <a:cs typeface="Arial"/>
                      </a:endParaRPr>
                    </a:p>
                    <a:p>
                      <a:pPr marL="45720">
                        <a:lnSpc>
                          <a:spcPct val="100000"/>
                        </a:lnSpc>
                        <a:tabLst>
                          <a:tab pos="312420" algn="l"/>
                          <a:tab pos="1295400" algn="l"/>
                        </a:tabLst>
                      </a:pPr>
                      <a:r>
                        <a:rPr sz="1050" b="1" spc="15" baseline="-31746" dirty="0">
                          <a:latin typeface="Arial"/>
                          <a:cs typeface="Arial"/>
                        </a:rPr>
                        <a:t>0	</a:t>
                      </a:r>
                      <a:r>
                        <a:rPr sz="700" spc="5" dirty="0">
                          <a:latin typeface="Arial"/>
                          <a:cs typeface="Arial"/>
                        </a:rPr>
                        <a:t>Leger</a:t>
                      </a:r>
                      <a:r>
                        <a:rPr sz="700" dirty="0">
                          <a:latin typeface="Arial"/>
                          <a:cs typeface="Arial"/>
                        </a:rPr>
                        <a:t> </a:t>
                      </a:r>
                      <a:r>
                        <a:rPr sz="700" spc="5" dirty="0">
                          <a:latin typeface="Arial"/>
                          <a:cs typeface="Arial"/>
                        </a:rPr>
                        <a:t>Child	</a:t>
                      </a:r>
                      <a:r>
                        <a:rPr sz="1050" spc="15" baseline="-31746" dirty="0">
                          <a:latin typeface="Arial"/>
                          <a:cs typeface="Arial"/>
                        </a:rPr>
                        <a:t>0</a:t>
                      </a:r>
                      <a:endParaRPr sz="1050" baseline="-31746">
                        <a:latin typeface="Arial"/>
                        <a:cs typeface="Arial"/>
                      </a:endParaRPr>
                    </a:p>
                    <a:p>
                      <a:pPr marR="610870" algn="r">
                        <a:lnSpc>
                          <a:spcPct val="100000"/>
                        </a:lnSpc>
                        <a:spcBef>
                          <a:spcPts val="840"/>
                        </a:spcBef>
                      </a:pPr>
                      <a:r>
                        <a:rPr sz="700" spc="-5" dirty="0">
                          <a:latin typeface="Arial"/>
                          <a:cs typeface="Arial"/>
                        </a:rPr>
                        <a:t>(S</a:t>
                      </a:r>
                      <a:r>
                        <a:rPr sz="700" dirty="0">
                          <a:latin typeface="Arial"/>
                          <a:cs typeface="Arial"/>
                        </a:rPr>
                        <a:t>c</a:t>
                      </a:r>
                      <a:r>
                        <a:rPr sz="700" spc="-5" dirty="0">
                          <a:latin typeface="Arial"/>
                          <a:cs typeface="Arial"/>
                        </a:rPr>
                        <a:t>arborough</a:t>
                      </a:r>
                      <a:r>
                        <a:rPr sz="700" dirty="0">
                          <a:latin typeface="Arial"/>
                          <a:cs typeface="Arial"/>
                        </a:rPr>
                        <a:t>)</a:t>
                      </a:r>
                      <a:endParaRPr sz="700">
                        <a:latin typeface="Arial"/>
                        <a:cs typeface="Arial"/>
                      </a:endParaRPr>
                    </a:p>
                  </a:txBody>
                  <a:tcPr marL="0" marR="0" marT="44450" marB="0">
                    <a:lnT w="9525">
                      <a:solidFill>
                        <a:srgbClr val="000000"/>
                      </a:solidFill>
                      <a:prstDash val="solid"/>
                    </a:lnT>
                    <a:solidFill>
                      <a:srgbClr val="F4F4F4"/>
                    </a:solidFill>
                  </a:tcPr>
                </a:tc>
                <a:tc>
                  <a:txBody>
                    <a:bodyPr/>
                    <a:lstStyle/>
                    <a:p>
                      <a:pPr>
                        <a:lnSpc>
                          <a:spcPct val="100000"/>
                        </a:lnSpc>
                      </a:pPr>
                      <a:endParaRPr sz="800">
                        <a:latin typeface="Times New Roman"/>
                        <a:cs typeface="Times New Roman"/>
                      </a:endParaRPr>
                    </a:p>
                    <a:p>
                      <a:pPr marR="38735" algn="r">
                        <a:lnSpc>
                          <a:spcPct val="100000"/>
                        </a:lnSpc>
                        <a:spcBef>
                          <a:spcPts val="690"/>
                        </a:spcBef>
                      </a:pPr>
                      <a:r>
                        <a:rPr sz="700" dirty="0">
                          <a:latin typeface="Arial"/>
                          <a:cs typeface="Arial"/>
                        </a:rPr>
                        <a:t>0</a:t>
                      </a:r>
                      <a:endParaRPr sz="700">
                        <a:latin typeface="Arial"/>
                        <a:cs typeface="Arial"/>
                      </a:endParaRPr>
                    </a:p>
                  </a:txBody>
                  <a:tcPr marL="0" marR="0" marT="0" marB="0">
                    <a:lnT w="9525">
                      <a:solidFill>
                        <a:srgbClr val="000000"/>
                      </a:solidFill>
                      <a:prstDash val="solid"/>
                    </a:lnT>
                    <a:solidFill>
                      <a:srgbClr val="F4F4F4"/>
                    </a:solidFill>
                  </a:tcPr>
                </a:tc>
                <a:tc>
                  <a:txBody>
                    <a:bodyPr/>
                    <a:lstStyle/>
                    <a:p>
                      <a:pPr>
                        <a:lnSpc>
                          <a:spcPct val="100000"/>
                        </a:lnSpc>
                      </a:pPr>
                      <a:endParaRPr sz="800">
                        <a:latin typeface="Times New Roman"/>
                        <a:cs typeface="Times New Roman"/>
                      </a:endParaRPr>
                    </a:p>
                    <a:p>
                      <a:pPr marR="38735" algn="r">
                        <a:lnSpc>
                          <a:spcPct val="100000"/>
                        </a:lnSpc>
                        <a:spcBef>
                          <a:spcPts val="690"/>
                        </a:spcBef>
                      </a:pPr>
                      <a:r>
                        <a:rPr sz="700" dirty="0">
                          <a:latin typeface="Arial"/>
                          <a:cs typeface="Arial"/>
                        </a:rPr>
                        <a:t>0</a:t>
                      </a:r>
                      <a:endParaRPr sz="700">
                        <a:latin typeface="Arial"/>
                        <a:cs typeface="Arial"/>
                      </a:endParaRPr>
                    </a:p>
                  </a:txBody>
                  <a:tcPr marL="0" marR="0" marT="0" marB="0">
                    <a:lnT w="9525">
                      <a:solidFill>
                        <a:srgbClr val="000000"/>
                      </a:solidFill>
                      <a:prstDash val="solid"/>
                    </a:lnT>
                    <a:solidFill>
                      <a:srgbClr val="F4F4F4"/>
                    </a:solidFill>
                  </a:tcPr>
                </a:tc>
                <a:tc>
                  <a:txBody>
                    <a:bodyPr/>
                    <a:lstStyle/>
                    <a:p>
                      <a:pPr>
                        <a:lnSpc>
                          <a:spcPct val="100000"/>
                        </a:lnSpc>
                      </a:pPr>
                      <a:endParaRPr sz="800">
                        <a:latin typeface="Times New Roman"/>
                        <a:cs typeface="Times New Roman"/>
                      </a:endParaRPr>
                    </a:p>
                    <a:p>
                      <a:pPr marR="42545" algn="r">
                        <a:lnSpc>
                          <a:spcPct val="100000"/>
                        </a:lnSpc>
                        <a:spcBef>
                          <a:spcPts val="690"/>
                        </a:spcBef>
                      </a:pPr>
                      <a:r>
                        <a:rPr sz="700" dirty="0">
                          <a:latin typeface="Arial"/>
                          <a:cs typeface="Arial"/>
                        </a:rPr>
                        <a:t>0</a:t>
                      </a:r>
                      <a:endParaRPr sz="700">
                        <a:latin typeface="Arial"/>
                        <a:cs typeface="Arial"/>
                      </a:endParaRPr>
                    </a:p>
                  </a:txBody>
                  <a:tcPr marL="0" marR="0" marT="0" marB="0">
                    <a:lnT w="9525">
                      <a:solidFill>
                        <a:srgbClr val="000000"/>
                      </a:solidFill>
                      <a:prstDash val="solid"/>
                    </a:lnT>
                    <a:solidFill>
                      <a:srgbClr val="F4F4F4"/>
                    </a:solidFill>
                  </a:tcPr>
                </a:tc>
                <a:tc>
                  <a:txBody>
                    <a:bodyPr/>
                    <a:lstStyle/>
                    <a:p>
                      <a:pPr>
                        <a:lnSpc>
                          <a:spcPct val="100000"/>
                        </a:lnSpc>
                      </a:pPr>
                      <a:endParaRPr sz="800">
                        <a:latin typeface="Times New Roman"/>
                        <a:cs typeface="Times New Roman"/>
                      </a:endParaRPr>
                    </a:p>
                    <a:p>
                      <a:pPr marR="40005" algn="r">
                        <a:lnSpc>
                          <a:spcPct val="100000"/>
                        </a:lnSpc>
                        <a:spcBef>
                          <a:spcPts val="690"/>
                        </a:spcBef>
                      </a:pPr>
                      <a:r>
                        <a:rPr sz="700" dirty="0">
                          <a:latin typeface="Arial"/>
                          <a:cs typeface="Arial"/>
                        </a:rPr>
                        <a:t>0</a:t>
                      </a:r>
                      <a:endParaRPr sz="700">
                        <a:latin typeface="Arial"/>
                        <a:cs typeface="Arial"/>
                      </a:endParaRPr>
                    </a:p>
                  </a:txBody>
                  <a:tcPr marL="0" marR="0" marT="0" marB="0">
                    <a:lnT w="9525">
                      <a:solidFill>
                        <a:srgbClr val="000000"/>
                      </a:solidFill>
                      <a:prstDash val="solid"/>
                    </a:lnT>
                    <a:solidFill>
                      <a:srgbClr val="F4F4F4"/>
                    </a:solidFill>
                  </a:tcPr>
                </a:tc>
                <a:tc>
                  <a:txBody>
                    <a:bodyPr/>
                    <a:lstStyle/>
                    <a:p>
                      <a:pPr>
                        <a:lnSpc>
                          <a:spcPct val="100000"/>
                        </a:lnSpc>
                      </a:pPr>
                      <a:endParaRPr sz="800">
                        <a:latin typeface="Times New Roman"/>
                        <a:cs typeface="Times New Roman"/>
                      </a:endParaRPr>
                    </a:p>
                    <a:p>
                      <a:pPr marR="41275" algn="r">
                        <a:lnSpc>
                          <a:spcPct val="100000"/>
                        </a:lnSpc>
                        <a:spcBef>
                          <a:spcPts val="690"/>
                        </a:spcBef>
                      </a:pPr>
                      <a:r>
                        <a:rPr sz="700" dirty="0">
                          <a:latin typeface="Arial"/>
                          <a:cs typeface="Arial"/>
                        </a:rPr>
                        <a:t>0</a:t>
                      </a:r>
                      <a:endParaRPr sz="700">
                        <a:latin typeface="Arial"/>
                        <a:cs typeface="Arial"/>
                      </a:endParaRPr>
                    </a:p>
                  </a:txBody>
                  <a:tcPr marL="0" marR="0" marT="0" marB="0">
                    <a:lnT w="9525">
                      <a:solidFill>
                        <a:srgbClr val="000000"/>
                      </a:solidFill>
                      <a:prstDash val="solid"/>
                    </a:lnT>
                    <a:solidFill>
                      <a:srgbClr val="F4F4F4"/>
                    </a:solidFill>
                  </a:tcPr>
                </a:tc>
                <a:tc>
                  <a:txBody>
                    <a:bodyPr/>
                    <a:lstStyle/>
                    <a:p>
                      <a:pPr>
                        <a:lnSpc>
                          <a:spcPct val="100000"/>
                        </a:lnSpc>
                      </a:pPr>
                      <a:endParaRPr sz="800">
                        <a:latin typeface="Times New Roman"/>
                        <a:cs typeface="Times New Roman"/>
                      </a:endParaRPr>
                    </a:p>
                    <a:p>
                      <a:pPr marR="178435" algn="r">
                        <a:lnSpc>
                          <a:spcPct val="100000"/>
                        </a:lnSpc>
                        <a:spcBef>
                          <a:spcPts val="690"/>
                        </a:spcBef>
                      </a:pPr>
                      <a:r>
                        <a:rPr sz="700" dirty="0">
                          <a:latin typeface="Arial"/>
                          <a:cs typeface="Arial"/>
                        </a:rPr>
                        <a:t>0</a:t>
                      </a:r>
                      <a:endParaRPr sz="700">
                        <a:latin typeface="Arial"/>
                        <a:cs typeface="Arial"/>
                      </a:endParaRPr>
                    </a:p>
                  </a:txBody>
                  <a:tcPr marL="0" marR="0" marT="0" marB="0">
                    <a:lnT w="9525">
                      <a:solidFill>
                        <a:srgbClr val="000000"/>
                      </a:solidFill>
                      <a:prstDash val="solid"/>
                    </a:lnT>
                    <a:solidFill>
                      <a:srgbClr val="F4F4F4"/>
                    </a:solidFill>
                  </a:tcPr>
                </a:tc>
                <a:tc>
                  <a:txBody>
                    <a:bodyPr/>
                    <a:lstStyle/>
                    <a:p>
                      <a:pPr>
                        <a:lnSpc>
                          <a:spcPct val="100000"/>
                        </a:lnSpc>
                      </a:pPr>
                      <a:endParaRPr sz="800">
                        <a:latin typeface="Times New Roman"/>
                        <a:cs typeface="Times New Roman"/>
                      </a:endParaRPr>
                    </a:p>
                    <a:p>
                      <a:pPr marR="40005" algn="r">
                        <a:lnSpc>
                          <a:spcPct val="100000"/>
                        </a:lnSpc>
                        <a:spcBef>
                          <a:spcPts val="690"/>
                        </a:spcBef>
                      </a:pPr>
                      <a:r>
                        <a:rPr sz="700" dirty="0">
                          <a:latin typeface="Arial"/>
                          <a:cs typeface="Arial"/>
                        </a:rPr>
                        <a:t>0</a:t>
                      </a:r>
                      <a:endParaRPr sz="700">
                        <a:latin typeface="Arial"/>
                        <a:cs typeface="Arial"/>
                      </a:endParaRPr>
                    </a:p>
                  </a:txBody>
                  <a:tcPr marL="0" marR="0" marT="0" marB="0">
                    <a:lnT w="9525">
                      <a:solidFill>
                        <a:srgbClr val="000000"/>
                      </a:solidFill>
                      <a:prstDash val="solid"/>
                    </a:lnT>
                    <a:solidFill>
                      <a:srgbClr val="F4F4F4"/>
                    </a:solidFill>
                  </a:tcPr>
                </a:tc>
                <a:tc>
                  <a:txBody>
                    <a:bodyPr/>
                    <a:lstStyle/>
                    <a:p>
                      <a:pPr>
                        <a:lnSpc>
                          <a:spcPct val="100000"/>
                        </a:lnSpc>
                      </a:pPr>
                      <a:endParaRPr sz="800">
                        <a:latin typeface="Times New Roman"/>
                        <a:cs typeface="Times New Roman"/>
                      </a:endParaRPr>
                    </a:p>
                    <a:p>
                      <a:pPr marR="157480" algn="r">
                        <a:lnSpc>
                          <a:spcPct val="100000"/>
                        </a:lnSpc>
                        <a:spcBef>
                          <a:spcPts val="690"/>
                        </a:spcBef>
                      </a:pPr>
                      <a:r>
                        <a:rPr sz="700" dirty="0">
                          <a:latin typeface="Arial"/>
                          <a:cs typeface="Arial"/>
                        </a:rPr>
                        <a:t>0</a:t>
                      </a:r>
                      <a:endParaRPr sz="700">
                        <a:latin typeface="Arial"/>
                        <a:cs typeface="Arial"/>
                      </a:endParaRPr>
                    </a:p>
                  </a:txBody>
                  <a:tcPr marL="0" marR="0" marT="0" marB="0">
                    <a:lnT w="9525">
                      <a:solidFill>
                        <a:srgbClr val="000000"/>
                      </a:solidFill>
                      <a:prstDash val="solid"/>
                    </a:lnT>
                    <a:solidFill>
                      <a:srgbClr val="F4F4F4"/>
                    </a:solidFill>
                  </a:tcPr>
                </a:tc>
                <a:tc>
                  <a:txBody>
                    <a:bodyPr/>
                    <a:lstStyle/>
                    <a:p>
                      <a:pPr>
                        <a:lnSpc>
                          <a:spcPct val="100000"/>
                        </a:lnSpc>
                      </a:pPr>
                      <a:endParaRPr sz="800">
                        <a:latin typeface="Times New Roman"/>
                        <a:cs typeface="Times New Roman"/>
                      </a:endParaRPr>
                    </a:p>
                    <a:p>
                      <a:pPr marR="165735" algn="r">
                        <a:lnSpc>
                          <a:spcPct val="100000"/>
                        </a:lnSpc>
                        <a:spcBef>
                          <a:spcPts val="690"/>
                        </a:spcBef>
                      </a:pPr>
                      <a:r>
                        <a:rPr sz="700" dirty="0">
                          <a:latin typeface="Arial"/>
                          <a:cs typeface="Arial"/>
                        </a:rPr>
                        <a:t>0</a:t>
                      </a:r>
                      <a:endParaRPr sz="700">
                        <a:latin typeface="Arial"/>
                        <a:cs typeface="Arial"/>
                      </a:endParaRPr>
                    </a:p>
                  </a:txBody>
                  <a:tcPr marL="0" marR="0" marT="0" marB="0">
                    <a:lnT w="9525">
                      <a:solidFill>
                        <a:srgbClr val="000000"/>
                      </a:solidFill>
                      <a:prstDash val="solid"/>
                    </a:lnT>
                    <a:solidFill>
                      <a:srgbClr val="F4F4F4"/>
                    </a:solidFill>
                  </a:tcPr>
                </a:tc>
                <a:tc>
                  <a:txBody>
                    <a:bodyPr/>
                    <a:lstStyle/>
                    <a:p>
                      <a:pPr>
                        <a:lnSpc>
                          <a:spcPct val="100000"/>
                        </a:lnSpc>
                      </a:pPr>
                      <a:endParaRPr sz="800">
                        <a:latin typeface="Times New Roman"/>
                        <a:cs typeface="Times New Roman"/>
                      </a:endParaRPr>
                    </a:p>
                    <a:p>
                      <a:pPr marR="178435" algn="r">
                        <a:lnSpc>
                          <a:spcPct val="100000"/>
                        </a:lnSpc>
                        <a:spcBef>
                          <a:spcPts val="690"/>
                        </a:spcBef>
                      </a:pPr>
                      <a:r>
                        <a:rPr sz="700" dirty="0">
                          <a:latin typeface="Arial"/>
                          <a:cs typeface="Arial"/>
                        </a:rPr>
                        <a:t>0</a:t>
                      </a:r>
                      <a:endParaRPr sz="700">
                        <a:latin typeface="Arial"/>
                        <a:cs typeface="Arial"/>
                      </a:endParaRPr>
                    </a:p>
                  </a:txBody>
                  <a:tcPr marL="0" marR="0" marT="0" marB="0">
                    <a:lnT w="9525">
                      <a:solidFill>
                        <a:srgbClr val="000000"/>
                      </a:solidFill>
                      <a:prstDash val="solid"/>
                    </a:lnT>
                    <a:solidFill>
                      <a:srgbClr val="F4F4F4"/>
                    </a:solidFill>
                  </a:tcPr>
                </a:tc>
              </a:tr>
              <a:tr h="518304">
                <a:tc>
                  <a:txBody>
                    <a:bodyPr/>
                    <a:lstStyle/>
                    <a:p>
                      <a:pPr marR="610870" algn="r">
                        <a:lnSpc>
                          <a:spcPct val="100000"/>
                        </a:lnSpc>
                        <a:spcBef>
                          <a:spcPts val="320"/>
                        </a:spcBef>
                      </a:pPr>
                      <a:r>
                        <a:rPr sz="700" spc="-5" dirty="0">
                          <a:latin typeface="Arial"/>
                          <a:cs typeface="Arial"/>
                        </a:rPr>
                        <a:t>Cardina</a:t>
                      </a:r>
                      <a:r>
                        <a:rPr sz="700" dirty="0">
                          <a:latin typeface="Arial"/>
                          <a:cs typeface="Arial"/>
                        </a:rPr>
                        <a:t>l</a:t>
                      </a:r>
                      <a:endParaRPr sz="700">
                        <a:latin typeface="Arial"/>
                        <a:cs typeface="Arial"/>
                      </a:endParaRPr>
                    </a:p>
                    <a:p>
                      <a:pPr marL="45720">
                        <a:lnSpc>
                          <a:spcPct val="100000"/>
                        </a:lnSpc>
                        <a:tabLst>
                          <a:tab pos="312420" algn="l"/>
                          <a:tab pos="1295400" algn="l"/>
                        </a:tabLst>
                      </a:pPr>
                      <a:r>
                        <a:rPr sz="1050" b="1" spc="15" baseline="-31746" dirty="0">
                          <a:latin typeface="Arial"/>
                          <a:cs typeface="Arial"/>
                        </a:rPr>
                        <a:t>1	</a:t>
                      </a:r>
                      <a:r>
                        <a:rPr sz="700" spc="5" dirty="0">
                          <a:latin typeface="Arial"/>
                          <a:cs typeface="Arial"/>
                        </a:rPr>
                        <a:t>Leger</a:t>
                      </a:r>
                      <a:r>
                        <a:rPr sz="700" dirty="0">
                          <a:latin typeface="Arial"/>
                          <a:cs typeface="Arial"/>
                        </a:rPr>
                        <a:t> </a:t>
                      </a:r>
                      <a:r>
                        <a:rPr sz="700" spc="5" dirty="0">
                          <a:latin typeface="Arial"/>
                          <a:cs typeface="Arial"/>
                        </a:rPr>
                        <a:t>Child	</a:t>
                      </a:r>
                      <a:r>
                        <a:rPr sz="1050" spc="15" baseline="-31746" dirty="0">
                          <a:latin typeface="Arial"/>
                          <a:cs typeface="Arial"/>
                        </a:rPr>
                        <a:t>0</a:t>
                      </a:r>
                      <a:endParaRPr sz="1050" baseline="-31746">
                        <a:latin typeface="Arial"/>
                        <a:cs typeface="Arial"/>
                      </a:endParaRPr>
                    </a:p>
                    <a:p>
                      <a:pPr marR="610870" algn="r">
                        <a:lnSpc>
                          <a:spcPct val="100000"/>
                        </a:lnSpc>
                        <a:spcBef>
                          <a:spcPts val="840"/>
                        </a:spcBef>
                      </a:pPr>
                      <a:r>
                        <a:rPr sz="700" spc="-5" dirty="0">
                          <a:latin typeface="Arial"/>
                          <a:cs typeface="Arial"/>
                        </a:rPr>
                        <a:t>(S</a:t>
                      </a:r>
                      <a:r>
                        <a:rPr sz="700" dirty="0">
                          <a:latin typeface="Arial"/>
                          <a:cs typeface="Arial"/>
                        </a:rPr>
                        <a:t>c</a:t>
                      </a:r>
                      <a:r>
                        <a:rPr sz="700" spc="-5" dirty="0">
                          <a:latin typeface="Arial"/>
                          <a:cs typeface="Arial"/>
                        </a:rPr>
                        <a:t>arborough</a:t>
                      </a:r>
                      <a:r>
                        <a:rPr sz="700" dirty="0">
                          <a:latin typeface="Arial"/>
                          <a:cs typeface="Arial"/>
                        </a:rPr>
                        <a:t>)</a:t>
                      </a:r>
                      <a:endParaRPr sz="700">
                        <a:latin typeface="Arial"/>
                        <a:cs typeface="Arial"/>
                      </a:endParaRPr>
                    </a:p>
                  </a:txBody>
                  <a:tcPr marL="0" marR="0" marT="40640" marB="0"/>
                </a:tc>
                <a:tc>
                  <a:txBody>
                    <a:bodyPr/>
                    <a:lstStyle/>
                    <a:p>
                      <a:pPr>
                        <a:lnSpc>
                          <a:spcPct val="100000"/>
                        </a:lnSpc>
                      </a:pPr>
                      <a:endParaRPr sz="800">
                        <a:latin typeface="Times New Roman"/>
                        <a:cs typeface="Times New Roman"/>
                      </a:endParaRPr>
                    </a:p>
                    <a:p>
                      <a:pPr marR="38735" algn="r">
                        <a:lnSpc>
                          <a:spcPct val="100000"/>
                        </a:lnSpc>
                        <a:spcBef>
                          <a:spcPts val="660"/>
                        </a:spcBef>
                      </a:pPr>
                      <a:r>
                        <a:rPr sz="700" dirty="0">
                          <a:latin typeface="Arial"/>
                          <a:cs typeface="Arial"/>
                        </a:rPr>
                        <a:t>0</a:t>
                      </a:r>
                      <a:endParaRPr sz="700">
                        <a:latin typeface="Arial"/>
                        <a:cs typeface="Arial"/>
                      </a:endParaRPr>
                    </a:p>
                  </a:txBody>
                  <a:tcPr marL="0" marR="0" marT="0" marB="0"/>
                </a:tc>
                <a:tc>
                  <a:txBody>
                    <a:bodyPr/>
                    <a:lstStyle/>
                    <a:p>
                      <a:pPr>
                        <a:lnSpc>
                          <a:spcPct val="100000"/>
                        </a:lnSpc>
                      </a:pPr>
                      <a:endParaRPr sz="800">
                        <a:latin typeface="Times New Roman"/>
                        <a:cs typeface="Times New Roman"/>
                      </a:endParaRPr>
                    </a:p>
                    <a:p>
                      <a:pPr marR="38735" algn="r">
                        <a:lnSpc>
                          <a:spcPct val="100000"/>
                        </a:lnSpc>
                        <a:spcBef>
                          <a:spcPts val="660"/>
                        </a:spcBef>
                      </a:pPr>
                      <a:r>
                        <a:rPr sz="700" dirty="0">
                          <a:latin typeface="Arial"/>
                          <a:cs typeface="Arial"/>
                        </a:rPr>
                        <a:t>0</a:t>
                      </a:r>
                      <a:endParaRPr sz="700">
                        <a:latin typeface="Arial"/>
                        <a:cs typeface="Arial"/>
                      </a:endParaRPr>
                    </a:p>
                  </a:txBody>
                  <a:tcPr marL="0" marR="0" marT="0" marB="0"/>
                </a:tc>
                <a:tc>
                  <a:txBody>
                    <a:bodyPr/>
                    <a:lstStyle/>
                    <a:p>
                      <a:pPr>
                        <a:lnSpc>
                          <a:spcPct val="100000"/>
                        </a:lnSpc>
                      </a:pPr>
                      <a:endParaRPr sz="800">
                        <a:latin typeface="Times New Roman"/>
                        <a:cs typeface="Times New Roman"/>
                      </a:endParaRPr>
                    </a:p>
                    <a:p>
                      <a:pPr marR="42545" algn="r">
                        <a:lnSpc>
                          <a:spcPct val="100000"/>
                        </a:lnSpc>
                        <a:spcBef>
                          <a:spcPts val="660"/>
                        </a:spcBef>
                      </a:pPr>
                      <a:r>
                        <a:rPr sz="700" dirty="0">
                          <a:latin typeface="Arial"/>
                          <a:cs typeface="Arial"/>
                        </a:rPr>
                        <a:t>0</a:t>
                      </a:r>
                      <a:endParaRPr sz="700">
                        <a:latin typeface="Arial"/>
                        <a:cs typeface="Arial"/>
                      </a:endParaRPr>
                    </a:p>
                  </a:txBody>
                  <a:tcPr marL="0" marR="0" marT="0" marB="0"/>
                </a:tc>
                <a:tc>
                  <a:txBody>
                    <a:bodyPr/>
                    <a:lstStyle/>
                    <a:p>
                      <a:pPr>
                        <a:lnSpc>
                          <a:spcPct val="100000"/>
                        </a:lnSpc>
                      </a:pPr>
                      <a:endParaRPr sz="800">
                        <a:latin typeface="Times New Roman"/>
                        <a:cs typeface="Times New Roman"/>
                      </a:endParaRPr>
                    </a:p>
                    <a:p>
                      <a:pPr marR="40005" algn="r">
                        <a:lnSpc>
                          <a:spcPct val="100000"/>
                        </a:lnSpc>
                        <a:spcBef>
                          <a:spcPts val="660"/>
                        </a:spcBef>
                      </a:pPr>
                      <a:r>
                        <a:rPr sz="700" dirty="0">
                          <a:latin typeface="Arial"/>
                          <a:cs typeface="Arial"/>
                        </a:rPr>
                        <a:t>0</a:t>
                      </a:r>
                      <a:endParaRPr sz="700">
                        <a:latin typeface="Arial"/>
                        <a:cs typeface="Arial"/>
                      </a:endParaRPr>
                    </a:p>
                  </a:txBody>
                  <a:tcPr marL="0" marR="0" marT="0" marB="0"/>
                </a:tc>
                <a:tc>
                  <a:txBody>
                    <a:bodyPr/>
                    <a:lstStyle/>
                    <a:p>
                      <a:pPr>
                        <a:lnSpc>
                          <a:spcPct val="100000"/>
                        </a:lnSpc>
                      </a:pPr>
                      <a:endParaRPr sz="800" dirty="0">
                        <a:latin typeface="Times New Roman"/>
                        <a:cs typeface="Times New Roman"/>
                      </a:endParaRPr>
                    </a:p>
                    <a:p>
                      <a:pPr marR="41275" algn="r">
                        <a:lnSpc>
                          <a:spcPct val="100000"/>
                        </a:lnSpc>
                        <a:spcBef>
                          <a:spcPts val="660"/>
                        </a:spcBef>
                      </a:pPr>
                      <a:r>
                        <a:rPr sz="700" dirty="0">
                          <a:latin typeface="Arial"/>
                          <a:cs typeface="Arial"/>
                        </a:rPr>
                        <a:t>0</a:t>
                      </a:r>
                    </a:p>
                  </a:txBody>
                  <a:tcPr marL="0" marR="0" marT="0" marB="0"/>
                </a:tc>
                <a:tc>
                  <a:txBody>
                    <a:bodyPr/>
                    <a:lstStyle/>
                    <a:p>
                      <a:pPr>
                        <a:lnSpc>
                          <a:spcPct val="100000"/>
                        </a:lnSpc>
                      </a:pPr>
                      <a:endParaRPr sz="800">
                        <a:latin typeface="Times New Roman"/>
                        <a:cs typeface="Times New Roman"/>
                      </a:endParaRPr>
                    </a:p>
                    <a:p>
                      <a:pPr marR="178435" algn="r">
                        <a:lnSpc>
                          <a:spcPct val="100000"/>
                        </a:lnSpc>
                        <a:spcBef>
                          <a:spcPts val="660"/>
                        </a:spcBef>
                      </a:pPr>
                      <a:r>
                        <a:rPr sz="700" dirty="0">
                          <a:latin typeface="Arial"/>
                          <a:cs typeface="Arial"/>
                        </a:rPr>
                        <a:t>0</a:t>
                      </a:r>
                      <a:endParaRPr sz="700">
                        <a:latin typeface="Arial"/>
                        <a:cs typeface="Arial"/>
                      </a:endParaRPr>
                    </a:p>
                  </a:txBody>
                  <a:tcPr marL="0" marR="0" marT="0" marB="0"/>
                </a:tc>
                <a:tc>
                  <a:txBody>
                    <a:bodyPr/>
                    <a:lstStyle/>
                    <a:p>
                      <a:pPr>
                        <a:lnSpc>
                          <a:spcPct val="100000"/>
                        </a:lnSpc>
                      </a:pPr>
                      <a:endParaRPr sz="800">
                        <a:latin typeface="Times New Roman"/>
                        <a:cs typeface="Times New Roman"/>
                      </a:endParaRPr>
                    </a:p>
                    <a:p>
                      <a:pPr marR="40005" algn="r">
                        <a:lnSpc>
                          <a:spcPct val="100000"/>
                        </a:lnSpc>
                        <a:spcBef>
                          <a:spcPts val="660"/>
                        </a:spcBef>
                      </a:pPr>
                      <a:r>
                        <a:rPr sz="700" dirty="0">
                          <a:latin typeface="Arial"/>
                          <a:cs typeface="Arial"/>
                        </a:rPr>
                        <a:t>0</a:t>
                      </a:r>
                      <a:endParaRPr sz="700">
                        <a:latin typeface="Arial"/>
                        <a:cs typeface="Arial"/>
                      </a:endParaRPr>
                    </a:p>
                  </a:txBody>
                  <a:tcPr marL="0" marR="0" marT="0" marB="0"/>
                </a:tc>
                <a:tc>
                  <a:txBody>
                    <a:bodyPr/>
                    <a:lstStyle/>
                    <a:p>
                      <a:pPr>
                        <a:lnSpc>
                          <a:spcPct val="100000"/>
                        </a:lnSpc>
                      </a:pPr>
                      <a:endParaRPr sz="800">
                        <a:latin typeface="Times New Roman"/>
                        <a:cs typeface="Times New Roman"/>
                      </a:endParaRPr>
                    </a:p>
                    <a:p>
                      <a:pPr marR="157480" algn="r">
                        <a:lnSpc>
                          <a:spcPct val="100000"/>
                        </a:lnSpc>
                        <a:spcBef>
                          <a:spcPts val="660"/>
                        </a:spcBef>
                      </a:pPr>
                      <a:r>
                        <a:rPr sz="700" dirty="0">
                          <a:latin typeface="Arial"/>
                          <a:cs typeface="Arial"/>
                        </a:rPr>
                        <a:t>0</a:t>
                      </a:r>
                      <a:endParaRPr sz="700">
                        <a:latin typeface="Arial"/>
                        <a:cs typeface="Arial"/>
                      </a:endParaRPr>
                    </a:p>
                  </a:txBody>
                  <a:tcPr marL="0" marR="0" marT="0" marB="0"/>
                </a:tc>
                <a:tc>
                  <a:txBody>
                    <a:bodyPr/>
                    <a:lstStyle/>
                    <a:p>
                      <a:pPr>
                        <a:lnSpc>
                          <a:spcPct val="100000"/>
                        </a:lnSpc>
                      </a:pPr>
                      <a:endParaRPr sz="800">
                        <a:latin typeface="Times New Roman"/>
                        <a:cs typeface="Times New Roman"/>
                      </a:endParaRPr>
                    </a:p>
                    <a:p>
                      <a:pPr marR="165735" algn="r">
                        <a:lnSpc>
                          <a:spcPct val="100000"/>
                        </a:lnSpc>
                        <a:spcBef>
                          <a:spcPts val="660"/>
                        </a:spcBef>
                      </a:pPr>
                      <a:r>
                        <a:rPr sz="700" dirty="0">
                          <a:latin typeface="Arial"/>
                          <a:cs typeface="Arial"/>
                        </a:rPr>
                        <a:t>0</a:t>
                      </a:r>
                      <a:endParaRPr sz="700">
                        <a:latin typeface="Arial"/>
                        <a:cs typeface="Arial"/>
                      </a:endParaRPr>
                    </a:p>
                  </a:txBody>
                  <a:tcPr marL="0" marR="0" marT="0" marB="0"/>
                </a:tc>
                <a:tc>
                  <a:txBody>
                    <a:bodyPr/>
                    <a:lstStyle/>
                    <a:p>
                      <a:pPr>
                        <a:lnSpc>
                          <a:spcPct val="100000"/>
                        </a:lnSpc>
                      </a:pPr>
                      <a:endParaRPr sz="800">
                        <a:latin typeface="Times New Roman"/>
                        <a:cs typeface="Times New Roman"/>
                      </a:endParaRPr>
                    </a:p>
                    <a:p>
                      <a:pPr marR="178435" algn="r">
                        <a:lnSpc>
                          <a:spcPct val="100000"/>
                        </a:lnSpc>
                        <a:spcBef>
                          <a:spcPts val="660"/>
                        </a:spcBef>
                      </a:pPr>
                      <a:r>
                        <a:rPr sz="700" dirty="0">
                          <a:latin typeface="Arial"/>
                          <a:cs typeface="Arial"/>
                        </a:rPr>
                        <a:t>0</a:t>
                      </a:r>
                      <a:endParaRPr sz="700">
                        <a:latin typeface="Arial"/>
                        <a:cs typeface="Arial"/>
                      </a:endParaRPr>
                    </a:p>
                  </a:txBody>
                  <a:tcPr marL="0" marR="0" marT="0" marB="0"/>
                </a:tc>
              </a:tr>
              <a:tr h="518304">
                <a:tc>
                  <a:txBody>
                    <a:bodyPr/>
                    <a:lstStyle/>
                    <a:p>
                      <a:pPr marR="610870" algn="r">
                        <a:lnSpc>
                          <a:spcPct val="100000"/>
                        </a:lnSpc>
                        <a:spcBef>
                          <a:spcPts val="320"/>
                        </a:spcBef>
                      </a:pPr>
                      <a:r>
                        <a:rPr sz="700" spc="-5" dirty="0">
                          <a:latin typeface="Arial"/>
                          <a:cs typeface="Arial"/>
                        </a:rPr>
                        <a:t>Cardina</a:t>
                      </a:r>
                      <a:r>
                        <a:rPr sz="700" dirty="0">
                          <a:latin typeface="Arial"/>
                          <a:cs typeface="Arial"/>
                        </a:rPr>
                        <a:t>l</a:t>
                      </a:r>
                      <a:endParaRPr sz="700">
                        <a:latin typeface="Arial"/>
                        <a:cs typeface="Arial"/>
                      </a:endParaRPr>
                    </a:p>
                    <a:p>
                      <a:pPr marL="45720">
                        <a:lnSpc>
                          <a:spcPct val="100000"/>
                        </a:lnSpc>
                        <a:tabLst>
                          <a:tab pos="312420" algn="l"/>
                          <a:tab pos="1295400" algn="l"/>
                        </a:tabLst>
                      </a:pPr>
                      <a:r>
                        <a:rPr sz="1050" b="1" spc="15" baseline="-31746" dirty="0">
                          <a:latin typeface="Arial"/>
                          <a:cs typeface="Arial"/>
                        </a:rPr>
                        <a:t>2	</a:t>
                      </a:r>
                      <a:r>
                        <a:rPr sz="700" spc="5" dirty="0">
                          <a:latin typeface="Arial"/>
                          <a:cs typeface="Arial"/>
                        </a:rPr>
                        <a:t>Leger</a:t>
                      </a:r>
                      <a:r>
                        <a:rPr sz="700" dirty="0">
                          <a:latin typeface="Arial"/>
                          <a:cs typeface="Arial"/>
                        </a:rPr>
                        <a:t> </a:t>
                      </a:r>
                      <a:r>
                        <a:rPr sz="700" spc="5" dirty="0">
                          <a:latin typeface="Arial"/>
                          <a:cs typeface="Arial"/>
                        </a:rPr>
                        <a:t>Child	</a:t>
                      </a:r>
                      <a:r>
                        <a:rPr sz="1050" spc="15" baseline="-31746" dirty="0">
                          <a:latin typeface="Arial"/>
                          <a:cs typeface="Arial"/>
                        </a:rPr>
                        <a:t>0</a:t>
                      </a:r>
                      <a:endParaRPr sz="1050" baseline="-31746">
                        <a:latin typeface="Arial"/>
                        <a:cs typeface="Arial"/>
                      </a:endParaRPr>
                    </a:p>
                    <a:p>
                      <a:pPr marR="610870" algn="r">
                        <a:lnSpc>
                          <a:spcPct val="100000"/>
                        </a:lnSpc>
                        <a:spcBef>
                          <a:spcPts val="840"/>
                        </a:spcBef>
                      </a:pPr>
                      <a:r>
                        <a:rPr sz="700" spc="-5" dirty="0">
                          <a:latin typeface="Arial"/>
                          <a:cs typeface="Arial"/>
                        </a:rPr>
                        <a:t>(S</a:t>
                      </a:r>
                      <a:r>
                        <a:rPr sz="700" dirty="0">
                          <a:latin typeface="Arial"/>
                          <a:cs typeface="Arial"/>
                        </a:rPr>
                        <a:t>c</a:t>
                      </a:r>
                      <a:r>
                        <a:rPr sz="700" spc="-5" dirty="0">
                          <a:latin typeface="Arial"/>
                          <a:cs typeface="Arial"/>
                        </a:rPr>
                        <a:t>arborough</a:t>
                      </a:r>
                      <a:r>
                        <a:rPr sz="700" dirty="0">
                          <a:latin typeface="Arial"/>
                          <a:cs typeface="Arial"/>
                        </a:rPr>
                        <a:t>)</a:t>
                      </a:r>
                      <a:endParaRPr sz="700">
                        <a:latin typeface="Arial"/>
                        <a:cs typeface="Arial"/>
                      </a:endParaRPr>
                    </a:p>
                  </a:txBody>
                  <a:tcPr marL="0" marR="0" marT="40640" marB="0">
                    <a:solidFill>
                      <a:srgbClr val="F4F4F4"/>
                    </a:solidFill>
                  </a:tcPr>
                </a:tc>
                <a:tc>
                  <a:txBody>
                    <a:bodyPr/>
                    <a:lstStyle/>
                    <a:p>
                      <a:pPr>
                        <a:lnSpc>
                          <a:spcPct val="100000"/>
                        </a:lnSpc>
                      </a:pPr>
                      <a:endParaRPr sz="800">
                        <a:latin typeface="Times New Roman"/>
                        <a:cs typeface="Times New Roman"/>
                      </a:endParaRPr>
                    </a:p>
                    <a:p>
                      <a:pPr marR="38735" algn="r">
                        <a:lnSpc>
                          <a:spcPct val="100000"/>
                        </a:lnSpc>
                        <a:spcBef>
                          <a:spcPts val="660"/>
                        </a:spcBef>
                      </a:pPr>
                      <a:r>
                        <a:rPr sz="700" dirty="0">
                          <a:latin typeface="Arial"/>
                          <a:cs typeface="Arial"/>
                        </a:rPr>
                        <a:t>0</a:t>
                      </a:r>
                      <a:endParaRPr sz="700">
                        <a:latin typeface="Arial"/>
                        <a:cs typeface="Arial"/>
                      </a:endParaRPr>
                    </a:p>
                  </a:txBody>
                  <a:tcPr marL="0" marR="0" marT="0" marB="0">
                    <a:solidFill>
                      <a:srgbClr val="F4F4F4"/>
                    </a:solidFill>
                  </a:tcPr>
                </a:tc>
                <a:tc>
                  <a:txBody>
                    <a:bodyPr/>
                    <a:lstStyle/>
                    <a:p>
                      <a:pPr>
                        <a:lnSpc>
                          <a:spcPct val="100000"/>
                        </a:lnSpc>
                      </a:pPr>
                      <a:endParaRPr sz="800">
                        <a:latin typeface="Times New Roman"/>
                        <a:cs typeface="Times New Roman"/>
                      </a:endParaRPr>
                    </a:p>
                    <a:p>
                      <a:pPr marR="38735" algn="r">
                        <a:lnSpc>
                          <a:spcPct val="100000"/>
                        </a:lnSpc>
                        <a:spcBef>
                          <a:spcPts val="660"/>
                        </a:spcBef>
                      </a:pPr>
                      <a:r>
                        <a:rPr sz="700" dirty="0">
                          <a:latin typeface="Arial"/>
                          <a:cs typeface="Arial"/>
                        </a:rPr>
                        <a:t>0</a:t>
                      </a:r>
                      <a:endParaRPr sz="700">
                        <a:latin typeface="Arial"/>
                        <a:cs typeface="Arial"/>
                      </a:endParaRPr>
                    </a:p>
                  </a:txBody>
                  <a:tcPr marL="0" marR="0" marT="0" marB="0">
                    <a:solidFill>
                      <a:srgbClr val="F4F4F4"/>
                    </a:solidFill>
                  </a:tcPr>
                </a:tc>
                <a:tc>
                  <a:txBody>
                    <a:bodyPr/>
                    <a:lstStyle/>
                    <a:p>
                      <a:pPr>
                        <a:lnSpc>
                          <a:spcPct val="100000"/>
                        </a:lnSpc>
                      </a:pPr>
                      <a:endParaRPr sz="800">
                        <a:latin typeface="Times New Roman"/>
                        <a:cs typeface="Times New Roman"/>
                      </a:endParaRPr>
                    </a:p>
                    <a:p>
                      <a:pPr marR="42545" algn="r">
                        <a:lnSpc>
                          <a:spcPct val="100000"/>
                        </a:lnSpc>
                        <a:spcBef>
                          <a:spcPts val="660"/>
                        </a:spcBef>
                      </a:pPr>
                      <a:r>
                        <a:rPr sz="700" dirty="0">
                          <a:latin typeface="Arial"/>
                          <a:cs typeface="Arial"/>
                        </a:rPr>
                        <a:t>0</a:t>
                      </a:r>
                      <a:endParaRPr sz="700">
                        <a:latin typeface="Arial"/>
                        <a:cs typeface="Arial"/>
                      </a:endParaRPr>
                    </a:p>
                  </a:txBody>
                  <a:tcPr marL="0" marR="0" marT="0" marB="0">
                    <a:solidFill>
                      <a:srgbClr val="F4F4F4"/>
                    </a:solidFill>
                  </a:tcPr>
                </a:tc>
                <a:tc>
                  <a:txBody>
                    <a:bodyPr/>
                    <a:lstStyle/>
                    <a:p>
                      <a:pPr>
                        <a:lnSpc>
                          <a:spcPct val="100000"/>
                        </a:lnSpc>
                      </a:pPr>
                      <a:endParaRPr sz="800">
                        <a:latin typeface="Times New Roman"/>
                        <a:cs typeface="Times New Roman"/>
                      </a:endParaRPr>
                    </a:p>
                    <a:p>
                      <a:pPr marR="40005" algn="r">
                        <a:lnSpc>
                          <a:spcPct val="100000"/>
                        </a:lnSpc>
                        <a:spcBef>
                          <a:spcPts val="660"/>
                        </a:spcBef>
                      </a:pPr>
                      <a:r>
                        <a:rPr sz="700" dirty="0">
                          <a:latin typeface="Arial"/>
                          <a:cs typeface="Arial"/>
                        </a:rPr>
                        <a:t>0</a:t>
                      </a:r>
                      <a:endParaRPr sz="700">
                        <a:latin typeface="Arial"/>
                        <a:cs typeface="Arial"/>
                      </a:endParaRPr>
                    </a:p>
                  </a:txBody>
                  <a:tcPr marL="0" marR="0" marT="0" marB="0">
                    <a:solidFill>
                      <a:srgbClr val="F4F4F4"/>
                    </a:solidFill>
                  </a:tcPr>
                </a:tc>
                <a:tc>
                  <a:txBody>
                    <a:bodyPr/>
                    <a:lstStyle/>
                    <a:p>
                      <a:pPr>
                        <a:lnSpc>
                          <a:spcPct val="100000"/>
                        </a:lnSpc>
                      </a:pPr>
                      <a:endParaRPr sz="800">
                        <a:latin typeface="Times New Roman"/>
                        <a:cs typeface="Times New Roman"/>
                      </a:endParaRPr>
                    </a:p>
                    <a:p>
                      <a:pPr marR="41275" algn="r">
                        <a:lnSpc>
                          <a:spcPct val="100000"/>
                        </a:lnSpc>
                        <a:spcBef>
                          <a:spcPts val="660"/>
                        </a:spcBef>
                      </a:pPr>
                      <a:r>
                        <a:rPr sz="700" dirty="0">
                          <a:latin typeface="Arial"/>
                          <a:cs typeface="Arial"/>
                        </a:rPr>
                        <a:t>0</a:t>
                      </a:r>
                      <a:endParaRPr sz="700">
                        <a:latin typeface="Arial"/>
                        <a:cs typeface="Arial"/>
                      </a:endParaRPr>
                    </a:p>
                  </a:txBody>
                  <a:tcPr marL="0" marR="0" marT="0" marB="0">
                    <a:solidFill>
                      <a:srgbClr val="F4F4F4"/>
                    </a:solidFill>
                  </a:tcPr>
                </a:tc>
                <a:tc>
                  <a:txBody>
                    <a:bodyPr/>
                    <a:lstStyle/>
                    <a:p>
                      <a:pPr>
                        <a:lnSpc>
                          <a:spcPct val="100000"/>
                        </a:lnSpc>
                      </a:pPr>
                      <a:endParaRPr sz="800">
                        <a:latin typeface="Times New Roman"/>
                        <a:cs typeface="Times New Roman"/>
                      </a:endParaRPr>
                    </a:p>
                    <a:p>
                      <a:pPr marR="178435" algn="r">
                        <a:lnSpc>
                          <a:spcPct val="100000"/>
                        </a:lnSpc>
                        <a:spcBef>
                          <a:spcPts val="660"/>
                        </a:spcBef>
                      </a:pPr>
                      <a:r>
                        <a:rPr sz="700" dirty="0">
                          <a:latin typeface="Arial"/>
                          <a:cs typeface="Arial"/>
                        </a:rPr>
                        <a:t>0</a:t>
                      </a:r>
                      <a:endParaRPr sz="700">
                        <a:latin typeface="Arial"/>
                        <a:cs typeface="Arial"/>
                      </a:endParaRPr>
                    </a:p>
                  </a:txBody>
                  <a:tcPr marL="0" marR="0" marT="0" marB="0">
                    <a:solidFill>
                      <a:srgbClr val="F4F4F4"/>
                    </a:solidFill>
                  </a:tcPr>
                </a:tc>
                <a:tc>
                  <a:txBody>
                    <a:bodyPr/>
                    <a:lstStyle/>
                    <a:p>
                      <a:pPr>
                        <a:lnSpc>
                          <a:spcPct val="100000"/>
                        </a:lnSpc>
                      </a:pPr>
                      <a:endParaRPr sz="800">
                        <a:latin typeface="Times New Roman"/>
                        <a:cs typeface="Times New Roman"/>
                      </a:endParaRPr>
                    </a:p>
                    <a:p>
                      <a:pPr marR="40005" algn="r">
                        <a:lnSpc>
                          <a:spcPct val="100000"/>
                        </a:lnSpc>
                        <a:spcBef>
                          <a:spcPts val="660"/>
                        </a:spcBef>
                      </a:pPr>
                      <a:r>
                        <a:rPr sz="700" dirty="0">
                          <a:latin typeface="Arial"/>
                          <a:cs typeface="Arial"/>
                        </a:rPr>
                        <a:t>0</a:t>
                      </a:r>
                      <a:endParaRPr sz="700">
                        <a:latin typeface="Arial"/>
                        <a:cs typeface="Arial"/>
                      </a:endParaRPr>
                    </a:p>
                  </a:txBody>
                  <a:tcPr marL="0" marR="0" marT="0" marB="0">
                    <a:solidFill>
                      <a:srgbClr val="F4F4F4"/>
                    </a:solidFill>
                  </a:tcPr>
                </a:tc>
                <a:tc>
                  <a:txBody>
                    <a:bodyPr/>
                    <a:lstStyle/>
                    <a:p>
                      <a:pPr>
                        <a:lnSpc>
                          <a:spcPct val="100000"/>
                        </a:lnSpc>
                      </a:pPr>
                      <a:endParaRPr sz="800">
                        <a:latin typeface="Times New Roman"/>
                        <a:cs typeface="Times New Roman"/>
                      </a:endParaRPr>
                    </a:p>
                    <a:p>
                      <a:pPr marR="157480" algn="r">
                        <a:lnSpc>
                          <a:spcPct val="100000"/>
                        </a:lnSpc>
                        <a:spcBef>
                          <a:spcPts val="660"/>
                        </a:spcBef>
                      </a:pPr>
                      <a:r>
                        <a:rPr sz="700" dirty="0">
                          <a:latin typeface="Arial"/>
                          <a:cs typeface="Arial"/>
                        </a:rPr>
                        <a:t>0</a:t>
                      </a:r>
                      <a:endParaRPr sz="700">
                        <a:latin typeface="Arial"/>
                        <a:cs typeface="Arial"/>
                      </a:endParaRPr>
                    </a:p>
                  </a:txBody>
                  <a:tcPr marL="0" marR="0" marT="0" marB="0">
                    <a:solidFill>
                      <a:srgbClr val="F4F4F4"/>
                    </a:solidFill>
                  </a:tcPr>
                </a:tc>
                <a:tc>
                  <a:txBody>
                    <a:bodyPr/>
                    <a:lstStyle/>
                    <a:p>
                      <a:pPr>
                        <a:lnSpc>
                          <a:spcPct val="100000"/>
                        </a:lnSpc>
                      </a:pPr>
                      <a:endParaRPr sz="800">
                        <a:latin typeface="Times New Roman"/>
                        <a:cs typeface="Times New Roman"/>
                      </a:endParaRPr>
                    </a:p>
                    <a:p>
                      <a:pPr marR="165735" algn="r">
                        <a:lnSpc>
                          <a:spcPct val="100000"/>
                        </a:lnSpc>
                        <a:spcBef>
                          <a:spcPts val="660"/>
                        </a:spcBef>
                      </a:pPr>
                      <a:r>
                        <a:rPr sz="700" dirty="0">
                          <a:latin typeface="Arial"/>
                          <a:cs typeface="Arial"/>
                        </a:rPr>
                        <a:t>0</a:t>
                      </a:r>
                      <a:endParaRPr sz="700">
                        <a:latin typeface="Arial"/>
                        <a:cs typeface="Arial"/>
                      </a:endParaRPr>
                    </a:p>
                  </a:txBody>
                  <a:tcPr marL="0" marR="0" marT="0" marB="0">
                    <a:solidFill>
                      <a:srgbClr val="F4F4F4"/>
                    </a:solidFill>
                  </a:tcPr>
                </a:tc>
                <a:tc>
                  <a:txBody>
                    <a:bodyPr/>
                    <a:lstStyle/>
                    <a:p>
                      <a:pPr>
                        <a:lnSpc>
                          <a:spcPct val="100000"/>
                        </a:lnSpc>
                      </a:pPr>
                      <a:endParaRPr sz="800">
                        <a:latin typeface="Times New Roman"/>
                        <a:cs typeface="Times New Roman"/>
                      </a:endParaRPr>
                    </a:p>
                    <a:p>
                      <a:pPr marR="178435" algn="r">
                        <a:lnSpc>
                          <a:spcPct val="100000"/>
                        </a:lnSpc>
                        <a:spcBef>
                          <a:spcPts val="660"/>
                        </a:spcBef>
                      </a:pPr>
                      <a:r>
                        <a:rPr sz="700" dirty="0">
                          <a:latin typeface="Arial"/>
                          <a:cs typeface="Arial"/>
                        </a:rPr>
                        <a:t>0</a:t>
                      </a:r>
                      <a:endParaRPr sz="700">
                        <a:latin typeface="Arial"/>
                        <a:cs typeface="Arial"/>
                      </a:endParaRPr>
                    </a:p>
                  </a:txBody>
                  <a:tcPr marL="0" marR="0" marT="0" marB="0">
                    <a:solidFill>
                      <a:srgbClr val="F4F4F4"/>
                    </a:solidFill>
                  </a:tcPr>
                </a:tc>
              </a:tr>
              <a:tr h="309029">
                <a:tc>
                  <a:txBody>
                    <a:bodyPr/>
                    <a:lstStyle/>
                    <a:p>
                      <a:pPr marL="434340">
                        <a:lnSpc>
                          <a:spcPct val="100000"/>
                        </a:lnSpc>
                        <a:spcBef>
                          <a:spcPts val="320"/>
                        </a:spcBef>
                      </a:pPr>
                      <a:r>
                        <a:rPr sz="700" spc="5" dirty="0">
                          <a:latin typeface="Arial"/>
                          <a:cs typeface="Arial"/>
                        </a:rPr>
                        <a:t>Cardinal</a:t>
                      </a:r>
                      <a:endParaRPr sz="700">
                        <a:latin typeface="Arial"/>
                        <a:cs typeface="Arial"/>
                      </a:endParaRPr>
                    </a:p>
                    <a:p>
                      <a:pPr marL="45720">
                        <a:lnSpc>
                          <a:spcPct val="100000"/>
                        </a:lnSpc>
                        <a:tabLst>
                          <a:tab pos="312420" algn="l"/>
                          <a:tab pos="1295400" algn="l"/>
                        </a:tabLst>
                      </a:pPr>
                      <a:r>
                        <a:rPr sz="1050" b="1" spc="15" baseline="-31746" dirty="0">
                          <a:latin typeface="Arial"/>
                          <a:cs typeface="Arial"/>
                        </a:rPr>
                        <a:t>3	</a:t>
                      </a:r>
                      <a:r>
                        <a:rPr sz="700" spc="5" dirty="0">
                          <a:latin typeface="Arial"/>
                          <a:cs typeface="Arial"/>
                        </a:rPr>
                        <a:t>Leger</a:t>
                      </a:r>
                      <a:r>
                        <a:rPr sz="700" dirty="0">
                          <a:latin typeface="Arial"/>
                          <a:cs typeface="Arial"/>
                        </a:rPr>
                        <a:t> </a:t>
                      </a:r>
                      <a:r>
                        <a:rPr sz="700" spc="5" dirty="0">
                          <a:latin typeface="Arial"/>
                          <a:cs typeface="Arial"/>
                        </a:rPr>
                        <a:t>Child	</a:t>
                      </a:r>
                      <a:r>
                        <a:rPr sz="1050" spc="15" baseline="-31746" dirty="0">
                          <a:latin typeface="Arial"/>
                          <a:cs typeface="Arial"/>
                        </a:rPr>
                        <a:t>0</a:t>
                      </a:r>
                      <a:endParaRPr sz="1050" baseline="-31746">
                        <a:latin typeface="Arial"/>
                        <a:cs typeface="Arial"/>
                      </a:endParaRPr>
                    </a:p>
                  </a:txBody>
                  <a:tcPr marL="0" marR="0" marT="40640" marB="0"/>
                </a:tc>
                <a:tc>
                  <a:txBody>
                    <a:bodyPr/>
                    <a:lstStyle/>
                    <a:p>
                      <a:pPr>
                        <a:lnSpc>
                          <a:spcPct val="100000"/>
                        </a:lnSpc>
                      </a:pPr>
                      <a:endParaRPr sz="800">
                        <a:latin typeface="Times New Roman"/>
                        <a:cs typeface="Times New Roman"/>
                      </a:endParaRPr>
                    </a:p>
                    <a:p>
                      <a:pPr marR="38735" algn="r">
                        <a:lnSpc>
                          <a:spcPts val="755"/>
                        </a:lnSpc>
                        <a:spcBef>
                          <a:spcPts val="660"/>
                        </a:spcBef>
                      </a:pPr>
                      <a:r>
                        <a:rPr sz="700" dirty="0">
                          <a:latin typeface="Arial"/>
                          <a:cs typeface="Arial"/>
                        </a:rPr>
                        <a:t>0</a:t>
                      </a:r>
                      <a:endParaRPr sz="700">
                        <a:latin typeface="Arial"/>
                        <a:cs typeface="Arial"/>
                      </a:endParaRPr>
                    </a:p>
                  </a:txBody>
                  <a:tcPr marL="0" marR="0" marT="0" marB="0"/>
                </a:tc>
                <a:tc>
                  <a:txBody>
                    <a:bodyPr/>
                    <a:lstStyle/>
                    <a:p>
                      <a:pPr>
                        <a:lnSpc>
                          <a:spcPct val="100000"/>
                        </a:lnSpc>
                      </a:pPr>
                      <a:endParaRPr sz="800">
                        <a:latin typeface="Times New Roman"/>
                        <a:cs typeface="Times New Roman"/>
                      </a:endParaRPr>
                    </a:p>
                    <a:p>
                      <a:pPr marR="38735" algn="r">
                        <a:lnSpc>
                          <a:spcPts val="755"/>
                        </a:lnSpc>
                        <a:spcBef>
                          <a:spcPts val="660"/>
                        </a:spcBef>
                      </a:pPr>
                      <a:r>
                        <a:rPr sz="700" dirty="0">
                          <a:latin typeface="Arial"/>
                          <a:cs typeface="Arial"/>
                        </a:rPr>
                        <a:t>0</a:t>
                      </a:r>
                      <a:endParaRPr sz="700">
                        <a:latin typeface="Arial"/>
                        <a:cs typeface="Arial"/>
                      </a:endParaRPr>
                    </a:p>
                  </a:txBody>
                  <a:tcPr marL="0" marR="0" marT="0" marB="0"/>
                </a:tc>
                <a:tc>
                  <a:txBody>
                    <a:bodyPr/>
                    <a:lstStyle/>
                    <a:p>
                      <a:pPr>
                        <a:lnSpc>
                          <a:spcPct val="100000"/>
                        </a:lnSpc>
                      </a:pPr>
                      <a:endParaRPr sz="800">
                        <a:latin typeface="Times New Roman"/>
                        <a:cs typeface="Times New Roman"/>
                      </a:endParaRPr>
                    </a:p>
                    <a:p>
                      <a:pPr marR="42545" algn="r">
                        <a:lnSpc>
                          <a:spcPts val="755"/>
                        </a:lnSpc>
                        <a:spcBef>
                          <a:spcPts val="660"/>
                        </a:spcBef>
                      </a:pPr>
                      <a:r>
                        <a:rPr sz="700" dirty="0">
                          <a:latin typeface="Arial"/>
                          <a:cs typeface="Arial"/>
                        </a:rPr>
                        <a:t>0</a:t>
                      </a:r>
                      <a:endParaRPr sz="700">
                        <a:latin typeface="Arial"/>
                        <a:cs typeface="Arial"/>
                      </a:endParaRPr>
                    </a:p>
                  </a:txBody>
                  <a:tcPr marL="0" marR="0" marT="0" marB="0"/>
                </a:tc>
                <a:tc>
                  <a:txBody>
                    <a:bodyPr/>
                    <a:lstStyle/>
                    <a:p>
                      <a:pPr>
                        <a:lnSpc>
                          <a:spcPct val="100000"/>
                        </a:lnSpc>
                      </a:pPr>
                      <a:endParaRPr sz="800">
                        <a:latin typeface="Times New Roman"/>
                        <a:cs typeface="Times New Roman"/>
                      </a:endParaRPr>
                    </a:p>
                    <a:p>
                      <a:pPr marR="40005" algn="r">
                        <a:lnSpc>
                          <a:spcPts val="755"/>
                        </a:lnSpc>
                        <a:spcBef>
                          <a:spcPts val="660"/>
                        </a:spcBef>
                      </a:pPr>
                      <a:r>
                        <a:rPr sz="700" dirty="0">
                          <a:latin typeface="Arial"/>
                          <a:cs typeface="Arial"/>
                        </a:rPr>
                        <a:t>0</a:t>
                      </a:r>
                      <a:endParaRPr sz="700">
                        <a:latin typeface="Arial"/>
                        <a:cs typeface="Arial"/>
                      </a:endParaRPr>
                    </a:p>
                  </a:txBody>
                  <a:tcPr marL="0" marR="0" marT="0" marB="0"/>
                </a:tc>
                <a:tc>
                  <a:txBody>
                    <a:bodyPr/>
                    <a:lstStyle/>
                    <a:p>
                      <a:pPr>
                        <a:lnSpc>
                          <a:spcPct val="100000"/>
                        </a:lnSpc>
                      </a:pPr>
                      <a:endParaRPr sz="800">
                        <a:latin typeface="Times New Roman"/>
                        <a:cs typeface="Times New Roman"/>
                      </a:endParaRPr>
                    </a:p>
                    <a:p>
                      <a:pPr marR="41275" algn="r">
                        <a:lnSpc>
                          <a:spcPts val="755"/>
                        </a:lnSpc>
                        <a:spcBef>
                          <a:spcPts val="660"/>
                        </a:spcBef>
                      </a:pPr>
                      <a:r>
                        <a:rPr sz="700" dirty="0">
                          <a:latin typeface="Arial"/>
                          <a:cs typeface="Arial"/>
                        </a:rPr>
                        <a:t>0</a:t>
                      </a:r>
                      <a:endParaRPr sz="700">
                        <a:latin typeface="Arial"/>
                        <a:cs typeface="Arial"/>
                      </a:endParaRPr>
                    </a:p>
                  </a:txBody>
                  <a:tcPr marL="0" marR="0" marT="0" marB="0"/>
                </a:tc>
                <a:tc>
                  <a:txBody>
                    <a:bodyPr/>
                    <a:lstStyle/>
                    <a:p>
                      <a:pPr>
                        <a:lnSpc>
                          <a:spcPct val="100000"/>
                        </a:lnSpc>
                      </a:pPr>
                      <a:endParaRPr sz="800">
                        <a:latin typeface="Times New Roman"/>
                        <a:cs typeface="Times New Roman"/>
                      </a:endParaRPr>
                    </a:p>
                    <a:p>
                      <a:pPr marR="178435" algn="r">
                        <a:lnSpc>
                          <a:spcPts val="755"/>
                        </a:lnSpc>
                        <a:spcBef>
                          <a:spcPts val="660"/>
                        </a:spcBef>
                      </a:pPr>
                      <a:r>
                        <a:rPr sz="700" dirty="0">
                          <a:latin typeface="Arial"/>
                          <a:cs typeface="Arial"/>
                        </a:rPr>
                        <a:t>0</a:t>
                      </a:r>
                      <a:endParaRPr sz="700">
                        <a:latin typeface="Arial"/>
                        <a:cs typeface="Arial"/>
                      </a:endParaRPr>
                    </a:p>
                  </a:txBody>
                  <a:tcPr marL="0" marR="0" marT="0" marB="0"/>
                </a:tc>
                <a:tc>
                  <a:txBody>
                    <a:bodyPr/>
                    <a:lstStyle/>
                    <a:p>
                      <a:pPr>
                        <a:lnSpc>
                          <a:spcPct val="100000"/>
                        </a:lnSpc>
                      </a:pPr>
                      <a:endParaRPr sz="800">
                        <a:latin typeface="Times New Roman"/>
                        <a:cs typeface="Times New Roman"/>
                      </a:endParaRPr>
                    </a:p>
                    <a:p>
                      <a:pPr marR="40005" algn="r">
                        <a:lnSpc>
                          <a:spcPts val="755"/>
                        </a:lnSpc>
                        <a:spcBef>
                          <a:spcPts val="660"/>
                        </a:spcBef>
                      </a:pPr>
                      <a:r>
                        <a:rPr sz="700" dirty="0">
                          <a:latin typeface="Arial"/>
                          <a:cs typeface="Arial"/>
                        </a:rPr>
                        <a:t>0</a:t>
                      </a:r>
                      <a:endParaRPr sz="700">
                        <a:latin typeface="Arial"/>
                        <a:cs typeface="Arial"/>
                      </a:endParaRPr>
                    </a:p>
                  </a:txBody>
                  <a:tcPr marL="0" marR="0" marT="0" marB="0"/>
                </a:tc>
                <a:tc>
                  <a:txBody>
                    <a:bodyPr/>
                    <a:lstStyle/>
                    <a:p>
                      <a:pPr>
                        <a:lnSpc>
                          <a:spcPct val="100000"/>
                        </a:lnSpc>
                      </a:pPr>
                      <a:endParaRPr sz="800">
                        <a:latin typeface="Times New Roman"/>
                        <a:cs typeface="Times New Roman"/>
                      </a:endParaRPr>
                    </a:p>
                    <a:p>
                      <a:pPr marR="157480" algn="r">
                        <a:lnSpc>
                          <a:spcPts val="755"/>
                        </a:lnSpc>
                        <a:spcBef>
                          <a:spcPts val="660"/>
                        </a:spcBef>
                      </a:pPr>
                      <a:r>
                        <a:rPr sz="700" dirty="0">
                          <a:latin typeface="Arial"/>
                          <a:cs typeface="Arial"/>
                        </a:rPr>
                        <a:t>0</a:t>
                      </a:r>
                      <a:endParaRPr sz="700">
                        <a:latin typeface="Arial"/>
                        <a:cs typeface="Arial"/>
                      </a:endParaRPr>
                    </a:p>
                  </a:txBody>
                  <a:tcPr marL="0" marR="0" marT="0" marB="0"/>
                </a:tc>
                <a:tc>
                  <a:txBody>
                    <a:bodyPr/>
                    <a:lstStyle/>
                    <a:p>
                      <a:pPr>
                        <a:lnSpc>
                          <a:spcPct val="100000"/>
                        </a:lnSpc>
                      </a:pPr>
                      <a:endParaRPr sz="800">
                        <a:latin typeface="Times New Roman"/>
                        <a:cs typeface="Times New Roman"/>
                      </a:endParaRPr>
                    </a:p>
                    <a:p>
                      <a:pPr marR="165735" algn="r">
                        <a:lnSpc>
                          <a:spcPts val="755"/>
                        </a:lnSpc>
                        <a:spcBef>
                          <a:spcPts val="660"/>
                        </a:spcBef>
                      </a:pPr>
                      <a:r>
                        <a:rPr sz="700" dirty="0">
                          <a:latin typeface="Arial"/>
                          <a:cs typeface="Arial"/>
                        </a:rPr>
                        <a:t>0</a:t>
                      </a:r>
                      <a:endParaRPr sz="700">
                        <a:latin typeface="Arial"/>
                        <a:cs typeface="Arial"/>
                      </a:endParaRPr>
                    </a:p>
                  </a:txBody>
                  <a:tcPr marL="0" marR="0" marT="0" marB="0"/>
                </a:tc>
                <a:tc>
                  <a:txBody>
                    <a:bodyPr/>
                    <a:lstStyle/>
                    <a:p>
                      <a:pPr>
                        <a:lnSpc>
                          <a:spcPct val="100000"/>
                        </a:lnSpc>
                      </a:pPr>
                      <a:endParaRPr sz="800">
                        <a:latin typeface="Times New Roman"/>
                        <a:cs typeface="Times New Roman"/>
                      </a:endParaRPr>
                    </a:p>
                    <a:p>
                      <a:pPr marR="178435" algn="r">
                        <a:lnSpc>
                          <a:spcPts val="755"/>
                        </a:lnSpc>
                        <a:spcBef>
                          <a:spcPts val="660"/>
                        </a:spcBef>
                      </a:pPr>
                      <a:r>
                        <a:rPr sz="700" dirty="0">
                          <a:latin typeface="Arial"/>
                          <a:cs typeface="Arial"/>
                        </a:rPr>
                        <a:t>0</a:t>
                      </a:r>
                      <a:endParaRPr sz="700">
                        <a:latin typeface="Arial"/>
                        <a:cs typeface="Arial"/>
                      </a:endParaRPr>
                    </a:p>
                  </a:txBody>
                  <a:tcPr marL="0" marR="0" marT="0" marB="0"/>
                </a:tc>
              </a:tr>
            </a:tbl>
          </a:graphicData>
        </a:graphic>
      </p:graphicFrame>
      <p:graphicFrame>
        <p:nvGraphicFramePr>
          <p:cNvPr id="43" name="object 43"/>
          <p:cNvGraphicFramePr>
            <a:graphicFrameLocks noGrp="1"/>
          </p:cNvGraphicFramePr>
          <p:nvPr/>
        </p:nvGraphicFramePr>
        <p:xfrm>
          <a:off x="621102" y="9082705"/>
          <a:ext cx="6347455" cy="669696"/>
        </p:xfrm>
        <a:graphic>
          <a:graphicData uri="http://schemas.openxmlformats.org/drawingml/2006/table">
            <a:tbl>
              <a:tblPr firstRow="1" bandRow="1">
                <a:tableStyleId>{2D5ABB26-0587-4C30-8999-92F81FD0307C}</a:tableStyleId>
              </a:tblPr>
              <a:tblGrid>
                <a:gridCol w="1037590"/>
                <a:gridCol w="568960"/>
                <a:gridCol w="464819"/>
                <a:gridCol w="464819"/>
                <a:gridCol w="525780"/>
                <a:gridCol w="518159"/>
                <a:gridCol w="480060"/>
                <a:gridCol w="499110"/>
                <a:gridCol w="453389"/>
                <a:gridCol w="441960"/>
                <a:gridCol w="483870"/>
                <a:gridCol w="408939"/>
              </a:tblGrid>
              <a:tr h="258103">
                <a:tc>
                  <a:txBody>
                    <a:bodyPr/>
                    <a:lstStyle/>
                    <a:p>
                      <a:pPr marR="250190" algn="r">
                        <a:lnSpc>
                          <a:spcPts val="790"/>
                        </a:lnSpc>
                      </a:pPr>
                      <a:r>
                        <a:rPr sz="700" spc="5" dirty="0">
                          <a:latin typeface="Arial"/>
                          <a:cs typeface="Arial"/>
                        </a:rPr>
                        <a:t>Care</a:t>
                      </a:r>
                      <a:r>
                        <a:rPr sz="700" spc="-85" dirty="0">
                          <a:latin typeface="Arial"/>
                          <a:cs typeface="Arial"/>
                        </a:rPr>
                        <a:t> </a:t>
                      </a:r>
                      <a:r>
                        <a:rPr sz="700" spc="5" dirty="0">
                          <a:latin typeface="Arial"/>
                          <a:cs typeface="Arial"/>
                        </a:rPr>
                        <a:t>Centre</a:t>
                      </a:r>
                      <a:endParaRPr sz="700">
                        <a:latin typeface="Arial"/>
                        <a:cs typeface="Arial"/>
                      </a:endParaRPr>
                    </a:p>
                    <a:p>
                      <a:pPr marR="255270" algn="r">
                        <a:lnSpc>
                          <a:spcPct val="100000"/>
                        </a:lnSpc>
                      </a:pPr>
                      <a:r>
                        <a:rPr sz="700" spc="-5" dirty="0">
                          <a:latin typeface="Arial"/>
                          <a:cs typeface="Arial"/>
                        </a:rPr>
                        <a:t>(S</a:t>
                      </a:r>
                      <a:r>
                        <a:rPr sz="700" dirty="0">
                          <a:latin typeface="Arial"/>
                          <a:cs typeface="Arial"/>
                        </a:rPr>
                        <a:t>c</a:t>
                      </a:r>
                      <a:r>
                        <a:rPr sz="700" spc="-5" dirty="0">
                          <a:latin typeface="Arial"/>
                          <a:cs typeface="Arial"/>
                        </a:rPr>
                        <a:t>arborough</a:t>
                      </a:r>
                      <a:r>
                        <a:rPr sz="700" dirty="0">
                          <a:latin typeface="Arial"/>
                          <a:cs typeface="Arial"/>
                        </a:rPr>
                        <a:t>)</a:t>
                      </a:r>
                      <a:endParaRPr sz="700">
                        <a:latin typeface="Arial"/>
                        <a:cs typeface="Arial"/>
                      </a:endParaRPr>
                    </a:p>
                  </a:txBody>
                  <a:tcPr marL="0" marR="0" marT="0" marB="0"/>
                </a:tc>
                <a:tc gridSpan="11">
                  <a:txBody>
                    <a:bodyPr/>
                    <a:lstStyle/>
                    <a:p>
                      <a:pPr>
                        <a:lnSpc>
                          <a:spcPct val="100000"/>
                        </a:lnSpc>
                      </a:pPr>
                      <a:endParaRPr sz="700">
                        <a:latin typeface="Times New Roman"/>
                        <a:cs typeface="Times New Roman"/>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r>
              <a:tr h="257937">
                <a:tc>
                  <a:txBody>
                    <a:bodyPr/>
                    <a:lstStyle/>
                    <a:p>
                      <a:pPr marR="252095" algn="r">
                        <a:lnSpc>
                          <a:spcPct val="100000"/>
                        </a:lnSpc>
                        <a:spcBef>
                          <a:spcPts val="320"/>
                        </a:spcBef>
                      </a:pPr>
                      <a:r>
                        <a:rPr sz="700" spc="-5" dirty="0">
                          <a:latin typeface="Arial"/>
                          <a:cs typeface="Arial"/>
                        </a:rPr>
                        <a:t>Woodlan</a:t>
                      </a:r>
                      <a:r>
                        <a:rPr sz="700" dirty="0">
                          <a:latin typeface="Arial"/>
                          <a:cs typeface="Arial"/>
                        </a:rPr>
                        <a:t>d</a:t>
                      </a:r>
                      <a:endParaRPr sz="700">
                        <a:latin typeface="Arial"/>
                        <a:cs typeface="Arial"/>
                      </a:endParaRPr>
                    </a:p>
                    <a:p>
                      <a:pPr marR="252729" algn="r">
                        <a:lnSpc>
                          <a:spcPts val="770"/>
                        </a:lnSpc>
                        <a:tabLst>
                          <a:tab pos="411480" algn="l"/>
                        </a:tabLst>
                      </a:pPr>
                      <a:r>
                        <a:rPr sz="700" b="1" dirty="0">
                          <a:latin typeface="Arial"/>
                          <a:cs typeface="Arial"/>
                        </a:rPr>
                        <a:t>4	</a:t>
                      </a:r>
                      <a:r>
                        <a:rPr sz="700" spc="-5" dirty="0">
                          <a:latin typeface="Arial"/>
                          <a:cs typeface="Arial"/>
                        </a:rPr>
                        <a:t>Nur</a:t>
                      </a:r>
                      <a:r>
                        <a:rPr sz="700" dirty="0">
                          <a:latin typeface="Arial"/>
                          <a:cs typeface="Arial"/>
                        </a:rPr>
                        <a:t>s</a:t>
                      </a:r>
                      <a:r>
                        <a:rPr sz="700" spc="-5" dirty="0">
                          <a:latin typeface="Arial"/>
                          <a:cs typeface="Arial"/>
                        </a:rPr>
                        <a:t>er</a:t>
                      </a:r>
                      <a:r>
                        <a:rPr sz="700" dirty="0">
                          <a:latin typeface="Arial"/>
                          <a:cs typeface="Arial"/>
                        </a:rPr>
                        <a:t>y</a:t>
                      </a:r>
                      <a:endParaRPr sz="700">
                        <a:latin typeface="Arial"/>
                        <a:cs typeface="Arial"/>
                      </a:endParaRPr>
                    </a:p>
                  </a:txBody>
                  <a:tcPr marL="0" marR="0" marT="40640" marB="0">
                    <a:solidFill>
                      <a:srgbClr val="F4F4F4"/>
                    </a:solidFill>
                  </a:tcPr>
                </a:tc>
                <a:tc>
                  <a:txBody>
                    <a:bodyPr/>
                    <a:lstStyle/>
                    <a:p>
                      <a:pPr>
                        <a:lnSpc>
                          <a:spcPct val="100000"/>
                        </a:lnSpc>
                        <a:spcBef>
                          <a:spcPts val="10"/>
                        </a:spcBef>
                      </a:pPr>
                      <a:endParaRPr sz="1000">
                        <a:latin typeface="Times New Roman"/>
                        <a:cs typeface="Times New Roman"/>
                      </a:endParaRPr>
                    </a:p>
                    <a:p>
                      <a:pPr algn="ctr">
                        <a:lnSpc>
                          <a:spcPts val="770"/>
                        </a:lnSpc>
                      </a:pPr>
                      <a:r>
                        <a:rPr sz="700" dirty="0">
                          <a:latin typeface="Arial"/>
                          <a:cs typeface="Arial"/>
                        </a:rPr>
                        <a:t>0</a:t>
                      </a:r>
                      <a:endParaRPr sz="700">
                        <a:latin typeface="Arial"/>
                        <a:cs typeface="Arial"/>
                      </a:endParaRPr>
                    </a:p>
                  </a:txBody>
                  <a:tcPr marL="0" marR="0" marT="1270" marB="0">
                    <a:solidFill>
                      <a:srgbClr val="F4F4F4"/>
                    </a:solidFill>
                  </a:tcPr>
                </a:tc>
                <a:tc>
                  <a:txBody>
                    <a:bodyPr/>
                    <a:lstStyle/>
                    <a:p>
                      <a:pPr>
                        <a:lnSpc>
                          <a:spcPct val="100000"/>
                        </a:lnSpc>
                        <a:spcBef>
                          <a:spcPts val="10"/>
                        </a:spcBef>
                      </a:pPr>
                      <a:endParaRPr sz="1000">
                        <a:latin typeface="Times New Roman"/>
                        <a:cs typeface="Times New Roman"/>
                      </a:endParaRPr>
                    </a:p>
                    <a:p>
                      <a:pPr marL="260350">
                        <a:lnSpc>
                          <a:spcPts val="770"/>
                        </a:lnSpc>
                      </a:pPr>
                      <a:r>
                        <a:rPr sz="700" dirty="0">
                          <a:latin typeface="Arial"/>
                          <a:cs typeface="Arial"/>
                        </a:rPr>
                        <a:t>0</a:t>
                      </a:r>
                      <a:endParaRPr sz="700">
                        <a:latin typeface="Arial"/>
                        <a:cs typeface="Arial"/>
                      </a:endParaRPr>
                    </a:p>
                  </a:txBody>
                  <a:tcPr marL="0" marR="0" marT="1270" marB="0">
                    <a:solidFill>
                      <a:srgbClr val="F4F4F4"/>
                    </a:solidFill>
                  </a:tcPr>
                </a:tc>
                <a:tc>
                  <a:txBody>
                    <a:bodyPr/>
                    <a:lstStyle/>
                    <a:p>
                      <a:pPr>
                        <a:lnSpc>
                          <a:spcPct val="100000"/>
                        </a:lnSpc>
                        <a:spcBef>
                          <a:spcPts val="10"/>
                        </a:spcBef>
                      </a:pPr>
                      <a:endParaRPr sz="1000">
                        <a:latin typeface="Times New Roman"/>
                        <a:cs typeface="Times New Roman"/>
                      </a:endParaRPr>
                    </a:p>
                    <a:p>
                      <a:pPr marL="153670">
                        <a:lnSpc>
                          <a:spcPts val="770"/>
                        </a:lnSpc>
                      </a:pPr>
                      <a:r>
                        <a:rPr sz="700" dirty="0">
                          <a:latin typeface="Arial"/>
                          <a:cs typeface="Arial"/>
                        </a:rPr>
                        <a:t>0</a:t>
                      </a:r>
                      <a:endParaRPr sz="700">
                        <a:latin typeface="Arial"/>
                        <a:cs typeface="Arial"/>
                      </a:endParaRPr>
                    </a:p>
                  </a:txBody>
                  <a:tcPr marL="0" marR="0" marT="1270" marB="0">
                    <a:solidFill>
                      <a:srgbClr val="F4F4F4"/>
                    </a:solidFill>
                  </a:tcPr>
                </a:tc>
                <a:tc>
                  <a:txBody>
                    <a:bodyPr/>
                    <a:lstStyle/>
                    <a:p>
                      <a:pPr>
                        <a:lnSpc>
                          <a:spcPct val="100000"/>
                        </a:lnSpc>
                        <a:spcBef>
                          <a:spcPts val="10"/>
                        </a:spcBef>
                      </a:pPr>
                      <a:endParaRPr sz="1000">
                        <a:latin typeface="Times New Roman"/>
                        <a:cs typeface="Times New Roman"/>
                      </a:endParaRPr>
                    </a:p>
                    <a:p>
                      <a:pPr marL="45720" algn="ctr">
                        <a:lnSpc>
                          <a:spcPts val="770"/>
                        </a:lnSpc>
                      </a:pPr>
                      <a:r>
                        <a:rPr sz="700" dirty="0">
                          <a:latin typeface="Arial"/>
                          <a:cs typeface="Arial"/>
                        </a:rPr>
                        <a:t>0</a:t>
                      </a:r>
                      <a:endParaRPr sz="700">
                        <a:latin typeface="Arial"/>
                        <a:cs typeface="Arial"/>
                      </a:endParaRPr>
                    </a:p>
                  </a:txBody>
                  <a:tcPr marL="0" marR="0" marT="1270" marB="0">
                    <a:solidFill>
                      <a:srgbClr val="F4F4F4"/>
                    </a:solidFill>
                  </a:tcPr>
                </a:tc>
                <a:tc>
                  <a:txBody>
                    <a:bodyPr/>
                    <a:lstStyle/>
                    <a:p>
                      <a:pPr>
                        <a:lnSpc>
                          <a:spcPct val="100000"/>
                        </a:lnSpc>
                        <a:spcBef>
                          <a:spcPts val="10"/>
                        </a:spcBef>
                      </a:pPr>
                      <a:endParaRPr sz="1000">
                        <a:latin typeface="Times New Roman"/>
                        <a:cs typeface="Times New Roman"/>
                      </a:endParaRPr>
                    </a:p>
                    <a:p>
                      <a:pPr marR="30480" algn="ctr">
                        <a:lnSpc>
                          <a:spcPts val="770"/>
                        </a:lnSpc>
                      </a:pPr>
                      <a:r>
                        <a:rPr sz="700" dirty="0">
                          <a:latin typeface="Arial"/>
                          <a:cs typeface="Arial"/>
                        </a:rPr>
                        <a:t>0</a:t>
                      </a:r>
                      <a:endParaRPr sz="700">
                        <a:latin typeface="Arial"/>
                        <a:cs typeface="Arial"/>
                      </a:endParaRPr>
                    </a:p>
                  </a:txBody>
                  <a:tcPr marL="0" marR="0" marT="1270" marB="0">
                    <a:solidFill>
                      <a:srgbClr val="F4F4F4"/>
                    </a:solidFill>
                  </a:tcPr>
                </a:tc>
                <a:tc>
                  <a:txBody>
                    <a:bodyPr/>
                    <a:lstStyle/>
                    <a:p>
                      <a:pPr>
                        <a:lnSpc>
                          <a:spcPct val="100000"/>
                        </a:lnSpc>
                        <a:spcBef>
                          <a:spcPts val="10"/>
                        </a:spcBef>
                      </a:pPr>
                      <a:endParaRPr sz="1000">
                        <a:latin typeface="Times New Roman"/>
                        <a:cs typeface="Times New Roman"/>
                      </a:endParaRPr>
                    </a:p>
                    <a:p>
                      <a:pPr marL="76200" algn="ctr">
                        <a:lnSpc>
                          <a:spcPts val="770"/>
                        </a:lnSpc>
                      </a:pPr>
                      <a:r>
                        <a:rPr sz="700" dirty="0">
                          <a:latin typeface="Arial"/>
                          <a:cs typeface="Arial"/>
                        </a:rPr>
                        <a:t>0</a:t>
                      </a:r>
                      <a:endParaRPr sz="700">
                        <a:latin typeface="Arial"/>
                        <a:cs typeface="Arial"/>
                      </a:endParaRPr>
                    </a:p>
                  </a:txBody>
                  <a:tcPr marL="0" marR="0" marT="1270" marB="0">
                    <a:solidFill>
                      <a:srgbClr val="F4F4F4"/>
                    </a:solidFill>
                  </a:tcPr>
                </a:tc>
                <a:tc>
                  <a:txBody>
                    <a:bodyPr/>
                    <a:lstStyle/>
                    <a:p>
                      <a:pPr>
                        <a:lnSpc>
                          <a:spcPct val="100000"/>
                        </a:lnSpc>
                        <a:spcBef>
                          <a:spcPts val="10"/>
                        </a:spcBef>
                      </a:pPr>
                      <a:endParaRPr sz="1000">
                        <a:latin typeface="Times New Roman"/>
                        <a:cs typeface="Times New Roman"/>
                      </a:endParaRPr>
                    </a:p>
                    <a:p>
                      <a:pPr marR="87630" algn="ctr">
                        <a:lnSpc>
                          <a:spcPts val="770"/>
                        </a:lnSpc>
                      </a:pPr>
                      <a:r>
                        <a:rPr sz="700" dirty="0">
                          <a:latin typeface="Arial"/>
                          <a:cs typeface="Arial"/>
                        </a:rPr>
                        <a:t>0</a:t>
                      </a:r>
                      <a:endParaRPr sz="700">
                        <a:latin typeface="Arial"/>
                        <a:cs typeface="Arial"/>
                      </a:endParaRPr>
                    </a:p>
                  </a:txBody>
                  <a:tcPr marL="0" marR="0" marT="1270" marB="0">
                    <a:solidFill>
                      <a:srgbClr val="F4F4F4"/>
                    </a:solidFill>
                  </a:tcPr>
                </a:tc>
                <a:tc>
                  <a:txBody>
                    <a:bodyPr/>
                    <a:lstStyle/>
                    <a:p>
                      <a:pPr>
                        <a:lnSpc>
                          <a:spcPct val="100000"/>
                        </a:lnSpc>
                        <a:spcBef>
                          <a:spcPts val="10"/>
                        </a:spcBef>
                      </a:pPr>
                      <a:endParaRPr sz="1000">
                        <a:latin typeface="Times New Roman"/>
                        <a:cs typeface="Times New Roman"/>
                      </a:endParaRPr>
                    </a:p>
                    <a:p>
                      <a:pPr marL="271780">
                        <a:lnSpc>
                          <a:spcPts val="770"/>
                        </a:lnSpc>
                      </a:pPr>
                      <a:r>
                        <a:rPr sz="700" dirty="0">
                          <a:latin typeface="Arial"/>
                          <a:cs typeface="Arial"/>
                        </a:rPr>
                        <a:t>0</a:t>
                      </a:r>
                      <a:endParaRPr sz="700">
                        <a:latin typeface="Arial"/>
                        <a:cs typeface="Arial"/>
                      </a:endParaRPr>
                    </a:p>
                  </a:txBody>
                  <a:tcPr marL="0" marR="0" marT="1270" marB="0">
                    <a:solidFill>
                      <a:srgbClr val="F4F4F4"/>
                    </a:solidFill>
                  </a:tcPr>
                </a:tc>
                <a:tc>
                  <a:txBody>
                    <a:bodyPr/>
                    <a:lstStyle/>
                    <a:p>
                      <a:pPr>
                        <a:lnSpc>
                          <a:spcPct val="100000"/>
                        </a:lnSpc>
                        <a:spcBef>
                          <a:spcPts val="10"/>
                        </a:spcBef>
                      </a:pPr>
                      <a:endParaRPr sz="1000">
                        <a:latin typeface="Times New Roman"/>
                        <a:cs typeface="Times New Roman"/>
                      </a:endParaRPr>
                    </a:p>
                    <a:p>
                      <a:pPr marL="130810">
                        <a:lnSpc>
                          <a:spcPts val="770"/>
                        </a:lnSpc>
                      </a:pPr>
                      <a:r>
                        <a:rPr sz="700" dirty="0">
                          <a:latin typeface="Arial"/>
                          <a:cs typeface="Arial"/>
                        </a:rPr>
                        <a:t>0</a:t>
                      </a:r>
                      <a:endParaRPr sz="700">
                        <a:latin typeface="Arial"/>
                        <a:cs typeface="Arial"/>
                      </a:endParaRPr>
                    </a:p>
                  </a:txBody>
                  <a:tcPr marL="0" marR="0" marT="1270" marB="0">
                    <a:solidFill>
                      <a:srgbClr val="F4F4F4"/>
                    </a:solidFill>
                  </a:tcPr>
                </a:tc>
                <a:tc>
                  <a:txBody>
                    <a:bodyPr/>
                    <a:lstStyle/>
                    <a:p>
                      <a:pPr>
                        <a:lnSpc>
                          <a:spcPct val="100000"/>
                        </a:lnSpc>
                        <a:spcBef>
                          <a:spcPts val="10"/>
                        </a:spcBef>
                      </a:pPr>
                      <a:endParaRPr sz="1000">
                        <a:latin typeface="Times New Roman"/>
                        <a:cs typeface="Times New Roman"/>
                      </a:endParaRPr>
                    </a:p>
                    <a:p>
                      <a:pPr marL="87630" algn="ctr">
                        <a:lnSpc>
                          <a:spcPts val="770"/>
                        </a:lnSpc>
                      </a:pPr>
                      <a:r>
                        <a:rPr sz="700" dirty="0">
                          <a:latin typeface="Arial"/>
                          <a:cs typeface="Arial"/>
                        </a:rPr>
                        <a:t>0</a:t>
                      </a:r>
                      <a:endParaRPr sz="700">
                        <a:latin typeface="Arial"/>
                        <a:cs typeface="Arial"/>
                      </a:endParaRPr>
                    </a:p>
                  </a:txBody>
                  <a:tcPr marL="0" marR="0" marT="1270" marB="0">
                    <a:solidFill>
                      <a:srgbClr val="F4F4F4"/>
                    </a:solidFill>
                  </a:tcPr>
                </a:tc>
                <a:tc>
                  <a:txBody>
                    <a:bodyPr/>
                    <a:lstStyle/>
                    <a:p>
                      <a:pPr>
                        <a:lnSpc>
                          <a:spcPct val="100000"/>
                        </a:lnSpc>
                        <a:spcBef>
                          <a:spcPts val="10"/>
                        </a:spcBef>
                      </a:pPr>
                      <a:endParaRPr sz="1000">
                        <a:latin typeface="Times New Roman"/>
                        <a:cs typeface="Times New Roman"/>
                      </a:endParaRPr>
                    </a:p>
                    <a:p>
                      <a:pPr marR="4445" algn="ctr">
                        <a:lnSpc>
                          <a:spcPts val="770"/>
                        </a:lnSpc>
                      </a:pPr>
                      <a:r>
                        <a:rPr sz="700" dirty="0">
                          <a:latin typeface="Arial"/>
                          <a:cs typeface="Arial"/>
                        </a:rPr>
                        <a:t>0</a:t>
                      </a:r>
                      <a:endParaRPr sz="700">
                        <a:latin typeface="Arial"/>
                        <a:cs typeface="Arial"/>
                      </a:endParaRPr>
                    </a:p>
                  </a:txBody>
                  <a:tcPr marL="0" marR="0" marT="1270" marB="0">
                    <a:solidFill>
                      <a:srgbClr val="F4F4F4"/>
                    </a:solidFill>
                  </a:tcPr>
                </a:tc>
              </a:tr>
              <a:tr h="153656">
                <a:tc>
                  <a:txBody>
                    <a:bodyPr/>
                    <a:lstStyle/>
                    <a:p>
                      <a:pPr marL="495300">
                        <a:lnSpc>
                          <a:spcPts val="810"/>
                        </a:lnSpc>
                      </a:pPr>
                      <a:r>
                        <a:rPr sz="700" spc="5" dirty="0">
                          <a:latin typeface="Arial"/>
                          <a:cs typeface="Arial"/>
                        </a:rPr>
                        <a:t>School</a:t>
                      </a:r>
                      <a:endParaRPr sz="700">
                        <a:latin typeface="Arial"/>
                        <a:cs typeface="Arial"/>
                      </a:endParaRPr>
                    </a:p>
                  </a:txBody>
                  <a:tcPr marL="0" marR="0" marT="0" marB="0">
                    <a:solidFill>
                      <a:srgbClr val="F4F4F4"/>
                    </a:solidFill>
                  </a:tcPr>
                </a:tc>
                <a:tc>
                  <a:txBody>
                    <a:bodyPr/>
                    <a:lstStyle/>
                    <a:p>
                      <a:pPr>
                        <a:lnSpc>
                          <a:spcPct val="100000"/>
                        </a:lnSpc>
                      </a:pPr>
                      <a:endParaRPr sz="700">
                        <a:latin typeface="Times New Roman"/>
                        <a:cs typeface="Times New Roman"/>
                      </a:endParaRPr>
                    </a:p>
                  </a:txBody>
                  <a:tcPr marL="0" marR="0" marT="0" marB="0">
                    <a:solidFill>
                      <a:srgbClr val="F4F4F4"/>
                    </a:solidFill>
                  </a:tcPr>
                </a:tc>
                <a:tc>
                  <a:txBody>
                    <a:bodyPr/>
                    <a:lstStyle/>
                    <a:p>
                      <a:pPr>
                        <a:lnSpc>
                          <a:spcPct val="100000"/>
                        </a:lnSpc>
                      </a:pPr>
                      <a:endParaRPr sz="700">
                        <a:latin typeface="Times New Roman"/>
                        <a:cs typeface="Times New Roman"/>
                      </a:endParaRPr>
                    </a:p>
                  </a:txBody>
                  <a:tcPr marL="0" marR="0" marT="0" marB="0">
                    <a:solidFill>
                      <a:srgbClr val="F4F4F4"/>
                    </a:solidFill>
                  </a:tcPr>
                </a:tc>
                <a:tc>
                  <a:txBody>
                    <a:bodyPr/>
                    <a:lstStyle/>
                    <a:p>
                      <a:pPr>
                        <a:lnSpc>
                          <a:spcPct val="100000"/>
                        </a:lnSpc>
                      </a:pPr>
                      <a:endParaRPr sz="700">
                        <a:latin typeface="Times New Roman"/>
                        <a:cs typeface="Times New Roman"/>
                      </a:endParaRPr>
                    </a:p>
                  </a:txBody>
                  <a:tcPr marL="0" marR="0" marT="0" marB="0">
                    <a:solidFill>
                      <a:srgbClr val="F4F4F4"/>
                    </a:solidFill>
                  </a:tcPr>
                </a:tc>
                <a:tc>
                  <a:txBody>
                    <a:bodyPr/>
                    <a:lstStyle/>
                    <a:p>
                      <a:pPr>
                        <a:lnSpc>
                          <a:spcPct val="100000"/>
                        </a:lnSpc>
                      </a:pPr>
                      <a:endParaRPr sz="700">
                        <a:latin typeface="Times New Roman"/>
                        <a:cs typeface="Times New Roman"/>
                      </a:endParaRPr>
                    </a:p>
                  </a:txBody>
                  <a:tcPr marL="0" marR="0" marT="0" marB="0">
                    <a:solidFill>
                      <a:srgbClr val="F4F4F4"/>
                    </a:solidFill>
                  </a:tcPr>
                </a:tc>
                <a:tc>
                  <a:txBody>
                    <a:bodyPr/>
                    <a:lstStyle/>
                    <a:p>
                      <a:pPr>
                        <a:lnSpc>
                          <a:spcPct val="100000"/>
                        </a:lnSpc>
                      </a:pPr>
                      <a:endParaRPr sz="700">
                        <a:latin typeface="Times New Roman"/>
                        <a:cs typeface="Times New Roman"/>
                      </a:endParaRPr>
                    </a:p>
                  </a:txBody>
                  <a:tcPr marL="0" marR="0" marT="0" marB="0">
                    <a:solidFill>
                      <a:srgbClr val="F4F4F4"/>
                    </a:solidFill>
                  </a:tcPr>
                </a:tc>
                <a:tc>
                  <a:txBody>
                    <a:bodyPr/>
                    <a:lstStyle/>
                    <a:p>
                      <a:pPr>
                        <a:lnSpc>
                          <a:spcPct val="100000"/>
                        </a:lnSpc>
                      </a:pPr>
                      <a:endParaRPr sz="700">
                        <a:latin typeface="Times New Roman"/>
                        <a:cs typeface="Times New Roman"/>
                      </a:endParaRPr>
                    </a:p>
                  </a:txBody>
                  <a:tcPr marL="0" marR="0" marT="0" marB="0">
                    <a:solidFill>
                      <a:srgbClr val="F4F4F4"/>
                    </a:solidFill>
                  </a:tcPr>
                </a:tc>
                <a:tc>
                  <a:txBody>
                    <a:bodyPr/>
                    <a:lstStyle/>
                    <a:p>
                      <a:pPr>
                        <a:lnSpc>
                          <a:spcPct val="100000"/>
                        </a:lnSpc>
                      </a:pPr>
                      <a:endParaRPr sz="700">
                        <a:latin typeface="Times New Roman"/>
                        <a:cs typeface="Times New Roman"/>
                      </a:endParaRPr>
                    </a:p>
                  </a:txBody>
                  <a:tcPr marL="0" marR="0" marT="0" marB="0">
                    <a:solidFill>
                      <a:srgbClr val="F4F4F4"/>
                    </a:solidFill>
                  </a:tcPr>
                </a:tc>
                <a:tc>
                  <a:txBody>
                    <a:bodyPr/>
                    <a:lstStyle/>
                    <a:p>
                      <a:pPr>
                        <a:lnSpc>
                          <a:spcPct val="100000"/>
                        </a:lnSpc>
                      </a:pPr>
                      <a:endParaRPr sz="700">
                        <a:latin typeface="Times New Roman"/>
                        <a:cs typeface="Times New Roman"/>
                      </a:endParaRPr>
                    </a:p>
                  </a:txBody>
                  <a:tcPr marL="0" marR="0" marT="0" marB="0">
                    <a:solidFill>
                      <a:srgbClr val="F4F4F4"/>
                    </a:solidFill>
                  </a:tcPr>
                </a:tc>
                <a:tc>
                  <a:txBody>
                    <a:bodyPr/>
                    <a:lstStyle/>
                    <a:p>
                      <a:pPr>
                        <a:lnSpc>
                          <a:spcPct val="100000"/>
                        </a:lnSpc>
                      </a:pPr>
                      <a:endParaRPr sz="700">
                        <a:latin typeface="Times New Roman"/>
                        <a:cs typeface="Times New Roman"/>
                      </a:endParaRPr>
                    </a:p>
                  </a:txBody>
                  <a:tcPr marL="0" marR="0" marT="0" marB="0">
                    <a:solidFill>
                      <a:srgbClr val="F4F4F4"/>
                    </a:solidFill>
                  </a:tcPr>
                </a:tc>
                <a:tc>
                  <a:txBody>
                    <a:bodyPr/>
                    <a:lstStyle/>
                    <a:p>
                      <a:pPr>
                        <a:lnSpc>
                          <a:spcPct val="100000"/>
                        </a:lnSpc>
                      </a:pPr>
                      <a:endParaRPr sz="700">
                        <a:latin typeface="Times New Roman"/>
                        <a:cs typeface="Times New Roman"/>
                      </a:endParaRPr>
                    </a:p>
                  </a:txBody>
                  <a:tcPr marL="0" marR="0" marT="0" marB="0">
                    <a:solidFill>
                      <a:srgbClr val="F4F4F4"/>
                    </a:solidFill>
                  </a:tcPr>
                </a:tc>
                <a:tc>
                  <a:txBody>
                    <a:bodyPr/>
                    <a:lstStyle/>
                    <a:p>
                      <a:pPr>
                        <a:lnSpc>
                          <a:spcPct val="100000"/>
                        </a:lnSpc>
                      </a:pPr>
                      <a:endParaRPr sz="700">
                        <a:latin typeface="Times New Roman"/>
                        <a:cs typeface="Times New Roman"/>
                      </a:endParaRPr>
                    </a:p>
                  </a:txBody>
                  <a:tcPr marL="0" marR="0" marT="0" marB="0">
                    <a:solidFill>
                      <a:srgbClr val="F4F4F4"/>
                    </a:solidFill>
                  </a:tcPr>
                </a:tc>
              </a:tr>
            </a:tbl>
          </a:graphicData>
        </a:graphic>
      </p:graphicFrame>
      <p:sp>
        <p:nvSpPr>
          <p:cNvPr id="44" name="object 44"/>
          <p:cNvSpPr txBox="1"/>
          <p:nvPr/>
        </p:nvSpPr>
        <p:spPr>
          <a:xfrm>
            <a:off x="608401" y="5570407"/>
            <a:ext cx="2096085" cy="1075936"/>
          </a:xfrm>
          <a:prstGeom prst="rect">
            <a:avLst/>
          </a:prstGeom>
        </p:spPr>
        <p:txBody>
          <a:bodyPr vert="horz" wrap="square" lIns="0" tIns="11430" rIns="0" bIns="0" rtlCol="0">
            <a:spAutoFit/>
          </a:bodyPr>
          <a:lstStyle/>
          <a:p>
            <a:pPr marL="12700">
              <a:lnSpc>
                <a:spcPct val="100000"/>
              </a:lnSpc>
              <a:spcBef>
                <a:spcPts val="90"/>
              </a:spcBef>
            </a:pPr>
            <a:r>
              <a:rPr sz="1200" b="1" spc="-10" dirty="0">
                <a:latin typeface="Arial"/>
                <a:cs typeface="Arial"/>
              </a:rPr>
              <a:t>Analyze Each</a:t>
            </a:r>
            <a:r>
              <a:rPr sz="1200" b="1" spc="-30" dirty="0">
                <a:latin typeface="Arial"/>
                <a:cs typeface="Arial"/>
              </a:rPr>
              <a:t> </a:t>
            </a:r>
            <a:r>
              <a:rPr sz="1200" b="1" spc="-10" dirty="0">
                <a:latin typeface="Arial"/>
                <a:cs typeface="Arial"/>
              </a:rPr>
              <a:t>Center</a:t>
            </a:r>
            <a:endParaRPr sz="1200" dirty="0">
              <a:latin typeface="Arial"/>
              <a:cs typeface="Arial"/>
            </a:endParaRPr>
          </a:p>
          <a:p>
            <a:pPr>
              <a:lnSpc>
                <a:spcPct val="100000"/>
              </a:lnSpc>
              <a:spcBef>
                <a:spcPts val="55"/>
              </a:spcBef>
            </a:pPr>
            <a:endParaRPr sz="1100" dirty="0">
              <a:latin typeface="Times New Roman"/>
              <a:cs typeface="Times New Roman"/>
            </a:endParaRPr>
          </a:p>
          <a:p>
            <a:pPr marL="12700">
              <a:lnSpc>
                <a:spcPct val="100000"/>
              </a:lnSpc>
            </a:pPr>
            <a:r>
              <a:rPr sz="850" spc="-10" dirty="0">
                <a:solidFill>
                  <a:srgbClr val="2F3E9E"/>
                </a:solidFill>
                <a:latin typeface="Courier New"/>
                <a:cs typeface="Courier New"/>
              </a:rPr>
              <a:t>In</a:t>
            </a:r>
            <a:r>
              <a:rPr sz="850" spc="-20" dirty="0">
                <a:solidFill>
                  <a:srgbClr val="2F3E9E"/>
                </a:solidFill>
                <a:latin typeface="Courier New"/>
                <a:cs typeface="Courier New"/>
              </a:rPr>
              <a:t> </a:t>
            </a:r>
            <a:r>
              <a:rPr sz="850" spc="-10" dirty="0">
                <a:solidFill>
                  <a:srgbClr val="2F3E9E"/>
                </a:solidFill>
                <a:latin typeface="Courier New"/>
                <a:cs typeface="Courier New"/>
              </a:rPr>
              <a:t>[82]:</a:t>
            </a:r>
            <a:endParaRPr sz="850" dirty="0">
              <a:latin typeface="Courier New"/>
              <a:cs typeface="Courier New"/>
            </a:endParaRPr>
          </a:p>
          <a:p>
            <a:pPr marL="20320">
              <a:lnSpc>
                <a:spcPct val="100000"/>
              </a:lnSpc>
              <a:spcBef>
                <a:spcPts val="660"/>
              </a:spcBef>
            </a:pPr>
            <a:r>
              <a:rPr sz="850" i="1" spc="-10" dirty="0">
                <a:solidFill>
                  <a:srgbClr val="3F7F7F"/>
                </a:solidFill>
                <a:latin typeface="Courier New"/>
                <a:cs typeface="Courier New"/>
              </a:rPr>
              <a:t># one hot</a:t>
            </a:r>
            <a:r>
              <a:rPr sz="850" i="1" spc="-60" dirty="0">
                <a:solidFill>
                  <a:srgbClr val="3F7F7F"/>
                </a:solidFill>
                <a:latin typeface="Courier New"/>
                <a:cs typeface="Courier New"/>
              </a:rPr>
              <a:t> </a:t>
            </a:r>
            <a:r>
              <a:rPr sz="850" i="1" spc="-15" dirty="0">
                <a:solidFill>
                  <a:srgbClr val="3F7F7F"/>
                </a:solidFill>
                <a:latin typeface="Courier New"/>
                <a:cs typeface="Courier New"/>
              </a:rPr>
              <a:t>encoding</a:t>
            </a:r>
            <a:endParaRPr sz="850" dirty="0">
              <a:latin typeface="Courier New"/>
              <a:cs typeface="Courier New"/>
            </a:endParaRPr>
          </a:p>
          <a:p>
            <a:pPr>
              <a:lnSpc>
                <a:spcPct val="100000"/>
              </a:lnSpc>
            </a:pPr>
            <a:endParaRPr sz="900" dirty="0">
              <a:latin typeface="Times New Roman"/>
              <a:cs typeface="Times New Roman"/>
            </a:endParaRPr>
          </a:p>
          <a:p>
            <a:pPr marL="12700">
              <a:lnSpc>
                <a:spcPct val="100000"/>
              </a:lnSpc>
              <a:spcBef>
                <a:spcPts val="585"/>
              </a:spcBef>
            </a:pPr>
            <a:r>
              <a:rPr sz="850" spc="-15" dirty="0">
                <a:solidFill>
                  <a:srgbClr val="D74214"/>
                </a:solidFill>
                <a:latin typeface="Courier New"/>
                <a:cs typeface="Courier New"/>
              </a:rPr>
              <a:t>Out[82]:</a:t>
            </a:r>
            <a:endParaRPr sz="850" dirty="0">
              <a:latin typeface="Courier New"/>
              <a:cs typeface="Courier New"/>
            </a:endParaRPr>
          </a:p>
        </p:txBody>
      </p:sp>
      <p:sp>
        <p:nvSpPr>
          <p:cNvPr id="45" name="object 45"/>
          <p:cNvSpPr txBox="1"/>
          <p:nvPr/>
        </p:nvSpPr>
        <p:spPr>
          <a:xfrm>
            <a:off x="1645011" y="6873791"/>
            <a:ext cx="340360" cy="135255"/>
          </a:xfrm>
          <a:prstGeom prst="rect">
            <a:avLst/>
          </a:prstGeom>
        </p:spPr>
        <p:txBody>
          <a:bodyPr vert="horz" wrap="square" lIns="0" tIns="15240" rIns="0" bIns="0" rtlCol="0">
            <a:spAutoFit/>
          </a:bodyPr>
          <a:lstStyle/>
          <a:p>
            <a:pPr marL="12700">
              <a:lnSpc>
                <a:spcPct val="100000"/>
              </a:lnSpc>
              <a:spcBef>
                <a:spcPts val="120"/>
              </a:spcBef>
            </a:pPr>
            <a:r>
              <a:rPr sz="700" b="1" dirty="0">
                <a:latin typeface="Arial"/>
                <a:cs typeface="Arial"/>
              </a:rPr>
              <a:t>Africa</a:t>
            </a:r>
            <a:r>
              <a:rPr sz="700" b="1" spc="10" dirty="0">
                <a:latin typeface="Arial"/>
                <a:cs typeface="Arial"/>
              </a:rPr>
              <a:t>n</a:t>
            </a:r>
            <a:endParaRPr sz="700">
              <a:latin typeface="Arial"/>
              <a:cs typeface="Arial"/>
            </a:endParaRPr>
          </a:p>
        </p:txBody>
      </p:sp>
      <p:sp>
        <p:nvSpPr>
          <p:cNvPr id="46" name="object 46"/>
          <p:cNvSpPr txBox="1"/>
          <p:nvPr/>
        </p:nvSpPr>
        <p:spPr>
          <a:xfrm>
            <a:off x="2109961" y="6767081"/>
            <a:ext cx="802640" cy="241935"/>
          </a:xfrm>
          <a:prstGeom prst="rect">
            <a:avLst/>
          </a:prstGeom>
        </p:spPr>
        <p:txBody>
          <a:bodyPr vert="horz" wrap="square" lIns="0" tIns="15240" rIns="0" bIns="0" rtlCol="0">
            <a:spAutoFit/>
          </a:bodyPr>
          <a:lstStyle/>
          <a:p>
            <a:pPr marR="5080" algn="r">
              <a:lnSpc>
                <a:spcPct val="100000"/>
              </a:lnSpc>
              <a:spcBef>
                <a:spcPts val="120"/>
              </a:spcBef>
            </a:pPr>
            <a:r>
              <a:rPr sz="700" b="1" dirty="0">
                <a:latin typeface="Arial"/>
                <a:cs typeface="Arial"/>
              </a:rPr>
              <a:t>Art</a:t>
            </a:r>
            <a:r>
              <a:rPr sz="700" b="1" spc="10" dirty="0">
                <a:latin typeface="Arial"/>
                <a:cs typeface="Arial"/>
              </a:rPr>
              <a:t>s</a:t>
            </a:r>
            <a:endParaRPr sz="700">
              <a:latin typeface="Arial"/>
              <a:cs typeface="Arial"/>
            </a:endParaRPr>
          </a:p>
          <a:p>
            <a:pPr marR="6985" algn="r">
              <a:lnSpc>
                <a:spcPct val="100000"/>
              </a:lnSpc>
              <a:tabLst>
                <a:tab pos="708660" algn="l"/>
              </a:tabLst>
            </a:pPr>
            <a:r>
              <a:rPr sz="700" b="1" spc="5" dirty="0">
                <a:latin typeface="Arial"/>
                <a:cs typeface="Arial"/>
              </a:rPr>
              <a:t>America</a:t>
            </a:r>
            <a:r>
              <a:rPr sz="700" b="1" spc="10" dirty="0">
                <a:latin typeface="Arial"/>
                <a:cs typeface="Arial"/>
              </a:rPr>
              <a:t>n</a:t>
            </a:r>
            <a:r>
              <a:rPr sz="700" b="1" dirty="0">
                <a:latin typeface="Arial"/>
                <a:cs typeface="Arial"/>
              </a:rPr>
              <a:t>	</a:t>
            </a:r>
            <a:r>
              <a:rPr sz="700" b="1" spc="10" dirty="0">
                <a:latin typeface="Arial"/>
                <a:cs typeface="Arial"/>
              </a:rPr>
              <a:t>&amp;</a:t>
            </a:r>
            <a:endParaRPr sz="700">
              <a:latin typeface="Arial"/>
              <a:cs typeface="Arial"/>
            </a:endParaRPr>
          </a:p>
        </p:txBody>
      </p:sp>
      <p:sp>
        <p:nvSpPr>
          <p:cNvPr id="47" name="object 47"/>
          <p:cNvSpPr txBox="1"/>
          <p:nvPr/>
        </p:nvSpPr>
        <p:spPr>
          <a:xfrm>
            <a:off x="3207547" y="6873791"/>
            <a:ext cx="754380" cy="135255"/>
          </a:xfrm>
          <a:prstGeom prst="rect">
            <a:avLst/>
          </a:prstGeom>
        </p:spPr>
        <p:txBody>
          <a:bodyPr vert="horz" wrap="square" lIns="0" tIns="15240" rIns="0" bIns="0" rtlCol="0">
            <a:spAutoFit/>
          </a:bodyPr>
          <a:lstStyle/>
          <a:p>
            <a:pPr marL="12700">
              <a:lnSpc>
                <a:spcPct val="100000"/>
              </a:lnSpc>
              <a:spcBef>
                <a:spcPts val="120"/>
              </a:spcBef>
            </a:pPr>
            <a:r>
              <a:rPr sz="700" b="1" spc="5" dirty="0">
                <a:latin typeface="Arial"/>
                <a:cs typeface="Arial"/>
              </a:rPr>
              <a:t>Asian</a:t>
            </a:r>
            <a:r>
              <a:rPr sz="700" b="1" spc="70" dirty="0">
                <a:latin typeface="Arial"/>
                <a:cs typeface="Arial"/>
              </a:rPr>
              <a:t> </a:t>
            </a:r>
            <a:r>
              <a:rPr sz="700" b="1" spc="5" dirty="0">
                <a:latin typeface="Arial"/>
                <a:cs typeface="Arial"/>
              </a:rPr>
              <a:t>Athletics</a:t>
            </a:r>
            <a:endParaRPr sz="700">
              <a:latin typeface="Arial"/>
              <a:cs typeface="Arial"/>
            </a:endParaRPr>
          </a:p>
        </p:txBody>
      </p:sp>
      <p:sp>
        <p:nvSpPr>
          <p:cNvPr id="48" name="object 48"/>
          <p:cNvSpPr txBox="1"/>
          <p:nvPr/>
        </p:nvSpPr>
        <p:spPr>
          <a:xfrm>
            <a:off x="4289889" y="6873791"/>
            <a:ext cx="233679" cy="135255"/>
          </a:xfrm>
          <a:prstGeom prst="rect">
            <a:avLst/>
          </a:prstGeom>
        </p:spPr>
        <p:txBody>
          <a:bodyPr vert="horz" wrap="square" lIns="0" tIns="15240" rIns="0" bIns="0" rtlCol="0">
            <a:spAutoFit/>
          </a:bodyPr>
          <a:lstStyle/>
          <a:p>
            <a:pPr marL="12700">
              <a:lnSpc>
                <a:spcPct val="100000"/>
              </a:lnSpc>
              <a:spcBef>
                <a:spcPts val="120"/>
              </a:spcBef>
            </a:pPr>
            <a:r>
              <a:rPr sz="700" b="1" spc="5" dirty="0">
                <a:latin typeface="Arial"/>
                <a:cs typeface="Arial"/>
              </a:rPr>
              <a:t>Aut</a:t>
            </a:r>
            <a:r>
              <a:rPr sz="700" b="1" spc="10" dirty="0">
                <a:latin typeface="Arial"/>
                <a:cs typeface="Arial"/>
              </a:rPr>
              <a:t>o</a:t>
            </a:r>
            <a:endParaRPr sz="700">
              <a:latin typeface="Arial"/>
              <a:cs typeface="Arial"/>
            </a:endParaRPr>
          </a:p>
        </p:txBody>
      </p:sp>
      <p:sp>
        <p:nvSpPr>
          <p:cNvPr id="49" name="object 49"/>
          <p:cNvSpPr txBox="1"/>
          <p:nvPr/>
        </p:nvSpPr>
        <p:spPr>
          <a:xfrm>
            <a:off x="4693861" y="6873791"/>
            <a:ext cx="1707514" cy="135255"/>
          </a:xfrm>
          <a:prstGeom prst="rect">
            <a:avLst/>
          </a:prstGeom>
        </p:spPr>
        <p:txBody>
          <a:bodyPr vert="horz" wrap="square" lIns="0" tIns="15240" rIns="0" bIns="0" rtlCol="0">
            <a:spAutoFit/>
          </a:bodyPr>
          <a:lstStyle/>
          <a:p>
            <a:pPr marL="12700">
              <a:lnSpc>
                <a:spcPct val="100000"/>
              </a:lnSpc>
              <a:spcBef>
                <a:spcPts val="120"/>
              </a:spcBef>
            </a:pPr>
            <a:r>
              <a:rPr sz="700" b="1" spc="5" dirty="0">
                <a:latin typeface="Arial"/>
                <a:cs typeface="Arial"/>
              </a:rPr>
              <a:t>Auto Automotive </a:t>
            </a:r>
            <a:r>
              <a:rPr sz="700" b="1" spc="10" dirty="0">
                <a:latin typeface="Arial"/>
                <a:cs typeface="Arial"/>
              </a:rPr>
              <a:t>BBQ</a:t>
            </a:r>
            <a:r>
              <a:rPr sz="700" b="1" spc="35" dirty="0">
                <a:latin typeface="Arial"/>
                <a:cs typeface="Arial"/>
              </a:rPr>
              <a:t> </a:t>
            </a:r>
            <a:r>
              <a:rPr sz="700" b="1" spc="5" dirty="0">
                <a:latin typeface="Arial"/>
                <a:cs typeface="Arial"/>
              </a:rPr>
              <a:t>Badminton</a:t>
            </a:r>
            <a:endParaRPr sz="700">
              <a:latin typeface="Arial"/>
              <a:cs typeface="Arial"/>
            </a:endParaRPr>
          </a:p>
        </p:txBody>
      </p:sp>
      <p:sp>
        <p:nvSpPr>
          <p:cNvPr id="50" name="object 50"/>
          <p:cNvSpPr txBox="1"/>
          <p:nvPr/>
        </p:nvSpPr>
        <p:spPr>
          <a:xfrm>
            <a:off x="6469817" y="6927146"/>
            <a:ext cx="539115" cy="135255"/>
          </a:xfrm>
          <a:prstGeom prst="rect">
            <a:avLst/>
          </a:prstGeom>
        </p:spPr>
        <p:txBody>
          <a:bodyPr vert="horz" wrap="square" lIns="0" tIns="15240" rIns="0" bIns="0" rtlCol="0">
            <a:spAutoFit/>
          </a:bodyPr>
          <a:lstStyle/>
          <a:p>
            <a:pPr marL="12700">
              <a:lnSpc>
                <a:spcPct val="100000"/>
              </a:lnSpc>
              <a:spcBef>
                <a:spcPts val="120"/>
              </a:spcBef>
            </a:pPr>
            <a:r>
              <a:rPr sz="700" b="1" spc="5" dirty="0">
                <a:latin typeface="Arial"/>
                <a:cs typeface="Arial"/>
              </a:rPr>
              <a:t>Bakery</a:t>
            </a:r>
            <a:r>
              <a:rPr sz="700" b="1" spc="50" dirty="0">
                <a:latin typeface="Arial"/>
                <a:cs typeface="Arial"/>
              </a:rPr>
              <a:t> </a:t>
            </a:r>
            <a:r>
              <a:rPr sz="700" b="1" spc="10" dirty="0">
                <a:latin typeface="Arial"/>
                <a:cs typeface="Arial"/>
              </a:rPr>
              <a:t>Ba</a:t>
            </a:r>
            <a:endParaRPr sz="700">
              <a:latin typeface="Arial"/>
              <a:cs typeface="Arial"/>
            </a:endParaRPr>
          </a:p>
        </p:txBody>
      </p:sp>
      <p:sp>
        <p:nvSpPr>
          <p:cNvPr id="51" name="object 51"/>
          <p:cNvSpPr txBox="1"/>
          <p:nvPr/>
        </p:nvSpPr>
        <p:spPr>
          <a:xfrm>
            <a:off x="890420" y="7506427"/>
            <a:ext cx="523240"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Care</a:t>
            </a:r>
            <a:r>
              <a:rPr sz="700" spc="-50" dirty="0">
                <a:latin typeface="Arial"/>
                <a:cs typeface="Arial"/>
              </a:rPr>
              <a:t> </a:t>
            </a:r>
            <a:r>
              <a:rPr sz="700" spc="5" dirty="0">
                <a:latin typeface="Arial"/>
                <a:cs typeface="Arial"/>
              </a:rPr>
              <a:t>Centre</a:t>
            </a:r>
            <a:endParaRPr sz="700">
              <a:latin typeface="Arial"/>
              <a:cs typeface="Arial"/>
            </a:endParaRPr>
          </a:p>
        </p:txBody>
      </p:sp>
      <p:sp>
        <p:nvSpPr>
          <p:cNvPr id="52" name="object 52"/>
          <p:cNvSpPr txBox="1"/>
          <p:nvPr/>
        </p:nvSpPr>
        <p:spPr>
          <a:xfrm>
            <a:off x="890420" y="8024731"/>
            <a:ext cx="523240"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Care</a:t>
            </a:r>
            <a:r>
              <a:rPr sz="700" spc="-50" dirty="0">
                <a:latin typeface="Arial"/>
                <a:cs typeface="Arial"/>
              </a:rPr>
              <a:t> </a:t>
            </a:r>
            <a:r>
              <a:rPr sz="700" spc="5" dirty="0">
                <a:latin typeface="Arial"/>
                <a:cs typeface="Arial"/>
              </a:rPr>
              <a:t>Centre</a:t>
            </a:r>
            <a:endParaRPr sz="700">
              <a:latin typeface="Arial"/>
              <a:cs typeface="Arial"/>
            </a:endParaRPr>
          </a:p>
        </p:txBody>
      </p:sp>
      <p:sp>
        <p:nvSpPr>
          <p:cNvPr id="53" name="object 53"/>
          <p:cNvSpPr txBox="1"/>
          <p:nvPr/>
        </p:nvSpPr>
        <p:spPr>
          <a:xfrm>
            <a:off x="890420" y="8543036"/>
            <a:ext cx="523240"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Care</a:t>
            </a:r>
            <a:r>
              <a:rPr sz="700" spc="-50" dirty="0">
                <a:latin typeface="Arial"/>
                <a:cs typeface="Arial"/>
              </a:rPr>
              <a:t> </a:t>
            </a:r>
            <a:r>
              <a:rPr sz="700" spc="5" dirty="0">
                <a:latin typeface="Arial"/>
                <a:cs typeface="Arial"/>
              </a:rPr>
              <a:t>Centre</a:t>
            </a:r>
            <a:endParaRPr sz="700">
              <a:latin typeface="Arial"/>
              <a:cs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82991" y="361950"/>
            <a:ext cx="6387341" cy="228663"/>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582991" y="1444291"/>
            <a:ext cx="6387341" cy="342995"/>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582991" y="5064802"/>
            <a:ext cx="6387341" cy="472571"/>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582991" y="6909356"/>
            <a:ext cx="6387341" cy="342995"/>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582991" y="8418537"/>
            <a:ext cx="6387341" cy="602147"/>
          </a:xfrm>
          <a:prstGeom prst="rect">
            <a:avLst/>
          </a:prstGeom>
          <a:blipFill>
            <a:blip r:embed="rId6" cstate="print"/>
            <a:stretch>
              <a:fillRect/>
            </a:stretch>
          </a:blipFill>
        </p:spPr>
        <p:txBody>
          <a:bodyPr wrap="square" lIns="0" tIns="0" rIns="0" bIns="0" rtlCol="0"/>
          <a:lstStyle/>
          <a:p>
            <a:endParaRPr/>
          </a:p>
        </p:txBody>
      </p:sp>
      <p:sp>
        <p:nvSpPr>
          <p:cNvPr id="7" name="object 7"/>
          <p:cNvSpPr txBox="1"/>
          <p:nvPr/>
        </p:nvSpPr>
        <p:spPr>
          <a:xfrm>
            <a:off x="608402" y="9587267"/>
            <a:ext cx="2418715" cy="565150"/>
          </a:xfrm>
          <a:prstGeom prst="rect">
            <a:avLst/>
          </a:prstGeom>
        </p:spPr>
        <p:txBody>
          <a:bodyPr vert="horz" wrap="square" lIns="0" tIns="11430" rIns="0" bIns="0" rtlCol="0">
            <a:spAutoFit/>
          </a:bodyPr>
          <a:lstStyle/>
          <a:p>
            <a:pPr marL="12700">
              <a:lnSpc>
                <a:spcPct val="100000"/>
              </a:lnSpc>
              <a:spcBef>
                <a:spcPts val="90"/>
              </a:spcBef>
            </a:pPr>
            <a:r>
              <a:rPr sz="850" b="1" spc="-10" dirty="0">
                <a:latin typeface="Arial"/>
                <a:cs typeface="Arial"/>
              </a:rPr>
              <a:t>Define the corresponding</a:t>
            </a:r>
            <a:r>
              <a:rPr sz="850" b="1" spc="-5" dirty="0">
                <a:latin typeface="Arial"/>
                <a:cs typeface="Arial"/>
              </a:rPr>
              <a:t> </a:t>
            </a:r>
            <a:r>
              <a:rPr sz="850" b="1" spc="-10" dirty="0">
                <a:latin typeface="Arial"/>
                <a:cs typeface="Arial"/>
              </a:rPr>
              <a:t>URL</a:t>
            </a:r>
            <a:endParaRPr sz="850">
              <a:latin typeface="Arial"/>
              <a:cs typeface="Arial"/>
            </a:endParaRPr>
          </a:p>
          <a:p>
            <a:pPr>
              <a:lnSpc>
                <a:spcPct val="100000"/>
              </a:lnSpc>
            </a:pPr>
            <a:endParaRPr sz="900">
              <a:latin typeface="Times New Roman"/>
              <a:cs typeface="Times New Roman"/>
            </a:endParaRPr>
          </a:p>
          <a:p>
            <a:pPr>
              <a:lnSpc>
                <a:spcPct val="100000"/>
              </a:lnSpc>
              <a:spcBef>
                <a:spcPts val="35"/>
              </a:spcBef>
            </a:pPr>
            <a:endParaRPr sz="1000">
              <a:latin typeface="Times New Roman"/>
              <a:cs typeface="Times New Roman"/>
            </a:endParaRPr>
          </a:p>
          <a:p>
            <a:pPr marL="12700">
              <a:lnSpc>
                <a:spcPct val="100000"/>
              </a:lnSpc>
            </a:pPr>
            <a:r>
              <a:rPr sz="850" b="1" spc="-10" dirty="0">
                <a:latin typeface="Arial"/>
                <a:cs typeface="Arial"/>
              </a:rPr>
              <a:t>Send the GET Request and examine the</a:t>
            </a:r>
            <a:r>
              <a:rPr sz="850" b="1" spc="-45" dirty="0">
                <a:latin typeface="Arial"/>
                <a:cs typeface="Arial"/>
              </a:rPr>
              <a:t> </a:t>
            </a:r>
            <a:r>
              <a:rPr sz="850" b="1" spc="-10" dirty="0">
                <a:latin typeface="Arial"/>
                <a:cs typeface="Arial"/>
              </a:rPr>
              <a:t>results</a:t>
            </a:r>
            <a:endParaRPr sz="850">
              <a:latin typeface="Arial"/>
              <a:cs typeface="Arial"/>
            </a:endParaRPr>
          </a:p>
        </p:txBody>
      </p:sp>
      <p:sp>
        <p:nvSpPr>
          <p:cNvPr id="8" name="object 8"/>
          <p:cNvSpPr txBox="1"/>
          <p:nvPr/>
        </p:nvSpPr>
        <p:spPr>
          <a:xfrm>
            <a:off x="608402" y="600781"/>
            <a:ext cx="728980" cy="801370"/>
          </a:xfrm>
          <a:prstGeom prst="rect">
            <a:avLst/>
          </a:prstGeom>
        </p:spPr>
        <p:txBody>
          <a:bodyPr vert="horz" wrap="square" lIns="0" tIns="11430" rIns="0" bIns="0" rtlCol="0">
            <a:spAutoFit/>
          </a:bodyPr>
          <a:lstStyle/>
          <a:p>
            <a:pPr marL="12700">
              <a:lnSpc>
                <a:spcPct val="100000"/>
              </a:lnSpc>
              <a:spcBef>
                <a:spcPts val="90"/>
              </a:spcBef>
            </a:pPr>
            <a:r>
              <a:rPr sz="850" spc="-15" dirty="0">
                <a:solidFill>
                  <a:srgbClr val="D74214"/>
                </a:solidFill>
                <a:latin typeface="Courier New"/>
                <a:cs typeface="Courier New"/>
              </a:rPr>
              <a:t>Out[83]:</a:t>
            </a:r>
            <a:endParaRPr sz="850">
              <a:latin typeface="Courier New"/>
              <a:cs typeface="Courier New"/>
            </a:endParaRPr>
          </a:p>
          <a:p>
            <a:pPr marL="12700">
              <a:lnSpc>
                <a:spcPct val="100000"/>
              </a:lnSpc>
              <a:spcBef>
                <a:spcPts val="660"/>
              </a:spcBef>
            </a:pPr>
            <a:r>
              <a:rPr sz="850" spc="-10" dirty="0">
                <a:latin typeface="Courier New"/>
                <a:cs typeface="Courier New"/>
              </a:rPr>
              <a:t>(1777,</a:t>
            </a:r>
            <a:r>
              <a:rPr sz="850" spc="-90" dirty="0">
                <a:latin typeface="Courier New"/>
                <a:cs typeface="Courier New"/>
              </a:rPr>
              <a:t> </a:t>
            </a:r>
            <a:r>
              <a:rPr sz="850" spc="-10" dirty="0">
                <a:latin typeface="Courier New"/>
                <a:cs typeface="Courier New"/>
              </a:rPr>
              <a:t>163)</a:t>
            </a:r>
            <a:endParaRPr sz="850">
              <a:latin typeface="Courier New"/>
              <a:cs typeface="Courier New"/>
            </a:endParaRPr>
          </a:p>
          <a:p>
            <a:pPr>
              <a:lnSpc>
                <a:spcPct val="100000"/>
              </a:lnSpc>
            </a:pPr>
            <a:endParaRPr sz="900">
              <a:latin typeface="Times New Roman"/>
              <a:cs typeface="Times New Roman"/>
            </a:endParaRPr>
          </a:p>
          <a:p>
            <a:pPr>
              <a:lnSpc>
                <a:spcPct val="100000"/>
              </a:lnSpc>
              <a:spcBef>
                <a:spcPts val="40"/>
              </a:spcBef>
            </a:pPr>
            <a:endParaRPr sz="1150">
              <a:latin typeface="Times New Roman"/>
              <a:cs typeface="Times New Roman"/>
            </a:endParaRPr>
          </a:p>
          <a:p>
            <a:pPr marL="12700">
              <a:lnSpc>
                <a:spcPct val="100000"/>
              </a:lnSpc>
              <a:spcBef>
                <a:spcPts val="5"/>
              </a:spcBef>
            </a:pPr>
            <a:r>
              <a:rPr sz="850" spc="-10" dirty="0">
                <a:solidFill>
                  <a:srgbClr val="2F3E9E"/>
                </a:solidFill>
                <a:latin typeface="Courier New"/>
                <a:cs typeface="Courier New"/>
              </a:rPr>
              <a:t>In</a:t>
            </a:r>
            <a:r>
              <a:rPr sz="850" spc="-35" dirty="0">
                <a:solidFill>
                  <a:srgbClr val="2F3E9E"/>
                </a:solidFill>
                <a:latin typeface="Courier New"/>
                <a:cs typeface="Courier New"/>
              </a:rPr>
              <a:t> </a:t>
            </a:r>
            <a:r>
              <a:rPr sz="850" spc="-10" dirty="0">
                <a:solidFill>
                  <a:srgbClr val="2F3E9E"/>
                </a:solidFill>
                <a:latin typeface="Courier New"/>
                <a:cs typeface="Courier New"/>
              </a:rPr>
              <a:t>[84]:</a:t>
            </a:r>
            <a:endParaRPr sz="850">
              <a:latin typeface="Courier New"/>
              <a:cs typeface="Courier New"/>
            </a:endParaRPr>
          </a:p>
        </p:txBody>
      </p:sp>
      <p:sp>
        <p:nvSpPr>
          <p:cNvPr id="9" name="object 9"/>
          <p:cNvSpPr/>
          <p:nvPr/>
        </p:nvSpPr>
        <p:spPr>
          <a:xfrm>
            <a:off x="621102" y="2640960"/>
            <a:ext cx="145415" cy="313055"/>
          </a:xfrm>
          <a:custGeom>
            <a:avLst/>
            <a:gdLst/>
            <a:ahLst/>
            <a:cxnLst/>
            <a:rect l="l" t="t" r="r" b="b"/>
            <a:pathLst>
              <a:path w="145415" h="313055">
                <a:moveTo>
                  <a:pt x="0" y="0"/>
                </a:moveTo>
                <a:lnTo>
                  <a:pt x="144820" y="0"/>
                </a:lnTo>
                <a:lnTo>
                  <a:pt x="144820" y="312507"/>
                </a:lnTo>
                <a:lnTo>
                  <a:pt x="0" y="312507"/>
                </a:lnTo>
                <a:lnTo>
                  <a:pt x="0" y="0"/>
                </a:lnTo>
                <a:close/>
              </a:path>
            </a:pathLst>
          </a:custGeom>
          <a:solidFill>
            <a:srgbClr val="F4F4F4"/>
          </a:solidFill>
        </p:spPr>
        <p:txBody>
          <a:bodyPr wrap="square" lIns="0" tIns="0" rIns="0" bIns="0" rtlCol="0"/>
          <a:lstStyle/>
          <a:p>
            <a:endParaRPr/>
          </a:p>
        </p:txBody>
      </p:sp>
      <p:sp>
        <p:nvSpPr>
          <p:cNvPr id="10" name="object 10"/>
          <p:cNvSpPr/>
          <p:nvPr/>
        </p:nvSpPr>
        <p:spPr>
          <a:xfrm>
            <a:off x="765922" y="2640960"/>
            <a:ext cx="602615" cy="313055"/>
          </a:xfrm>
          <a:custGeom>
            <a:avLst/>
            <a:gdLst/>
            <a:ahLst/>
            <a:cxnLst/>
            <a:rect l="l" t="t" r="r" b="b"/>
            <a:pathLst>
              <a:path w="602615" h="313055">
                <a:moveTo>
                  <a:pt x="0" y="0"/>
                </a:moveTo>
                <a:lnTo>
                  <a:pt x="602147" y="0"/>
                </a:lnTo>
                <a:lnTo>
                  <a:pt x="602147" y="312507"/>
                </a:lnTo>
                <a:lnTo>
                  <a:pt x="0" y="312507"/>
                </a:lnTo>
                <a:lnTo>
                  <a:pt x="0" y="0"/>
                </a:lnTo>
                <a:close/>
              </a:path>
            </a:pathLst>
          </a:custGeom>
          <a:solidFill>
            <a:srgbClr val="F4F4F4"/>
          </a:solidFill>
        </p:spPr>
        <p:txBody>
          <a:bodyPr wrap="square" lIns="0" tIns="0" rIns="0" bIns="0" rtlCol="0"/>
          <a:lstStyle/>
          <a:p>
            <a:endParaRPr/>
          </a:p>
        </p:txBody>
      </p:sp>
      <p:sp>
        <p:nvSpPr>
          <p:cNvPr id="11" name="object 11"/>
          <p:cNvSpPr/>
          <p:nvPr/>
        </p:nvSpPr>
        <p:spPr>
          <a:xfrm>
            <a:off x="1368070" y="2640960"/>
            <a:ext cx="572135" cy="313055"/>
          </a:xfrm>
          <a:custGeom>
            <a:avLst/>
            <a:gdLst/>
            <a:ahLst/>
            <a:cxnLst/>
            <a:rect l="l" t="t" r="r" b="b"/>
            <a:pathLst>
              <a:path w="572135" h="313055">
                <a:moveTo>
                  <a:pt x="0" y="0"/>
                </a:moveTo>
                <a:lnTo>
                  <a:pt x="571659" y="0"/>
                </a:lnTo>
                <a:lnTo>
                  <a:pt x="571659" y="312507"/>
                </a:lnTo>
                <a:lnTo>
                  <a:pt x="0" y="312507"/>
                </a:lnTo>
                <a:lnTo>
                  <a:pt x="0" y="0"/>
                </a:lnTo>
                <a:close/>
              </a:path>
            </a:pathLst>
          </a:custGeom>
          <a:solidFill>
            <a:srgbClr val="F4F4F4"/>
          </a:solidFill>
        </p:spPr>
        <p:txBody>
          <a:bodyPr wrap="square" lIns="0" tIns="0" rIns="0" bIns="0" rtlCol="0"/>
          <a:lstStyle/>
          <a:p>
            <a:endParaRPr/>
          </a:p>
        </p:txBody>
      </p:sp>
      <p:sp>
        <p:nvSpPr>
          <p:cNvPr id="12" name="object 12"/>
          <p:cNvSpPr/>
          <p:nvPr/>
        </p:nvSpPr>
        <p:spPr>
          <a:xfrm>
            <a:off x="1939730" y="2640960"/>
            <a:ext cx="572135" cy="313055"/>
          </a:xfrm>
          <a:custGeom>
            <a:avLst/>
            <a:gdLst/>
            <a:ahLst/>
            <a:cxnLst/>
            <a:rect l="l" t="t" r="r" b="b"/>
            <a:pathLst>
              <a:path w="572135" h="313055">
                <a:moveTo>
                  <a:pt x="0" y="0"/>
                </a:moveTo>
                <a:lnTo>
                  <a:pt x="571659" y="0"/>
                </a:lnTo>
                <a:lnTo>
                  <a:pt x="571659" y="312507"/>
                </a:lnTo>
                <a:lnTo>
                  <a:pt x="0" y="312507"/>
                </a:lnTo>
                <a:lnTo>
                  <a:pt x="0" y="0"/>
                </a:lnTo>
                <a:close/>
              </a:path>
            </a:pathLst>
          </a:custGeom>
          <a:solidFill>
            <a:srgbClr val="F4F4F4"/>
          </a:solidFill>
        </p:spPr>
        <p:txBody>
          <a:bodyPr wrap="square" lIns="0" tIns="0" rIns="0" bIns="0" rtlCol="0"/>
          <a:lstStyle/>
          <a:p>
            <a:endParaRPr/>
          </a:p>
        </p:txBody>
      </p:sp>
      <p:sp>
        <p:nvSpPr>
          <p:cNvPr id="13" name="object 13"/>
          <p:cNvSpPr/>
          <p:nvPr/>
        </p:nvSpPr>
        <p:spPr>
          <a:xfrm>
            <a:off x="2511389" y="2640960"/>
            <a:ext cx="358775" cy="313055"/>
          </a:xfrm>
          <a:custGeom>
            <a:avLst/>
            <a:gdLst/>
            <a:ahLst/>
            <a:cxnLst/>
            <a:rect l="l" t="t" r="r" b="b"/>
            <a:pathLst>
              <a:path w="358775" h="313055">
                <a:moveTo>
                  <a:pt x="0" y="0"/>
                </a:moveTo>
                <a:lnTo>
                  <a:pt x="358239" y="0"/>
                </a:lnTo>
                <a:lnTo>
                  <a:pt x="358239" y="312507"/>
                </a:lnTo>
                <a:lnTo>
                  <a:pt x="0" y="312507"/>
                </a:lnTo>
                <a:lnTo>
                  <a:pt x="0" y="0"/>
                </a:lnTo>
                <a:close/>
              </a:path>
            </a:pathLst>
          </a:custGeom>
          <a:solidFill>
            <a:srgbClr val="F4F4F4"/>
          </a:solidFill>
        </p:spPr>
        <p:txBody>
          <a:bodyPr wrap="square" lIns="0" tIns="0" rIns="0" bIns="0" rtlCol="0"/>
          <a:lstStyle/>
          <a:p>
            <a:endParaRPr/>
          </a:p>
        </p:txBody>
      </p:sp>
      <p:sp>
        <p:nvSpPr>
          <p:cNvPr id="14" name="object 14"/>
          <p:cNvSpPr/>
          <p:nvPr/>
        </p:nvSpPr>
        <p:spPr>
          <a:xfrm>
            <a:off x="2869629" y="2640960"/>
            <a:ext cx="572135" cy="313055"/>
          </a:xfrm>
          <a:custGeom>
            <a:avLst/>
            <a:gdLst/>
            <a:ahLst/>
            <a:cxnLst/>
            <a:rect l="l" t="t" r="r" b="b"/>
            <a:pathLst>
              <a:path w="572135" h="313055">
                <a:moveTo>
                  <a:pt x="0" y="0"/>
                </a:moveTo>
                <a:lnTo>
                  <a:pt x="571659" y="0"/>
                </a:lnTo>
                <a:lnTo>
                  <a:pt x="571659" y="312507"/>
                </a:lnTo>
                <a:lnTo>
                  <a:pt x="0" y="312507"/>
                </a:lnTo>
                <a:lnTo>
                  <a:pt x="0" y="0"/>
                </a:lnTo>
                <a:close/>
              </a:path>
            </a:pathLst>
          </a:custGeom>
          <a:solidFill>
            <a:srgbClr val="F4F4F4"/>
          </a:solidFill>
        </p:spPr>
        <p:txBody>
          <a:bodyPr wrap="square" lIns="0" tIns="0" rIns="0" bIns="0" rtlCol="0"/>
          <a:lstStyle/>
          <a:p>
            <a:endParaRPr/>
          </a:p>
        </p:txBody>
      </p:sp>
      <p:sp>
        <p:nvSpPr>
          <p:cNvPr id="15" name="object 15"/>
          <p:cNvSpPr/>
          <p:nvPr/>
        </p:nvSpPr>
        <p:spPr>
          <a:xfrm>
            <a:off x="3441288" y="2640960"/>
            <a:ext cx="480695" cy="313055"/>
          </a:xfrm>
          <a:custGeom>
            <a:avLst/>
            <a:gdLst/>
            <a:ahLst/>
            <a:cxnLst/>
            <a:rect l="l" t="t" r="r" b="b"/>
            <a:pathLst>
              <a:path w="480695" h="313055">
                <a:moveTo>
                  <a:pt x="0" y="0"/>
                </a:moveTo>
                <a:lnTo>
                  <a:pt x="480193" y="0"/>
                </a:lnTo>
                <a:lnTo>
                  <a:pt x="480193" y="312507"/>
                </a:lnTo>
                <a:lnTo>
                  <a:pt x="0" y="312507"/>
                </a:lnTo>
                <a:lnTo>
                  <a:pt x="0" y="0"/>
                </a:lnTo>
                <a:close/>
              </a:path>
            </a:pathLst>
          </a:custGeom>
          <a:solidFill>
            <a:srgbClr val="F4F4F4"/>
          </a:solidFill>
        </p:spPr>
        <p:txBody>
          <a:bodyPr wrap="square" lIns="0" tIns="0" rIns="0" bIns="0" rtlCol="0"/>
          <a:lstStyle/>
          <a:p>
            <a:endParaRPr/>
          </a:p>
        </p:txBody>
      </p:sp>
      <p:sp>
        <p:nvSpPr>
          <p:cNvPr id="16" name="object 16"/>
          <p:cNvSpPr/>
          <p:nvPr/>
        </p:nvSpPr>
        <p:spPr>
          <a:xfrm>
            <a:off x="3921482" y="2640960"/>
            <a:ext cx="556895" cy="313055"/>
          </a:xfrm>
          <a:custGeom>
            <a:avLst/>
            <a:gdLst/>
            <a:ahLst/>
            <a:cxnLst/>
            <a:rect l="l" t="t" r="r" b="b"/>
            <a:pathLst>
              <a:path w="556895" h="313055">
                <a:moveTo>
                  <a:pt x="0" y="0"/>
                </a:moveTo>
                <a:lnTo>
                  <a:pt x="556415" y="0"/>
                </a:lnTo>
                <a:lnTo>
                  <a:pt x="556415" y="312507"/>
                </a:lnTo>
                <a:lnTo>
                  <a:pt x="0" y="312507"/>
                </a:lnTo>
                <a:lnTo>
                  <a:pt x="0" y="0"/>
                </a:lnTo>
                <a:close/>
              </a:path>
            </a:pathLst>
          </a:custGeom>
          <a:solidFill>
            <a:srgbClr val="F4F4F4"/>
          </a:solidFill>
        </p:spPr>
        <p:txBody>
          <a:bodyPr wrap="square" lIns="0" tIns="0" rIns="0" bIns="0" rtlCol="0"/>
          <a:lstStyle/>
          <a:p>
            <a:endParaRPr/>
          </a:p>
        </p:txBody>
      </p:sp>
      <p:sp>
        <p:nvSpPr>
          <p:cNvPr id="17" name="object 17"/>
          <p:cNvSpPr/>
          <p:nvPr/>
        </p:nvSpPr>
        <p:spPr>
          <a:xfrm>
            <a:off x="4477897" y="2640960"/>
            <a:ext cx="404495" cy="313055"/>
          </a:xfrm>
          <a:custGeom>
            <a:avLst/>
            <a:gdLst/>
            <a:ahLst/>
            <a:cxnLst/>
            <a:rect l="l" t="t" r="r" b="b"/>
            <a:pathLst>
              <a:path w="404495" h="313055">
                <a:moveTo>
                  <a:pt x="0" y="0"/>
                </a:moveTo>
                <a:lnTo>
                  <a:pt x="403972" y="0"/>
                </a:lnTo>
                <a:lnTo>
                  <a:pt x="403972" y="312507"/>
                </a:lnTo>
                <a:lnTo>
                  <a:pt x="0" y="312507"/>
                </a:lnTo>
                <a:lnTo>
                  <a:pt x="0" y="0"/>
                </a:lnTo>
                <a:close/>
              </a:path>
            </a:pathLst>
          </a:custGeom>
          <a:solidFill>
            <a:srgbClr val="F4F4F4"/>
          </a:solidFill>
        </p:spPr>
        <p:txBody>
          <a:bodyPr wrap="square" lIns="0" tIns="0" rIns="0" bIns="0" rtlCol="0"/>
          <a:lstStyle/>
          <a:p>
            <a:endParaRPr/>
          </a:p>
        </p:txBody>
      </p:sp>
      <p:sp>
        <p:nvSpPr>
          <p:cNvPr id="18" name="object 18"/>
          <p:cNvSpPr/>
          <p:nvPr/>
        </p:nvSpPr>
        <p:spPr>
          <a:xfrm>
            <a:off x="4881870" y="2640960"/>
            <a:ext cx="594995" cy="313055"/>
          </a:xfrm>
          <a:custGeom>
            <a:avLst/>
            <a:gdLst/>
            <a:ahLst/>
            <a:cxnLst/>
            <a:rect l="l" t="t" r="r" b="b"/>
            <a:pathLst>
              <a:path w="594995" h="313055">
                <a:moveTo>
                  <a:pt x="0" y="0"/>
                </a:moveTo>
                <a:lnTo>
                  <a:pt x="594525" y="0"/>
                </a:lnTo>
                <a:lnTo>
                  <a:pt x="594525" y="312507"/>
                </a:lnTo>
                <a:lnTo>
                  <a:pt x="0" y="312507"/>
                </a:lnTo>
                <a:lnTo>
                  <a:pt x="0" y="0"/>
                </a:lnTo>
                <a:close/>
              </a:path>
            </a:pathLst>
          </a:custGeom>
          <a:solidFill>
            <a:srgbClr val="F4F4F4"/>
          </a:solidFill>
        </p:spPr>
        <p:txBody>
          <a:bodyPr wrap="square" lIns="0" tIns="0" rIns="0" bIns="0" rtlCol="0"/>
          <a:lstStyle/>
          <a:p>
            <a:endParaRPr/>
          </a:p>
        </p:txBody>
      </p:sp>
      <p:sp>
        <p:nvSpPr>
          <p:cNvPr id="19" name="object 19"/>
          <p:cNvSpPr/>
          <p:nvPr/>
        </p:nvSpPr>
        <p:spPr>
          <a:xfrm>
            <a:off x="5476396" y="2640960"/>
            <a:ext cx="473075" cy="313055"/>
          </a:xfrm>
          <a:custGeom>
            <a:avLst/>
            <a:gdLst/>
            <a:ahLst/>
            <a:cxnLst/>
            <a:rect l="l" t="t" r="r" b="b"/>
            <a:pathLst>
              <a:path w="473075" h="313055">
                <a:moveTo>
                  <a:pt x="0" y="0"/>
                </a:moveTo>
                <a:lnTo>
                  <a:pt x="472571" y="0"/>
                </a:lnTo>
                <a:lnTo>
                  <a:pt x="472571" y="312507"/>
                </a:lnTo>
                <a:lnTo>
                  <a:pt x="0" y="312507"/>
                </a:lnTo>
                <a:lnTo>
                  <a:pt x="0" y="0"/>
                </a:lnTo>
                <a:close/>
              </a:path>
            </a:pathLst>
          </a:custGeom>
          <a:solidFill>
            <a:srgbClr val="F4F4F4"/>
          </a:solidFill>
        </p:spPr>
        <p:txBody>
          <a:bodyPr wrap="square" lIns="0" tIns="0" rIns="0" bIns="0" rtlCol="0"/>
          <a:lstStyle/>
          <a:p>
            <a:endParaRPr/>
          </a:p>
        </p:txBody>
      </p:sp>
      <p:sp>
        <p:nvSpPr>
          <p:cNvPr id="20" name="object 20"/>
          <p:cNvSpPr/>
          <p:nvPr/>
        </p:nvSpPr>
        <p:spPr>
          <a:xfrm>
            <a:off x="5948968" y="2640960"/>
            <a:ext cx="572135" cy="313055"/>
          </a:xfrm>
          <a:custGeom>
            <a:avLst/>
            <a:gdLst/>
            <a:ahLst/>
            <a:cxnLst/>
            <a:rect l="l" t="t" r="r" b="b"/>
            <a:pathLst>
              <a:path w="572134" h="313055">
                <a:moveTo>
                  <a:pt x="0" y="0"/>
                </a:moveTo>
                <a:lnTo>
                  <a:pt x="571659" y="0"/>
                </a:lnTo>
                <a:lnTo>
                  <a:pt x="571659" y="312507"/>
                </a:lnTo>
                <a:lnTo>
                  <a:pt x="0" y="312507"/>
                </a:lnTo>
                <a:lnTo>
                  <a:pt x="0" y="0"/>
                </a:lnTo>
                <a:close/>
              </a:path>
            </a:pathLst>
          </a:custGeom>
          <a:solidFill>
            <a:srgbClr val="F4F4F4"/>
          </a:solidFill>
        </p:spPr>
        <p:txBody>
          <a:bodyPr wrap="square" lIns="0" tIns="0" rIns="0" bIns="0" rtlCol="0"/>
          <a:lstStyle/>
          <a:p>
            <a:endParaRPr/>
          </a:p>
        </p:txBody>
      </p:sp>
      <p:sp>
        <p:nvSpPr>
          <p:cNvPr id="21" name="object 21"/>
          <p:cNvSpPr/>
          <p:nvPr/>
        </p:nvSpPr>
        <p:spPr>
          <a:xfrm>
            <a:off x="6520627" y="2640960"/>
            <a:ext cx="450215" cy="313055"/>
          </a:xfrm>
          <a:custGeom>
            <a:avLst/>
            <a:gdLst/>
            <a:ahLst/>
            <a:cxnLst/>
            <a:rect l="l" t="t" r="r" b="b"/>
            <a:pathLst>
              <a:path w="450215" h="313055">
                <a:moveTo>
                  <a:pt x="0" y="0"/>
                </a:moveTo>
                <a:lnTo>
                  <a:pt x="449705" y="0"/>
                </a:lnTo>
                <a:lnTo>
                  <a:pt x="449705" y="312507"/>
                </a:lnTo>
                <a:lnTo>
                  <a:pt x="0" y="312507"/>
                </a:lnTo>
                <a:lnTo>
                  <a:pt x="0" y="0"/>
                </a:lnTo>
                <a:close/>
              </a:path>
            </a:pathLst>
          </a:custGeom>
          <a:solidFill>
            <a:srgbClr val="F4F4F4"/>
          </a:solidFill>
        </p:spPr>
        <p:txBody>
          <a:bodyPr wrap="square" lIns="0" tIns="0" rIns="0" bIns="0" rtlCol="0"/>
          <a:lstStyle/>
          <a:p>
            <a:endParaRPr/>
          </a:p>
        </p:txBody>
      </p:sp>
      <p:sp>
        <p:nvSpPr>
          <p:cNvPr id="22" name="object 22"/>
          <p:cNvSpPr/>
          <p:nvPr/>
        </p:nvSpPr>
        <p:spPr>
          <a:xfrm>
            <a:off x="621102" y="2644771"/>
            <a:ext cx="145415" cy="0"/>
          </a:xfrm>
          <a:custGeom>
            <a:avLst/>
            <a:gdLst/>
            <a:ahLst/>
            <a:cxnLst/>
            <a:rect l="l" t="t" r="r" b="b"/>
            <a:pathLst>
              <a:path w="145415">
                <a:moveTo>
                  <a:pt x="0" y="0"/>
                </a:moveTo>
                <a:lnTo>
                  <a:pt x="144820" y="0"/>
                </a:lnTo>
              </a:path>
            </a:pathLst>
          </a:custGeom>
          <a:ln w="7622">
            <a:solidFill>
              <a:srgbClr val="000000"/>
            </a:solidFill>
          </a:ln>
        </p:spPr>
        <p:txBody>
          <a:bodyPr wrap="square" lIns="0" tIns="0" rIns="0" bIns="0" rtlCol="0"/>
          <a:lstStyle/>
          <a:p>
            <a:endParaRPr/>
          </a:p>
        </p:txBody>
      </p:sp>
      <p:sp>
        <p:nvSpPr>
          <p:cNvPr id="23" name="object 23"/>
          <p:cNvSpPr/>
          <p:nvPr/>
        </p:nvSpPr>
        <p:spPr>
          <a:xfrm>
            <a:off x="765922" y="2644771"/>
            <a:ext cx="602615" cy="0"/>
          </a:xfrm>
          <a:custGeom>
            <a:avLst/>
            <a:gdLst/>
            <a:ahLst/>
            <a:cxnLst/>
            <a:rect l="l" t="t" r="r" b="b"/>
            <a:pathLst>
              <a:path w="602615">
                <a:moveTo>
                  <a:pt x="0" y="0"/>
                </a:moveTo>
                <a:lnTo>
                  <a:pt x="602147" y="0"/>
                </a:lnTo>
              </a:path>
            </a:pathLst>
          </a:custGeom>
          <a:ln w="7622">
            <a:solidFill>
              <a:srgbClr val="000000"/>
            </a:solidFill>
          </a:ln>
        </p:spPr>
        <p:txBody>
          <a:bodyPr wrap="square" lIns="0" tIns="0" rIns="0" bIns="0" rtlCol="0"/>
          <a:lstStyle/>
          <a:p>
            <a:endParaRPr/>
          </a:p>
        </p:txBody>
      </p:sp>
      <p:sp>
        <p:nvSpPr>
          <p:cNvPr id="24" name="object 24"/>
          <p:cNvSpPr/>
          <p:nvPr/>
        </p:nvSpPr>
        <p:spPr>
          <a:xfrm>
            <a:off x="1368070" y="2644771"/>
            <a:ext cx="572135" cy="0"/>
          </a:xfrm>
          <a:custGeom>
            <a:avLst/>
            <a:gdLst/>
            <a:ahLst/>
            <a:cxnLst/>
            <a:rect l="l" t="t" r="r" b="b"/>
            <a:pathLst>
              <a:path w="572135">
                <a:moveTo>
                  <a:pt x="0" y="0"/>
                </a:moveTo>
                <a:lnTo>
                  <a:pt x="571659" y="0"/>
                </a:lnTo>
              </a:path>
            </a:pathLst>
          </a:custGeom>
          <a:ln w="7622">
            <a:solidFill>
              <a:srgbClr val="000000"/>
            </a:solidFill>
          </a:ln>
        </p:spPr>
        <p:txBody>
          <a:bodyPr wrap="square" lIns="0" tIns="0" rIns="0" bIns="0" rtlCol="0"/>
          <a:lstStyle/>
          <a:p>
            <a:endParaRPr/>
          </a:p>
        </p:txBody>
      </p:sp>
      <p:sp>
        <p:nvSpPr>
          <p:cNvPr id="25" name="object 25"/>
          <p:cNvSpPr/>
          <p:nvPr/>
        </p:nvSpPr>
        <p:spPr>
          <a:xfrm>
            <a:off x="1939730" y="2644771"/>
            <a:ext cx="572135" cy="0"/>
          </a:xfrm>
          <a:custGeom>
            <a:avLst/>
            <a:gdLst/>
            <a:ahLst/>
            <a:cxnLst/>
            <a:rect l="l" t="t" r="r" b="b"/>
            <a:pathLst>
              <a:path w="572135">
                <a:moveTo>
                  <a:pt x="0" y="0"/>
                </a:moveTo>
                <a:lnTo>
                  <a:pt x="571659" y="0"/>
                </a:lnTo>
              </a:path>
            </a:pathLst>
          </a:custGeom>
          <a:ln w="7622">
            <a:solidFill>
              <a:srgbClr val="000000"/>
            </a:solidFill>
          </a:ln>
        </p:spPr>
        <p:txBody>
          <a:bodyPr wrap="square" lIns="0" tIns="0" rIns="0" bIns="0" rtlCol="0"/>
          <a:lstStyle/>
          <a:p>
            <a:endParaRPr/>
          </a:p>
        </p:txBody>
      </p:sp>
      <p:sp>
        <p:nvSpPr>
          <p:cNvPr id="26" name="object 26"/>
          <p:cNvSpPr/>
          <p:nvPr/>
        </p:nvSpPr>
        <p:spPr>
          <a:xfrm>
            <a:off x="2511389" y="2644771"/>
            <a:ext cx="358775" cy="0"/>
          </a:xfrm>
          <a:custGeom>
            <a:avLst/>
            <a:gdLst/>
            <a:ahLst/>
            <a:cxnLst/>
            <a:rect l="l" t="t" r="r" b="b"/>
            <a:pathLst>
              <a:path w="358775">
                <a:moveTo>
                  <a:pt x="0" y="0"/>
                </a:moveTo>
                <a:lnTo>
                  <a:pt x="358239" y="0"/>
                </a:lnTo>
              </a:path>
            </a:pathLst>
          </a:custGeom>
          <a:ln w="7622">
            <a:solidFill>
              <a:srgbClr val="000000"/>
            </a:solidFill>
          </a:ln>
        </p:spPr>
        <p:txBody>
          <a:bodyPr wrap="square" lIns="0" tIns="0" rIns="0" bIns="0" rtlCol="0"/>
          <a:lstStyle/>
          <a:p>
            <a:endParaRPr/>
          </a:p>
        </p:txBody>
      </p:sp>
      <p:sp>
        <p:nvSpPr>
          <p:cNvPr id="27" name="object 27"/>
          <p:cNvSpPr/>
          <p:nvPr/>
        </p:nvSpPr>
        <p:spPr>
          <a:xfrm>
            <a:off x="2869629" y="2644771"/>
            <a:ext cx="572135" cy="0"/>
          </a:xfrm>
          <a:custGeom>
            <a:avLst/>
            <a:gdLst/>
            <a:ahLst/>
            <a:cxnLst/>
            <a:rect l="l" t="t" r="r" b="b"/>
            <a:pathLst>
              <a:path w="572135">
                <a:moveTo>
                  <a:pt x="0" y="0"/>
                </a:moveTo>
                <a:lnTo>
                  <a:pt x="571659" y="0"/>
                </a:lnTo>
              </a:path>
            </a:pathLst>
          </a:custGeom>
          <a:ln w="7622">
            <a:solidFill>
              <a:srgbClr val="000000"/>
            </a:solidFill>
          </a:ln>
        </p:spPr>
        <p:txBody>
          <a:bodyPr wrap="square" lIns="0" tIns="0" rIns="0" bIns="0" rtlCol="0"/>
          <a:lstStyle/>
          <a:p>
            <a:endParaRPr/>
          </a:p>
        </p:txBody>
      </p:sp>
      <p:sp>
        <p:nvSpPr>
          <p:cNvPr id="28" name="object 28"/>
          <p:cNvSpPr/>
          <p:nvPr/>
        </p:nvSpPr>
        <p:spPr>
          <a:xfrm>
            <a:off x="3441288" y="2644771"/>
            <a:ext cx="480695" cy="0"/>
          </a:xfrm>
          <a:custGeom>
            <a:avLst/>
            <a:gdLst/>
            <a:ahLst/>
            <a:cxnLst/>
            <a:rect l="l" t="t" r="r" b="b"/>
            <a:pathLst>
              <a:path w="480695">
                <a:moveTo>
                  <a:pt x="0" y="0"/>
                </a:moveTo>
                <a:lnTo>
                  <a:pt x="480193" y="0"/>
                </a:lnTo>
              </a:path>
            </a:pathLst>
          </a:custGeom>
          <a:ln w="7622">
            <a:solidFill>
              <a:srgbClr val="000000"/>
            </a:solidFill>
          </a:ln>
        </p:spPr>
        <p:txBody>
          <a:bodyPr wrap="square" lIns="0" tIns="0" rIns="0" bIns="0" rtlCol="0"/>
          <a:lstStyle/>
          <a:p>
            <a:endParaRPr/>
          </a:p>
        </p:txBody>
      </p:sp>
      <p:sp>
        <p:nvSpPr>
          <p:cNvPr id="29" name="object 29"/>
          <p:cNvSpPr/>
          <p:nvPr/>
        </p:nvSpPr>
        <p:spPr>
          <a:xfrm>
            <a:off x="3921482" y="2644771"/>
            <a:ext cx="556895" cy="0"/>
          </a:xfrm>
          <a:custGeom>
            <a:avLst/>
            <a:gdLst/>
            <a:ahLst/>
            <a:cxnLst/>
            <a:rect l="l" t="t" r="r" b="b"/>
            <a:pathLst>
              <a:path w="556895">
                <a:moveTo>
                  <a:pt x="0" y="0"/>
                </a:moveTo>
                <a:lnTo>
                  <a:pt x="556415" y="0"/>
                </a:lnTo>
              </a:path>
            </a:pathLst>
          </a:custGeom>
          <a:ln w="7622">
            <a:solidFill>
              <a:srgbClr val="000000"/>
            </a:solidFill>
          </a:ln>
        </p:spPr>
        <p:txBody>
          <a:bodyPr wrap="square" lIns="0" tIns="0" rIns="0" bIns="0" rtlCol="0"/>
          <a:lstStyle/>
          <a:p>
            <a:endParaRPr/>
          </a:p>
        </p:txBody>
      </p:sp>
      <p:sp>
        <p:nvSpPr>
          <p:cNvPr id="30" name="object 30"/>
          <p:cNvSpPr/>
          <p:nvPr/>
        </p:nvSpPr>
        <p:spPr>
          <a:xfrm>
            <a:off x="4477897" y="2644771"/>
            <a:ext cx="404495" cy="0"/>
          </a:xfrm>
          <a:custGeom>
            <a:avLst/>
            <a:gdLst/>
            <a:ahLst/>
            <a:cxnLst/>
            <a:rect l="l" t="t" r="r" b="b"/>
            <a:pathLst>
              <a:path w="404495">
                <a:moveTo>
                  <a:pt x="0" y="0"/>
                </a:moveTo>
                <a:lnTo>
                  <a:pt x="403972" y="0"/>
                </a:lnTo>
              </a:path>
            </a:pathLst>
          </a:custGeom>
          <a:ln w="7622">
            <a:solidFill>
              <a:srgbClr val="000000"/>
            </a:solidFill>
          </a:ln>
        </p:spPr>
        <p:txBody>
          <a:bodyPr wrap="square" lIns="0" tIns="0" rIns="0" bIns="0" rtlCol="0"/>
          <a:lstStyle/>
          <a:p>
            <a:endParaRPr/>
          </a:p>
        </p:txBody>
      </p:sp>
      <p:sp>
        <p:nvSpPr>
          <p:cNvPr id="31" name="object 31"/>
          <p:cNvSpPr/>
          <p:nvPr/>
        </p:nvSpPr>
        <p:spPr>
          <a:xfrm>
            <a:off x="4881870" y="2644771"/>
            <a:ext cx="594995" cy="0"/>
          </a:xfrm>
          <a:custGeom>
            <a:avLst/>
            <a:gdLst/>
            <a:ahLst/>
            <a:cxnLst/>
            <a:rect l="l" t="t" r="r" b="b"/>
            <a:pathLst>
              <a:path w="594995">
                <a:moveTo>
                  <a:pt x="0" y="0"/>
                </a:moveTo>
                <a:lnTo>
                  <a:pt x="594525" y="0"/>
                </a:lnTo>
              </a:path>
            </a:pathLst>
          </a:custGeom>
          <a:ln w="7622">
            <a:solidFill>
              <a:srgbClr val="000000"/>
            </a:solidFill>
          </a:ln>
        </p:spPr>
        <p:txBody>
          <a:bodyPr wrap="square" lIns="0" tIns="0" rIns="0" bIns="0" rtlCol="0"/>
          <a:lstStyle/>
          <a:p>
            <a:endParaRPr/>
          </a:p>
        </p:txBody>
      </p:sp>
      <p:sp>
        <p:nvSpPr>
          <p:cNvPr id="32" name="object 32"/>
          <p:cNvSpPr/>
          <p:nvPr/>
        </p:nvSpPr>
        <p:spPr>
          <a:xfrm>
            <a:off x="5476396" y="2644771"/>
            <a:ext cx="473075" cy="0"/>
          </a:xfrm>
          <a:custGeom>
            <a:avLst/>
            <a:gdLst/>
            <a:ahLst/>
            <a:cxnLst/>
            <a:rect l="l" t="t" r="r" b="b"/>
            <a:pathLst>
              <a:path w="473075">
                <a:moveTo>
                  <a:pt x="0" y="0"/>
                </a:moveTo>
                <a:lnTo>
                  <a:pt x="472571" y="0"/>
                </a:lnTo>
              </a:path>
            </a:pathLst>
          </a:custGeom>
          <a:ln w="7622">
            <a:solidFill>
              <a:srgbClr val="000000"/>
            </a:solidFill>
          </a:ln>
        </p:spPr>
        <p:txBody>
          <a:bodyPr wrap="square" lIns="0" tIns="0" rIns="0" bIns="0" rtlCol="0"/>
          <a:lstStyle/>
          <a:p>
            <a:endParaRPr/>
          </a:p>
        </p:txBody>
      </p:sp>
      <p:sp>
        <p:nvSpPr>
          <p:cNvPr id="33" name="object 33"/>
          <p:cNvSpPr/>
          <p:nvPr/>
        </p:nvSpPr>
        <p:spPr>
          <a:xfrm>
            <a:off x="5948968" y="2644771"/>
            <a:ext cx="572135" cy="0"/>
          </a:xfrm>
          <a:custGeom>
            <a:avLst/>
            <a:gdLst/>
            <a:ahLst/>
            <a:cxnLst/>
            <a:rect l="l" t="t" r="r" b="b"/>
            <a:pathLst>
              <a:path w="572134">
                <a:moveTo>
                  <a:pt x="0" y="0"/>
                </a:moveTo>
                <a:lnTo>
                  <a:pt x="571659" y="0"/>
                </a:lnTo>
              </a:path>
            </a:pathLst>
          </a:custGeom>
          <a:ln w="7622">
            <a:solidFill>
              <a:srgbClr val="000000"/>
            </a:solidFill>
          </a:ln>
        </p:spPr>
        <p:txBody>
          <a:bodyPr wrap="square" lIns="0" tIns="0" rIns="0" bIns="0" rtlCol="0"/>
          <a:lstStyle/>
          <a:p>
            <a:endParaRPr/>
          </a:p>
        </p:txBody>
      </p:sp>
      <p:sp>
        <p:nvSpPr>
          <p:cNvPr id="34" name="object 34"/>
          <p:cNvSpPr/>
          <p:nvPr/>
        </p:nvSpPr>
        <p:spPr>
          <a:xfrm>
            <a:off x="6520627" y="2644771"/>
            <a:ext cx="450215" cy="0"/>
          </a:xfrm>
          <a:custGeom>
            <a:avLst/>
            <a:gdLst/>
            <a:ahLst/>
            <a:cxnLst/>
            <a:rect l="l" t="t" r="r" b="b"/>
            <a:pathLst>
              <a:path w="450215">
                <a:moveTo>
                  <a:pt x="0" y="0"/>
                </a:moveTo>
                <a:lnTo>
                  <a:pt x="449705" y="0"/>
                </a:lnTo>
              </a:path>
            </a:pathLst>
          </a:custGeom>
          <a:ln w="7622">
            <a:solidFill>
              <a:srgbClr val="000000"/>
            </a:solidFill>
          </a:ln>
        </p:spPr>
        <p:txBody>
          <a:bodyPr wrap="square" lIns="0" tIns="0" rIns="0" bIns="0" rtlCol="0"/>
          <a:lstStyle/>
          <a:p>
            <a:endParaRPr/>
          </a:p>
        </p:txBody>
      </p:sp>
      <p:sp>
        <p:nvSpPr>
          <p:cNvPr id="35" name="object 35"/>
          <p:cNvSpPr/>
          <p:nvPr/>
        </p:nvSpPr>
        <p:spPr>
          <a:xfrm>
            <a:off x="621102" y="2644771"/>
            <a:ext cx="145415" cy="0"/>
          </a:xfrm>
          <a:custGeom>
            <a:avLst/>
            <a:gdLst/>
            <a:ahLst/>
            <a:cxnLst/>
            <a:rect l="l" t="t" r="r" b="b"/>
            <a:pathLst>
              <a:path w="145415">
                <a:moveTo>
                  <a:pt x="0" y="0"/>
                </a:moveTo>
                <a:lnTo>
                  <a:pt x="144820" y="0"/>
                </a:lnTo>
              </a:path>
            </a:pathLst>
          </a:custGeom>
          <a:ln w="7622">
            <a:solidFill>
              <a:srgbClr val="000000"/>
            </a:solidFill>
          </a:ln>
        </p:spPr>
        <p:txBody>
          <a:bodyPr wrap="square" lIns="0" tIns="0" rIns="0" bIns="0" rtlCol="0"/>
          <a:lstStyle/>
          <a:p>
            <a:endParaRPr/>
          </a:p>
        </p:txBody>
      </p:sp>
      <p:sp>
        <p:nvSpPr>
          <p:cNvPr id="36" name="object 36"/>
          <p:cNvSpPr/>
          <p:nvPr/>
        </p:nvSpPr>
        <p:spPr>
          <a:xfrm>
            <a:off x="765922" y="2644771"/>
            <a:ext cx="602615" cy="0"/>
          </a:xfrm>
          <a:custGeom>
            <a:avLst/>
            <a:gdLst/>
            <a:ahLst/>
            <a:cxnLst/>
            <a:rect l="l" t="t" r="r" b="b"/>
            <a:pathLst>
              <a:path w="602615">
                <a:moveTo>
                  <a:pt x="0" y="0"/>
                </a:moveTo>
                <a:lnTo>
                  <a:pt x="602147" y="0"/>
                </a:lnTo>
              </a:path>
            </a:pathLst>
          </a:custGeom>
          <a:ln w="7622">
            <a:solidFill>
              <a:srgbClr val="000000"/>
            </a:solidFill>
          </a:ln>
        </p:spPr>
        <p:txBody>
          <a:bodyPr wrap="square" lIns="0" tIns="0" rIns="0" bIns="0" rtlCol="0"/>
          <a:lstStyle/>
          <a:p>
            <a:endParaRPr/>
          </a:p>
        </p:txBody>
      </p:sp>
      <p:sp>
        <p:nvSpPr>
          <p:cNvPr id="37" name="object 37"/>
          <p:cNvSpPr/>
          <p:nvPr/>
        </p:nvSpPr>
        <p:spPr>
          <a:xfrm>
            <a:off x="1368070" y="2644771"/>
            <a:ext cx="572135" cy="0"/>
          </a:xfrm>
          <a:custGeom>
            <a:avLst/>
            <a:gdLst/>
            <a:ahLst/>
            <a:cxnLst/>
            <a:rect l="l" t="t" r="r" b="b"/>
            <a:pathLst>
              <a:path w="572135">
                <a:moveTo>
                  <a:pt x="0" y="0"/>
                </a:moveTo>
                <a:lnTo>
                  <a:pt x="571659" y="0"/>
                </a:lnTo>
              </a:path>
            </a:pathLst>
          </a:custGeom>
          <a:ln w="7622">
            <a:solidFill>
              <a:srgbClr val="000000"/>
            </a:solidFill>
          </a:ln>
        </p:spPr>
        <p:txBody>
          <a:bodyPr wrap="square" lIns="0" tIns="0" rIns="0" bIns="0" rtlCol="0"/>
          <a:lstStyle/>
          <a:p>
            <a:endParaRPr/>
          </a:p>
        </p:txBody>
      </p:sp>
      <p:sp>
        <p:nvSpPr>
          <p:cNvPr id="38" name="object 38"/>
          <p:cNvSpPr/>
          <p:nvPr/>
        </p:nvSpPr>
        <p:spPr>
          <a:xfrm>
            <a:off x="1939730" y="2644771"/>
            <a:ext cx="572135" cy="0"/>
          </a:xfrm>
          <a:custGeom>
            <a:avLst/>
            <a:gdLst/>
            <a:ahLst/>
            <a:cxnLst/>
            <a:rect l="l" t="t" r="r" b="b"/>
            <a:pathLst>
              <a:path w="572135">
                <a:moveTo>
                  <a:pt x="0" y="0"/>
                </a:moveTo>
                <a:lnTo>
                  <a:pt x="571659" y="0"/>
                </a:lnTo>
              </a:path>
            </a:pathLst>
          </a:custGeom>
          <a:ln w="7622">
            <a:solidFill>
              <a:srgbClr val="000000"/>
            </a:solidFill>
          </a:ln>
        </p:spPr>
        <p:txBody>
          <a:bodyPr wrap="square" lIns="0" tIns="0" rIns="0" bIns="0" rtlCol="0"/>
          <a:lstStyle/>
          <a:p>
            <a:endParaRPr/>
          </a:p>
        </p:txBody>
      </p:sp>
      <p:sp>
        <p:nvSpPr>
          <p:cNvPr id="39" name="object 39"/>
          <p:cNvSpPr/>
          <p:nvPr/>
        </p:nvSpPr>
        <p:spPr>
          <a:xfrm>
            <a:off x="2511389" y="2644771"/>
            <a:ext cx="358775" cy="0"/>
          </a:xfrm>
          <a:custGeom>
            <a:avLst/>
            <a:gdLst/>
            <a:ahLst/>
            <a:cxnLst/>
            <a:rect l="l" t="t" r="r" b="b"/>
            <a:pathLst>
              <a:path w="358775">
                <a:moveTo>
                  <a:pt x="0" y="0"/>
                </a:moveTo>
                <a:lnTo>
                  <a:pt x="358239" y="0"/>
                </a:lnTo>
              </a:path>
            </a:pathLst>
          </a:custGeom>
          <a:ln w="7622">
            <a:solidFill>
              <a:srgbClr val="000000"/>
            </a:solidFill>
          </a:ln>
        </p:spPr>
        <p:txBody>
          <a:bodyPr wrap="square" lIns="0" tIns="0" rIns="0" bIns="0" rtlCol="0"/>
          <a:lstStyle/>
          <a:p>
            <a:endParaRPr/>
          </a:p>
        </p:txBody>
      </p:sp>
      <p:sp>
        <p:nvSpPr>
          <p:cNvPr id="40" name="object 40"/>
          <p:cNvSpPr/>
          <p:nvPr/>
        </p:nvSpPr>
        <p:spPr>
          <a:xfrm>
            <a:off x="2869629" y="2644771"/>
            <a:ext cx="572135" cy="0"/>
          </a:xfrm>
          <a:custGeom>
            <a:avLst/>
            <a:gdLst/>
            <a:ahLst/>
            <a:cxnLst/>
            <a:rect l="l" t="t" r="r" b="b"/>
            <a:pathLst>
              <a:path w="572135">
                <a:moveTo>
                  <a:pt x="0" y="0"/>
                </a:moveTo>
                <a:lnTo>
                  <a:pt x="571659" y="0"/>
                </a:lnTo>
              </a:path>
            </a:pathLst>
          </a:custGeom>
          <a:ln w="7622">
            <a:solidFill>
              <a:srgbClr val="000000"/>
            </a:solidFill>
          </a:ln>
        </p:spPr>
        <p:txBody>
          <a:bodyPr wrap="square" lIns="0" tIns="0" rIns="0" bIns="0" rtlCol="0"/>
          <a:lstStyle/>
          <a:p>
            <a:endParaRPr/>
          </a:p>
        </p:txBody>
      </p:sp>
      <p:sp>
        <p:nvSpPr>
          <p:cNvPr id="41" name="object 41"/>
          <p:cNvSpPr/>
          <p:nvPr/>
        </p:nvSpPr>
        <p:spPr>
          <a:xfrm>
            <a:off x="3441288" y="2644771"/>
            <a:ext cx="480695" cy="0"/>
          </a:xfrm>
          <a:custGeom>
            <a:avLst/>
            <a:gdLst/>
            <a:ahLst/>
            <a:cxnLst/>
            <a:rect l="l" t="t" r="r" b="b"/>
            <a:pathLst>
              <a:path w="480695">
                <a:moveTo>
                  <a:pt x="0" y="0"/>
                </a:moveTo>
                <a:lnTo>
                  <a:pt x="480193" y="0"/>
                </a:lnTo>
              </a:path>
            </a:pathLst>
          </a:custGeom>
          <a:ln w="7622">
            <a:solidFill>
              <a:srgbClr val="000000"/>
            </a:solidFill>
          </a:ln>
        </p:spPr>
        <p:txBody>
          <a:bodyPr wrap="square" lIns="0" tIns="0" rIns="0" bIns="0" rtlCol="0"/>
          <a:lstStyle/>
          <a:p>
            <a:endParaRPr/>
          </a:p>
        </p:txBody>
      </p:sp>
      <p:sp>
        <p:nvSpPr>
          <p:cNvPr id="42" name="object 42"/>
          <p:cNvSpPr/>
          <p:nvPr/>
        </p:nvSpPr>
        <p:spPr>
          <a:xfrm>
            <a:off x="3921482" y="2644771"/>
            <a:ext cx="556895" cy="0"/>
          </a:xfrm>
          <a:custGeom>
            <a:avLst/>
            <a:gdLst/>
            <a:ahLst/>
            <a:cxnLst/>
            <a:rect l="l" t="t" r="r" b="b"/>
            <a:pathLst>
              <a:path w="556895">
                <a:moveTo>
                  <a:pt x="0" y="0"/>
                </a:moveTo>
                <a:lnTo>
                  <a:pt x="556415" y="0"/>
                </a:lnTo>
              </a:path>
            </a:pathLst>
          </a:custGeom>
          <a:ln w="7622">
            <a:solidFill>
              <a:srgbClr val="000000"/>
            </a:solidFill>
          </a:ln>
        </p:spPr>
        <p:txBody>
          <a:bodyPr wrap="square" lIns="0" tIns="0" rIns="0" bIns="0" rtlCol="0"/>
          <a:lstStyle/>
          <a:p>
            <a:endParaRPr/>
          </a:p>
        </p:txBody>
      </p:sp>
      <p:sp>
        <p:nvSpPr>
          <p:cNvPr id="43" name="object 43"/>
          <p:cNvSpPr/>
          <p:nvPr/>
        </p:nvSpPr>
        <p:spPr>
          <a:xfrm>
            <a:off x="4477897" y="2644771"/>
            <a:ext cx="404495" cy="0"/>
          </a:xfrm>
          <a:custGeom>
            <a:avLst/>
            <a:gdLst/>
            <a:ahLst/>
            <a:cxnLst/>
            <a:rect l="l" t="t" r="r" b="b"/>
            <a:pathLst>
              <a:path w="404495">
                <a:moveTo>
                  <a:pt x="0" y="0"/>
                </a:moveTo>
                <a:lnTo>
                  <a:pt x="403972" y="0"/>
                </a:lnTo>
              </a:path>
            </a:pathLst>
          </a:custGeom>
          <a:ln w="7622">
            <a:solidFill>
              <a:srgbClr val="000000"/>
            </a:solidFill>
          </a:ln>
        </p:spPr>
        <p:txBody>
          <a:bodyPr wrap="square" lIns="0" tIns="0" rIns="0" bIns="0" rtlCol="0"/>
          <a:lstStyle/>
          <a:p>
            <a:endParaRPr/>
          </a:p>
        </p:txBody>
      </p:sp>
      <p:sp>
        <p:nvSpPr>
          <p:cNvPr id="44" name="object 44"/>
          <p:cNvSpPr/>
          <p:nvPr/>
        </p:nvSpPr>
        <p:spPr>
          <a:xfrm>
            <a:off x="4881870" y="2644771"/>
            <a:ext cx="594995" cy="0"/>
          </a:xfrm>
          <a:custGeom>
            <a:avLst/>
            <a:gdLst/>
            <a:ahLst/>
            <a:cxnLst/>
            <a:rect l="l" t="t" r="r" b="b"/>
            <a:pathLst>
              <a:path w="594995">
                <a:moveTo>
                  <a:pt x="0" y="0"/>
                </a:moveTo>
                <a:lnTo>
                  <a:pt x="594525" y="0"/>
                </a:lnTo>
              </a:path>
            </a:pathLst>
          </a:custGeom>
          <a:ln w="7622">
            <a:solidFill>
              <a:srgbClr val="000000"/>
            </a:solidFill>
          </a:ln>
        </p:spPr>
        <p:txBody>
          <a:bodyPr wrap="square" lIns="0" tIns="0" rIns="0" bIns="0" rtlCol="0"/>
          <a:lstStyle/>
          <a:p>
            <a:endParaRPr/>
          </a:p>
        </p:txBody>
      </p:sp>
      <p:sp>
        <p:nvSpPr>
          <p:cNvPr id="45" name="object 45"/>
          <p:cNvSpPr/>
          <p:nvPr/>
        </p:nvSpPr>
        <p:spPr>
          <a:xfrm>
            <a:off x="5476396" y="2644771"/>
            <a:ext cx="473075" cy="0"/>
          </a:xfrm>
          <a:custGeom>
            <a:avLst/>
            <a:gdLst/>
            <a:ahLst/>
            <a:cxnLst/>
            <a:rect l="l" t="t" r="r" b="b"/>
            <a:pathLst>
              <a:path w="473075">
                <a:moveTo>
                  <a:pt x="0" y="0"/>
                </a:moveTo>
                <a:lnTo>
                  <a:pt x="472571" y="0"/>
                </a:lnTo>
              </a:path>
            </a:pathLst>
          </a:custGeom>
          <a:ln w="7622">
            <a:solidFill>
              <a:srgbClr val="000000"/>
            </a:solidFill>
          </a:ln>
        </p:spPr>
        <p:txBody>
          <a:bodyPr wrap="square" lIns="0" tIns="0" rIns="0" bIns="0" rtlCol="0"/>
          <a:lstStyle/>
          <a:p>
            <a:endParaRPr/>
          </a:p>
        </p:txBody>
      </p:sp>
      <p:sp>
        <p:nvSpPr>
          <p:cNvPr id="46" name="object 46"/>
          <p:cNvSpPr/>
          <p:nvPr/>
        </p:nvSpPr>
        <p:spPr>
          <a:xfrm>
            <a:off x="5948968" y="2644771"/>
            <a:ext cx="572135" cy="0"/>
          </a:xfrm>
          <a:custGeom>
            <a:avLst/>
            <a:gdLst/>
            <a:ahLst/>
            <a:cxnLst/>
            <a:rect l="l" t="t" r="r" b="b"/>
            <a:pathLst>
              <a:path w="572134">
                <a:moveTo>
                  <a:pt x="0" y="0"/>
                </a:moveTo>
                <a:lnTo>
                  <a:pt x="571659" y="0"/>
                </a:lnTo>
              </a:path>
            </a:pathLst>
          </a:custGeom>
          <a:ln w="7622">
            <a:solidFill>
              <a:srgbClr val="000000"/>
            </a:solidFill>
          </a:ln>
        </p:spPr>
        <p:txBody>
          <a:bodyPr wrap="square" lIns="0" tIns="0" rIns="0" bIns="0" rtlCol="0"/>
          <a:lstStyle/>
          <a:p>
            <a:endParaRPr/>
          </a:p>
        </p:txBody>
      </p:sp>
      <p:sp>
        <p:nvSpPr>
          <p:cNvPr id="47" name="object 47"/>
          <p:cNvSpPr/>
          <p:nvPr/>
        </p:nvSpPr>
        <p:spPr>
          <a:xfrm>
            <a:off x="6520627" y="2644771"/>
            <a:ext cx="450215" cy="0"/>
          </a:xfrm>
          <a:custGeom>
            <a:avLst/>
            <a:gdLst/>
            <a:ahLst/>
            <a:cxnLst/>
            <a:rect l="l" t="t" r="r" b="b"/>
            <a:pathLst>
              <a:path w="450215">
                <a:moveTo>
                  <a:pt x="0" y="0"/>
                </a:moveTo>
                <a:lnTo>
                  <a:pt x="449705" y="0"/>
                </a:lnTo>
              </a:path>
            </a:pathLst>
          </a:custGeom>
          <a:ln w="7622">
            <a:solidFill>
              <a:srgbClr val="000000"/>
            </a:solidFill>
          </a:ln>
        </p:spPr>
        <p:txBody>
          <a:bodyPr wrap="square" lIns="0" tIns="0" rIns="0" bIns="0" rtlCol="0"/>
          <a:lstStyle/>
          <a:p>
            <a:endParaRPr/>
          </a:p>
        </p:txBody>
      </p:sp>
      <p:sp>
        <p:nvSpPr>
          <p:cNvPr id="48" name="object 48"/>
          <p:cNvSpPr/>
          <p:nvPr/>
        </p:nvSpPr>
        <p:spPr>
          <a:xfrm>
            <a:off x="582991" y="4637957"/>
            <a:ext cx="572135" cy="122555"/>
          </a:xfrm>
          <a:custGeom>
            <a:avLst/>
            <a:gdLst/>
            <a:ahLst/>
            <a:cxnLst/>
            <a:rect l="l" t="t" r="r" b="b"/>
            <a:pathLst>
              <a:path w="572135" h="122554">
                <a:moveTo>
                  <a:pt x="0" y="121954"/>
                </a:moveTo>
                <a:lnTo>
                  <a:pt x="571659" y="121954"/>
                </a:lnTo>
                <a:lnTo>
                  <a:pt x="571659" y="0"/>
                </a:lnTo>
                <a:lnTo>
                  <a:pt x="0" y="0"/>
                </a:lnTo>
                <a:lnTo>
                  <a:pt x="0" y="121954"/>
                </a:lnTo>
                <a:close/>
              </a:path>
            </a:pathLst>
          </a:custGeom>
          <a:solidFill>
            <a:srgbClr val="D3CFC7"/>
          </a:solidFill>
        </p:spPr>
        <p:txBody>
          <a:bodyPr wrap="square" lIns="0" tIns="0" rIns="0" bIns="0" rtlCol="0"/>
          <a:lstStyle/>
          <a:p>
            <a:endParaRPr/>
          </a:p>
        </p:txBody>
      </p:sp>
      <p:sp>
        <p:nvSpPr>
          <p:cNvPr id="49" name="object 49"/>
          <p:cNvSpPr/>
          <p:nvPr/>
        </p:nvSpPr>
        <p:spPr>
          <a:xfrm>
            <a:off x="582991" y="4637963"/>
            <a:ext cx="114331" cy="114331"/>
          </a:xfrm>
          <a:prstGeom prst="rect">
            <a:avLst/>
          </a:prstGeom>
          <a:blipFill>
            <a:blip r:embed="rId7" cstate="print"/>
            <a:stretch>
              <a:fillRect/>
            </a:stretch>
          </a:blipFill>
        </p:spPr>
        <p:txBody>
          <a:bodyPr wrap="square" lIns="0" tIns="0" rIns="0" bIns="0" rtlCol="0"/>
          <a:lstStyle/>
          <a:p>
            <a:endParaRPr/>
          </a:p>
        </p:txBody>
      </p:sp>
      <p:sp>
        <p:nvSpPr>
          <p:cNvPr id="50" name="object 50"/>
          <p:cNvSpPr/>
          <p:nvPr/>
        </p:nvSpPr>
        <p:spPr>
          <a:xfrm>
            <a:off x="6848378" y="4637957"/>
            <a:ext cx="121954" cy="121954"/>
          </a:xfrm>
          <a:prstGeom prst="rect">
            <a:avLst/>
          </a:prstGeom>
          <a:blipFill>
            <a:blip r:embed="rId8" cstate="print"/>
            <a:stretch>
              <a:fillRect/>
            </a:stretch>
          </a:blipFill>
        </p:spPr>
        <p:txBody>
          <a:bodyPr wrap="square" lIns="0" tIns="0" rIns="0" bIns="0" rtlCol="0"/>
          <a:lstStyle/>
          <a:p>
            <a:endParaRPr/>
          </a:p>
        </p:txBody>
      </p:sp>
      <p:sp>
        <p:nvSpPr>
          <p:cNvPr id="51" name="object 51"/>
          <p:cNvSpPr/>
          <p:nvPr/>
        </p:nvSpPr>
        <p:spPr>
          <a:xfrm>
            <a:off x="1154651" y="4637963"/>
            <a:ext cx="5694045" cy="122555"/>
          </a:xfrm>
          <a:custGeom>
            <a:avLst/>
            <a:gdLst/>
            <a:ahLst/>
            <a:cxnLst/>
            <a:rect l="l" t="t" r="r" b="b"/>
            <a:pathLst>
              <a:path w="5694045" h="122554">
                <a:moveTo>
                  <a:pt x="0" y="0"/>
                </a:moveTo>
                <a:lnTo>
                  <a:pt x="5693728" y="0"/>
                </a:lnTo>
                <a:lnTo>
                  <a:pt x="5693728" y="121954"/>
                </a:lnTo>
                <a:lnTo>
                  <a:pt x="0" y="121954"/>
                </a:lnTo>
                <a:lnTo>
                  <a:pt x="0" y="0"/>
                </a:lnTo>
                <a:close/>
              </a:path>
            </a:pathLst>
          </a:custGeom>
          <a:solidFill>
            <a:srgbClr val="D3CFC7"/>
          </a:solidFill>
        </p:spPr>
        <p:txBody>
          <a:bodyPr wrap="square" lIns="0" tIns="0" rIns="0" bIns="0" rtlCol="0"/>
          <a:lstStyle/>
          <a:p>
            <a:endParaRPr/>
          </a:p>
        </p:txBody>
      </p:sp>
      <p:sp>
        <p:nvSpPr>
          <p:cNvPr id="52" name="object 52"/>
          <p:cNvSpPr/>
          <p:nvPr/>
        </p:nvSpPr>
        <p:spPr>
          <a:xfrm>
            <a:off x="1154651" y="4637963"/>
            <a:ext cx="5693728" cy="121954"/>
          </a:xfrm>
          <a:prstGeom prst="rect">
            <a:avLst/>
          </a:prstGeom>
          <a:blipFill>
            <a:blip r:embed="rId9" cstate="print"/>
            <a:stretch>
              <a:fillRect/>
            </a:stretch>
          </a:blipFill>
        </p:spPr>
        <p:txBody>
          <a:bodyPr wrap="square" lIns="0" tIns="0" rIns="0" bIns="0" rtlCol="0"/>
          <a:lstStyle/>
          <a:p>
            <a:endParaRPr/>
          </a:p>
        </p:txBody>
      </p:sp>
      <p:sp>
        <p:nvSpPr>
          <p:cNvPr id="53" name="object 53"/>
          <p:cNvSpPr/>
          <p:nvPr/>
        </p:nvSpPr>
        <p:spPr>
          <a:xfrm>
            <a:off x="704945" y="4637963"/>
            <a:ext cx="434975" cy="107314"/>
          </a:xfrm>
          <a:custGeom>
            <a:avLst/>
            <a:gdLst/>
            <a:ahLst/>
            <a:cxnLst/>
            <a:rect l="l" t="t" r="r" b="b"/>
            <a:pathLst>
              <a:path w="434975" h="107314">
                <a:moveTo>
                  <a:pt x="0" y="106709"/>
                </a:moveTo>
                <a:lnTo>
                  <a:pt x="0" y="0"/>
                </a:lnTo>
                <a:lnTo>
                  <a:pt x="434461" y="0"/>
                </a:lnTo>
              </a:path>
            </a:pathLst>
          </a:custGeom>
          <a:ln w="3175">
            <a:solidFill>
              <a:srgbClr val="D3CFC7"/>
            </a:solidFill>
          </a:ln>
        </p:spPr>
        <p:txBody>
          <a:bodyPr wrap="square" lIns="0" tIns="0" rIns="0" bIns="0" rtlCol="0"/>
          <a:lstStyle/>
          <a:p>
            <a:endParaRPr/>
          </a:p>
        </p:txBody>
      </p:sp>
      <p:sp>
        <p:nvSpPr>
          <p:cNvPr id="54" name="object 54"/>
          <p:cNvSpPr/>
          <p:nvPr/>
        </p:nvSpPr>
        <p:spPr>
          <a:xfrm>
            <a:off x="704945" y="4637963"/>
            <a:ext cx="442595" cy="114935"/>
          </a:xfrm>
          <a:custGeom>
            <a:avLst/>
            <a:gdLst/>
            <a:ahLst/>
            <a:cxnLst/>
            <a:rect l="l" t="t" r="r" b="b"/>
            <a:pathLst>
              <a:path w="442594" h="114935">
                <a:moveTo>
                  <a:pt x="0" y="114331"/>
                </a:moveTo>
                <a:lnTo>
                  <a:pt x="442083" y="114331"/>
                </a:lnTo>
                <a:lnTo>
                  <a:pt x="442083" y="0"/>
                </a:lnTo>
              </a:path>
            </a:pathLst>
          </a:custGeom>
          <a:ln w="3175">
            <a:solidFill>
              <a:srgbClr val="000000"/>
            </a:solidFill>
          </a:ln>
        </p:spPr>
        <p:txBody>
          <a:bodyPr wrap="square" lIns="0" tIns="0" rIns="0" bIns="0" rtlCol="0"/>
          <a:lstStyle/>
          <a:p>
            <a:endParaRPr/>
          </a:p>
        </p:txBody>
      </p:sp>
      <p:sp>
        <p:nvSpPr>
          <p:cNvPr id="55" name="object 55"/>
          <p:cNvSpPr/>
          <p:nvPr/>
        </p:nvSpPr>
        <p:spPr>
          <a:xfrm>
            <a:off x="712567" y="4645585"/>
            <a:ext cx="419734" cy="92075"/>
          </a:xfrm>
          <a:custGeom>
            <a:avLst/>
            <a:gdLst/>
            <a:ahLst/>
            <a:cxnLst/>
            <a:rect l="l" t="t" r="r" b="b"/>
            <a:pathLst>
              <a:path w="419734" h="92075">
                <a:moveTo>
                  <a:pt x="0" y="91465"/>
                </a:moveTo>
                <a:lnTo>
                  <a:pt x="0" y="0"/>
                </a:lnTo>
                <a:lnTo>
                  <a:pt x="419216" y="0"/>
                </a:lnTo>
              </a:path>
            </a:pathLst>
          </a:custGeom>
          <a:ln w="3175">
            <a:solidFill>
              <a:srgbClr val="FFFFFF"/>
            </a:solidFill>
          </a:ln>
        </p:spPr>
        <p:txBody>
          <a:bodyPr wrap="square" lIns="0" tIns="0" rIns="0" bIns="0" rtlCol="0"/>
          <a:lstStyle/>
          <a:p>
            <a:endParaRPr/>
          </a:p>
        </p:txBody>
      </p:sp>
      <p:sp>
        <p:nvSpPr>
          <p:cNvPr id="56" name="object 56"/>
          <p:cNvSpPr/>
          <p:nvPr/>
        </p:nvSpPr>
        <p:spPr>
          <a:xfrm>
            <a:off x="712567" y="4645585"/>
            <a:ext cx="427355" cy="99695"/>
          </a:xfrm>
          <a:custGeom>
            <a:avLst/>
            <a:gdLst/>
            <a:ahLst/>
            <a:cxnLst/>
            <a:rect l="l" t="t" r="r" b="b"/>
            <a:pathLst>
              <a:path w="427355" h="99695">
                <a:moveTo>
                  <a:pt x="0" y="99087"/>
                </a:moveTo>
                <a:lnTo>
                  <a:pt x="426839" y="99087"/>
                </a:lnTo>
                <a:lnTo>
                  <a:pt x="426839" y="0"/>
                </a:lnTo>
              </a:path>
            </a:pathLst>
          </a:custGeom>
          <a:ln w="3175">
            <a:solidFill>
              <a:srgbClr val="696763"/>
            </a:solidFill>
          </a:ln>
        </p:spPr>
        <p:txBody>
          <a:bodyPr wrap="square" lIns="0" tIns="0" rIns="0" bIns="0" rtlCol="0"/>
          <a:lstStyle/>
          <a:p>
            <a:endParaRPr/>
          </a:p>
        </p:txBody>
      </p:sp>
      <p:sp>
        <p:nvSpPr>
          <p:cNvPr id="57" name="object 57"/>
          <p:cNvSpPr/>
          <p:nvPr/>
        </p:nvSpPr>
        <p:spPr>
          <a:xfrm>
            <a:off x="720189" y="4653207"/>
            <a:ext cx="419734" cy="92075"/>
          </a:xfrm>
          <a:custGeom>
            <a:avLst/>
            <a:gdLst/>
            <a:ahLst/>
            <a:cxnLst/>
            <a:rect l="l" t="t" r="r" b="b"/>
            <a:pathLst>
              <a:path w="419734" h="92075">
                <a:moveTo>
                  <a:pt x="0" y="0"/>
                </a:moveTo>
                <a:lnTo>
                  <a:pt x="419216" y="0"/>
                </a:lnTo>
                <a:lnTo>
                  <a:pt x="419216" y="91465"/>
                </a:lnTo>
                <a:lnTo>
                  <a:pt x="0" y="91465"/>
                </a:lnTo>
                <a:lnTo>
                  <a:pt x="0" y="0"/>
                </a:lnTo>
                <a:close/>
              </a:path>
            </a:pathLst>
          </a:custGeom>
          <a:solidFill>
            <a:srgbClr val="D3CFC7"/>
          </a:solidFill>
        </p:spPr>
        <p:txBody>
          <a:bodyPr wrap="square" lIns="0" tIns="0" rIns="0" bIns="0" rtlCol="0"/>
          <a:lstStyle/>
          <a:p>
            <a:endParaRPr/>
          </a:p>
        </p:txBody>
      </p:sp>
      <p:graphicFrame>
        <p:nvGraphicFramePr>
          <p:cNvPr id="58" name="object 58"/>
          <p:cNvGraphicFramePr>
            <a:graphicFrameLocks noGrp="1"/>
          </p:cNvGraphicFramePr>
          <p:nvPr/>
        </p:nvGraphicFramePr>
        <p:xfrm>
          <a:off x="621102" y="3160313"/>
          <a:ext cx="6354442" cy="1442922"/>
        </p:xfrm>
        <a:graphic>
          <a:graphicData uri="http://schemas.openxmlformats.org/drawingml/2006/table">
            <a:tbl>
              <a:tblPr firstRow="1" bandRow="1">
                <a:tableStyleId>{2D5ABB26-0587-4C30-8999-92F81FD0307C}</a:tableStyleId>
              </a:tblPr>
              <a:tblGrid>
                <a:gridCol w="1393825"/>
                <a:gridCol w="567055"/>
                <a:gridCol w="337185"/>
                <a:gridCol w="653415"/>
                <a:gridCol w="517525"/>
                <a:gridCol w="480695"/>
                <a:gridCol w="374014"/>
                <a:gridCol w="535304"/>
                <a:gridCol w="648335"/>
                <a:gridCol w="395604"/>
                <a:gridCol w="451485"/>
              </a:tblGrid>
              <a:tr h="311458">
                <a:tc>
                  <a:txBody>
                    <a:bodyPr/>
                    <a:lstStyle/>
                    <a:p>
                      <a:pPr marL="45720">
                        <a:lnSpc>
                          <a:spcPts val="370"/>
                        </a:lnSpc>
                        <a:tabLst>
                          <a:tab pos="1143000" algn="l"/>
                        </a:tabLst>
                      </a:pPr>
                      <a:r>
                        <a:rPr sz="1050" b="1" spc="15" baseline="-31746" dirty="0">
                          <a:latin typeface="Arial"/>
                          <a:cs typeface="Arial"/>
                        </a:rPr>
                        <a:t>1   </a:t>
                      </a:r>
                      <a:r>
                        <a:rPr sz="1050" b="1" spc="82" baseline="-31746" dirty="0">
                          <a:latin typeface="Arial"/>
                          <a:cs typeface="Arial"/>
                        </a:rPr>
                        <a:t> </a:t>
                      </a:r>
                      <a:r>
                        <a:rPr sz="700" spc="5" dirty="0">
                          <a:latin typeface="Arial"/>
                          <a:cs typeface="Arial"/>
                        </a:rPr>
                        <a:t>Care Centre	</a:t>
                      </a:r>
                      <a:r>
                        <a:rPr sz="1050" spc="7" baseline="-31746" dirty="0">
                          <a:latin typeface="Arial"/>
                          <a:cs typeface="Arial"/>
                        </a:rPr>
                        <a:t>0.0</a:t>
                      </a:r>
                      <a:endParaRPr sz="1050" baseline="-31746">
                        <a:latin typeface="Arial"/>
                        <a:cs typeface="Arial"/>
                      </a:endParaRPr>
                    </a:p>
                    <a:p>
                      <a:pPr marL="198120">
                        <a:lnSpc>
                          <a:spcPct val="100000"/>
                        </a:lnSpc>
                        <a:spcBef>
                          <a:spcPts val="840"/>
                        </a:spcBef>
                      </a:pPr>
                      <a:r>
                        <a:rPr sz="700" spc="5" dirty="0">
                          <a:latin typeface="Arial"/>
                          <a:cs typeface="Arial"/>
                        </a:rPr>
                        <a:t>Ontario</a:t>
                      </a:r>
                      <a:r>
                        <a:rPr sz="700" dirty="0">
                          <a:latin typeface="Arial"/>
                          <a:cs typeface="Arial"/>
                        </a:rPr>
                        <a:t> Inc.)</a:t>
                      </a:r>
                      <a:endParaRPr sz="700">
                        <a:latin typeface="Arial"/>
                        <a:cs typeface="Arial"/>
                      </a:endParaRPr>
                    </a:p>
                  </a:txBody>
                  <a:tcPr marL="0" marR="0" marT="0" marB="0"/>
                </a:tc>
                <a:tc>
                  <a:txBody>
                    <a:bodyPr/>
                    <a:lstStyle/>
                    <a:p>
                      <a:pPr marL="10160" algn="ctr">
                        <a:lnSpc>
                          <a:spcPts val="790"/>
                        </a:lnSpc>
                      </a:pPr>
                      <a:r>
                        <a:rPr sz="700" spc="5" dirty="0">
                          <a:latin typeface="Arial"/>
                          <a:cs typeface="Arial"/>
                        </a:rPr>
                        <a:t>0.03125</a:t>
                      </a:r>
                      <a:endParaRPr sz="700">
                        <a:latin typeface="Arial"/>
                        <a:cs typeface="Arial"/>
                      </a:endParaRPr>
                    </a:p>
                  </a:txBody>
                  <a:tcPr marL="0" marR="0" marT="0" marB="0"/>
                </a:tc>
                <a:tc>
                  <a:txBody>
                    <a:bodyPr/>
                    <a:lstStyle/>
                    <a:p>
                      <a:pPr marR="89535" algn="r">
                        <a:lnSpc>
                          <a:spcPts val="790"/>
                        </a:lnSpc>
                      </a:pPr>
                      <a:r>
                        <a:rPr sz="700" spc="-5" dirty="0">
                          <a:latin typeface="Arial"/>
                          <a:cs typeface="Arial"/>
                        </a:rPr>
                        <a:t>0.</a:t>
                      </a:r>
                      <a:r>
                        <a:rPr sz="700" dirty="0">
                          <a:latin typeface="Arial"/>
                          <a:cs typeface="Arial"/>
                        </a:rPr>
                        <a:t>0</a:t>
                      </a:r>
                      <a:endParaRPr sz="700">
                        <a:latin typeface="Arial"/>
                        <a:cs typeface="Arial"/>
                      </a:endParaRPr>
                    </a:p>
                  </a:txBody>
                  <a:tcPr marL="0" marR="0" marT="0" marB="0"/>
                </a:tc>
                <a:tc>
                  <a:txBody>
                    <a:bodyPr/>
                    <a:lstStyle/>
                    <a:p>
                      <a:pPr marL="95885">
                        <a:lnSpc>
                          <a:spcPts val="790"/>
                        </a:lnSpc>
                      </a:pPr>
                      <a:r>
                        <a:rPr sz="700" spc="5" dirty="0">
                          <a:latin typeface="Arial"/>
                          <a:cs typeface="Arial"/>
                        </a:rPr>
                        <a:t>0.000000</a:t>
                      </a:r>
                      <a:endParaRPr sz="700">
                        <a:latin typeface="Arial"/>
                        <a:cs typeface="Arial"/>
                      </a:endParaRPr>
                    </a:p>
                  </a:txBody>
                  <a:tcPr marL="0" marR="0" marT="0" marB="0"/>
                </a:tc>
                <a:tc>
                  <a:txBody>
                    <a:bodyPr/>
                    <a:lstStyle/>
                    <a:p>
                      <a:pPr marR="31750" algn="ctr">
                        <a:lnSpc>
                          <a:spcPts val="790"/>
                        </a:lnSpc>
                      </a:pPr>
                      <a:r>
                        <a:rPr sz="700" spc="5" dirty="0">
                          <a:latin typeface="Arial"/>
                          <a:cs typeface="Arial"/>
                        </a:rPr>
                        <a:t>0.0</a:t>
                      </a:r>
                      <a:endParaRPr sz="700">
                        <a:latin typeface="Arial"/>
                        <a:cs typeface="Arial"/>
                      </a:endParaRPr>
                    </a:p>
                  </a:txBody>
                  <a:tcPr marL="0" marR="0" marT="0" marB="0"/>
                </a:tc>
                <a:tc>
                  <a:txBody>
                    <a:bodyPr/>
                    <a:lstStyle/>
                    <a:p>
                      <a:pPr marR="130810" algn="r">
                        <a:lnSpc>
                          <a:spcPts val="790"/>
                        </a:lnSpc>
                      </a:pPr>
                      <a:r>
                        <a:rPr sz="700" spc="-5" dirty="0">
                          <a:latin typeface="Arial"/>
                          <a:cs typeface="Arial"/>
                        </a:rPr>
                        <a:t>0.</a:t>
                      </a:r>
                      <a:r>
                        <a:rPr sz="700" dirty="0">
                          <a:latin typeface="Arial"/>
                          <a:cs typeface="Arial"/>
                        </a:rPr>
                        <a:t>0</a:t>
                      </a:r>
                      <a:endParaRPr sz="700">
                        <a:latin typeface="Arial"/>
                        <a:cs typeface="Arial"/>
                      </a:endParaRPr>
                    </a:p>
                  </a:txBody>
                  <a:tcPr marL="0" marR="0" marT="0" marB="0"/>
                </a:tc>
                <a:tc>
                  <a:txBody>
                    <a:bodyPr/>
                    <a:lstStyle/>
                    <a:p>
                      <a:pPr marR="100330" algn="r">
                        <a:lnSpc>
                          <a:spcPts val="790"/>
                        </a:lnSpc>
                      </a:pPr>
                      <a:r>
                        <a:rPr sz="700" spc="-5" dirty="0">
                          <a:latin typeface="Arial"/>
                          <a:cs typeface="Arial"/>
                        </a:rPr>
                        <a:t>0.</a:t>
                      </a:r>
                      <a:r>
                        <a:rPr sz="700" dirty="0">
                          <a:latin typeface="Arial"/>
                          <a:cs typeface="Arial"/>
                        </a:rPr>
                        <a:t>0</a:t>
                      </a:r>
                      <a:endParaRPr sz="700">
                        <a:latin typeface="Arial"/>
                        <a:cs typeface="Arial"/>
                      </a:endParaRPr>
                    </a:p>
                  </a:txBody>
                  <a:tcPr marL="0" marR="0" marT="0" marB="0"/>
                </a:tc>
                <a:tc>
                  <a:txBody>
                    <a:bodyPr/>
                    <a:lstStyle/>
                    <a:p>
                      <a:pPr marR="37465" algn="r">
                        <a:lnSpc>
                          <a:spcPts val="790"/>
                        </a:lnSpc>
                      </a:pPr>
                      <a:r>
                        <a:rPr sz="700" spc="-5" dirty="0">
                          <a:latin typeface="Arial"/>
                          <a:cs typeface="Arial"/>
                        </a:rPr>
                        <a:t>0.00000</a:t>
                      </a:r>
                      <a:r>
                        <a:rPr sz="700" dirty="0">
                          <a:latin typeface="Arial"/>
                          <a:cs typeface="Arial"/>
                        </a:rPr>
                        <a:t>0</a:t>
                      </a:r>
                      <a:endParaRPr sz="700">
                        <a:latin typeface="Arial"/>
                        <a:cs typeface="Arial"/>
                      </a:endParaRPr>
                    </a:p>
                  </a:txBody>
                  <a:tcPr marL="0" marR="0" marT="0" marB="0"/>
                </a:tc>
                <a:tc>
                  <a:txBody>
                    <a:bodyPr/>
                    <a:lstStyle/>
                    <a:p>
                      <a:pPr marL="45085">
                        <a:lnSpc>
                          <a:spcPts val="790"/>
                        </a:lnSpc>
                      </a:pPr>
                      <a:r>
                        <a:rPr sz="700" spc="5" dirty="0">
                          <a:latin typeface="Arial"/>
                          <a:cs typeface="Arial"/>
                        </a:rPr>
                        <a:t>0.000000</a:t>
                      </a:r>
                      <a:endParaRPr sz="700">
                        <a:latin typeface="Arial"/>
                        <a:cs typeface="Arial"/>
                      </a:endParaRPr>
                    </a:p>
                  </a:txBody>
                  <a:tcPr marL="0" marR="0" marT="0" marB="0"/>
                </a:tc>
                <a:tc>
                  <a:txBody>
                    <a:bodyPr/>
                    <a:lstStyle/>
                    <a:p>
                      <a:pPr marR="38735" algn="r">
                        <a:lnSpc>
                          <a:spcPts val="790"/>
                        </a:lnSpc>
                      </a:pPr>
                      <a:r>
                        <a:rPr sz="700" spc="-5" dirty="0">
                          <a:latin typeface="Arial"/>
                          <a:cs typeface="Arial"/>
                        </a:rPr>
                        <a:t>0.</a:t>
                      </a:r>
                      <a:r>
                        <a:rPr sz="700" dirty="0">
                          <a:latin typeface="Arial"/>
                          <a:cs typeface="Arial"/>
                        </a:rPr>
                        <a:t>0</a:t>
                      </a:r>
                      <a:endParaRPr sz="700">
                        <a:latin typeface="Arial"/>
                        <a:cs typeface="Arial"/>
                      </a:endParaRPr>
                    </a:p>
                  </a:txBody>
                  <a:tcPr marL="0" marR="0" marT="0" marB="0"/>
                </a:tc>
                <a:tc>
                  <a:txBody>
                    <a:bodyPr/>
                    <a:lstStyle/>
                    <a:p>
                      <a:pPr marR="14604" algn="r">
                        <a:lnSpc>
                          <a:spcPts val="790"/>
                        </a:lnSpc>
                      </a:pPr>
                      <a:r>
                        <a:rPr sz="700" spc="-5" dirty="0">
                          <a:latin typeface="Arial"/>
                          <a:cs typeface="Arial"/>
                        </a:rPr>
                        <a:t>0.03125</a:t>
                      </a:r>
                      <a:r>
                        <a:rPr sz="700" dirty="0">
                          <a:latin typeface="Arial"/>
                          <a:cs typeface="Arial"/>
                        </a:rPr>
                        <a:t>0</a:t>
                      </a:r>
                      <a:endParaRPr sz="700">
                        <a:latin typeface="Arial"/>
                        <a:cs typeface="Arial"/>
                      </a:endParaRPr>
                    </a:p>
                  </a:txBody>
                  <a:tcPr marL="0" marR="0" marT="0" marB="0"/>
                </a:tc>
              </a:tr>
              <a:tr h="304885">
                <a:tc>
                  <a:txBody>
                    <a:bodyPr/>
                    <a:lstStyle/>
                    <a:p>
                      <a:pPr marL="45720">
                        <a:lnSpc>
                          <a:spcPct val="100000"/>
                        </a:lnSpc>
                        <a:spcBef>
                          <a:spcPts val="320"/>
                        </a:spcBef>
                        <a:tabLst>
                          <a:tab pos="281940" algn="l"/>
                          <a:tab pos="1143000" algn="l"/>
                        </a:tabLst>
                      </a:pPr>
                      <a:r>
                        <a:rPr sz="1050" b="1" spc="15" baseline="-31746" dirty="0">
                          <a:latin typeface="Arial"/>
                          <a:cs typeface="Arial"/>
                        </a:rPr>
                        <a:t>2	</a:t>
                      </a:r>
                      <a:r>
                        <a:rPr sz="700" spc="5" dirty="0">
                          <a:latin typeface="Arial"/>
                          <a:cs typeface="Arial"/>
                        </a:rPr>
                        <a:t>Absorbent	</a:t>
                      </a:r>
                      <a:r>
                        <a:rPr sz="1050" spc="7" baseline="-31746" dirty="0">
                          <a:latin typeface="Arial"/>
                          <a:cs typeface="Arial"/>
                        </a:rPr>
                        <a:t>0.0</a:t>
                      </a:r>
                      <a:endParaRPr sz="1050" baseline="-31746">
                        <a:latin typeface="Arial"/>
                        <a:cs typeface="Arial"/>
                      </a:endParaRPr>
                    </a:p>
                  </a:txBody>
                  <a:tcPr marL="0" marR="0" marT="40640" marB="0">
                    <a:solidFill>
                      <a:srgbClr val="F4F4F4"/>
                    </a:solidFill>
                  </a:tcPr>
                </a:tc>
                <a:tc>
                  <a:txBody>
                    <a:bodyPr/>
                    <a:lstStyle/>
                    <a:p>
                      <a:pPr>
                        <a:lnSpc>
                          <a:spcPct val="100000"/>
                        </a:lnSpc>
                        <a:spcBef>
                          <a:spcPts val="50"/>
                        </a:spcBef>
                      </a:pPr>
                      <a:endParaRPr sz="600">
                        <a:latin typeface="Times New Roman"/>
                        <a:cs typeface="Times New Roman"/>
                      </a:endParaRPr>
                    </a:p>
                    <a:p>
                      <a:pPr marL="10160" algn="ctr">
                        <a:lnSpc>
                          <a:spcPct val="100000"/>
                        </a:lnSpc>
                      </a:pPr>
                      <a:r>
                        <a:rPr sz="700" spc="5" dirty="0">
                          <a:latin typeface="Arial"/>
                          <a:cs typeface="Arial"/>
                        </a:rPr>
                        <a:t>0.00000</a:t>
                      </a:r>
                      <a:endParaRPr sz="700">
                        <a:latin typeface="Arial"/>
                        <a:cs typeface="Arial"/>
                      </a:endParaRPr>
                    </a:p>
                  </a:txBody>
                  <a:tcPr marL="0" marR="0" marT="6350" marB="0">
                    <a:solidFill>
                      <a:srgbClr val="F4F4F4"/>
                    </a:solidFill>
                  </a:tcPr>
                </a:tc>
                <a:tc>
                  <a:txBody>
                    <a:bodyPr/>
                    <a:lstStyle/>
                    <a:p>
                      <a:pPr>
                        <a:lnSpc>
                          <a:spcPct val="100000"/>
                        </a:lnSpc>
                        <a:spcBef>
                          <a:spcPts val="50"/>
                        </a:spcBef>
                      </a:pPr>
                      <a:endParaRPr sz="600">
                        <a:latin typeface="Times New Roman"/>
                        <a:cs typeface="Times New Roman"/>
                      </a:endParaRPr>
                    </a:p>
                    <a:p>
                      <a:pPr marR="89535" algn="r">
                        <a:lnSpc>
                          <a:spcPct val="100000"/>
                        </a:lnSpc>
                      </a:pPr>
                      <a:r>
                        <a:rPr sz="700" spc="-5" dirty="0">
                          <a:latin typeface="Arial"/>
                          <a:cs typeface="Arial"/>
                        </a:rPr>
                        <a:t>0.</a:t>
                      </a:r>
                      <a:r>
                        <a:rPr sz="700" dirty="0">
                          <a:latin typeface="Arial"/>
                          <a:cs typeface="Arial"/>
                        </a:rPr>
                        <a:t>0</a:t>
                      </a:r>
                      <a:endParaRPr sz="700">
                        <a:latin typeface="Arial"/>
                        <a:cs typeface="Arial"/>
                      </a:endParaRPr>
                    </a:p>
                  </a:txBody>
                  <a:tcPr marL="0" marR="0" marT="6350" marB="0">
                    <a:solidFill>
                      <a:srgbClr val="F4F4F4"/>
                    </a:solidFill>
                  </a:tcPr>
                </a:tc>
                <a:tc>
                  <a:txBody>
                    <a:bodyPr/>
                    <a:lstStyle/>
                    <a:p>
                      <a:pPr>
                        <a:lnSpc>
                          <a:spcPct val="100000"/>
                        </a:lnSpc>
                        <a:spcBef>
                          <a:spcPts val="50"/>
                        </a:spcBef>
                      </a:pPr>
                      <a:endParaRPr sz="600">
                        <a:latin typeface="Times New Roman"/>
                        <a:cs typeface="Times New Roman"/>
                      </a:endParaRPr>
                    </a:p>
                    <a:p>
                      <a:pPr marL="95885">
                        <a:lnSpc>
                          <a:spcPct val="100000"/>
                        </a:lnSpc>
                      </a:pPr>
                      <a:r>
                        <a:rPr sz="700" spc="5" dirty="0">
                          <a:latin typeface="Arial"/>
                          <a:cs typeface="Arial"/>
                        </a:rPr>
                        <a:t>0.066667</a:t>
                      </a:r>
                      <a:endParaRPr sz="700">
                        <a:latin typeface="Arial"/>
                        <a:cs typeface="Arial"/>
                      </a:endParaRPr>
                    </a:p>
                  </a:txBody>
                  <a:tcPr marL="0" marR="0" marT="6350" marB="0">
                    <a:solidFill>
                      <a:srgbClr val="F4F4F4"/>
                    </a:solidFill>
                  </a:tcPr>
                </a:tc>
                <a:tc>
                  <a:txBody>
                    <a:bodyPr/>
                    <a:lstStyle/>
                    <a:p>
                      <a:pPr>
                        <a:lnSpc>
                          <a:spcPct val="100000"/>
                        </a:lnSpc>
                        <a:spcBef>
                          <a:spcPts val="50"/>
                        </a:spcBef>
                      </a:pPr>
                      <a:endParaRPr sz="600">
                        <a:latin typeface="Times New Roman"/>
                        <a:cs typeface="Times New Roman"/>
                      </a:endParaRPr>
                    </a:p>
                    <a:p>
                      <a:pPr marR="31750" algn="ctr">
                        <a:lnSpc>
                          <a:spcPct val="100000"/>
                        </a:lnSpc>
                      </a:pPr>
                      <a:r>
                        <a:rPr sz="700" spc="5" dirty="0">
                          <a:latin typeface="Arial"/>
                          <a:cs typeface="Arial"/>
                        </a:rPr>
                        <a:t>0.0</a:t>
                      </a:r>
                      <a:endParaRPr sz="700">
                        <a:latin typeface="Arial"/>
                        <a:cs typeface="Arial"/>
                      </a:endParaRPr>
                    </a:p>
                  </a:txBody>
                  <a:tcPr marL="0" marR="0" marT="6350" marB="0">
                    <a:solidFill>
                      <a:srgbClr val="F4F4F4"/>
                    </a:solidFill>
                  </a:tcPr>
                </a:tc>
                <a:tc>
                  <a:txBody>
                    <a:bodyPr/>
                    <a:lstStyle/>
                    <a:p>
                      <a:pPr>
                        <a:lnSpc>
                          <a:spcPct val="100000"/>
                        </a:lnSpc>
                        <a:spcBef>
                          <a:spcPts val="50"/>
                        </a:spcBef>
                      </a:pPr>
                      <a:endParaRPr sz="600">
                        <a:latin typeface="Times New Roman"/>
                        <a:cs typeface="Times New Roman"/>
                      </a:endParaRPr>
                    </a:p>
                    <a:p>
                      <a:pPr marR="130810" algn="r">
                        <a:lnSpc>
                          <a:spcPct val="100000"/>
                        </a:lnSpc>
                      </a:pPr>
                      <a:r>
                        <a:rPr sz="700" spc="-5" dirty="0">
                          <a:latin typeface="Arial"/>
                          <a:cs typeface="Arial"/>
                        </a:rPr>
                        <a:t>0.</a:t>
                      </a:r>
                      <a:r>
                        <a:rPr sz="700" dirty="0">
                          <a:latin typeface="Arial"/>
                          <a:cs typeface="Arial"/>
                        </a:rPr>
                        <a:t>0</a:t>
                      </a:r>
                      <a:endParaRPr sz="700">
                        <a:latin typeface="Arial"/>
                        <a:cs typeface="Arial"/>
                      </a:endParaRPr>
                    </a:p>
                  </a:txBody>
                  <a:tcPr marL="0" marR="0" marT="6350" marB="0">
                    <a:solidFill>
                      <a:srgbClr val="F4F4F4"/>
                    </a:solidFill>
                  </a:tcPr>
                </a:tc>
                <a:tc>
                  <a:txBody>
                    <a:bodyPr/>
                    <a:lstStyle/>
                    <a:p>
                      <a:pPr>
                        <a:lnSpc>
                          <a:spcPct val="100000"/>
                        </a:lnSpc>
                        <a:spcBef>
                          <a:spcPts val="50"/>
                        </a:spcBef>
                      </a:pPr>
                      <a:endParaRPr sz="600">
                        <a:latin typeface="Times New Roman"/>
                        <a:cs typeface="Times New Roman"/>
                      </a:endParaRPr>
                    </a:p>
                    <a:p>
                      <a:pPr marR="100330" algn="r">
                        <a:lnSpc>
                          <a:spcPct val="100000"/>
                        </a:lnSpc>
                      </a:pPr>
                      <a:r>
                        <a:rPr sz="700" spc="-5" dirty="0">
                          <a:latin typeface="Arial"/>
                          <a:cs typeface="Arial"/>
                        </a:rPr>
                        <a:t>0.</a:t>
                      </a:r>
                      <a:r>
                        <a:rPr sz="700" dirty="0">
                          <a:latin typeface="Arial"/>
                          <a:cs typeface="Arial"/>
                        </a:rPr>
                        <a:t>0</a:t>
                      </a:r>
                      <a:endParaRPr sz="700">
                        <a:latin typeface="Arial"/>
                        <a:cs typeface="Arial"/>
                      </a:endParaRPr>
                    </a:p>
                  </a:txBody>
                  <a:tcPr marL="0" marR="0" marT="6350" marB="0">
                    <a:solidFill>
                      <a:srgbClr val="F4F4F4"/>
                    </a:solidFill>
                  </a:tcPr>
                </a:tc>
                <a:tc>
                  <a:txBody>
                    <a:bodyPr/>
                    <a:lstStyle/>
                    <a:p>
                      <a:pPr>
                        <a:lnSpc>
                          <a:spcPct val="100000"/>
                        </a:lnSpc>
                        <a:spcBef>
                          <a:spcPts val="50"/>
                        </a:spcBef>
                      </a:pPr>
                      <a:endParaRPr sz="600">
                        <a:latin typeface="Times New Roman"/>
                        <a:cs typeface="Times New Roman"/>
                      </a:endParaRPr>
                    </a:p>
                    <a:p>
                      <a:pPr marR="37465" algn="r">
                        <a:lnSpc>
                          <a:spcPct val="100000"/>
                        </a:lnSpc>
                      </a:pPr>
                      <a:r>
                        <a:rPr sz="700" spc="-5" dirty="0">
                          <a:latin typeface="Arial"/>
                          <a:cs typeface="Arial"/>
                        </a:rPr>
                        <a:t>0.06666</a:t>
                      </a:r>
                      <a:r>
                        <a:rPr sz="700" dirty="0">
                          <a:latin typeface="Arial"/>
                          <a:cs typeface="Arial"/>
                        </a:rPr>
                        <a:t>7</a:t>
                      </a:r>
                      <a:endParaRPr sz="700">
                        <a:latin typeface="Arial"/>
                        <a:cs typeface="Arial"/>
                      </a:endParaRPr>
                    </a:p>
                  </a:txBody>
                  <a:tcPr marL="0" marR="0" marT="6350" marB="0">
                    <a:solidFill>
                      <a:srgbClr val="F4F4F4"/>
                    </a:solidFill>
                  </a:tcPr>
                </a:tc>
                <a:tc>
                  <a:txBody>
                    <a:bodyPr/>
                    <a:lstStyle/>
                    <a:p>
                      <a:pPr>
                        <a:lnSpc>
                          <a:spcPct val="100000"/>
                        </a:lnSpc>
                        <a:spcBef>
                          <a:spcPts val="50"/>
                        </a:spcBef>
                      </a:pPr>
                      <a:endParaRPr sz="600">
                        <a:latin typeface="Times New Roman"/>
                        <a:cs typeface="Times New Roman"/>
                      </a:endParaRPr>
                    </a:p>
                    <a:p>
                      <a:pPr marL="45085">
                        <a:lnSpc>
                          <a:spcPct val="100000"/>
                        </a:lnSpc>
                      </a:pPr>
                      <a:r>
                        <a:rPr sz="700" spc="5" dirty="0">
                          <a:latin typeface="Arial"/>
                          <a:cs typeface="Arial"/>
                        </a:rPr>
                        <a:t>0.000000</a:t>
                      </a:r>
                      <a:endParaRPr sz="700">
                        <a:latin typeface="Arial"/>
                        <a:cs typeface="Arial"/>
                      </a:endParaRPr>
                    </a:p>
                  </a:txBody>
                  <a:tcPr marL="0" marR="0" marT="6350" marB="0">
                    <a:solidFill>
                      <a:srgbClr val="F4F4F4"/>
                    </a:solidFill>
                  </a:tcPr>
                </a:tc>
                <a:tc>
                  <a:txBody>
                    <a:bodyPr/>
                    <a:lstStyle/>
                    <a:p>
                      <a:pPr>
                        <a:lnSpc>
                          <a:spcPct val="100000"/>
                        </a:lnSpc>
                        <a:spcBef>
                          <a:spcPts val="50"/>
                        </a:spcBef>
                      </a:pPr>
                      <a:endParaRPr sz="600">
                        <a:latin typeface="Times New Roman"/>
                        <a:cs typeface="Times New Roman"/>
                      </a:endParaRPr>
                    </a:p>
                    <a:p>
                      <a:pPr marR="38735" algn="r">
                        <a:lnSpc>
                          <a:spcPct val="100000"/>
                        </a:lnSpc>
                      </a:pPr>
                      <a:r>
                        <a:rPr sz="700" spc="-5" dirty="0">
                          <a:latin typeface="Arial"/>
                          <a:cs typeface="Arial"/>
                        </a:rPr>
                        <a:t>0.</a:t>
                      </a:r>
                      <a:r>
                        <a:rPr sz="700" dirty="0">
                          <a:latin typeface="Arial"/>
                          <a:cs typeface="Arial"/>
                        </a:rPr>
                        <a:t>0</a:t>
                      </a:r>
                      <a:endParaRPr sz="700">
                        <a:latin typeface="Arial"/>
                        <a:cs typeface="Arial"/>
                      </a:endParaRPr>
                    </a:p>
                  </a:txBody>
                  <a:tcPr marL="0" marR="0" marT="6350" marB="0">
                    <a:solidFill>
                      <a:srgbClr val="F4F4F4"/>
                    </a:solidFill>
                  </a:tcPr>
                </a:tc>
                <a:tc>
                  <a:txBody>
                    <a:bodyPr/>
                    <a:lstStyle/>
                    <a:p>
                      <a:pPr>
                        <a:lnSpc>
                          <a:spcPct val="100000"/>
                        </a:lnSpc>
                        <a:spcBef>
                          <a:spcPts val="50"/>
                        </a:spcBef>
                      </a:pPr>
                      <a:endParaRPr sz="600">
                        <a:latin typeface="Times New Roman"/>
                        <a:cs typeface="Times New Roman"/>
                      </a:endParaRPr>
                    </a:p>
                    <a:p>
                      <a:pPr marR="14604" algn="r">
                        <a:lnSpc>
                          <a:spcPct val="100000"/>
                        </a:lnSpc>
                      </a:pPr>
                      <a:r>
                        <a:rPr sz="700" spc="-5" dirty="0">
                          <a:latin typeface="Arial"/>
                          <a:cs typeface="Arial"/>
                        </a:rPr>
                        <a:t>0.00000</a:t>
                      </a:r>
                      <a:r>
                        <a:rPr sz="700" dirty="0">
                          <a:latin typeface="Arial"/>
                          <a:cs typeface="Arial"/>
                        </a:rPr>
                        <a:t>0</a:t>
                      </a:r>
                      <a:endParaRPr sz="700">
                        <a:latin typeface="Arial"/>
                        <a:cs typeface="Arial"/>
                      </a:endParaRPr>
                    </a:p>
                  </a:txBody>
                  <a:tcPr marL="0" marR="0" marT="6350" marB="0">
                    <a:solidFill>
                      <a:srgbClr val="F4F4F4"/>
                    </a:solidFill>
                  </a:tcPr>
                </a:tc>
              </a:tr>
              <a:tr h="304885">
                <a:tc>
                  <a:txBody>
                    <a:bodyPr/>
                    <a:lstStyle/>
                    <a:p>
                      <a:pPr marL="45720">
                        <a:lnSpc>
                          <a:spcPct val="100000"/>
                        </a:lnSpc>
                        <a:spcBef>
                          <a:spcPts val="320"/>
                        </a:spcBef>
                        <a:tabLst>
                          <a:tab pos="281940" algn="l"/>
                          <a:tab pos="1143000" algn="l"/>
                        </a:tabLst>
                      </a:pPr>
                      <a:r>
                        <a:rPr sz="1050" b="1" spc="15" baseline="-31746" dirty="0">
                          <a:latin typeface="Arial"/>
                          <a:cs typeface="Arial"/>
                        </a:rPr>
                        <a:t>3	</a:t>
                      </a:r>
                      <a:r>
                        <a:rPr sz="700" spc="5" dirty="0">
                          <a:latin typeface="Arial"/>
                          <a:cs typeface="Arial"/>
                        </a:rPr>
                        <a:t>Absorbent	</a:t>
                      </a:r>
                      <a:r>
                        <a:rPr sz="1050" spc="7" baseline="-31746" dirty="0">
                          <a:latin typeface="Arial"/>
                          <a:cs typeface="Arial"/>
                        </a:rPr>
                        <a:t>0.0</a:t>
                      </a:r>
                      <a:endParaRPr sz="1050" baseline="-31746">
                        <a:latin typeface="Arial"/>
                        <a:cs typeface="Arial"/>
                      </a:endParaRPr>
                    </a:p>
                  </a:txBody>
                  <a:tcPr marL="0" marR="0" marT="40640" marB="0"/>
                </a:tc>
                <a:tc>
                  <a:txBody>
                    <a:bodyPr/>
                    <a:lstStyle/>
                    <a:p>
                      <a:pPr>
                        <a:lnSpc>
                          <a:spcPct val="100000"/>
                        </a:lnSpc>
                        <a:spcBef>
                          <a:spcPts val="50"/>
                        </a:spcBef>
                      </a:pPr>
                      <a:endParaRPr sz="600">
                        <a:latin typeface="Times New Roman"/>
                        <a:cs typeface="Times New Roman"/>
                      </a:endParaRPr>
                    </a:p>
                    <a:p>
                      <a:pPr marL="10160" algn="ctr">
                        <a:lnSpc>
                          <a:spcPct val="100000"/>
                        </a:lnSpc>
                      </a:pPr>
                      <a:r>
                        <a:rPr sz="700" spc="5" dirty="0">
                          <a:latin typeface="Arial"/>
                          <a:cs typeface="Arial"/>
                        </a:rPr>
                        <a:t>0.00000</a:t>
                      </a:r>
                      <a:endParaRPr sz="700">
                        <a:latin typeface="Arial"/>
                        <a:cs typeface="Arial"/>
                      </a:endParaRPr>
                    </a:p>
                  </a:txBody>
                  <a:tcPr marL="0" marR="0" marT="6350" marB="0"/>
                </a:tc>
                <a:tc>
                  <a:txBody>
                    <a:bodyPr/>
                    <a:lstStyle/>
                    <a:p>
                      <a:pPr>
                        <a:lnSpc>
                          <a:spcPct val="100000"/>
                        </a:lnSpc>
                        <a:spcBef>
                          <a:spcPts val="50"/>
                        </a:spcBef>
                      </a:pPr>
                      <a:endParaRPr sz="600">
                        <a:latin typeface="Times New Roman"/>
                        <a:cs typeface="Times New Roman"/>
                      </a:endParaRPr>
                    </a:p>
                    <a:p>
                      <a:pPr marR="89535" algn="r">
                        <a:lnSpc>
                          <a:spcPct val="100000"/>
                        </a:lnSpc>
                      </a:pPr>
                      <a:r>
                        <a:rPr sz="700" spc="-5" dirty="0">
                          <a:latin typeface="Arial"/>
                          <a:cs typeface="Arial"/>
                        </a:rPr>
                        <a:t>0.</a:t>
                      </a:r>
                      <a:r>
                        <a:rPr sz="700" dirty="0">
                          <a:latin typeface="Arial"/>
                          <a:cs typeface="Arial"/>
                        </a:rPr>
                        <a:t>0</a:t>
                      </a:r>
                      <a:endParaRPr sz="700">
                        <a:latin typeface="Arial"/>
                        <a:cs typeface="Arial"/>
                      </a:endParaRPr>
                    </a:p>
                  </a:txBody>
                  <a:tcPr marL="0" marR="0" marT="6350" marB="0"/>
                </a:tc>
                <a:tc>
                  <a:txBody>
                    <a:bodyPr/>
                    <a:lstStyle/>
                    <a:p>
                      <a:pPr>
                        <a:lnSpc>
                          <a:spcPct val="100000"/>
                        </a:lnSpc>
                        <a:spcBef>
                          <a:spcPts val="50"/>
                        </a:spcBef>
                      </a:pPr>
                      <a:endParaRPr sz="600">
                        <a:latin typeface="Times New Roman"/>
                        <a:cs typeface="Times New Roman"/>
                      </a:endParaRPr>
                    </a:p>
                    <a:p>
                      <a:pPr marL="95885">
                        <a:lnSpc>
                          <a:spcPct val="100000"/>
                        </a:lnSpc>
                      </a:pPr>
                      <a:r>
                        <a:rPr sz="700" spc="5" dirty="0">
                          <a:latin typeface="Arial"/>
                          <a:cs typeface="Arial"/>
                        </a:rPr>
                        <a:t>0.083333</a:t>
                      </a:r>
                      <a:endParaRPr sz="700">
                        <a:latin typeface="Arial"/>
                        <a:cs typeface="Arial"/>
                      </a:endParaRPr>
                    </a:p>
                  </a:txBody>
                  <a:tcPr marL="0" marR="0" marT="6350" marB="0"/>
                </a:tc>
                <a:tc>
                  <a:txBody>
                    <a:bodyPr/>
                    <a:lstStyle/>
                    <a:p>
                      <a:pPr>
                        <a:lnSpc>
                          <a:spcPct val="100000"/>
                        </a:lnSpc>
                        <a:spcBef>
                          <a:spcPts val="50"/>
                        </a:spcBef>
                      </a:pPr>
                      <a:endParaRPr sz="600">
                        <a:latin typeface="Times New Roman"/>
                        <a:cs typeface="Times New Roman"/>
                      </a:endParaRPr>
                    </a:p>
                    <a:p>
                      <a:pPr marR="31750" algn="ctr">
                        <a:lnSpc>
                          <a:spcPct val="100000"/>
                        </a:lnSpc>
                      </a:pPr>
                      <a:r>
                        <a:rPr sz="700" spc="5" dirty="0">
                          <a:latin typeface="Arial"/>
                          <a:cs typeface="Arial"/>
                        </a:rPr>
                        <a:t>0.0</a:t>
                      </a:r>
                      <a:endParaRPr sz="700">
                        <a:latin typeface="Arial"/>
                        <a:cs typeface="Arial"/>
                      </a:endParaRPr>
                    </a:p>
                  </a:txBody>
                  <a:tcPr marL="0" marR="0" marT="6350" marB="0"/>
                </a:tc>
                <a:tc>
                  <a:txBody>
                    <a:bodyPr/>
                    <a:lstStyle/>
                    <a:p>
                      <a:pPr>
                        <a:lnSpc>
                          <a:spcPct val="100000"/>
                        </a:lnSpc>
                        <a:spcBef>
                          <a:spcPts val="50"/>
                        </a:spcBef>
                      </a:pPr>
                      <a:endParaRPr sz="600">
                        <a:latin typeface="Times New Roman"/>
                        <a:cs typeface="Times New Roman"/>
                      </a:endParaRPr>
                    </a:p>
                    <a:p>
                      <a:pPr marR="130810" algn="r">
                        <a:lnSpc>
                          <a:spcPct val="100000"/>
                        </a:lnSpc>
                      </a:pPr>
                      <a:r>
                        <a:rPr sz="700" spc="-5" dirty="0">
                          <a:latin typeface="Arial"/>
                          <a:cs typeface="Arial"/>
                        </a:rPr>
                        <a:t>0.</a:t>
                      </a:r>
                      <a:r>
                        <a:rPr sz="700" dirty="0">
                          <a:latin typeface="Arial"/>
                          <a:cs typeface="Arial"/>
                        </a:rPr>
                        <a:t>0</a:t>
                      </a:r>
                      <a:endParaRPr sz="700">
                        <a:latin typeface="Arial"/>
                        <a:cs typeface="Arial"/>
                      </a:endParaRPr>
                    </a:p>
                  </a:txBody>
                  <a:tcPr marL="0" marR="0" marT="6350" marB="0"/>
                </a:tc>
                <a:tc>
                  <a:txBody>
                    <a:bodyPr/>
                    <a:lstStyle/>
                    <a:p>
                      <a:pPr>
                        <a:lnSpc>
                          <a:spcPct val="100000"/>
                        </a:lnSpc>
                        <a:spcBef>
                          <a:spcPts val="50"/>
                        </a:spcBef>
                      </a:pPr>
                      <a:endParaRPr sz="600">
                        <a:latin typeface="Times New Roman"/>
                        <a:cs typeface="Times New Roman"/>
                      </a:endParaRPr>
                    </a:p>
                    <a:p>
                      <a:pPr marR="100330" algn="r">
                        <a:lnSpc>
                          <a:spcPct val="100000"/>
                        </a:lnSpc>
                      </a:pPr>
                      <a:r>
                        <a:rPr sz="700" spc="-5" dirty="0">
                          <a:latin typeface="Arial"/>
                          <a:cs typeface="Arial"/>
                        </a:rPr>
                        <a:t>0.</a:t>
                      </a:r>
                      <a:r>
                        <a:rPr sz="700" dirty="0">
                          <a:latin typeface="Arial"/>
                          <a:cs typeface="Arial"/>
                        </a:rPr>
                        <a:t>0</a:t>
                      </a:r>
                      <a:endParaRPr sz="700">
                        <a:latin typeface="Arial"/>
                        <a:cs typeface="Arial"/>
                      </a:endParaRPr>
                    </a:p>
                  </a:txBody>
                  <a:tcPr marL="0" marR="0" marT="6350" marB="0"/>
                </a:tc>
                <a:tc>
                  <a:txBody>
                    <a:bodyPr/>
                    <a:lstStyle/>
                    <a:p>
                      <a:pPr>
                        <a:lnSpc>
                          <a:spcPct val="100000"/>
                        </a:lnSpc>
                        <a:spcBef>
                          <a:spcPts val="50"/>
                        </a:spcBef>
                      </a:pPr>
                      <a:endParaRPr sz="600">
                        <a:latin typeface="Times New Roman"/>
                        <a:cs typeface="Times New Roman"/>
                      </a:endParaRPr>
                    </a:p>
                    <a:p>
                      <a:pPr marR="37465" algn="r">
                        <a:lnSpc>
                          <a:spcPct val="100000"/>
                        </a:lnSpc>
                      </a:pPr>
                      <a:r>
                        <a:rPr sz="700" spc="-5" dirty="0">
                          <a:latin typeface="Arial"/>
                          <a:cs typeface="Arial"/>
                        </a:rPr>
                        <a:t>0.08333</a:t>
                      </a:r>
                      <a:r>
                        <a:rPr sz="700" dirty="0">
                          <a:latin typeface="Arial"/>
                          <a:cs typeface="Arial"/>
                        </a:rPr>
                        <a:t>3</a:t>
                      </a:r>
                      <a:endParaRPr sz="700">
                        <a:latin typeface="Arial"/>
                        <a:cs typeface="Arial"/>
                      </a:endParaRPr>
                    </a:p>
                  </a:txBody>
                  <a:tcPr marL="0" marR="0" marT="6350" marB="0"/>
                </a:tc>
                <a:tc>
                  <a:txBody>
                    <a:bodyPr/>
                    <a:lstStyle/>
                    <a:p>
                      <a:pPr>
                        <a:lnSpc>
                          <a:spcPct val="100000"/>
                        </a:lnSpc>
                        <a:spcBef>
                          <a:spcPts val="50"/>
                        </a:spcBef>
                      </a:pPr>
                      <a:endParaRPr sz="600">
                        <a:latin typeface="Times New Roman"/>
                        <a:cs typeface="Times New Roman"/>
                      </a:endParaRPr>
                    </a:p>
                    <a:p>
                      <a:pPr marL="45085">
                        <a:lnSpc>
                          <a:spcPct val="100000"/>
                        </a:lnSpc>
                      </a:pPr>
                      <a:r>
                        <a:rPr sz="700" spc="5" dirty="0">
                          <a:latin typeface="Arial"/>
                          <a:cs typeface="Arial"/>
                        </a:rPr>
                        <a:t>0.000000</a:t>
                      </a:r>
                      <a:endParaRPr sz="700">
                        <a:latin typeface="Arial"/>
                        <a:cs typeface="Arial"/>
                      </a:endParaRPr>
                    </a:p>
                  </a:txBody>
                  <a:tcPr marL="0" marR="0" marT="6350" marB="0"/>
                </a:tc>
                <a:tc>
                  <a:txBody>
                    <a:bodyPr/>
                    <a:lstStyle/>
                    <a:p>
                      <a:pPr>
                        <a:lnSpc>
                          <a:spcPct val="100000"/>
                        </a:lnSpc>
                        <a:spcBef>
                          <a:spcPts val="50"/>
                        </a:spcBef>
                      </a:pPr>
                      <a:endParaRPr sz="600">
                        <a:latin typeface="Times New Roman"/>
                        <a:cs typeface="Times New Roman"/>
                      </a:endParaRPr>
                    </a:p>
                    <a:p>
                      <a:pPr marR="38735" algn="r">
                        <a:lnSpc>
                          <a:spcPct val="100000"/>
                        </a:lnSpc>
                      </a:pPr>
                      <a:r>
                        <a:rPr sz="700" spc="-5" dirty="0">
                          <a:latin typeface="Arial"/>
                          <a:cs typeface="Arial"/>
                        </a:rPr>
                        <a:t>0.</a:t>
                      </a:r>
                      <a:r>
                        <a:rPr sz="700" dirty="0">
                          <a:latin typeface="Arial"/>
                          <a:cs typeface="Arial"/>
                        </a:rPr>
                        <a:t>0</a:t>
                      </a:r>
                      <a:endParaRPr sz="700">
                        <a:latin typeface="Arial"/>
                        <a:cs typeface="Arial"/>
                      </a:endParaRPr>
                    </a:p>
                  </a:txBody>
                  <a:tcPr marL="0" marR="0" marT="6350" marB="0"/>
                </a:tc>
                <a:tc>
                  <a:txBody>
                    <a:bodyPr/>
                    <a:lstStyle/>
                    <a:p>
                      <a:pPr>
                        <a:lnSpc>
                          <a:spcPct val="100000"/>
                        </a:lnSpc>
                        <a:spcBef>
                          <a:spcPts val="50"/>
                        </a:spcBef>
                      </a:pPr>
                      <a:endParaRPr sz="600">
                        <a:latin typeface="Times New Roman"/>
                        <a:cs typeface="Times New Roman"/>
                      </a:endParaRPr>
                    </a:p>
                    <a:p>
                      <a:pPr marR="14604" algn="r">
                        <a:lnSpc>
                          <a:spcPct val="100000"/>
                        </a:lnSpc>
                      </a:pPr>
                      <a:r>
                        <a:rPr sz="700" spc="-5" dirty="0">
                          <a:latin typeface="Arial"/>
                          <a:cs typeface="Arial"/>
                        </a:rPr>
                        <a:t>0.00000</a:t>
                      </a:r>
                      <a:r>
                        <a:rPr sz="700" dirty="0">
                          <a:latin typeface="Arial"/>
                          <a:cs typeface="Arial"/>
                        </a:rPr>
                        <a:t>0</a:t>
                      </a:r>
                      <a:endParaRPr sz="700">
                        <a:latin typeface="Arial"/>
                        <a:cs typeface="Arial"/>
                      </a:endParaRPr>
                    </a:p>
                  </a:txBody>
                  <a:tcPr marL="0" marR="0" marT="6350" marB="0"/>
                </a:tc>
              </a:tr>
              <a:tr h="309030">
                <a:tc>
                  <a:txBody>
                    <a:bodyPr/>
                    <a:lstStyle/>
                    <a:p>
                      <a:pPr marL="297180">
                        <a:lnSpc>
                          <a:spcPct val="100000"/>
                        </a:lnSpc>
                        <a:spcBef>
                          <a:spcPts val="320"/>
                        </a:spcBef>
                      </a:pPr>
                      <a:r>
                        <a:rPr sz="700" dirty="0">
                          <a:latin typeface="Arial"/>
                          <a:cs typeface="Arial"/>
                        </a:rPr>
                        <a:t>After</a:t>
                      </a:r>
                      <a:r>
                        <a:rPr sz="700" spc="-5" dirty="0">
                          <a:latin typeface="Arial"/>
                          <a:cs typeface="Arial"/>
                        </a:rPr>
                        <a:t> </a:t>
                      </a:r>
                      <a:r>
                        <a:rPr sz="700" spc="5" dirty="0">
                          <a:latin typeface="Arial"/>
                          <a:cs typeface="Arial"/>
                        </a:rPr>
                        <a:t>Four</a:t>
                      </a:r>
                      <a:endParaRPr sz="700">
                        <a:latin typeface="Arial"/>
                        <a:cs typeface="Arial"/>
                      </a:endParaRPr>
                    </a:p>
                    <a:p>
                      <a:pPr marL="45720">
                        <a:lnSpc>
                          <a:spcPct val="100000"/>
                        </a:lnSpc>
                        <a:tabLst>
                          <a:tab pos="297180" algn="l"/>
                          <a:tab pos="1143000" algn="l"/>
                        </a:tabLst>
                      </a:pPr>
                      <a:r>
                        <a:rPr sz="1050" b="1" spc="15" baseline="-31746" dirty="0">
                          <a:latin typeface="Arial"/>
                          <a:cs typeface="Arial"/>
                        </a:rPr>
                        <a:t>4	</a:t>
                      </a:r>
                      <a:r>
                        <a:rPr sz="700" dirty="0">
                          <a:latin typeface="Arial"/>
                          <a:cs typeface="Arial"/>
                        </a:rPr>
                        <a:t>Children's	</a:t>
                      </a:r>
                      <a:r>
                        <a:rPr sz="1050" spc="7" baseline="-31746" dirty="0">
                          <a:latin typeface="Arial"/>
                          <a:cs typeface="Arial"/>
                        </a:rPr>
                        <a:t>0.0</a:t>
                      </a:r>
                      <a:endParaRPr sz="1050" baseline="-31746">
                        <a:latin typeface="Arial"/>
                        <a:cs typeface="Arial"/>
                      </a:endParaRPr>
                    </a:p>
                  </a:txBody>
                  <a:tcPr marL="0" marR="0" marT="40640" marB="0">
                    <a:solidFill>
                      <a:srgbClr val="F4F4F4"/>
                    </a:solidFill>
                  </a:tcPr>
                </a:tc>
                <a:tc>
                  <a:txBody>
                    <a:bodyPr/>
                    <a:lstStyle/>
                    <a:p>
                      <a:pPr>
                        <a:lnSpc>
                          <a:spcPct val="100000"/>
                        </a:lnSpc>
                      </a:pPr>
                      <a:endParaRPr sz="800">
                        <a:latin typeface="Times New Roman"/>
                        <a:cs typeface="Times New Roman"/>
                      </a:endParaRPr>
                    </a:p>
                    <a:p>
                      <a:pPr marL="10160" algn="ctr">
                        <a:lnSpc>
                          <a:spcPts val="755"/>
                        </a:lnSpc>
                        <a:spcBef>
                          <a:spcPts val="660"/>
                        </a:spcBef>
                      </a:pPr>
                      <a:r>
                        <a:rPr sz="700" spc="5" dirty="0">
                          <a:latin typeface="Arial"/>
                          <a:cs typeface="Arial"/>
                        </a:rPr>
                        <a:t>0.00000</a:t>
                      </a:r>
                      <a:endParaRPr sz="700">
                        <a:latin typeface="Arial"/>
                        <a:cs typeface="Arial"/>
                      </a:endParaRPr>
                    </a:p>
                  </a:txBody>
                  <a:tcPr marL="0" marR="0" marT="0" marB="0">
                    <a:solidFill>
                      <a:srgbClr val="F4F4F4"/>
                    </a:solidFill>
                  </a:tcPr>
                </a:tc>
                <a:tc>
                  <a:txBody>
                    <a:bodyPr/>
                    <a:lstStyle/>
                    <a:p>
                      <a:pPr>
                        <a:lnSpc>
                          <a:spcPct val="100000"/>
                        </a:lnSpc>
                      </a:pPr>
                      <a:endParaRPr sz="800">
                        <a:latin typeface="Times New Roman"/>
                        <a:cs typeface="Times New Roman"/>
                      </a:endParaRPr>
                    </a:p>
                    <a:p>
                      <a:pPr marR="89535" algn="r">
                        <a:lnSpc>
                          <a:spcPts val="755"/>
                        </a:lnSpc>
                        <a:spcBef>
                          <a:spcPts val="660"/>
                        </a:spcBef>
                      </a:pPr>
                      <a:r>
                        <a:rPr sz="700" spc="-5" dirty="0">
                          <a:latin typeface="Arial"/>
                          <a:cs typeface="Arial"/>
                        </a:rPr>
                        <a:t>0.</a:t>
                      </a:r>
                      <a:r>
                        <a:rPr sz="700" dirty="0">
                          <a:latin typeface="Arial"/>
                          <a:cs typeface="Arial"/>
                        </a:rPr>
                        <a:t>0</a:t>
                      </a:r>
                      <a:endParaRPr sz="700">
                        <a:latin typeface="Arial"/>
                        <a:cs typeface="Arial"/>
                      </a:endParaRPr>
                    </a:p>
                  </a:txBody>
                  <a:tcPr marL="0" marR="0" marT="0" marB="0">
                    <a:solidFill>
                      <a:srgbClr val="F4F4F4"/>
                    </a:solidFill>
                  </a:tcPr>
                </a:tc>
                <a:tc>
                  <a:txBody>
                    <a:bodyPr/>
                    <a:lstStyle/>
                    <a:p>
                      <a:pPr>
                        <a:lnSpc>
                          <a:spcPct val="100000"/>
                        </a:lnSpc>
                      </a:pPr>
                      <a:endParaRPr sz="800">
                        <a:latin typeface="Times New Roman"/>
                        <a:cs typeface="Times New Roman"/>
                      </a:endParaRPr>
                    </a:p>
                    <a:p>
                      <a:pPr marL="95885">
                        <a:lnSpc>
                          <a:spcPts val="755"/>
                        </a:lnSpc>
                        <a:spcBef>
                          <a:spcPts val="660"/>
                        </a:spcBef>
                      </a:pPr>
                      <a:r>
                        <a:rPr sz="700" spc="5" dirty="0">
                          <a:latin typeface="Arial"/>
                          <a:cs typeface="Arial"/>
                        </a:rPr>
                        <a:t>0.000000</a:t>
                      </a:r>
                      <a:endParaRPr sz="700">
                        <a:latin typeface="Arial"/>
                        <a:cs typeface="Arial"/>
                      </a:endParaRPr>
                    </a:p>
                  </a:txBody>
                  <a:tcPr marL="0" marR="0" marT="0" marB="0">
                    <a:solidFill>
                      <a:srgbClr val="F4F4F4"/>
                    </a:solidFill>
                  </a:tcPr>
                </a:tc>
                <a:tc>
                  <a:txBody>
                    <a:bodyPr/>
                    <a:lstStyle/>
                    <a:p>
                      <a:pPr>
                        <a:lnSpc>
                          <a:spcPct val="100000"/>
                        </a:lnSpc>
                      </a:pPr>
                      <a:endParaRPr sz="800">
                        <a:latin typeface="Times New Roman"/>
                        <a:cs typeface="Times New Roman"/>
                      </a:endParaRPr>
                    </a:p>
                    <a:p>
                      <a:pPr marR="31750" algn="ctr">
                        <a:lnSpc>
                          <a:spcPts val="755"/>
                        </a:lnSpc>
                        <a:spcBef>
                          <a:spcPts val="660"/>
                        </a:spcBef>
                      </a:pPr>
                      <a:r>
                        <a:rPr sz="700" spc="5" dirty="0">
                          <a:latin typeface="Arial"/>
                          <a:cs typeface="Arial"/>
                        </a:rPr>
                        <a:t>0.0</a:t>
                      </a:r>
                      <a:endParaRPr sz="700">
                        <a:latin typeface="Arial"/>
                        <a:cs typeface="Arial"/>
                      </a:endParaRPr>
                    </a:p>
                  </a:txBody>
                  <a:tcPr marL="0" marR="0" marT="0" marB="0">
                    <a:solidFill>
                      <a:srgbClr val="F4F4F4"/>
                    </a:solidFill>
                  </a:tcPr>
                </a:tc>
                <a:tc>
                  <a:txBody>
                    <a:bodyPr/>
                    <a:lstStyle/>
                    <a:p>
                      <a:pPr>
                        <a:lnSpc>
                          <a:spcPct val="100000"/>
                        </a:lnSpc>
                      </a:pPr>
                      <a:endParaRPr sz="800">
                        <a:latin typeface="Times New Roman"/>
                        <a:cs typeface="Times New Roman"/>
                      </a:endParaRPr>
                    </a:p>
                    <a:p>
                      <a:pPr marR="130810" algn="r">
                        <a:lnSpc>
                          <a:spcPts val="755"/>
                        </a:lnSpc>
                        <a:spcBef>
                          <a:spcPts val="660"/>
                        </a:spcBef>
                      </a:pPr>
                      <a:r>
                        <a:rPr sz="700" spc="-5" dirty="0">
                          <a:latin typeface="Arial"/>
                          <a:cs typeface="Arial"/>
                        </a:rPr>
                        <a:t>0.</a:t>
                      </a:r>
                      <a:r>
                        <a:rPr sz="700" dirty="0">
                          <a:latin typeface="Arial"/>
                          <a:cs typeface="Arial"/>
                        </a:rPr>
                        <a:t>0</a:t>
                      </a:r>
                      <a:endParaRPr sz="700">
                        <a:latin typeface="Arial"/>
                        <a:cs typeface="Arial"/>
                      </a:endParaRPr>
                    </a:p>
                  </a:txBody>
                  <a:tcPr marL="0" marR="0" marT="0" marB="0">
                    <a:solidFill>
                      <a:srgbClr val="F4F4F4"/>
                    </a:solidFill>
                  </a:tcPr>
                </a:tc>
                <a:tc>
                  <a:txBody>
                    <a:bodyPr/>
                    <a:lstStyle/>
                    <a:p>
                      <a:pPr>
                        <a:lnSpc>
                          <a:spcPct val="100000"/>
                        </a:lnSpc>
                      </a:pPr>
                      <a:endParaRPr sz="800">
                        <a:latin typeface="Times New Roman"/>
                        <a:cs typeface="Times New Roman"/>
                      </a:endParaRPr>
                    </a:p>
                    <a:p>
                      <a:pPr marR="100330" algn="r">
                        <a:lnSpc>
                          <a:spcPts val="755"/>
                        </a:lnSpc>
                        <a:spcBef>
                          <a:spcPts val="660"/>
                        </a:spcBef>
                      </a:pPr>
                      <a:r>
                        <a:rPr sz="700" spc="-5" dirty="0">
                          <a:latin typeface="Arial"/>
                          <a:cs typeface="Arial"/>
                        </a:rPr>
                        <a:t>0.</a:t>
                      </a:r>
                      <a:r>
                        <a:rPr sz="700" dirty="0">
                          <a:latin typeface="Arial"/>
                          <a:cs typeface="Arial"/>
                        </a:rPr>
                        <a:t>0</a:t>
                      </a:r>
                      <a:endParaRPr sz="700">
                        <a:latin typeface="Arial"/>
                        <a:cs typeface="Arial"/>
                      </a:endParaRPr>
                    </a:p>
                  </a:txBody>
                  <a:tcPr marL="0" marR="0" marT="0" marB="0">
                    <a:solidFill>
                      <a:srgbClr val="F4F4F4"/>
                    </a:solidFill>
                  </a:tcPr>
                </a:tc>
                <a:tc>
                  <a:txBody>
                    <a:bodyPr/>
                    <a:lstStyle/>
                    <a:p>
                      <a:pPr>
                        <a:lnSpc>
                          <a:spcPct val="100000"/>
                        </a:lnSpc>
                      </a:pPr>
                      <a:endParaRPr sz="800">
                        <a:latin typeface="Times New Roman"/>
                        <a:cs typeface="Times New Roman"/>
                      </a:endParaRPr>
                    </a:p>
                    <a:p>
                      <a:pPr marR="37465" algn="r">
                        <a:lnSpc>
                          <a:spcPts val="755"/>
                        </a:lnSpc>
                        <a:spcBef>
                          <a:spcPts val="660"/>
                        </a:spcBef>
                      </a:pPr>
                      <a:r>
                        <a:rPr sz="700" spc="-5" dirty="0">
                          <a:latin typeface="Arial"/>
                          <a:cs typeface="Arial"/>
                        </a:rPr>
                        <a:t>0.00000</a:t>
                      </a:r>
                      <a:r>
                        <a:rPr sz="700" dirty="0">
                          <a:latin typeface="Arial"/>
                          <a:cs typeface="Arial"/>
                        </a:rPr>
                        <a:t>0</a:t>
                      </a:r>
                      <a:endParaRPr sz="700">
                        <a:latin typeface="Arial"/>
                        <a:cs typeface="Arial"/>
                      </a:endParaRPr>
                    </a:p>
                  </a:txBody>
                  <a:tcPr marL="0" marR="0" marT="0" marB="0">
                    <a:solidFill>
                      <a:srgbClr val="F4F4F4"/>
                    </a:solidFill>
                  </a:tcPr>
                </a:tc>
                <a:tc>
                  <a:txBody>
                    <a:bodyPr/>
                    <a:lstStyle/>
                    <a:p>
                      <a:pPr>
                        <a:lnSpc>
                          <a:spcPct val="100000"/>
                        </a:lnSpc>
                      </a:pPr>
                      <a:endParaRPr sz="800">
                        <a:latin typeface="Times New Roman"/>
                        <a:cs typeface="Times New Roman"/>
                      </a:endParaRPr>
                    </a:p>
                    <a:p>
                      <a:pPr marL="45085">
                        <a:lnSpc>
                          <a:spcPts val="755"/>
                        </a:lnSpc>
                        <a:spcBef>
                          <a:spcPts val="660"/>
                        </a:spcBef>
                      </a:pPr>
                      <a:r>
                        <a:rPr sz="700" spc="5" dirty="0">
                          <a:latin typeface="Arial"/>
                          <a:cs typeface="Arial"/>
                        </a:rPr>
                        <a:t>0.000000</a:t>
                      </a:r>
                      <a:endParaRPr sz="700">
                        <a:latin typeface="Arial"/>
                        <a:cs typeface="Arial"/>
                      </a:endParaRPr>
                    </a:p>
                  </a:txBody>
                  <a:tcPr marL="0" marR="0" marT="0" marB="0">
                    <a:solidFill>
                      <a:srgbClr val="F4F4F4"/>
                    </a:solidFill>
                  </a:tcPr>
                </a:tc>
                <a:tc>
                  <a:txBody>
                    <a:bodyPr/>
                    <a:lstStyle/>
                    <a:p>
                      <a:pPr>
                        <a:lnSpc>
                          <a:spcPct val="100000"/>
                        </a:lnSpc>
                      </a:pPr>
                      <a:endParaRPr sz="800">
                        <a:latin typeface="Times New Roman"/>
                        <a:cs typeface="Times New Roman"/>
                      </a:endParaRPr>
                    </a:p>
                    <a:p>
                      <a:pPr marR="38735" algn="r">
                        <a:lnSpc>
                          <a:spcPts val="755"/>
                        </a:lnSpc>
                        <a:spcBef>
                          <a:spcPts val="660"/>
                        </a:spcBef>
                      </a:pPr>
                      <a:r>
                        <a:rPr sz="700" spc="-5" dirty="0">
                          <a:latin typeface="Arial"/>
                          <a:cs typeface="Arial"/>
                        </a:rPr>
                        <a:t>0.</a:t>
                      </a:r>
                      <a:r>
                        <a:rPr sz="700" dirty="0">
                          <a:latin typeface="Arial"/>
                          <a:cs typeface="Arial"/>
                        </a:rPr>
                        <a:t>0</a:t>
                      </a:r>
                      <a:endParaRPr sz="700">
                        <a:latin typeface="Arial"/>
                        <a:cs typeface="Arial"/>
                      </a:endParaRPr>
                    </a:p>
                  </a:txBody>
                  <a:tcPr marL="0" marR="0" marT="0" marB="0">
                    <a:solidFill>
                      <a:srgbClr val="F4F4F4"/>
                    </a:solidFill>
                  </a:tcPr>
                </a:tc>
                <a:tc>
                  <a:txBody>
                    <a:bodyPr/>
                    <a:lstStyle/>
                    <a:p>
                      <a:pPr>
                        <a:lnSpc>
                          <a:spcPct val="100000"/>
                        </a:lnSpc>
                      </a:pPr>
                      <a:endParaRPr sz="800">
                        <a:latin typeface="Times New Roman"/>
                        <a:cs typeface="Times New Roman"/>
                      </a:endParaRPr>
                    </a:p>
                    <a:p>
                      <a:pPr marR="14604" algn="r">
                        <a:lnSpc>
                          <a:spcPts val="755"/>
                        </a:lnSpc>
                        <a:spcBef>
                          <a:spcPts val="660"/>
                        </a:spcBef>
                      </a:pPr>
                      <a:r>
                        <a:rPr sz="700" spc="-5" dirty="0">
                          <a:latin typeface="Arial"/>
                          <a:cs typeface="Arial"/>
                        </a:rPr>
                        <a:t>0.00000</a:t>
                      </a:r>
                      <a:r>
                        <a:rPr sz="700" dirty="0">
                          <a:latin typeface="Arial"/>
                          <a:cs typeface="Arial"/>
                        </a:rPr>
                        <a:t>0</a:t>
                      </a:r>
                      <a:endParaRPr sz="700">
                        <a:latin typeface="Arial"/>
                        <a:cs typeface="Arial"/>
                      </a:endParaRPr>
                    </a:p>
                  </a:txBody>
                  <a:tcPr marL="0" marR="0" marT="0" marB="0">
                    <a:solidFill>
                      <a:srgbClr val="F4F4F4"/>
                    </a:solidFill>
                  </a:tcPr>
                </a:tc>
              </a:tr>
              <a:tr h="209274">
                <a:tc gridSpan="11">
                  <a:txBody>
                    <a:bodyPr/>
                    <a:lstStyle/>
                    <a:p>
                      <a:pPr marL="350520">
                        <a:lnSpc>
                          <a:spcPct val="100000"/>
                        </a:lnSpc>
                        <a:spcBef>
                          <a:spcPts val="405"/>
                        </a:spcBef>
                      </a:pPr>
                      <a:r>
                        <a:rPr sz="700" spc="5" dirty="0">
                          <a:latin typeface="Arial"/>
                          <a:cs typeface="Arial"/>
                        </a:rPr>
                        <a:t>Program</a:t>
                      </a:r>
                      <a:endParaRPr sz="700">
                        <a:latin typeface="Arial"/>
                        <a:cs typeface="Arial"/>
                      </a:endParaRPr>
                    </a:p>
                  </a:txBody>
                  <a:tcPr marL="0" marR="0" marT="51435" marB="0">
                    <a:solidFill>
                      <a:srgbClr val="F4F4F4"/>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r>
            </a:tbl>
          </a:graphicData>
        </a:graphic>
      </p:graphicFrame>
      <p:sp>
        <p:nvSpPr>
          <p:cNvPr id="59" name="object 59"/>
          <p:cNvSpPr txBox="1"/>
          <p:nvPr/>
        </p:nvSpPr>
        <p:spPr>
          <a:xfrm>
            <a:off x="608402" y="1797454"/>
            <a:ext cx="537210" cy="153670"/>
          </a:xfrm>
          <a:prstGeom prst="rect">
            <a:avLst/>
          </a:prstGeom>
        </p:spPr>
        <p:txBody>
          <a:bodyPr vert="horz" wrap="square" lIns="0" tIns="11430" rIns="0" bIns="0" rtlCol="0">
            <a:spAutoFit/>
          </a:bodyPr>
          <a:lstStyle/>
          <a:p>
            <a:pPr marL="12700">
              <a:lnSpc>
                <a:spcPct val="100000"/>
              </a:lnSpc>
              <a:spcBef>
                <a:spcPts val="90"/>
              </a:spcBef>
            </a:pPr>
            <a:r>
              <a:rPr sz="850" spc="-15" dirty="0">
                <a:solidFill>
                  <a:srgbClr val="D74214"/>
                </a:solidFill>
                <a:latin typeface="Courier New"/>
                <a:cs typeface="Courier New"/>
              </a:rPr>
              <a:t>Out[84]:</a:t>
            </a:r>
            <a:endParaRPr sz="850">
              <a:latin typeface="Courier New"/>
              <a:cs typeface="Courier New"/>
            </a:endParaRPr>
          </a:p>
        </p:txBody>
      </p:sp>
      <p:sp>
        <p:nvSpPr>
          <p:cNvPr id="60" name="object 60"/>
          <p:cNvSpPr txBox="1"/>
          <p:nvPr/>
        </p:nvSpPr>
        <p:spPr>
          <a:xfrm>
            <a:off x="798955" y="2308136"/>
            <a:ext cx="539115" cy="135255"/>
          </a:xfrm>
          <a:prstGeom prst="rect">
            <a:avLst/>
          </a:prstGeom>
        </p:spPr>
        <p:txBody>
          <a:bodyPr vert="horz" wrap="square" lIns="0" tIns="15240" rIns="0" bIns="0" rtlCol="0">
            <a:spAutoFit/>
          </a:bodyPr>
          <a:lstStyle/>
          <a:p>
            <a:pPr marL="12700">
              <a:lnSpc>
                <a:spcPct val="100000"/>
              </a:lnSpc>
              <a:spcBef>
                <a:spcPts val="120"/>
              </a:spcBef>
            </a:pPr>
            <a:r>
              <a:rPr sz="700" b="1" spc="5" dirty="0">
                <a:latin typeface="Arial"/>
                <a:cs typeface="Arial"/>
              </a:rPr>
              <a:t>care_center</a:t>
            </a:r>
            <a:endParaRPr sz="700">
              <a:latin typeface="Arial"/>
              <a:cs typeface="Arial"/>
            </a:endParaRPr>
          </a:p>
        </p:txBody>
      </p:sp>
      <p:sp>
        <p:nvSpPr>
          <p:cNvPr id="61" name="object 61"/>
          <p:cNvSpPr txBox="1"/>
          <p:nvPr/>
        </p:nvSpPr>
        <p:spPr>
          <a:xfrm>
            <a:off x="1401103" y="2254781"/>
            <a:ext cx="1075055" cy="241935"/>
          </a:xfrm>
          <a:prstGeom prst="rect">
            <a:avLst/>
          </a:prstGeom>
        </p:spPr>
        <p:txBody>
          <a:bodyPr vert="horz" wrap="square" lIns="0" tIns="15240" rIns="0" bIns="0" rtlCol="0">
            <a:spAutoFit/>
          </a:bodyPr>
          <a:lstStyle/>
          <a:p>
            <a:pPr marL="12700" marR="5080" indent="167640">
              <a:lnSpc>
                <a:spcPct val="100000"/>
              </a:lnSpc>
              <a:spcBef>
                <a:spcPts val="120"/>
              </a:spcBef>
              <a:tabLst>
                <a:tab pos="645160" algn="l"/>
              </a:tabLst>
            </a:pPr>
            <a:r>
              <a:rPr sz="700" b="1" dirty="0">
                <a:latin typeface="Arial"/>
                <a:cs typeface="Arial"/>
              </a:rPr>
              <a:t>Africa</a:t>
            </a:r>
            <a:r>
              <a:rPr sz="700" b="1" spc="10" dirty="0">
                <a:latin typeface="Arial"/>
                <a:cs typeface="Arial"/>
              </a:rPr>
              <a:t>n</a:t>
            </a:r>
            <a:r>
              <a:rPr sz="700" b="1" dirty="0">
                <a:latin typeface="Arial"/>
                <a:cs typeface="Arial"/>
              </a:rPr>
              <a:t>	</a:t>
            </a:r>
            <a:r>
              <a:rPr sz="700" b="1" spc="5" dirty="0">
                <a:latin typeface="Arial"/>
                <a:cs typeface="Arial"/>
              </a:rPr>
              <a:t>American  Restaurant</a:t>
            </a:r>
            <a:r>
              <a:rPr sz="700" b="1" spc="75" dirty="0">
                <a:latin typeface="Arial"/>
                <a:cs typeface="Arial"/>
              </a:rPr>
              <a:t> </a:t>
            </a:r>
            <a:r>
              <a:rPr sz="700" b="1" spc="5" dirty="0">
                <a:latin typeface="Arial"/>
                <a:cs typeface="Arial"/>
              </a:rPr>
              <a:t>Restaurant</a:t>
            </a:r>
            <a:endParaRPr sz="700">
              <a:latin typeface="Arial"/>
              <a:cs typeface="Arial"/>
            </a:endParaRPr>
          </a:p>
        </p:txBody>
      </p:sp>
      <p:sp>
        <p:nvSpPr>
          <p:cNvPr id="62" name="object 62"/>
          <p:cNvSpPr txBox="1"/>
          <p:nvPr/>
        </p:nvSpPr>
        <p:spPr>
          <a:xfrm>
            <a:off x="2544422" y="2148072"/>
            <a:ext cx="292100" cy="455295"/>
          </a:xfrm>
          <a:prstGeom prst="rect">
            <a:avLst/>
          </a:prstGeom>
        </p:spPr>
        <p:txBody>
          <a:bodyPr vert="horz" wrap="square" lIns="0" tIns="15240" rIns="0" bIns="0" rtlCol="0">
            <a:spAutoFit/>
          </a:bodyPr>
          <a:lstStyle/>
          <a:p>
            <a:pPr marL="12700" marR="5080" indent="83820" algn="r">
              <a:lnSpc>
                <a:spcPct val="100000"/>
              </a:lnSpc>
              <a:spcBef>
                <a:spcPts val="120"/>
              </a:spcBef>
            </a:pPr>
            <a:r>
              <a:rPr sz="700" b="1" dirty="0">
                <a:latin typeface="Arial"/>
                <a:cs typeface="Arial"/>
              </a:rPr>
              <a:t>Art</a:t>
            </a:r>
            <a:r>
              <a:rPr sz="700" b="1" spc="5" dirty="0">
                <a:latin typeface="Arial"/>
                <a:cs typeface="Arial"/>
              </a:rPr>
              <a:t>s  &amp;  </a:t>
            </a:r>
            <a:r>
              <a:rPr sz="700" b="1" dirty="0">
                <a:latin typeface="Arial"/>
                <a:cs typeface="Arial"/>
              </a:rPr>
              <a:t>Craft</a:t>
            </a:r>
            <a:r>
              <a:rPr sz="700" b="1" spc="5" dirty="0">
                <a:latin typeface="Arial"/>
                <a:cs typeface="Arial"/>
              </a:rPr>
              <a:t>s  Stor</a:t>
            </a:r>
            <a:r>
              <a:rPr sz="700" b="1" spc="10" dirty="0">
                <a:latin typeface="Arial"/>
                <a:cs typeface="Arial"/>
              </a:rPr>
              <a:t>e</a:t>
            </a:r>
            <a:endParaRPr sz="700">
              <a:latin typeface="Arial"/>
              <a:cs typeface="Arial"/>
            </a:endParaRPr>
          </a:p>
        </p:txBody>
      </p:sp>
      <p:sp>
        <p:nvSpPr>
          <p:cNvPr id="63" name="object 63"/>
          <p:cNvSpPr txBox="1"/>
          <p:nvPr/>
        </p:nvSpPr>
        <p:spPr>
          <a:xfrm>
            <a:off x="2902662" y="2254781"/>
            <a:ext cx="503555" cy="241935"/>
          </a:xfrm>
          <a:prstGeom prst="rect">
            <a:avLst/>
          </a:prstGeom>
        </p:spPr>
        <p:txBody>
          <a:bodyPr vert="horz" wrap="square" lIns="0" tIns="15240" rIns="0" bIns="0" rtlCol="0">
            <a:spAutoFit/>
          </a:bodyPr>
          <a:lstStyle/>
          <a:p>
            <a:pPr marL="12700" marR="5080" indent="228600">
              <a:lnSpc>
                <a:spcPct val="100000"/>
              </a:lnSpc>
              <a:spcBef>
                <a:spcPts val="120"/>
              </a:spcBef>
            </a:pPr>
            <a:r>
              <a:rPr sz="700" b="1" spc="5" dirty="0">
                <a:latin typeface="Arial"/>
                <a:cs typeface="Arial"/>
              </a:rPr>
              <a:t>Asian  Restaurant</a:t>
            </a:r>
            <a:endParaRPr sz="700">
              <a:latin typeface="Arial"/>
              <a:cs typeface="Arial"/>
            </a:endParaRPr>
          </a:p>
        </p:txBody>
      </p:sp>
      <p:sp>
        <p:nvSpPr>
          <p:cNvPr id="64" name="object 64"/>
          <p:cNvSpPr txBox="1"/>
          <p:nvPr/>
        </p:nvSpPr>
        <p:spPr>
          <a:xfrm>
            <a:off x="3474321" y="2254781"/>
            <a:ext cx="414020" cy="241935"/>
          </a:xfrm>
          <a:prstGeom prst="rect">
            <a:avLst/>
          </a:prstGeom>
        </p:spPr>
        <p:txBody>
          <a:bodyPr vert="horz" wrap="square" lIns="0" tIns="15240" rIns="0" bIns="0" rtlCol="0">
            <a:spAutoFit/>
          </a:bodyPr>
          <a:lstStyle/>
          <a:p>
            <a:pPr marL="20320" marR="5080" indent="-7620">
              <a:lnSpc>
                <a:spcPct val="100000"/>
              </a:lnSpc>
              <a:spcBef>
                <a:spcPts val="120"/>
              </a:spcBef>
            </a:pPr>
            <a:r>
              <a:rPr sz="700" b="1" dirty="0">
                <a:latin typeface="Arial"/>
                <a:cs typeface="Arial"/>
              </a:rPr>
              <a:t>Athletic</a:t>
            </a:r>
            <a:r>
              <a:rPr sz="700" b="1" spc="5" dirty="0">
                <a:latin typeface="Arial"/>
                <a:cs typeface="Arial"/>
              </a:rPr>
              <a:t>s  </a:t>
            </a:r>
            <a:r>
              <a:rPr sz="700" b="1" spc="10" dirty="0">
                <a:latin typeface="Arial"/>
                <a:cs typeface="Arial"/>
              </a:rPr>
              <a:t>&amp;</a:t>
            </a:r>
            <a:r>
              <a:rPr sz="700" b="1" spc="-75" dirty="0">
                <a:latin typeface="Arial"/>
                <a:cs typeface="Arial"/>
              </a:rPr>
              <a:t> </a:t>
            </a:r>
            <a:r>
              <a:rPr sz="700" b="1" spc="5" dirty="0">
                <a:latin typeface="Arial"/>
                <a:cs typeface="Arial"/>
              </a:rPr>
              <a:t>Sports</a:t>
            </a:r>
            <a:endParaRPr sz="700">
              <a:latin typeface="Arial"/>
              <a:cs typeface="Arial"/>
            </a:endParaRPr>
          </a:p>
        </p:txBody>
      </p:sp>
      <p:sp>
        <p:nvSpPr>
          <p:cNvPr id="65" name="object 65"/>
          <p:cNvSpPr txBox="1"/>
          <p:nvPr/>
        </p:nvSpPr>
        <p:spPr>
          <a:xfrm>
            <a:off x="3954515" y="2254781"/>
            <a:ext cx="492759" cy="241935"/>
          </a:xfrm>
          <a:prstGeom prst="rect">
            <a:avLst/>
          </a:prstGeom>
        </p:spPr>
        <p:txBody>
          <a:bodyPr vert="horz" wrap="square" lIns="0" tIns="15240" rIns="0" bIns="0" rtlCol="0">
            <a:spAutoFit/>
          </a:bodyPr>
          <a:lstStyle/>
          <a:p>
            <a:pPr marL="12700" marR="5080" indent="259079">
              <a:lnSpc>
                <a:spcPct val="100000"/>
              </a:lnSpc>
              <a:spcBef>
                <a:spcPts val="120"/>
              </a:spcBef>
            </a:pPr>
            <a:r>
              <a:rPr sz="700" b="1" spc="5" dirty="0">
                <a:latin typeface="Arial"/>
                <a:cs typeface="Arial"/>
              </a:rPr>
              <a:t>Auto  Dealershi</a:t>
            </a:r>
            <a:r>
              <a:rPr sz="700" b="1" spc="10" dirty="0">
                <a:latin typeface="Arial"/>
                <a:cs typeface="Arial"/>
              </a:rPr>
              <a:t>p</a:t>
            </a:r>
            <a:endParaRPr sz="700">
              <a:latin typeface="Arial"/>
              <a:cs typeface="Arial"/>
            </a:endParaRPr>
          </a:p>
        </p:txBody>
      </p:sp>
      <p:sp>
        <p:nvSpPr>
          <p:cNvPr id="66" name="object 66"/>
          <p:cNvSpPr txBox="1"/>
          <p:nvPr/>
        </p:nvSpPr>
        <p:spPr>
          <a:xfrm>
            <a:off x="4510930" y="2254781"/>
            <a:ext cx="340995" cy="241935"/>
          </a:xfrm>
          <a:prstGeom prst="rect">
            <a:avLst/>
          </a:prstGeom>
        </p:spPr>
        <p:txBody>
          <a:bodyPr vert="horz" wrap="square" lIns="0" tIns="15240" rIns="0" bIns="0" rtlCol="0">
            <a:spAutoFit/>
          </a:bodyPr>
          <a:lstStyle/>
          <a:p>
            <a:pPr marL="12700" marR="5080" indent="106680">
              <a:lnSpc>
                <a:spcPct val="100000"/>
              </a:lnSpc>
              <a:spcBef>
                <a:spcPts val="120"/>
              </a:spcBef>
            </a:pPr>
            <a:r>
              <a:rPr sz="700" b="1" spc="5" dirty="0">
                <a:latin typeface="Arial"/>
                <a:cs typeface="Arial"/>
              </a:rPr>
              <a:t>Auto  Garag</a:t>
            </a:r>
            <a:r>
              <a:rPr sz="700" b="1" spc="10" dirty="0">
                <a:latin typeface="Arial"/>
                <a:cs typeface="Arial"/>
              </a:rPr>
              <a:t>e</a:t>
            </a:r>
            <a:endParaRPr sz="700">
              <a:latin typeface="Arial"/>
              <a:cs typeface="Arial"/>
            </a:endParaRPr>
          </a:p>
        </p:txBody>
      </p:sp>
      <p:sp>
        <p:nvSpPr>
          <p:cNvPr id="67" name="object 67"/>
          <p:cNvSpPr txBox="1"/>
          <p:nvPr/>
        </p:nvSpPr>
        <p:spPr>
          <a:xfrm>
            <a:off x="4914903" y="2254781"/>
            <a:ext cx="528955" cy="241935"/>
          </a:xfrm>
          <a:prstGeom prst="rect">
            <a:avLst/>
          </a:prstGeom>
        </p:spPr>
        <p:txBody>
          <a:bodyPr vert="horz" wrap="square" lIns="0" tIns="15240" rIns="0" bIns="0" rtlCol="0">
            <a:spAutoFit/>
          </a:bodyPr>
          <a:lstStyle/>
          <a:p>
            <a:pPr marR="5080" algn="r">
              <a:lnSpc>
                <a:spcPct val="100000"/>
              </a:lnSpc>
              <a:spcBef>
                <a:spcPts val="120"/>
              </a:spcBef>
            </a:pPr>
            <a:r>
              <a:rPr sz="700" b="1" spc="5" dirty="0">
                <a:latin typeface="Arial"/>
                <a:cs typeface="Arial"/>
              </a:rPr>
              <a:t>Automotiv</a:t>
            </a:r>
            <a:r>
              <a:rPr sz="700" b="1" spc="10" dirty="0">
                <a:latin typeface="Arial"/>
                <a:cs typeface="Arial"/>
              </a:rPr>
              <a:t>e</a:t>
            </a:r>
            <a:endParaRPr sz="700">
              <a:latin typeface="Arial"/>
              <a:cs typeface="Arial"/>
            </a:endParaRPr>
          </a:p>
          <a:p>
            <a:pPr marR="5080" algn="r">
              <a:lnSpc>
                <a:spcPct val="100000"/>
              </a:lnSpc>
            </a:pPr>
            <a:r>
              <a:rPr sz="700" b="1" spc="5" dirty="0">
                <a:latin typeface="Arial"/>
                <a:cs typeface="Arial"/>
              </a:rPr>
              <a:t>Sho</a:t>
            </a:r>
            <a:r>
              <a:rPr sz="700" b="1" spc="10" dirty="0">
                <a:latin typeface="Arial"/>
                <a:cs typeface="Arial"/>
              </a:rPr>
              <a:t>p</a:t>
            </a:r>
            <a:endParaRPr sz="700">
              <a:latin typeface="Arial"/>
              <a:cs typeface="Arial"/>
            </a:endParaRPr>
          </a:p>
        </p:txBody>
      </p:sp>
      <p:sp>
        <p:nvSpPr>
          <p:cNvPr id="68" name="object 68"/>
          <p:cNvSpPr txBox="1"/>
          <p:nvPr/>
        </p:nvSpPr>
        <p:spPr>
          <a:xfrm>
            <a:off x="5669494" y="2254781"/>
            <a:ext cx="243840" cy="241935"/>
          </a:xfrm>
          <a:prstGeom prst="rect">
            <a:avLst/>
          </a:prstGeom>
        </p:spPr>
        <p:txBody>
          <a:bodyPr vert="horz" wrap="square" lIns="0" tIns="15240" rIns="0" bIns="0" rtlCol="0">
            <a:spAutoFit/>
          </a:bodyPr>
          <a:lstStyle/>
          <a:p>
            <a:pPr marL="27940">
              <a:lnSpc>
                <a:spcPct val="100000"/>
              </a:lnSpc>
              <a:spcBef>
                <a:spcPts val="120"/>
              </a:spcBef>
            </a:pPr>
            <a:r>
              <a:rPr sz="700" b="1" spc="5" dirty="0">
                <a:latin typeface="Arial"/>
                <a:cs typeface="Arial"/>
              </a:rPr>
              <a:t>BB</a:t>
            </a:r>
            <a:r>
              <a:rPr sz="700" b="1" spc="15" dirty="0">
                <a:latin typeface="Arial"/>
                <a:cs typeface="Arial"/>
              </a:rPr>
              <a:t>Q</a:t>
            </a:r>
            <a:endParaRPr sz="700">
              <a:latin typeface="Arial"/>
              <a:cs typeface="Arial"/>
            </a:endParaRPr>
          </a:p>
          <a:p>
            <a:pPr marL="12700">
              <a:lnSpc>
                <a:spcPct val="100000"/>
              </a:lnSpc>
            </a:pPr>
            <a:r>
              <a:rPr sz="700" b="1" spc="5" dirty="0">
                <a:latin typeface="Arial"/>
                <a:cs typeface="Arial"/>
              </a:rPr>
              <a:t>Joint</a:t>
            </a:r>
            <a:endParaRPr sz="700">
              <a:latin typeface="Arial"/>
              <a:cs typeface="Arial"/>
            </a:endParaRPr>
          </a:p>
        </p:txBody>
      </p:sp>
      <p:sp>
        <p:nvSpPr>
          <p:cNvPr id="69" name="object 69"/>
          <p:cNvSpPr txBox="1"/>
          <p:nvPr/>
        </p:nvSpPr>
        <p:spPr>
          <a:xfrm>
            <a:off x="5982001" y="2254781"/>
            <a:ext cx="505459" cy="241935"/>
          </a:xfrm>
          <a:prstGeom prst="rect">
            <a:avLst/>
          </a:prstGeom>
        </p:spPr>
        <p:txBody>
          <a:bodyPr vert="horz" wrap="square" lIns="0" tIns="15240" rIns="0" bIns="0" rtlCol="0">
            <a:spAutoFit/>
          </a:bodyPr>
          <a:lstStyle/>
          <a:p>
            <a:pPr marR="7620" algn="r">
              <a:lnSpc>
                <a:spcPct val="100000"/>
              </a:lnSpc>
              <a:spcBef>
                <a:spcPts val="120"/>
              </a:spcBef>
            </a:pPr>
            <a:r>
              <a:rPr sz="700" b="1" spc="5" dirty="0">
                <a:latin typeface="Arial"/>
                <a:cs typeface="Arial"/>
              </a:rPr>
              <a:t>Badminto</a:t>
            </a:r>
            <a:r>
              <a:rPr sz="700" b="1" spc="10" dirty="0">
                <a:latin typeface="Arial"/>
                <a:cs typeface="Arial"/>
              </a:rPr>
              <a:t>n</a:t>
            </a:r>
            <a:endParaRPr sz="700">
              <a:latin typeface="Arial"/>
              <a:cs typeface="Arial"/>
            </a:endParaRPr>
          </a:p>
          <a:p>
            <a:pPr marR="5080" algn="r">
              <a:lnSpc>
                <a:spcPct val="100000"/>
              </a:lnSpc>
            </a:pPr>
            <a:r>
              <a:rPr sz="700" b="1" spc="5" dirty="0">
                <a:latin typeface="Arial"/>
                <a:cs typeface="Arial"/>
              </a:rPr>
              <a:t>Court</a:t>
            </a:r>
            <a:endParaRPr sz="700">
              <a:latin typeface="Arial"/>
              <a:cs typeface="Arial"/>
            </a:endParaRPr>
          </a:p>
        </p:txBody>
      </p:sp>
      <p:sp>
        <p:nvSpPr>
          <p:cNvPr id="70" name="object 70"/>
          <p:cNvSpPr txBox="1"/>
          <p:nvPr/>
        </p:nvSpPr>
        <p:spPr>
          <a:xfrm>
            <a:off x="6629882" y="2308136"/>
            <a:ext cx="330835" cy="135255"/>
          </a:xfrm>
          <a:prstGeom prst="rect">
            <a:avLst/>
          </a:prstGeom>
        </p:spPr>
        <p:txBody>
          <a:bodyPr vert="horz" wrap="square" lIns="0" tIns="15240" rIns="0" bIns="0" rtlCol="0">
            <a:spAutoFit/>
          </a:bodyPr>
          <a:lstStyle/>
          <a:p>
            <a:pPr marL="12700">
              <a:lnSpc>
                <a:spcPct val="100000"/>
              </a:lnSpc>
              <a:spcBef>
                <a:spcPts val="120"/>
              </a:spcBef>
            </a:pPr>
            <a:r>
              <a:rPr sz="700" b="1" spc="5" dirty="0">
                <a:latin typeface="Arial"/>
                <a:cs typeface="Arial"/>
              </a:rPr>
              <a:t>Baker</a:t>
            </a:r>
            <a:r>
              <a:rPr sz="700" b="1" spc="10" dirty="0">
                <a:latin typeface="Arial"/>
                <a:cs typeface="Arial"/>
              </a:rPr>
              <a:t>y</a:t>
            </a:r>
            <a:endParaRPr sz="700">
              <a:latin typeface="Arial"/>
              <a:cs typeface="Arial"/>
            </a:endParaRPr>
          </a:p>
        </p:txBody>
      </p:sp>
      <p:sp>
        <p:nvSpPr>
          <p:cNvPr id="71" name="object 71"/>
          <p:cNvSpPr txBox="1"/>
          <p:nvPr/>
        </p:nvSpPr>
        <p:spPr>
          <a:xfrm>
            <a:off x="666835" y="2727353"/>
            <a:ext cx="64135" cy="135255"/>
          </a:xfrm>
          <a:prstGeom prst="rect">
            <a:avLst/>
          </a:prstGeom>
        </p:spPr>
        <p:txBody>
          <a:bodyPr vert="horz" wrap="square" lIns="0" tIns="15240" rIns="0" bIns="0" rtlCol="0">
            <a:spAutoFit/>
          </a:bodyPr>
          <a:lstStyle/>
          <a:p>
            <a:pPr>
              <a:lnSpc>
                <a:spcPct val="100000"/>
              </a:lnSpc>
              <a:spcBef>
                <a:spcPts val="120"/>
              </a:spcBef>
            </a:pPr>
            <a:r>
              <a:rPr sz="700" b="1" spc="10" dirty="0">
                <a:latin typeface="Arial"/>
                <a:cs typeface="Arial"/>
              </a:rPr>
              <a:t>0</a:t>
            </a:r>
            <a:endParaRPr sz="700">
              <a:latin typeface="Arial"/>
              <a:cs typeface="Arial"/>
            </a:endParaRPr>
          </a:p>
        </p:txBody>
      </p:sp>
      <p:sp>
        <p:nvSpPr>
          <p:cNvPr id="72" name="object 72"/>
          <p:cNvSpPr txBox="1"/>
          <p:nvPr/>
        </p:nvSpPr>
        <p:spPr>
          <a:xfrm>
            <a:off x="826899" y="2673998"/>
            <a:ext cx="510540" cy="241935"/>
          </a:xfrm>
          <a:prstGeom prst="rect">
            <a:avLst/>
          </a:prstGeom>
        </p:spPr>
        <p:txBody>
          <a:bodyPr vert="horz" wrap="square" lIns="0" tIns="15240" rIns="0" bIns="0" rtlCol="0">
            <a:spAutoFit/>
          </a:bodyPr>
          <a:lstStyle/>
          <a:p>
            <a:pPr marR="5080" indent="30480">
              <a:lnSpc>
                <a:spcPct val="100000"/>
              </a:lnSpc>
              <a:spcBef>
                <a:spcPts val="120"/>
              </a:spcBef>
            </a:pPr>
            <a:r>
              <a:rPr sz="700" spc="10" dirty="0">
                <a:latin typeface="Arial"/>
                <a:cs typeface="Arial"/>
              </a:rPr>
              <a:t>A &amp; A</a:t>
            </a:r>
            <a:r>
              <a:rPr sz="700" spc="-90" dirty="0">
                <a:latin typeface="Arial"/>
                <a:cs typeface="Arial"/>
              </a:rPr>
              <a:t> </a:t>
            </a:r>
            <a:r>
              <a:rPr sz="700" spc="5" dirty="0">
                <a:latin typeface="Arial"/>
                <a:cs typeface="Arial"/>
              </a:rPr>
              <a:t>Child  Care</a:t>
            </a:r>
            <a:r>
              <a:rPr sz="700" spc="-65" dirty="0">
                <a:latin typeface="Arial"/>
                <a:cs typeface="Arial"/>
              </a:rPr>
              <a:t> </a:t>
            </a:r>
            <a:r>
              <a:rPr sz="700" spc="5" dirty="0">
                <a:latin typeface="Arial"/>
                <a:cs typeface="Arial"/>
              </a:rPr>
              <a:t>Centre</a:t>
            </a:r>
            <a:endParaRPr sz="700">
              <a:latin typeface="Arial"/>
              <a:cs typeface="Arial"/>
            </a:endParaRPr>
          </a:p>
        </p:txBody>
      </p:sp>
      <p:sp>
        <p:nvSpPr>
          <p:cNvPr id="73" name="object 73"/>
          <p:cNvSpPr txBox="1"/>
          <p:nvPr/>
        </p:nvSpPr>
        <p:spPr>
          <a:xfrm>
            <a:off x="1764421" y="2727353"/>
            <a:ext cx="1644650" cy="135255"/>
          </a:xfrm>
          <a:prstGeom prst="rect">
            <a:avLst/>
          </a:prstGeom>
        </p:spPr>
        <p:txBody>
          <a:bodyPr vert="horz" wrap="square" lIns="0" tIns="15240" rIns="0" bIns="0" rtlCol="0">
            <a:spAutoFit/>
          </a:bodyPr>
          <a:lstStyle/>
          <a:p>
            <a:pPr>
              <a:lnSpc>
                <a:spcPct val="100000"/>
              </a:lnSpc>
              <a:spcBef>
                <a:spcPts val="120"/>
              </a:spcBef>
              <a:tabLst>
                <a:tab pos="373380" algn="l"/>
                <a:tab pos="929640" algn="l"/>
                <a:tab pos="1249680" algn="l"/>
              </a:tabLst>
            </a:pPr>
            <a:r>
              <a:rPr sz="700" spc="5" dirty="0">
                <a:latin typeface="Arial"/>
                <a:cs typeface="Arial"/>
              </a:rPr>
              <a:t>0.0	0.00000	0.0	0.000000</a:t>
            </a:r>
            <a:endParaRPr sz="700">
              <a:latin typeface="Arial"/>
              <a:cs typeface="Arial"/>
            </a:endParaRPr>
          </a:p>
        </p:txBody>
      </p:sp>
      <p:sp>
        <p:nvSpPr>
          <p:cNvPr id="74" name="object 74"/>
          <p:cNvSpPr txBox="1"/>
          <p:nvPr/>
        </p:nvSpPr>
        <p:spPr>
          <a:xfrm>
            <a:off x="3746174" y="2727353"/>
            <a:ext cx="140335" cy="135255"/>
          </a:xfrm>
          <a:prstGeom prst="rect">
            <a:avLst/>
          </a:prstGeom>
        </p:spPr>
        <p:txBody>
          <a:bodyPr vert="horz" wrap="square" lIns="0" tIns="15240" rIns="0" bIns="0" rtlCol="0">
            <a:spAutoFit/>
          </a:bodyPr>
          <a:lstStyle/>
          <a:p>
            <a:pPr>
              <a:lnSpc>
                <a:spcPct val="100000"/>
              </a:lnSpc>
              <a:spcBef>
                <a:spcPts val="120"/>
              </a:spcBef>
            </a:pPr>
            <a:r>
              <a:rPr sz="700" dirty="0">
                <a:latin typeface="Arial"/>
                <a:cs typeface="Arial"/>
              </a:rPr>
              <a:t>0.</a:t>
            </a:r>
            <a:r>
              <a:rPr sz="700" spc="10" dirty="0">
                <a:latin typeface="Arial"/>
                <a:cs typeface="Arial"/>
              </a:rPr>
              <a:t>0</a:t>
            </a:r>
            <a:endParaRPr sz="700">
              <a:latin typeface="Arial"/>
              <a:cs typeface="Arial"/>
            </a:endParaRPr>
          </a:p>
        </p:txBody>
      </p:sp>
      <p:sp>
        <p:nvSpPr>
          <p:cNvPr id="75" name="object 75"/>
          <p:cNvSpPr txBox="1"/>
          <p:nvPr/>
        </p:nvSpPr>
        <p:spPr>
          <a:xfrm>
            <a:off x="4302589" y="2727353"/>
            <a:ext cx="140335" cy="135255"/>
          </a:xfrm>
          <a:prstGeom prst="rect">
            <a:avLst/>
          </a:prstGeom>
        </p:spPr>
        <p:txBody>
          <a:bodyPr vert="horz" wrap="square" lIns="0" tIns="15240" rIns="0" bIns="0" rtlCol="0">
            <a:spAutoFit/>
          </a:bodyPr>
          <a:lstStyle/>
          <a:p>
            <a:pPr>
              <a:lnSpc>
                <a:spcPct val="100000"/>
              </a:lnSpc>
              <a:spcBef>
                <a:spcPts val="120"/>
              </a:spcBef>
            </a:pPr>
            <a:r>
              <a:rPr sz="700" dirty="0">
                <a:latin typeface="Arial"/>
                <a:cs typeface="Arial"/>
              </a:rPr>
              <a:t>0.</a:t>
            </a:r>
            <a:r>
              <a:rPr sz="700" spc="10" dirty="0">
                <a:latin typeface="Arial"/>
                <a:cs typeface="Arial"/>
              </a:rPr>
              <a:t>0</a:t>
            </a:r>
            <a:endParaRPr sz="700">
              <a:latin typeface="Arial"/>
              <a:cs typeface="Arial"/>
            </a:endParaRPr>
          </a:p>
        </p:txBody>
      </p:sp>
      <p:sp>
        <p:nvSpPr>
          <p:cNvPr id="76" name="object 76"/>
          <p:cNvSpPr txBox="1"/>
          <p:nvPr/>
        </p:nvSpPr>
        <p:spPr>
          <a:xfrm>
            <a:off x="4706561" y="2727353"/>
            <a:ext cx="1209675" cy="135255"/>
          </a:xfrm>
          <a:prstGeom prst="rect">
            <a:avLst/>
          </a:prstGeom>
        </p:spPr>
        <p:txBody>
          <a:bodyPr vert="horz" wrap="square" lIns="0" tIns="15240" rIns="0" bIns="0" rtlCol="0">
            <a:spAutoFit/>
          </a:bodyPr>
          <a:lstStyle/>
          <a:p>
            <a:pPr>
              <a:lnSpc>
                <a:spcPct val="100000"/>
              </a:lnSpc>
              <a:spcBef>
                <a:spcPts val="120"/>
              </a:spcBef>
              <a:tabLst>
                <a:tab pos="342900" algn="l"/>
              </a:tabLst>
            </a:pPr>
            <a:r>
              <a:rPr sz="700" spc="5" dirty="0">
                <a:latin typeface="Arial"/>
                <a:cs typeface="Arial"/>
              </a:rPr>
              <a:t>0.0	0.000000</a:t>
            </a:r>
            <a:r>
              <a:rPr sz="700" spc="55" dirty="0">
                <a:latin typeface="Arial"/>
                <a:cs typeface="Arial"/>
              </a:rPr>
              <a:t> </a:t>
            </a:r>
            <a:r>
              <a:rPr sz="700" spc="5" dirty="0">
                <a:latin typeface="Arial"/>
                <a:cs typeface="Arial"/>
              </a:rPr>
              <a:t>0.052632</a:t>
            </a:r>
            <a:endParaRPr sz="700">
              <a:latin typeface="Arial"/>
              <a:cs typeface="Arial"/>
            </a:endParaRPr>
          </a:p>
        </p:txBody>
      </p:sp>
      <p:sp>
        <p:nvSpPr>
          <p:cNvPr id="77" name="object 77"/>
          <p:cNvSpPr txBox="1"/>
          <p:nvPr/>
        </p:nvSpPr>
        <p:spPr>
          <a:xfrm>
            <a:off x="6345319" y="2727353"/>
            <a:ext cx="615315" cy="135255"/>
          </a:xfrm>
          <a:prstGeom prst="rect">
            <a:avLst/>
          </a:prstGeom>
        </p:spPr>
        <p:txBody>
          <a:bodyPr vert="horz" wrap="square" lIns="0" tIns="15240" rIns="0" bIns="0" rtlCol="0">
            <a:spAutoFit/>
          </a:bodyPr>
          <a:lstStyle/>
          <a:p>
            <a:pPr>
              <a:lnSpc>
                <a:spcPct val="100000"/>
              </a:lnSpc>
              <a:spcBef>
                <a:spcPts val="120"/>
              </a:spcBef>
            </a:pPr>
            <a:r>
              <a:rPr sz="700" spc="5" dirty="0">
                <a:latin typeface="Arial"/>
                <a:cs typeface="Arial"/>
              </a:rPr>
              <a:t>0.0</a:t>
            </a:r>
            <a:r>
              <a:rPr sz="700" spc="70" dirty="0">
                <a:latin typeface="Arial"/>
                <a:cs typeface="Arial"/>
              </a:rPr>
              <a:t> </a:t>
            </a:r>
            <a:r>
              <a:rPr sz="700" spc="5" dirty="0">
                <a:latin typeface="Arial"/>
                <a:cs typeface="Arial"/>
              </a:rPr>
              <a:t>0.052632</a:t>
            </a:r>
            <a:endParaRPr sz="700">
              <a:latin typeface="Arial"/>
              <a:cs typeface="Arial"/>
            </a:endParaRPr>
          </a:p>
        </p:txBody>
      </p:sp>
      <p:sp>
        <p:nvSpPr>
          <p:cNvPr id="78" name="object 78"/>
          <p:cNvSpPr txBox="1"/>
          <p:nvPr/>
        </p:nvSpPr>
        <p:spPr>
          <a:xfrm>
            <a:off x="814199" y="2978884"/>
            <a:ext cx="521334" cy="348615"/>
          </a:xfrm>
          <a:prstGeom prst="rect">
            <a:avLst/>
          </a:prstGeom>
        </p:spPr>
        <p:txBody>
          <a:bodyPr vert="horz" wrap="square" lIns="0" tIns="15240" rIns="0" bIns="0" rtlCol="0">
            <a:spAutoFit/>
          </a:bodyPr>
          <a:lstStyle/>
          <a:p>
            <a:pPr marR="7620" algn="r">
              <a:lnSpc>
                <a:spcPct val="100000"/>
              </a:lnSpc>
              <a:spcBef>
                <a:spcPts val="120"/>
              </a:spcBef>
            </a:pPr>
            <a:r>
              <a:rPr sz="700" spc="5" dirty="0">
                <a:latin typeface="Arial"/>
                <a:cs typeface="Arial"/>
              </a:rPr>
              <a:t>Abacus</a:t>
            </a:r>
            <a:r>
              <a:rPr sz="700" spc="-70" dirty="0">
                <a:latin typeface="Arial"/>
                <a:cs typeface="Arial"/>
              </a:rPr>
              <a:t> </a:t>
            </a:r>
            <a:r>
              <a:rPr sz="700" spc="5" dirty="0">
                <a:latin typeface="Arial"/>
                <a:cs typeface="Arial"/>
              </a:rPr>
              <a:t>Day</a:t>
            </a:r>
            <a:endParaRPr sz="700">
              <a:latin typeface="Arial"/>
              <a:cs typeface="Arial"/>
            </a:endParaRPr>
          </a:p>
          <a:p>
            <a:pPr>
              <a:lnSpc>
                <a:spcPct val="100000"/>
              </a:lnSpc>
              <a:spcBef>
                <a:spcPts val="35"/>
              </a:spcBef>
            </a:pPr>
            <a:endParaRPr sz="700">
              <a:latin typeface="Times New Roman"/>
              <a:cs typeface="Times New Roman"/>
            </a:endParaRPr>
          </a:p>
          <a:p>
            <a:pPr marR="5080" algn="r">
              <a:lnSpc>
                <a:spcPct val="100000"/>
              </a:lnSpc>
            </a:pPr>
            <a:r>
              <a:rPr sz="700" spc="5" dirty="0">
                <a:latin typeface="Arial"/>
                <a:cs typeface="Arial"/>
              </a:rPr>
              <a:t>(62973</a:t>
            </a:r>
            <a:r>
              <a:rPr sz="700" spc="10" dirty="0">
                <a:latin typeface="Arial"/>
                <a:cs typeface="Arial"/>
              </a:rPr>
              <a:t>5</a:t>
            </a:r>
            <a:endParaRPr sz="700">
              <a:latin typeface="Arial"/>
              <a:cs typeface="Arial"/>
            </a:endParaRPr>
          </a:p>
        </p:txBody>
      </p:sp>
      <p:sp>
        <p:nvSpPr>
          <p:cNvPr id="79" name="object 79"/>
          <p:cNvSpPr txBox="1"/>
          <p:nvPr/>
        </p:nvSpPr>
        <p:spPr>
          <a:xfrm>
            <a:off x="989508" y="3603899"/>
            <a:ext cx="345440" cy="440055"/>
          </a:xfrm>
          <a:prstGeom prst="rect">
            <a:avLst/>
          </a:prstGeom>
        </p:spPr>
        <p:txBody>
          <a:bodyPr vert="horz" wrap="square" lIns="0" tIns="15240" rIns="0" bIns="0" rtlCol="0">
            <a:spAutoFit/>
          </a:bodyPr>
          <a:lstStyle/>
          <a:p>
            <a:pPr marR="5080" algn="r">
              <a:lnSpc>
                <a:spcPct val="100000"/>
              </a:lnSpc>
              <a:spcBef>
                <a:spcPts val="120"/>
              </a:spcBef>
            </a:pPr>
            <a:r>
              <a:rPr sz="700" spc="5" dirty="0">
                <a:latin typeface="Arial"/>
                <a:cs typeface="Arial"/>
              </a:rPr>
              <a:t>Mind</a:t>
            </a:r>
            <a:r>
              <a:rPr sz="700" spc="10" dirty="0">
                <a:latin typeface="Arial"/>
                <a:cs typeface="Arial"/>
              </a:rPr>
              <a:t>s</a:t>
            </a:r>
            <a:endParaRPr sz="700">
              <a:latin typeface="Arial"/>
              <a:cs typeface="Arial"/>
            </a:endParaRPr>
          </a:p>
          <a:p>
            <a:pPr>
              <a:lnSpc>
                <a:spcPct val="100000"/>
              </a:lnSpc>
            </a:pPr>
            <a:endParaRPr sz="800">
              <a:latin typeface="Times New Roman"/>
              <a:cs typeface="Times New Roman"/>
            </a:endParaRPr>
          </a:p>
          <a:p>
            <a:pPr marR="5080" algn="r">
              <a:lnSpc>
                <a:spcPct val="100000"/>
              </a:lnSpc>
              <a:spcBef>
                <a:spcPts val="640"/>
              </a:spcBef>
            </a:pPr>
            <a:r>
              <a:rPr sz="700" spc="5" dirty="0">
                <a:latin typeface="Arial"/>
                <a:cs typeface="Arial"/>
              </a:rPr>
              <a:t>Minds</a:t>
            </a:r>
            <a:r>
              <a:rPr sz="700" spc="-85" dirty="0">
                <a:latin typeface="Arial"/>
                <a:cs typeface="Arial"/>
              </a:rPr>
              <a:t> </a:t>
            </a:r>
            <a:r>
              <a:rPr sz="700" spc="10" dirty="0">
                <a:latin typeface="Arial"/>
                <a:cs typeface="Arial"/>
              </a:rPr>
              <a:t>2</a:t>
            </a:r>
            <a:endParaRPr sz="700">
              <a:latin typeface="Arial"/>
              <a:cs typeface="Arial"/>
            </a:endParaRPr>
          </a:p>
        </p:txBody>
      </p:sp>
      <p:sp>
        <p:nvSpPr>
          <p:cNvPr id="80" name="object 80"/>
          <p:cNvSpPr txBox="1"/>
          <p:nvPr/>
        </p:nvSpPr>
        <p:spPr>
          <a:xfrm>
            <a:off x="844688" y="4320378"/>
            <a:ext cx="487680"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Enrichment</a:t>
            </a:r>
            <a:endParaRPr sz="700">
              <a:latin typeface="Arial"/>
              <a:cs typeface="Arial"/>
            </a:endParaRPr>
          </a:p>
        </p:txBody>
      </p:sp>
      <p:sp>
        <p:nvSpPr>
          <p:cNvPr id="81" name="object 81"/>
          <p:cNvSpPr txBox="1"/>
          <p:nvPr/>
        </p:nvSpPr>
        <p:spPr>
          <a:xfrm>
            <a:off x="608402" y="4869171"/>
            <a:ext cx="1374775" cy="1045844"/>
          </a:xfrm>
          <a:prstGeom prst="rect">
            <a:avLst/>
          </a:prstGeom>
        </p:spPr>
        <p:txBody>
          <a:bodyPr vert="horz" wrap="square" lIns="0" tIns="11430" rIns="0" bIns="0" rtlCol="0">
            <a:spAutoFit/>
          </a:bodyPr>
          <a:lstStyle/>
          <a:p>
            <a:pPr marL="12700">
              <a:lnSpc>
                <a:spcPct val="100000"/>
              </a:lnSpc>
              <a:spcBef>
                <a:spcPts val="90"/>
              </a:spcBef>
            </a:pPr>
            <a:r>
              <a:rPr sz="850" spc="-10" dirty="0">
                <a:solidFill>
                  <a:srgbClr val="2F3E9E"/>
                </a:solidFill>
                <a:latin typeface="Courier New"/>
                <a:cs typeface="Courier New"/>
              </a:rPr>
              <a:t>In</a:t>
            </a:r>
            <a:r>
              <a:rPr sz="850" spc="-20" dirty="0">
                <a:solidFill>
                  <a:srgbClr val="2F3E9E"/>
                </a:solidFill>
                <a:latin typeface="Courier New"/>
                <a:cs typeface="Courier New"/>
              </a:rPr>
              <a:t> </a:t>
            </a:r>
            <a:r>
              <a:rPr sz="850" spc="-10" dirty="0">
                <a:solidFill>
                  <a:srgbClr val="2F3E9E"/>
                </a:solidFill>
                <a:latin typeface="Courier New"/>
                <a:cs typeface="Courier New"/>
              </a:rPr>
              <a:t>[85]:</a:t>
            </a:r>
            <a:endParaRPr sz="850">
              <a:latin typeface="Courier New"/>
              <a:cs typeface="Courier New"/>
            </a:endParaRPr>
          </a:p>
          <a:p>
            <a:pPr marL="20320">
              <a:lnSpc>
                <a:spcPct val="100000"/>
              </a:lnSpc>
              <a:spcBef>
                <a:spcPts val="660"/>
              </a:spcBef>
            </a:pPr>
            <a:r>
              <a:rPr sz="850" i="1" spc="-10" dirty="0">
                <a:solidFill>
                  <a:srgbClr val="3F7F7F"/>
                </a:solidFill>
                <a:latin typeface="Courier New"/>
                <a:cs typeface="Courier New"/>
              </a:rPr>
              <a:t># Check new</a:t>
            </a:r>
            <a:r>
              <a:rPr sz="850" i="1" spc="-50" dirty="0">
                <a:solidFill>
                  <a:srgbClr val="3F7F7F"/>
                </a:solidFill>
                <a:latin typeface="Courier New"/>
                <a:cs typeface="Courier New"/>
              </a:rPr>
              <a:t> </a:t>
            </a:r>
            <a:r>
              <a:rPr sz="850" i="1" spc="-10" dirty="0">
                <a:solidFill>
                  <a:srgbClr val="3F7F7F"/>
                </a:solidFill>
                <a:latin typeface="Courier New"/>
                <a:cs typeface="Courier New"/>
              </a:rPr>
              <a:t>size:</a:t>
            </a:r>
            <a:endParaRPr sz="850">
              <a:latin typeface="Courier New"/>
              <a:cs typeface="Courier New"/>
            </a:endParaRPr>
          </a:p>
          <a:p>
            <a:pPr marL="20320">
              <a:lnSpc>
                <a:spcPct val="100000"/>
              </a:lnSpc>
            </a:pPr>
            <a:r>
              <a:rPr sz="850" spc="-15" dirty="0">
                <a:solidFill>
                  <a:srgbClr val="333333"/>
                </a:solidFill>
                <a:latin typeface="Courier New"/>
                <a:cs typeface="Courier New"/>
              </a:rPr>
              <a:t>toronto_grouped</a:t>
            </a:r>
            <a:r>
              <a:rPr sz="850" spc="-15" dirty="0">
                <a:solidFill>
                  <a:srgbClr val="666666"/>
                </a:solidFill>
                <a:latin typeface="Courier New"/>
                <a:cs typeface="Courier New"/>
              </a:rPr>
              <a:t>.</a:t>
            </a:r>
            <a:r>
              <a:rPr sz="850" spc="-15" dirty="0">
                <a:solidFill>
                  <a:srgbClr val="333333"/>
                </a:solidFill>
                <a:latin typeface="Courier New"/>
                <a:cs typeface="Courier New"/>
              </a:rPr>
              <a:t>shape</a:t>
            </a:r>
            <a:endParaRPr sz="850">
              <a:latin typeface="Courier New"/>
              <a:cs typeface="Courier New"/>
            </a:endParaRPr>
          </a:p>
          <a:p>
            <a:pPr>
              <a:lnSpc>
                <a:spcPct val="100000"/>
              </a:lnSpc>
            </a:pPr>
            <a:endParaRPr sz="900">
              <a:latin typeface="Times New Roman"/>
              <a:cs typeface="Times New Roman"/>
            </a:endParaRPr>
          </a:p>
          <a:p>
            <a:pPr marL="12700">
              <a:lnSpc>
                <a:spcPct val="100000"/>
              </a:lnSpc>
              <a:spcBef>
                <a:spcPts val="585"/>
              </a:spcBef>
            </a:pPr>
            <a:r>
              <a:rPr sz="850" spc="-15" dirty="0">
                <a:solidFill>
                  <a:srgbClr val="D74214"/>
                </a:solidFill>
                <a:latin typeface="Courier New"/>
                <a:cs typeface="Courier New"/>
              </a:rPr>
              <a:t>Out[85]:</a:t>
            </a:r>
            <a:endParaRPr sz="850">
              <a:latin typeface="Courier New"/>
              <a:cs typeface="Courier New"/>
            </a:endParaRPr>
          </a:p>
          <a:p>
            <a:pPr marL="12700">
              <a:lnSpc>
                <a:spcPct val="100000"/>
              </a:lnSpc>
              <a:spcBef>
                <a:spcPts val="660"/>
              </a:spcBef>
            </a:pPr>
            <a:r>
              <a:rPr sz="850" spc="-10" dirty="0">
                <a:latin typeface="Courier New"/>
                <a:cs typeface="Courier New"/>
              </a:rPr>
              <a:t>(193,</a:t>
            </a:r>
            <a:r>
              <a:rPr sz="850" spc="-20" dirty="0">
                <a:latin typeface="Courier New"/>
                <a:cs typeface="Courier New"/>
              </a:rPr>
              <a:t> </a:t>
            </a:r>
            <a:r>
              <a:rPr sz="850" spc="-10" dirty="0">
                <a:latin typeface="Courier New"/>
                <a:cs typeface="Courier New"/>
              </a:rPr>
              <a:t>163)</a:t>
            </a:r>
            <a:endParaRPr sz="850">
              <a:latin typeface="Courier New"/>
              <a:cs typeface="Courier New"/>
            </a:endParaRPr>
          </a:p>
        </p:txBody>
      </p:sp>
      <p:sp>
        <p:nvSpPr>
          <p:cNvPr id="82" name="object 82"/>
          <p:cNvSpPr txBox="1"/>
          <p:nvPr/>
        </p:nvSpPr>
        <p:spPr>
          <a:xfrm>
            <a:off x="608402" y="6309753"/>
            <a:ext cx="5941060" cy="1114425"/>
          </a:xfrm>
          <a:prstGeom prst="rect">
            <a:avLst/>
          </a:prstGeom>
        </p:spPr>
        <p:txBody>
          <a:bodyPr vert="horz" wrap="square" lIns="0" tIns="33655" rIns="0" bIns="0" rtlCol="0">
            <a:spAutoFit/>
          </a:bodyPr>
          <a:lstStyle/>
          <a:p>
            <a:pPr marL="12700" marR="5080">
              <a:lnSpc>
                <a:spcPts val="840"/>
              </a:lnSpc>
              <a:spcBef>
                <a:spcPts val="265"/>
              </a:spcBef>
            </a:pPr>
            <a:r>
              <a:rPr sz="850" b="1" spc="-10" dirty="0">
                <a:latin typeface="Arial"/>
                <a:cs typeface="Arial"/>
              </a:rPr>
              <a:t>Let's </a:t>
            </a:r>
            <a:r>
              <a:rPr sz="850" b="1" spc="-15" dirty="0">
                <a:latin typeface="Arial"/>
                <a:cs typeface="Arial"/>
              </a:rPr>
              <a:t>assume </a:t>
            </a:r>
            <a:r>
              <a:rPr sz="850" b="1" spc="-10" dirty="0">
                <a:latin typeface="Arial"/>
                <a:cs typeface="Arial"/>
              </a:rPr>
              <a:t>that you are staying at the 5600 Sheppard Ave E, Scarborough, Canada. So let's start by converting the  address to its latitude and longitude</a:t>
            </a:r>
            <a:r>
              <a:rPr sz="850" b="1" spc="15" dirty="0">
                <a:latin typeface="Arial"/>
                <a:cs typeface="Arial"/>
              </a:rPr>
              <a:t> </a:t>
            </a:r>
            <a:r>
              <a:rPr sz="850" b="1" spc="-10" dirty="0">
                <a:latin typeface="Arial"/>
                <a:cs typeface="Arial"/>
              </a:rPr>
              <a:t>coordinates.</a:t>
            </a:r>
            <a:endParaRPr sz="850">
              <a:latin typeface="Arial"/>
              <a:cs typeface="Arial"/>
            </a:endParaRPr>
          </a:p>
          <a:p>
            <a:pPr>
              <a:lnSpc>
                <a:spcPct val="100000"/>
              </a:lnSpc>
            </a:pPr>
            <a:endParaRPr sz="1150">
              <a:latin typeface="Times New Roman"/>
              <a:cs typeface="Times New Roman"/>
            </a:endParaRPr>
          </a:p>
          <a:p>
            <a:pPr marL="12700">
              <a:lnSpc>
                <a:spcPct val="100000"/>
              </a:lnSpc>
            </a:pPr>
            <a:r>
              <a:rPr sz="850" spc="-10" dirty="0">
                <a:solidFill>
                  <a:srgbClr val="2F3E9E"/>
                </a:solidFill>
                <a:latin typeface="Courier New"/>
                <a:cs typeface="Courier New"/>
              </a:rPr>
              <a:t>In</a:t>
            </a:r>
            <a:r>
              <a:rPr sz="850" spc="-15" dirty="0">
                <a:solidFill>
                  <a:srgbClr val="2F3E9E"/>
                </a:solidFill>
                <a:latin typeface="Courier New"/>
                <a:cs typeface="Courier New"/>
              </a:rPr>
              <a:t> </a:t>
            </a:r>
            <a:r>
              <a:rPr sz="850" spc="-10" dirty="0">
                <a:solidFill>
                  <a:srgbClr val="2F3E9E"/>
                </a:solidFill>
                <a:latin typeface="Courier New"/>
                <a:cs typeface="Courier New"/>
              </a:rPr>
              <a:t>[87]:</a:t>
            </a:r>
            <a:endParaRPr sz="850">
              <a:latin typeface="Courier New"/>
              <a:cs typeface="Courier New"/>
            </a:endParaRPr>
          </a:p>
          <a:p>
            <a:pPr marL="20320">
              <a:lnSpc>
                <a:spcPct val="100000"/>
              </a:lnSpc>
              <a:spcBef>
                <a:spcPts val="665"/>
              </a:spcBef>
            </a:pPr>
            <a:r>
              <a:rPr sz="850" spc="-15" dirty="0">
                <a:solidFill>
                  <a:srgbClr val="333333"/>
                </a:solidFill>
                <a:latin typeface="Courier New"/>
                <a:cs typeface="Courier New"/>
              </a:rPr>
              <a:t>address </a:t>
            </a:r>
            <a:r>
              <a:rPr sz="850" spc="-10" dirty="0">
                <a:solidFill>
                  <a:srgbClr val="666666"/>
                </a:solidFill>
                <a:latin typeface="Courier New"/>
                <a:cs typeface="Courier New"/>
              </a:rPr>
              <a:t>= </a:t>
            </a:r>
            <a:r>
              <a:rPr sz="850" spc="-10" dirty="0">
                <a:solidFill>
                  <a:srgbClr val="B92020"/>
                </a:solidFill>
                <a:latin typeface="Courier New"/>
                <a:cs typeface="Courier New"/>
              </a:rPr>
              <a:t>'5600 </a:t>
            </a:r>
            <a:r>
              <a:rPr sz="850" spc="-15" dirty="0">
                <a:solidFill>
                  <a:srgbClr val="B92020"/>
                </a:solidFill>
                <a:latin typeface="Courier New"/>
                <a:cs typeface="Courier New"/>
              </a:rPr>
              <a:t>Sheppard </a:t>
            </a:r>
            <a:r>
              <a:rPr sz="850" spc="-10" dirty="0">
                <a:solidFill>
                  <a:srgbClr val="B92020"/>
                </a:solidFill>
                <a:latin typeface="Courier New"/>
                <a:cs typeface="Courier New"/>
              </a:rPr>
              <a:t>Ave E, </a:t>
            </a:r>
            <a:r>
              <a:rPr sz="850" spc="-15" dirty="0">
                <a:solidFill>
                  <a:srgbClr val="B92020"/>
                </a:solidFill>
                <a:latin typeface="Courier New"/>
                <a:cs typeface="Courier New"/>
              </a:rPr>
              <a:t>Scarborough,</a:t>
            </a:r>
            <a:r>
              <a:rPr sz="850" spc="-40" dirty="0">
                <a:solidFill>
                  <a:srgbClr val="B92020"/>
                </a:solidFill>
                <a:latin typeface="Courier New"/>
                <a:cs typeface="Courier New"/>
              </a:rPr>
              <a:t> </a:t>
            </a:r>
            <a:r>
              <a:rPr sz="850" spc="-15" dirty="0">
                <a:solidFill>
                  <a:srgbClr val="B92020"/>
                </a:solidFill>
                <a:latin typeface="Courier New"/>
                <a:cs typeface="Courier New"/>
              </a:rPr>
              <a:t>Canada'</a:t>
            </a:r>
            <a:endParaRPr sz="850">
              <a:latin typeface="Courier New"/>
              <a:cs typeface="Courier New"/>
            </a:endParaRPr>
          </a:p>
          <a:p>
            <a:pPr>
              <a:lnSpc>
                <a:spcPct val="100000"/>
              </a:lnSpc>
            </a:pPr>
            <a:endParaRPr sz="900">
              <a:latin typeface="Times New Roman"/>
              <a:cs typeface="Times New Roman"/>
            </a:endParaRPr>
          </a:p>
          <a:p>
            <a:pPr marL="12700">
              <a:lnSpc>
                <a:spcPct val="100000"/>
              </a:lnSpc>
              <a:spcBef>
                <a:spcPts val="645"/>
              </a:spcBef>
            </a:pPr>
            <a:r>
              <a:rPr sz="850" spc="-15" dirty="0">
                <a:latin typeface="Courier New"/>
                <a:cs typeface="Courier New"/>
              </a:rPr>
              <a:t>43.794924</a:t>
            </a:r>
            <a:r>
              <a:rPr sz="850" spc="-10" dirty="0">
                <a:latin typeface="Courier New"/>
                <a:cs typeface="Courier New"/>
              </a:rPr>
              <a:t> </a:t>
            </a:r>
            <a:r>
              <a:rPr sz="850" spc="-15" dirty="0">
                <a:latin typeface="Courier New"/>
                <a:cs typeface="Courier New"/>
              </a:rPr>
              <a:t>-79.2364314148795</a:t>
            </a:r>
            <a:endParaRPr sz="850">
              <a:latin typeface="Courier New"/>
              <a:cs typeface="Courier New"/>
            </a:endParaRPr>
          </a:p>
        </p:txBody>
      </p:sp>
      <p:sp>
        <p:nvSpPr>
          <p:cNvPr id="83" name="object 83"/>
          <p:cNvSpPr txBox="1"/>
          <p:nvPr/>
        </p:nvSpPr>
        <p:spPr>
          <a:xfrm>
            <a:off x="608402" y="7818934"/>
            <a:ext cx="6307455" cy="1373505"/>
          </a:xfrm>
          <a:prstGeom prst="rect">
            <a:avLst/>
          </a:prstGeom>
        </p:spPr>
        <p:txBody>
          <a:bodyPr vert="horz" wrap="square" lIns="0" tIns="33655" rIns="0" bIns="0" rtlCol="0">
            <a:spAutoFit/>
          </a:bodyPr>
          <a:lstStyle/>
          <a:p>
            <a:pPr marL="12700" marR="5080">
              <a:lnSpc>
                <a:spcPts val="840"/>
              </a:lnSpc>
              <a:spcBef>
                <a:spcPts val="265"/>
              </a:spcBef>
            </a:pPr>
            <a:r>
              <a:rPr sz="850" b="1" spc="-10" dirty="0">
                <a:latin typeface="Arial"/>
                <a:cs typeface="Arial"/>
              </a:rPr>
              <a:t>Now, let's </a:t>
            </a:r>
            <a:r>
              <a:rPr sz="850" b="1" spc="-15" dirty="0">
                <a:latin typeface="Arial"/>
                <a:cs typeface="Arial"/>
              </a:rPr>
              <a:t>assume </a:t>
            </a:r>
            <a:r>
              <a:rPr sz="850" b="1" spc="-10" dirty="0">
                <a:latin typeface="Arial"/>
                <a:cs typeface="Arial"/>
              </a:rPr>
              <a:t>that you are searching for Day care centers for you children around your address. So, let's define a query  to search for Day care centers that is within 20000 metres from your</a:t>
            </a:r>
            <a:r>
              <a:rPr sz="850" b="1" spc="75" dirty="0">
                <a:latin typeface="Arial"/>
                <a:cs typeface="Arial"/>
              </a:rPr>
              <a:t> </a:t>
            </a:r>
            <a:r>
              <a:rPr sz="850" b="1" spc="-10" dirty="0">
                <a:latin typeface="Arial"/>
                <a:cs typeface="Arial"/>
              </a:rPr>
              <a:t>address.</a:t>
            </a:r>
            <a:endParaRPr sz="850">
              <a:latin typeface="Arial"/>
              <a:cs typeface="Arial"/>
            </a:endParaRPr>
          </a:p>
          <a:p>
            <a:pPr>
              <a:lnSpc>
                <a:spcPct val="100000"/>
              </a:lnSpc>
            </a:pPr>
            <a:endParaRPr sz="1150">
              <a:latin typeface="Times New Roman"/>
              <a:cs typeface="Times New Roman"/>
            </a:endParaRPr>
          </a:p>
          <a:p>
            <a:pPr marL="12700">
              <a:lnSpc>
                <a:spcPct val="100000"/>
              </a:lnSpc>
            </a:pPr>
            <a:r>
              <a:rPr sz="850" spc="-10" dirty="0">
                <a:solidFill>
                  <a:srgbClr val="2F3E9E"/>
                </a:solidFill>
                <a:latin typeface="Courier New"/>
                <a:cs typeface="Courier New"/>
              </a:rPr>
              <a:t>In</a:t>
            </a:r>
            <a:r>
              <a:rPr sz="850" spc="-15" dirty="0">
                <a:solidFill>
                  <a:srgbClr val="2F3E9E"/>
                </a:solidFill>
                <a:latin typeface="Courier New"/>
                <a:cs typeface="Courier New"/>
              </a:rPr>
              <a:t> </a:t>
            </a:r>
            <a:r>
              <a:rPr sz="850" spc="-10" dirty="0">
                <a:solidFill>
                  <a:srgbClr val="2F3E9E"/>
                </a:solidFill>
                <a:latin typeface="Courier New"/>
                <a:cs typeface="Courier New"/>
              </a:rPr>
              <a:t>[88]:</a:t>
            </a:r>
            <a:endParaRPr sz="850">
              <a:latin typeface="Courier New"/>
              <a:cs typeface="Courier New"/>
            </a:endParaRPr>
          </a:p>
          <a:p>
            <a:pPr marL="20320" marR="4110990">
              <a:lnSpc>
                <a:spcPct val="100000"/>
              </a:lnSpc>
              <a:spcBef>
                <a:spcPts val="665"/>
              </a:spcBef>
            </a:pPr>
            <a:r>
              <a:rPr sz="850" spc="-15" dirty="0">
                <a:solidFill>
                  <a:srgbClr val="333333"/>
                </a:solidFill>
                <a:latin typeface="Courier New"/>
                <a:cs typeface="Courier New"/>
              </a:rPr>
              <a:t>search_query </a:t>
            </a:r>
            <a:r>
              <a:rPr sz="850" spc="-10" dirty="0">
                <a:solidFill>
                  <a:srgbClr val="666666"/>
                </a:solidFill>
                <a:latin typeface="Courier New"/>
                <a:cs typeface="Courier New"/>
              </a:rPr>
              <a:t>= </a:t>
            </a:r>
            <a:r>
              <a:rPr sz="850" spc="-10" dirty="0">
                <a:solidFill>
                  <a:srgbClr val="B92020"/>
                </a:solidFill>
                <a:latin typeface="Courier New"/>
                <a:cs typeface="Courier New"/>
              </a:rPr>
              <a:t>'child care </a:t>
            </a:r>
            <a:r>
              <a:rPr sz="850" spc="-15" dirty="0">
                <a:solidFill>
                  <a:srgbClr val="B92020"/>
                </a:solidFill>
                <a:latin typeface="Courier New"/>
                <a:cs typeface="Courier New"/>
              </a:rPr>
              <a:t>center'  </a:t>
            </a:r>
            <a:r>
              <a:rPr sz="850" spc="-10" dirty="0">
                <a:solidFill>
                  <a:srgbClr val="333333"/>
                </a:solidFill>
                <a:latin typeface="Courier New"/>
                <a:cs typeface="Courier New"/>
              </a:rPr>
              <a:t>radius </a:t>
            </a:r>
            <a:r>
              <a:rPr sz="850" spc="-10" dirty="0">
                <a:solidFill>
                  <a:srgbClr val="666666"/>
                </a:solidFill>
                <a:latin typeface="Courier New"/>
                <a:cs typeface="Courier New"/>
              </a:rPr>
              <a:t>=</a:t>
            </a:r>
            <a:r>
              <a:rPr sz="850" spc="-110" dirty="0">
                <a:solidFill>
                  <a:srgbClr val="666666"/>
                </a:solidFill>
                <a:latin typeface="Courier New"/>
                <a:cs typeface="Courier New"/>
              </a:rPr>
              <a:t> </a:t>
            </a:r>
            <a:r>
              <a:rPr sz="850" spc="-10" dirty="0">
                <a:solidFill>
                  <a:srgbClr val="666666"/>
                </a:solidFill>
                <a:latin typeface="Courier New"/>
                <a:cs typeface="Courier New"/>
              </a:rPr>
              <a:t>2500</a:t>
            </a:r>
            <a:endParaRPr sz="850">
              <a:latin typeface="Courier New"/>
              <a:cs typeface="Courier New"/>
            </a:endParaRPr>
          </a:p>
          <a:p>
            <a:pPr marL="20320">
              <a:lnSpc>
                <a:spcPct val="100000"/>
              </a:lnSpc>
            </a:pPr>
            <a:r>
              <a:rPr sz="850" spc="-15" dirty="0">
                <a:solidFill>
                  <a:srgbClr val="007F00"/>
                </a:solidFill>
                <a:latin typeface="Courier New"/>
                <a:cs typeface="Courier New"/>
              </a:rPr>
              <a:t>print</a:t>
            </a:r>
            <a:r>
              <a:rPr sz="850" spc="-15" dirty="0">
                <a:solidFill>
                  <a:srgbClr val="333333"/>
                </a:solidFill>
                <a:latin typeface="Courier New"/>
                <a:cs typeface="Courier New"/>
              </a:rPr>
              <a:t>(search_query </a:t>
            </a:r>
            <a:r>
              <a:rPr sz="850" spc="-10" dirty="0">
                <a:solidFill>
                  <a:srgbClr val="666666"/>
                </a:solidFill>
                <a:latin typeface="Courier New"/>
                <a:cs typeface="Courier New"/>
              </a:rPr>
              <a:t>+ </a:t>
            </a:r>
            <a:r>
              <a:rPr sz="850" spc="-10" dirty="0">
                <a:solidFill>
                  <a:srgbClr val="B92020"/>
                </a:solidFill>
                <a:latin typeface="Courier New"/>
                <a:cs typeface="Courier New"/>
              </a:rPr>
              <a:t>' ....</a:t>
            </a:r>
            <a:r>
              <a:rPr sz="850" spc="-60" dirty="0">
                <a:solidFill>
                  <a:srgbClr val="B92020"/>
                </a:solidFill>
                <a:latin typeface="Courier New"/>
                <a:cs typeface="Courier New"/>
              </a:rPr>
              <a:t> </a:t>
            </a:r>
            <a:r>
              <a:rPr sz="850" spc="-15" dirty="0">
                <a:solidFill>
                  <a:srgbClr val="B92020"/>
                </a:solidFill>
                <a:latin typeface="Courier New"/>
                <a:cs typeface="Courier New"/>
              </a:rPr>
              <a:t>OK!'</a:t>
            </a:r>
            <a:r>
              <a:rPr sz="850" spc="-15" dirty="0">
                <a:solidFill>
                  <a:srgbClr val="333333"/>
                </a:solidFill>
                <a:latin typeface="Courier New"/>
                <a:cs typeface="Courier New"/>
              </a:rPr>
              <a:t>)</a:t>
            </a:r>
            <a:endParaRPr sz="850">
              <a:latin typeface="Courier New"/>
              <a:cs typeface="Courier New"/>
            </a:endParaRPr>
          </a:p>
          <a:p>
            <a:pPr>
              <a:lnSpc>
                <a:spcPct val="100000"/>
              </a:lnSpc>
            </a:pPr>
            <a:endParaRPr sz="900">
              <a:latin typeface="Times New Roman"/>
              <a:cs typeface="Times New Roman"/>
            </a:endParaRPr>
          </a:p>
          <a:p>
            <a:pPr marL="12700">
              <a:lnSpc>
                <a:spcPct val="100000"/>
              </a:lnSpc>
              <a:spcBef>
                <a:spcPts val="645"/>
              </a:spcBef>
            </a:pPr>
            <a:r>
              <a:rPr sz="850" spc="-10" dirty="0">
                <a:latin typeface="Courier New"/>
                <a:cs typeface="Courier New"/>
              </a:rPr>
              <a:t>child care center ....</a:t>
            </a:r>
            <a:r>
              <a:rPr sz="850" spc="-15" dirty="0">
                <a:latin typeface="Courier New"/>
                <a:cs typeface="Courier New"/>
              </a:rPr>
              <a:t> </a:t>
            </a:r>
            <a:r>
              <a:rPr sz="850" spc="-10" dirty="0">
                <a:latin typeface="Courier New"/>
                <a:cs typeface="Courier New"/>
              </a:rPr>
              <a:t>OK!</a:t>
            </a:r>
            <a:endParaRPr sz="850">
              <a:latin typeface="Courier New"/>
              <a:cs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82991" y="933609"/>
            <a:ext cx="6387341" cy="342995"/>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582991" y="5392553"/>
            <a:ext cx="6387341" cy="342995"/>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608402" y="10090328"/>
            <a:ext cx="2473960" cy="153670"/>
          </a:xfrm>
          <a:prstGeom prst="rect">
            <a:avLst/>
          </a:prstGeom>
        </p:spPr>
        <p:txBody>
          <a:bodyPr vert="horz" wrap="square" lIns="0" tIns="11430" rIns="0" bIns="0" rtlCol="0">
            <a:spAutoFit/>
          </a:bodyPr>
          <a:lstStyle/>
          <a:p>
            <a:pPr marL="12700">
              <a:lnSpc>
                <a:spcPct val="100000"/>
              </a:lnSpc>
              <a:spcBef>
                <a:spcPts val="90"/>
              </a:spcBef>
            </a:pPr>
            <a:r>
              <a:rPr sz="850" b="1" spc="-10" dirty="0">
                <a:latin typeface="Arial"/>
                <a:cs typeface="Arial"/>
              </a:rPr>
              <a:t>Let's visualize child care centers that are</a:t>
            </a:r>
            <a:r>
              <a:rPr sz="850" b="1" spc="-15" dirty="0">
                <a:latin typeface="Arial"/>
                <a:cs typeface="Arial"/>
              </a:rPr>
              <a:t> </a:t>
            </a:r>
            <a:r>
              <a:rPr sz="850" b="1" spc="-10" dirty="0">
                <a:latin typeface="Arial"/>
                <a:cs typeface="Arial"/>
              </a:rPr>
              <a:t>nearby</a:t>
            </a:r>
            <a:endParaRPr sz="850">
              <a:latin typeface="Arial"/>
              <a:cs typeface="Arial"/>
            </a:endParaRPr>
          </a:p>
        </p:txBody>
      </p:sp>
      <p:sp>
        <p:nvSpPr>
          <p:cNvPr id="5" name="object 5"/>
          <p:cNvSpPr/>
          <p:nvPr/>
        </p:nvSpPr>
        <p:spPr>
          <a:xfrm>
            <a:off x="621102" y="1810147"/>
            <a:ext cx="145415" cy="419734"/>
          </a:xfrm>
          <a:custGeom>
            <a:avLst/>
            <a:gdLst/>
            <a:ahLst/>
            <a:cxnLst/>
            <a:rect l="l" t="t" r="r" b="b"/>
            <a:pathLst>
              <a:path w="145415" h="419735">
                <a:moveTo>
                  <a:pt x="0" y="0"/>
                </a:moveTo>
                <a:lnTo>
                  <a:pt x="144820" y="0"/>
                </a:lnTo>
                <a:lnTo>
                  <a:pt x="144820" y="419216"/>
                </a:lnTo>
                <a:lnTo>
                  <a:pt x="0" y="419216"/>
                </a:lnTo>
                <a:lnTo>
                  <a:pt x="0" y="0"/>
                </a:lnTo>
                <a:close/>
              </a:path>
            </a:pathLst>
          </a:custGeom>
          <a:solidFill>
            <a:srgbClr val="F4F4F4"/>
          </a:solidFill>
        </p:spPr>
        <p:txBody>
          <a:bodyPr wrap="square" lIns="0" tIns="0" rIns="0" bIns="0" rtlCol="0"/>
          <a:lstStyle/>
          <a:p>
            <a:endParaRPr/>
          </a:p>
        </p:txBody>
      </p:sp>
      <p:sp>
        <p:nvSpPr>
          <p:cNvPr id="6" name="object 6"/>
          <p:cNvSpPr/>
          <p:nvPr/>
        </p:nvSpPr>
        <p:spPr>
          <a:xfrm>
            <a:off x="765922" y="1810147"/>
            <a:ext cx="1349375" cy="419734"/>
          </a:xfrm>
          <a:custGeom>
            <a:avLst/>
            <a:gdLst/>
            <a:ahLst/>
            <a:cxnLst/>
            <a:rect l="l" t="t" r="r" b="b"/>
            <a:pathLst>
              <a:path w="1349375" h="419735">
                <a:moveTo>
                  <a:pt x="0" y="0"/>
                </a:moveTo>
                <a:lnTo>
                  <a:pt x="1349116" y="0"/>
                </a:lnTo>
                <a:lnTo>
                  <a:pt x="1349116" y="419216"/>
                </a:lnTo>
                <a:lnTo>
                  <a:pt x="0" y="419216"/>
                </a:lnTo>
                <a:lnTo>
                  <a:pt x="0" y="0"/>
                </a:lnTo>
                <a:close/>
              </a:path>
            </a:pathLst>
          </a:custGeom>
          <a:solidFill>
            <a:srgbClr val="F4F4F4"/>
          </a:solidFill>
        </p:spPr>
        <p:txBody>
          <a:bodyPr wrap="square" lIns="0" tIns="0" rIns="0" bIns="0" rtlCol="0"/>
          <a:lstStyle/>
          <a:p>
            <a:endParaRPr/>
          </a:p>
        </p:txBody>
      </p:sp>
      <p:sp>
        <p:nvSpPr>
          <p:cNvPr id="7" name="object 7"/>
          <p:cNvSpPr/>
          <p:nvPr/>
        </p:nvSpPr>
        <p:spPr>
          <a:xfrm>
            <a:off x="2115038" y="1810147"/>
            <a:ext cx="450215" cy="419734"/>
          </a:xfrm>
          <a:custGeom>
            <a:avLst/>
            <a:gdLst/>
            <a:ahLst/>
            <a:cxnLst/>
            <a:rect l="l" t="t" r="r" b="b"/>
            <a:pathLst>
              <a:path w="450214" h="419735">
                <a:moveTo>
                  <a:pt x="0" y="0"/>
                </a:moveTo>
                <a:lnTo>
                  <a:pt x="449705" y="0"/>
                </a:lnTo>
                <a:lnTo>
                  <a:pt x="449705" y="419216"/>
                </a:lnTo>
                <a:lnTo>
                  <a:pt x="0" y="419216"/>
                </a:lnTo>
                <a:lnTo>
                  <a:pt x="0" y="0"/>
                </a:lnTo>
                <a:close/>
              </a:path>
            </a:pathLst>
          </a:custGeom>
          <a:solidFill>
            <a:srgbClr val="F4F4F4"/>
          </a:solidFill>
        </p:spPr>
        <p:txBody>
          <a:bodyPr wrap="square" lIns="0" tIns="0" rIns="0" bIns="0" rtlCol="0"/>
          <a:lstStyle/>
          <a:p>
            <a:endParaRPr/>
          </a:p>
        </p:txBody>
      </p:sp>
      <p:sp>
        <p:nvSpPr>
          <p:cNvPr id="8" name="object 8"/>
          <p:cNvSpPr/>
          <p:nvPr/>
        </p:nvSpPr>
        <p:spPr>
          <a:xfrm>
            <a:off x="2564744" y="1810147"/>
            <a:ext cx="1288415" cy="419734"/>
          </a:xfrm>
          <a:custGeom>
            <a:avLst/>
            <a:gdLst/>
            <a:ahLst/>
            <a:cxnLst/>
            <a:rect l="l" t="t" r="r" b="b"/>
            <a:pathLst>
              <a:path w="1288414" h="419735">
                <a:moveTo>
                  <a:pt x="0" y="0"/>
                </a:moveTo>
                <a:lnTo>
                  <a:pt x="1288139" y="0"/>
                </a:lnTo>
                <a:lnTo>
                  <a:pt x="1288139" y="419216"/>
                </a:lnTo>
                <a:lnTo>
                  <a:pt x="0" y="419216"/>
                </a:lnTo>
                <a:lnTo>
                  <a:pt x="0" y="0"/>
                </a:lnTo>
                <a:close/>
              </a:path>
            </a:pathLst>
          </a:custGeom>
          <a:solidFill>
            <a:srgbClr val="F4F4F4"/>
          </a:solidFill>
        </p:spPr>
        <p:txBody>
          <a:bodyPr wrap="square" lIns="0" tIns="0" rIns="0" bIns="0" rtlCol="0"/>
          <a:lstStyle/>
          <a:p>
            <a:endParaRPr/>
          </a:p>
        </p:txBody>
      </p:sp>
      <p:sp>
        <p:nvSpPr>
          <p:cNvPr id="9" name="object 9"/>
          <p:cNvSpPr/>
          <p:nvPr/>
        </p:nvSpPr>
        <p:spPr>
          <a:xfrm>
            <a:off x="3852883" y="1810147"/>
            <a:ext cx="815975" cy="419734"/>
          </a:xfrm>
          <a:custGeom>
            <a:avLst/>
            <a:gdLst/>
            <a:ahLst/>
            <a:cxnLst/>
            <a:rect l="l" t="t" r="r" b="b"/>
            <a:pathLst>
              <a:path w="815975" h="419735">
                <a:moveTo>
                  <a:pt x="0" y="0"/>
                </a:moveTo>
                <a:lnTo>
                  <a:pt x="815567" y="0"/>
                </a:lnTo>
                <a:lnTo>
                  <a:pt x="815567" y="419216"/>
                </a:lnTo>
                <a:lnTo>
                  <a:pt x="0" y="419216"/>
                </a:lnTo>
                <a:lnTo>
                  <a:pt x="0" y="0"/>
                </a:lnTo>
                <a:close/>
              </a:path>
            </a:pathLst>
          </a:custGeom>
          <a:solidFill>
            <a:srgbClr val="F4F4F4"/>
          </a:solidFill>
        </p:spPr>
        <p:txBody>
          <a:bodyPr wrap="square" lIns="0" tIns="0" rIns="0" bIns="0" rtlCol="0"/>
          <a:lstStyle/>
          <a:p>
            <a:endParaRPr/>
          </a:p>
        </p:txBody>
      </p:sp>
      <p:sp>
        <p:nvSpPr>
          <p:cNvPr id="10" name="object 10"/>
          <p:cNvSpPr/>
          <p:nvPr/>
        </p:nvSpPr>
        <p:spPr>
          <a:xfrm>
            <a:off x="4668451" y="1810147"/>
            <a:ext cx="572135" cy="419734"/>
          </a:xfrm>
          <a:custGeom>
            <a:avLst/>
            <a:gdLst/>
            <a:ahLst/>
            <a:cxnLst/>
            <a:rect l="l" t="t" r="r" b="b"/>
            <a:pathLst>
              <a:path w="572135" h="419735">
                <a:moveTo>
                  <a:pt x="0" y="0"/>
                </a:moveTo>
                <a:lnTo>
                  <a:pt x="571659" y="0"/>
                </a:lnTo>
                <a:lnTo>
                  <a:pt x="571659" y="419216"/>
                </a:lnTo>
                <a:lnTo>
                  <a:pt x="0" y="419216"/>
                </a:lnTo>
                <a:lnTo>
                  <a:pt x="0" y="0"/>
                </a:lnTo>
                <a:close/>
              </a:path>
            </a:pathLst>
          </a:custGeom>
          <a:solidFill>
            <a:srgbClr val="F4F4F4"/>
          </a:solidFill>
        </p:spPr>
        <p:txBody>
          <a:bodyPr wrap="square" lIns="0" tIns="0" rIns="0" bIns="0" rtlCol="0"/>
          <a:lstStyle/>
          <a:p>
            <a:endParaRPr/>
          </a:p>
        </p:txBody>
      </p:sp>
      <p:sp>
        <p:nvSpPr>
          <p:cNvPr id="11" name="object 11"/>
          <p:cNvSpPr/>
          <p:nvPr/>
        </p:nvSpPr>
        <p:spPr>
          <a:xfrm>
            <a:off x="5240110" y="1810147"/>
            <a:ext cx="625475" cy="419734"/>
          </a:xfrm>
          <a:custGeom>
            <a:avLst/>
            <a:gdLst/>
            <a:ahLst/>
            <a:cxnLst/>
            <a:rect l="l" t="t" r="r" b="b"/>
            <a:pathLst>
              <a:path w="625475" h="419735">
                <a:moveTo>
                  <a:pt x="0" y="0"/>
                </a:moveTo>
                <a:lnTo>
                  <a:pt x="625014" y="0"/>
                </a:lnTo>
                <a:lnTo>
                  <a:pt x="625014" y="419216"/>
                </a:lnTo>
                <a:lnTo>
                  <a:pt x="0" y="419216"/>
                </a:lnTo>
                <a:lnTo>
                  <a:pt x="0" y="0"/>
                </a:lnTo>
                <a:close/>
              </a:path>
            </a:pathLst>
          </a:custGeom>
          <a:solidFill>
            <a:srgbClr val="F4F4F4"/>
          </a:solidFill>
        </p:spPr>
        <p:txBody>
          <a:bodyPr wrap="square" lIns="0" tIns="0" rIns="0" bIns="0" rtlCol="0"/>
          <a:lstStyle/>
          <a:p>
            <a:endParaRPr/>
          </a:p>
        </p:txBody>
      </p:sp>
      <p:sp>
        <p:nvSpPr>
          <p:cNvPr id="12" name="object 12"/>
          <p:cNvSpPr/>
          <p:nvPr/>
        </p:nvSpPr>
        <p:spPr>
          <a:xfrm>
            <a:off x="5865124" y="1810147"/>
            <a:ext cx="800735" cy="419734"/>
          </a:xfrm>
          <a:custGeom>
            <a:avLst/>
            <a:gdLst/>
            <a:ahLst/>
            <a:cxnLst/>
            <a:rect l="l" t="t" r="r" b="b"/>
            <a:pathLst>
              <a:path w="800734" h="419735">
                <a:moveTo>
                  <a:pt x="0" y="0"/>
                </a:moveTo>
                <a:lnTo>
                  <a:pt x="800323" y="0"/>
                </a:lnTo>
                <a:lnTo>
                  <a:pt x="800323" y="419216"/>
                </a:lnTo>
                <a:lnTo>
                  <a:pt x="0" y="419216"/>
                </a:lnTo>
                <a:lnTo>
                  <a:pt x="0" y="0"/>
                </a:lnTo>
                <a:close/>
              </a:path>
            </a:pathLst>
          </a:custGeom>
          <a:solidFill>
            <a:srgbClr val="F4F4F4"/>
          </a:solidFill>
        </p:spPr>
        <p:txBody>
          <a:bodyPr wrap="square" lIns="0" tIns="0" rIns="0" bIns="0" rtlCol="0"/>
          <a:lstStyle/>
          <a:p>
            <a:endParaRPr/>
          </a:p>
        </p:txBody>
      </p:sp>
      <p:sp>
        <p:nvSpPr>
          <p:cNvPr id="13" name="object 13"/>
          <p:cNvSpPr/>
          <p:nvPr/>
        </p:nvSpPr>
        <p:spPr>
          <a:xfrm>
            <a:off x="6665448" y="1810147"/>
            <a:ext cx="305435" cy="419734"/>
          </a:xfrm>
          <a:custGeom>
            <a:avLst/>
            <a:gdLst/>
            <a:ahLst/>
            <a:cxnLst/>
            <a:rect l="l" t="t" r="r" b="b"/>
            <a:pathLst>
              <a:path w="305434" h="419735">
                <a:moveTo>
                  <a:pt x="0" y="0"/>
                </a:moveTo>
                <a:lnTo>
                  <a:pt x="304884" y="0"/>
                </a:lnTo>
                <a:lnTo>
                  <a:pt x="304884" y="419216"/>
                </a:lnTo>
                <a:lnTo>
                  <a:pt x="0" y="419216"/>
                </a:lnTo>
                <a:lnTo>
                  <a:pt x="0" y="0"/>
                </a:lnTo>
                <a:close/>
              </a:path>
            </a:pathLst>
          </a:custGeom>
          <a:solidFill>
            <a:srgbClr val="F4F4F4"/>
          </a:solidFill>
        </p:spPr>
        <p:txBody>
          <a:bodyPr wrap="square" lIns="0" tIns="0" rIns="0" bIns="0" rtlCol="0"/>
          <a:lstStyle/>
          <a:p>
            <a:endParaRPr/>
          </a:p>
        </p:txBody>
      </p:sp>
      <p:sp>
        <p:nvSpPr>
          <p:cNvPr id="14" name="object 14"/>
          <p:cNvSpPr/>
          <p:nvPr/>
        </p:nvSpPr>
        <p:spPr>
          <a:xfrm>
            <a:off x="621102" y="2747669"/>
            <a:ext cx="145415" cy="625475"/>
          </a:xfrm>
          <a:custGeom>
            <a:avLst/>
            <a:gdLst/>
            <a:ahLst/>
            <a:cxnLst/>
            <a:rect l="l" t="t" r="r" b="b"/>
            <a:pathLst>
              <a:path w="145415" h="625475">
                <a:moveTo>
                  <a:pt x="0" y="0"/>
                </a:moveTo>
                <a:lnTo>
                  <a:pt x="144820" y="0"/>
                </a:lnTo>
                <a:lnTo>
                  <a:pt x="144820" y="625014"/>
                </a:lnTo>
                <a:lnTo>
                  <a:pt x="0" y="625014"/>
                </a:lnTo>
                <a:lnTo>
                  <a:pt x="0" y="0"/>
                </a:lnTo>
                <a:close/>
              </a:path>
            </a:pathLst>
          </a:custGeom>
          <a:solidFill>
            <a:srgbClr val="F4F4F4"/>
          </a:solidFill>
        </p:spPr>
        <p:txBody>
          <a:bodyPr wrap="square" lIns="0" tIns="0" rIns="0" bIns="0" rtlCol="0"/>
          <a:lstStyle/>
          <a:p>
            <a:endParaRPr/>
          </a:p>
        </p:txBody>
      </p:sp>
      <p:sp>
        <p:nvSpPr>
          <p:cNvPr id="15" name="object 15"/>
          <p:cNvSpPr/>
          <p:nvPr/>
        </p:nvSpPr>
        <p:spPr>
          <a:xfrm>
            <a:off x="765922" y="2747669"/>
            <a:ext cx="1349375" cy="625475"/>
          </a:xfrm>
          <a:custGeom>
            <a:avLst/>
            <a:gdLst/>
            <a:ahLst/>
            <a:cxnLst/>
            <a:rect l="l" t="t" r="r" b="b"/>
            <a:pathLst>
              <a:path w="1349375" h="625475">
                <a:moveTo>
                  <a:pt x="0" y="0"/>
                </a:moveTo>
                <a:lnTo>
                  <a:pt x="1349116" y="0"/>
                </a:lnTo>
                <a:lnTo>
                  <a:pt x="1349116" y="625014"/>
                </a:lnTo>
                <a:lnTo>
                  <a:pt x="0" y="625014"/>
                </a:lnTo>
                <a:lnTo>
                  <a:pt x="0" y="0"/>
                </a:lnTo>
                <a:close/>
              </a:path>
            </a:pathLst>
          </a:custGeom>
          <a:solidFill>
            <a:srgbClr val="F4F4F4"/>
          </a:solidFill>
        </p:spPr>
        <p:txBody>
          <a:bodyPr wrap="square" lIns="0" tIns="0" rIns="0" bIns="0" rtlCol="0"/>
          <a:lstStyle/>
          <a:p>
            <a:endParaRPr/>
          </a:p>
        </p:txBody>
      </p:sp>
      <p:sp>
        <p:nvSpPr>
          <p:cNvPr id="16" name="object 16"/>
          <p:cNvSpPr/>
          <p:nvPr/>
        </p:nvSpPr>
        <p:spPr>
          <a:xfrm>
            <a:off x="2115038" y="2747669"/>
            <a:ext cx="450215" cy="625475"/>
          </a:xfrm>
          <a:custGeom>
            <a:avLst/>
            <a:gdLst/>
            <a:ahLst/>
            <a:cxnLst/>
            <a:rect l="l" t="t" r="r" b="b"/>
            <a:pathLst>
              <a:path w="450214" h="625475">
                <a:moveTo>
                  <a:pt x="0" y="0"/>
                </a:moveTo>
                <a:lnTo>
                  <a:pt x="449705" y="0"/>
                </a:lnTo>
                <a:lnTo>
                  <a:pt x="449705" y="625014"/>
                </a:lnTo>
                <a:lnTo>
                  <a:pt x="0" y="625014"/>
                </a:lnTo>
                <a:lnTo>
                  <a:pt x="0" y="0"/>
                </a:lnTo>
                <a:close/>
              </a:path>
            </a:pathLst>
          </a:custGeom>
          <a:solidFill>
            <a:srgbClr val="F4F4F4"/>
          </a:solidFill>
        </p:spPr>
        <p:txBody>
          <a:bodyPr wrap="square" lIns="0" tIns="0" rIns="0" bIns="0" rtlCol="0"/>
          <a:lstStyle/>
          <a:p>
            <a:endParaRPr/>
          </a:p>
        </p:txBody>
      </p:sp>
      <p:sp>
        <p:nvSpPr>
          <p:cNvPr id="17" name="object 17"/>
          <p:cNvSpPr/>
          <p:nvPr/>
        </p:nvSpPr>
        <p:spPr>
          <a:xfrm>
            <a:off x="2564744" y="2747669"/>
            <a:ext cx="1288415" cy="625475"/>
          </a:xfrm>
          <a:custGeom>
            <a:avLst/>
            <a:gdLst/>
            <a:ahLst/>
            <a:cxnLst/>
            <a:rect l="l" t="t" r="r" b="b"/>
            <a:pathLst>
              <a:path w="1288414" h="625475">
                <a:moveTo>
                  <a:pt x="0" y="0"/>
                </a:moveTo>
                <a:lnTo>
                  <a:pt x="1288139" y="0"/>
                </a:lnTo>
                <a:lnTo>
                  <a:pt x="1288139" y="625014"/>
                </a:lnTo>
                <a:lnTo>
                  <a:pt x="0" y="625014"/>
                </a:lnTo>
                <a:lnTo>
                  <a:pt x="0" y="0"/>
                </a:lnTo>
                <a:close/>
              </a:path>
            </a:pathLst>
          </a:custGeom>
          <a:solidFill>
            <a:srgbClr val="F4F4F4"/>
          </a:solidFill>
        </p:spPr>
        <p:txBody>
          <a:bodyPr wrap="square" lIns="0" tIns="0" rIns="0" bIns="0" rtlCol="0"/>
          <a:lstStyle/>
          <a:p>
            <a:endParaRPr/>
          </a:p>
        </p:txBody>
      </p:sp>
      <p:sp>
        <p:nvSpPr>
          <p:cNvPr id="18" name="object 18"/>
          <p:cNvSpPr/>
          <p:nvPr/>
        </p:nvSpPr>
        <p:spPr>
          <a:xfrm>
            <a:off x="3852883" y="2747669"/>
            <a:ext cx="815975" cy="625475"/>
          </a:xfrm>
          <a:custGeom>
            <a:avLst/>
            <a:gdLst/>
            <a:ahLst/>
            <a:cxnLst/>
            <a:rect l="l" t="t" r="r" b="b"/>
            <a:pathLst>
              <a:path w="815975" h="625475">
                <a:moveTo>
                  <a:pt x="0" y="0"/>
                </a:moveTo>
                <a:lnTo>
                  <a:pt x="815567" y="0"/>
                </a:lnTo>
                <a:lnTo>
                  <a:pt x="815567" y="625014"/>
                </a:lnTo>
                <a:lnTo>
                  <a:pt x="0" y="625014"/>
                </a:lnTo>
                <a:lnTo>
                  <a:pt x="0" y="0"/>
                </a:lnTo>
                <a:close/>
              </a:path>
            </a:pathLst>
          </a:custGeom>
          <a:solidFill>
            <a:srgbClr val="F4F4F4"/>
          </a:solidFill>
        </p:spPr>
        <p:txBody>
          <a:bodyPr wrap="square" lIns="0" tIns="0" rIns="0" bIns="0" rtlCol="0"/>
          <a:lstStyle/>
          <a:p>
            <a:endParaRPr/>
          </a:p>
        </p:txBody>
      </p:sp>
      <p:sp>
        <p:nvSpPr>
          <p:cNvPr id="19" name="object 19"/>
          <p:cNvSpPr/>
          <p:nvPr/>
        </p:nvSpPr>
        <p:spPr>
          <a:xfrm>
            <a:off x="4668451" y="2747669"/>
            <a:ext cx="572135" cy="625475"/>
          </a:xfrm>
          <a:custGeom>
            <a:avLst/>
            <a:gdLst/>
            <a:ahLst/>
            <a:cxnLst/>
            <a:rect l="l" t="t" r="r" b="b"/>
            <a:pathLst>
              <a:path w="572135" h="625475">
                <a:moveTo>
                  <a:pt x="0" y="0"/>
                </a:moveTo>
                <a:lnTo>
                  <a:pt x="571659" y="0"/>
                </a:lnTo>
                <a:lnTo>
                  <a:pt x="571659" y="625014"/>
                </a:lnTo>
                <a:lnTo>
                  <a:pt x="0" y="625014"/>
                </a:lnTo>
                <a:lnTo>
                  <a:pt x="0" y="0"/>
                </a:lnTo>
                <a:close/>
              </a:path>
            </a:pathLst>
          </a:custGeom>
          <a:solidFill>
            <a:srgbClr val="F4F4F4"/>
          </a:solidFill>
        </p:spPr>
        <p:txBody>
          <a:bodyPr wrap="square" lIns="0" tIns="0" rIns="0" bIns="0" rtlCol="0"/>
          <a:lstStyle/>
          <a:p>
            <a:endParaRPr/>
          </a:p>
        </p:txBody>
      </p:sp>
      <p:sp>
        <p:nvSpPr>
          <p:cNvPr id="20" name="object 20"/>
          <p:cNvSpPr/>
          <p:nvPr/>
        </p:nvSpPr>
        <p:spPr>
          <a:xfrm>
            <a:off x="5240110" y="2747669"/>
            <a:ext cx="625475" cy="625475"/>
          </a:xfrm>
          <a:custGeom>
            <a:avLst/>
            <a:gdLst/>
            <a:ahLst/>
            <a:cxnLst/>
            <a:rect l="l" t="t" r="r" b="b"/>
            <a:pathLst>
              <a:path w="625475" h="625475">
                <a:moveTo>
                  <a:pt x="0" y="0"/>
                </a:moveTo>
                <a:lnTo>
                  <a:pt x="625014" y="0"/>
                </a:lnTo>
                <a:lnTo>
                  <a:pt x="625014" y="625014"/>
                </a:lnTo>
                <a:lnTo>
                  <a:pt x="0" y="625014"/>
                </a:lnTo>
                <a:lnTo>
                  <a:pt x="0" y="0"/>
                </a:lnTo>
                <a:close/>
              </a:path>
            </a:pathLst>
          </a:custGeom>
          <a:solidFill>
            <a:srgbClr val="F4F4F4"/>
          </a:solidFill>
        </p:spPr>
        <p:txBody>
          <a:bodyPr wrap="square" lIns="0" tIns="0" rIns="0" bIns="0" rtlCol="0"/>
          <a:lstStyle/>
          <a:p>
            <a:endParaRPr/>
          </a:p>
        </p:txBody>
      </p:sp>
      <p:sp>
        <p:nvSpPr>
          <p:cNvPr id="21" name="object 21"/>
          <p:cNvSpPr/>
          <p:nvPr/>
        </p:nvSpPr>
        <p:spPr>
          <a:xfrm>
            <a:off x="5865124" y="2747669"/>
            <a:ext cx="800735" cy="625475"/>
          </a:xfrm>
          <a:custGeom>
            <a:avLst/>
            <a:gdLst/>
            <a:ahLst/>
            <a:cxnLst/>
            <a:rect l="l" t="t" r="r" b="b"/>
            <a:pathLst>
              <a:path w="800734" h="625475">
                <a:moveTo>
                  <a:pt x="0" y="0"/>
                </a:moveTo>
                <a:lnTo>
                  <a:pt x="800323" y="0"/>
                </a:lnTo>
                <a:lnTo>
                  <a:pt x="800323" y="625014"/>
                </a:lnTo>
                <a:lnTo>
                  <a:pt x="0" y="625014"/>
                </a:lnTo>
                <a:lnTo>
                  <a:pt x="0" y="0"/>
                </a:lnTo>
                <a:close/>
              </a:path>
            </a:pathLst>
          </a:custGeom>
          <a:solidFill>
            <a:srgbClr val="F4F4F4"/>
          </a:solidFill>
        </p:spPr>
        <p:txBody>
          <a:bodyPr wrap="square" lIns="0" tIns="0" rIns="0" bIns="0" rtlCol="0"/>
          <a:lstStyle/>
          <a:p>
            <a:endParaRPr/>
          </a:p>
        </p:txBody>
      </p:sp>
      <p:sp>
        <p:nvSpPr>
          <p:cNvPr id="22" name="object 22"/>
          <p:cNvSpPr/>
          <p:nvPr/>
        </p:nvSpPr>
        <p:spPr>
          <a:xfrm>
            <a:off x="6665448" y="2747669"/>
            <a:ext cx="305435" cy="625475"/>
          </a:xfrm>
          <a:custGeom>
            <a:avLst/>
            <a:gdLst/>
            <a:ahLst/>
            <a:cxnLst/>
            <a:rect l="l" t="t" r="r" b="b"/>
            <a:pathLst>
              <a:path w="305434" h="625475">
                <a:moveTo>
                  <a:pt x="0" y="0"/>
                </a:moveTo>
                <a:lnTo>
                  <a:pt x="304884" y="0"/>
                </a:lnTo>
                <a:lnTo>
                  <a:pt x="304884" y="625014"/>
                </a:lnTo>
                <a:lnTo>
                  <a:pt x="0" y="625014"/>
                </a:lnTo>
                <a:lnTo>
                  <a:pt x="0" y="0"/>
                </a:lnTo>
                <a:close/>
              </a:path>
            </a:pathLst>
          </a:custGeom>
          <a:solidFill>
            <a:srgbClr val="F4F4F4"/>
          </a:solidFill>
        </p:spPr>
        <p:txBody>
          <a:bodyPr wrap="square" lIns="0" tIns="0" rIns="0" bIns="0" rtlCol="0"/>
          <a:lstStyle/>
          <a:p>
            <a:endParaRPr/>
          </a:p>
        </p:txBody>
      </p:sp>
      <p:sp>
        <p:nvSpPr>
          <p:cNvPr id="23" name="object 23"/>
          <p:cNvSpPr/>
          <p:nvPr/>
        </p:nvSpPr>
        <p:spPr>
          <a:xfrm>
            <a:off x="621102" y="3890988"/>
            <a:ext cx="145415" cy="625475"/>
          </a:xfrm>
          <a:custGeom>
            <a:avLst/>
            <a:gdLst/>
            <a:ahLst/>
            <a:cxnLst/>
            <a:rect l="l" t="t" r="r" b="b"/>
            <a:pathLst>
              <a:path w="145415" h="625475">
                <a:moveTo>
                  <a:pt x="0" y="0"/>
                </a:moveTo>
                <a:lnTo>
                  <a:pt x="144820" y="0"/>
                </a:lnTo>
                <a:lnTo>
                  <a:pt x="144820" y="625014"/>
                </a:lnTo>
                <a:lnTo>
                  <a:pt x="0" y="625014"/>
                </a:lnTo>
                <a:lnTo>
                  <a:pt x="0" y="0"/>
                </a:lnTo>
                <a:close/>
              </a:path>
            </a:pathLst>
          </a:custGeom>
          <a:solidFill>
            <a:srgbClr val="F4F4F4"/>
          </a:solidFill>
        </p:spPr>
        <p:txBody>
          <a:bodyPr wrap="square" lIns="0" tIns="0" rIns="0" bIns="0" rtlCol="0"/>
          <a:lstStyle/>
          <a:p>
            <a:endParaRPr/>
          </a:p>
        </p:txBody>
      </p:sp>
      <p:sp>
        <p:nvSpPr>
          <p:cNvPr id="24" name="object 24"/>
          <p:cNvSpPr/>
          <p:nvPr/>
        </p:nvSpPr>
        <p:spPr>
          <a:xfrm>
            <a:off x="765922" y="3890988"/>
            <a:ext cx="1349375" cy="625475"/>
          </a:xfrm>
          <a:custGeom>
            <a:avLst/>
            <a:gdLst/>
            <a:ahLst/>
            <a:cxnLst/>
            <a:rect l="l" t="t" r="r" b="b"/>
            <a:pathLst>
              <a:path w="1349375" h="625475">
                <a:moveTo>
                  <a:pt x="0" y="0"/>
                </a:moveTo>
                <a:lnTo>
                  <a:pt x="1349116" y="0"/>
                </a:lnTo>
                <a:lnTo>
                  <a:pt x="1349116" y="625014"/>
                </a:lnTo>
                <a:lnTo>
                  <a:pt x="0" y="625014"/>
                </a:lnTo>
                <a:lnTo>
                  <a:pt x="0" y="0"/>
                </a:lnTo>
                <a:close/>
              </a:path>
            </a:pathLst>
          </a:custGeom>
          <a:solidFill>
            <a:srgbClr val="F4F4F4"/>
          </a:solidFill>
        </p:spPr>
        <p:txBody>
          <a:bodyPr wrap="square" lIns="0" tIns="0" rIns="0" bIns="0" rtlCol="0"/>
          <a:lstStyle/>
          <a:p>
            <a:endParaRPr/>
          </a:p>
        </p:txBody>
      </p:sp>
      <p:sp>
        <p:nvSpPr>
          <p:cNvPr id="25" name="object 25"/>
          <p:cNvSpPr/>
          <p:nvPr/>
        </p:nvSpPr>
        <p:spPr>
          <a:xfrm>
            <a:off x="2115038" y="3890988"/>
            <a:ext cx="450215" cy="625475"/>
          </a:xfrm>
          <a:custGeom>
            <a:avLst/>
            <a:gdLst/>
            <a:ahLst/>
            <a:cxnLst/>
            <a:rect l="l" t="t" r="r" b="b"/>
            <a:pathLst>
              <a:path w="450214" h="625475">
                <a:moveTo>
                  <a:pt x="0" y="0"/>
                </a:moveTo>
                <a:lnTo>
                  <a:pt x="449705" y="0"/>
                </a:lnTo>
                <a:lnTo>
                  <a:pt x="449705" y="625014"/>
                </a:lnTo>
                <a:lnTo>
                  <a:pt x="0" y="625014"/>
                </a:lnTo>
                <a:lnTo>
                  <a:pt x="0" y="0"/>
                </a:lnTo>
                <a:close/>
              </a:path>
            </a:pathLst>
          </a:custGeom>
          <a:solidFill>
            <a:srgbClr val="F4F4F4"/>
          </a:solidFill>
        </p:spPr>
        <p:txBody>
          <a:bodyPr wrap="square" lIns="0" tIns="0" rIns="0" bIns="0" rtlCol="0"/>
          <a:lstStyle/>
          <a:p>
            <a:endParaRPr/>
          </a:p>
        </p:txBody>
      </p:sp>
      <p:sp>
        <p:nvSpPr>
          <p:cNvPr id="26" name="object 26"/>
          <p:cNvSpPr/>
          <p:nvPr/>
        </p:nvSpPr>
        <p:spPr>
          <a:xfrm>
            <a:off x="2564744" y="3890988"/>
            <a:ext cx="1288415" cy="625475"/>
          </a:xfrm>
          <a:custGeom>
            <a:avLst/>
            <a:gdLst/>
            <a:ahLst/>
            <a:cxnLst/>
            <a:rect l="l" t="t" r="r" b="b"/>
            <a:pathLst>
              <a:path w="1288414" h="625475">
                <a:moveTo>
                  <a:pt x="0" y="0"/>
                </a:moveTo>
                <a:lnTo>
                  <a:pt x="1288139" y="0"/>
                </a:lnTo>
                <a:lnTo>
                  <a:pt x="1288139" y="625014"/>
                </a:lnTo>
                <a:lnTo>
                  <a:pt x="0" y="625014"/>
                </a:lnTo>
                <a:lnTo>
                  <a:pt x="0" y="0"/>
                </a:lnTo>
                <a:close/>
              </a:path>
            </a:pathLst>
          </a:custGeom>
          <a:solidFill>
            <a:srgbClr val="F4F4F4"/>
          </a:solidFill>
        </p:spPr>
        <p:txBody>
          <a:bodyPr wrap="square" lIns="0" tIns="0" rIns="0" bIns="0" rtlCol="0"/>
          <a:lstStyle/>
          <a:p>
            <a:endParaRPr/>
          </a:p>
        </p:txBody>
      </p:sp>
      <p:sp>
        <p:nvSpPr>
          <p:cNvPr id="27" name="object 27"/>
          <p:cNvSpPr/>
          <p:nvPr/>
        </p:nvSpPr>
        <p:spPr>
          <a:xfrm>
            <a:off x="3852883" y="3890988"/>
            <a:ext cx="815975" cy="625475"/>
          </a:xfrm>
          <a:custGeom>
            <a:avLst/>
            <a:gdLst/>
            <a:ahLst/>
            <a:cxnLst/>
            <a:rect l="l" t="t" r="r" b="b"/>
            <a:pathLst>
              <a:path w="815975" h="625475">
                <a:moveTo>
                  <a:pt x="0" y="0"/>
                </a:moveTo>
                <a:lnTo>
                  <a:pt x="815567" y="0"/>
                </a:lnTo>
                <a:lnTo>
                  <a:pt x="815567" y="625014"/>
                </a:lnTo>
                <a:lnTo>
                  <a:pt x="0" y="625014"/>
                </a:lnTo>
                <a:lnTo>
                  <a:pt x="0" y="0"/>
                </a:lnTo>
                <a:close/>
              </a:path>
            </a:pathLst>
          </a:custGeom>
          <a:solidFill>
            <a:srgbClr val="F4F4F4"/>
          </a:solidFill>
        </p:spPr>
        <p:txBody>
          <a:bodyPr wrap="square" lIns="0" tIns="0" rIns="0" bIns="0" rtlCol="0"/>
          <a:lstStyle/>
          <a:p>
            <a:endParaRPr/>
          </a:p>
        </p:txBody>
      </p:sp>
      <p:sp>
        <p:nvSpPr>
          <p:cNvPr id="28" name="object 28"/>
          <p:cNvSpPr/>
          <p:nvPr/>
        </p:nvSpPr>
        <p:spPr>
          <a:xfrm>
            <a:off x="4668451" y="3890988"/>
            <a:ext cx="572135" cy="625475"/>
          </a:xfrm>
          <a:custGeom>
            <a:avLst/>
            <a:gdLst/>
            <a:ahLst/>
            <a:cxnLst/>
            <a:rect l="l" t="t" r="r" b="b"/>
            <a:pathLst>
              <a:path w="572135" h="625475">
                <a:moveTo>
                  <a:pt x="0" y="0"/>
                </a:moveTo>
                <a:lnTo>
                  <a:pt x="571659" y="0"/>
                </a:lnTo>
                <a:lnTo>
                  <a:pt x="571659" y="625014"/>
                </a:lnTo>
                <a:lnTo>
                  <a:pt x="0" y="625014"/>
                </a:lnTo>
                <a:lnTo>
                  <a:pt x="0" y="0"/>
                </a:lnTo>
                <a:close/>
              </a:path>
            </a:pathLst>
          </a:custGeom>
          <a:solidFill>
            <a:srgbClr val="F4F4F4"/>
          </a:solidFill>
        </p:spPr>
        <p:txBody>
          <a:bodyPr wrap="square" lIns="0" tIns="0" rIns="0" bIns="0" rtlCol="0"/>
          <a:lstStyle/>
          <a:p>
            <a:endParaRPr/>
          </a:p>
        </p:txBody>
      </p:sp>
      <p:sp>
        <p:nvSpPr>
          <p:cNvPr id="29" name="object 29"/>
          <p:cNvSpPr/>
          <p:nvPr/>
        </p:nvSpPr>
        <p:spPr>
          <a:xfrm>
            <a:off x="5240110" y="3890988"/>
            <a:ext cx="625475" cy="625475"/>
          </a:xfrm>
          <a:custGeom>
            <a:avLst/>
            <a:gdLst/>
            <a:ahLst/>
            <a:cxnLst/>
            <a:rect l="l" t="t" r="r" b="b"/>
            <a:pathLst>
              <a:path w="625475" h="625475">
                <a:moveTo>
                  <a:pt x="0" y="0"/>
                </a:moveTo>
                <a:lnTo>
                  <a:pt x="625014" y="0"/>
                </a:lnTo>
                <a:lnTo>
                  <a:pt x="625014" y="625014"/>
                </a:lnTo>
                <a:lnTo>
                  <a:pt x="0" y="625014"/>
                </a:lnTo>
                <a:lnTo>
                  <a:pt x="0" y="0"/>
                </a:lnTo>
                <a:close/>
              </a:path>
            </a:pathLst>
          </a:custGeom>
          <a:solidFill>
            <a:srgbClr val="F4F4F4"/>
          </a:solidFill>
        </p:spPr>
        <p:txBody>
          <a:bodyPr wrap="square" lIns="0" tIns="0" rIns="0" bIns="0" rtlCol="0"/>
          <a:lstStyle/>
          <a:p>
            <a:endParaRPr/>
          </a:p>
        </p:txBody>
      </p:sp>
      <p:sp>
        <p:nvSpPr>
          <p:cNvPr id="30" name="object 30"/>
          <p:cNvSpPr/>
          <p:nvPr/>
        </p:nvSpPr>
        <p:spPr>
          <a:xfrm>
            <a:off x="5865124" y="3890988"/>
            <a:ext cx="800735" cy="625475"/>
          </a:xfrm>
          <a:custGeom>
            <a:avLst/>
            <a:gdLst/>
            <a:ahLst/>
            <a:cxnLst/>
            <a:rect l="l" t="t" r="r" b="b"/>
            <a:pathLst>
              <a:path w="800734" h="625475">
                <a:moveTo>
                  <a:pt x="0" y="0"/>
                </a:moveTo>
                <a:lnTo>
                  <a:pt x="800323" y="0"/>
                </a:lnTo>
                <a:lnTo>
                  <a:pt x="800323" y="625014"/>
                </a:lnTo>
                <a:lnTo>
                  <a:pt x="0" y="625014"/>
                </a:lnTo>
                <a:lnTo>
                  <a:pt x="0" y="0"/>
                </a:lnTo>
                <a:close/>
              </a:path>
            </a:pathLst>
          </a:custGeom>
          <a:solidFill>
            <a:srgbClr val="F4F4F4"/>
          </a:solidFill>
        </p:spPr>
        <p:txBody>
          <a:bodyPr wrap="square" lIns="0" tIns="0" rIns="0" bIns="0" rtlCol="0"/>
          <a:lstStyle/>
          <a:p>
            <a:endParaRPr/>
          </a:p>
        </p:txBody>
      </p:sp>
      <p:sp>
        <p:nvSpPr>
          <p:cNvPr id="31" name="object 31"/>
          <p:cNvSpPr/>
          <p:nvPr/>
        </p:nvSpPr>
        <p:spPr>
          <a:xfrm>
            <a:off x="6665448" y="3890988"/>
            <a:ext cx="305435" cy="625475"/>
          </a:xfrm>
          <a:custGeom>
            <a:avLst/>
            <a:gdLst/>
            <a:ahLst/>
            <a:cxnLst/>
            <a:rect l="l" t="t" r="r" b="b"/>
            <a:pathLst>
              <a:path w="305434" h="625475">
                <a:moveTo>
                  <a:pt x="0" y="0"/>
                </a:moveTo>
                <a:lnTo>
                  <a:pt x="304884" y="0"/>
                </a:lnTo>
                <a:lnTo>
                  <a:pt x="304884" y="625014"/>
                </a:lnTo>
                <a:lnTo>
                  <a:pt x="0" y="625014"/>
                </a:lnTo>
                <a:lnTo>
                  <a:pt x="0" y="0"/>
                </a:lnTo>
                <a:close/>
              </a:path>
            </a:pathLst>
          </a:custGeom>
          <a:solidFill>
            <a:srgbClr val="F4F4F4"/>
          </a:solidFill>
        </p:spPr>
        <p:txBody>
          <a:bodyPr wrap="square" lIns="0" tIns="0" rIns="0" bIns="0" rtlCol="0"/>
          <a:lstStyle/>
          <a:p>
            <a:endParaRPr/>
          </a:p>
        </p:txBody>
      </p:sp>
      <p:sp>
        <p:nvSpPr>
          <p:cNvPr id="32" name="object 32"/>
          <p:cNvSpPr/>
          <p:nvPr/>
        </p:nvSpPr>
        <p:spPr>
          <a:xfrm>
            <a:off x="621102" y="1813958"/>
            <a:ext cx="145415" cy="0"/>
          </a:xfrm>
          <a:custGeom>
            <a:avLst/>
            <a:gdLst/>
            <a:ahLst/>
            <a:cxnLst/>
            <a:rect l="l" t="t" r="r" b="b"/>
            <a:pathLst>
              <a:path w="145415">
                <a:moveTo>
                  <a:pt x="0" y="0"/>
                </a:moveTo>
                <a:lnTo>
                  <a:pt x="144820" y="0"/>
                </a:lnTo>
              </a:path>
            </a:pathLst>
          </a:custGeom>
          <a:ln w="7622">
            <a:solidFill>
              <a:srgbClr val="000000"/>
            </a:solidFill>
          </a:ln>
        </p:spPr>
        <p:txBody>
          <a:bodyPr wrap="square" lIns="0" tIns="0" rIns="0" bIns="0" rtlCol="0"/>
          <a:lstStyle/>
          <a:p>
            <a:endParaRPr/>
          </a:p>
        </p:txBody>
      </p:sp>
      <p:sp>
        <p:nvSpPr>
          <p:cNvPr id="33" name="object 33"/>
          <p:cNvSpPr/>
          <p:nvPr/>
        </p:nvSpPr>
        <p:spPr>
          <a:xfrm>
            <a:off x="765922" y="1813958"/>
            <a:ext cx="1349375" cy="0"/>
          </a:xfrm>
          <a:custGeom>
            <a:avLst/>
            <a:gdLst/>
            <a:ahLst/>
            <a:cxnLst/>
            <a:rect l="l" t="t" r="r" b="b"/>
            <a:pathLst>
              <a:path w="1349375">
                <a:moveTo>
                  <a:pt x="0" y="0"/>
                </a:moveTo>
                <a:lnTo>
                  <a:pt x="1349116" y="0"/>
                </a:lnTo>
              </a:path>
            </a:pathLst>
          </a:custGeom>
          <a:ln w="7622">
            <a:solidFill>
              <a:srgbClr val="000000"/>
            </a:solidFill>
          </a:ln>
        </p:spPr>
        <p:txBody>
          <a:bodyPr wrap="square" lIns="0" tIns="0" rIns="0" bIns="0" rtlCol="0"/>
          <a:lstStyle/>
          <a:p>
            <a:endParaRPr/>
          </a:p>
        </p:txBody>
      </p:sp>
      <p:sp>
        <p:nvSpPr>
          <p:cNvPr id="34" name="object 34"/>
          <p:cNvSpPr/>
          <p:nvPr/>
        </p:nvSpPr>
        <p:spPr>
          <a:xfrm>
            <a:off x="2115038" y="1813958"/>
            <a:ext cx="450215" cy="0"/>
          </a:xfrm>
          <a:custGeom>
            <a:avLst/>
            <a:gdLst/>
            <a:ahLst/>
            <a:cxnLst/>
            <a:rect l="l" t="t" r="r" b="b"/>
            <a:pathLst>
              <a:path w="450214">
                <a:moveTo>
                  <a:pt x="0" y="0"/>
                </a:moveTo>
                <a:lnTo>
                  <a:pt x="449705" y="0"/>
                </a:lnTo>
              </a:path>
            </a:pathLst>
          </a:custGeom>
          <a:ln w="7622">
            <a:solidFill>
              <a:srgbClr val="000000"/>
            </a:solidFill>
          </a:ln>
        </p:spPr>
        <p:txBody>
          <a:bodyPr wrap="square" lIns="0" tIns="0" rIns="0" bIns="0" rtlCol="0"/>
          <a:lstStyle/>
          <a:p>
            <a:endParaRPr/>
          </a:p>
        </p:txBody>
      </p:sp>
      <p:sp>
        <p:nvSpPr>
          <p:cNvPr id="35" name="object 35"/>
          <p:cNvSpPr/>
          <p:nvPr/>
        </p:nvSpPr>
        <p:spPr>
          <a:xfrm>
            <a:off x="2564744" y="1813958"/>
            <a:ext cx="1288415" cy="0"/>
          </a:xfrm>
          <a:custGeom>
            <a:avLst/>
            <a:gdLst/>
            <a:ahLst/>
            <a:cxnLst/>
            <a:rect l="l" t="t" r="r" b="b"/>
            <a:pathLst>
              <a:path w="1288414">
                <a:moveTo>
                  <a:pt x="0" y="0"/>
                </a:moveTo>
                <a:lnTo>
                  <a:pt x="1288139" y="0"/>
                </a:lnTo>
              </a:path>
            </a:pathLst>
          </a:custGeom>
          <a:ln w="7622">
            <a:solidFill>
              <a:srgbClr val="000000"/>
            </a:solidFill>
          </a:ln>
        </p:spPr>
        <p:txBody>
          <a:bodyPr wrap="square" lIns="0" tIns="0" rIns="0" bIns="0" rtlCol="0"/>
          <a:lstStyle/>
          <a:p>
            <a:endParaRPr/>
          </a:p>
        </p:txBody>
      </p:sp>
      <p:sp>
        <p:nvSpPr>
          <p:cNvPr id="36" name="object 36"/>
          <p:cNvSpPr/>
          <p:nvPr/>
        </p:nvSpPr>
        <p:spPr>
          <a:xfrm>
            <a:off x="3852883" y="1813958"/>
            <a:ext cx="815975" cy="0"/>
          </a:xfrm>
          <a:custGeom>
            <a:avLst/>
            <a:gdLst/>
            <a:ahLst/>
            <a:cxnLst/>
            <a:rect l="l" t="t" r="r" b="b"/>
            <a:pathLst>
              <a:path w="815975">
                <a:moveTo>
                  <a:pt x="0" y="0"/>
                </a:moveTo>
                <a:lnTo>
                  <a:pt x="815567" y="0"/>
                </a:lnTo>
              </a:path>
            </a:pathLst>
          </a:custGeom>
          <a:ln w="7622">
            <a:solidFill>
              <a:srgbClr val="000000"/>
            </a:solidFill>
          </a:ln>
        </p:spPr>
        <p:txBody>
          <a:bodyPr wrap="square" lIns="0" tIns="0" rIns="0" bIns="0" rtlCol="0"/>
          <a:lstStyle/>
          <a:p>
            <a:endParaRPr/>
          </a:p>
        </p:txBody>
      </p:sp>
      <p:sp>
        <p:nvSpPr>
          <p:cNvPr id="37" name="object 37"/>
          <p:cNvSpPr/>
          <p:nvPr/>
        </p:nvSpPr>
        <p:spPr>
          <a:xfrm>
            <a:off x="4668451" y="1813958"/>
            <a:ext cx="572135" cy="0"/>
          </a:xfrm>
          <a:custGeom>
            <a:avLst/>
            <a:gdLst/>
            <a:ahLst/>
            <a:cxnLst/>
            <a:rect l="l" t="t" r="r" b="b"/>
            <a:pathLst>
              <a:path w="572135">
                <a:moveTo>
                  <a:pt x="0" y="0"/>
                </a:moveTo>
                <a:lnTo>
                  <a:pt x="571659" y="0"/>
                </a:lnTo>
              </a:path>
            </a:pathLst>
          </a:custGeom>
          <a:ln w="7622">
            <a:solidFill>
              <a:srgbClr val="000000"/>
            </a:solidFill>
          </a:ln>
        </p:spPr>
        <p:txBody>
          <a:bodyPr wrap="square" lIns="0" tIns="0" rIns="0" bIns="0" rtlCol="0"/>
          <a:lstStyle/>
          <a:p>
            <a:endParaRPr/>
          </a:p>
        </p:txBody>
      </p:sp>
      <p:sp>
        <p:nvSpPr>
          <p:cNvPr id="38" name="object 38"/>
          <p:cNvSpPr/>
          <p:nvPr/>
        </p:nvSpPr>
        <p:spPr>
          <a:xfrm>
            <a:off x="5240110" y="1813958"/>
            <a:ext cx="625475" cy="0"/>
          </a:xfrm>
          <a:custGeom>
            <a:avLst/>
            <a:gdLst/>
            <a:ahLst/>
            <a:cxnLst/>
            <a:rect l="l" t="t" r="r" b="b"/>
            <a:pathLst>
              <a:path w="625475">
                <a:moveTo>
                  <a:pt x="0" y="0"/>
                </a:moveTo>
                <a:lnTo>
                  <a:pt x="625014" y="0"/>
                </a:lnTo>
              </a:path>
            </a:pathLst>
          </a:custGeom>
          <a:ln w="7622">
            <a:solidFill>
              <a:srgbClr val="000000"/>
            </a:solidFill>
          </a:ln>
        </p:spPr>
        <p:txBody>
          <a:bodyPr wrap="square" lIns="0" tIns="0" rIns="0" bIns="0" rtlCol="0"/>
          <a:lstStyle/>
          <a:p>
            <a:endParaRPr/>
          </a:p>
        </p:txBody>
      </p:sp>
      <p:sp>
        <p:nvSpPr>
          <p:cNvPr id="39" name="object 39"/>
          <p:cNvSpPr/>
          <p:nvPr/>
        </p:nvSpPr>
        <p:spPr>
          <a:xfrm>
            <a:off x="5865124" y="1813958"/>
            <a:ext cx="800735" cy="0"/>
          </a:xfrm>
          <a:custGeom>
            <a:avLst/>
            <a:gdLst/>
            <a:ahLst/>
            <a:cxnLst/>
            <a:rect l="l" t="t" r="r" b="b"/>
            <a:pathLst>
              <a:path w="800734">
                <a:moveTo>
                  <a:pt x="0" y="0"/>
                </a:moveTo>
                <a:lnTo>
                  <a:pt x="800323" y="0"/>
                </a:lnTo>
              </a:path>
            </a:pathLst>
          </a:custGeom>
          <a:ln w="7622">
            <a:solidFill>
              <a:srgbClr val="000000"/>
            </a:solidFill>
          </a:ln>
        </p:spPr>
        <p:txBody>
          <a:bodyPr wrap="square" lIns="0" tIns="0" rIns="0" bIns="0" rtlCol="0"/>
          <a:lstStyle/>
          <a:p>
            <a:endParaRPr/>
          </a:p>
        </p:txBody>
      </p:sp>
      <p:sp>
        <p:nvSpPr>
          <p:cNvPr id="40" name="object 40"/>
          <p:cNvSpPr/>
          <p:nvPr/>
        </p:nvSpPr>
        <p:spPr>
          <a:xfrm>
            <a:off x="6665448" y="1813958"/>
            <a:ext cx="305435" cy="0"/>
          </a:xfrm>
          <a:custGeom>
            <a:avLst/>
            <a:gdLst/>
            <a:ahLst/>
            <a:cxnLst/>
            <a:rect l="l" t="t" r="r" b="b"/>
            <a:pathLst>
              <a:path w="305434">
                <a:moveTo>
                  <a:pt x="0" y="0"/>
                </a:moveTo>
                <a:lnTo>
                  <a:pt x="304884" y="0"/>
                </a:lnTo>
              </a:path>
            </a:pathLst>
          </a:custGeom>
          <a:ln w="7622">
            <a:solidFill>
              <a:srgbClr val="000000"/>
            </a:solidFill>
          </a:ln>
        </p:spPr>
        <p:txBody>
          <a:bodyPr wrap="square" lIns="0" tIns="0" rIns="0" bIns="0" rtlCol="0"/>
          <a:lstStyle/>
          <a:p>
            <a:endParaRPr/>
          </a:p>
        </p:txBody>
      </p:sp>
      <p:sp>
        <p:nvSpPr>
          <p:cNvPr id="41" name="object 41"/>
          <p:cNvSpPr/>
          <p:nvPr/>
        </p:nvSpPr>
        <p:spPr>
          <a:xfrm>
            <a:off x="621102" y="1813958"/>
            <a:ext cx="145415" cy="0"/>
          </a:xfrm>
          <a:custGeom>
            <a:avLst/>
            <a:gdLst/>
            <a:ahLst/>
            <a:cxnLst/>
            <a:rect l="l" t="t" r="r" b="b"/>
            <a:pathLst>
              <a:path w="145415">
                <a:moveTo>
                  <a:pt x="0" y="0"/>
                </a:moveTo>
                <a:lnTo>
                  <a:pt x="144820" y="0"/>
                </a:lnTo>
              </a:path>
            </a:pathLst>
          </a:custGeom>
          <a:ln w="7622">
            <a:solidFill>
              <a:srgbClr val="000000"/>
            </a:solidFill>
          </a:ln>
        </p:spPr>
        <p:txBody>
          <a:bodyPr wrap="square" lIns="0" tIns="0" rIns="0" bIns="0" rtlCol="0"/>
          <a:lstStyle/>
          <a:p>
            <a:endParaRPr/>
          </a:p>
        </p:txBody>
      </p:sp>
      <p:sp>
        <p:nvSpPr>
          <p:cNvPr id="42" name="object 42"/>
          <p:cNvSpPr/>
          <p:nvPr/>
        </p:nvSpPr>
        <p:spPr>
          <a:xfrm>
            <a:off x="765922" y="1813958"/>
            <a:ext cx="1349375" cy="0"/>
          </a:xfrm>
          <a:custGeom>
            <a:avLst/>
            <a:gdLst/>
            <a:ahLst/>
            <a:cxnLst/>
            <a:rect l="l" t="t" r="r" b="b"/>
            <a:pathLst>
              <a:path w="1349375">
                <a:moveTo>
                  <a:pt x="0" y="0"/>
                </a:moveTo>
                <a:lnTo>
                  <a:pt x="1349116" y="0"/>
                </a:lnTo>
              </a:path>
            </a:pathLst>
          </a:custGeom>
          <a:ln w="7622">
            <a:solidFill>
              <a:srgbClr val="000000"/>
            </a:solidFill>
          </a:ln>
        </p:spPr>
        <p:txBody>
          <a:bodyPr wrap="square" lIns="0" tIns="0" rIns="0" bIns="0" rtlCol="0"/>
          <a:lstStyle/>
          <a:p>
            <a:endParaRPr/>
          </a:p>
        </p:txBody>
      </p:sp>
      <p:sp>
        <p:nvSpPr>
          <p:cNvPr id="43" name="object 43"/>
          <p:cNvSpPr/>
          <p:nvPr/>
        </p:nvSpPr>
        <p:spPr>
          <a:xfrm>
            <a:off x="2115038" y="1813958"/>
            <a:ext cx="450215" cy="0"/>
          </a:xfrm>
          <a:custGeom>
            <a:avLst/>
            <a:gdLst/>
            <a:ahLst/>
            <a:cxnLst/>
            <a:rect l="l" t="t" r="r" b="b"/>
            <a:pathLst>
              <a:path w="450214">
                <a:moveTo>
                  <a:pt x="0" y="0"/>
                </a:moveTo>
                <a:lnTo>
                  <a:pt x="449705" y="0"/>
                </a:lnTo>
              </a:path>
            </a:pathLst>
          </a:custGeom>
          <a:ln w="7622">
            <a:solidFill>
              <a:srgbClr val="000000"/>
            </a:solidFill>
          </a:ln>
        </p:spPr>
        <p:txBody>
          <a:bodyPr wrap="square" lIns="0" tIns="0" rIns="0" bIns="0" rtlCol="0"/>
          <a:lstStyle/>
          <a:p>
            <a:endParaRPr/>
          </a:p>
        </p:txBody>
      </p:sp>
      <p:sp>
        <p:nvSpPr>
          <p:cNvPr id="44" name="object 44"/>
          <p:cNvSpPr/>
          <p:nvPr/>
        </p:nvSpPr>
        <p:spPr>
          <a:xfrm>
            <a:off x="2564744" y="1813958"/>
            <a:ext cx="1288415" cy="0"/>
          </a:xfrm>
          <a:custGeom>
            <a:avLst/>
            <a:gdLst/>
            <a:ahLst/>
            <a:cxnLst/>
            <a:rect l="l" t="t" r="r" b="b"/>
            <a:pathLst>
              <a:path w="1288414">
                <a:moveTo>
                  <a:pt x="0" y="0"/>
                </a:moveTo>
                <a:lnTo>
                  <a:pt x="1288139" y="0"/>
                </a:lnTo>
              </a:path>
            </a:pathLst>
          </a:custGeom>
          <a:ln w="7622">
            <a:solidFill>
              <a:srgbClr val="000000"/>
            </a:solidFill>
          </a:ln>
        </p:spPr>
        <p:txBody>
          <a:bodyPr wrap="square" lIns="0" tIns="0" rIns="0" bIns="0" rtlCol="0"/>
          <a:lstStyle/>
          <a:p>
            <a:endParaRPr/>
          </a:p>
        </p:txBody>
      </p:sp>
      <p:sp>
        <p:nvSpPr>
          <p:cNvPr id="45" name="object 45"/>
          <p:cNvSpPr/>
          <p:nvPr/>
        </p:nvSpPr>
        <p:spPr>
          <a:xfrm>
            <a:off x="3852883" y="1813958"/>
            <a:ext cx="815975" cy="0"/>
          </a:xfrm>
          <a:custGeom>
            <a:avLst/>
            <a:gdLst/>
            <a:ahLst/>
            <a:cxnLst/>
            <a:rect l="l" t="t" r="r" b="b"/>
            <a:pathLst>
              <a:path w="815975">
                <a:moveTo>
                  <a:pt x="0" y="0"/>
                </a:moveTo>
                <a:lnTo>
                  <a:pt x="815567" y="0"/>
                </a:lnTo>
              </a:path>
            </a:pathLst>
          </a:custGeom>
          <a:ln w="7622">
            <a:solidFill>
              <a:srgbClr val="000000"/>
            </a:solidFill>
          </a:ln>
        </p:spPr>
        <p:txBody>
          <a:bodyPr wrap="square" lIns="0" tIns="0" rIns="0" bIns="0" rtlCol="0"/>
          <a:lstStyle/>
          <a:p>
            <a:endParaRPr/>
          </a:p>
        </p:txBody>
      </p:sp>
      <p:sp>
        <p:nvSpPr>
          <p:cNvPr id="46" name="object 46"/>
          <p:cNvSpPr/>
          <p:nvPr/>
        </p:nvSpPr>
        <p:spPr>
          <a:xfrm>
            <a:off x="4668451" y="1813958"/>
            <a:ext cx="572135" cy="0"/>
          </a:xfrm>
          <a:custGeom>
            <a:avLst/>
            <a:gdLst/>
            <a:ahLst/>
            <a:cxnLst/>
            <a:rect l="l" t="t" r="r" b="b"/>
            <a:pathLst>
              <a:path w="572135">
                <a:moveTo>
                  <a:pt x="0" y="0"/>
                </a:moveTo>
                <a:lnTo>
                  <a:pt x="571659" y="0"/>
                </a:lnTo>
              </a:path>
            </a:pathLst>
          </a:custGeom>
          <a:ln w="7622">
            <a:solidFill>
              <a:srgbClr val="000000"/>
            </a:solidFill>
          </a:ln>
        </p:spPr>
        <p:txBody>
          <a:bodyPr wrap="square" lIns="0" tIns="0" rIns="0" bIns="0" rtlCol="0"/>
          <a:lstStyle/>
          <a:p>
            <a:endParaRPr/>
          </a:p>
        </p:txBody>
      </p:sp>
      <p:sp>
        <p:nvSpPr>
          <p:cNvPr id="47" name="object 47"/>
          <p:cNvSpPr/>
          <p:nvPr/>
        </p:nvSpPr>
        <p:spPr>
          <a:xfrm>
            <a:off x="5240110" y="1813958"/>
            <a:ext cx="625475" cy="0"/>
          </a:xfrm>
          <a:custGeom>
            <a:avLst/>
            <a:gdLst/>
            <a:ahLst/>
            <a:cxnLst/>
            <a:rect l="l" t="t" r="r" b="b"/>
            <a:pathLst>
              <a:path w="625475">
                <a:moveTo>
                  <a:pt x="0" y="0"/>
                </a:moveTo>
                <a:lnTo>
                  <a:pt x="625014" y="0"/>
                </a:lnTo>
              </a:path>
            </a:pathLst>
          </a:custGeom>
          <a:ln w="7622">
            <a:solidFill>
              <a:srgbClr val="000000"/>
            </a:solidFill>
          </a:ln>
        </p:spPr>
        <p:txBody>
          <a:bodyPr wrap="square" lIns="0" tIns="0" rIns="0" bIns="0" rtlCol="0"/>
          <a:lstStyle/>
          <a:p>
            <a:endParaRPr/>
          </a:p>
        </p:txBody>
      </p:sp>
      <p:sp>
        <p:nvSpPr>
          <p:cNvPr id="48" name="object 48"/>
          <p:cNvSpPr/>
          <p:nvPr/>
        </p:nvSpPr>
        <p:spPr>
          <a:xfrm>
            <a:off x="5865124" y="1813958"/>
            <a:ext cx="800735" cy="0"/>
          </a:xfrm>
          <a:custGeom>
            <a:avLst/>
            <a:gdLst/>
            <a:ahLst/>
            <a:cxnLst/>
            <a:rect l="l" t="t" r="r" b="b"/>
            <a:pathLst>
              <a:path w="800734">
                <a:moveTo>
                  <a:pt x="0" y="0"/>
                </a:moveTo>
                <a:lnTo>
                  <a:pt x="800323" y="0"/>
                </a:lnTo>
              </a:path>
            </a:pathLst>
          </a:custGeom>
          <a:ln w="7622">
            <a:solidFill>
              <a:srgbClr val="000000"/>
            </a:solidFill>
          </a:ln>
        </p:spPr>
        <p:txBody>
          <a:bodyPr wrap="square" lIns="0" tIns="0" rIns="0" bIns="0" rtlCol="0"/>
          <a:lstStyle/>
          <a:p>
            <a:endParaRPr/>
          </a:p>
        </p:txBody>
      </p:sp>
      <p:sp>
        <p:nvSpPr>
          <p:cNvPr id="49" name="object 49"/>
          <p:cNvSpPr/>
          <p:nvPr/>
        </p:nvSpPr>
        <p:spPr>
          <a:xfrm>
            <a:off x="6665448" y="1813958"/>
            <a:ext cx="305435" cy="0"/>
          </a:xfrm>
          <a:custGeom>
            <a:avLst/>
            <a:gdLst/>
            <a:ahLst/>
            <a:cxnLst/>
            <a:rect l="l" t="t" r="r" b="b"/>
            <a:pathLst>
              <a:path w="305434">
                <a:moveTo>
                  <a:pt x="0" y="0"/>
                </a:moveTo>
                <a:lnTo>
                  <a:pt x="304884" y="0"/>
                </a:lnTo>
              </a:path>
            </a:pathLst>
          </a:custGeom>
          <a:ln w="7622">
            <a:solidFill>
              <a:srgbClr val="000000"/>
            </a:solidFill>
          </a:ln>
        </p:spPr>
        <p:txBody>
          <a:bodyPr wrap="square" lIns="0" tIns="0" rIns="0" bIns="0" rtlCol="0"/>
          <a:lstStyle/>
          <a:p>
            <a:endParaRPr/>
          </a:p>
        </p:txBody>
      </p:sp>
      <p:sp>
        <p:nvSpPr>
          <p:cNvPr id="50" name="object 50"/>
          <p:cNvSpPr/>
          <p:nvPr/>
        </p:nvSpPr>
        <p:spPr>
          <a:xfrm>
            <a:off x="582991" y="4554113"/>
            <a:ext cx="2851150" cy="122555"/>
          </a:xfrm>
          <a:custGeom>
            <a:avLst/>
            <a:gdLst/>
            <a:ahLst/>
            <a:cxnLst/>
            <a:rect l="l" t="t" r="r" b="b"/>
            <a:pathLst>
              <a:path w="2851150" h="122554">
                <a:moveTo>
                  <a:pt x="0" y="121954"/>
                </a:moveTo>
                <a:lnTo>
                  <a:pt x="2850675" y="121954"/>
                </a:lnTo>
                <a:lnTo>
                  <a:pt x="2850675" y="0"/>
                </a:lnTo>
                <a:lnTo>
                  <a:pt x="0" y="0"/>
                </a:lnTo>
                <a:lnTo>
                  <a:pt x="0" y="121954"/>
                </a:lnTo>
                <a:close/>
              </a:path>
            </a:pathLst>
          </a:custGeom>
          <a:solidFill>
            <a:srgbClr val="D3CFC7"/>
          </a:solidFill>
        </p:spPr>
        <p:txBody>
          <a:bodyPr wrap="square" lIns="0" tIns="0" rIns="0" bIns="0" rtlCol="0"/>
          <a:lstStyle/>
          <a:p>
            <a:endParaRPr/>
          </a:p>
        </p:txBody>
      </p:sp>
      <p:sp>
        <p:nvSpPr>
          <p:cNvPr id="51" name="object 51"/>
          <p:cNvSpPr/>
          <p:nvPr/>
        </p:nvSpPr>
        <p:spPr>
          <a:xfrm>
            <a:off x="582991" y="4554119"/>
            <a:ext cx="114331" cy="114331"/>
          </a:xfrm>
          <a:prstGeom prst="rect">
            <a:avLst/>
          </a:prstGeom>
          <a:blipFill>
            <a:blip r:embed="rId3" cstate="print"/>
            <a:stretch>
              <a:fillRect/>
            </a:stretch>
          </a:blipFill>
        </p:spPr>
        <p:txBody>
          <a:bodyPr wrap="square" lIns="0" tIns="0" rIns="0" bIns="0" rtlCol="0"/>
          <a:lstStyle/>
          <a:p>
            <a:endParaRPr/>
          </a:p>
        </p:txBody>
      </p:sp>
      <p:sp>
        <p:nvSpPr>
          <p:cNvPr id="52" name="object 52"/>
          <p:cNvSpPr/>
          <p:nvPr/>
        </p:nvSpPr>
        <p:spPr>
          <a:xfrm>
            <a:off x="6848378" y="4554113"/>
            <a:ext cx="121954" cy="121954"/>
          </a:xfrm>
          <a:prstGeom prst="rect">
            <a:avLst/>
          </a:prstGeom>
          <a:blipFill>
            <a:blip r:embed="rId4" cstate="print"/>
            <a:stretch>
              <a:fillRect/>
            </a:stretch>
          </a:blipFill>
        </p:spPr>
        <p:txBody>
          <a:bodyPr wrap="square" lIns="0" tIns="0" rIns="0" bIns="0" rtlCol="0"/>
          <a:lstStyle/>
          <a:p>
            <a:endParaRPr/>
          </a:p>
        </p:txBody>
      </p:sp>
      <p:sp>
        <p:nvSpPr>
          <p:cNvPr id="53" name="object 53"/>
          <p:cNvSpPr/>
          <p:nvPr/>
        </p:nvSpPr>
        <p:spPr>
          <a:xfrm>
            <a:off x="3433667" y="4554119"/>
            <a:ext cx="3415029" cy="122555"/>
          </a:xfrm>
          <a:custGeom>
            <a:avLst/>
            <a:gdLst/>
            <a:ahLst/>
            <a:cxnLst/>
            <a:rect l="l" t="t" r="r" b="b"/>
            <a:pathLst>
              <a:path w="3415029" h="122554">
                <a:moveTo>
                  <a:pt x="0" y="0"/>
                </a:moveTo>
                <a:lnTo>
                  <a:pt x="3414712" y="0"/>
                </a:lnTo>
                <a:lnTo>
                  <a:pt x="3414712" y="121954"/>
                </a:lnTo>
                <a:lnTo>
                  <a:pt x="0" y="121954"/>
                </a:lnTo>
                <a:lnTo>
                  <a:pt x="0" y="0"/>
                </a:lnTo>
                <a:close/>
              </a:path>
            </a:pathLst>
          </a:custGeom>
          <a:solidFill>
            <a:srgbClr val="D3CFC7"/>
          </a:solidFill>
        </p:spPr>
        <p:txBody>
          <a:bodyPr wrap="square" lIns="0" tIns="0" rIns="0" bIns="0" rtlCol="0"/>
          <a:lstStyle/>
          <a:p>
            <a:endParaRPr/>
          </a:p>
        </p:txBody>
      </p:sp>
      <p:sp>
        <p:nvSpPr>
          <p:cNvPr id="54" name="object 54"/>
          <p:cNvSpPr/>
          <p:nvPr/>
        </p:nvSpPr>
        <p:spPr>
          <a:xfrm>
            <a:off x="3433667" y="4554119"/>
            <a:ext cx="3414712" cy="121954"/>
          </a:xfrm>
          <a:prstGeom prst="rect">
            <a:avLst/>
          </a:prstGeom>
          <a:blipFill>
            <a:blip r:embed="rId5" cstate="print"/>
            <a:stretch>
              <a:fillRect/>
            </a:stretch>
          </a:blipFill>
        </p:spPr>
        <p:txBody>
          <a:bodyPr wrap="square" lIns="0" tIns="0" rIns="0" bIns="0" rtlCol="0"/>
          <a:lstStyle/>
          <a:p>
            <a:endParaRPr/>
          </a:p>
        </p:txBody>
      </p:sp>
      <p:sp>
        <p:nvSpPr>
          <p:cNvPr id="55" name="object 55"/>
          <p:cNvSpPr/>
          <p:nvPr/>
        </p:nvSpPr>
        <p:spPr>
          <a:xfrm>
            <a:off x="704945" y="4554119"/>
            <a:ext cx="2713990" cy="107314"/>
          </a:xfrm>
          <a:custGeom>
            <a:avLst/>
            <a:gdLst/>
            <a:ahLst/>
            <a:cxnLst/>
            <a:rect l="l" t="t" r="r" b="b"/>
            <a:pathLst>
              <a:path w="2713990" h="107314">
                <a:moveTo>
                  <a:pt x="0" y="106709"/>
                </a:moveTo>
                <a:lnTo>
                  <a:pt x="0" y="0"/>
                </a:lnTo>
                <a:lnTo>
                  <a:pt x="2713476" y="0"/>
                </a:lnTo>
              </a:path>
            </a:pathLst>
          </a:custGeom>
          <a:ln w="3175">
            <a:solidFill>
              <a:srgbClr val="D3CFC7"/>
            </a:solidFill>
          </a:ln>
        </p:spPr>
        <p:txBody>
          <a:bodyPr wrap="square" lIns="0" tIns="0" rIns="0" bIns="0" rtlCol="0"/>
          <a:lstStyle/>
          <a:p>
            <a:endParaRPr/>
          </a:p>
        </p:txBody>
      </p:sp>
      <p:sp>
        <p:nvSpPr>
          <p:cNvPr id="56" name="object 56"/>
          <p:cNvSpPr/>
          <p:nvPr/>
        </p:nvSpPr>
        <p:spPr>
          <a:xfrm>
            <a:off x="704945" y="4554119"/>
            <a:ext cx="2721610" cy="114935"/>
          </a:xfrm>
          <a:custGeom>
            <a:avLst/>
            <a:gdLst/>
            <a:ahLst/>
            <a:cxnLst/>
            <a:rect l="l" t="t" r="r" b="b"/>
            <a:pathLst>
              <a:path w="2721610" h="114935">
                <a:moveTo>
                  <a:pt x="0" y="114331"/>
                </a:moveTo>
                <a:lnTo>
                  <a:pt x="2721098" y="114331"/>
                </a:lnTo>
                <a:lnTo>
                  <a:pt x="2721098" y="0"/>
                </a:lnTo>
              </a:path>
            </a:pathLst>
          </a:custGeom>
          <a:ln w="3175">
            <a:solidFill>
              <a:srgbClr val="000000"/>
            </a:solidFill>
          </a:ln>
        </p:spPr>
        <p:txBody>
          <a:bodyPr wrap="square" lIns="0" tIns="0" rIns="0" bIns="0" rtlCol="0"/>
          <a:lstStyle/>
          <a:p>
            <a:endParaRPr/>
          </a:p>
        </p:txBody>
      </p:sp>
      <p:sp>
        <p:nvSpPr>
          <p:cNvPr id="57" name="object 57"/>
          <p:cNvSpPr/>
          <p:nvPr/>
        </p:nvSpPr>
        <p:spPr>
          <a:xfrm>
            <a:off x="712567" y="4561741"/>
            <a:ext cx="2698750" cy="92075"/>
          </a:xfrm>
          <a:custGeom>
            <a:avLst/>
            <a:gdLst/>
            <a:ahLst/>
            <a:cxnLst/>
            <a:rect l="l" t="t" r="r" b="b"/>
            <a:pathLst>
              <a:path w="2698750" h="92075">
                <a:moveTo>
                  <a:pt x="0" y="91465"/>
                </a:moveTo>
                <a:lnTo>
                  <a:pt x="0" y="0"/>
                </a:lnTo>
                <a:lnTo>
                  <a:pt x="2698232" y="0"/>
                </a:lnTo>
              </a:path>
            </a:pathLst>
          </a:custGeom>
          <a:ln w="3175">
            <a:solidFill>
              <a:srgbClr val="FFFFFF"/>
            </a:solidFill>
          </a:ln>
        </p:spPr>
        <p:txBody>
          <a:bodyPr wrap="square" lIns="0" tIns="0" rIns="0" bIns="0" rtlCol="0"/>
          <a:lstStyle/>
          <a:p>
            <a:endParaRPr/>
          </a:p>
        </p:txBody>
      </p:sp>
      <p:sp>
        <p:nvSpPr>
          <p:cNvPr id="58" name="object 58"/>
          <p:cNvSpPr/>
          <p:nvPr/>
        </p:nvSpPr>
        <p:spPr>
          <a:xfrm>
            <a:off x="712567" y="4561741"/>
            <a:ext cx="2706370" cy="99695"/>
          </a:xfrm>
          <a:custGeom>
            <a:avLst/>
            <a:gdLst/>
            <a:ahLst/>
            <a:cxnLst/>
            <a:rect l="l" t="t" r="r" b="b"/>
            <a:pathLst>
              <a:path w="2706370" h="99695">
                <a:moveTo>
                  <a:pt x="0" y="99087"/>
                </a:moveTo>
                <a:lnTo>
                  <a:pt x="2705854" y="99087"/>
                </a:lnTo>
                <a:lnTo>
                  <a:pt x="2705854" y="0"/>
                </a:lnTo>
              </a:path>
            </a:pathLst>
          </a:custGeom>
          <a:ln w="3175">
            <a:solidFill>
              <a:srgbClr val="696763"/>
            </a:solidFill>
          </a:ln>
        </p:spPr>
        <p:txBody>
          <a:bodyPr wrap="square" lIns="0" tIns="0" rIns="0" bIns="0" rtlCol="0"/>
          <a:lstStyle/>
          <a:p>
            <a:endParaRPr/>
          </a:p>
        </p:txBody>
      </p:sp>
      <p:sp>
        <p:nvSpPr>
          <p:cNvPr id="59" name="object 59"/>
          <p:cNvSpPr/>
          <p:nvPr/>
        </p:nvSpPr>
        <p:spPr>
          <a:xfrm>
            <a:off x="720189" y="4569363"/>
            <a:ext cx="2698750" cy="92075"/>
          </a:xfrm>
          <a:custGeom>
            <a:avLst/>
            <a:gdLst/>
            <a:ahLst/>
            <a:cxnLst/>
            <a:rect l="l" t="t" r="r" b="b"/>
            <a:pathLst>
              <a:path w="2698750" h="92075">
                <a:moveTo>
                  <a:pt x="0" y="0"/>
                </a:moveTo>
                <a:lnTo>
                  <a:pt x="2698232" y="0"/>
                </a:lnTo>
                <a:lnTo>
                  <a:pt x="2698232" y="91465"/>
                </a:lnTo>
                <a:lnTo>
                  <a:pt x="0" y="91465"/>
                </a:lnTo>
                <a:lnTo>
                  <a:pt x="0" y="0"/>
                </a:lnTo>
                <a:close/>
              </a:path>
            </a:pathLst>
          </a:custGeom>
          <a:solidFill>
            <a:srgbClr val="D3CFC7"/>
          </a:solidFill>
        </p:spPr>
        <p:txBody>
          <a:bodyPr wrap="square" lIns="0" tIns="0" rIns="0" bIns="0" rtlCol="0"/>
          <a:lstStyle/>
          <a:p>
            <a:endParaRPr/>
          </a:p>
        </p:txBody>
      </p:sp>
      <p:sp>
        <p:nvSpPr>
          <p:cNvPr id="60" name="object 60"/>
          <p:cNvSpPr txBox="1"/>
          <p:nvPr/>
        </p:nvSpPr>
        <p:spPr>
          <a:xfrm>
            <a:off x="608402" y="440716"/>
            <a:ext cx="3430904" cy="1000125"/>
          </a:xfrm>
          <a:prstGeom prst="rect">
            <a:avLst/>
          </a:prstGeom>
        </p:spPr>
        <p:txBody>
          <a:bodyPr vert="horz" wrap="square" lIns="0" tIns="11430" rIns="0" bIns="0" rtlCol="0">
            <a:spAutoFit/>
          </a:bodyPr>
          <a:lstStyle/>
          <a:p>
            <a:pPr marL="12700">
              <a:lnSpc>
                <a:spcPct val="100000"/>
              </a:lnSpc>
              <a:spcBef>
                <a:spcPts val="90"/>
              </a:spcBef>
            </a:pPr>
            <a:r>
              <a:rPr sz="850" b="1" spc="-10" dirty="0">
                <a:latin typeface="Arial"/>
                <a:cs typeface="Arial"/>
              </a:rPr>
              <a:t>Get relevant part of </a:t>
            </a:r>
            <a:r>
              <a:rPr sz="850" b="1" spc="-15" dirty="0">
                <a:latin typeface="Arial"/>
                <a:cs typeface="Arial"/>
              </a:rPr>
              <a:t>JSON </a:t>
            </a:r>
            <a:r>
              <a:rPr sz="850" b="1" spc="-10" dirty="0">
                <a:latin typeface="Arial"/>
                <a:cs typeface="Arial"/>
              </a:rPr>
              <a:t>and transform it into a </a:t>
            </a:r>
            <a:r>
              <a:rPr sz="850" b="1" i="1" spc="-10" dirty="0">
                <a:latin typeface="Arial"/>
                <a:cs typeface="Arial"/>
              </a:rPr>
              <a:t>pandas</a:t>
            </a:r>
            <a:r>
              <a:rPr sz="850" b="1" i="1" spc="-110" dirty="0">
                <a:latin typeface="Arial"/>
                <a:cs typeface="Arial"/>
              </a:rPr>
              <a:t> </a:t>
            </a:r>
            <a:r>
              <a:rPr sz="850" b="1" spc="-10" dirty="0">
                <a:latin typeface="Arial"/>
                <a:cs typeface="Arial"/>
              </a:rPr>
              <a:t>dataframe</a:t>
            </a:r>
            <a:endParaRPr sz="850">
              <a:latin typeface="Arial"/>
              <a:cs typeface="Arial"/>
            </a:endParaRPr>
          </a:p>
          <a:p>
            <a:pPr>
              <a:lnSpc>
                <a:spcPct val="100000"/>
              </a:lnSpc>
              <a:spcBef>
                <a:spcPts val="55"/>
              </a:spcBef>
            </a:pPr>
            <a:endParaRPr sz="1100">
              <a:latin typeface="Times New Roman"/>
              <a:cs typeface="Times New Roman"/>
            </a:endParaRPr>
          </a:p>
          <a:p>
            <a:pPr marL="12700">
              <a:lnSpc>
                <a:spcPct val="100000"/>
              </a:lnSpc>
            </a:pPr>
            <a:r>
              <a:rPr sz="850" spc="-10" dirty="0">
                <a:solidFill>
                  <a:srgbClr val="2F3E9E"/>
                </a:solidFill>
                <a:latin typeface="Courier New"/>
                <a:cs typeface="Courier New"/>
              </a:rPr>
              <a:t>In</a:t>
            </a:r>
            <a:r>
              <a:rPr sz="850" spc="-15" dirty="0">
                <a:solidFill>
                  <a:srgbClr val="2F3E9E"/>
                </a:solidFill>
                <a:latin typeface="Courier New"/>
                <a:cs typeface="Courier New"/>
              </a:rPr>
              <a:t> </a:t>
            </a:r>
            <a:r>
              <a:rPr sz="850" spc="-10" dirty="0">
                <a:solidFill>
                  <a:srgbClr val="2F3E9E"/>
                </a:solidFill>
                <a:latin typeface="Courier New"/>
                <a:cs typeface="Courier New"/>
              </a:rPr>
              <a:t>[92]:</a:t>
            </a:r>
            <a:endParaRPr sz="850">
              <a:latin typeface="Courier New"/>
              <a:cs typeface="Courier New"/>
            </a:endParaRPr>
          </a:p>
          <a:p>
            <a:pPr marL="20320">
              <a:lnSpc>
                <a:spcPct val="100000"/>
              </a:lnSpc>
              <a:spcBef>
                <a:spcPts val="660"/>
              </a:spcBef>
            </a:pPr>
            <a:r>
              <a:rPr sz="850" i="1" spc="-10" dirty="0">
                <a:solidFill>
                  <a:srgbClr val="3F7F7F"/>
                </a:solidFill>
                <a:latin typeface="Courier New"/>
                <a:cs typeface="Courier New"/>
              </a:rPr>
              <a:t># assign </a:t>
            </a:r>
            <a:r>
              <a:rPr sz="850" i="1" spc="-15" dirty="0">
                <a:solidFill>
                  <a:srgbClr val="3F7F7F"/>
                </a:solidFill>
                <a:latin typeface="Courier New"/>
                <a:cs typeface="Courier New"/>
              </a:rPr>
              <a:t>relevant </a:t>
            </a:r>
            <a:r>
              <a:rPr sz="850" i="1" spc="-10" dirty="0">
                <a:solidFill>
                  <a:srgbClr val="3F7F7F"/>
                </a:solidFill>
                <a:latin typeface="Courier New"/>
                <a:cs typeface="Courier New"/>
              </a:rPr>
              <a:t>part of JSON to</a:t>
            </a:r>
            <a:r>
              <a:rPr sz="850" i="1" spc="-25" dirty="0">
                <a:solidFill>
                  <a:srgbClr val="3F7F7F"/>
                </a:solidFill>
                <a:latin typeface="Courier New"/>
                <a:cs typeface="Courier New"/>
              </a:rPr>
              <a:t> </a:t>
            </a:r>
            <a:r>
              <a:rPr sz="850" i="1" spc="-10" dirty="0">
                <a:solidFill>
                  <a:srgbClr val="3F7F7F"/>
                </a:solidFill>
                <a:latin typeface="Courier New"/>
                <a:cs typeface="Courier New"/>
              </a:rPr>
              <a:t>venues</a:t>
            </a:r>
            <a:endParaRPr sz="850">
              <a:latin typeface="Courier New"/>
              <a:cs typeface="Courier New"/>
            </a:endParaRPr>
          </a:p>
          <a:p>
            <a:pPr>
              <a:lnSpc>
                <a:spcPct val="100000"/>
              </a:lnSpc>
            </a:pPr>
            <a:endParaRPr sz="900">
              <a:latin typeface="Times New Roman"/>
              <a:cs typeface="Times New Roman"/>
            </a:endParaRPr>
          </a:p>
          <a:p>
            <a:pPr marL="12700">
              <a:lnSpc>
                <a:spcPct val="100000"/>
              </a:lnSpc>
              <a:spcBef>
                <a:spcPts val="585"/>
              </a:spcBef>
            </a:pPr>
            <a:r>
              <a:rPr sz="850" spc="-15" dirty="0">
                <a:solidFill>
                  <a:srgbClr val="D74214"/>
                </a:solidFill>
                <a:latin typeface="Courier New"/>
                <a:cs typeface="Courier New"/>
              </a:rPr>
              <a:t>Out[92]:</a:t>
            </a:r>
            <a:endParaRPr sz="850">
              <a:latin typeface="Courier New"/>
              <a:cs typeface="Courier New"/>
            </a:endParaRPr>
          </a:p>
        </p:txBody>
      </p:sp>
      <p:sp>
        <p:nvSpPr>
          <p:cNvPr id="61" name="object 61"/>
          <p:cNvSpPr txBox="1"/>
          <p:nvPr/>
        </p:nvSpPr>
        <p:spPr>
          <a:xfrm>
            <a:off x="1599278" y="1637390"/>
            <a:ext cx="483234" cy="135255"/>
          </a:xfrm>
          <a:prstGeom prst="rect">
            <a:avLst/>
          </a:prstGeom>
        </p:spPr>
        <p:txBody>
          <a:bodyPr vert="horz" wrap="square" lIns="0" tIns="15240" rIns="0" bIns="0" rtlCol="0">
            <a:spAutoFit/>
          </a:bodyPr>
          <a:lstStyle/>
          <a:p>
            <a:pPr marL="12700">
              <a:lnSpc>
                <a:spcPct val="100000"/>
              </a:lnSpc>
              <a:spcBef>
                <a:spcPts val="120"/>
              </a:spcBef>
            </a:pPr>
            <a:r>
              <a:rPr sz="700" b="1" spc="5" dirty="0">
                <a:latin typeface="Arial"/>
                <a:cs typeface="Arial"/>
              </a:rPr>
              <a:t>categories</a:t>
            </a:r>
            <a:endParaRPr sz="700">
              <a:latin typeface="Arial"/>
              <a:cs typeface="Arial"/>
            </a:endParaRPr>
          </a:p>
        </p:txBody>
      </p:sp>
      <p:sp>
        <p:nvSpPr>
          <p:cNvPr id="62" name="object 62"/>
          <p:cNvSpPr txBox="1"/>
          <p:nvPr/>
        </p:nvSpPr>
        <p:spPr>
          <a:xfrm>
            <a:off x="2148071" y="1637390"/>
            <a:ext cx="381635" cy="135255"/>
          </a:xfrm>
          <a:prstGeom prst="rect">
            <a:avLst/>
          </a:prstGeom>
        </p:spPr>
        <p:txBody>
          <a:bodyPr vert="horz" wrap="square" lIns="0" tIns="15240" rIns="0" bIns="0" rtlCol="0">
            <a:spAutoFit/>
          </a:bodyPr>
          <a:lstStyle/>
          <a:p>
            <a:pPr marL="12700">
              <a:lnSpc>
                <a:spcPct val="100000"/>
              </a:lnSpc>
              <a:spcBef>
                <a:spcPts val="120"/>
              </a:spcBef>
            </a:pPr>
            <a:r>
              <a:rPr sz="700" b="1" spc="5" dirty="0">
                <a:latin typeface="Arial"/>
                <a:cs typeface="Arial"/>
              </a:rPr>
              <a:t>hasPerk</a:t>
            </a:r>
            <a:endParaRPr sz="700">
              <a:latin typeface="Arial"/>
              <a:cs typeface="Arial"/>
            </a:endParaRPr>
          </a:p>
        </p:txBody>
      </p:sp>
      <p:sp>
        <p:nvSpPr>
          <p:cNvPr id="63" name="object 63"/>
          <p:cNvSpPr txBox="1"/>
          <p:nvPr/>
        </p:nvSpPr>
        <p:spPr>
          <a:xfrm>
            <a:off x="3710607" y="1637390"/>
            <a:ext cx="3252470" cy="135255"/>
          </a:xfrm>
          <a:prstGeom prst="rect">
            <a:avLst/>
          </a:prstGeom>
        </p:spPr>
        <p:txBody>
          <a:bodyPr vert="horz" wrap="square" lIns="0" tIns="15240" rIns="0" bIns="0" rtlCol="0">
            <a:spAutoFit/>
          </a:bodyPr>
          <a:lstStyle/>
          <a:p>
            <a:pPr marL="12700">
              <a:lnSpc>
                <a:spcPct val="100000"/>
              </a:lnSpc>
              <a:spcBef>
                <a:spcPts val="120"/>
              </a:spcBef>
            </a:pPr>
            <a:r>
              <a:rPr sz="700" b="1" spc="5" dirty="0">
                <a:latin typeface="Arial"/>
                <a:cs typeface="Arial"/>
              </a:rPr>
              <a:t>id location.address location.cc </a:t>
            </a:r>
            <a:r>
              <a:rPr sz="700" b="1" dirty="0">
                <a:latin typeface="Arial"/>
                <a:cs typeface="Arial"/>
              </a:rPr>
              <a:t>location.city </a:t>
            </a:r>
            <a:r>
              <a:rPr sz="700" b="1" spc="5" dirty="0">
                <a:latin typeface="Arial"/>
                <a:cs typeface="Arial"/>
              </a:rPr>
              <a:t>location.country</a:t>
            </a:r>
            <a:r>
              <a:rPr sz="700" b="1" spc="30" dirty="0">
                <a:latin typeface="Arial"/>
                <a:cs typeface="Arial"/>
              </a:rPr>
              <a:t> </a:t>
            </a:r>
            <a:r>
              <a:rPr sz="700" b="1" dirty="0">
                <a:latin typeface="Arial"/>
                <a:cs typeface="Arial"/>
              </a:rPr>
              <a:t>locati</a:t>
            </a:r>
            <a:endParaRPr sz="700">
              <a:latin typeface="Arial"/>
              <a:cs typeface="Arial"/>
            </a:endParaRPr>
          </a:p>
        </p:txBody>
      </p:sp>
      <p:sp>
        <p:nvSpPr>
          <p:cNvPr id="64" name="object 64"/>
          <p:cNvSpPr txBox="1"/>
          <p:nvPr/>
        </p:nvSpPr>
        <p:spPr>
          <a:xfrm>
            <a:off x="666835" y="1843187"/>
            <a:ext cx="1416685" cy="348615"/>
          </a:xfrm>
          <a:prstGeom prst="rect">
            <a:avLst/>
          </a:prstGeom>
        </p:spPr>
        <p:txBody>
          <a:bodyPr vert="horz" wrap="square" lIns="0" tIns="15240" rIns="0" bIns="0" rtlCol="0">
            <a:spAutoFit/>
          </a:bodyPr>
          <a:lstStyle/>
          <a:p>
            <a:pPr marR="9525" algn="r">
              <a:lnSpc>
                <a:spcPct val="100000"/>
              </a:lnSpc>
              <a:spcBef>
                <a:spcPts val="120"/>
              </a:spcBef>
            </a:pPr>
            <a:r>
              <a:rPr sz="700" dirty="0">
                <a:latin typeface="Arial"/>
                <a:cs typeface="Arial"/>
              </a:rPr>
              <a:t>[{'id'</a:t>
            </a:r>
            <a:r>
              <a:rPr sz="700" spc="5" dirty="0">
                <a:latin typeface="Arial"/>
                <a:cs typeface="Arial"/>
              </a:rPr>
              <a:t>:</a:t>
            </a:r>
            <a:endParaRPr sz="700">
              <a:latin typeface="Arial"/>
              <a:cs typeface="Arial"/>
            </a:endParaRPr>
          </a:p>
          <a:p>
            <a:pPr marR="5715" algn="r">
              <a:lnSpc>
                <a:spcPct val="100000"/>
              </a:lnSpc>
              <a:tabLst>
                <a:tab pos="197485" algn="l"/>
              </a:tabLst>
            </a:pPr>
            <a:r>
              <a:rPr sz="700" b="1" spc="10" dirty="0">
                <a:latin typeface="Arial"/>
                <a:cs typeface="Arial"/>
              </a:rPr>
              <a:t>0	</a:t>
            </a:r>
            <a:r>
              <a:rPr sz="700" spc="5" dirty="0">
                <a:latin typeface="Arial"/>
                <a:cs typeface="Arial"/>
              </a:rPr>
              <a:t>'4f4532974b9074f6e4fb0104',</a:t>
            </a:r>
            <a:endParaRPr sz="700">
              <a:latin typeface="Arial"/>
              <a:cs typeface="Arial"/>
            </a:endParaRPr>
          </a:p>
          <a:p>
            <a:pPr marR="5080" algn="r">
              <a:lnSpc>
                <a:spcPct val="100000"/>
              </a:lnSpc>
            </a:pPr>
            <a:r>
              <a:rPr sz="700" dirty="0">
                <a:latin typeface="Arial"/>
                <a:cs typeface="Arial"/>
              </a:rPr>
              <a:t>'name':</a:t>
            </a:r>
            <a:r>
              <a:rPr sz="700" spc="-55" dirty="0">
                <a:latin typeface="Arial"/>
                <a:cs typeface="Arial"/>
              </a:rPr>
              <a:t> </a:t>
            </a:r>
            <a:r>
              <a:rPr sz="700" dirty="0">
                <a:latin typeface="Arial"/>
                <a:cs typeface="Arial"/>
              </a:rPr>
              <a:t>'D...</a:t>
            </a:r>
            <a:endParaRPr sz="700">
              <a:latin typeface="Arial"/>
              <a:cs typeface="Arial"/>
            </a:endParaRPr>
          </a:p>
        </p:txBody>
      </p:sp>
      <p:sp>
        <p:nvSpPr>
          <p:cNvPr id="65" name="object 65"/>
          <p:cNvSpPr txBox="1"/>
          <p:nvPr/>
        </p:nvSpPr>
        <p:spPr>
          <a:xfrm>
            <a:off x="2297970" y="1949897"/>
            <a:ext cx="1525270" cy="135255"/>
          </a:xfrm>
          <a:prstGeom prst="rect">
            <a:avLst/>
          </a:prstGeom>
        </p:spPr>
        <p:txBody>
          <a:bodyPr vert="horz" wrap="square" lIns="0" tIns="15240" rIns="0" bIns="0" rtlCol="0">
            <a:spAutoFit/>
          </a:bodyPr>
          <a:lstStyle/>
          <a:p>
            <a:pPr>
              <a:lnSpc>
                <a:spcPct val="100000"/>
              </a:lnSpc>
              <a:spcBef>
                <a:spcPts val="120"/>
              </a:spcBef>
            </a:pPr>
            <a:r>
              <a:rPr sz="700" spc="5" dirty="0">
                <a:latin typeface="Arial"/>
                <a:cs typeface="Arial"/>
              </a:rPr>
              <a:t>False</a:t>
            </a:r>
            <a:r>
              <a:rPr sz="700" spc="65" dirty="0">
                <a:latin typeface="Arial"/>
                <a:cs typeface="Arial"/>
              </a:rPr>
              <a:t> </a:t>
            </a:r>
            <a:r>
              <a:rPr sz="700" spc="5" dirty="0">
                <a:latin typeface="Arial"/>
                <a:cs typeface="Arial"/>
              </a:rPr>
              <a:t>57c8d67bcd1043c5b04493dc</a:t>
            </a:r>
            <a:endParaRPr sz="700">
              <a:latin typeface="Arial"/>
              <a:cs typeface="Arial"/>
            </a:endParaRPr>
          </a:p>
        </p:txBody>
      </p:sp>
      <p:sp>
        <p:nvSpPr>
          <p:cNvPr id="66" name="object 66"/>
          <p:cNvSpPr txBox="1"/>
          <p:nvPr/>
        </p:nvSpPr>
        <p:spPr>
          <a:xfrm>
            <a:off x="3997704" y="1896542"/>
            <a:ext cx="638175" cy="241935"/>
          </a:xfrm>
          <a:prstGeom prst="rect">
            <a:avLst/>
          </a:prstGeom>
        </p:spPr>
        <p:txBody>
          <a:bodyPr vert="horz" wrap="square" lIns="0" tIns="15240" rIns="0" bIns="0" rtlCol="0">
            <a:spAutoFit/>
          </a:bodyPr>
          <a:lstStyle/>
          <a:p>
            <a:pPr>
              <a:lnSpc>
                <a:spcPct val="100000"/>
              </a:lnSpc>
              <a:spcBef>
                <a:spcPts val="120"/>
              </a:spcBef>
            </a:pPr>
            <a:r>
              <a:rPr sz="700" spc="5" dirty="0">
                <a:latin typeface="Arial"/>
                <a:cs typeface="Arial"/>
              </a:rPr>
              <a:t>5600</a:t>
            </a:r>
            <a:r>
              <a:rPr sz="700" spc="-75" dirty="0">
                <a:latin typeface="Arial"/>
                <a:cs typeface="Arial"/>
              </a:rPr>
              <a:t> </a:t>
            </a:r>
            <a:r>
              <a:rPr sz="700" spc="5" dirty="0">
                <a:latin typeface="Arial"/>
                <a:cs typeface="Arial"/>
              </a:rPr>
              <a:t>Sheppard</a:t>
            </a:r>
            <a:endParaRPr sz="700">
              <a:latin typeface="Arial"/>
              <a:cs typeface="Arial"/>
            </a:endParaRPr>
          </a:p>
          <a:p>
            <a:pPr marL="381000">
              <a:lnSpc>
                <a:spcPct val="100000"/>
              </a:lnSpc>
            </a:pPr>
            <a:r>
              <a:rPr sz="700" spc="5" dirty="0">
                <a:latin typeface="Arial"/>
                <a:cs typeface="Arial"/>
              </a:rPr>
              <a:t>Ave</a:t>
            </a:r>
            <a:r>
              <a:rPr sz="700" spc="-80" dirty="0">
                <a:latin typeface="Arial"/>
                <a:cs typeface="Arial"/>
              </a:rPr>
              <a:t> </a:t>
            </a:r>
            <a:r>
              <a:rPr sz="700" spc="10" dirty="0">
                <a:latin typeface="Arial"/>
                <a:cs typeface="Arial"/>
              </a:rPr>
              <a:t>E</a:t>
            </a:r>
            <a:endParaRPr sz="700">
              <a:latin typeface="Arial"/>
              <a:cs typeface="Arial"/>
            </a:endParaRPr>
          </a:p>
        </p:txBody>
      </p:sp>
      <p:sp>
        <p:nvSpPr>
          <p:cNvPr id="67" name="object 67"/>
          <p:cNvSpPr txBox="1"/>
          <p:nvPr/>
        </p:nvSpPr>
        <p:spPr>
          <a:xfrm>
            <a:off x="5064802" y="1949897"/>
            <a:ext cx="765175" cy="135255"/>
          </a:xfrm>
          <a:prstGeom prst="rect">
            <a:avLst/>
          </a:prstGeom>
        </p:spPr>
        <p:txBody>
          <a:bodyPr vert="horz" wrap="square" lIns="0" tIns="15240" rIns="0" bIns="0" rtlCol="0">
            <a:spAutoFit/>
          </a:bodyPr>
          <a:lstStyle/>
          <a:p>
            <a:pPr>
              <a:lnSpc>
                <a:spcPct val="100000"/>
              </a:lnSpc>
              <a:spcBef>
                <a:spcPts val="120"/>
              </a:spcBef>
            </a:pPr>
            <a:r>
              <a:rPr sz="700" spc="10" dirty="0">
                <a:latin typeface="Arial"/>
                <a:cs typeface="Arial"/>
              </a:rPr>
              <a:t>CA</a:t>
            </a:r>
            <a:r>
              <a:rPr sz="700" spc="125" dirty="0">
                <a:latin typeface="Arial"/>
                <a:cs typeface="Arial"/>
              </a:rPr>
              <a:t> </a:t>
            </a:r>
            <a:r>
              <a:rPr sz="700" spc="5" dirty="0">
                <a:latin typeface="Arial"/>
                <a:cs typeface="Arial"/>
              </a:rPr>
              <a:t>Scarborough</a:t>
            </a:r>
            <a:endParaRPr sz="700">
              <a:latin typeface="Arial"/>
              <a:cs typeface="Arial"/>
            </a:endParaRPr>
          </a:p>
        </p:txBody>
      </p:sp>
      <p:sp>
        <p:nvSpPr>
          <p:cNvPr id="68" name="object 68"/>
          <p:cNvSpPr txBox="1"/>
          <p:nvPr/>
        </p:nvSpPr>
        <p:spPr>
          <a:xfrm>
            <a:off x="6299586" y="1949897"/>
            <a:ext cx="333375" cy="135255"/>
          </a:xfrm>
          <a:prstGeom prst="rect">
            <a:avLst/>
          </a:prstGeom>
        </p:spPr>
        <p:txBody>
          <a:bodyPr vert="horz" wrap="square" lIns="0" tIns="15240" rIns="0" bIns="0" rtlCol="0">
            <a:spAutoFit/>
          </a:bodyPr>
          <a:lstStyle/>
          <a:p>
            <a:pPr>
              <a:lnSpc>
                <a:spcPct val="100000"/>
              </a:lnSpc>
              <a:spcBef>
                <a:spcPts val="120"/>
              </a:spcBef>
            </a:pPr>
            <a:r>
              <a:rPr sz="700" spc="5" dirty="0">
                <a:latin typeface="Arial"/>
                <a:cs typeface="Arial"/>
              </a:rPr>
              <a:t>Canada</a:t>
            </a:r>
            <a:endParaRPr sz="700">
              <a:latin typeface="Arial"/>
              <a:cs typeface="Arial"/>
            </a:endParaRPr>
          </a:p>
        </p:txBody>
      </p:sp>
      <p:sp>
        <p:nvSpPr>
          <p:cNvPr id="69" name="object 69"/>
          <p:cNvSpPr txBox="1"/>
          <p:nvPr/>
        </p:nvSpPr>
        <p:spPr>
          <a:xfrm>
            <a:off x="654135" y="2308136"/>
            <a:ext cx="1429385" cy="348615"/>
          </a:xfrm>
          <a:prstGeom prst="rect">
            <a:avLst/>
          </a:prstGeom>
        </p:spPr>
        <p:txBody>
          <a:bodyPr vert="horz" wrap="square" lIns="0" tIns="15240" rIns="0" bIns="0" rtlCol="0">
            <a:spAutoFit/>
          </a:bodyPr>
          <a:lstStyle/>
          <a:p>
            <a:pPr marR="9525" algn="r">
              <a:lnSpc>
                <a:spcPct val="100000"/>
              </a:lnSpc>
              <a:spcBef>
                <a:spcPts val="120"/>
              </a:spcBef>
            </a:pPr>
            <a:r>
              <a:rPr sz="700" dirty="0">
                <a:latin typeface="Arial"/>
                <a:cs typeface="Arial"/>
              </a:rPr>
              <a:t>[{'id'</a:t>
            </a:r>
            <a:r>
              <a:rPr sz="700" spc="5" dirty="0">
                <a:latin typeface="Arial"/>
                <a:cs typeface="Arial"/>
              </a:rPr>
              <a:t>:</a:t>
            </a:r>
            <a:endParaRPr sz="700">
              <a:latin typeface="Arial"/>
              <a:cs typeface="Arial"/>
            </a:endParaRPr>
          </a:p>
          <a:p>
            <a:pPr marR="8255" algn="r">
              <a:lnSpc>
                <a:spcPct val="100000"/>
              </a:lnSpc>
            </a:pPr>
            <a:r>
              <a:rPr sz="700" b="1" spc="10" dirty="0">
                <a:latin typeface="Arial"/>
                <a:cs typeface="Arial"/>
              </a:rPr>
              <a:t>1  </a:t>
            </a:r>
            <a:r>
              <a:rPr sz="700" b="1" spc="45" dirty="0">
                <a:latin typeface="Arial"/>
                <a:cs typeface="Arial"/>
              </a:rPr>
              <a:t> </a:t>
            </a:r>
            <a:r>
              <a:rPr sz="700" spc="5" dirty="0">
                <a:latin typeface="Arial"/>
                <a:cs typeface="Arial"/>
              </a:rPr>
              <a:t>'4bf58dd8d48988d198941735',</a:t>
            </a:r>
            <a:endParaRPr sz="700">
              <a:latin typeface="Arial"/>
              <a:cs typeface="Arial"/>
            </a:endParaRPr>
          </a:p>
          <a:p>
            <a:pPr marR="5080" algn="r">
              <a:lnSpc>
                <a:spcPct val="100000"/>
              </a:lnSpc>
            </a:pPr>
            <a:r>
              <a:rPr sz="700" dirty="0">
                <a:latin typeface="Arial"/>
                <a:cs typeface="Arial"/>
              </a:rPr>
              <a:t>'name':</a:t>
            </a:r>
            <a:r>
              <a:rPr sz="700" spc="-55" dirty="0">
                <a:latin typeface="Arial"/>
                <a:cs typeface="Arial"/>
              </a:rPr>
              <a:t> </a:t>
            </a:r>
            <a:r>
              <a:rPr sz="700" dirty="0">
                <a:latin typeface="Arial"/>
                <a:cs typeface="Arial"/>
              </a:rPr>
              <a:t>'C...</a:t>
            </a:r>
            <a:endParaRPr sz="700">
              <a:latin typeface="Arial"/>
              <a:cs typeface="Arial"/>
            </a:endParaRPr>
          </a:p>
        </p:txBody>
      </p:sp>
      <p:sp>
        <p:nvSpPr>
          <p:cNvPr id="70" name="object 70"/>
          <p:cNvSpPr txBox="1"/>
          <p:nvPr/>
        </p:nvSpPr>
        <p:spPr>
          <a:xfrm>
            <a:off x="2285270" y="2414846"/>
            <a:ext cx="249554" cy="135255"/>
          </a:xfrm>
          <a:prstGeom prst="rect">
            <a:avLst/>
          </a:prstGeom>
        </p:spPr>
        <p:txBody>
          <a:bodyPr vert="horz" wrap="square" lIns="0" tIns="15240" rIns="0" bIns="0" rtlCol="0">
            <a:spAutoFit/>
          </a:bodyPr>
          <a:lstStyle/>
          <a:p>
            <a:pPr marL="12700">
              <a:lnSpc>
                <a:spcPct val="100000"/>
              </a:lnSpc>
              <a:spcBef>
                <a:spcPts val="120"/>
              </a:spcBef>
            </a:pPr>
            <a:r>
              <a:rPr sz="700" dirty="0">
                <a:latin typeface="Arial"/>
                <a:cs typeface="Arial"/>
              </a:rPr>
              <a:t>Fal</a:t>
            </a:r>
            <a:r>
              <a:rPr sz="700" spc="10" dirty="0">
                <a:latin typeface="Arial"/>
                <a:cs typeface="Arial"/>
              </a:rPr>
              <a:t>se</a:t>
            </a:r>
            <a:endParaRPr sz="700">
              <a:latin typeface="Arial"/>
              <a:cs typeface="Arial"/>
            </a:endParaRPr>
          </a:p>
        </p:txBody>
      </p:sp>
      <p:sp>
        <p:nvSpPr>
          <p:cNvPr id="71" name="object 71"/>
          <p:cNvSpPr txBox="1"/>
          <p:nvPr/>
        </p:nvSpPr>
        <p:spPr>
          <a:xfrm>
            <a:off x="2605399" y="2414846"/>
            <a:ext cx="1215390"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4d937f857ac3a35d2958d825</a:t>
            </a:r>
            <a:endParaRPr sz="700">
              <a:latin typeface="Arial"/>
              <a:cs typeface="Arial"/>
            </a:endParaRPr>
          </a:p>
        </p:txBody>
      </p:sp>
      <p:sp>
        <p:nvSpPr>
          <p:cNvPr id="72" name="object 72"/>
          <p:cNvSpPr txBox="1"/>
          <p:nvPr/>
        </p:nvSpPr>
        <p:spPr>
          <a:xfrm>
            <a:off x="4427087" y="2414846"/>
            <a:ext cx="20891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Na</a:t>
            </a:r>
            <a:r>
              <a:rPr sz="700" spc="10" dirty="0">
                <a:latin typeface="Arial"/>
                <a:cs typeface="Arial"/>
              </a:rPr>
              <a:t>N</a:t>
            </a:r>
            <a:endParaRPr sz="700">
              <a:latin typeface="Arial"/>
              <a:cs typeface="Arial"/>
            </a:endParaRPr>
          </a:p>
        </p:txBody>
      </p:sp>
      <p:sp>
        <p:nvSpPr>
          <p:cNvPr id="73" name="object 73"/>
          <p:cNvSpPr txBox="1"/>
          <p:nvPr/>
        </p:nvSpPr>
        <p:spPr>
          <a:xfrm>
            <a:off x="5052102" y="2414846"/>
            <a:ext cx="152400"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C</a:t>
            </a:r>
            <a:r>
              <a:rPr sz="700" spc="10" dirty="0">
                <a:latin typeface="Arial"/>
                <a:cs typeface="Arial"/>
              </a:rPr>
              <a:t>A</a:t>
            </a:r>
            <a:endParaRPr sz="700">
              <a:latin typeface="Arial"/>
              <a:cs typeface="Arial"/>
            </a:endParaRPr>
          </a:p>
        </p:txBody>
      </p:sp>
      <p:sp>
        <p:nvSpPr>
          <p:cNvPr id="74" name="object 74"/>
          <p:cNvSpPr txBox="1"/>
          <p:nvPr/>
        </p:nvSpPr>
        <p:spPr>
          <a:xfrm>
            <a:off x="5623761" y="2414846"/>
            <a:ext cx="20891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Na</a:t>
            </a:r>
            <a:r>
              <a:rPr sz="700" spc="10" dirty="0">
                <a:latin typeface="Arial"/>
                <a:cs typeface="Arial"/>
              </a:rPr>
              <a:t>N</a:t>
            </a:r>
            <a:endParaRPr sz="700">
              <a:latin typeface="Arial"/>
              <a:cs typeface="Arial"/>
            </a:endParaRPr>
          </a:p>
        </p:txBody>
      </p:sp>
      <p:sp>
        <p:nvSpPr>
          <p:cNvPr id="75" name="object 75"/>
          <p:cNvSpPr txBox="1"/>
          <p:nvPr/>
        </p:nvSpPr>
        <p:spPr>
          <a:xfrm>
            <a:off x="6286886" y="2414846"/>
            <a:ext cx="34607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Canada</a:t>
            </a:r>
            <a:endParaRPr sz="700">
              <a:latin typeface="Arial"/>
              <a:cs typeface="Arial"/>
            </a:endParaRPr>
          </a:p>
        </p:txBody>
      </p:sp>
      <p:sp>
        <p:nvSpPr>
          <p:cNvPr id="76" name="object 76"/>
          <p:cNvSpPr txBox="1"/>
          <p:nvPr/>
        </p:nvSpPr>
        <p:spPr>
          <a:xfrm>
            <a:off x="654135" y="2879796"/>
            <a:ext cx="1429385" cy="348615"/>
          </a:xfrm>
          <a:prstGeom prst="rect">
            <a:avLst/>
          </a:prstGeom>
        </p:spPr>
        <p:txBody>
          <a:bodyPr vert="horz" wrap="square" lIns="0" tIns="15240" rIns="0" bIns="0" rtlCol="0">
            <a:spAutoFit/>
          </a:bodyPr>
          <a:lstStyle/>
          <a:p>
            <a:pPr marR="9525" algn="r">
              <a:lnSpc>
                <a:spcPct val="100000"/>
              </a:lnSpc>
              <a:spcBef>
                <a:spcPts val="120"/>
              </a:spcBef>
            </a:pPr>
            <a:r>
              <a:rPr sz="700" dirty="0">
                <a:latin typeface="Arial"/>
                <a:cs typeface="Arial"/>
              </a:rPr>
              <a:t>[{'id'</a:t>
            </a:r>
            <a:r>
              <a:rPr sz="700" spc="5" dirty="0">
                <a:latin typeface="Arial"/>
                <a:cs typeface="Arial"/>
              </a:rPr>
              <a:t>:</a:t>
            </a:r>
            <a:endParaRPr sz="700">
              <a:latin typeface="Arial"/>
              <a:cs typeface="Arial"/>
            </a:endParaRPr>
          </a:p>
          <a:p>
            <a:pPr marR="5715" algn="r">
              <a:lnSpc>
                <a:spcPct val="100000"/>
              </a:lnSpc>
              <a:tabLst>
                <a:tab pos="197485" algn="l"/>
              </a:tabLst>
            </a:pPr>
            <a:r>
              <a:rPr sz="700" b="1" spc="10" dirty="0">
                <a:latin typeface="Arial"/>
                <a:cs typeface="Arial"/>
              </a:rPr>
              <a:t>2	</a:t>
            </a:r>
            <a:r>
              <a:rPr sz="700" spc="5" dirty="0">
                <a:latin typeface="Arial"/>
                <a:cs typeface="Arial"/>
              </a:rPr>
              <a:t>'4f4532974b9074f6e4fb0104',</a:t>
            </a:r>
            <a:endParaRPr sz="700">
              <a:latin typeface="Arial"/>
              <a:cs typeface="Arial"/>
            </a:endParaRPr>
          </a:p>
          <a:p>
            <a:pPr marR="5080" algn="r">
              <a:lnSpc>
                <a:spcPct val="100000"/>
              </a:lnSpc>
            </a:pPr>
            <a:r>
              <a:rPr sz="700" dirty="0">
                <a:latin typeface="Arial"/>
                <a:cs typeface="Arial"/>
              </a:rPr>
              <a:t>'name':</a:t>
            </a:r>
            <a:r>
              <a:rPr sz="700" spc="-55" dirty="0">
                <a:latin typeface="Arial"/>
                <a:cs typeface="Arial"/>
              </a:rPr>
              <a:t> </a:t>
            </a:r>
            <a:r>
              <a:rPr sz="700" dirty="0">
                <a:latin typeface="Arial"/>
                <a:cs typeface="Arial"/>
              </a:rPr>
              <a:t>'D...</a:t>
            </a:r>
            <a:endParaRPr sz="700">
              <a:latin typeface="Arial"/>
              <a:cs typeface="Arial"/>
            </a:endParaRPr>
          </a:p>
        </p:txBody>
      </p:sp>
      <p:sp>
        <p:nvSpPr>
          <p:cNvPr id="77" name="object 77"/>
          <p:cNvSpPr txBox="1"/>
          <p:nvPr/>
        </p:nvSpPr>
        <p:spPr>
          <a:xfrm>
            <a:off x="2285270" y="2986506"/>
            <a:ext cx="249554" cy="135255"/>
          </a:xfrm>
          <a:prstGeom prst="rect">
            <a:avLst/>
          </a:prstGeom>
        </p:spPr>
        <p:txBody>
          <a:bodyPr vert="horz" wrap="square" lIns="0" tIns="15240" rIns="0" bIns="0" rtlCol="0">
            <a:spAutoFit/>
          </a:bodyPr>
          <a:lstStyle/>
          <a:p>
            <a:pPr marL="12700">
              <a:lnSpc>
                <a:spcPct val="100000"/>
              </a:lnSpc>
              <a:spcBef>
                <a:spcPts val="120"/>
              </a:spcBef>
            </a:pPr>
            <a:r>
              <a:rPr sz="700" dirty="0">
                <a:latin typeface="Arial"/>
                <a:cs typeface="Arial"/>
              </a:rPr>
              <a:t>Fal</a:t>
            </a:r>
            <a:r>
              <a:rPr sz="700" spc="10" dirty="0">
                <a:latin typeface="Arial"/>
                <a:cs typeface="Arial"/>
              </a:rPr>
              <a:t>se</a:t>
            </a:r>
            <a:endParaRPr sz="700">
              <a:latin typeface="Arial"/>
              <a:cs typeface="Arial"/>
            </a:endParaRPr>
          </a:p>
        </p:txBody>
      </p:sp>
      <p:sp>
        <p:nvSpPr>
          <p:cNvPr id="78" name="object 78"/>
          <p:cNvSpPr txBox="1"/>
          <p:nvPr/>
        </p:nvSpPr>
        <p:spPr>
          <a:xfrm>
            <a:off x="2658754" y="2986506"/>
            <a:ext cx="1159510"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5841b68aaf5c144c4edaffa9</a:t>
            </a:r>
            <a:endParaRPr sz="700">
              <a:latin typeface="Arial"/>
              <a:cs typeface="Arial"/>
            </a:endParaRPr>
          </a:p>
        </p:txBody>
      </p:sp>
      <p:sp>
        <p:nvSpPr>
          <p:cNvPr id="79" name="object 79"/>
          <p:cNvSpPr txBox="1"/>
          <p:nvPr/>
        </p:nvSpPr>
        <p:spPr>
          <a:xfrm>
            <a:off x="4007870" y="2986506"/>
            <a:ext cx="63563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96 Dunsfold</a:t>
            </a:r>
            <a:r>
              <a:rPr sz="700" spc="-55" dirty="0">
                <a:latin typeface="Arial"/>
                <a:cs typeface="Arial"/>
              </a:rPr>
              <a:t> </a:t>
            </a:r>
            <a:r>
              <a:rPr sz="700" spc="5" dirty="0">
                <a:latin typeface="Arial"/>
                <a:cs typeface="Arial"/>
              </a:rPr>
              <a:t>Dr</a:t>
            </a:r>
            <a:endParaRPr sz="700">
              <a:latin typeface="Arial"/>
              <a:cs typeface="Arial"/>
            </a:endParaRPr>
          </a:p>
        </p:txBody>
      </p:sp>
      <p:sp>
        <p:nvSpPr>
          <p:cNvPr id="80" name="object 80"/>
          <p:cNvSpPr txBox="1"/>
          <p:nvPr/>
        </p:nvSpPr>
        <p:spPr>
          <a:xfrm>
            <a:off x="5052102" y="2986506"/>
            <a:ext cx="777875" cy="135255"/>
          </a:xfrm>
          <a:prstGeom prst="rect">
            <a:avLst/>
          </a:prstGeom>
        </p:spPr>
        <p:txBody>
          <a:bodyPr vert="horz" wrap="square" lIns="0" tIns="15240" rIns="0" bIns="0" rtlCol="0">
            <a:spAutoFit/>
          </a:bodyPr>
          <a:lstStyle/>
          <a:p>
            <a:pPr marL="12700">
              <a:lnSpc>
                <a:spcPct val="100000"/>
              </a:lnSpc>
              <a:spcBef>
                <a:spcPts val="120"/>
              </a:spcBef>
            </a:pPr>
            <a:r>
              <a:rPr sz="700" spc="10" dirty="0">
                <a:latin typeface="Arial"/>
                <a:cs typeface="Arial"/>
              </a:rPr>
              <a:t>CA</a:t>
            </a:r>
            <a:r>
              <a:rPr sz="700" spc="125" dirty="0">
                <a:latin typeface="Arial"/>
                <a:cs typeface="Arial"/>
              </a:rPr>
              <a:t> </a:t>
            </a:r>
            <a:r>
              <a:rPr sz="700" spc="5" dirty="0">
                <a:latin typeface="Arial"/>
                <a:cs typeface="Arial"/>
              </a:rPr>
              <a:t>Scarborough</a:t>
            </a:r>
            <a:endParaRPr sz="700">
              <a:latin typeface="Arial"/>
              <a:cs typeface="Arial"/>
            </a:endParaRPr>
          </a:p>
        </p:txBody>
      </p:sp>
      <p:sp>
        <p:nvSpPr>
          <p:cNvPr id="81" name="object 81"/>
          <p:cNvSpPr txBox="1"/>
          <p:nvPr/>
        </p:nvSpPr>
        <p:spPr>
          <a:xfrm>
            <a:off x="6286886" y="2986506"/>
            <a:ext cx="34607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Canada</a:t>
            </a:r>
            <a:endParaRPr sz="700">
              <a:latin typeface="Arial"/>
              <a:cs typeface="Arial"/>
            </a:endParaRPr>
          </a:p>
        </p:txBody>
      </p:sp>
      <p:sp>
        <p:nvSpPr>
          <p:cNvPr id="82" name="object 82"/>
          <p:cNvSpPr txBox="1"/>
          <p:nvPr/>
        </p:nvSpPr>
        <p:spPr>
          <a:xfrm>
            <a:off x="654135" y="3451456"/>
            <a:ext cx="1429385" cy="348615"/>
          </a:xfrm>
          <a:prstGeom prst="rect">
            <a:avLst/>
          </a:prstGeom>
        </p:spPr>
        <p:txBody>
          <a:bodyPr vert="horz" wrap="square" lIns="0" tIns="15240" rIns="0" bIns="0" rtlCol="0">
            <a:spAutoFit/>
          </a:bodyPr>
          <a:lstStyle/>
          <a:p>
            <a:pPr marR="9525" algn="r">
              <a:lnSpc>
                <a:spcPct val="100000"/>
              </a:lnSpc>
              <a:spcBef>
                <a:spcPts val="120"/>
              </a:spcBef>
            </a:pPr>
            <a:r>
              <a:rPr sz="700" dirty="0">
                <a:latin typeface="Arial"/>
                <a:cs typeface="Arial"/>
              </a:rPr>
              <a:t>[{'id'</a:t>
            </a:r>
            <a:r>
              <a:rPr sz="700" spc="5" dirty="0">
                <a:latin typeface="Arial"/>
                <a:cs typeface="Arial"/>
              </a:rPr>
              <a:t>:</a:t>
            </a:r>
            <a:endParaRPr sz="700">
              <a:latin typeface="Arial"/>
              <a:cs typeface="Arial"/>
            </a:endParaRPr>
          </a:p>
          <a:p>
            <a:pPr marR="5715" algn="r">
              <a:lnSpc>
                <a:spcPct val="100000"/>
              </a:lnSpc>
              <a:tabLst>
                <a:tab pos="197485" algn="l"/>
              </a:tabLst>
            </a:pPr>
            <a:r>
              <a:rPr sz="700" b="1" spc="10" dirty="0">
                <a:latin typeface="Arial"/>
                <a:cs typeface="Arial"/>
              </a:rPr>
              <a:t>3	</a:t>
            </a:r>
            <a:r>
              <a:rPr sz="700" spc="5" dirty="0">
                <a:latin typeface="Arial"/>
                <a:cs typeface="Arial"/>
              </a:rPr>
              <a:t>'4f4532974b9074f6e4fb0104',</a:t>
            </a:r>
            <a:endParaRPr sz="700">
              <a:latin typeface="Arial"/>
              <a:cs typeface="Arial"/>
            </a:endParaRPr>
          </a:p>
          <a:p>
            <a:pPr marR="5080" algn="r">
              <a:lnSpc>
                <a:spcPct val="100000"/>
              </a:lnSpc>
            </a:pPr>
            <a:r>
              <a:rPr sz="700" dirty="0">
                <a:latin typeface="Arial"/>
                <a:cs typeface="Arial"/>
              </a:rPr>
              <a:t>'name':</a:t>
            </a:r>
            <a:r>
              <a:rPr sz="700" spc="-55" dirty="0">
                <a:latin typeface="Arial"/>
                <a:cs typeface="Arial"/>
              </a:rPr>
              <a:t> </a:t>
            </a:r>
            <a:r>
              <a:rPr sz="700" dirty="0">
                <a:latin typeface="Arial"/>
                <a:cs typeface="Arial"/>
              </a:rPr>
              <a:t>'D...</a:t>
            </a:r>
            <a:endParaRPr sz="700">
              <a:latin typeface="Arial"/>
              <a:cs typeface="Arial"/>
            </a:endParaRPr>
          </a:p>
        </p:txBody>
      </p:sp>
      <p:sp>
        <p:nvSpPr>
          <p:cNvPr id="83" name="object 83"/>
          <p:cNvSpPr txBox="1"/>
          <p:nvPr/>
        </p:nvSpPr>
        <p:spPr>
          <a:xfrm>
            <a:off x="2285270" y="3558166"/>
            <a:ext cx="249554" cy="135255"/>
          </a:xfrm>
          <a:prstGeom prst="rect">
            <a:avLst/>
          </a:prstGeom>
        </p:spPr>
        <p:txBody>
          <a:bodyPr vert="horz" wrap="square" lIns="0" tIns="15240" rIns="0" bIns="0" rtlCol="0">
            <a:spAutoFit/>
          </a:bodyPr>
          <a:lstStyle/>
          <a:p>
            <a:pPr marL="12700">
              <a:lnSpc>
                <a:spcPct val="100000"/>
              </a:lnSpc>
              <a:spcBef>
                <a:spcPts val="120"/>
              </a:spcBef>
            </a:pPr>
            <a:r>
              <a:rPr sz="700" dirty="0">
                <a:latin typeface="Arial"/>
                <a:cs typeface="Arial"/>
              </a:rPr>
              <a:t>Fal</a:t>
            </a:r>
            <a:r>
              <a:rPr sz="700" spc="10" dirty="0">
                <a:latin typeface="Arial"/>
                <a:cs typeface="Arial"/>
              </a:rPr>
              <a:t>se</a:t>
            </a:r>
            <a:endParaRPr sz="700">
              <a:latin typeface="Arial"/>
              <a:cs typeface="Arial"/>
            </a:endParaRPr>
          </a:p>
        </p:txBody>
      </p:sp>
      <p:sp>
        <p:nvSpPr>
          <p:cNvPr id="84" name="object 84"/>
          <p:cNvSpPr txBox="1"/>
          <p:nvPr/>
        </p:nvSpPr>
        <p:spPr>
          <a:xfrm>
            <a:off x="2613021" y="3558166"/>
            <a:ext cx="1205230"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5bc82090cf72a0002cb19198</a:t>
            </a:r>
            <a:endParaRPr sz="700">
              <a:latin typeface="Arial"/>
              <a:cs typeface="Arial"/>
            </a:endParaRPr>
          </a:p>
        </p:txBody>
      </p:sp>
      <p:sp>
        <p:nvSpPr>
          <p:cNvPr id="85" name="object 85"/>
          <p:cNvSpPr txBox="1"/>
          <p:nvPr/>
        </p:nvSpPr>
        <p:spPr>
          <a:xfrm>
            <a:off x="3916405" y="3558166"/>
            <a:ext cx="73215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61 Canmore</a:t>
            </a:r>
            <a:r>
              <a:rPr sz="700" spc="-45" dirty="0">
                <a:latin typeface="Arial"/>
                <a:cs typeface="Arial"/>
              </a:rPr>
              <a:t> </a:t>
            </a:r>
            <a:r>
              <a:rPr sz="700" spc="5" dirty="0">
                <a:latin typeface="Arial"/>
                <a:cs typeface="Arial"/>
              </a:rPr>
              <a:t>Blvd</a:t>
            </a:r>
            <a:endParaRPr sz="700">
              <a:latin typeface="Arial"/>
              <a:cs typeface="Arial"/>
            </a:endParaRPr>
          </a:p>
        </p:txBody>
      </p:sp>
      <p:sp>
        <p:nvSpPr>
          <p:cNvPr id="86" name="object 86"/>
          <p:cNvSpPr txBox="1"/>
          <p:nvPr/>
        </p:nvSpPr>
        <p:spPr>
          <a:xfrm>
            <a:off x="5052102" y="3558166"/>
            <a:ext cx="777875" cy="135255"/>
          </a:xfrm>
          <a:prstGeom prst="rect">
            <a:avLst/>
          </a:prstGeom>
        </p:spPr>
        <p:txBody>
          <a:bodyPr vert="horz" wrap="square" lIns="0" tIns="15240" rIns="0" bIns="0" rtlCol="0">
            <a:spAutoFit/>
          </a:bodyPr>
          <a:lstStyle/>
          <a:p>
            <a:pPr marL="12700">
              <a:lnSpc>
                <a:spcPct val="100000"/>
              </a:lnSpc>
              <a:spcBef>
                <a:spcPts val="120"/>
              </a:spcBef>
            </a:pPr>
            <a:r>
              <a:rPr sz="700" spc="10" dirty="0">
                <a:latin typeface="Arial"/>
                <a:cs typeface="Arial"/>
              </a:rPr>
              <a:t>CA</a:t>
            </a:r>
            <a:r>
              <a:rPr sz="700" spc="125" dirty="0">
                <a:latin typeface="Arial"/>
                <a:cs typeface="Arial"/>
              </a:rPr>
              <a:t> </a:t>
            </a:r>
            <a:r>
              <a:rPr sz="700" spc="5" dirty="0">
                <a:latin typeface="Arial"/>
                <a:cs typeface="Arial"/>
              </a:rPr>
              <a:t>Scarborough</a:t>
            </a:r>
            <a:endParaRPr sz="700">
              <a:latin typeface="Arial"/>
              <a:cs typeface="Arial"/>
            </a:endParaRPr>
          </a:p>
        </p:txBody>
      </p:sp>
      <p:sp>
        <p:nvSpPr>
          <p:cNvPr id="87" name="object 87"/>
          <p:cNvSpPr txBox="1"/>
          <p:nvPr/>
        </p:nvSpPr>
        <p:spPr>
          <a:xfrm>
            <a:off x="6286886" y="3558166"/>
            <a:ext cx="34607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Canada</a:t>
            </a:r>
            <a:endParaRPr sz="700">
              <a:latin typeface="Arial"/>
              <a:cs typeface="Arial"/>
            </a:endParaRPr>
          </a:p>
        </p:txBody>
      </p:sp>
      <p:sp>
        <p:nvSpPr>
          <p:cNvPr id="88" name="object 88"/>
          <p:cNvSpPr txBox="1"/>
          <p:nvPr/>
        </p:nvSpPr>
        <p:spPr>
          <a:xfrm>
            <a:off x="666835" y="4023115"/>
            <a:ext cx="1416685" cy="348615"/>
          </a:xfrm>
          <a:prstGeom prst="rect">
            <a:avLst/>
          </a:prstGeom>
        </p:spPr>
        <p:txBody>
          <a:bodyPr vert="horz" wrap="square" lIns="0" tIns="15240" rIns="0" bIns="0" rtlCol="0">
            <a:spAutoFit/>
          </a:bodyPr>
          <a:lstStyle/>
          <a:p>
            <a:pPr marR="9525" algn="r">
              <a:lnSpc>
                <a:spcPct val="100000"/>
              </a:lnSpc>
              <a:spcBef>
                <a:spcPts val="120"/>
              </a:spcBef>
            </a:pPr>
            <a:r>
              <a:rPr sz="700" dirty="0">
                <a:latin typeface="Arial"/>
                <a:cs typeface="Arial"/>
              </a:rPr>
              <a:t>[{'id'</a:t>
            </a:r>
            <a:r>
              <a:rPr sz="700" spc="5" dirty="0">
                <a:latin typeface="Arial"/>
                <a:cs typeface="Arial"/>
              </a:rPr>
              <a:t>:</a:t>
            </a:r>
            <a:endParaRPr sz="700">
              <a:latin typeface="Arial"/>
              <a:cs typeface="Arial"/>
            </a:endParaRPr>
          </a:p>
          <a:p>
            <a:pPr marR="5715" algn="r">
              <a:lnSpc>
                <a:spcPct val="100000"/>
              </a:lnSpc>
              <a:tabLst>
                <a:tab pos="197485" algn="l"/>
              </a:tabLst>
            </a:pPr>
            <a:r>
              <a:rPr sz="700" b="1" spc="10" dirty="0">
                <a:latin typeface="Arial"/>
                <a:cs typeface="Arial"/>
              </a:rPr>
              <a:t>4	</a:t>
            </a:r>
            <a:r>
              <a:rPr sz="700" spc="5" dirty="0">
                <a:latin typeface="Arial"/>
                <a:cs typeface="Arial"/>
              </a:rPr>
              <a:t>'4f4532974b9074f6e4fb0104',</a:t>
            </a:r>
            <a:endParaRPr sz="700">
              <a:latin typeface="Arial"/>
              <a:cs typeface="Arial"/>
            </a:endParaRPr>
          </a:p>
          <a:p>
            <a:pPr marR="5080" algn="r">
              <a:lnSpc>
                <a:spcPct val="100000"/>
              </a:lnSpc>
            </a:pPr>
            <a:r>
              <a:rPr sz="700" dirty="0">
                <a:latin typeface="Arial"/>
                <a:cs typeface="Arial"/>
              </a:rPr>
              <a:t>'name':</a:t>
            </a:r>
            <a:r>
              <a:rPr sz="700" spc="-55" dirty="0">
                <a:latin typeface="Arial"/>
                <a:cs typeface="Arial"/>
              </a:rPr>
              <a:t> </a:t>
            </a:r>
            <a:r>
              <a:rPr sz="700" dirty="0">
                <a:latin typeface="Arial"/>
                <a:cs typeface="Arial"/>
              </a:rPr>
              <a:t>'D...</a:t>
            </a:r>
            <a:endParaRPr sz="700">
              <a:latin typeface="Arial"/>
              <a:cs typeface="Arial"/>
            </a:endParaRPr>
          </a:p>
        </p:txBody>
      </p:sp>
      <p:sp>
        <p:nvSpPr>
          <p:cNvPr id="89" name="object 89"/>
          <p:cNvSpPr txBox="1"/>
          <p:nvPr/>
        </p:nvSpPr>
        <p:spPr>
          <a:xfrm>
            <a:off x="2297970" y="4129825"/>
            <a:ext cx="1525270" cy="135255"/>
          </a:xfrm>
          <a:prstGeom prst="rect">
            <a:avLst/>
          </a:prstGeom>
        </p:spPr>
        <p:txBody>
          <a:bodyPr vert="horz" wrap="square" lIns="0" tIns="15240" rIns="0" bIns="0" rtlCol="0">
            <a:spAutoFit/>
          </a:bodyPr>
          <a:lstStyle/>
          <a:p>
            <a:pPr>
              <a:lnSpc>
                <a:spcPct val="100000"/>
              </a:lnSpc>
              <a:spcBef>
                <a:spcPts val="120"/>
              </a:spcBef>
            </a:pPr>
            <a:r>
              <a:rPr sz="700" spc="5" dirty="0">
                <a:latin typeface="Arial"/>
                <a:cs typeface="Arial"/>
              </a:rPr>
              <a:t>False</a:t>
            </a:r>
            <a:r>
              <a:rPr sz="700" spc="70" dirty="0">
                <a:latin typeface="Arial"/>
                <a:cs typeface="Arial"/>
              </a:rPr>
              <a:t> </a:t>
            </a:r>
            <a:r>
              <a:rPr sz="700" spc="5" dirty="0">
                <a:latin typeface="Arial"/>
                <a:cs typeface="Arial"/>
              </a:rPr>
              <a:t>5bc71981d807ee002ce1ecc6</a:t>
            </a:r>
            <a:endParaRPr sz="700">
              <a:latin typeface="Arial"/>
              <a:cs typeface="Arial"/>
            </a:endParaRPr>
          </a:p>
        </p:txBody>
      </p:sp>
      <p:sp>
        <p:nvSpPr>
          <p:cNvPr id="90" name="object 90"/>
          <p:cNvSpPr txBox="1"/>
          <p:nvPr/>
        </p:nvSpPr>
        <p:spPr>
          <a:xfrm>
            <a:off x="4089169" y="4076470"/>
            <a:ext cx="546100" cy="241935"/>
          </a:xfrm>
          <a:prstGeom prst="rect">
            <a:avLst/>
          </a:prstGeom>
        </p:spPr>
        <p:txBody>
          <a:bodyPr vert="horz" wrap="square" lIns="0" tIns="15240" rIns="0" bIns="0" rtlCol="0">
            <a:spAutoFit/>
          </a:bodyPr>
          <a:lstStyle/>
          <a:p>
            <a:pPr marR="5080" algn="r">
              <a:lnSpc>
                <a:spcPct val="100000"/>
              </a:lnSpc>
              <a:spcBef>
                <a:spcPts val="120"/>
              </a:spcBef>
            </a:pPr>
            <a:r>
              <a:rPr sz="700" spc="5" dirty="0">
                <a:latin typeface="Arial"/>
                <a:cs typeface="Arial"/>
              </a:rPr>
              <a:t>1965</a:t>
            </a:r>
            <a:r>
              <a:rPr sz="700" spc="-85" dirty="0">
                <a:latin typeface="Arial"/>
                <a:cs typeface="Arial"/>
              </a:rPr>
              <a:t> </a:t>
            </a:r>
            <a:r>
              <a:rPr sz="700" spc="5" dirty="0">
                <a:latin typeface="Arial"/>
                <a:cs typeface="Arial"/>
              </a:rPr>
              <a:t>Brimley</a:t>
            </a:r>
            <a:endParaRPr sz="700">
              <a:latin typeface="Arial"/>
              <a:cs typeface="Arial"/>
            </a:endParaRPr>
          </a:p>
          <a:p>
            <a:pPr marR="6985" algn="r">
              <a:lnSpc>
                <a:spcPct val="100000"/>
              </a:lnSpc>
            </a:pPr>
            <a:r>
              <a:rPr sz="700" spc="5" dirty="0">
                <a:latin typeface="Arial"/>
                <a:cs typeface="Arial"/>
              </a:rPr>
              <a:t>Roa</a:t>
            </a:r>
            <a:r>
              <a:rPr sz="700" spc="10" dirty="0">
                <a:latin typeface="Arial"/>
                <a:cs typeface="Arial"/>
              </a:rPr>
              <a:t>d</a:t>
            </a:r>
            <a:endParaRPr sz="700">
              <a:latin typeface="Arial"/>
              <a:cs typeface="Arial"/>
            </a:endParaRPr>
          </a:p>
        </p:txBody>
      </p:sp>
      <p:sp>
        <p:nvSpPr>
          <p:cNvPr id="91" name="object 91"/>
          <p:cNvSpPr txBox="1"/>
          <p:nvPr/>
        </p:nvSpPr>
        <p:spPr>
          <a:xfrm>
            <a:off x="5064802" y="4129825"/>
            <a:ext cx="765175" cy="135255"/>
          </a:xfrm>
          <a:prstGeom prst="rect">
            <a:avLst/>
          </a:prstGeom>
        </p:spPr>
        <p:txBody>
          <a:bodyPr vert="horz" wrap="square" lIns="0" tIns="15240" rIns="0" bIns="0" rtlCol="0">
            <a:spAutoFit/>
          </a:bodyPr>
          <a:lstStyle/>
          <a:p>
            <a:pPr>
              <a:lnSpc>
                <a:spcPct val="100000"/>
              </a:lnSpc>
              <a:spcBef>
                <a:spcPts val="120"/>
              </a:spcBef>
            </a:pPr>
            <a:r>
              <a:rPr sz="700" spc="10" dirty="0">
                <a:latin typeface="Arial"/>
                <a:cs typeface="Arial"/>
              </a:rPr>
              <a:t>CA</a:t>
            </a:r>
            <a:r>
              <a:rPr sz="700" spc="125" dirty="0">
                <a:latin typeface="Arial"/>
                <a:cs typeface="Arial"/>
              </a:rPr>
              <a:t> </a:t>
            </a:r>
            <a:r>
              <a:rPr sz="700" spc="5" dirty="0">
                <a:latin typeface="Arial"/>
                <a:cs typeface="Arial"/>
              </a:rPr>
              <a:t>Scarborough</a:t>
            </a:r>
            <a:endParaRPr sz="700">
              <a:latin typeface="Arial"/>
              <a:cs typeface="Arial"/>
            </a:endParaRPr>
          </a:p>
        </p:txBody>
      </p:sp>
      <p:sp>
        <p:nvSpPr>
          <p:cNvPr id="92" name="object 92"/>
          <p:cNvSpPr txBox="1"/>
          <p:nvPr/>
        </p:nvSpPr>
        <p:spPr>
          <a:xfrm>
            <a:off x="6299586" y="4129825"/>
            <a:ext cx="333375" cy="135255"/>
          </a:xfrm>
          <a:prstGeom prst="rect">
            <a:avLst/>
          </a:prstGeom>
        </p:spPr>
        <p:txBody>
          <a:bodyPr vert="horz" wrap="square" lIns="0" tIns="15240" rIns="0" bIns="0" rtlCol="0">
            <a:spAutoFit/>
          </a:bodyPr>
          <a:lstStyle/>
          <a:p>
            <a:pPr>
              <a:lnSpc>
                <a:spcPct val="100000"/>
              </a:lnSpc>
              <a:spcBef>
                <a:spcPts val="120"/>
              </a:spcBef>
            </a:pPr>
            <a:r>
              <a:rPr sz="700" spc="5" dirty="0">
                <a:latin typeface="Arial"/>
                <a:cs typeface="Arial"/>
              </a:rPr>
              <a:t>Canada</a:t>
            </a:r>
            <a:endParaRPr sz="700">
              <a:latin typeface="Arial"/>
              <a:cs typeface="Arial"/>
            </a:endParaRPr>
          </a:p>
        </p:txBody>
      </p:sp>
      <p:sp>
        <p:nvSpPr>
          <p:cNvPr id="93" name="object 93"/>
          <p:cNvSpPr/>
          <p:nvPr/>
        </p:nvSpPr>
        <p:spPr>
          <a:xfrm>
            <a:off x="621102" y="6269091"/>
            <a:ext cx="145415" cy="526415"/>
          </a:xfrm>
          <a:custGeom>
            <a:avLst/>
            <a:gdLst/>
            <a:ahLst/>
            <a:cxnLst/>
            <a:rect l="l" t="t" r="r" b="b"/>
            <a:pathLst>
              <a:path w="145415" h="526415">
                <a:moveTo>
                  <a:pt x="0" y="0"/>
                </a:moveTo>
                <a:lnTo>
                  <a:pt x="144820" y="0"/>
                </a:lnTo>
                <a:lnTo>
                  <a:pt x="144820" y="525926"/>
                </a:lnTo>
                <a:lnTo>
                  <a:pt x="0" y="525926"/>
                </a:lnTo>
                <a:lnTo>
                  <a:pt x="0" y="0"/>
                </a:lnTo>
                <a:close/>
              </a:path>
            </a:pathLst>
          </a:custGeom>
          <a:solidFill>
            <a:srgbClr val="F4F4F4"/>
          </a:solidFill>
        </p:spPr>
        <p:txBody>
          <a:bodyPr wrap="square" lIns="0" tIns="0" rIns="0" bIns="0" rtlCol="0"/>
          <a:lstStyle/>
          <a:p>
            <a:endParaRPr/>
          </a:p>
        </p:txBody>
      </p:sp>
      <p:sp>
        <p:nvSpPr>
          <p:cNvPr id="94" name="object 94"/>
          <p:cNvSpPr/>
          <p:nvPr/>
        </p:nvSpPr>
        <p:spPr>
          <a:xfrm>
            <a:off x="765922" y="6269091"/>
            <a:ext cx="617855" cy="526415"/>
          </a:xfrm>
          <a:custGeom>
            <a:avLst/>
            <a:gdLst/>
            <a:ahLst/>
            <a:cxnLst/>
            <a:rect l="l" t="t" r="r" b="b"/>
            <a:pathLst>
              <a:path w="617855" h="526415">
                <a:moveTo>
                  <a:pt x="0" y="0"/>
                </a:moveTo>
                <a:lnTo>
                  <a:pt x="617392" y="0"/>
                </a:lnTo>
                <a:lnTo>
                  <a:pt x="617392" y="525926"/>
                </a:lnTo>
                <a:lnTo>
                  <a:pt x="0" y="525926"/>
                </a:lnTo>
                <a:lnTo>
                  <a:pt x="0" y="0"/>
                </a:lnTo>
                <a:close/>
              </a:path>
            </a:pathLst>
          </a:custGeom>
          <a:solidFill>
            <a:srgbClr val="F4F4F4"/>
          </a:solidFill>
        </p:spPr>
        <p:txBody>
          <a:bodyPr wrap="square" lIns="0" tIns="0" rIns="0" bIns="0" rtlCol="0"/>
          <a:lstStyle/>
          <a:p>
            <a:endParaRPr/>
          </a:p>
        </p:txBody>
      </p:sp>
      <p:sp>
        <p:nvSpPr>
          <p:cNvPr id="95" name="object 95"/>
          <p:cNvSpPr/>
          <p:nvPr/>
        </p:nvSpPr>
        <p:spPr>
          <a:xfrm>
            <a:off x="1383314" y="6269091"/>
            <a:ext cx="549275" cy="526415"/>
          </a:xfrm>
          <a:custGeom>
            <a:avLst/>
            <a:gdLst/>
            <a:ahLst/>
            <a:cxnLst/>
            <a:rect l="l" t="t" r="r" b="b"/>
            <a:pathLst>
              <a:path w="549275" h="526415">
                <a:moveTo>
                  <a:pt x="0" y="0"/>
                </a:moveTo>
                <a:lnTo>
                  <a:pt x="548793" y="0"/>
                </a:lnTo>
                <a:lnTo>
                  <a:pt x="548793" y="525926"/>
                </a:lnTo>
                <a:lnTo>
                  <a:pt x="0" y="525926"/>
                </a:lnTo>
                <a:lnTo>
                  <a:pt x="0" y="0"/>
                </a:lnTo>
                <a:close/>
              </a:path>
            </a:pathLst>
          </a:custGeom>
          <a:solidFill>
            <a:srgbClr val="F4F4F4"/>
          </a:solidFill>
        </p:spPr>
        <p:txBody>
          <a:bodyPr wrap="square" lIns="0" tIns="0" rIns="0" bIns="0" rtlCol="0"/>
          <a:lstStyle/>
          <a:p>
            <a:endParaRPr/>
          </a:p>
        </p:txBody>
      </p:sp>
      <p:sp>
        <p:nvSpPr>
          <p:cNvPr id="96" name="object 96"/>
          <p:cNvSpPr/>
          <p:nvPr/>
        </p:nvSpPr>
        <p:spPr>
          <a:xfrm>
            <a:off x="1932108" y="6269091"/>
            <a:ext cx="488315" cy="526415"/>
          </a:xfrm>
          <a:custGeom>
            <a:avLst/>
            <a:gdLst/>
            <a:ahLst/>
            <a:cxnLst/>
            <a:rect l="l" t="t" r="r" b="b"/>
            <a:pathLst>
              <a:path w="488314" h="526415">
                <a:moveTo>
                  <a:pt x="0" y="0"/>
                </a:moveTo>
                <a:lnTo>
                  <a:pt x="487816" y="0"/>
                </a:lnTo>
                <a:lnTo>
                  <a:pt x="487816" y="525926"/>
                </a:lnTo>
                <a:lnTo>
                  <a:pt x="0" y="525926"/>
                </a:lnTo>
                <a:lnTo>
                  <a:pt x="0" y="0"/>
                </a:lnTo>
                <a:close/>
              </a:path>
            </a:pathLst>
          </a:custGeom>
          <a:solidFill>
            <a:srgbClr val="F4F4F4"/>
          </a:solidFill>
        </p:spPr>
        <p:txBody>
          <a:bodyPr wrap="square" lIns="0" tIns="0" rIns="0" bIns="0" rtlCol="0"/>
          <a:lstStyle/>
          <a:p>
            <a:endParaRPr/>
          </a:p>
        </p:txBody>
      </p:sp>
      <p:sp>
        <p:nvSpPr>
          <p:cNvPr id="97" name="object 97"/>
          <p:cNvSpPr/>
          <p:nvPr/>
        </p:nvSpPr>
        <p:spPr>
          <a:xfrm>
            <a:off x="2419923" y="6269091"/>
            <a:ext cx="221615" cy="526415"/>
          </a:xfrm>
          <a:custGeom>
            <a:avLst/>
            <a:gdLst/>
            <a:ahLst/>
            <a:cxnLst/>
            <a:rect l="l" t="t" r="r" b="b"/>
            <a:pathLst>
              <a:path w="221614" h="526415">
                <a:moveTo>
                  <a:pt x="0" y="0"/>
                </a:moveTo>
                <a:lnTo>
                  <a:pt x="221041" y="0"/>
                </a:lnTo>
                <a:lnTo>
                  <a:pt x="221041" y="525926"/>
                </a:lnTo>
                <a:lnTo>
                  <a:pt x="0" y="525926"/>
                </a:lnTo>
                <a:lnTo>
                  <a:pt x="0" y="0"/>
                </a:lnTo>
                <a:close/>
              </a:path>
            </a:pathLst>
          </a:custGeom>
          <a:solidFill>
            <a:srgbClr val="F4F4F4"/>
          </a:solidFill>
        </p:spPr>
        <p:txBody>
          <a:bodyPr wrap="square" lIns="0" tIns="0" rIns="0" bIns="0" rtlCol="0"/>
          <a:lstStyle/>
          <a:p>
            <a:endParaRPr/>
          </a:p>
        </p:txBody>
      </p:sp>
      <p:sp>
        <p:nvSpPr>
          <p:cNvPr id="98" name="object 98"/>
          <p:cNvSpPr/>
          <p:nvPr/>
        </p:nvSpPr>
        <p:spPr>
          <a:xfrm>
            <a:off x="2640965" y="6269091"/>
            <a:ext cx="617855" cy="526415"/>
          </a:xfrm>
          <a:custGeom>
            <a:avLst/>
            <a:gdLst/>
            <a:ahLst/>
            <a:cxnLst/>
            <a:rect l="l" t="t" r="r" b="b"/>
            <a:pathLst>
              <a:path w="617854" h="526415">
                <a:moveTo>
                  <a:pt x="0" y="0"/>
                </a:moveTo>
                <a:lnTo>
                  <a:pt x="617392" y="0"/>
                </a:lnTo>
                <a:lnTo>
                  <a:pt x="617392" y="525926"/>
                </a:lnTo>
                <a:lnTo>
                  <a:pt x="0" y="525926"/>
                </a:lnTo>
                <a:lnTo>
                  <a:pt x="0" y="0"/>
                </a:lnTo>
                <a:close/>
              </a:path>
            </a:pathLst>
          </a:custGeom>
          <a:solidFill>
            <a:srgbClr val="F4F4F4"/>
          </a:solidFill>
        </p:spPr>
        <p:txBody>
          <a:bodyPr wrap="square" lIns="0" tIns="0" rIns="0" bIns="0" rtlCol="0"/>
          <a:lstStyle/>
          <a:p>
            <a:endParaRPr/>
          </a:p>
        </p:txBody>
      </p:sp>
      <p:sp>
        <p:nvSpPr>
          <p:cNvPr id="99" name="object 99"/>
          <p:cNvSpPr/>
          <p:nvPr/>
        </p:nvSpPr>
        <p:spPr>
          <a:xfrm>
            <a:off x="3258357" y="6269091"/>
            <a:ext cx="427355" cy="526415"/>
          </a:xfrm>
          <a:custGeom>
            <a:avLst/>
            <a:gdLst/>
            <a:ahLst/>
            <a:cxnLst/>
            <a:rect l="l" t="t" r="r" b="b"/>
            <a:pathLst>
              <a:path w="427354" h="526415">
                <a:moveTo>
                  <a:pt x="0" y="0"/>
                </a:moveTo>
                <a:lnTo>
                  <a:pt x="426839" y="0"/>
                </a:lnTo>
                <a:lnTo>
                  <a:pt x="426839" y="525926"/>
                </a:lnTo>
                <a:lnTo>
                  <a:pt x="0" y="525926"/>
                </a:lnTo>
                <a:lnTo>
                  <a:pt x="0" y="0"/>
                </a:lnTo>
                <a:close/>
              </a:path>
            </a:pathLst>
          </a:custGeom>
          <a:solidFill>
            <a:srgbClr val="F4F4F4"/>
          </a:solidFill>
        </p:spPr>
        <p:txBody>
          <a:bodyPr wrap="square" lIns="0" tIns="0" rIns="0" bIns="0" rtlCol="0"/>
          <a:lstStyle/>
          <a:p>
            <a:endParaRPr/>
          </a:p>
        </p:txBody>
      </p:sp>
      <p:sp>
        <p:nvSpPr>
          <p:cNvPr id="100" name="object 100"/>
          <p:cNvSpPr/>
          <p:nvPr/>
        </p:nvSpPr>
        <p:spPr>
          <a:xfrm>
            <a:off x="3685196" y="6269091"/>
            <a:ext cx="465455" cy="526415"/>
          </a:xfrm>
          <a:custGeom>
            <a:avLst/>
            <a:gdLst/>
            <a:ahLst/>
            <a:cxnLst/>
            <a:rect l="l" t="t" r="r" b="b"/>
            <a:pathLst>
              <a:path w="465454" h="526415">
                <a:moveTo>
                  <a:pt x="0" y="0"/>
                </a:moveTo>
                <a:lnTo>
                  <a:pt x="464949" y="0"/>
                </a:lnTo>
                <a:lnTo>
                  <a:pt x="464949" y="525926"/>
                </a:lnTo>
                <a:lnTo>
                  <a:pt x="0" y="525926"/>
                </a:lnTo>
                <a:lnTo>
                  <a:pt x="0" y="0"/>
                </a:lnTo>
                <a:close/>
              </a:path>
            </a:pathLst>
          </a:custGeom>
          <a:solidFill>
            <a:srgbClr val="F4F4F4"/>
          </a:solidFill>
        </p:spPr>
        <p:txBody>
          <a:bodyPr wrap="square" lIns="0" tIns="0" rIns="0" bIns="0" rtlCol="0"/>
          <a:lstStyle/>
          <a:p>
            <a:endParaRPr/>
          </a:p>
        </p:txBody>
      </p:sp>
      <p:sp>
        <p:nvSpPr>
          <p:cNvPr id="101" name="object 101"/>
          <p:cNvSpPr/>
          <p:nvPr/>
        </p:nvSpPr>
        <p:spPr>
          <a:xfrm>
            <a:off x="4150146" y="6269091"/>
            <a:ext cx="876935" cy="526415"/>
          </a:xfrm>
          <a:custGeom>
            <a:avLst/>
            <a:gdLst/>
            <a:ahLst/>
            <a:cxnLst/>
            <a:rect l="l" t="t" r="r" b="b"/>
            <a:pathLst>
              <a:path w="876935" h="526415">
                <a:moveTo>
                  <a:pt x="0" y="0"/>
                </a:moveTo>
                <a:lnTo>
                  <a:pt x="876544" y="0"/>
                </a:lnTo>
                <a:lnTo>
                  <a:pt x="876544" y="525926"/>
                </a:lnTo>
                <a:lnTo>
                  <a:pt x="0" y="525926"/>
                </a:lnTo>
                <a:lnTo>
                  <a:pt x="0" y="0"/>
                </a:lnTo>
                <a:close/>
              </a:path>
            </a:pathLst>
          </a:custGeom>
          <a:solidFill>
            <a:srgbClr val="F4F4F4"/>
          </a:solidFill>
        </p:spPr>
        <p:txBody>
          <a:bodyPr wrap="square" lIns="0" tIns="0" rIns="0" bIns="0" rtlCol="0"/>
          <a:lstStyle/>
          <a:p>
            <a:endParaRPr/>
          </a:p>
        </p:txBody>
      </p:sp>
      <p:sp>
        <p:nvSpPr>
          <p:cNvPr id="102" name="object 102"/>
          <p:cNvSpPr/>
          <p:nvPr/>
        </p:nvSpPr>
        <p:spPr>
          <a:xfrm>
            <a:off x="5026691" y="6269091"/>
            <a:ext cx="1006475" cy="526415"/>
          </a:xfrm>
          <a:custGeom>
            <a:avLst/>
            <a:gdLst/>
            <a:ahLst/>
            <a:cxnLst/>
            <a:rect l="l" t="t" r="r" b="b"/>
            <a:pathLst>
              <a:path w="1006475" h="526415">
                <a:moveTo>
                  <a:pt x="0" y="0"/>
                </a:moveTo>
                <a:lnTo>
                  <a:pt x="1006120" y="0"/>
                </a:lnTo>
                <a:lnTo>
                  <a:pt x="1006120" y="525926"/>
                </a:lnTo>
                <a:lnTo>
                  <a:pt x="0" y="525926"/>
                </a:lnTo>
                <a:lnTo>
                  <a:pt x="0" y="0"/>
                </a:lnTo>
                <a:close/>
              </a:path>
            </a:pathLst>
          </a:custGeom>
          <a:solidFill>
            <a:srgbClr val="F4F4F4"/>
          </a:solidFill>
        </p:spPr>
        <p:txBody>
          <a:bodyPr wrap="square" lIns="0" tIns="0" rIns="0" bIns="0" rtlCol="0"/>
          <a:lstStyle/>
          <a:p>
            <a:endParaRPr/>
          </a:p>
        </p:txBody>
      </p:sp>
      <p:sp>
        <p:nvSpPr>
          <p:cNvPr id="103" name="object 103"/>
          <p:cNvSpPr/>
          <p:nvPr/>
        </p:nvSpPr>
        <p:spPr>
          <a:xfrm>
            <a:off x="6032811" y="6269091"/>
            <a:ext cx="526415" cy="526415"/>
          </a:xfrm>
          <a:custGeom>
            <a:avLst/>
            <a:gdLst/>
            <a:ahLst/>
            <a:cxnLst/>
            <a:rect l="l" t="t" r="r" b="b"/>
            <a:pathLst>
              <a:path w="526415" h="526415">
                <a:moveTo>
                  <a:pt x="0" y="0"/>
                </a:moveTo>
                <a:lnTo>
                  <a:pt x="525926" y="0"/>
                </a:lnTo>
                <a:lnTo>
                  <a:pt x="525926" y="525926"/>
                </a:lnTo>
                <a:lnTo>
                  <a:pt x="0" y="525926"/>
                </a:lnTo>
                <a:lnTo>
                  <a:pt x="0" y="0"/>
                </a:lnTo>
                <a:close/>
              </a:path>
            </a:pathLst>
          </a:custGeom>
          <a:solidFill>
            <a:srgbClr val="F4F4F4"/>
          </a:solidFill>
        </p:spPr>
        <p:txBody>
          <a:bodyPr wrap="square" lIns="0" tIns="0" rIns="0" bIns="0" rtlCol="0"/>
          <a:lstStyle/>
          <a:p>
            <a:endParaRPr/>
          </a:p>
        </p:txBody>
      </p:sp>
      <p:sp>
        <p:nvSpPr>
          <p:cNvPr id="104" name="object 104"/>
          <p:cNvSpPr/>
          <p:nvPr/>
        </p:nvSpPr>
        <p:spPr>
          <a:xfrm>
            <a:off x="6558738" y="6269091"/>
            <a:ext cx="412115" cy="526415"/>
          </a:xfrm>
          <a:custGeom>
            <a:avLst/>
            <a:gdLst/>
            <a:ahLst/>
            <a:cxnLst/>
            <a:rect l="l" t="t" r="r" b="b"/>
            <a:pathLst>
              <a:path w="412115" h="526415">
                <a:moveTo>
                  <a:pt x="0" y="0"/>
                </a:moveTo>
                <a:lnTo>
                  <a:pt x="411594" y="0"/>
                </a:lnTo>
                <a:lnTo>
                  <a:pt x="411594" y="525926"/>
                </a:lnTo>
                <a:lnTo>
                  <a:pt x="0" y="525926"/>
                </a:lnTo>
                <a:lnTo>
                  <a:pt x="0" y="0"/>
                </a:lnTo>
                <a:close/>
              </a:path>
            </a:pathLst>
          </a:custGeom>
          <a:solidFill>
            <a:srgbClr val="F4F4F4"/>
          </a:solidFill>
        </p:spPr>
        <p:txBody>
          <a:bodyPr wrap="square" lIns="0" tIns="0" rIns="0" bIns="0" rtlCol="0"/>
          <a:lstStyle/>
          <a:p>
            <a:endParaRPr/>
          </a:p>
        </p:txBody>
      </p:sp>
      <p:sp>
        <p:nvSpPr>
          <p:cNvPr id="105" name="object 105"/>
          <p:cNvSpPr/>
          <p:nvPr/>
        </p:nvSpPr>
        <p:spPr>
          <a:xfrm>
            <a:off x="621102" y="7313322"/>
            <a:ext cx="145415" cy="625475"/>
          </a:xfrm>
          <a:custGeom>
            <a:avLst/>
            <a:gdLst/>
            <a:ahLst/>
            <a:cxnLst/>
            <a:rect l="l" t="t" r="r" b="b"/>
            <a:pathLst>
              <a:path w="145415" h="625475">
                <a:moveTo>
                  <a:pt x="0" y="0"/>
                </a:moveTo>
                <a:lnTo>
                  <a:pt x="144820" y="0"/>
                </a:lnTo>
                <a:lnTo>
                  <a:pt x="144820" y="625014"/>
                </a:lnTo>
                <a:lnTo>
                  <a:pt x="0" y="625014"/>
                </a:lnTo>
                <a:lnTo>
                  <a:pt x="0" y="0"/>
                </a:lnTo>
                <a:close/>
              </a:path>
            </a:pathLst>
          </a:custGeom>
          <a:solidFill>
            <a:srgbClr val="F4F4F4"/>
          </a:solidFill>
        </p:spPr>
        <p:txBody>
          <a:bodyPr wrap="square" lIns="0" tIns="0" rIns="0" bIns="0" rtlCol="0"/>
          <a:lstStyle/>
          <a:p>
            <a:endParaRPr/>
          </a:p>
        </p:txBody>
      </p:sp>
      <p:sp>
        <p:nvSpPr>
          <p:cNvPr id="106" name="object 106"/>
          <p:cNvSpPr/>
          <p:nvPr/>
        </p:nvSpPr>
        <p:spPr>
          <a:xfrm>
            <a:off x="765922" y="7313322"/>
            <a:ext cx="617855" cy="625475"/>
          </a:xfrm>
          <a:custGeom>
            <a:avLst/>
            <a:gdLst/>
            <a:ahLst/>
            <a:cxnLst/>
            <a:rect l="l" t="t" r="r" b="b"/>
            <a:pathLst>
              <a:path w="617855" h="625475">
                <a:moveTo>
                  <a:pt x="0" y="0"/>
                </a:moveTo>
                <a:lnTo>
                  <a:pt x="617392" y="0"/>
                </a:lnTo>
                <a:lnTo>
                  <a:pt x="617392" y="625014"/>
                </a:lnTo>
                <a:lnTo>
                  <a:pt x="0" y="625014"/>
                </a:lnTo>
                <a:lnTo>
                  <a:pt x="0" y="0"/>
                </a:lnTo>
                <a:close/>
              </a:path>
            </a:pathLst>
          </a:custGeom>
          <a:solidFill>
            <a:srgbClr val="F4F4F4"/>
          </a:solidFill>
        </p:spPr>
        <p:txBody>
          <a:bodyPr wrap="square" lIns="0" tIns="0" rIns="0" bIns="0" rtlCol="0"/>
          <a:lstStyle/>
          <a:p>
            <a:endParaRPr/>
          </a:p>
        </p:txBody>
      </p:sp>
      <p:sp>
        <p:nvSpPr>
          <p:cNvPr id="107" name="object 107"/>
          <p:cNvSpPr/>
          <p:nvPr/>
        </p:nvSpPr>
        <p:spPr>
          <a:xfrm>
            <a:off x="1383314" y="7313322"/>
            <a:ext cx="549275" cy="625475"/>
          </a:xfrm>
          <a:custGeom>
            <a:avLst/>
            <a:gdLst/>
            <a:ahLst/>
            <a:cxnLst/>
            <a:rect l="l" t="t" r="r" b="b"/>
            <a:pathLst>
              <a:path w="549275" h="625475">
                <a:moveTo>
                  <a:pt x="0" y="0"/>
                </a:moveTo>
                <a:lnTo>
                  <a:pt x="548793" y="0"/>
                </a:lnTo>
                <a:lnTo>
                  <a:pt x="548793" y="625014"/>
                </a:lnTo>
                <a:lnTo>
                  <a:pt x="0" y="625014"/>
                </a:lnTo>
                <a:lnTo>
                  <a:pt x="0" y="0"/>
                </a:lnTo>
                <a:close/>
              </a:path>
            </a:pathLst>
          </a:custGeom>
          <a:solidFill>
            <a:srgbClr val="F4F4F4"/>
          </a:solidFill>
        </p:spPr>
        <p:txBody>
          <a:bodyPr wrap="square" lIns="0" tIns="0" rIns="0" bIns="0" rtlCol="0"/>
          <a:lstStyle/>
          <a:p>
            <a:endParaRPr/>
          </a:p>
        </p:txBody>
      </p:sp>
      <p:sp>
        <p:nvSpPr>
          <p:cNvPr id="108" name="object 108"/>
          <p:cNvSpPr/>
          <p:nvPr/>
        </p:nvSpPr>
        <p:spPr>
          <a:xfrm>
            <a:off x="1932108" y="7313322"/>
            <a:ext cx="488315" cy="625475"/>
          </a:xfrm>
          <a:custGeom>
            <a:avLst/>
            <a:gdLst/>
            <a:ahLst/>
            <a:cxnLst/>
            <a:rect l="l" t="t" r="r" b="b"/>
            <a:pathLst>
              <a:path w="488314" h="625475">
                <a:moveTo>
                  <a:pt x="0" y="0"/>
                </a:moveTo>
                <a:lnTo>
                  <a:pt x="487816" y="0"/>
                </a:lnTo>
                <a:lnTo>
                  <a:pt x="487816" y="625014"/>
                </a:lnTo>
                <a:lnTo>
                  <a:pt x="0" y="625014"/>
                </a:lnTo>
                <a:lnTo>
                  <a:pt x="0" y="0"/>
                </a:lnTo>
                <a:close/>
              </a:path>
            </a:pathLst>
          </a:custGeom>
          <a:solidFill>
            <a:srgbClr val="F4F4F4"/>
          </a:solidFill>
        </p:spPr>
        <p:txBody>
          <a:bodyPr wrap="square" lIns="0" tIns="0" rIns="0" bIns="0" rtlCol="0"/>
          <a:lstStyle/>
          <a:p>
            <a:endParaRPr/>
          </a:p>
        </p:txBody>
      </p:sp>
      <p:sp>
        <p:nvSpPr>
          <p:cNvPr id="109" name="object 109"/>
          <p:cNvSpPr/>
          <p:nvPr/>
        </p:nvSpPr>
        <p:spPr>
          <a:xfrm>
            <a:off x="2419923" y="7313322"/>
            <a:ext cx="221615" cy="625475"/>
          </a:xfrm>
          <a:custGeom>
            <a:avLst/>
            <a:gdLst/>
            <a:ahLst/>
            <a:cxnLst/>
            <a:rect l="l" t="t" r="r" b="b"/>
            <a:pathLst>
              <a:path w="221614" h="625475">
                <a:moveTo>
                  <a:pt x="0" y="0"/>
                </a:moveTo>
                <a:lnTo>
                  <a:pt x="221041" y="0"/>
                </a:lnTo>
                <a:lnTo>
                  <a:pt x="221041" y="625014"/>
                </a:lnTo>
                <a:lnTo>
                  <a:pt x="0" y="625014"/>
                </a:lnTo>
                <a:lnTo>
                  <a:pt x="0" y="0"/>
                </a:lnTo>
                <a:close/>
              </a:path>
            </a:pathLst>
          </a:custGeom>
          <a:solidFill>
            <a:srgbClr val="F4F4F4"/>
          </a:solidFill>
        </p:spPr>
        <p:txBody>
          <a:bodyPr wrap="square" lIns="0" tIns="0" rIns="0" bIns="0" rtlCol="0"/>
          <a:lstStyle/>
          <a:p>
            <a:endParaRPr/>
          </a:p>
        </p:txBody>
      </p:sp>
      <p:sp>
        <p:nvSpPr>
          <p:cNvPr id="110" name="object 110"/>
          <p:cNvSpPr/>
          <p:nvPr/>
        </p:nvSpPr>
        <p:spPr>
          <a:xfrm>
            <a:off x="2640965" y="7313322"/>
            <a:ext cx="617855" cy="625475"/>
          </a:xfrm>
          <a:custGeom>
            <a:avLst/>
            <a:gdLst/>
            <a:ahLst/>
            <a:cxnLst/>
            <a:rect l="l" t="t" r="r" b="b"/>
            <a:pathLst>
              <a:path w="617854" h="625475">
                <a:moveTo>
                  <a:pt x="0" y="0"/>
                </a:moveTo>
                <a:lnTo>
                  <a:pt x="617392" y="0"/>
                </a:lnTo>
                <a:lnTo>
                  <a:pt x="617392" y="625014"/>
                </a:lnTo>
                <a:lnTo>
                  <a:pt x="0" y="625014"/>
                </a:lnTo>
                <a:lnTo>
                  <a:pt x="0" y="0"/>
                </a:lnTo>
                <a:close/>
              </a:path>
            </a:pathLst>
          </a:custGeom>
          <a:solidFill>
            <a:srgbClr val="F4F4F4"/>
          </a:solidFill>
        </p:spPr>
        <p:txBody>
          <a:bodyPr wrap="square" lIns="0" tIns="0" rIns="0" bIns="0" rtlCol="0"/>
          <a:lstStyle/>
          <a:p>
            <a:endParaRPr/>
          </a:p>
        </p:txBody>
      </p:sp>
      <p:sp>
        <p:nvSpPr>
          <p:cNvPr id="111" name="object 111"/>
          <p:cNvSpPr/>
          <p:nvPr/>
        </p:nvSpPr>
        <p:spPr>
          <a:xfrm>
            <a:off x="3258357" y="7313322"/>
            <a:ext cx="427355" cy="625475"/>
          </a:xfrm>
          <a:custGeom>
            <a:avLst/>
            <a:gdLst/>
            <a:ahLst/>
            <a:cxnLst/>
            <a:rect l="l" t="t" r="r" b="b"/>
            <a:pathLst>
              <a:path w="427354" h="625475">
                <a:moveTo>
                  <a:pt x="0" y="0"/>
                </a:moveTo>
                <a:lnTo>
                  <a:pt x="426839" y="0"/>
                </a:lnTo>
                <a:lnTo>
                  <a:pt x="426839" y="625014"/>
                </a:lnTo>
                <a:lnTo>
                  <a:pt x="0" y="625014"/>
                </a:lnTo>
                <a:lnTo>
                  <a:pt x="0" y="0"/>
                </a:lnTo>
                <a:close/>
              </a:path>
            </a:pathLst>
          </a:custGeom>
          <a:solidFill>
            <a:srgbClr val="F4F4F4"/>
          </a:solidFill>
        </p:spPr>
        <p:txBody>
          <a:bodyPr wrap="square" lIns="0" tIns="0" rIns="0" bIns="0" rtlCol="0"/>
          <a:lstStyle/>
          <a:p>
            <a:endParaRPr/>
          </a:p>
        </p:txBody>
      </p:sp>
      <p:sp>
        <p:nvSpPr>
          <p:cNvPr id="112" name="object 112"/>
          <p:cNvSpPr/>
          <p:nvPr/>
        </p:nvSpPr>
        <p:spPr>
          <a:xfrm>
            <a:off x="3685196" y="7313322"/>
            <a:ext cx="465455" cy="625475"/>
          </a:xfrm>
          <a:custGeom>
            <a:avLst/>
            <a:gdLst/>
            <a:ahLst/>
            <a:cxnLst/>
            <a:rect l="l" t="t" r="r" b="b"/>
            <a:pathLst>
              <a:path w="465454" h="625475">
                <a:moveTo>
                  <a:pt x="0" y="0"/>
                </a:moveTo>
                <a:lnTo>
                  <a:pt x="464949" y="0"/>
                </a:lnTo>
                <a:lnTo>
                  <a:pt x="464949" y="625014"/>
                </a:lnTo>
                <a:lnTo>
                  <a:pt x="0" y="625014"/>
                </a:lnTo>
                <a:lnTo>
                  <a:pt x="0" y="0"/>
                </a:lnTo>
                <a:close/>
              </a:path>
            </a:pathLst>
          </a:custGeom>
          <a:solidFill>
            <a:srgbClr val="F4F4F4"/>
          </a:solidFill>
        </p:spPr>
        <p:txBody>
          <a:bodyPr wrap="square" lIns="0" tIns="0" rIns="0" bIns="0" rtlCol="0"/>
          <a:lstStyle/>
          <a:p>
            <a:endParaRPr/>
          </a:p>
        </p:txBody>
      </p:sp>
      <p:sp>
        <p:nvSpPr>
          <p:cNvPr id="113" name="object 113"/>
          <p:cNvSpPr/>
          <p:nvPr/>
        </p:nvSpPr>
        <p:spPr>
          <a:xfrm>
            <a:off x="4150146" y="7313322"/>
            <a:ext cx="876935" cy="625475"/>
          </a:xfrm>
          <a:custGeom>
            <a:avLst/>
            <a:gdLst/>
            <a:ahLst/>
            <a:cxnLst/>
            <a:rect l="l" t="t" r="r" b="b"/>
            <a:pathLst>
              <a:path w="876935" h="625475">
                <a:moveTo>
                  <a:pt x="0" y="0"/>
                </a:moveTo>
                <a:lnTo>
                  <a:pt x="876544" y="0"/>
                </a:lnTo>
                <a:lnTo>
                  <a:pt x="876544" y="625014"/>
                </a:lnTo>
                <a:lnTo>
                  <a:pt x="0" y="625014"/>
                </a:lnTo>
                <a:lnTo>
                  <a:pt x="0" y="0"/>
                </a:lnTo>
                <a:close/>
              </a:path>
            </a:pathLst>
          </a:custGeom>
          <a:solidFill>
            <a:srgbClr val="F4F4F4"/>
          </a:solidFill>
        </p:spPr>
        <p:txBody>
          <a:bodyPr wrap="square" lIns="0" tIns="0" rIns="0" bIns="0" rtlCol="0"/>
          <a:lstStyle/>
          <a:p>
            <a:endParaRPr/>
          </a:p>
        </p:txBody>
      </p:sp>
      <p:sp>
        <p:nvSpPr>
          <p:cNvPr id="114" name="object 114"/>
          <p:cNvSpPr/>
          <p:nvPr/>
        </p:nvSpPr>
        <p:spPr>
          <a:xfrm>
            <a:off x="5026691" y="7313322"/>
            <a:ext cx="1006475" cy="625475"/>
          </a:xfrm>
          <a:custGeom>
            <a:avLst/>
            <a:gdLst/>
            <a:ahLst/>
            <a:cxnLst/>
            <a:rect l="l" t="t" r="r" b="b"/>
            <a:pathLst>
              <a:path w="1006475" h="625475">
                <a:moveTo>
                  <a:pt x="0" y="0"/>
                </a:moveTo>
                <a:lnTo>
                  <a:pt x="1006120" y="0"/>
                </a:lnTo>
                <a:lnTo>
                  <a:pt x="1006120" y="625014"/>
                </a:lnTo>
                <a:lnTo>
                  <a:pt x="0" y="625014"/>
                </a:lnTo>
                <a:lnTo>
                  <a:pt x="0" y="0"/>
                </a:lnTo>
                <a:close/>
              </a:path>
            </a:pathLst>
          </a:custGeom>
          <a:solidFill>
            <a:srgbClr val="F4F4F4"/>
          </a:solidFill>
        </p:spPr>
        <p:txBody>
          <a:bodyPr wrap="square" lIns="0" tIns="0" rIns="0" bIns="0" rtlCol="0"/>
          <a:lstStyle/>
          <a:p>
            <a:endParaRPr/>
          </a:p>
        </p:txBody>
      </p:sp>
      <p:sp>
        <p:nvSpPr>
          <p:cNvPr id="115" name="object 115"/>
          <p:cNvSpPr/>
          <p:nvPr/>
        </p:nvSpPr>
        <p:spPr>
          <a:xfrm>
            <a:off x="6032811" y="7313322"/>
            <a:ext cx="526415" cy="625475"/>
          </a:xfrm>
          <a:custGeom>
            <a:avLst/>
            <a:gdLst/>
            <a:ahLst/>
            <a:cxnLst/>
            <a:rect l="l" t="t" r="r" b="b"/>
            <a:pathLst>
              <a:path w="526415" h="625475">
                <a:moveTo>
                  <a:pt x="0" y="0"/>
                </a:moveTo>
                <a:lnTo>
                  <a:pt x="525926" y="0"/>
                </a:lnTo>
                <a:lnTo>
                  <a:pt x="525926" y="625014"/>
                </a:lnTo>
                <a:lnTo>
                  <a:pt x="0" y="625014"/>
                </a:lnTo>
                <a:lnTo>
                  <a:pt x="0" y="0"/>
                </a:lnTo>
                <a:close/>
              </a:path>
            </a:pathLst>
          </a:custGeom>
          <a:solidFill>
            <a:srgbClr val="F4F4F4"/>
          </a:solidFill>
        </p:spPr>
        <p:txBody>
          <a:bodyPr wrap="square" lIns="0" tIns="0" rIns="0" bIns="0" rtlCol="0"/>
          <a:lstStyle/>
          <a:p>
            <a:endParaRPr/>
          </a:p>
        </p:txBody>
      </p:sp>
      <p:sp>
        <p:nvSpPr>
          <p:cNvPr id="116" name="object 116"/>
          <p:cNvSpPr/>
          <p:nvPr/>
        </p:nvSpPr>
        <p:spPr>
          <a:xfrm>
            <a:off x="6558738" y="7313322"/>
            <a:ext cx="412115" cy="625475"/>
          </a:xfrm>
          <a:custGeom>
            <a:avLst/>
            <a:gdLst/>
            <a:ahLst/>
            <a:cxnLst/>
            <a:rect l="l" t="t" r="r" b="b"/>
            <a:pathLst>
              <a:path w="412115" h="625475">
                <a:moveTo>
                  <a:pt x="0" y="0"/>
                </a:moveTo>
                <a:lnTo>
                  <a:pt x="411594" y="0"/>
                </a:lnTo>
                <a:lnTo>
                  <a:pt x="411594" y="625014"/>
                </a:lnTo>
                <a:lnTo>
                  <a:pt x="0" y="625014"/>
                </a:lnTo>
                <a:lnTo>
                  <a:pt x="0" y="0"/>
                </a:lnTo>
                <a:close/>
              </a:path>
            </a:pathLst>
          </a:custGeom>
          <a:solidFill>
            <a:srgbClr val="F4F4F4"/>
          </a:solidFill>
        </p:spPr>
        <p:txBody>
          <a:bodyPr wrap="square" lIns="0" tIns="0" rIns="0" bIns="0" rtlCol="0"/>
          <a:lstStyle/>
          <a:p>
            <a:endParaRPr/>
          </a:p>
        </p:txBody>
      </p:sp>
      <p:sp>
        <p:nvSpPr>
          <p:cNvPr id="117" name="object 117"/>
          <p:cNvSpPr/>
          <p:nvPr/>
        </p:nvSpPr>
        <p:spPr>
          <a:xfrm>
            <a:off x="621102" y="8456641"/>
            <a:ext cx="145415" cy="625475"/>
          </a:xfrm>
          <a:custGeom>
            <a:avLst/>
            <a:gdLst/>
            <a:ahLst/>
            <a:cxnLst/>
            <a:rect l="l" t="t" r="r" b="b"/>
            <a:pathLst>
              <a:path w="145415" h="625475">
                <a:moveTo>
                  <a:pt x="0" y="0"/>
                </a:moveTo>
                <a:lnTo>
                  <a:pt x="144820" y="0"/>
                </a:lnTo>
                <a:lnTo>
                  <a:pt x="144820" y="625014"/>
                </a:lnTo>
                <a:lnTo>
                  <a:pt x="0" y="625014"/>
                </a:lnTo>
                <a:lnTo>
                  <a:pt x="0" y="0"/>
                </a:lnTo>
                <a:close/>
              </a:path>
            </a:pathLst>
          </a:custGeom>
          <a:solidFill>
            <a:srgbClr val="F4F4F4"/>
          </a:solidFill>
        </p:spPr>
        <p:txBody>
          <a:bodyPr wrap="square" lIns="0" tIns="0" rIns="0" bIns="0" rtlCol="0"/>
          <a:lstStyle/>
          <a:p>
            <a:endParaRPr/>
          </a:p>
        </p:txBody>
      </p:sp>
      <p:sp>
        <p:nvSpPr>
          <p:cNvPr id="118" name="object 118"/>
          <p:cNvSpPr/>
          <p:nvPr/>
        </p:nvSpPr>
        <p:spPr>
          <a:xfrm>
            <a:off x="765922" y="8456641"/>
            <a:ext cx="617855" cy="625475"/>
          </a:xfrm>
          <a:custGeom>
            <a:avLst/>
            <a:gdLst/>
            <a:ahLst/>
            <a:cxnLst/>
            <a:rect l="l" t="t" r="r" b="b"/>
            <a:pathLst>
              <a:path w="617855" h="625475">
                <a:moveTo>
                  <a:pt x="0" y="0"/>
                </a:moveTo>
                <a:lnTo>
                  <a:pt x="617392" y="0"/>
                </a:lnTo>
                <a:lnTo>
                  <a:pt x="617392" y="625014"/>
                </a:lnTo>
                <a:lnTo>
                  <a:pt x="0" y="625014"/>
                </a:lnTo>
                <a:lnTo>
                  <a:pt x="0" y="0"/>
                </a:lnTo>
                <a:close/>
              </a:path>
            </a:pathLst>
          </a:custGeom>
          <a:solidFill>
            <a:srgbClr val="F4F4F4"/>
          </a:solidFill>
        </p:spPr>
        <p:txBody>
          <a:bodyPr wrap="square" lIns="0" tIns="0" rIns="0" bIns="0" rtlCol="0"/>
          <a:lstStyle/>
          <a:p>
            <a:endParaRPr/>
          </a:p>
        </p:txBody>
      </p:sp>
      <p:sp>
        <p:nvSpPr>
          <p:cNvPr id="119" name="object 119"/>
          <p:cNvSpPr/>
          <p:nvPr/>
        </p:nvSpPr>
        <p:spPr>
          <a:xfrm>
            <a:off x="1383314" y="8456641"/>
            <a:ext cx="549275" cy="625475"/>
          </a:xfrm>
          <a:custGeom>
            <a:avLst/>
            <a:gdLst/>
            <a:ahLst/>
            <a:cxnLst/>
            <a:rect l="l" t="t" r="r" b="b"/>
            <a:pathLst>
              <a:path w="549275" h="625475">
                <a:moveTo>
                  <a:pt x="0" y="0"/>
                </a:moveTo>
                <a:lnTo>
                  <a:pt x="548793" y="0"/>
                </a:lnTo>
                <a:lnTo>
                  <a:pt x="548793" y="625014"/>
                </a:lnTo>
                <a:lnTo>
                  <a:pt x="0" y="625014"/>
                </a:lnTo>
                <a:lnTo>
                  <a:pt x="0" y="0"/>
                </a:lnTo>
                <a:close/>
              </a:path>
            </a:pathLst>
          </a:custGeom>
          <a:solidFill>
            <a:srgbClr val="F4F4F4"/>
          </a:solidFill>
        </p:spPr>
        <p:txBody>
          <a:bodyPr wrap="square" lIns="0" tIns="0" rIns="0" bIns="0" rtlCol="0"/>
          <a:lstStyle/>
          <a:p>
            <a:endParaRPr/>
          </a:p>
        </p:txBody>
      </p:sp>
      <p:sp>
        <p:nvSpPr>
          <p:cNvPr id="120" name="object 120"/>
          <p:cNvSpPr/>
          <p:nvPr/>
        </p:nvSpPr>
        <p:spPr>
          <a:xfrm>
            <a:off x="1932108" y="8456641"/>
            <a:ext cx="488315" cy="625475"/>
          </a:xfrm>
          <a:custGeom>
            <a:avLst/>
            <a:gdLst/>
            <a:ahLst/>
            <a:cxnLst/>
            <a:rect l="l" t="t" r="r" b="b"/>
            <a:pathLst>
              <a:path w="488314" h="625475">
                <a:moveTo>
                  <a:pt x="0" y="0"/>
                </a:moveTo>
                <a:lnTo>
                  <a:pt x="487816" y="0"/>
                </a:lnTo>
                <a:lnTo>
                  <a:pt x="487816" y="625014"/>
                </a:lnTo>
                <a:lnTo>
                  <a:pt x="0" y="625014"/>
                </a:lnTo>
                <a:lnTo>
                  <a:pt x="0" y="0"/>
                </a:lnTo>
                <a:close/>
              </a:path>
            </a:pathLst>
          </a:custGeom>
          <a:solidFill>
            <a:srgbClr val="F4F4F4"/>
          </a:solidFill>
        </p:spPr>
        <p:txBody>
          <a:bodyPr wrap="square" lIns="0" tIns="0" rIns="0" bIns="0" rtlCol="0"/>
          <a:lstStyle/>
          <a:p>
            <a:endParaRPr/>
          </a:p>
        </p:txBody>
      </p:sp>
      <p:sp>
        <p:nvSpPr>
          <p:cNvPr id="121" name="object 121"/>
          <p:cNvSpPr/>
          <p:nvPr/>
        </p:nvSpPr>
        <p:spPr>
          <a:xfrm>
            <a:off x="2419923" y="8456641"/>
            <a:ext cx="221615" cy="625475"/>
          </a:xfrm>
          <a:custGeom>
            <a:avLst/>
            <a:gdLst/>
            <a:ahLst/>
            <a:cxnLst/>
            <a:rect l="l" t="t" r="r" b="b"/>
            <a:pathLst>
              <a:path w="221614" h="625475">
                <a:moveTo>
                  <a:pt x="0" y="0"/>
                </a:moveTo>
                <a:lnTo>
                  <a:pt x="221041" y="0"/>
                </a:lnTo>
                <a:lnTo>
                  <a:pt x="221041" y="625014"/>
                </a:lnTo>
                <a:lnTo>
                  <a:pt x="0" y="625014"/>
                </a:lnTo>
                <a:lnTo>
                  <a:pt x="0" y="0"/>
                </a:lnTo>
                <a:close/>
              </a:path>
            </a:pathLst>
          </a:custGeom>
          <a:solidFill>
            <a:srgbClr val="F4F4F4"/>
          </a:solidFill>
        </p:spPr>
        <p:txBody>
          <a:bodyPr wrap="square" lIns="0" tIns="0" rIns="0" bIns="0" rtlCol="0"/>
          <a:lstStyle/>
          <a:p>
            <a:endParaRPr/>
          </a:p>
        </p:txBody>
      </p:sp>
      <p:sp>
        <p:nvSpPr>
          <p:cNvPr id="122" name="object 122"/>
          <p:cNvSpPr/>
          <p:nvPr/>
        </p:nvSpPr>
        <p:spPr>
          <a:xfrm>
            <a:off x="2640965" y="8456641"/>
            <a:ext cx="617855" cy="625475"/>
          </a:xfrm>
          <a:custGeom>
            <a:avLst/>
            <a:gdLst/>
            <a:ahLst/>
            <a:cxnLst/>
            <a:rect l="l" t="t" r="r" b="b"/>
            <a:pathLst>
              <a:path w="617854" h="625475">
                <a:moveTo>
                  <a:pt x="0" y="0"/>
                </a:moveTo>
                <a:lnTo>
                  <a:pt x="617392" y="0"/>
                </a:lnTo>
                <a:lnTo>
                  <a:pt x="617392" y="625014"/>
                </a:lnTo>
                <a:lnTo>
                  <a:pt x="0" y="625014"/>
                </a:lnTo>
                <a:lnTo>
                  <a:pt x="0" y="0"/>
                </a:lnTo>
                <a:close/>
              </a:path>
            </a:pathLst>
          </a:custGeom>
          <a:solidFill>
            <a:srgbClr val="F4F4F4"/>
          </a:solidFill>
        </p:spPr>
        <p:txBody>
          <a:bodyPr wrap="square" lIns="0" tIns="0" rIns="0" bIns="0" rtlCol="0"/>
          <a:lstStyle/>
          <a:p>
            <a:endParaRPr/>
          </a:p>
        </p:txBody>
      </p:sp>
      <p:sp>
        <p:nvSpPr>
          <p:cNvPr id="123" name="object 123"/>
          <p:cNvSpPr/>
          <p:nvPr/>
        </p:nvSpPr>
        <p:spPr>
          <a:xfrm>
            <a:off x="3258357" y="8456641"/>
            <a:ext cx="427355" cy="625475"/>
          </a:xfrm>
          <a:custGeom>
            <a:avLst/>
            <a:gdLst/>
            <a:ahLst/>
            <a:cxnLst/>
            <a:rect l="l" t="t" r="r" b="b"/>
            <a:pathLst>
              <a:path w="427354" h="625475">
                <a:moveTo>
                  <a:pt x="0" y="0"/>
                </a:moveTo>
                <a:lnTo>
                  <a:pt x="426839" y="0"/>
                </a:lnTo>
                <a:lnTo>
                  <a:pt x="426839" y="625014"/>
                </a:lnTo>
                <a:lnTo>
                  <a:pt x="0" y="625014"/>
                </a:lnTo>
                <a:lnTo>
                  <a:pt x="0" y="0"/>
                </a:lnTo>
                <a:close/>
              </a:path>
            </a:pathLst>
          </a:custGeom>
          <a:solidFill>
            <a:srgbClr val="F4F4F4"/>
          </a:solidFill>
        </p:spPr>
        <p:txBody>
          <a:bodyPr wrap="square" lIns="0" tIns="0" rIns="0" bIns="0" rtlCol="0"/>
          <a:lstStyle/>
          <a:p>
            <a:endParaRPr/>
          </a:p>
        </p:txBody>
      </p:sp>
      <p:sp>
        <p:nvSpPr>
          <p:cNvPr id="124" name="object 124"/>
          <p:cNvSpPr/>
          <p:nvPr/>
        </p:nvSpPr>
        <p:spPr>
          <a:xfrm>
            <a:off x="3685196" y="8456641"/>
            <a:ext cx="465455" cy="625475"/>
          </a:xfrm>
          <a:custGeom>
            <a:avLst/>
            <a:gdLst/>
            <a:ahLst/>
            <a:cxnLst/>
            <a:rect l="l" t="t" r="r" b="b"/>
            <a:pathLst>
              <a:path w="465454" h="625475">
                <a:moveTo>
                  <a:pt x="0" y="0"/>
                </a:moveTo>
                <a:lnTo>
                  <a:pt x="464949" y="0"/>
                </a:lnTo>
                <a:lnTo>
                  <a:pt x="464949" y="625014"/>
                </a:lnTo>
                <a:lnTo>
                  <a:pt x="0" y="625014"/>
                </a:lnTo>
                <a:lnTo>
                  <a:pt x="0" y="0"/>
                </a:lnTo>
                <a:close/>
              </a:path>
            </a:pathLst>
          </a:custGeom>
          <a:solidFill>
            <a:srgbClr val="F4F4F4"/>
          </a:solidFill>
        </p:spPr>
        <p:txBody>
          <a:bodyPr wrap="square" lIns="0" tIns="0" rIns="0" bIns="0" rtlCol="0"/>
          <a:lstStyle/>
          <a:p>
            <a:endParaRPr/>
          </a:p>
        </p:txBody>
      </p:sp>
      <p:sp>
        <p:nvSpPr>
          <p:cNvPr id="125" name="object 125"/>
          <p:cNvSpPr/>
          <p:nvPr/>
        </p:nvSpPr>
        <p:spPr>
          <a:xfrm>
            <a:off x="4150146" y="8456641"/>
            <a:ext cx="876935" cy="625475"/>
          </a:xfrm>
          <a:custGeom>
            <a:avLst/>
            <a:gdLst/>
            <a:ahLst/>
            <a:cxnLst/>
            <a:rect l="l" t="t" r="r" b="b"/>
            <a:pathLst>
              <a:path w="876935" h="625475">
                <a:moveTo>
                  <a:pt x="0" y="0"/>
                </a:moveTo>
                <a:lnTo>
                  <a:pt x="876544" y="0"/>
                </a:lnTo>
                <a:lnTo>
                  <a:pt x="876544" y="625014"/>
                </a:lnTo>
                <a:lnTo>
                  <a:pt x="0" y="625014"/>
                </a:lnTo>
                <a:lnTo>
                  <a:pt x="0" y="0"/>
                </a:lnTo>
                <a:close/>
              </a:path>
            </a:pathLst>
          </a:custGeom>
          <a:solidFill>
            <a:srgbClr val="F4F4F4"/>
          </a:solidFill>
        </p:spPr>
        <p:txBody>
          <a:bodyPr wrap="square" lIns="0" tIns="0" rIns="0" bIns="0" rtlCol="0"/>
          <a:lstStyle/>
          <a:p>
            <a:endParaRPr/>
          </a:p>
        </p:txBody>
      </p:sp>
      <p:sp>
        <p:nvSpPr>
          <p:cNvPr id="126" name="object 126"/>
          <p:cNvSpPr/>
          <p:nvPr/>
        </p:nvSpPr>
        <p:spPr>
          <a:xfrm>
            <a:off x="5026691" y="8456641"/>
            <a:ext cx="1006475" cy="625475"/>
          </a:xfrm>
          <a:custGeom>
            <a:avLst/>
            <a:gdLst/>
            <a:ahLst/>
            <a:cxnLst/>
            <a:rect l="l" t="t" r="r" b="b"/>
            <a:pathLst>
              <a:path w="1006475" h="625475">
                <a:moveTo>
                  <a:pt x="0" y="0"/>
                </a:moveTo>
                <a:lnTo>
                  <a:pt x="1006120" y="0"/>
                </a:lnTo>
                <a:lnTo>
                  <a:pt x="1006120" y="625014"/>
                </a:lnTo>
                <a:lnTo>
                  <a:pt x="0" y="625014"/>
                </a:lnTo>
                <a:lnTo>
                  <a:pt x="0" y="0"/>
                </a:lnTo>
                <a:close/>
              </a:path>
            </a:pathLst>
          </a:custGeom>
          <a:solidFill>
            <a:srgbClr val="F4F4F4"/>
          </a:solidFill>
        </p:spPr>
        <p:txBody>
          <a:bodyPr wrap="square" lIns="0" tIns="0" rIns="0" bIns="0" rtlCol="0"/>
          <a:lstStyle/>
          <a:p>
            <a:endParaRPr/>
          </a:p>
        </p:txBody>
      </p:sp>
      <p:sp>
        <p:nvSpPr>
          <p:cNvPr id="127" name="object 127"/>
          <p:cNvSpPr/>
          <p:nvPr/>
        </p:nvSpPr>
        <p:spPr>
          <a:xfrm>
            <a:off x="6032811" y="8456641"/>
            <a:ext cx="526415" cy="625475"/>
          </a:xfrm>
          <a:custGeom>
            <a:avLst/>
            <a:gdLst/>
            <a:ahLst/>
            <a:cxnLst/>
            <a:rect l="l" t="t" r="r" b="b"/>
            <a:pathLst>
              <a:path w="526415" h="625475">
                <a:moveTo>
                  <a:pt x="0" y="0"/>
                </a:moveTo>
                <a:lnTo>
                  <a:pt x="525926" y="0"/>
                </a:lnTo>
                <a:lnTo>
                  <a:pt x="525926" y="625014"/>
                </a:lnTo>
                <a:lnTo>
                  <a:pt x="0" y="625014"/>
                </a:lnTo>
                <a:lnTo>
                  <a:pt x="0" y="0"/>
                </a:lnTo>
                <a:close/>
              </a:path>
            </a:pathLst>
          </a:custGeom>
          <a:solidFill>
            <a:srgbClr val="F4F4F4"/>
          </a:solidFill>
        </p:spPr>
        <p:txBody>
          <a:bodyPr wrap="square" lIns="0" tIns="0" rIns="0" bIns="0" rtlCol="0"/>
          <a:lstStyle/>
          <a:p>
            <a:endParaRPr/>
          </a:p>
        </p:txBody>
      </p:sp>
      <p:sp>
        <p:nvSpPr>
          <p:cNvPr id="128" name="object 128"/>
          <p:cNvSpPr/>
          <p:nvPr/>
        </p:nvSpPr>
        <p:spPr>
          <a:xfrm>
            <a:off x="6558738" y="8456641"/>
            <a:ext cx="412115" cy="625475"/>
          </a:xfrm>
          <a:custGeom>
            <a:avLst/>
            <a:gdLst/>
            <a:ahLst/>
            <a:cxnLst/>
            <a:rect l="l" t="t" r="r" b="b"/>
            <a:pathLst>
              <a:path w="412115" h="625475">
                <a:moveTo>
                  <a:pt x="0" y="0"/>
                </a:moveTo>
                <a:lnTo>
                  <a:pt x="411594" y="0"/>
                </a:lnTo>
                <a:lnTo>
                  <a:pt x="411594" y="625014"/>
                </a:lnTo>
                <a:lnTo>
                  <a:pt x="0" y="625014"/>
                </a:lnTo>
                <a:lnTo>
                  <a:pt x="0" y="0"/>
                </a:lnTo>
                <a:close/>
              </a:path>
            </a:pathLst>
          </a:custGeom>
          <a:solidFill>
            <a:srgbClr val="F4F4F4"/>
          </a:solidFill>
        </p:spPr>
        <p:txBody>
          <a:bodyPr wrap="square" lIns="0" tIns="0" rIns="0" bIns="0" rtlCol="0"/>
          <a:lstStyle/>
          <a:p>
            <a:endParaRPr/>
          </a:p>
        </p:txBody>
      </p:sp>
      <p:sp>
        <p:nvSpPr>
          <p:cNvPr id="129" name="object 129"/>
          <p:cNvSpPr/>
          <p:nvPr/>
        </p:nvSpPr>
        <p:spPr>
          <a:xfrm>
            <a:off x="621102" y="6272902"/>
            <a:ext cx="145415" cy="0"/>
          </a:xfrm>
          <a:custGeom>
            <a:avLst/>
            <a:gdLst/>
            <a:ahLst/>
            <a:cxnLst/>
            <a:rect l="l" t="t" r="r" b="b"/>
            <a:pathLst>
              <a:path w="145415">
                <a:moveTo>
                  <a:pt x="0" y="0"/>
                </a:moveTo>
                <a:lnTo>
                  <a:pt x="144820" y="0"/>
                </a:lnTo>
              </a:path>
            </a:pathLst>
          </a:custGeom>
          <a:ln w="7622">
            <a:solidFill>
              <a:srgbClr val="000000"/>
            </a:solidFill>
          </a:ln>
        </p:spPr>
        <p:txBody>
          <a:bodyPr wrap="square" lIns="0" tIns="0" rIns="0" bIns="0" rtlCol="0"/>
          <a:lstStyle/>
          <a:p>
            <a:endParaRPr/>
          </a:p>
        </p:txBody>
      </p:sp>
      <p:sp>
        <p:nvSpPr>
          <p:cNvPr id="130" name="object 130"/>
          <p:cNvSpPr/>
          <p:nvPr/>
        </p:nvSpPr>
        <p:spPr>
          <a:xfrm>
            <a:off x="765922" y="6272902"/>
            <a:ext cx="617855" cy="0"/>
          </a:xfrm>
          <a:custGeom>
            <a:avLst/>
            <a:gdLst/>
            <a:ahLst/>
            <a:cxnLst/>
            <a:rect l="l" t="t" r="r" b="b"/>
            <a:pathLst>
              <a:path w="617855">
                <a:moveTo>
                  <a:pt x="0" y="0"/>
                </a:moveTo>
                <a:lnTo>
                  <a:pt x="617392" y="0"/>
                </a:lnTo>
              </a:path>
            </a:pathLst>
          </a:custGeom>
          <a:ln w="7622">
            <a:solidFill>
              <a:srgbClr val="000000"/>
            </a:solidFill>
          </a:ln>
        </p:spPr>
        <p:txBody>
          <a:bodyPr wrap="square" lIns="0" tIns="0" rIns="0" bIns="0" rtlCol="0"/>
          <a:lstStyle/>
          <a:p>
            <a:endParaRPr/>
          </a:p>
        </p:txBody>
      </p:sp>
      <p:sp>
        <p:nvSpPr>
          <p:cNvPr id="131" name="object 131"/>
          <p:cNvSpPr/>
          <p:nvPr/>
        </p:nvSpPr>
        <p:spPr>
          <a:xfrm>
            <a:off x="1383314" y="6272902"/>
            <a:ext cx="549275" cy="0"/>
          </a:xfrm>
          <a:custGeom>
            <a:avLst/>
            <a:gdLst/>
            <a:ahLst/>
            <a:cxnLst/>
            <a:rect l="l" t="t" r="r" b="b"/>
            <a:pathLst>
              <a:path w="549275">
                <a:moveTo>
                  <a:pt x="0" y="0"/>
                </a:moveTo>
                <a:lnTo>
                  <a:pt x="548793" y="0"/>
                </a:lnTo>
              </a:path>
            </a:pathLst>
          </a:custGeom>
          <a:ln w="7622">
            <a:solidFill>
              <a:srgbClr val="000000"/>
            </a:solidFill>
          </a:ln>
        </p:spPr>
        <p:txBody>
          <a:bodyPr wrap="square" lIns="0" tIns="0" rIns="0" bIns="0" rtlCol="0"/>
          <a:lstStyle/>
          <a:p>
            <a:endParaRPr/>
          </a:p>
        </p:txBody>
      </p:sp>
      <p:sp>
        <p:nvSpPr>
          <p:cNvPr id="132" name="object 132"/>
          <p:cNvSpPr/>
          <p:nvPr/>
        </p:nvSpPr>
        <p:spPr>
          <a:xfrm>
            <a:off x="1932108" y="6272902"/>
            <a:ext cx="488315" cy="0"/>
          </a:xfrm>
          <a:custGeom>
            <a:avLst/>
            <a:gdLst/>
            <a:ahLst/>
            <a:cxnLst/>
            <a:rect l="l" t="t" r="r" b="b"/>
            <a:pathLst>
              <a:path w="488314">
                <a:moveTo>
                  <a:pt x="0" y="0"/>
                </a:moveTo>
                <a:lnTo>
                  <a:pt x="487816" y="0"/>
                </a:lnTo>
              </a:path>
            </a:pathLst>
          </a:custGeom>
          <a:ln w="7622">
            <a:solidFill>
              <a:srgbClr val="000000"/>
            </a:solidFill>
          </a:ln>
        </p:spPr>
        <p:txBody>
          <a:bodyPr wrap="square" lIns="0" tIns="0" rIns="0" bIns="0" rtlCol="0"/>
          <a:lstStyle/>
          <a:p>
            <a:endParaRPr/>
          </a:p>
        </p:txBody>
      </p:sp>
      <p:sp>
        <p:nvSpPr>
          <p:cNvPr id="133" name="object 133"/>
          <p:cNvSpPr/>
          <p:nvPr/>
        </p:nvSpPr>
        <p:spPr>
          <a:xfrm>
            <a:off x="2419923" y="6272902"/>
            <a:ext cx="221615" cy="0"/>
          </a:xfrm>
          <a:custGeom>
            <a:avLst/>
            <a:gdLst/>
            <a:ahLst/>
            <a:cxnLst/>
            <a:rect l="l" t="t" r="r" b="b"/>
            <a:pathLst>
              <a:path w="221614">
                <a:moveTo>
                  <a:pt x="0" y="0"/>
                </a:moveTo>
                <a:lnTo>
                  <a:pt x="221041" y="0"/>
                </a:lnTo>
              </a:path>
            </a:pathLst>
          </a:custGeom>
          <a:ln w="7622">
            <a:solidFill>
              <a:srgbClr val="000000"/>
            </a:solidFill>
          </a:ln>
        </p:spPr>
        <p:txBody>
          <a:bodyPr wrap="square" lIns="0" tIns="0" rIns="0" bIns="0" rtlCol="0"/>
          <a:lstStyle/>
          <a:p>
            <a:endParaRPr/>
          </a:p>
        </p:txBody>
      </p:sp>
      <p:sp>
        <p:nvSpPr>
          <p:cNvPr id="134" name="object 134"/>
          <p:cNvSpPr/>
          <p:nvPr/>
        </p:nvSpPr>
        <p:spPr>
          <a:xfrm>
            <a:off x="2640965" y="6272902"/>
            <a:ext cx="617855" cy="0"/>
          </a:xfrm>
          <a:custGeom>
            <a:avLst/>
            <a:gdLst/>
            <a:ahLst/>
            <a:cxnLst/>
            <a:rect l="l" t="t" r="r" b="b"/>
            <a:pathLst>
              <a:path w="617854">
                <a:moveTo>
                  <a:pt x="0" y="0"/>
                </a:moveTo>
                <a:lnTo>
                  <a:pt x="617392" y="0"/>
                </a:lnTo>
              </a:path>
            </a:pathLst>
          </a:custGeom>
          <a:ln w="7622">
            <a:solidFill>
              <a:srgbClr val="000000"/>
            </a:solidFill>
          </a:ln>
        </p:spPr>
        <p:txBody>
          <a:bodyPr wrap="square" lIns="0" tIns="0" rIns="0" bIns="0" rtlCol="0"/>
          <a:lstStyle/>
          <a:p>
            <a:endParaRPr/>
          </a:p>
        </p:txBody>
      </p:sp>
      <p:sp>
        <p:nvSpPr>
          <p:cNvPr id="135" name="object 135"/>
          <p:cNvSpPr/>
          <p:nvPr/>
        </p:nvSpPr>
        <p:spPr>
          <a:xfrm>
            <a:off x="3258357" y="6272902"/>
            <a:ext cx="427355" cy="0"/>
          </a:xfrm>
          <a:custGeom>
            <a:avLst/>
            <a:gdLst/>
            <a:ahLst/>
            <a:cxnLst/>
            <a:rect l="l" t="t" r="r" b="b"/>
            <a:pathLst>
              <a:path w="427354">
                <a:moveTo>
                  <a:pt x="0" y="0"/>
                </a:moveTo>
                <a:lnTo>
                  <a:pt x="426839" y="0"/>
                </a:lnTo>
              </a:path>
            </a:pathLst>
          </a:custGeom>
          <a:ln w="7622">
            <a:solidFill>
              <a:srgbClr val="000000"/>
            </a:solidFill>
          </a:ln>
        </p:spPr>
        <p:txBody>
          <a:bodyPr wrap="square" lIns="0" tIns="0" rIns="0" bIns="0" rtlCol="0"/>
          <a:lstStyle/>
          <a:p>
            <a:endParaRPr/>
          </a:p>
        </p:txBody>
      </p:sp>
      <p:sp>
        <p:nvSpPr>
          <p:cNvPr id="136" name="object 136"/>
          <p:cNvSpPr/>
          <p:nvPr/>
        </p:nvSpPr>
        <p:spPr>
          <a:xfrm>
            <a:off x="3685196" y="6272902"/>
            <a:ext cx="465455" cy="0"/>
          </a:xfrm>
          <a:custGeom>
            <a:avLst/>
            <a:gdLst/>
            <a:ahLst/>
            <a:cxnLst/>
            <a:rect l="l" t="t" r="r" b="b"/>
            <a:pathLst>
              <a:path w="465454">
                <a:moveTo>
                  <a:pt x="0" y="0"/>
                </a:moveTo>
                <a:lnTo>
                  <a:pt x="464949" y="0"/>
                </a:lnTo>
              </a:path>
            </a:pathLst>
          </a:custGeom>
          <a:ln w="7622">
            <a:solidFill>
              <a:srgbClr val="000000"/>
            </a:solidFill>
          </a:ln>
        </p:spPr>
        <p:txBody>
          <a:bodyPr wrap="square" lIns="0" tIns="0" rIns="0" bIns="0" rtlCol="0"/>
          <a:lstStyle/>
          <a:p>
            <a:endParaRPr/>
          </a:p>
        </p:txBody>
      </p:sp>
      <p:sp>
        <p:nvSpPr>
          <p:cNvPr id="137" name="object 137"/>
          <p:cNvSpPr/>
          <p:nvPr/>
        </p:nvSpPr>
        <p:spPr>
          <a:xfrm>
            <a:off x="4150146" y="6272902"/>
            <a:ext cx="876935" cy="0"/>
          </a:xfrm>
          <a:custGeom>
            <a:avLst/>
            <a:gdLst/>
            <a:ahLst/>
            <a:cxnLst/>
            <a:rect l="l" t="t" r="r" b="b"/>
            <a:pathLst>
              <a:path w="876935">
                <a:moveTo>
                  <a:pt x="0" y="0"/>
                </a:moveTo>
                <a:lnTo>
                  <a:pt x="876544" y="0"/>
                </a:lnTo>
              </a:path>
            </a:pathLst>
          </a:custGeom>
          <a:ln w="7622">
            <a:solidFill>
              <a:srgbClr val="000000"/>
            </a:solidFill>
          </a:ln>
        </p:spPr>
        <p:txBody>
          <a:bodyPr wrap="square" lIns="0" tIns="0" rIns="0" bIns="0" rtlCol="0"/>
          <a:lstStyle/>
          <a:p>
            <a:endParaRPr/>
          </a:p>
        </p:txBody>
      </p:sp>
      <p:sp>
        <p:nvSpPr>
          <p:cNvPr id="138" name="object 138"/>
          <p:cNvSpPr/>
          <p:nvPr/>
        </p:nvSpPr>
        <p:spPr>
          <a:xfrm>
            <a:off x="5026691" y="6272902"/>
            <a:ext cx="1006475" cy="0"/>
          </a:xfrm>
          <a:custGeom>
            <a:avLst/>
            <a:gdLst/>
            <a:ahLst/>
            <a:cxnLst/>
            <a:rect l="l" t="t" r="r" b="b"/>
            <a:pathLst>
              <a:path w="1006475">
                <a:moveTo>
                  <a:pt x="0" y="0"/>
                </a:moveTo>
                <a:lnTo>
                  <a:pt x="1006120" y="0"/>
                </a:lnTo>
              </a:path>
            </a:pathLst>
          </a:custGeom>
          <a:ln w="7622">
            <a:solidFill>
              <a:srgbClr val="000000"/>
            </a:solidFill>
          </a:ln>
        </p:spPr>
        <p:txBody>
          <a:bodyPr wrap="square" lIns="0" tIns="0" rIns="0" bIns="0" rtlCol="0"/>
          <a:lstStyle/>
          <a:p>
            <a:endParaRPr/>
          </a:p>
        </p:txBody>
      </p:sp>
      <p:sp>
        <p:nvSpPr>
          <p:cNvPr id="139" name="object 139"/>
          <p:cNvSpPr/>
          <p:nvPr/>
        </p:nvSpPr>
        <p:spPr>
          <a:xfrm>
            <a:off x="6032811" y="6272902"/>
            <a:ext cx="526415" cy="0"/>
          </a:xfrm>
          <a:custGeom>
            <a:avLst/>
            <a:gdLst/>
            <a:ahLst/>
            <a:cxnLst/>
            <a:rect l="l" t="t" r="r" b="b"/>
            <a:pathLst>
              <a:path w="526415">
                <a:moveTo>
                  <a:pt x="0" y="0"/>
                </a:moveTo>
                <a:lnTo>
                  <a:pt x="525926" y="0"/>
                </a:lnTo>
              </a:path>
            </a:pathLst>
          </a:custGeom>
          <a:ln w="7622">
            <a:solidFill>
              <a:srgbClr val="000000"/>
            </a:solidFill>
          </a:ln>
        </p:spPr>
        <p:txBody>
          <a:bodyPr wrap="square" lIns="0" tIns="0" rIns="0" bIns="0" rtlCol="0"/>
          <a:lstStyle/>
          <a:p>
            <a:endParaRPr/>
          </a:p>
        </p:txBody>
      </p:sp>
      <p:sp>
        <p:nvSpPr>
          <p:cNvPr id="140" name="object 140"/>
          <p:cNvSpPr/>
          <p:nvPr/>
        </p:nvSpPr>
        <p:spPr>
          <a:xfrm>
            <a:off x="6558738" y="6272902"/>
            <a:ext cx="412115" cy="0"/>
          </a:xfrm>
          <a:custGeom>
            <a:avLst/>
            <a:gdLst/>
            <a:ahLst/>
            <a:cxnLst/>
            <a:rect l="l" t="t" r="r" b="b"/>
            <a:pathLst>
              <a:path w="412115">
                <a:moveTo>
                  <a:pt x="0" y="0"/>
                </a:moveTo>
                <a:lnTo>
                  <a:pt x="411594" y="0"/>
                </a:lnTo>
              </a:path>
            </a:pathLst>
          </a:custGeom>
          <a:ln w="7622">
            <a:solidFill>
              <a:srgbClr val="000000"/>
            </a:solidFill>
          </a:ln>
        </p:spPr>
        <p:txBody>
          <a:bodyPr wrap="square" lIns="0" tIns="0" rIns="0" bIns="0" rtlCol="0"/>
          <a:lstStyle/>
          <a:p>
            <a:endParaRPr/>
          </a:p>
        </p:txBody>
      </p:sp>
      <p:sp>
        <p:nvSpPr>
          <p:cNvPr id="141" name="object 141"/>
          <p:cNvSpPr/>
          <p:nvPr/>
        </p:nvSpPr>
        <p:spPr>
          <a:xfrm>
            <a:off x="621102" y="6272902"/>
            <a:ext cx="145415" cy="0"/>
          </a:xfrm>
          <a:custGeom>
            <a:avLst/>
            <a:gdLst/>
            <a:ahLst/>
            <a:cxnLst/>
            <a:rect l="l" t="t" r="r" b="b"/>
            <a:pathLst>
              <a:path w="145415">
                <a:moveTo>
                  <a:pt x="0" y="0"/>
                </a:moveTo>
                <a:lnTo>
                  <a:pt x="144820" y="0"/>
                </a:lnTo>
              </a:path>
            </a:pathLst>
          </a:custGeom>
          <a:ln w="7622">
            <a:solidFill>
              <a:srgbClr val="000000"/>
            </a:solidFill>
          </a:ln>
        </p:spPr>
        <p:txBody>
          <a:bodyPr wrap="square" lIns="0" tIns="0" rIns="0" bIns="0" rtlCol="0"/>
          <a:lstStyle/>
          <a:p>
            <a:endParaRPr/>
          </a:p>
        </p:txBody>
      </p:sp>
      <p:sp>
        <p:nvSpPr>
          <p:cNvPr id="142" name="object 142"/>
          <p:cNvSpPr/>
          <p:nvPr/>
        </p:nvSpPr>
        <p:spPr>
          <a:xfrm>
            <a:off x="765922" y="6272902"/>
            <a:ext cx="617855" cy="0"/>
          </a:xfrm>
          <a:custGeom>
            <a:avLst/>
            <a:gdLst/>
            <a:ahLst/>
            <a:cxnLst/>
            <a:rect l="l" t="t" r="r" b="b"/>
            <a:pathLst>
              <a:path w="617855">
                <a:moveTo>
                  <a:pt x="0" y="0"/>
                </a:moveTo>
                <a:lnTo>
                  <a:pt x="617392" y="0"/>
                </a:lnTo>
              </a:path>
            </a:pathLst>
          </a:custGeom>
          <a:ln w="7622">
            <a:solidFill>
              <a:srgbClr val="000000"/>
            </a:solidFill>
          </a:ln>
        </p:spPr>
        <p:txBody>
          <a:bodyPr wrap="square" lIns="0" tIns="0" rIns="0" bIns="0" rtlCol="0"/>
          <a:lstStyle/>
          <a:p>
            <a:endParaRPr/>
          </a:p>
        </p:txBody>
      </p:sp>
      <p:sp>
        <p:nvSpPr>
          <p:cNvPr id="143" name="object 143"/>
          <p:cNvSpPr/>
          <p:nvPr/>
        </p:nvSpPr>
        <p:spPr>
          <a:xfrm>
            <a:off x="1383314" y="6272902"/>
            <a:ext cx="549275" cy="0"/>
          </a:xfrm>
          <a:custGeom>
            <a:avLst/>
            <a:gdLst/>
            <a:ahLst/>
            <a:cxnLst/>
            <a:rect l="l" t="t" r="r" b="b"/>
            <a:pathLst>
              <a:path w="549275">
                <a:moveTo>
                  <a:pt x="0" y="0"/>
                </a:moveTo>
                <a:lnTo>
                  <a:pt x="548793" y="0"/>
                </a:lnTo>
              </a:path>
            </a:pathLst>
          </a:custGeom>
          <a:ln w="7622">
            <a:solidFill>
              <a:srgbClr val="000000"/>
            </a:solidFill>
          </a:ln>
        </p:spPr>
        <p:txBody>
          <a:bodyPr wrap="square" lIns="0" tIns="0" rIns="0" bIns="0" rtlCol="0"/>
          <a:lstStyle/>
          <a:p>
            <a:endParaRPr/>
          </a:p>
        </p:txBody>
      </p:sp>
      <p:sp>
        <p:nvSpPr>
          <p:cNvPr id="144" name="object 144"/>
          <p:cNvSpPr/>
          <p:nvPr/>
        </p:nvSpPr>
        <p:spPr>
          <a:xfrm>
            <a:off x="1932108" y="6272902"/>
            <a:ext cx="488315" cy="0"/>
          </a:xfrm>
          <a:custGeom>
            <a:avLst/>
            <a:gdLst/>
            <a:ahLst/>
            <a:cxnLst/>
            <a:rect l="l" t="t" r="r" b="b"/>
            <a:pathLst>
              <a:path w="488314">
                <a:moveTo>
                  <a:pt x="0" y="0"/>
                </a:moveTo>
                <a:lnTo>
                  <a:pt x="487816" y="0"/>
                </a:lnTo>
              </a:path>
            </a:pathLst>
          </a:custGeom>
          <a:ln w="7622">
            <a:solidFill>
              <a:srgbClr val="000000"/>
            </a:solidFill>
          </a:ln>
        </p:spPr>
        <p:txBody>
          <a:bodyPr wrap="square" lIns="0" tIns="0" rIns="0" bIns="0" rtlCol="0"/>
          <a:lstStyle/>
          <a:p>
            <a:endParaRPr/>
          </a:p>
        </p:txBody>
      </p:sp>
      <p:sp>
        <p:nvSpPr>
          <p:cNvPr id="145" name="object 145"/>
          <p:cNvSpPr/>
          <p:nvPr/>
        </p:nvSpPr>
        <p:spPr>
          <a:xfrm>
            <a:off x="2419923" y="6272902"/>
            <a:ext cx="221615" cy="0"/>
          </a:xfrm>
          <a:custGeom>
            <a:avLst/>
            <a:gdLst/>
            <a:ahLst/>
            <a:cxnLst/>
            <a:rect l="l" t="t" r="r" b="b"/>
            <a:pathLst>
              <a:path w="221614">
                <a:moveTo>
                  <a:pt x="0" y="0"/>
                </a:moveTo>
                <a:lnTo>
                  <a:pt x="221041" y="0"/>
                </a:lnTo>
              </a:path>
            </a:pathLst>
          </a:custGeom>
          <a:ln w="7622">
            <a:solidFill>
              <a:srgbClr val="000000"/>
            </a:solidFill>
          </a:ln>
        </p:spPr>
        <p:txBody>
          <a:bodyPr wrap="square" lIns="0" tIns="0" rIns="0" bIns="0" rtlCol="0"/>
          <a:lstStyle/>
          <a:p>
            <a:endParaRPr/>
          </a:p>
        </p:txBody>
      </p:sp>
      <p:sp>
        <p:nvSpPr>
          <p:cNvPr id="146" name="object 146"/>
          <p:cNvSpPr/>
          <p:nvPr/>
        </p:nvSpPr>
        <p:spPr>
          <a:xfrm>
            <a:off x="2640965" y="6272902"/>
            <a:ext cx="617855" cy="0"/>
          </a:xfrm>
          <a:custGeom>
            <a:avLst/>
            <a:gdLst/>
            <a:ahLst/>
            <a:cxnLst/>
            <a:rect l="l" t="t" r="r" b="b"/>
            <a:pathLst>
              <a:path w="617854">
                <a:moveTo>
                  <a:pt x="0" y="0"/>
                </a:moveTo>
                <a:lnTo>
                  <a:pt x="617392" y="0"/>
                </a:lnTo>
              </a:path>
            </a:pathLst>
          </a:custGeom>
          <a:ln w="7622">
            <a:solidFill>
              <a:srgbClr val="000000"/>
            </a:solidFill>
          </a:ln>
        </p:spPr>
        <p:txBody>
          <a:bodyPr wrap="square" lIns="0" tIns="0" rIns="0" bIns="0" rtlCol="0"/>
          <a:lstStyle/>
          <a:p>
            <a:endParaRPr/>
          </a:p>
        </p:txBody>
      </p:sp>
      <p:sp>
        <p:nvSpPr>
          <p:cNvPr id="147" name="object 147"/>
          <p:cNvSpPr/>
          <p:nvPr/>
        </p:nvSpPr>
        <p:spPr>
          <a:xfrm>
            <a:off x="3258357" y="6272902"/>
            <a:ext cx="427355" cy="0"/>
          </a:xfrm>
          <a:custGeom>
            <a:avLst/>
            <a:gdLst/>
            <a:ahLst/>
            <a:cxnLst/>
            <a:rect l="l" t="t" r="r" b="b"/>
            <a:pathLst>
              <a:path w="427354">
                <a:moveTo>
                  <a:pt x="0" y="0"/>
                </a:moveTo>
                <a:lnTo>
                  <a:pt x="426839" y="0"/>
                </a:lnTo>
              </a:path>
            </a:pathLst>
          </a:custGeom>
          <a:ln w="7622">
            <a:solidFill>
              <a:srgbClr val="000000"/>
            </a:solidFill>
          </a:ln>
        </p:spPr>
        <p:txBody>
          <a:bodyPr wrap="square" lIns="0" tIns="0" rIns="0" bIns="0" rtlCol="0"/>
          <a:lstStyle/>
          <a:p>
            <a:endParaRPr/>
          </a:p>
        </p:txBody>
      </p:sp>
      <p:sp>
        <p:nvSpPr>
          <p:cNvPr id="148" name="object 148"/>
          <p:cNvSpPr/>
          <p:nvPr/>
        </p:nvSpPr>
        <p:spPr>
          <a:xfrm>
            <a:off x="3685196" y="6272902"/>
            <a:ext cx="465455" cy="0"/>
          </a:xfrm>
          <a:custGeom>
            <a:avLst/>
            <a:gdLst/>
            <a:ahLst/>
            <a:cxnLst/>
            <a:rect l="l" t="t" r="r" b="b"/>
            <a:pathLst>
              <a:path w="465454">
                <a:moveTo>
                  <a:pt x="0" y="0"/>
                </a:moveTo>
                <a:lnTo>
                  <a:pt x="464949" y="0"/>
                </a:lnTo>
              </a:path>
            </a:pathLst>
          </a:custGeom>
          <a:ln w="7622">
            <a:solidFill>
              <a:srgbClr val="000000"/>
            </a:solidFill>
          </a:ln>
        </p:spPr>
        <p:txBody>
          <a:bodyPr wrap="square" lIns="0" tIns="0" rIns="0" bIns="0" rtlCol="0"/>
          <a:lstStyle/>
          <a:p>
            <a:endParaRPr/>
          </a:p>
        </p:txBody>
      </p:sp>
      <p:sp>
        <p:nvSpPr>
          <p:cNvPr id="149" name="object 149"/>
          <p:cNvSpPr/>
          <p:nvPr/>
        </p:nvSpPr>
        <p:spPr>
          <a:xfrm>
            <a:off x="4150146" y="6272902"/>
            <a:ext cx="876935" cy="0"/>
          </a:xfrm>
          <a:custGeom>
            <a:avLst/>
            <a:gdLst/>
            <a:ahLst/>
            <a:cxnLst/>
            <a:rect l="l" t="t" r="r" b="b"/>
            <a:pathLst>
              <a:path w="876935">
                <a:moveTo>
                  <a:pt x="0" y="0"/>
                </a:moveTo>
                <a:lnTo>
                  <a:pt x="876544" y="0"/>
                </a:lnTo>
              </a:path>
            </a:pathLst>
          </a:custGeom>
          <a:ln w="7622">
            <a:solidFill>
              <a:srgbClr val="000000"/>
            </a:solidFill>
          </a:ln>
        </p:spPr>
        <p:txBody>
          <a:bodyPr wrap="square" lIns="0" tIns="0" rIns="0" bIns="0" rtlCol="0"/>
          <a:lstStyle/>
          <a:p>
            <a:endParaRPr/>
          </a:p>
        </p:txBody>
      </p:sp>
      <p:sp>
        <p:nvSpPr>
          <p:cNvPr id="150" name="object 150"/>
          <p:cNvSpPr/>
          <p:nvPr/>
        </p:nvSpPr>
        <p:spPr>
          <a:xfrm>
            <a:off x="5026691" y="6272902"/>
            <a:ext cx="1006475" cy="0"/>
          </a:xfrm>
          <a:custGeom>
            <a:avLst/>
            <a:gdLst/>
            <a:ahLst/>
            <a:cxnLst/>
            <a:rect l="l" t="t" r="r" b="b"/>
            <a:pathLst>
              <a:path w="1006475">
                <a:moveTo>
                  <a:pt x="0" y="0"/>
                </a:moveTo>
                <a:lnTo>
                  <a:pt x="1006120" y="0"/>
                </a:lnTo>
              </a:path>
            </a:pathLst>
          </a:custGeom>
          <a:ln w="7622">
            <a:solidFill>
              <a:srgbClr val="000000"/>
            </a:solidFill>
          </a:ln>
        </p:spPr>
        <p:txBody>
          <a:bodyPr wrap="square" lIns="0" tIns="0" rIns="0" bIns="0" rtlCol="0"/>
          <a:lstStyle/>
          <a:p>
            <a:endParaRPr/>
          </a:p>
        </p:txBody>
      </p:sp>
      <p:sp>
        <p:nvSpPr>
          <p:cNvPr id="151" name="object 151"/>
          <p:cNvSpPr/>
          <p:nvPr/>
        </p:nvSpPr>
        <p:spPr>
          <a:xfrm>
            <a:off x="6032811" y="6272902"/>
            <a:ext cx="526415" cy="0"/>
          </a:xfrm>
          <a:custGeom>
            <a:avLst/>
            <a:gdLst/>
            <a:ahLst/>
            <a:cxnLst/>
            <a:rect l="l" t="t" r="r" b="b"/>
            <a:pathLst>
              <a:path w="526415">
                <a:moveTo>
                  <a:pt x="0" y="0"/>
                </a:moveTo>
                <a:lnTo>
                  <a:pt x="525926" y="0"/>
                </a:lnTo>
              </a:path>
            </a:pathLst>
          </a:custGeom>
          <a:ln w="7622">
            <a:solidFill>
              <a:srgbClr val="000000"/>
            </a:solidFill>
          </a:ln>
        </p:spPr>
        <p:txBody>
          <a:bodyPr wrap="square" lIns="0" tIns="0" rIns="0" bIns="0" rtlCol="0"/>
          <a:lstStyle/>
          <a:p>
            <a:endParaRPr/>
          </a:p>
        </p:txBody>
      </p:sp>
      <p:sp>
        <p:nvSpPr>
          <p:cNvPr id="152" name="object 152"/>
          <p:cNvSpPr/>
          <p:nvPr/>
        </p:nvSpPr>
        <p:spPr>
          <a:xfrm>
            <a:off x="6558738" y="6272902"/>
            <a:ext cx="412115" cy="0"/>
          </a:xfrm>
          <a:custGeom>
            <a:avLst/>
            <a:gdLst/>
            <a:ahLst/>
            <a:cxnLst/>
            <a:rect l="l" t="t" r="r" b="b"/>
            <a:pathLst>
              <a:path w="412115">
                <a:moveTo>
                  <a:pt x="0" y="0"/>
                </a:moveTo>
                <a:lnTo>
                  <a:pt x="411594" y="0"/>
                </a:lnTo>
              </a:path>
            </a:pathLst>
          </a:custGeom>
          <a:ln w="7622">
            <a:solidFill>
              <a:srgbClr val="000000"/>
            </a:solidFill>
          </a:ln>
        </p:spPr>
        <p:txBody>
          <a:bodyPr wrap="square" lIns="0" tIns="0" rIns="0" bIns="0" rtlCol="0"/>
          <a:lstStyle/>
          <a:p>
            <a:endParaRPr/>
          </a:p>
        </p:txBody>
      </p:sp>
      <p:sp>
        <p:nvSpPr>
          <p:cNvPr id="153" name="object 153"/>
          <p:cNvSpPr/>
          <p:nvPr/>
        </p:nvSpPr>
        <p:spPr>
          <a:xfrm>
            <a:off x="582991" y="9744781"/>
            <a:ext cx="4474210" cy="122555"/>
          </a:xfrm>
          <a:custGeom>
            <a:avLst/>
            <a:gdLst/>
            <a:ahLst/>
            <a:cxnLst/>
            <a:rect l="l" t="t" r="r" b="b"/>
            <a:pathLst>
              <a:path w="4474210" h="122554">
                <a:moveTo>
                  <a:pt x="0" y="121954"/>
                </a:moveTo>
                <a:lnTo>
                  <a:pt x="4474188" y="121954"/>
                </a:lnTo>
                <a:lnTo>
                  <a:pt x="4474188" y="0"/>
                </a:lnTo>
                <a:lnTo>
                  <a:pt x="0" y="0"/>
                </a:lnTo>
                <a:lnTo>
                  <a:pt x="0" y="121954"/>
                </a:lnTo>
                <a:close/>
              </a:path>
            </a:pathLst>
          </a:custGeom>
          <a:solidFill>
            <a:srgbClr val="D3CFC7"/>
          </a:solidFill>
        </p:spPr>
        <p:txBody>
          <a:bodyPr wrap="square" lIns="0" tIns="0" rIns="0" bIns="0" rtlCol="0"/>
          <a:lstStyle/>
          <a:p>
            <a:endParaRPr/>
          </a:p>
        </p:txBody>
      </p:sp>
      <p:sp>
        <p:nvSpPr>
          <p:cNvPr id="154" name="object 154"/>
          <p:cNvSpPr/>
          <p:nvPr/>
        </p:nvSpPr>
        <p:spPr>
          <a:xfrm>
            <a:off x="582991" y="9744787"/>
            <a:ext cx="114331" cy="114331"/>
          </a:xfrm>
          <a:prstGeom prst="rect">
            <a:avLst/>
          </a:prstGeom>
          <a:blipFill>
            <a:blip r:embed="rId3" cstate="print"/>
            <a:stretch>
              <a:fillRect/>
            </a:stretch>
          </a:blipFill>
        </p:spPr>
        <p:txBody>
          <a:bodyPr wrap="square" lIns="0" tIns="0" rIns="0" bIns="0" rtlCol="0"/>
          <a:lstStyle/>
          <a:p>
            <a:endParaRPr/>
          </a:p>
        </p:txBody>
      </p:sp>
      <p:sp>
        <p:nvSpPr>
          <p:cNvPr id="155" name="object 155"/>
          <p:cNvSpPr/>
          <p:nvPr/>
        </p:nvSpPr>
        <p:spPr>
          <a:xfrm>
            <a:off x="6848378" y="9744781"/>
            <a:ext cx="121954" cy="121954"/>
          </a:xfrm>
          <a:prstGeom prst="rect">
            <a:avLst/>
          </a:prstGeom>
          <a:blipFill>
            <a:blip r:embed="rId6" cstate="print"/>
            <a:stretch>
              <a:fillRect/>
            </a:stretch>
          </a:blipFill>
        </p:spPr>
        <p:txBody>
          <a:bodyPr wrap="square" lIns="0" tIns="0" rIns="0" bIns="0" rtlCol="0"/>
          <a:lstStyle/>
          <a:p>
            <a:endParaRPr/>
          </a:p>
        </p:txBody>
      </p:sp>
      <p:sp>
        <p:nvSpPr>
          <p:cNvPr id="156" name="object 156"/>
          <p:cNvSpPr/>
          <p:nvPr/>
        </p:nvSpPr>
        <p:spPr>
          <a:xfrm>
            <a:off x="5057180" y="9744787"/>
            <a:ext cx="1791335" cy="122555"/>
          </a:xfrm>
          <a:custGeom>
            <a:avLst/>
            <a:gdLst/>
            <a:ahLst/>
            <a:cxnLst/>
            <a:rect l="l" t="t" r="r" b="b"/>
            <a:pathLst>
              <a:path w="1791334" h="122554">
                <a:moveTo>
                  <a:pt x="0" y="0"/>
                </a:moveTo>
                <a:lnTo>
                  <a:pt x="1791199" y="0"/>
                </a:lnTo>
                <a:lnTo>
                  <a:pt x="1791199" y="121954"/>
                </a:lnTo>
                <a:lnTo>
                  <a:pt x="0" y="121954"/>
                </a:lnTo>
                <a:lnTo>
                  <a:pt x="0" y="0"/>
                </a:lnTo>
                <a:close/>
              </a:path>
            </a:pathLst>
          </a:custGeom>
          <a:solidFill>
            <a:srgbClr val="D3CFC7"/>
          </a:solidFill>
        </p:spPr>
        <p:txBody>
          <a:bodyPr wrap="square" lIns="0" tIns="0" rIns="0" bIns="0" rtlCol="0"/>
          <a:lstStyle/>
          <a:p>
            <a:endParaRPr/>
          </a:p>
        </p:txBody>
      </p:sp>
      <p:sp>
        <p:nvSpPr>
          <p:cNvPr id="157" name="object 157"/>
          <p:cNvSpPr/>
          <p:nvPr/>
        </p:nvSpPr>
        <p:spPr>
          <a:xfrm>
            <a:off x="5057180" y="9744787"/>
            <a:ext cx="1791199" cy="121954"/>
          </a:xfrm>
          <a:prstGeom prst="rect">
            <a:avLst/>
          </a:prstGeom>
          <a:blipFill>
            <a:blip r:embed="rId7" cstate="print"/>
            <a:stretch>
              <a:fillRect/>
            </a:stretch>
          </a:blipFill>
        </p:spPr>
        <p:txBody>
          <a:bodyPr wrap="square" lIns="0" tIns="0" rIns="0" bIns="0" rtlCol="0"/>
          <a:lstStyle/>
          <a:p>
            <a:endParaRPr/>
          </a:p>
        </p:txBody>
      </p:sp>
      <p:sp>
        <p:nvSpPr>
          <p:cNvPr id="158" name="object 158"/>
          <p:cNvSpPr/>
          <p:nvPr/>
        </p:nvSpPr>
        <p:spPr>
          <a:xfrm>
            <a:off x="704945" y="9744787"/>
            <a:ext cx="4337050" cy="107314"/>
          </a:xfrm>
          <a:custGeom>
            <a:avLst/>
            <a:gdLst/>
            <a:ahLst/>
            <a:cxnLst/>
            <a:rect l="l" t="t" r="r" b="b"/>
            <a:pathLst>
              <a:path w="4337050" h="107315">
                <a:moveTo>
                  <a:pt x="0" y="106709"/>
                </a:moveTo>
                <a:lnTo>
                  <a:pt x="0" y="0"/>
                </a:lnTo>
                <a:lnTo>
                  <a:pt x="4336989" y="0"/>
                </a:lnTo>
              </a:path>
            </a:pathLst>
          </a:custGeom>
          <a:ln w="3175">
            <a:solidFill>
              <a:srgbClr val="D3CFC7"/>
            </a:solidFill>
          </a:ln>
        </p:spPr>
        <p:txBody>
          <a:bodyPr wrap="square" lIns="0" tIns="0" rIns="0" bIns="0" rtlCol="0"/>
          <a:lstStyle/>
          <a:p>
            <a:endParaRPr/>
          </a:p>
        </p:txBody>
      </p:sp>
      <p:sp>
        <p:nvSpPr>
          <p:cNvPr id="159" name="object 159"/>
          <p:cNvSpPr/>
          <p:nvPr/>
        </p:nvSpPr>
        <p:spPr>
          <a:xfrm>
            <a:off x="704945" y="9744787"/>
            <a:ext cx="4344670" cy="114935"/>
          </a:xfrm>
          <a:custGeom>
            <a:avLst/>
            <a:gdLst/>
            <a:ahLst/>
            <a:cxnLst/>
            <a:rect l="l" t="t" r="r" b="b"/>
            <a:pathLst>
              <a:path w="4344670" h="114934">
                <a:moveTo>
                  <a:pt x="0" y="114331"/>
                </a:moveTo>
                <a:lnTo>
                  <a:pt x="4344611" y="114331"/>
                </a:lnTo>
                <a:lnTo>
                  <a:pt x="4344611" y="0"/>
                </a:lnTo>
              </a:path>
            </a:pathLst>
          </a:custGeom>
          <a:ln w="3175">
            <a:solidFill>
              <a:srgbClr val="000000"/>
            </a:solidFill>
          </a:ln>
        </p:spPr>
        <p:txBody>
          <a:bodyPr wrap="square" lIns="0" tIns="0" rIns="0" bIns="0" rtlCol="0"/>
          <a:lstStyle/>
          <a:p>
            <a:endParaRPr/>
          </a:p>
        </p:txBody>
      </p:sp>
      <p:sp>
        <p:nvSpPr>
          <p:cNvPr id="160" name="object 160"/>
          <p:cNvSpPr/>
          <p:nvPr/>
        </p:nvSpPr>
        <p:spPr>
          <a:xfrm>
            <a:off x="712567" y="9752409"/>
            <a:ext cx="4321810" cy="92075"/>
          </a:xfrm>
          <a:custGeom>
            <a:avLst/>
            <a:gdLst/>
            <a:ahLst/>
            <a:cxnLst/>
            <a:rect l="l" t="t" r="r" b="b"/>
            <a:pathLst>
              <a:path w="4321810" h="92075">
                <a:moveTo>
                  <a:pt x="0" y="91465"/>
                </a:moveTo>
                <a:lnTo>
                  <a:pt x="0" y="0"/>
                </a:lnTo>
                <a:lnTo>
                  <a:pt x="4321745" y="0"/>
                </a:lnTo>
              </a:path>
            </a:pathLst>
          </a:custGeom>
          <a:ln w="3175">
            <a:solidFill>
              <a:srgbClr val="FFFFFF"/>
            </a:solidFill>
          </a:ln>
        </p:spPr>
        <p:txBody>
          <a:bodyPr wrap="square" lIns="0" tIns="0" rIns="0" bIns="0" rtlCol="0"/>
          <a:lstStyle/>
          <a:p>
            <a:endParaRPr/>
          </a:p>
        </p:txBody>
      </p:sp>
      <p:sp>
        <p:nvSpPr>
          <p:cNvPr id="161" name="object 161"/>
          <p:cNvSpPr/>
          <p:nvPr/>
        </p:nvSpPr>
        <p:spPr>
          <a:xfrm>
            <a:off x="712567" y="9752409"/>
            <a:ext cx="4329430" cy="99695"/>
          </a:xfrm>
          <a:custGeom>
            <a:avLst/>
            <a:gdLst/>
            <a:ahLst/>
            <a:cxnLst/>
            <a:rect l="l" t="t" r="r" b="b"/>
            <a:pathLst>
              <a:path w="4329430" h="99695">
                <a:moveTo>
                  <a:pt x="0" y="99087"/>
                </a:moveTo>
                <a:lnTo>
                  <a:pt x="4329367" y="99087"/>
                </a:lnTo>
                <a:lnTo>
                  <a:pt x="4329367" y="0"/>
                </a:lnTo>
              </a:path>
            </a:pathLst>
          </a:custGeom>
          <a:ln w="3175">
            <a:solidFill>
              <a:srgbClr val="696763"/>
            </a:solidFill>
          </a:ln>
        </p:spPr>
        <p:txBody>
          <a:bodyPr wrap="square" lIns="0" tIns="0" rIns="0" bIns="0" rtlCol="0"/>
          <a:lstStyle/>
          <a:p>
            <a:endParaRPr/>
          </a:p>
        </p:txBody>
      </p:sp>
      <p:sp>
        <p:nvSpPr>
          <p:cNvPr id="162" name="object 162"/>
          <p:cNvSpPr/>
          <p:nvPr/>
        </p:nvSpPr>
        <p:spPr>
          <a:xfrm>
            <a:off x="720189" y="9760031"/>
            <a:ext cx="4321810" cy="92075"/>
          </a:xfrm>
          <a:custGeom>
            <a:avLst/>
            <a:gdLst/>
            <a:ahLst/>
            <a:cxnLst/>
            <a:rect l="l" t="t" r="r" b="b"/>
            <a:pathLst>
              <a:path w="4321810" h="92075">
                <a:moveTo>
                  <a:pt x="0" y="0"/>
                </a:moveTo>
                <a:lnTo>
                  <a:pt x="4321745" y="0"/>
                </a:lnTo>
                <a:lnTo>
                  <a:pt x="4321745" y="91465"/>
                </a:lnTo>
                <a:lnTo>
                  <a:pt x="0" y="91465"/>
                </a:lnTo>
                <a:lnTo>
                  <a:pt x="0" y="0"/>
                </a:lnTo>
                <a:close/>
              </a:path>
            </a:pathLst>
          </a:custGeom>
          <a:solidFill>
            <a:srgbClr val="D3CFC7"/>
          </a:solidFill>
        </p:spPr>
        <p:txBody>
          <a:bodyPr wrap="square" lIns="0" tIns="0" rIns="0" bIns="0" rtlCol="0"/>
          <a:lstStyle/>
          <a:p>
            <a:endParaRPr/>
          </a:p>
        </p:txBody>
      </p:sp>
      <p:sp>
        <p:nvSpPr>
          <p:cNvPr id="163" name="object 163"/>
          <p:cNvSpPr txBox="1"/>
          <p:nvPr/>
        </p:nvSpPr>
        <p:spPr>
          <a:xfrm>
            <a:off x="608402" y="4899659"/>
            <a:ext cx="5789295" cy="1000125"/>
          </a:xfrm>
          <a:prstGeom prst="rect">
            <a:avLst/>
          </a:prstGeom>
        </p:spPr>
        <p:txBody>
          <a:bodyPr vert="horz" wrap="square" lIns="0" tIns="11430" rIns="0" bIns="0" rtlCol="0">
            <a:spAutoFit/>
          </a:bodyPr>
          <a:lstStyle/>
          <a:p>
            <a:pPr marL="12700">
              <a:lnSpc>
                <a:spcPct val="100000"/>
              </a:lnSpc>
              <a:spcBef>
                <a:spcPts val="90"/>
              </a:spcBef>
            </a:pPr>
            <a:r>
              <a:rPr sz="850" b="1" spc="-10" dirty="0">
                <a:latin typeface="Arial"/>
                <a:cs typeface="Arial"/>
              </a:rPr>
              <a:t>Define information of interest and filter</a:t>
            </a:r>
            <a:r>
              <a:rPr sz="850" b="1" spc="15" dirty="0">
                <a:latin typeface="Arial"/>
                <a:cs typeface="Arial"/>
              </a:rPr>
              <a:t> </a:t>
            </a:r>
            <a:r>
              <a:rPr sz="850" b="1" spc="-10" dirty="0">
                <a:latin typeface="Arial"/>
                <a:cs typeface="Arial"/>
              </a:rPr>
              <a:t>dataframe</a:t>
            </a:r>
            <a:endParaRPr sz="850">
              <a:latin typeface="Arial"/>
              <a:cs typeface="Arial"/>
            </a:endParaRPr>
          </a:p>
          <a:p>
            <a:pPr>
              <a:lnSpc>
                <a:spcPct val="100000"/>
              </a:lnSpc>
              <a:spcBef>
                <a:spcPts val="55"/>
              </a:spcBef>
            </a:pPr>
            <a:endParaRPr sz="1100">
              <a:latin typeface="Times New Roman"/>
              <a:cs typeface="Times New Roman"/>
            </a:endParaRPr>
          </a:p>
          <a:p>
            <a:pPr marL="12700">
              <a:lnSpc>
                <a:spcPct val="100000"/>
              </a:lnSpc>
            </a:pPr>
            <a:r>
              <a:rPr sz="850" spc="-10" dirty="0">
                <a:solidFill>
                  <a:srgbClr val="2F3E9E"/>
                </a:solidFill>
                <a:latin typeface="Courier New"/>
                <a:cs typeface="Courier New"/>
              </a:rPr>
              <a:t>In</a:t>
            </a:r>
            <a:r>
              <a:rPr sz="850" spc="-15" dirty="0">
                <a:solidFill>
                  <a:srgbClr val="2F3E9E"/>
                </a:solidFill>
                <a:latin typeface="Courier New"/>
                <a:cs typeface="Courier New"/>
              </a:rPr>
              <a:t> </a:t>
            </a:r>
            <a:r>
              <a:rPr sz="850" spc="-10" dirty="0">
                <a:solidFill>
                  <a:srgbClr val="2F3E9E"/>
                </a:solidFill>
                <a:latin typeface="Courier New"/>
                <a:cs typeface="Courier New"/>
              </a:rPr>
              <a:t>[94]:</a:t>
            </a:r>
            <a:endParaRPr sz="850">
              <a:latin typeface="Courier New"/>
              <a:cs typeface="Courier New"/>
            </a:endParaRPr>
          </a:p>
          <a:p>
            <a:pPr marL="20320">
              <a:lnSpc>
                <a:spcPct val="100000"/>
              </a:lnSpc>
              <a:spcBef>
                <a:spcPts val="660"/>
              </a:spcBef>
            </a:pPr>
            <a:r>
              <a:rPr sz="850" i="1" spc="-10" dirty="0">
                <a:solidFill>
                  <a:srgbClr val="3F7F7F"/>
                </a:solidFill>
                <a:latin typeface="Courier New"/>
                <a:cs typeface="Courier New"/>
              </a:rPr>
              <a:t># keep only </a:t>
            </a:r>
            <a:r>
              <a:rPr sz="850" i="1" spc="-15" dirty="0">
                <a:solidFill>
                  <a:srgbClr val="3F7F7F"/>
                </a:solidFill>
                <a:latin typeface="Courier New"/>
                <a:cs typeface="Courier New"/>
              </a:rPr>
              <a:t>columns </a:t>
            </a:r>
            <a:r>
              <a:rPr sz="850" i="1" spc="-10" dirty="0">
                <a:solidFill>
                  <a:srgbClr val="3F7F7F"/>
                </a:solidFill>
                <a:latin typeface="Courier New"/>
                <a:cs typeface="Courier New"/>
              </a:rPr>
              <a:t>that </a:t>
            </a:r>
            <a:r>
              <a:rPr sz="850" i="1" spc="-15" dirty="0">
                <a:solidFill>
                  <a:srgbClr val="3F7F7F"/>
                </a:solidFill>
                <a:latin typeface="Courier New"/>
                <a:cs typeface="Courier New"/>
              </a:rPr>
              <a:t>include </a:t>
            </a:r>
            <a:r>
              <a:rPr sz="850" i="1" spc="-10" dirty="0">
                <a:solidFill>
                  <a:srgbClr val="3F7F7F"/>
                </a:solidFill>
                <a:latin typeface="Courier New"/>
                <a:cs typeface="Courier New"/>
              </a:rPr>
              <a:t>venue name, and </a:t>
            </a:r>
            <a:r>
              <a:rPr sz="850" i="1" spc="-15" dirty="0">
                <a:solidFill>
                  <a:srgbClr val="3F7F7F"/>
                </a:solidFill>
                <a:latin typeface="Courier New"/>
                <a:cs typeface="Courier New"/>
              </a:rPr>
              <a:t>anything </a:t>
            </a:r>
            <a:r>
              <a:rPr sz="850" i="1" spc="-10" dirty="0">
                <a:solidFill>
                  <a:srgbClr val="3F7F7F"/>
                </a:solidFill>
                <a:latin typeface="Courier New"/>
                <a:cs typeface="Courier New"/>
              </a:rPr>
              <a:t>that is </a:t>
            </a:r>
            <a:r>
              <a:rPr sz="850" i="1" spc="-15" dirty="0">
                <a:solidFill>
                  <a:srgbClr val="3F7F7F"/>
                </a:solidFill>
                <a:latin typeface="Courier New"/>
                <a:cs typeface="Courier New"/>
              </a:rPr>
              <a:t>associated </a:t>
            </a:r>
            <a:r>
              <a:rPr sz="850" i="1" spc="-10" dirty="0">
                <a:solidFill>
                  <a:srgbClr val="3F7F7F"/>
                </a:solidFill>
                <a:latin typeface="Courier New"/>
                <a:cs typeface="Courier New"/>
              </a:rPr>
              <a:t>with</a:t>
            </a:r>
            <a:r>
              <a:rPr sz="850" i="1" spc="110" dirty="0">
                <a:solidFill>
                  <a:srgbClr val="3F7F7F"/>
                </a:solidFill>
                <a:latin typeface="Courier New"/>
                <a:cs typeface="Courier New"/>
              </a:rPr>
              <a:t> </a:t>
            </a:r>
            <a:r>
              <a:rPr sz="850" i="1" spc="-15" dirty="0">
                <a:solidFill>
                  <a:srgbClr val="3F7F7F"/>
                </a:solidFill>
                <a:latin typeface="Courier New"/>
                <a:cs typeface="Courier New"/>
              </a:rPr>
              <a:t>location</a:t>
            </a:r>
            <a:endParaRPr sz="850">
              <a:latin typeface="Courier New"/>
              <a:cs typeface="Courier New"/>
            </a:endParaRPr>
          </a:p>
          <a:p>
            <a:pPr>
              <a:lnSpc>
                <a:spcPct val="100000"/>
              </a:lnSpc>
            </a:pPr>
            <a:endParaRPr sz="900">
              <a:latin typeface="Times New Roman"/>
              <a:cs typeface="Times New Roman"/>
            </a:endParaRPr>
          </a:p>
          <a:p>
            <a:pPr marL="12700">
              <a:lnSpc>
                <a:spcPct val="100000"/>
              </a:lnSpc>
              <a:spcBef>
                <a:spcPts val="585"/>
              </a:spcBef>
            </a:pPr>
            <a:r>
              <a:rPr sz="850" spc="-15" dirty="0">
                <a:solidFill>
                  <a:srgbClr val="D74214"/>
                </a:solidFill>
                <a:latin typeface="Courier New"/>
                <a:cs typeface="Courier New"/>
              </a:rPr>
              <a:t>Out[94]:</a:t>
            </a:r>
            <a:endParaRPr sz="850">
              <a:latin typeface="Courier New"/>
              <a:cs typeface="Courier New"/>
            </a:endParaRPr>
          </a:p>
        </p:txBody>
      </p:sp>
      <p:sp>
        <p:nvSpPr>
          <p:cNvPr id="164" name="object 164"/>
          <p:cNvSpPr txBox="1"/>
          <p:nvPr/>
        </p:nvSpPr>
        <p:spPr>
          <a:xfrm>
            <a:off x="1088596" y="6096334"/>
            <a:ext cx="264795" cy="135255"/>
          </a:xfrm>
          <a:prstGeom prst="rect">
            <a:avLst/>
          </a:prstGeom>
        </p:spPr>
        <p:txBody>
          <a:bodyPr vert="horz" wrap="square" lIns="0" tIns="15240" rIns="0" bIns="0" rtlCol="0">
            <a:spAutoFit/>
          </a:bodyPr>
          <a:lstStyle/>
          <a:p>
            <a:pPr marL="12700">
              <a:lnSpc>
                <a:spcPct val="100000"/>
              </a:lnSpc>
              <a:spcBef>
                <a:spcPts val="120"/>
              </a:spcBef>
            </a:pPr>
            <a:r>
              <a:rPr sz="700" b="1" spc="5" dirty="0">
                <a:latin typeface="Arial"/>
                <a:cs typeface="Arial"/>
              </a:rPr>
              <a:t>nam</a:t>
            </a:r>
            <a:r>
              <a:rPr sz="700" b="1" spc="10" dirty="0">
                <a:latin typeface="Arial"/>
                <a:cs typeface="Arial"/>
              </a:rPr>
              <a:t>e</a:t>
            </a:r>
            <a:endParaRPr sz="700">
              <a:latin typeface="Arial"/>
              <a:cs typeface="Arial"/>
            </a:endParaRPr>
          </a:p>
        </p:txBody>
      </p:sp>
      <p:sp>
        <p:nvSpPr>
          <p:cNvPr id="165" name="object 165"/>
          <p:cNvSpPr txBox="1"/>
          <p:nvPr/>
        </p:nvSpPr>
        <p:spPr>
          <a:xfrm>
            <a:off x="3718229" y="6096334"/>
            <a:ext cx="396875" cy="135255"/>
          </a:xfrm>
          <a:prstGeom prst="rect">
            <a:avLst/>
          </a:prstGeom>
        </p:spPr>
        <p:txBody>
          <a:bodyPr vert="horz" wrap="square" lIns="0" tIns="15240" rIns="0" bIns="0" rtlCol="0">
            <a:spAutoFit/>
          </a:bodyPr>
          <a:lstStyle/>
          <a:p>
            <a:pPr marL="12700">
              <a:lnSpc>
                <a:spcPct val="100000"/>
              </a:lnSpc>
              <a:spcBef>
                <a:spcPts val="120"/>
              </a:spcBef>
            </a:pPr>
            <a:r>
              <a:rPr sz="700" b="1" spc="5" dirty="0">
                <a:latin typeface="Arial"/>
                <a:cs typeface="Arial"/>
              </a:rPr>
              <a:t>distanc</a:t>
            </a:r>
            <a:r>
              <a:rPr sz="700" b="1" spc="10" dirty="0">
                <a:latin typeface="Arial"/>
                <a:cs typeface="Arial"/>
              </a:rPr>
              <a:t>e</a:t>
            </a:r>
            <a:endParaRPr sz="700">
              <a:latin typeface="Arial"/>
              <a:cs typeface="Arial"/>
            </a:endParaRPr>
          </a:p>
        </p:txBody>
      </p:sp>
      <p:sp>
        <p:nvSpPr>
          <p:cNvPr id="166" name="object 166"/>
          <p:cNvSpPr txBox="1"/>
          <p:nvPr/>
        </p:nvSpPr>
        <p:spPr>
          <a:xfrm>
            <a:off x="4183179" y="6096334"/>
            <a:ext cx="1816735" cy="135255"/>
          </a:xfrm>
          <a:prstGeom prst="rect">
            <a:avLst/>
          </a:prstGeom>
        </p:spPr>
        <p:txBody>
          <a:bodyPr vert="horz" wrap="square" lIns="0" tIns="15240" rIns="0" bIns="0" rtlCol="0">
            <a:spAutoFit/>
          </a:bodyPr>
          <a:lstStyle/>
          <a:p>
            <a:pPr marL="12700">
              <a:lnSpc>
                <a:spcPct val="100000"/>
              </a:lnSpc>
              <a:spcBef>
                <a:spcPts val="120"/>
              </a:spcBef>
              <a:tabLst>
                <a:tab pos="1132840" algn="l"/>
              </a:tabLst>
            </a:pPr>
            <a:r>
              <a:rPr sz="700" b="1" spc="5" dirty="0">
                <a:latin typeface="Arial"/>
                <a:cs typeface="Arial"/>
              </a:rPr>
              <a:t>formattedAddress	labeledLatLngs</a:t>
            </a:r>
            <a:endParaRPr sz="700">
              <a:latin typeface="Arial"/>
              <a:cs typeface="Arial"/>
            </a:endParaRPr>
          </a:p>
        </p:txBody>
      </p:sp>
      <p:sp>
        <p:nvSpPr>
          <p:cNvPr id="167" name="object 167"/>
          <p:cNvSpPr txBox="1"/>
          <p:nvPr/>
        </p:nvSpPr>
        <p:spPr>
          <a:xfrm>
            <a:off x="6393596" y="6096334"/>
            <a:ext cx="132080" cy="135255"/>
          </a:xfrm>
          <a:prstGeom prst="rect">
            <a:avLst/>
          </a:prstGeom>
        </p:spPr>
        <p:txBody>
          <a:bodyPr vert="horz" wrap="square" lIns="0" tIns="15240" rIns="0" bIns="0" rtlCol="0">
            <a:spAutoFit/>
          </a:bodyPr>
          <a:lstStyle/>
          <a:p>
            <a:pPr marL="12700">
              <a:lnSpc>
                <a:spcPct val="100000"/>
              </a:lnSpc>
              <a:spcBef>
                <a:spcPts val="120"/>
              </a:spcBef>
            </a:pPr>
            <a:r>
              <a:rPr sz="700" b="1" dirty="0">
                <a:latin typeface="Arial"/>
                <a:cs typeface="Arial"/>
              </a:rPr>
              <a:t>la</a:t>
            </a:r>
            <a:r>
              <a:rPr sz="700" b="1" spc="5" dirty="0">
                <a:latin typeface="Arial"/>
                <a:cs typeface="Arial"/>
              </a:rPr>
              <a:t>t</a:t>
            </a:r>
            <a:endParaRPr sz="700">
              <a:latin typeface="Arial"/>
              <a:cs typeface="Arial"/>
            </a:endParaRPr>
          </a:p>
        </p:txBody>
      </p:sp>
      <p:sp>
        <p:nvSpPr>
          <p:cNvPr id="168" name="object 168"/>
          <p:cNvSpPr txBox="1"/>
          <p:nvPr/>
        </p:nvSpPr>
        <p:spPr>
          <a:xfrm>
            <a:off x="6889034" y="6096334"/>
            <a:ext cx="106680" cy="135255"/>
          </a:xfrm>
          <a:prstGeom prst="rect">
            <a:avLst/>
          </a:prstGeom>
        </p:spPr>
        <p:txBody>
          <a:bodyPr vert="horz" wrap="square" lIns="0" tIns="15240" rIns="0" bIns="0" rtlCol="0">
            <a:spAutoFit/>
          </a:bodyPr>
          <a:lstStyle/>
          <a:p>
            <a:pPr marL="12700">
              <a:lnSpc>
                <a:spcPct val="100000"/>
              </a:lnSpc>
              <a:spcBef>
                <a:spcPts val="120"/>
              </a:spcBef>
            </a:pPr>
            <a:r>
              <a:rPr sz="700" b="1" dirty="0">
                <a:latin typeface="Arial"/>
                <a:cs typeface="Arial"/>
              </a:rPr>
              <a:t>l</a:t>
            </a:r>
            <a:r>
              <a:rPr sz="700" b="1" spc="10" dirty="0">
                <a:latin typeface="Arial"/>
                <a:cs typeface="Arial"/>
              </a:rPr>
              <a:t>n</a:t>
            </a:r>
            <a:endParaRPr sz="700">
              <a:latin typeface="Arial"/>
              <a:cs typeface="Arial"/>
            </a:endParaRPr>
          </a:p>
        </p:txBody>
      </p:sp>
      <p:sp>
        <p:nvSpPr>
          <p:cNvPr id="169" name="object 169"/>
          <p:cNvSpPr txBox="1"/>
          <p:nvPr/>
        </p:nvSpPr>
        <p:spPr>
          <a:xfrm>
            <a:off x="666835" y="6355486"/>
            <a:ext cx="683895" cy="348615"/>
          </a:xfrm>
          <a:prstGeom prst="rect">
            <a:avLst/>
          </a:prstGeom>
        </p:spPr>
        <p:txBody>
          <a:bodyPr vert="horz" wrap="square" lIns="0" tIns="15240" rIns="0" bIns="0" rtlCol="0">
            <a:spAutoFit/>
          </a:bodyPr>
          <a:lstStyle/>
          <a:p>
            <a:pPr marR="5080" algn="r">
              <a:lnSpc>
                <a:spcPct val="100000"/>
              </a:lnSpc>
              <a:spcBef>
                <a:spcPts val="120"/>
              </a:spcBef>
            </a:pPr>
            <a:r>
              <a:rPr sz="700" spc="5" dirty="0">
                <a:latin typeface="Arial"/>
                <a:cs typeface="Arial"/>
              </a:rPr>
              <a:t>Sheppar</a:t>
            </a:r>
            <a:r>
              <a:rPr sz="700" spc="10" dirty="0">
                <a:latin typeface="Arial"/>
                <a:cs typeface="Arial"/>
              </a:rPr>
              <a:t>d</a:t>
            </a:r>
            <a:endParaRPr sz="700">
              <a:latin typeface="Arial"/>
              <a:cs typeface="Arial"/>
            </a:endParaRPr>
          </a:p>
          <a:p>
            <a:pPr marL="236220" marR="7620" indent="-236854" algn="r">
              <a:lnSpc>
                <a:spcPct val="100000"/>
              </a:lnSpc>
              <a:tabLst>
                <a:tab pos="373380" algn="l"/>
              </a:tabLst>
            </a:pPr>
            <a:r>
              <a:rPr sz="700" b="1" spc="10" dirty="0">
                <a:latin typeface="Arial"/>
                <a:cs typeface="Arial"/>
              </a:rPr>
              <a:t>0		</a:t>
            </a:r>
            <a:r>
              <a:rPr sz="700" spc="5" dirty="0">
                <a:latin typeface="Arial"/>
                <a:cs typeface="Arial"/>
              </a:rPr>
              <a:t>Square  Child</a:t>
            </a:r>
            <a:r>
              <a:rPr sz="700" spc="-90" dirty="0">
                <a:latin typeface="Arial"/>
                <a:cs typeface="Arial"/>
              </a:rPr>
              <a:t> </a:t>
            </a:r>
            <a:r>
              <a:rPr sz="700" spc="5" dirty="0">
                <a:latin typeface="Arial"/>
                <a:cs typeface="Arial"/>
              </a:rPr>
              <a:t>Care</a:t>
            </a:r>
            <a:endParaRPr sz="700">
              <a:latin typeface="Arial"/>
              <a:cs typeface="Arial"/>
            </a:endParaRPr>
          </a:p>
        </p:txBody>
      </p:sp>
      <p:sp>
        <p:nvSpPr>
          <p:cNvPr id="170" name="object 170"/>
          <p:cNvSpPr txBox="1"/>
          <p:nvPr/>
        </p:nvSpPr>
        <p:spPr>
          <a:xfrm>
            <a:off x="1416347" y="6096334"/>
            <a:ext cx="2236470" cy="608330"/>
          </a:xfrm>
          <a:prstGeom prst="rect">
            <a:avLst/>
          </a:prstGeom>
        </p:spPr>
        <p:txBody>
          <a:bodyPr vert="horz" wrap="square" lIns="0" tIns="15240" rIns="0" bIns="0" rtlCol="0">
            <a:spAutoFit/>
          </a:bodyPr>
          <a:lstStyle/>
          <a:p>
            <a:pPr marL="12700">
              <a:lnSpc>
                <a:spcPct val="100000"/>
              </a:lnSpc>
              <a:spcBef>
                <a:spcPts val="120"/>
              </a:spcBef>
              <a:tabLst>
                <a:tab pos="607060" algn="l"/>
                <a:tab pos="1635760" algn="l"/>
              </a:tabLst>
            </a:pPr>
            <a:r>
              <a:rPr sz="700" b="1" spc="5" dirty="0">
                <a:latin typeface="Arial"/>
                <a:cs typeface="Arial"/>
              </a:rPr>
              <a:t>categories	address   </a:t>
            </a:r>
            <a:r>
              <a:rPr sz="700" b="1" spc="175" dirty="0">
                <a:latin typeface="Arial"/>
                <a:cs typeface="Arial"/>
              </a:rPr>
              <a:t> </a:t>
            </a:r>
            <a:r>
              <a:rPr sz="700" b="1" spc="5" dirty="0">
                <a:latin typeface="Arial"/>
                <a:cs typeface="Arial"/>
              </a:rPr>
              <a:t>cc	city</a:t>
            </a:r>
            <a:r>
              <a:rPr sz="700" b="1" spc="70" dirty="0">
                <a:latin typeface="Arial"/>
                <a:cs typeface="Arial"/>
              </a:rPr>
              <a:t> </a:t>
            </a:r>
            <a:r>
              <a:rPr sz="700" b="1" spc="5" dirty="0">
                <a:latin typeface="Arial"/>
                <a:cs typeface="Arial"/>
              </a:rPr>
              <a:t>country</a:t>
            </a:r>
            <a:endParaRPr sz="700">
              <a:latin typeface="Arial"/>
              <a:cs typeface="Arial"/>
            </a:endParaRPr>
          </a:p>
          <a:p>
            <a:pPr>
              <a:lnSpc>
                <a:spcPct val="100000"/>
              </a:lnSpc>
              <a:spcBef>
                <a:spcPts val="50"/>
              </a:spcBef>
            </a:pPr>
            <a:endParaRPr sz="1000">
              <a:latin typeface="Times New Roman"/>
              <a:cs typeface="Times New Roman"/>
            </a:endParaRPr>
          </a:p>
          <a:p>
            <a:pPr marL="751840">
              <a:lnSpc>
                <a:spcPct val="100000"/>
              </a:lnSpc>
            </a:pPr>
            <a:r>
              <a:rPr sz="700" spc="5" dirty="0">
                <a:latin typeface="Arial"/>
                <a:cs typeface="Arial"/>
              </a:rPr>
              <a:t>5600</a:t>
            </a:r>
            <a:endParaRPr sz="700">
              <a:latin typeface="Arial"/>
              <a:cs typeface="Arial"/>
            </a:endParaRPr>
          </a:p>
          <a:p>
            <a:pPr marL="713740" marR="5080" indent="-587375">
              <a:lnSpc>
                <a:spcPct val="100000"/>
              </a:lnSpc>
            </a:pPr>
            <a:r>
              <a:rPr sz="700" spc="5" dirty="0">
                <a:latin typeface="Arial"/>
                <a:cs typeface="Arial"/>
              </a:rPr>
              <a:t>Daycare Sheppard </a:t>
            </a:r>
            <a:r>
              <a:rPr sz="700" spc="10" dirty="0">
                <a:latin typeface="Arial"/>
                <a:cs typeface="Arial"/>
              </a:rPr>
              <a:t>CA </a:t>
            </a:r>
            <a:r>
              <a:rPr sz="700" spc="5" dirty="0">
                <a:latin typeface="Arial"/>
                <a:cs typeface="Arial"/>
              </a:rPr>
              <a:t>Scarborough Canada  Ave</a:t>
            </a:r>
            <a:r>
              <a:rPr sz="700" dirty="0">
                <a:latin typeface="Arial"/>
                <a:cs typeface="Arial"/>
              </a:rPr>
              <a:t> </a:t>
            </a:r>
            <a:r>
              <a:rPr sz="700" spc="10" dirty="0">
                <a:latin typeface="Arial"/>
                <a:cs typeface="Arial"/>
              </a:rPr>
              <a:t>E</a:t>
            </a:r>
            <a:endParaRPr sz="700">
              <a:latin typeface="Arial"/>
              <a:cs typeface="Arial"/>
            </a:endParaRPr>
          </a:p>
        </p:txBody>
      </p:sp>
      <p:sp>
        <p:nvSpPr>
          <p:cNvPr id="171" name="object 171"/>
          <p:cNvSpPr txBox="1"/>
          <p:nvPr/>
        </p:nvSpPr>
        <p:spPr>
          <a:xfrm>
            <a:off x="4005326" y="6462195"/>
            <a:ext cx="114935" cy="135255"/>
          </a:xfrm>
          <a:prstGeom prst="rect">
            <a:avLst/>
          </a:prstGeom>
        </p:spPr>
        <p:txBody>
          <a:bodyPr vert="horz" wrap="square" lIns="0" tIns="15240" rIns="0" bIns="0" rtlCol="0">
            <a:spAutoFit/>
          </a:bodyPr>
          <a:lstStyle/>
          <a:p>
            <a:pPr>
              <a:lnSpc>
                <a:spcPct val="100000"/>
              </a:lnSpc>
              <a:spcBef>
                <a:spcPts val="120"/>
              </a:spcBef>
            </a:pPr>
            <a:r>
              <a:rPr sz="700" spc="5" dirty="0">
                <a:latin typeface="Arial"/>
                <a:cs typeface="Arial"/>
              </a:rPr>
              <a:t>6</a:t>
            </a:r>
            <a:r>
              <a:rPr sz="700" spc="10" dirty="0">
                <a:latin typeface="Arial"/>
                <a:cs typeface="Arial"/>
              </a:rPr>
              <a:t>2</a:t>
            </a:r>
            <a:endParaRPr sz="700">
              <a:latin typeface="Arial"/>
              <a:cs typeface="Arial"/>
            </a:endParaRPr>
          </a:p>
        </p:txBody>
      </p:sp>
      <p:sp>
        <p:nvSpPr>
          <p:cNvPr id="172" name="object 172"/>
          <p:cNvSpPr txBox="1"/>
          <p:nvPr/>
        </p:nvSpPr>
        <p:spPr>
          <a:xfrm>
            <a:off x="4294967" y="6302131"/>
            <a:ext cx="1706880" cy="455295"/>
          </a:xfrm>
          <a:prstGeom prst="rect">
            <a:avLst/>
          </a:prstGeom>
        </p:spPr>
        <p:txBody>
          <a:bodyPr vert="horz" wrap="square" lIns="0" tIns="15240" rIns="0" bIns="0" rtlCol="0">
            <a:spAutoFit/>
          </a:bodyPr>
          <a:lstStyle/>
          <a:p>
            <a:pPr marL="38100">
              <a:lnSpc>
                <a:spcPct val="100000"/>
              </a:lnSpc>
              <a:spcBef>
                <a:spcPts val="120"/>
              </a:spcBef>
            </a:pPr>
            <a:r>
              <a:rPr sz="700" spc="5" dirty="0">
                <a:latin typeface="Arial"/>
                <a:cs typeface="Arial"/>
              </a:rPr>
              <a:t>[5600</a:t>
            </a:r>
            <a:r>
              <a:rPr sz="700" dirty="0">
                <a:latin typeface="Arial"/>
                <a:cs typeface="Arial"/>
              </a:rPr>
              <a:t> </a:t>
            </a:r>
            <a:r>
              <a:rPr sz="700" spc="5" dirty="0">
                <a:latin typeface="Arial"/>
                <a:cs typeface="Arial"/>
              </a:rPr>
              <a:t>Sheppard</a:t>
            </a:r>
            <a:endParaRPr sz="700">
              <a:latin typeface="Arial"/>
              <a:cs typeface="Arial"/>
            </a:endParaRPr>
          </a:p>
          <a:p>
            <a:pPr marR="5080" indent="419100">
              <a:lnSpc>
                <a:spcPct val="100000"/>
              </a:lnSpc>
              <a:tabLst>
                <a:tab pos="830580" algn="l"/>
                <a:tab pos="952500" algn="l"/>
              </a:tabLst>
            </a:pPr>
            <a:r>
              <a:rPr sz="700" spc="5" dirty="0">
                <a:latin typeface="Arial"/>
                <a:cs typeface="Arial"/>
              </a:rPr>
              <a:t>Ave</a:t>
            </a:r>
            <a:r>
              <a:rPr sz="700" spc="10" dirty="0">
                <a:latin typeface="Arial"/>
                <a:cs typeface="Arial"/>
              </a:rPr>
              <a:t> </a:t>
            </a:r>
            <a:r>
              <a:rPr sz="700" spc="5" dirty="0">
                <a:latin typeface="Arial"/>
                <a:cs typeface="Arial"/>
              </a:rPr>
              <a:t>E,	</a:t>
            </a:r>
            <a:r>
              <a:rPr sz="700" dirty="0">
                <a:latin typeface="Arial"/>
                <a:cs typeface="Arial"/>
              </a:rPr>
              <a:t>[{'label': 'display', 'lat':  </a:t>
            </a:r>
            <a:r>
              <a:rPr sz="700" spc="5" dirty="0">
                <a:latin typeface="Arial"/>
                <a:cs typeface="Arial"/>
              </a:rPr>
              <a:t>Scarborough</a:t>
            </a:r>
            <a:r>
              <a:rPr sz="700" spc="10" dirty="0">
                <a:latin typeface="Arial"/>
                <a:cs typeface="Arial"/>
              </a:rPr>
              <a:t> ON		</a:t>
            </a:r>
            <a:r>
              <a:rPr sz="700" spc="5" dirty="0">
                <a:latin typeface="Arial"/>
                <a:cs typeface="Arial"/>
              </a:rPr>
              <a:t>43.794412,</a:t>
            </a:r>
            <a:r>
              <a:rPr sz="700" spc="-50" dirty="0">
                <a:latin typeface="Arial"/>
                <a:cs typeface="Arial"/>
              </a:rPr>
              <a:t> </a:t>
            </a:r>
            <a:r>
              <a:rPr sz="700" dirty="0">
                <a:latin typeface="Arial"/>
                <a:cs typeface="Arial"/>
              </a:rPr>
              <a:t>'lng':...</a:t>
            </a:r>
            <a:endParaRPr sz="700">
              <a:latin typeface="Arial"/>
              <a:cs typeface="Arial"/>
            </a:endParaRPr>
          </a:p>
          <a:p>
            <a:pPr marL="190500">
              <a:lnSpc>
                <a:spcPct val="100000"/>
              </a:lnSpc>
            </a:pPr>
            <a:r>
              <a:rPr sz="700" spc="10" dirty="0">
                <a:latin typeface="Arial"/>
                <a:cs typeface="Arial"/>
              </a:rPr>
              <a:t>M1B </a:t>
            </a:r>
            <a:r>
              <a:rPr sz="700" spc="5" dirty="0">
                <a:latin typeface="Arial"/>
                <a:cs typeface="Arial"/>
              </a:rPr>
              <a:t>2L4,</a:t>
            </a:r>
            <a:r>
              <a:rPr sz="700" spc="-10" dirty="0">
                <a:latin typeface="Arial"/>
                <a:cs typeface="Arial"/>
              </a:rPr>
              <a:t> </a:t>
            </a:r>
            <a:r>
              <a:rPr sz="700" dirty="0">
                <a:latin typeface="Arial"/>
                <a:cs typeface="Arial"/>
              </a:rPr>
              <a:t>...</a:t>
            </a:r>
            <a:endParaRPr sz="700">
              <a:latin typeface="Arial"/>
              <a:cs typeface="Arial"/>
            </a:endParaRPr>
          </a:p>
        </p:txBody>
      </p:sp>
      <p:sp>
        <p:nvSpPr>
          <p:cNvPr id="173" name="object 173"/>
          <p:cNvSpPr txBox="1"/>
          <p:nvPr/>
        </p:nvSpPr>
        <p:spPr>
          <a:xfrm>
            <a:off x="6078544" y="6462195"/>
            <a:ext cx="445134" cy="135255"/>
          </a:xfrm>
          <a:prstGeom prst="rect">
            <a:avLst/>
          </a:prstGeom>
        </p:spPr>
        <p:txBody>
          <a:bodyPr vert="horz" wrap="square" lIns="0" tIns="15240" rIns="0" bIns="0" rtlCol="0">
            <a:spAutoFit/>
          </a:bodyPr>
          <a:lstStyle/>
          <a:p>
            <a:pPr>
              <a:lnSpc>
                <a:spcPct val="100000"/>
              </a:lnSpc>
              <a:spcBef>
                <a:spcPts val="120"/>
              </a:spcBef>
            </a:pPr>
            <a:r>
              <a:rPr sz="700" spc="5" dirty="0">
                <a:latin typeface="Arial"/>
                <a:cs typeface="Arial"/>
              </a:rPr>
              <a:t>43.794412</a:t>
            </a:r>
            <a:endParaRPr sz="700">
              <a:latin typeface="Arial"/>
              <a:cs typeface="Arial"/>
            </a:endParaRPr>
          </a:p>
        </p:txBody>
      </p:sp>
      <p:sp>
        <p:nvSpPr>
          <p:cNvPr id="174" name="object 174"/>
          <p:cNvSpPr txBox="1"/>
          <p:nvPr/>
        </p:nvSpPr>
        <p:spPr>
          <a:xfrm>
            <a:off x="6604471" y="6515550"/>
            <a:ext cx="394335" cy="135255"/>
          </a:xfrm>
          <a:prstGeom prst="rect">
            <a:avLst/>
          </a:prstGeom>
        </p:spPr>
        <p:txBody>
          <a:bodyPr vert="horz" wrap="square" lIns="0" tIns="15240" rIns="0" bIns="0" rtlCol="0">
            <a:spAutoFit/>
          </a:bodyPr>
          <a:lstStyle/>
          <a:p>
            <a:pPr>
              <a:lnSpc>
                <a:spcPct val="100000"/>
              </a:lnSpc>
              <a:spcBef>
                <a:spcPts val="120"/>
              </a:spcBef>
            </a:pPr>
            <a:r>
              <a:rPr sz="700" spc="5" dirty="0">
                <a:latin typeface="Arial"/>
                <a:cs typeface="Arial"/>
              </a:rPr>
              <a:t>79.23612</a:t>
            </a:r>
            <a:endParaRPr sz="700">
              <a:latin typeface="Arial"/>
              <a:cs typeface="Arial"/>
            </a:endParaRPr>
          </a:p>
        </p:txBody>
      </p:sp>
      <p:sp>
        <p:nvSpPr>
          <p:cNvPr id="175" name="object 175"/>
          <p:cNvSpPr txBox="1"/>
          <p:nvPr/>
        </p:nvSpPr>
        <p:spPr>
          <a:xfrm>
            <a:off x="654135" y="6980500"/>
            <a:ext cx="76835" cy="135255"/>
          </a:xfrm>
          <a:prstGeom prst="rect">
            <a:avLst/>
          </a:prstGeom>
        </p:spPr>
        <p:txBody>
          <a:bodyPr vert="horz" wrap="square" lIns="0" tIns="15240" rIns="0" bIns="0" rtlCol="0">
            <a:spAutoFit/>
          </a:bodyPr>
          <a:lstStyle/>
          <a:p>
            <a:pPr marL="12700">
              <a:lnSpc>
                <a:spcPct val="100000"/>
              </a:lnSpc>
              <a:spcBef>
                <a:spcPts val="120"/>
              </a:spcBef>
            </a:pPr>
            <a:r>
              <a:rPr sz="700" b="1" spc="10" dirty="0">
                <a:latin typeface="Arial"/>
                <a:cs typeface="Arial"/>
              </a:rPr>
              <a:t>1</a:t>
            </a:r>
            <a:endParaRPr sz="700">
              <a:latin typeface="Arial"/>
              <a:cs typeface="Arial"/>
            </a:endParaRPr>
          </a:p>
        </p:txBody>
      </p:sp>
      <p:sp>
        <p:nvSpPr>
          <p:cNvPr id="176" name="object 176"/>
          <p:cNvSpPr txBox="1"/>
          <p:nvPr/>
        </p:nvSpPr>
        <p:spPr>
          <a:xfrm>
            <a:off x="890420" y="6820435"/>
            <a:ext cx="462915" cy="455295"/>
          </a:xfrm>
          <a:prstGeom prst="rect">
            <a:avLst/>
          </a:prstGeom>
        </p:spPr>
        <p:txBody>
          <a:bodyPr vert="horz" wrap="square" lIns="0" tIns="15240" rIns="0" bIns="0" rtlCol="0">
            <a:spAutoFit/>
          </a:bodyPr>
          <a:lstStyle/>
          <a:p>
            <a:pPr marL="12700" marR="5080" algn="r">
              <a:lnSpc>
                <a:spcPct val="100000"/>
              </a:lnSpc>
              <a:spcBef>
                <a:spcPts val="120"/>
              </a:spcBef>
            </a:pPr>
            <a:r>
              <a:rPr sz="700" spc="5" dirty="0">
                <a:latin typeface="Arial"/>
                <a:cs typeface="Arial"/>
              </a:rPr>
              <a:t>Centennial  </a:t>
            </a:r>
            <a:r>
              <a:rPr sz="700" dirty="0">
                <a:latin typeface="Arial"/>
                <a:cs typeface="Arial"/>
              </a:rPr>
              <a:t>Colleg</a:t>
            </a:r>
            <a:r>
              <a:rPr sz="700" spc="5" dirty="0">
                <a:latin typeface="Arial"/>
                <a:cs typeface="Arial"/>
              </a:rPr>
              <a:t>e  Child</a:t>
            </a:r>
            <a:r>
              <a:rPr sz="700" spc="-90" dirty="0">
                <a:latin typeface="Arial"/>
                <a:cs typeface="Arial"/>
              </a:rPr>
              <a:t> </a:t>
            </a:r>
            <a:r>
              <a:rPr sz="700" spc="5" dirty="0">
                <a:latin typeface="Arial"/>
                <a:cs typeface="Arial"/>
              </a:rPr>
              <a:t>Care</a:t>
            </a:r>
            <a:endParaRPr sz="700">
              <a:latin typeface="Arial"/>
              <a:cs typeface="Arial"/>
            </a:endParaRPr>
          </a:p>
          <a:p>
            <a:pPr marR="7620" algn="r">
              <a:lnSpc>
                <a:spcPct val="100000"/>
              </a:lnSpc>
            </a:pPr>
            <a:r>
              <a:rPr sz="700" dirty="0">
                <a:latin typeface="Arial"/>
                <a:cs typeface="Arial"/>
              </a:rPr>
              <a:t>Centr</a:t>
            </a:r>
            <a:r>
              <a:rPr sz="700" spc="10" dirty="0">
                <a:latin typeface="Arial"/>
                <a:cs typeface="Arial"/>
              </a:rPr>
              <a:t>e</a:t>
            </a:r>
            <a:endParaRPr sz="700">
              <a:latin typeface="Arial"/>
              <a:cs typeface="Arial"/>
            </a:endParaRPr>
          </a:p>
        </p:txBody>
      </p:sp>
      <p:sp>
        <p:nvSpPr>
          <p:cNvPr id="177" name="object 177"/>
          <p:cNvSpPr txBox="1"/>
          <p:nvPr/>
        </p:nvSpPr>
        <p:spPr>
          <a:xfrm>
            <a:off x="1469702" y="6873790"/>
            <a:ext cx="427355" cy="348615"/>
          </a:xfrm>
          <a:prstGeom prst="rect">
            <a:avLst/>
          </a:prstGeom>
        </p:spPr>
        <p:txBody>
          <a:bodyPr vert="horz" wrap="square" lIns="0" tIns="15240" rIns="0" bIns="0" rtlCol="0">
            <a:spAutoFit/>
          </a:bodyPr>
          <a:lstStyle/>
          <a:p>
            <a:pPr marL="12700" marR="5080" indent="91440" algn="r">
              <a:lnSpc>
                <a:spcPct val="100000"/>
              </a:lnSpc>
              <a:spcBef>
                <a:spcPts val="120"/>
              </a:spcBef>
            </a:pPr>
            <a:r>
              <a:rPr sz="700" dirty="0">
                <a:latin typeface="Arial"/>
                <a:cs typeface="Arial"/>
              </a:rPr>
              <a:t>Colleg</a:t>
            </a:r>
            <a:r>
              <a:rPr sz="700" spc="5" dirty="0">
                <a:latin typeface="Arial"/>
                <a:cs typeface="Arial"/>
              </a:rPr>
              <a:t>e  A</a:t>
            </a:r>
            <a:r>
              <a:rPr sz="700" spc="10" dirty="0">
                <a:latin typeface="Arial"/>
                <a:cs typeface="Arial"/>
              </a:rPr>
              <a:t>c</a:t>
            </a:r>
            <a:r>
              <a:rPr sz="700" spc="5" dirty="0">
                <a:latin typeface="Arial"/>
                <a:cs typeface="Arial"/>
              </a:rPr>
              <a:t>ademic  </a:t>
            </a:r>
            <a:r>
              <a:rPr sz="700" dirty="0">
                <a:latin typeface="Arial"/>
                <a:cs typeface="Arial"/>
              </a:rPr>
              <a:t>Buildin</a:t>
            </a:r>
            <a:r>
              <a:rPr sz="700" spc="10" dirty="0">
                <a:latin typeface="Arial"/>
                <a:cs typeface="Arial"/>
              </a:rPr>
              <a:t>g</a:t>
            </a:r>
            <a:endParaRPr sz="700">
              <a:latin typeface="Arial"/>
              <a:cs typeface="Arial"/>
            </a:endParaRPr>
          </a:p>
        </p:txBody>
      </p:sp>
      <p:sp>
        <p:nvSpPr>
          <p:cNvPr id="178" name="object 178"/>
          <p:cNvSpPr txBox="1"/>
          <p:nvPr/>
        </p:nvSpPr>
        <p:spPr>
          <a:xfrm>
            <a:off x="2178560" y="6980500"/>
            <a:ext cx="427355" cy="135255"/>
          </a:xfrm>
          <a:prstGeom prst="rect">
            <a:avLst/>
          </a:prstGeom>
        </p:spPr>
        <p:txBody>
          <a:bodyPr vert="horz" wrap="square" lIns="0" tIns="15240" rIns="0" bIns="0" rtlCol="0">
            <a:spAutoFit/>
          </a:bodyPr>
          <a:lstStyle/>
          <a:p>
            <a:pPr marL="12700">
              <a:lnSpc>
                <a:spcPct val="100000"/>
              </a:lnSpc>
              <a:spcBef>
                <a:spcPts val="120"/>
              </a:spcBef>
            </a:pPr>
            <a:r>
              <a:rPr sz="700" spc="10" dirty="0">
                <a:latin typeface="Arial"/>
                <a:cs typeface="Arial"/>
              </a:rPr>
              <a:t>NaN</a:t>
            </a:r>
            <a:r>
              <a:rPr sz="700" spc="30" dirty="0">
                <a:latin typeface="Arial"/>
                <a:cs typeface="Arial"/>
              </a:rPr>
              <a:t> </a:t>
            </a:r>
            <a:r>
              <a:rPr sz="700" spc="10" dirty="0">
                <a:latin typeface="Arial"/>
                <a:cs typeface="Arial"/>
              </a:rPr>
              <a:t>CA</a:t>
            </a:r>
            <a:endParaRPr sz="700">
              <a:latin typeface="Arial"/>
              <a:cs typeface="Arial"/>
            </a:endParaRPr>
          </a:p>
        </p:txBody>
      </p:sp>
      <p:sp>
        <p:nvSpPr>
          <p:cNvPr id="179" name="object 179"/>
          <p:cNvSpPr txBox="1"/>
          <p:nvPr/>
        </p:nvSpPr>
        <p:spPr>
          <a:xfrm>
            <a:off x="3016994" y="6980500"/>
            <a:ext cx="635635" cy="135255"/>
          </a:xfrm>
          <a:prstGeom prst="rect">
            <a:avLst/>
          </a:prstGeom>
        </p:spPr>
        <p:txBody>
          <a:bodyPr vert="horz" wrap="square" lIns="0" tIns="15240" rIns="0" bIns="0" rtlCol="0">
            <a:spAutoFit/>
          </a:bodyPr>
          <a:lstStyle/>
          <a:p>
            <a:pPr marL="12700">
              <a:lnSpc>
                <a:spcPct val="100000"/>
              </a:lnSpc>
              <a:spcBef>
                <a:spcPts val="120"/>
              </a:spcBef>
            </a:pPr>
            <a:r>
              <a:rPr sz="700" spc="10" dirty="0">
                <a:latin typeface="Arial"/>
                <a:cs typeface="Arial"/>
              </a:rPr>
              <a:t>NaN</a:t>
            </a:r>
            <a:r>
              <a:rPr sz="700" spc="160" dirty="0">
                <a:latin typeface="Arial"/>
                <a:cs typeface="Arial"/>
              </a:rPr>
              <a:t> </a:t>
            </a:r>
            <a:r>
              <a:rPr sz="700" spc="5" dirty="0">
                <a:latin typeface="Arial"/>
                <a:cs typeface="Arial"/>
              </a:rPr>
              <a:t>Canada</a:t>
            </a:r>
            <a:endParaRPr sz="700">
              <a:latin typeface="Arial"/>
              <a:cs typeface="Arial"/>
            </a:endParaRPr>
          </a:p>
        </p:txBody>
      </p:sp>
      <p:sp>
        <p:nvSpPr>
          <p:cNvPr id="180" name="object 180"/>
          <p:cNvSpPr txBox="1"/>
          <p:nvPr/>
        </p:nvSpPr>
        <p:spPr>
          <a:xfrm>
            <a:off x="3885916" y="6980500"/>
            <a:ext cx="22923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133</a:t>
            </a:r>
            <a:r>
              <a:rPr sz="700" spc="10" dirty="0">
                <a:latin typeface="Arial"/>
                <a:cs typeface="Arial"/>
              </a:rPr>
              <a:t>5</a:t>
            </a:r>
            <a:endParaRPr sz="700">
              <a:latin typeface="Arial"/>
              <a:cs typeface="Arial"/>
            </a:endParaRPr>
          </a:p>
        </p:txBody>
      </p:sp>
      <p:sp>
        <p:nvSpPr>
          <p:cNvPr id="181" name="object 181"/>
          <p:cNvSpPr txBox="1"/>
          <p:nvPr/>
        </p:nvSpPr>
        <p:spPr>
          <a:xfrm>
            <a:off x="4594774" y="6980500"/>
            <a:ext cx="39687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[Canada]</a:t>
            </a:r>
            <a:endParaRPr sz="700">
              <a:latin typeface="Arial"/>
              <a:cs typeface="Arial"/>
            </a:endParaRPr>
          </a:p>
        </p:txBody>
      </p:sp>
      <p:sp>
        <p:nvSpPr>
          <p:cNvPr id="182" name="object 182"/>
          <p:cNvSpPr txBox="1"/>
          <p:nvPr/>
        </p:nvSpPr>
        <p:spPr>
          <a:xfrm>
            <a:off x="5113078" y="6927145"/>
            <a:ext cx="889000" cy="241935"/>
          </a:xfrm>
          <a:prstGeom prst="rect">
            <a:avLst/>
          </a:prstGeom>
        </p:spPr>
        <p:txBody>
          <a:bodyPr vert="horz" wrap="square" lIns="0" tIns="15240" rIns="0" bIns="0" rtlCol="0">
            <a:spAutoFit/>
          </a:bodyPr>
          <a:lstStyle/>
          <a:p>
            <a:pPr marR="6985" algn="r">
              <a:lnSpc>
                <a:spcPct val="100000"/>
              </a:lnSpc>
              <a:spcBef>
                <a:spcPts val="120"/>
              </a:spcBef>
            </a:pPr>
            <a:r>
              <a:rPr sz="700" dirty="0">
                <a:latin typeface="Arial"/>
                <a:cs typeface="Arial"/>
              </a:rPr>
              <a:t>[{'label': 'display',</a:t>
            </a:r>
            <a:r>
              <a:rPr sz="700" spc="-30" dirty="0">
                <a:latin typeface="Arial"/>
                <a:cs typeface="Arial"/>
              </a:rPr>
              <a:t> </a:t>
            </a:r>
            <a:r>
              <a:rPr sz="700" dirty="0">
                <a:latin typeface="Arial"/>
                <a:cs typeface="Arial"/>
              </a:rPr>
              <a:t>'lat':</a:t>
            </a:r>
            <a:endParaRPr sz="700">
              <a:latin typeface="Arial"/>
              <a:cs typeface="Arial"/>
            </a:endParaRPr>
          </a:p>
          <a:p>
            <a:pPr marR="5080" algn="r">
              <a:lnSpc>
                <a:spcPct val="100000"/>
              </a:lnSpc>
            </a:pPr>
            <a:r>
              <a:rPr sz="700" spc="5" dirty="0">
                <a:latin typeface="Arial"/>
                <a:cs typeface="Arial"/>
              </a:rPr>
              <a:t>43.786091,</a:t>
            </a:r>
            <a:r>
              <a:rPr sz="700" spc="-80" dirty="0">
                <a:latin typeface="Arial"/>
                <a:cs typeface="Arial"/>
              </a:rPr>
              <a:t> </a:t>
            </a:r>
            <a:r>
              <a:rPr sz="700" dirty="0">
                <a:latin typeface="Arial"/>
                <a:cs typeface="Arial"/>
              </a:rPr>
              <a:t>'lng':...</a:t>
            </a:r>
            <a:endParaRPr sz="700">
              <a:latin typeface="Arial"/>
              <a:cs typeface="Arial"/>
            </a:endParaRPr>
          </a:p>
        </p:txBody>
      </p:sp>
      <p:sp>
        <p:nvSpPr>
          <p:cNvPr id="183" name="object 183"/>
          <p:cNvSpPr txBox="1"/>
          <p:nvPr/>
        </p:nvSpPr>
        <p:spPr>
          <a:xfrm>
            <a:off x="6065844" y="6980500"/>
            <a:ext cx="457834"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43.786091</a:t>
            </a:r>
            <a:endParaRPr sz="700">
              <a:latin typeface="Arial"/>
              <a:cs typeface="Arial"/>
            </a:endParaRPr>
          </a:p>
        </p:txBody>
      </p:sp>
      <p:sp>
        <p:nvSpPr>
          <p:cNvPr id="184" name="object 184"/>
          <p:cNvSpPr txBox="1"/>
          <p:nvPr/>
        </p:nvSpPr>
        <p:spPr>
          <a:xfrm>
            <a:off x="6591771" y="7033855"/>
            <a:ext cx="407034"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79.22518</a:t>
            </a:r>
            <a:endParaRPr sz="700">
              <a:latin typeface="Arial"/>
              <a:cs typeface="Arial"/>
            </a:endParaRPr>
          </a:p>
        </p:txBody>
      </p:sp>
      <p:sp>
        <p:nvSpPr>
          <p:cNvPr id="185" name="object 185"/>
          <p:cNvSpPr txBox="1"/>
          <p:nvPr/>
        </p:nvSpPr>
        <p:spPr>
          <a:xfrm>
            <a:off x="666835" y="7338740"/>
            <a:ext cx="685800" cy="562610"/>
          </a:xfrm>
          <a:prstGeom prst="rect">
            <a:avLst/>
          </a:prstGeom>
        </p:spPr>
        <p:txBody>
          <a:bodyPr vert="horz" wrap="square" lIns="0" tIns="15240" rIns="0" bIns="0" rtlCol="0">
            <a:spAutoFit/>
          </a:bodyPr>
          <a:lstStyle/>
          <a:p>
            <a:pPr marL="426720" marR="6985" indent="-114935" algn="r">
              <a:lnSpc>
                <a:spcPct val="100000"/>
              </a:lnSpc>
              <a:spcBef>
                <a:spcPts val="120"/>
              </a:spcBef>
            </a:pPr>
            <a:r>
              <a:rPr sz="700" spc="5" dirty="0">
                <a:latin typeface="Arial"/>
                <a:cs typeface="Arial"/>
              </a:rPr>
              <a:t>Pre</a:t>
            </a:r>
            <a:r>
              <a:rPr sz="700" spc="10" dirty="0">
                <a:latin typeface="Arial"/>
                <a:cs typeface="Arial"/>
              </a:rPr>
              <a:t>c</a:t>
            </a:r>
            <a:r>
              <a:rPr sz="700" dirty="0">
                <a:latin typeface="Arial"/>
                <a:cs typeface="Arial"/>
              </a:rPr>
              <a:t>iou</a:t>
            </a:r>
            <a:r>
              <a:rPr sz="700" spc="5" dirty="0">
                <a:latin typeface="Arial"/>
                <a:cs typeface="Arial"/>
              </a:rPr>
              <a:t>s  Gem</a:t>
            </a:r>
            <a:r>
              <a:rPr sz="700" spc="10" dirty="0">
                <a:latin typeface="Arial"/>
                <a:cs typeface="Arial"/>
              </a:rPr>
              <a:t>s</a:t>
            </a:r>
            <a:endParaRPr sz="700">
              <a:latin typeface="Arial"/>
              <a:cs typeface="Arial"/>
            </a:endParaRPr>
          </a:p>
          <a:p>
            <a:pPr marL="190500" marR="5080" indent="-191135" algn="r">
              <a:lnSpc>
                <a:spcPct val="100000"/>
              </a:lnSpc>
              <a:tabLst>
                <a:tab pos="312420" algn="l"/>
              </a:tabLst>
            </a:pPr>
            <a:r>
              <a:rPr sz="700" b="1" spc="10" dirty="0">
                <a:latin typeface="Arial"/>
                <a:cs typeface="Arial"/>
              </a:rPr>
              <a:t>2		</a:t>
            </a:r>
            <a:r>
              <a:rPr sz="700" dirty="0">
                <a:latin typeface="Arial"/>
                <a:cs typeface="Arial"/>
              </a:rPr>
              <a:t>Chri</a:t>
            </a:r>
            <a:r>
              <a:rPr sz="700" spc="10" dirty="0">
                <a:latin typeface="Arial"/>
                <a:cs typeface="Arial"/>
              </a:rPr>
              <a:t>s</a:t>
            </a:r>
            <a:r>
              <a:rPr sz="700" dirty="0">
                <a:latin typeface="Arial"/>
                <a:cs typeface="Arial"/>
              </a:rPr>
              <a:t>tia</a:t>
            </a:r>
            <a:r>
              <a:rPr sz="700" spc="5" dirty="0">
                <a:latin typeface="Arial"/>
                <a:cs typeface="Arial"/>
              </a:rPr>
              <a:t>n  Home</a:t>
            </a:r>
            <a:r>
              <a:rPr sz="700" spc="-80" dirty="0">
                <a:latin typeface="Arial"/>
                <a:cs typeface="Arial"/>
              </a:rPr>
              <a:t> </a:t>
            </a:r>
            <a:r>
              <a:rPr sz="700" spc="5" dirty="0">
                <a:latin typeface="Arial"/>
                <a:cs typeface="Arial"/>
              </a:rPr>
              <a:t>Child</a:t>
            </a:r>
            <a:endParaRPr sz="700">
              <a:latin typeface="Arial"/>
              <a:cs typeface="Arial"/>
            </a:endParaRPr>
          </a:p>
          <a:p>
            <a:pPr marR="6985" algn="r">
              <a:lnSpc>
                <a:spcPct val="100000"/>
              </a:lnSpc>
            </a:pPr>
            <a:r>
              <a:rPr sz="700" spc="5" dirty="0">
                <a:latin typeface="Arial"/>
                <a:cs typeface="Arial"/>
              </a:rPr>
              <a:t>Car</a:t>
            </a:r>
            <a:r>
              <a:rPr sz="700" spc="10" dirty="0">
                <a:latin typeface="Arial"/>
                <a:cs typeface="Arial"/>
              </a:rPr>
              <a:t>e</a:t>
            </a:r>
            <a:endParaRPr sz="700">
              <a:latin typeface="Arial"/>
              <a:cs typeface="Arial"/>
            </a:endParaRPr>
          </a:p>
        </p:txBody>
      </p:sp>
      <p:sp>
        <p:nvSpPr>
          <p:cNvPr id="186" name="object 186"/>
          <p:cNvSpPr txBox="1"/>
          <p:nvPr/>
        </p:nvSpPr>
        <p:spPr>
          <a:xfrm>
            <a:off x="1543379" y="7445450"/>
            <a:ext cx="846455" cy="348615"/>
          </a:xfrm>
          <a:prstGeom prst="rect">
            <a:avLst/>
          </a:prstGeom>
        </p:spPr>
        <p:txBody>
          <a:bodyPr vert="horz" wrap="square" lIns="0" tIns="15240" rIns="0" bIns="0" rtlCol="0">
            <a:spAutoFit/>
          </a:bodyPr>
          <a:lstStyle/>
          <a:p>
            <a:pPr marR="5080" algn="r">
              <a:lnSpc>
                <a:spcPct val="100000"/>
              </a:lnSpc>
              <a:spcBef>
                <a:spcPts val="120"/>
              </a:spcBef>
            </a:pPr>
            <a:r>
              <a:rPr sz="700" spc="5" dirty="0">
                <a:latin typeface="Arial"/>
                <a:cs typeface="Arial"/>
              </a:rPr>
              <a:t>9</a:t>
            </a:r>
            <a:r>
              <a:rPr sz="700" spc="10" dirty="0">
                <a:latin typeface="Arial"/>
                <a:cs typeface="Arial"/>
              </a:rPr>
              <a:t>6</a:t>
            </a:r>
            <a:endParaRPr sz="700">
              <a:latin typeface="Arial"/>
              <a:cs typeface="Arial"/>
            </a:endParaRPr>
          </a:p>
          <a:p>
            <a:pPr marR="5080" algn="r">
              <a:lnSpc>
                <a:spcPct val="100000"/>
              </a:lnSpc>
              <a:tabLst>
                <a:tab pos="472440" algn="l"/>
              </a:tabLst>
            </a:pPr>
            <a:r>
              <a:rPr sz="700" spc="5" dirty="0">
                <a:latin typeface="Arial"/>
                <a:cs typeface="Arial"/>
              </a:rPr>
              <a:t>Da</a:t>
            </a:r>
            <a:r>
              <a:rPr sz="700" spc="10" dirty="0">
                <a:latin typeface="Arial"/>
                <a:cs typeface="Arial"/>
              </a:rPr>
              <a:t>yc</a:t>
            </a:r>
            <a:r>
              <a:rPr sz="700" dirty="0">
                <a:latin typeface="Arial"/>
                <a:cs typeface="Arial"/>
              </a:rPr>
              <a:t>ar</a:t>
            </a:r>
            <a:r>
              <a:rPr sz="700" spc="10" dirty="0">
                <a:latin typeface="Arial"/>
                <a:cs typeface="Arial"/>
              </a:rPr>
              <a:t>e</a:t>
            </a:r>
            <a:r>
              <a:rPr sz="700" dirty="0">
                <a:latin typeface="Arial"/>
                <a:cs typeface="Arial"/>
              </a:rPr>
              <a:t>	</a:t>
            </a:r>
            <a:r>
              <a:rPr sz="700" spc="5" dirty="0">
                <a:latin typeface="Arial"/>
                <a:cs typeface="Arial"/>
              </a:rPr>
              <a:t>Dun</a:t>
            </a:r>
            <a:r>
              <a:rPr sz="700" spc="10" dirty="0">
                <a:latin typeface="Arial"/>
                <a:cs typeface="Arial"/>
              </a:rPr>
              <a:t>s</a:t>
            </a:r>
            <a:r>
              <a:rPr sz="700" dirty="0">
                <a:latin typeface="Arial"/>
                <a:cs typeface="Arial"/>
              </a:rPr>
              <a:t>fol</a:t>
            </a:r>
            <a:r>
              <a:rPr sz="700" spc="10" dirty="0">
                <a:latin typeface="Arial"/>
                <a:cs typeface="Arial"/>
              </a:rPr>
              <a:t>d</a:t>
            </a:r>
            <a:endParaRPr sz="700">
              <a:latin typeface="Arial"/>
              <a:cs typeface="Arial"/>
            </a:endParaRPr>
          </a:p>
          <a:p>
            <a:pPr marR="10160" algn="r">
              <a:lnSpc>
                <a:spcPct val="100000"/>
              </a:lnSpc>
            </a:pPr>
            <a:r>
              <a:rPr sz="700" spc="5" dirty="0">
                <a:latin typeface="Arial"/>
                <a:cs typeface="Arial"/>
              </a:rPr>
              <a:t>Dr</a:t>
            </a:r>
            <a:endParaRPr sz="700">
              <a:latin typeface="Arial"/>
              <a:cs typeface="Arial"/>
            </a:endParaRPr>
          </a:p>
        </p:txBody>
      </p:sp>
      <p:sp>
        <p:nvSpPr>
          <p:cNvPr id="187" name="object 187"/>
          <p:cNvSpPr txBox="1"/>
          <p:nvPr/>
        </p:nvSpPr>
        <p:spPr>
          <a:xfrm>
            <a:off x="2465656" y="7552159"/>
            <a:ext cx="1186815" cy="135255"/>
          </a:xfrm>
          <a:prstGeom prst="rect">
            <a:avLst/>
          </a:prstGeom>
        </p:spPr>
        <p:txBody>
          <a:bodyPr vert="horz" wrap="square" lIns="0" tIns="15240" rIns="0" bIns="0" rtlCol="0">
            <a:spAutoFit/>
          </a:bodyPr>
          <a:lstStyle/>
          <a:p>
            <a:pPr>
              <a:lnSpc>
                <a:spcPct val="100000"/>
              </a:lnSpc>
              <a:spcBef>
                <a:spcPts val="120"/>
              </a:spcBef>
            </a:pPr>
            <a:r>
              <a:rPr sz="700" spc="10" dirty="0">
                <a:latin typeface="Arial"/>
                <a:cs typeface="Arial"/>
              </a:rPr>
              <a:t>CA </a:t>
            </a:r>
            <a:r>
              <a:rPr sz="700" spc="5" dirty="0">
                <a:latin typeface="Arial"/>
                <a:cs typeface="Arial"/>
              </a:rPr>
              <a:t>Scarborough</a:t>
            </a:r>
            <a:r>
              <a:rPr sz="700" spc="125" dirty="0">
                <a:latin typeface="Arial"/>
                <a:cs typeface="Arial"/>
              </a:rPr>
              <a:t> </a:t>
            </a:r>
            <a:r>
              <a:rPr sz="700" spc="5" dirty="0">
                <a:latin typeface="Arial"/>
                <a:cs typeface="Arial"/>
              </a:rPr>
              <a:t>Canada</a:t>
            </a:r>
            <a:endParaRPr sz="700">
              <a:latin typeface="Arial"/>
              <a:cs typeface="Arial"/>
            </a:endParaRPr>
          </a:p>
        </p:txBody>
      </p:sp>
      <p:sp>
        <p:nvSpPr>
          <p:cNvPr id="188" name="object 188"/>
          <p:cNvSpPr txBox="1"/>
          <p:nvPr/>
        </p:nvSpPr>
        <p:spPr>
          <a:xfrm>
            <a:off x="3898616" y="7445450"/>
            <a:ext cx="1095375" cy="348615"/>
          </a:xfrm>
          <a:prstGeom prst="rect">
            <a:avLst/>
          </a:prstGeom>
        </p:spPr>
        <p:txBody>
          <a:bodyPr vert="horz" wrap="square" lIns="0" tIns="15240" rIns="0" bIns="0" rtlCol="0">
            <a:spAutoFit/>
          </a:bodyPr>
          <a:lstStyle/>
          <a:p>
            <a:pPr marR="7620" algn="r">
              <a:lnSpc>
                <a:spcPct val="100000"/>
              </a:lnSpc>
              <a:spcBef>
                <a:spcPts val="120"/>
              </a:spcBef>
            </a:pPr>
            <a:r>
              <a:rPr sz="700" spc="5" dirty="0">
                <a:latin typeface="Arial"/>
                <a:cs typeface="Arial"/>
              </a:rPr>
              <a:t>[96 Dunsfold</a:t>
            </a:r>
            <a:r>
              <a:rPr sz="700" spc="-85" dirty="0">
                <a:latin typeface="Arial"/>
                <a:cs typeface="Arial"/>
              </a:rPr>
              <a:t> </a:t>
            </a:r>
            <a:r>
              <a:rPr sz="700" spc="5" dirty="0">
                <a:latin typeface="Arial"/>
                <a:cs typeface="Arial"/>
              </a:rPr>
              <a:t>Dr,</a:t>
            </a:r>
            <a:endParaRPr sz="700">
              <a:latin typeface="Arial"/>
              <a:cs typeface="Arial"/>
            </a:endParaRPr>
          </a:p>
          <a:p>
            <a:pPr marL="312420" marR="5080" indent="-313055" algn="r">
              <a:lnSpc>
                <a:spcPct val="100000"/>
              </a:lnSpc>
              <a:tabLst>
                <a:tab pos="396240" algn="l"/>
              </a:tabLst>
            </a:pPr>
            <a:r>
              <a:rPr sz="700" spc="5" dirty="0">
                <a:latin typeface="Arial"/>
                <a:cs typeface="Arial"/>
              </a:rPr>
              <a:t>2275		Scarborough</a:t>
            </a:r>
            <a:r>
              <a:rPr sz="700" spc="-75" dirty="0">
                <a:latin typeface="Arial"/>
                <a:cs typeface="Arial"/>
              </a:rPr>
              <a:t> </a:t>
            </a:r>
            <a:r>
              <a:rPr sz="700" spc="10" dirty="0">
                <a:latin typeface="Arial"/>
                <a:cs typeface="Arial"/>
              </a:rPr>
              <a:t>ON </a:t>
            </a:r>
            <a:r>
              <a:rPr sz="700" spc="5" dirty="0">
                <a:latin typeface="Arial"/>
                <a:cs typeface="Arial"/>
              </a:rPr>
              <a:t> </a:t>
            </a:r>
            <a:r>
              <a:rPr sz="700" spc="10" dirty="0">
                <a:latin typeface="Arial"/>
                <a:cs typeface="Arial"/>
              </a:rPr>
              <a:t>M1B </a:t>
            </a:r>
            <a:r>
              <a:rPr sz="700" spc="5" dirty="0">
                <a:latin typeface="Arial"/>
                <a:cs typeface="Arial"/>
              </a:rPr>
              <a:t>1T6,</a:t>
            </a:r>
            <a:r>
              <a:rPr sz="700" spc="-90" dirty="0">
                <a:latin typeface="Arial"/>
                <a:cs typeface="Arial"/>
              </a:rPr>
              <a:t> </a:t>
            </a:r>
            <a:r>
              <a:rPr sz="700" spc="5" dirty="0">
                <a:latin typeface="Arial"/>
                <a:cs typeface="Arial"/>
              </a:rPr>
              <a:t>Canada]</a:t>
            </a:r>
            <a:endParaRPr sz="700">
              <a:latin typeface="Arial"/>
              <a:cs typeface="Arial"/>
            </a:endParaRPr>
          </a:p>
        </p:txBody>
      </p:sp>
      <p:sp>
        <p:nvSpPr>
          <p:cNvPr id="189" name="object 189"/>
          <p:cNvSpPr txBox="1"/>
          <p:nvPr/>
        </p:nvSpPr>
        <p:spPr>
          <a:xfrm>
            <a:off x="5125778" y="7498805"/>
            <a:ext cx="876300" cy="241935"/>
          </a:xfrm>
          <a:prstGeom prst="rect">
            <a:avLst/>
          </a:prstGeom>
        </p:spPr>
        <p:txBody>
          <a:bodyPr vert="horz" wrap="square" lIns="0" tIns="15240" rIns="0" bIns="0" rtlCol="0">
            <a:spAutoFit/>
          </a:bodyPr>
          <a:lstStyle/>
          <a:p>
            <a:pPr marR="6985" algn="r">
              <a:lnSpc>
                <a:spcPct val="100000"/>
              </a:lnSpc>
              <a:spcBef>
                <a:spcPts val="120"/>
              </a:spcBef>
            </a:pPr>
            <a:r>
              <a:rPr sz="700" dirty="0">
                <a:latin typeface="Arial"/>
                <a:cs typeface="Arial"/>
              </a:rPr>
              <a:t>[{'label': 'display',</a:t>
            </a:r>
            <a:r>
              <a:rPr sz="700" spc="-30" dirty="0">
                <a:latin typeface="Arial"/>
                <a:cs typeface="Arial"/>
              </a:rPr>
              <a:t> </a:t>
            </a:r>
            <a:r>
              <a:rPr sz="700" dirty="0">
                <a:latin typeface="Arial"/>
                <a:cs typeface="Arial"/>
              </a:rPr>
              <a:t>'lat':</a:t>
            </a:r>
            <a:endParaRPr sz="700">
              <a:latin typeface="Arial"/>
              <a:cs typeface="Arial"/>
            </a:endParaRPr>
          </a:p>
          <a:p>
            <a:pPr marR="5080" algn="r">
              <a:lnSpc>
                <a:spcPct val="100000"/>
              </a:lnSpc>
            </a:pPr>
            <a:r>
              <a:rPr sz="700" spc="5" dirty="0">
                <a:latin typeface="Arial"/>
                <a:cs typeface="Arial"/>
              </a:rPr>
              <a:t>43.814607,</a:t>
            </a:r>
            <a:r>
              <a:rPr sz="700" spc="-80" dirty="0">
                <a:latin typeface="Arial"/>
                <a:cs typeface="Arial"/>
              </a:rPr>
              <a:t> </a:t>
            </a:r>
            <a:r>
              <a:rPr sz="700" dirty="0">
                <a:latin typeface="Arial"/>
                <a:cs typeface="Arial"/>
              </a:rPr>
              <a:t>'lng':...</a:t>
            </a:r>
            <a:endParaRPr sz="700">
              <a:latin typeface="Arial"/>
              <a:cs typeface="Arial"/>
            </a:endParaRPr>
          </a:p>
        </p:txBody>
      </p:sp>
      <p:sp>
        <p:nvSpPr>
          <p:cNvPr id="190" name="object 190"/>
          <p:cNvSpPr txBox="1"/>
          <p:nvPr/>
        </p:nvSpPr>
        <p:spPr>
          <a:xfrm>
            <a:off x="6078544" y="7552159"/>
            <a:ext cx="445134" cy="135255"/>
          </a:xfrm>
          <a:prstGeom prst="rect">
            <a:avLst/>
          </a:prstGeom>
        </p:spPr>
        <p:txBody>
          <a:bodyPr vert="horz" wrap="square" lIns="0" tIns="15240" rIns="0" bIns="0" rtlCol="0">
            <a:spAutoFit/>
          </a:bodyPr>
          <a:lstStyle/>
          <a:p>
            <a:pPr>
              <a:lnSpc>
                <a:spcPct val="100000"/>
              </a:lnSpc>
              <a:spcBef>
                <a:spcPts val="120"/>
              </a:spcBef>
            </a:pPr>
            <a:r>
              <a:rPr sz="700" spc="5" dirty="0">
                <a:latin typeface="Arial"/>
                <a:cs typeface="Arial"/>
              </a:rPr>
              <a:t>43.814607</a:t>
            </a:r>
            <a:endParaRPr sz="700">
              <a:latin typeface="Arial"/>
              <a:cs typeface="Arial"/>
            </a:endParaRPr>
          </a:p>
        </p:txBody>
      </p:sp>
      <p:sp>
        <p:nvSpPr>
          <p:cNvPr id="191" name="object 191"/>
          <p:cNvSpPr txBox="1"/>
          <p:nvPr/>
        </p:nvSpPr>
        <p:spPr>
          <a:xfrm>
            <a:off x="6604471" y="7605514"/>
            <a:ext cx="394335" cy="135255"/>
          </a:xfrm>
          <a:prstGeom prst="rect">
            <a:avLst/>
          </a:prstGeom>
        </p:spPr>
        <p:txBody>
          <a:bodyPr vert="horz" wrap="square" lIns="0" tIns="15240" rIns="0" bIns="0" rtlCol="0">
            <a:spAutoFit/>
          </a:bodyPr>
          <a:lstStyle/>
          <a:p>
            <a:pPr>
              <a:lnSpc>
                <a:spcPct val="100000"/>
              </a:lnSpc>
              <a:spcBef>
                <a:spcPts val="120"/>
              </a:spcBef>
            </a:pPr>
            <a:r>
              <a:rPr sz="700" spc="5" dirty="0">
                <a:latin typeface="Arial"/>
                <a:cs typeface="Arial"/>
              </a:rPr>
              <a:t>79.22878</a:t>
            </a:r>
            <a:endParaRPr sz="700">
              <a:latin typeface="Arial"/>
              <a:cs typeface="Arial"/>
            </a:endParaRPr>
          </a:p>
        </p:txBody>
      </p:sp>
      <p:sp>
        <p:nvSpPr>
          <p:cNvPr id="192" name="object 192"/>
          <p:cNvSpPr txBox="1"/>
          <p:nvPr/>
        </p:nvSpPr>
        <p:spPr>
          <a:xfrm>
            <a:off x="654135" y="8123819"/>
            <a:ext cx="76835" cy="135255"/>
          </a:xfrm>
          <a:prstGeom prst="rect">
            <a:avLst/>
          </a:prstGeom>
        </p:spPr>
        <p:txBody>
          <a:bodyPr vert="horz" wrap="square" lIns="0" tIns="15240" rIns="0" bIns="0" rtlCol="0">
            <a:spAutoFit/>
          </a:bodyPr>
          <a:lstStyle/>
          <a:p>
            <a:pPr marL="12700">
              <a:lnSpc>
                <a:spcPct val="100000"/>
              </a:lnSpc>
              <a:spcBef>
                <a:spcPts val="120"/>
              </a:spcBef>
            </a:pPr>
            <a:r>
              <a:rPr sz="700" b="1" spc="10" dirty="0">
                <a:latin typeface="Arial"/>
                <a:cs typeface="Arial"/>
              </a:rPr>
              <a:t>3</a:t>
            </a:r>
            <a:endParaRPr sz="700">
              <a:latin typeface="Arial"/>
              <a:cs typeface="Arial"/>
            </a:endParaRPr>
          </a:p>
        </p:txBody>
      </p:sp>
      <p:sp>
        <p:nvSpPr>
          <p:cNvPr id="193" name="object 193"/>
          <p:cNvSpPr txBox="1"/>
          <p:nvPr/>
        </p:nvSpPr>
        <p:spPr>
          <a:xfrm>
            <a:off x="798955" y="7963754"/>
            <a:ext cx="553720" cy="45529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Scarborough</a:t>
            </a:r>
            <a:endParaRPr sz="700">
              <a:latin typeface="Arial"/>
              <a:cs typeface="Arial"/>
            </a:endParaRPr>
          </a:p>
          <a:p>
            <a:pPr marL="43180" marR="5080" indent="190500" algn="just">
              <a:lnSpc>
                <a:spcPct val="100000"/>
              </a:lnSpc>
            </a:pPr>
            <a:r>
              <a:rPr sz="700" dirty="0">
                <a:latin typeface="Arial"/>
                <a:cs typeface="Arial"/>
              </a:rPr>
              <a:t>Morri</a:t>
            </a:r>
            <a:r>
              <a:rPr sz="700" spc="5" dirty="0">
                <a:latin typeface="Arial"/>
                <a:cs typeface="Arial"/>
              </a:rPr>
              <a:t>sh  </a:t>
            </a:r>
            <a:r>
              <a:rPr sz="700" spc="10" dirty="0">
                <a:latin typeface="Arial"/>
                <a:cs typeface="Arial"/>
              </a:rPr>
              <a:t>YMCA</a:t>
            </a:r>
            <a:r>
              <a:rPr sz="700" spc="-75" dirty="0">
                <a:latin typeface="Arial"/>
                <a:cs typeface="Arial"/>
              </a:rPr>
              <a:t> </a:t>
            </a:r>
            <a:r>
              <a:rPr sz="700" spc="5" dirty="0">
                <a:latin typeface="Arial"/>
                <a:cs typeface="Arial"/>
              </a:rPr>
              <a:t>Child  Care</a:t>
            </a:r>
            <a:r>
              <a:rPr sz="700" spc="-85" dirty="0">
                <a:latin typeface="Arial"/>
                <a:cs typeface="Arial"/>
              </a:rPr>
              <a:t> </a:t>
            </a:r>
            <a:r>
              <a:rPr sz="700" spc="5" dirty="0">
                <a:latin typeface="Arial"/>
                <a:cs typeface="Arial"/>
              </a:rPr>
              <a:t>Centre</a:t>
            </a:r>
            <a:endParaRPr sz="700">
              <a:latin typeface="Arial"/>
              <a:cs typeface="Arial"/>
            </a:endParaRPr>
          </a:p>
        </p:txBody>
      </p:sp>
      <p:sp>
        <p:nvSpPr>
          <p:cNvPr id="194" name="object 194"/>
          <p:cNvSpPr txBox="1"/>
          <p:nvPr/>
        </p:nvSpPr>
        <p:spPr>
          <a:xfrm>
            <a:off x="1530679" y="8123819"/>
            <a:ext cx="36639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Daycare</a:t>
            </a:r>
            <a:endParaRPr sz="700">
              <a:latin typeface="Arial"/>
              <a:cs typeface="Arial"/>
            </a:endParaRPr>
          </a:p>
        </p:txBody>
      </p:sp>
      <p:sp>
        <p:nvSpPr>
          <p:cNvPr id="195" name="object 195"/>
          <p:cNvSpPr txBox="1"/>
          <p:nvPr/>
        </p:nvSpPr>
        <p:spPr>
          <a:xfrm>
            <a:off x="1988007" y="8017109"/>
            <a:ext cx="401955" cy="348615"/>
          </a:xfrm>
          <a:prstGeom prst="rect">
            <a:avLst/>
          </a:prstGeom>
        </p:spPr>
        <p:txBody>
          <a:bodyPr vert="horz" wrap="square" lIns="0" tIns="15240" rIns="0" bIns="0" rtlCol="0">
            <a:spAutoFit/>
          </a:bodyPr>
          <a:lstStyle/>
          <a:p>
            <a:pPr marR="5080" algn="r">
              <a:lnSpc>
                <a:spcPct val="100000"/>
              </a:lnSpc>
              <a:spcBef>
                <a:spcPts val="120"/>
              </a:spcBef>
            </a:pPr>
            <a:r>
              <a:rPr sz="700" spc="5" dirty="0">
                <a:latin typeface="Arial"/>
                <a:cs typeface="Arial"/>
              </a:rPr>
              <a:t>6</a:t>
            </a:r>
            <a:r>
              <a:rPr sz="700" spc="10" dirty="0">
                <a:latin typeface="Arial"/>
                <a:cs typeface="Arial"/>
              </a:rPr>
              <a:t>1</a:t>
            </a:r>
            <a:endParaRPr sz="700">
              <a:latin typeface="Arial"/>
              <a:cs typeface="Arial"/>
            </a:endParaRPr>
          </a:p>
          <a:p>
            <a:pPr marR="5080" algn="r">
              <a:lnSpc>
                <a:spcPct val="100000"/>
              </a:lnSpc>
            </a:pPr>
            <a:r>
              <a:rPr sz="700" spc="5" dirty="0">
                <a:latin typeface="Arial"/>
                <a:cs typeface="Arial"/>
              </a:rPr>
              <a:t>Canmor</a:t>
            </a:r>
            <a:r>
              <a:rPr sz="700" spc="10" dirty="0">
                <a:latin typeface="Arial"/>
                <a:cs typeface="Arial"/>
              </a:rPr>
              <a:t>e</a:t>
            </a:r>
            <a:endParaRPr sz="700">
              <a:latin typeface="Arial"/>
              <a:cs typeface="Arial"/>
            </a:endParaRPr>
          </a:p>
          <a:p>
            <a:pPr marR="5080" algn="r">
              <a:lnSpc>
                <a:spcPct val="100000"/>
              </a:lnSpc>
            </a:pPr>
            <a:r>
              <a:rPr sz="700" dirty="0">
                <a:latin typeface="Arial"/>
                <a:cs typeface="Arial"/>
              </a:rPr>
              <a:t>Bl</a:t>
            </a:r>
            <a:r>
              <a:rPr sz="700" spc="10" dirty="0">
                <a:latin typeface="Arial"/>
                <a:cs typeface="Arial"/>
              </a:rPr>
              <a:t>vd</a:t>
            </a:r>
            <a:endParaRPr sz="700">
              <a:latin typeface="Arial"/>
              <a:cs typeface="Arial"/>
            </a:endParaRPr>
          </a:p>
        </p:txBody>
      </p:sp>
      <p:sp>
        <p:nvSpPr>
          <p:cNvPr id="196" name="object 196"/>
          <p:cNvSpPr txBox="1"/>
          <p:nvPr/>
        </p:nvSpPr>
        <p:spPr>
          <a:xfrm>
            <a:off x="2452956" y="8123819"/>
            <a:ext cx="1199515" cy="135255"/>
          </a:xfrm>
          <a:prstGeom prst="rect">
            <a:avLst/>
          </a:prstGeom>
        </p:spPr>
        <p:txBody>
          <a:bodyPr vert="horz" wrap="square" lIns="0" tIns="15240" rIns="0" bIns="0" rtlCol="0">
            <a:spAutoFit/>
          </a:bodyPr>
          <a:lstStyle/>
          <a:p>
            <a:pPr marL="12700">
              <a:lnSpc>
                <a:spcPct val="100000"/>
              </a:lnSpc>
              <a:spcBef>
                <a:spcPts val="120"/>
              </a:spcBef>
            </a:pPr>
            <a:r>
              <a:rPr sz="700" spc="10" dirty="0">
                <a:latin typeface="Arial"/>
                <a:cs typeface="Arial"/>
              </a:rPr>
              <a:t>CA </a:t>
            </a:r>
            <a:r>
              <a:rPr sz="700" spc="5" dirty="0">
                <a:latin typeface="Arial"/>
                <a:cs typeface="Arial"/>
              </a:rPr>
              <a:t>Scarborough</a:t>
            </a:r>
            <a:r>
              <a:rPr sz="700" spc="125" dirty="0">
                <a:latin typeface="Arial"/>
                <a:cs typeface="Arial"/>
              </a:rPr>
              <a:t> </a:t>
            </a:r>
            <a:r>
              <a:rPr sz="700" spc="5" dirty="0">
                <a:latin typeface="Arial"/>
                <a:cs typeface="Arial"/>
              </a:rPr>
              <a:t>Canada</a:t>
            </a:r>
            <a:endParaRPr sz="700">
              <a:latin typeface="Arial"/>
              <a:cs typeface="Arial"/>
            </a:endParaRPr>
          </a:p>
        </p:txBody>
      </p:sp>
      <p:sp>
        <p:nvSpPr>
          <p:cNvPr id="197" name="object 197"/>
          <p:cNvSpPr txBox="1"/>
          <p:nvPr/>
        </p:nvSpPr>
        <p:spPr>
          <a:xfrm>
            <a:off x="3885916" y="8123819"/>
            <a:ext cx="22923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214</a:t>
            </a:r>
            <a:r>
              <a:rPr sz="700" spc="10" dirty="0">
                <a:latin typeface="Arial"/>
                <a:cs typeface="Arial"/>
              </a:rPr>
              <a:t>5</a:t>
            </a:r>
            <a:endParaRPr sz="700">
              <a:latin typeface="Arial"/>
              <a:cs typeface="Arial"/>
            </a:endParaRPr>
          </a:p>
        </p:txBody>
      </p:sp>
      <p:sp>
        <p:nvSpPr>
          <p:cNvPr id="198" name="object 198"/>
          <p:cNvSpPr txBox="1"/>
          <p:nvPr/>
        </p:nvSpPr>
        <p:spPr>
          <a:xfrm>
            <a:off x="4190801" y="8017109"/>
            <a:ext cx="805180" cy="348615"/>
          </a:xfrm>
          <a:prstGeom prst="rect">
            <a:avLst/>
          </a:prstGeom>
        </p:spPr>
        <p:txBody>
          <a:bodyPr vert="horz" wrap="square" lIns="0" tIns="15240" rIns="0" bIns="0" rtlCol="0">
            <a:spAutoFit/>
          </a:bodyPr>
          <a:lstStyle/>
          <a:p>
            <a:pPr marL="12700" marR="5080" indent="22860" algn="r">
              <a:lnSpc>
                <a:spcPct val="100000"/>
              </a:lnSpc>
              <a:spcBef>
                <a:spcPts val="120"/>
              </a:spcBef>
            </a:pPr>
            <a:r>
              <a:rPr sz="700" spc="5" dirty="0">
                <a:latin typeface="Arial"/>
                <a:cs typeface="Arial"/>
              </a:rPr>
              <a:t>[61</a:t>
            </a:r>
            <a:r>
              <a:rPr sz="700" spc="-35" dirty="0">
                <a:latin typeface="Arial"/>
                <a:cs typeface="Arial"/>
              </a:rPr>
              <a:t> </a:t>
            </a:r>
            <a:r>
              <a:rPr sz="700" spc="5" dirty="0">
                <a:latin typeface="Arial"/>
                <a:cs typeface="Arial"/>
              </a:rPr>
              <a:t>Canmore</a:t>
            </a:r>
            <a:r>
              <a:rPr sz="700" spc="-30" dirty="0">
                <a:latin typeface="Arial"/>
                <a:cs typeface="Arial"/>
              </a:rPr>
              <a:t> </a:t>
            </a:r>
            <a:r>
              <a:rPr sz="700" spc="5" dirty="0">
                <a:latin typeface="Arial"/>
                <a:cs typeface="Arial"/>
              </a:rPr>
              <a:t>Blvd,  Scarborough</a:t>
            </a:r>
            <a:r>
              <a:rPr sz="700" spc="-75" dirty="0">
                <a:latin typeface="Arial"/>
                <a:cs typeface="Arial"/>
              </a:rPr>
              <a:t> </a:t>
            </a:r>
            <a:r>
              <a:rPr sz="700" spc="10" dirty="0">
                <a:latin typeface="Arial"/>
                <a:cs typeface="Arial"/>
              </a:rPr>
              <a:t>ON </a:t>
            </a:r>
            <a:r>
              <a:rPr sz="700" spc="5" dirty="0">
                <a:latin typeface="Arial"/>
                <a:cs typeface="Arial"/>
              </a:rPr>
              <a:t> </a:t>
            </a:r>
            <a:r>
              <a:rPr sz="700" spc="10" dirty="0">
                <a:latin typeface="Arial"/>
                <a:cs typeface="Arial"/>
              </a:rPr>
              <a:t>M1C </a:t>
            </a:r>
            <a:r>
              <a:rPr sz="700" spc="5" dirty="0">
                <a:latin typeface="Arial"/>
                <a:cs typeface="Arial"/>
              </a:rPr>
              <a:t>4B2,</a:t>
            </a:r>
            <a:r>
              <a:rPr sz="700" spc="-90" dirty="0">
                <a:latin typeface="Arial"/>
                <a:cs typeface="Arial"/>
              </a:rPr>
              <a:t> </a:t>
            </a:r>
            <a:r>
              <a:rPr sz="700" spc="5" dirty="0">
                <a:latin typeface="Arial"/>
                <a:cs typeface="Arial"/>
              </a:rPr>
              <a:t>Canada]</a:t>
            </a:r>
            <a:endParaRPr sz="700">
              <a:latin typeface="Arial"/>
              <a:cs typeface="Arial"/>
            </a:endParaRPr>
          </a:p>
        </p:txBody>
      </p:sp>
      <p:sp>
        <p:nvSpPr>
          <p:cNvPr id="199" name="object 199"/>
          <p:cNvSpPr txBox="1"/>
          <p:nvPr/>
        </p:nvSpPr>
        <p:spPr>
          <a:xfrm>
            <a:off x="5059724" y="8070464"/>
            <a:ext cx="941069" cy="241935"/>
          </a:xfrm>
          <a:prstGeom prst="rect">
            <a:avLst/>
          </a:prstGeom>
        </p:spPr>
        <p:txBody>
          <a:bodyPr vert="horz" wrap="square" lIns="0" tIns="15240" rIns="0" bIns="0" rtlCol="0">
            <a:spAutoFit/>
          </a:bodyPr>
          <a:lstStyle/>
          <a:p>
            <a:pPr marL="12700" marR="5080" indent="53340">
              <a:lnSpc>
                <a:spcPct val="100000"/>
              </a:lnSpc>
              <a:spcBef>
                <a:spcPts val="120"/>
              </a:spcBef>
            </a:pPr>
            <a:r>
              <a:rPr sz="700" dirty="0">
                <a:latin typeface="Arial"/>
                <a:cs typeface="Arial"/>
              </a:rPr>
              <a:t>[{'label': 'display', 'lat':  </a:t>
            </a:r>
            <a:r>
              <a:rPr sz="700" spc="5" dirty="0">
                <a:latin typeface="Arial"/>
                <a:cs typeface="Arial"/>
              </a:rPr>
              <a:t>43.79792960255199...</a:t>
            </a:r>
            <a:endParaRPr sz="700">
              <a:latin typeface="Arial"/>
              <a:cs typeface="Arial"/>
            </a:endParaRPr>
          </a:p>
        </p:txBody>
      </p:sp>
      <p:sp>
        <p:nvSpPr>
          <p:cNvPr id="200" name="object 200"/>
          <p:cNvSpPr txBox="1"/>
          <p:nvPr/>
        </p:nvSpPr>
        <p:spPr>
          <a:xfrm>
            <a:off x="6065844" y="8123819"/>
            <a:ext cx="457834"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43.797930</a:t>
            </a:r>
            <a:endParaRPr sz="700">
              <a:latin typeface="Arial"/>
              <a:cs typeface="Arial"/>
            </a:endParaRPr>
          </a:p>
        </p:txBody>
      </p:sp>
      <p:sp>
        <p:nvSpPr>
          <p:cNvPr id="201" name="object 201"/>
          <p:cNvSpPr txBox="1"/>
          <p:nvPr/>
        </p:nvSpPr>
        <p:spPr>
          <a:xfrm>
            <a:off x="6591771" y="8177174"/>
            <a:ext cx="407034"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79.26281</a:t>
            </a:r>
            <a:endParaRPr sz="700">
              <a:latin typeface="Arial"/>
              <a:cs typeface="Arial"/>
            </a:endParaRPr>
          </a:p>
        </p:txBody>
      </p:sp>
      <p:sp>
        <p:nvSpPr>
          <p:cNvPr id="202" name="object 202"/>
          <p:cNvSpPr txBox="1"/>
          <p:nvPr/>
        </p:nvSpPr>
        <p:spPr>
          <a:xfrm>
            <a:off x="666835" y="8482059"/>
            <a:ext cx="686435" cy="562610"/>
          </a:xfrm>
          <a:prstGeom prst="rect">
            <a:avLst/>
          </a:prstGeom>
        </p:spPr>
        <p:txBody>
          <a:bodyPr vert="horz" wrap="square" lIns="0" tIns="15240" rIns="0" bIns="0" rtlCol="0">
            <a:spAutoFit/>
          </a:bodyPr>
          <a:lstStyle/>
          <a:p>
            <a:pPr marL="144780">
              <a:lnSpc>
                <a:spcPct val="100000"/>
              </a:lnSpc>
              <a:spcBef>
                <a:spcPts val="120"/>
              </a:spcBef>
            </a:pPr>
            <a:r>
              <a:rPr sz="700" spc="5" dirty="0">
                <a:latin typeface="Arial"/>
                <a:cs typeface="Arial"/>
              </a:rPr>
              <a:t>Scarborough</a:t>
            </a:r>
            <a:endParaRPr sz="700">
              <a:latin typeface="Arial"/>
              <a:cs typeface="Arial"/>
            </a:endParaRPr>
          </a:p>
          <a:p>
            <a:pPr marR="5080" algn="r">
              <a:lnSpc>
                <a:spcPct val="100000"/>
              </a:lnSpc>
            </a:pPr>
            <a:r>
              <a:rPr sz="700" spc="5" dirty="0">
                <a:latin typeface="Arial"/>
                <a:cs typeface="Arial"/>
              </a:rPr>
              <a:t>C</a:t>
            </a:r>
            <a:r>
              <a:rPr sz="700" spc="10" dirty="0">
                <a:latin typeface="Arial"/>
                <a:cs typeface="Arial"/>
              </a:rPr>
              <a:t>D</a:t>
            </a:r>
            <a:endParaRPr sz="700">
              <a:latin typeface="Arial"/>
              <a:cs typeface="Arial"/>
            </a:endParaRPr>
          </a:p>
          <a:p>
            <a:pPr marL="175260" marR="5080" indent="-175895" algn="just">
              <a:lnSpc>
                <a:spcPct val="100000"/>
              </a:lnSpc>
            </a:pPr>
            <a:r>
              <a:rPr sz="700" b="1" spc="10" dirty="0">
                <a:latin typeface="Arial"/>
                <a:cs typeface="Arial"/>
              </a:rPr>
              <a:t>4 </a:t>
            </a:r>
            <a:r>
              <a:rPr sz="700" spc="5" dirty="0">
                <a:latin typeface="Arial"/>
                <a:cs typeface="Arial"/>
              </a:rPr>
              <a:t>Farquharson  </a:t>
            </a:r>
            <a:r>
              <a:rPr sz="700" spc="10" dirty="0">
                <a:latin typeface="Arial"/>
                <a:cs typeface="Arial"/>
              </a:rPr>
              <a:t>YMCA</a:t>
            </a:r>
            <a:r>
              <a:rPr sz="700" spc="-75" dirty="0">
                <a:latin typeface="Arial"/>
                <a:cs typeface="Arial"/>
              </a:rPr>
              <a:t> </a:t>
            </a:r>
            <a:r>
              <a:rPr sz="700" spc="5" dirty="0">
                <a:latin typeface="Arial"/>
                <a:cs typeface="Arial"/>
              </a:rPr>
              <a:t>Child  Care</a:t>
            </a:r>
            <a:r>
              <a:rPr sz="700" spc="-85" dirty="0">
                <a:latin typeface="Arial"/>
                <a:cs typeface="Arial"/>
              </a:rPr>
              <a:t> </a:t>
            </a:r>
            <a:r>
              <a:rPr sz="700" spc="5" dirty="0">
                <a:latin typeface="Arial"/>
                <a:cs typeface="Arial"/>
              </a:rPr>
              <a:t>Centre</a:t>
            </a:r>
            <a:endParaRPr sz="700">
              <a:latin typeface="Arial"/>
              <a:cs typeface="Arial"/>
            </a:endParaRPr>
          </a:p>
        </p:txBody>
      </p:sp>
      <p:sp>
        <p:nvSpPr>
          <p:cNvPr id="203" name="object 203"/>
          <p:cNvSpPr txBox="1"/>
          <p:nvPr/>
        </p:nvSpPr>
        <p:spPr>
          <a:xfrm>
            <a:off x="1543379" y="8695479"/>
            <a:ext cx="353695" cy="135255"/>
          </a:xfrm>
          <a:prstGeom prst="rect">
            <a:avLst/>
          </a:prstGeom>
        </p:spPr>
        <p:txBody>
          <a:bodyPr vert="horz" wrap="square" lIns="0" tIns="15240" rIns="0" bIns="0" rtlCol="0">
            <a:spAutoFit/>
          </a:bodyPr>
          <a:lstStyle/>
          <a:p>
            <a:pPr>
              <a:lnSpc>
                <a:spcPct val="100000"/>
              </a:lnSpc>
              <a:spcBef>
                <a:spcPts val="120"/>
              </a:spcBef>
            </a:pPr>
            <a:r>
              <a:rPr sz="700" spc="5" dirty="0">
                <a:latin typeface="Arial"/>
                <a:cs typeface="Arial"/>
              </a:rPr>
              <a:t>Daycare</a:t>
            </a:r>
            <a:endParaRPr sz="700">
              <a:latin typeface="Arial"/>
              <a:cs typeface="Arial"/>
            </a:endParaRPr>
          </a:p>
        </p:txBody>
      </p:sp>
      <p:sp>
        <p:nvSpPr>
          <p:cNvPr id="204" name="object 204"/>
          <p:cNvSpPr txBox="1"/>
          <p:nvPr/>
        </p:nvSpPr>
        <p:spPr>
          <a:xfrm>
            <a:off x="2069306" y="8588769"/>
            <a:ext cx="1583055" cy="348615"/>
          </a:xfrm>
          <a:prstGeom prst="rect">
            <a:avLst/>
          </a:prstGeom>
        </p:spPr>
        <p:txBody>
          <a:bodyPr vert="horz" wrap="square" lIns="0" tIns="15240" rIns="0" bIns="0" rtlCol="0">
            <a:spAutoFit/>
          </a:bodyPr>
          <a:lstStyle/>
          <a:p>
            <a:pPr marL="99060">
              <a:lnSpc>
                <a:spcPct val="100000"/>
              </a:lnSpc>
              <a:spcBef>
                <a:spcPts val="120"/>
              </a:spcBef>
            </a:pPr>
            <a:r>
              <a:rPr sz="700" spc="5" dirty="0">
                <a:latin typeface="Arial"/>
                <a:cs typeface="Arial"/>
              </a:rPr>
              <a:t>1965</a:t>
            </a:r>
            <a:endParaRPr sz="700">
              <a:latin typeface="Arial"/>
              <a:cs typeface="Arial"/>
            </a:endParaRPr>
          </a:p>
          <a:p>
            <a:pPr marL="83820" marR="5080" indent="-84455">
              <a:lnSpc>
                <a:spcPct val="100000"/>
              </a:lnSpc>
            </a:pPr>
            <a:r>
              <a:rPr sz="700" spc="5" dirty="0">
                <a:latin typeface="Arial"/>
                <a:cs typeface="Arial"/>
              </a:rPr>
              <a:t>Brimley </a:t>
            </a:r>
            <a:r>
              <a:rPr sz="700" spc="10" dirty="0">
                <a:latin typeface="Arial"/>
                <a:cs typeface="Arial"/>
              </a:rPr>
              <a:t>CA </a:t>
            </a:r>
            <a:r>
              <a:rPr sz="700" spc="5" dirty="0">
                <a:latin typeface="Arial"/>
                <a:cs typeface="Arial"/>
              </a:rPr>
              <a:t>Scarborough Canada  Road</a:t>
            </a:r>
            <a:endParaRPr sz="700">
              <a:latin typeface="Arial"/>
              <a:cs typeface="Arial"/>
            </a:endParaRPr>
          </a:p>
        </p:txBody>
      </p:sp>
      <p:sp>
        <p:nvSpPr>
          <p:cNvPr id="205" name="object 205"/>
          <p:cNvSpPr txBox="1"/>
          <p:nvPr/>
        </p:nvSpPr>
        <p:spPr>
          <a:xfrm>
            <a:off x="3898616" y="8695479"/>
            <a:ext cx="216535" cy="135255"/>
          </a:xfrm>
          <a:prstGeom prst="rect">
            <a:avLst/>
          </a:prstGeom>
        </p:spPr>
        <p:txBody>
          <a:bodyPr vert="horz" wrap="square" lIns="0" tIns="15240" rIns="0" bIns="0" rtlCol="0">
            <a:spAutoFit/>
          </a:bodyPr>
          <a:lstStyle/>
          <a:p>
            <a:pPr>
              <a:lnSpc>
                <a:spcPct val="100000"/>
              </a:lnSpc>
              <a:spcBef>
                <a:spcPts val="120"/>
              </a:spcBef>
            </a:pPr>
            <a:r>
              <a:rPr sz="700" spc="5" dirty="0">
                <a:latin typeface="Arial"/>
                <a:cs typeface="Arial"/>
              </a:rPr>
              <a:t>265</a:t>
            </a:r>
            <a:r>
              <a:rPr sz="700" spc="10" dirty="0">
                <a:latin typeface="Arial"/>
                <a:cs typeface="Arial"/>
              </a:rPr>
              <a:t>1</a:t>
            </a:r>
            <a:endParaRPr sz="700">
              <a:latin typeface="Arial"/>
              <a:cs typeface="Arial"/>
            </a:endParaRPr>
          </a:p>
        </p:txBody>
      </p:sp>
      <p:sp>
        <p:nvSpPr>
          <p:cNvPr id="206" name="object 206"/>
          <p:cNvSpPr txBox="1"/>
          <p:nvPr/>
        </p:nvSpPr>
        <p:spPr>
          <a:xfrm>
            <a:off x="4294967" y="8535414"/>
            <a:ext cx="1705610" cy="455295"/>
          </a:xfrm>
          <a:prstGeom prst="rect">
            <a:avLst/>
          </a:prstGeom>
        </p:spPr>
        <p:txBody>
          <a:bodyPr vert="horz" wrap="square" lIns="0" tIns="15240" rIns="0" bIns="0" rtlCol="0">
            <a:spAutoFit/>
          </a:bodyPr>
          <a:lstStyle/>
          <a:p>
            <a:pPr marL="129539">
              <a:lnSpc>
                <a:spcPct val="100000"/>
              </a:lnSpc>
              <a:spcBef>
                <a:spcPts val="120"/>
              </a:spcBef>
            </a:pPr>
            <a:r>
              <a:rPr sz="700" spc="5" dirty="0">
                <a:latin typeface="Arial"/>
                <a:cs typeface="Arial"/>
              </a:rPr>
              <a:t>[1965</a:t>
            </a:r>
            <a:r>
              <a:rPr sz="700" dirty="0">
                <a:latin typeface="Arial"/>
                <a:cs typeface="Arial"/>
              </a:rPr>
              <a:t> </a:t>
            </a:r>
            <a:r>
              <a:rPr sz="700" spc="5" dirty="0">
                <a:latin typeface="Arial"/>
                <a:cs typeface="Arial"/>
              </a:rPr>
              <a:t>Brimley</a:t>
            </a:r>
            <a:endParaRPr sz="700">
              <a:latin typeface="Arial"/>
              <a:cs typeface="Arial"/>
            </a:endParaRPr>
          </a:p>
          <a:p>
            <a:pPr marR="5080" indent="441959">
              <a:lnSpc>
                <a:spcPct val="100000"/>
              </a:lnSpc>
              <a:tabLst>
                <a:tab pos="830580" algn="l"/>
              </a:tabLst>
            </a:pPr>
            <a:r>
              <a:rPr sz="700" spc="5" dirty="0">
                <a:latin typeface="Arial"/>
                <a:cs typeface="Arial"/>
              </a:rPr>
              <a:t>Road,	</a:t>
            </a:r>
            <a:r>
              <a:rPr sz="700" dirty="0">
                <a:latin typeface="Arial"/>
                <a:cs typeface="Arial"/>
              </a:rPr>
              <a:t>[{'label': 'display', 'lat':  </a:t>
            </a:r>
            <a:r>
              <a:rPr sz="700" spc="5" dirty="0">
                <a:latin typeface="Arial"/>
                <a:cs typeface="Arial"/>
              </a:rPr>
              <a:t>Scarborough </a:t>
            </a:r>
            <a:r>
              <a:rPr sz="700" spc="10" dirty="0">
                <a:latin typeface="Arial"/>
                <a:cs typeface="Arial"/>
              </a:rPr>
              <a:t>ON</a:t>
            </a:r>
            <a:r>
              <a:rPr sz="700" spc="50" dirty="0">
                <a:latin typeface="Arial"/>
                <a:cs typeface="Arial"/>
              </a:rPr>
              <a:t> </a:t>
            </a:r>
            <a:r>
              <a:rPr sz="700" spc="5" dirty="0">
                <a:latin typeface="Arial"/>
                <a:cs typeface="Arial"/>
              </a:rPr>
              <a:t>43.78459599857809...</a:t>
            </a:r>
            <a:endParaRPr sz="700">
              <a:latin typeface="Arial"/>
              <a:cs typeface="Arial"/>
            </a:endParaRPr>
          </a:p>
          <a:p>
            <a:pPr marL="68580">
              <a:lnSpc>
                <a:spcPct val="100000"/>
              </a:lnSpc>
            </a:pPr>
            <a:r>
              <a:rPr sz="700" spc="10" dirty="0">
                <a:latin typeface="Arial"/>
                <a:cs typeface="Arial"/>
              </a:rPr>
              <a:t>M1S </a:t>
            </a:r>
            <a:r>
              <a:rPr sz="700" spc="5" dirty="0">
                <a:latin typeface="Arial"/>
                <a:cs typeface="Arial"/>
              </a:rPr>
              <a:t>2B1,</a:t>
            </a:r>
            <a:r>
              <a:rPr sz="700" spc="-10" dirty="0">
                <a:latin typeface="Arial"/>
                <a:cs typeface="Arial"/>
              </a:rPr>
              <a:t> </a:t>
            </a:r>
            <a:r>
              <a:rPr sz="700" dirty="0">
                <a:latin typeface="Arial"/>
                <a:cs typeface="Arial"/>
              </a:rPr>
              <a:t>Ca...</a:t>
            </a:r>
            <a:endParaRPr sz="700">
              <a:latin typeface="Arial"/>
              <a:cs typeface="Arial"/>
            </a:endParaRPr>
          </a:p>
        </p:txBody>
      </p:sp>
      <p:sp>
        <p:nvSpPr>
          <p:cNvPr id="207" name="object 207"/>
          <p:cNvSpPr txBox="1"/>
          <p:nvPr/>
        </p:nvSpPr>
        <p:spPr>
          <a:xfrm>
            <a:off x="6078544" y="8695479"/>
            <a:ext cx="445134" cy="135255"/>
          </a:xfrm>
          <a:prstGeom prst="rect">
            <a:avLst/>
          </a:prstGeom>
        </p:spPr>
        <p:txBody>
          <a:bodyPr vert="horz" wrap="square" lIns="0" tIns="15240" rIns="0" bIns="0" rtlCol="0">
            <a:spAutoFit/>
          </a:bodyPr>
          <a:lstStyle/>
          <a:p>
            <a:pPr>
              <a:lnSpc>
                <a:spcPct val="100000"/>
              </a:lnSpc>
              <a:spcBef>
                <a:spcPts val="120"/>
              </a:spcBef>
            </a:pPr>
            <a:r>
              <a:rPr sz="700" spc="5" dirty="0">
                <a:latin typeface="Arial"/>
                <a:cs typeface="Arial"/>
              </a:rPr>
              <a:t>43.784596</a:t>
            </a:r>
            <a:endParaRPr sz="700">
              <a:latin typeface="Arial"/>
              <a:cs typeface="Arial"/>
            </a:endParaRPr>
          </a:p>
        </p:txBody>
      </p:sp>
      <p:sp>
        <p:nvSpPr>
          <p:cNvPr id="208" name="object 208"/>
          <p:cNvSpPr txBox="1"/>
          <p:nvPr/>
        </p:nvSpPr>
        <p:spPr>
          <a:xfrm>
            <a:off x="6604471" y="8748834"/>
            <a:ext cx="394335" cy="135255"/>
          </a:xfrm>
          <a:prstGeom prst="rect">
            <a:avLst/>
          </a:prstGeom>
        </p:spPr>
        <p:txBody>
          <a:bodyPr vert="horz" wrap="square" lIns="0" tIns="15240" rIns="0" bIns="0" rtlCol="0">
            <a:spAutoFit/>
          </a:bodyPr>
          <a:lstStyle/>
          <a:p>
            <a:pPr>
              <a:lnSpc>
                <a:spcPct val="100000"/>
              </a:lnSpc>
              <a:spcBef>
                <a:spcPts val="120"/>
              </a:spcBef>
            </a:pPr>
            <a:r>
              <a:rPr sz="700" spc="5" dirty="0">
                <a:latin typeface="Arial"/>
                <a:cs typeface="Arial"/>
              </a:rPr>
              <a:t>79.26616</a:t>
            </a:r>
            <a:endParaRPr sz="700">
              <a:latin typeface="Arial"/>
              <a:cs typeface="Arial"/>
            </a:endParaRPr>
          </a:p>
        </p:txBody>
      </p:sp>
      <p:sp>
        <p:nvSpPr>
          <p:cNvPr id="209" name="object 209"/>
          <p:cNvSpPr txBox="1"/>
          <p:nvPr/>
        </p:nvSpPr>
        <p:spPr>
          <a:xfrm>
            <a:off x="654135" y="9107073"/>
            <a:ext cx="699135" cy="562610"/>
          </a:xfrm>
          <a:prstGeom prst="rect">
            <a:avLst/>
          </a:prstGeom>
        </p:spPr>
        <p:txBody>
          <a:bodyPr vert="horz" wrap="square" lIns="0" tIns="15240" rIns="0" bIns="0" rtlCol="0">
            <a:spAutoFit/>
          </a:bodyPr>
          <a:lstStyle/>
          <a:p>
            <a:pPr marL="157480" marR="5080" indent="213360" algn="r">
              <a:lnSpc>
                <a:spcPct val="100000"/>
              </a:lnSpc>
              <a:spcBef>
                <a:spcPts val="120"/>
              </a:spcBef>
            </a:pPr>
            <a:r>
              <a:rPr sz="700" dirty="0">
                <a:latin typeface="Arial"/>
                <a:cs typeface="Arial"/>
              </a:rPr>
              <a:t>Toront</a:t>
            </a:r>
            <a:r>
              <a:rPr sz="700" spc="5" dirty="0">
                <a:latin typeface="Arial"/>
                <a:cs typeface="Arial"/>
              </a:rPr>
              <a:t>o  S</a:t>
            </a:r>
            <a:r>
              <a:rPr sz="700" spc="10" dirty="0">
                <a:latin typeface="Arial"/>
                <a:cs typeface="Arial"/>
              </a:rPr>
              <a:t>c</a:t>
            </a:r>
            <a:r>
              <a:rPr sz="700" spc="5" dirty="0">
                <a:latin typeface="Arial"/>
                <a:cs typeface="Arial"/>
              </a:rPr>
              <a:t>arboroug</a:t>
            </a:r>
            <a:r>
              <a:rPr sz="700" spc="10" dirty="0">
                <a:latin typeface="Arial"/>
                <a:cs typeface="Arial"/>
              </a:rPr>
              <a:t>h</a:t>
            </a:r>
            <a:endParaRPr sz="700">
              <a:latin typeface="Arial"/>
              <a:cs typeface="Arial"/>
            </a:endParaRPr>
          </a:p>
          <a:p>
            <a:pPr marR="10160" algn="r">
              <a:lnSpc>
                <a:spcPct val="100000"/>
              </a:lnSpc>
            </a:pPr>
            <a:r>
              <a:rPr sz="700" b="1" spc="10" dirty="0">
                <a:latin typeface="Arial"/>
                <a:cs typeface="Arial"/>
              </a:rPr>
              <a:t>5   </a:t>
            </a:r>
            <a:r>
              <a:rPr sz="700" spc="5" dirty="0">
                <a:latin typeface="Arial"/>
                <a:cs typeface="Arial"/>
              </a:rPr>
              <a:t>Town</a:t>
            </a:r>
            <a:r>
              <a:rPr sz="700" spc="50" dirty="0">
                <a:latin typeface="Arial"/>
                <a:cs typeface="Arial"/>
              </a:rPr>
              <a:t> </a:t>
            </a:r>
            <a:r>
              <a:rPr sz="700" spc="5" dirty="0">
                <a:latin typeface="Arial"/>
                <a:cs typeface="Arial"/>
              </a:rPr>
              <a:t>Centre</a:t>
            </a:r>
            <a:endParaRPr sz="700">
              <a:latin typeface="Arial"/>
              <a:cs typeface="Arial"/>
            </a:endParaRPr>
          </a:p>
          <a:p>
            <a:pPr marL="302260">
              <a:lnSpc>
                <a:spcPct val="100000"/>
              </a:lnSpc>
            </a:pPr>
            <a:r>
              <a:rPr sz="700" spc="5" dirty="0">
                <a:latin typeface="Arial"/>
                <a:cs typeface="Arial"/>
              </a:rPr>
              <a:t>Ct</a:t>
            </a:r>
            <a:r>
              <a:rPr sz="700" spc="-95" dirty="0">
                <a:latin typeface="Arial"/>
                <a:cs typeface="Arial"/>
              </a:rPr>
              <a:t> </a:t>
            </a:r>
            <a:r>
              <a:rPr sz="700" spc="10" dirty="0">
                <a:latin typeface="Arial"/>
                <a:cs typeface="Arial"/>
              </a:rPr>
              <a:t>YMCA</a:t>
            </a:r>
            <a:endParaRPr sz="700">
              <a:latin typeface="Arial"/>
              <a:cs typeface="Arial"/>
            </a:endParaRPr>
          </a:p>
          <a:p>
            <a:pPr marR="10160" algn="r">
              <a:lnSpc>
                <a:spcPct val="100000"/>
              </a:lnSpc>
            </a:pPr>
            <a:r>
              <a:rPr sz="700" spc="5" dirty="0">
                <a:latin typeface="Arial"/>
                <a:cs typeface="Arial"/>
              </a:rPr>
              <a:t>Child</a:t>
            </a:r>
            <a:r>
              <a:rPr sz="700" spc="-90" dirty="0">
                <a:latin typeface="Arial"/>
                <a:cs typeface="Arial"/>
              </a:rPr>
              <a:t> </a:t>
            </a:r>
            <a:r>
              <a:rPr sz="700" dirty="0">
                <a:latin typeface="Arial"/>
                <a:cs typeface="Arial"/>
              </a:rPr>
              <a:t>...</a:t>
            </a:r>
            <a:endParaRPr sz="700">
              <a:latin typeface="Arial"/>
              <a:cs typeface="Arial"/>
            </a:endParaRPr>
          </a:p>
        </p:txBody>
      </p:sp>
      <p:sp>
        <p:nvSpPr>
          <p:cNvPr id="210" name="object 210"/>
          <p:cNvSpPr txBox="1"/>
          <p:nvPr/>
        </p:nvSpPr>
        <p:spPr>
          <a:xfrm>
            <a:off x="1439214" y="9267138"/>
            <a:ext cx="460375" cy="241935"/>
          </a:xfrm>
          <a:prstGeom prst="rect">
            <a:avLst/>
          </a:prstGeom>
        </p:spPr>
        <p:txBody>
          <a:bodyPr vert="horz" wrap="square" lIns="0" tIns="15240" rIns="0" bIns="0" rtlCol="0">
            <a:spAutoFit/>
          </a:bodyPr>
          <a:lstStyle/>
          <a:p>
            <a:pPr marR="7620" algn="r">
              <a:lnSpc>
                <a:spcPct val="100000"/>
              </a:lnSpc>
              <a:spcBef>
                <a:spcPts val="120"/>
              </a:spcBef>
            </a:pPr>
            <a:r>
              <a:rPr sz="700" spc="5" dirty="0">
                <a:latin typeface="Arial"/>
                <a:cs typeface="Arial"/>
              </a:rPr>
              <a:t>Child</a:t>
            </a:r>
            <a:r>
              <a:rPr sz="700" spc="-90" dirty="0">
                <a:latin typeface="Arial"/>
                <a:cs typeface="Arial"/>
              </a:rPr>
              <a:t> </a:t>
            </a:r>
            <a:r>
              <a:rPr sz="700" spc="5" dirty="0">
                <a:latin typeface="Arial"/>
                <a:cs typeface="Arial"/>
              </a:rPr>
              <a:t>Care</a:t>
            </a:r>
            <a:endParaRPr sz="700">
              <a:latin typeface="Arial"/>
              <a:cs typeface="Arial"/>
            </a:endParaRPr>
          </a:p>
          <a:p>
            <a:pPr marR="5080" algn="r">
              <a:lnSpc>
                <a:spcPct val="100000"/>
              </a:lnSpc>
            </a:pPr>
            <a:r>
              <a:rPr sz="700" spc="5" dirty="0">
                <a:latin typeface="Arial"/>
                <a:cs typeface="Arial"/>
              </a:rPr>
              <a:t>Ser</a:t>
            </a:r>
            <a:r>
              <a:rPr sz="700" spc="10" dirty="0">
                <a:latin typeface="Arial"/>
                <a:cs typeface="Arial"/>
              </a:rPr>
              <a:t>v</a:t>
            </a:r>
            <a:r>
              <a:rPr sz="700" spc="-5" dirty="0">
                <a:latin typeface="Arial"/>
                <a:cs typeface="Arial"/>
              </a:rPr>
              <a:t>i</a:t>
            </a:r>
            <a:r>
              <a:rPr sz="700" spc="10" dirty="0">
                <a:latin typeface="Arial"/>
                <a:cs typeface="Arial"/>
              </a:rPr>
              <a:t>ce</a:t>
            </a:r>
            <a:endParaRPr sz="700">
              <a:latin typeface="Arial"/>
              <a:cs typeface="Arial"/>
            </a:endParaRPr>
          </a:p>
        </p:txBody>
      </p:sp>
      <p:sp>
        <p:nvSpPr>
          <p:cNvPr id="211" name="object 211"/>
          <p:cNvSpPr txBox="1"/>
          <p:nvPr/>
        </p:nvSpPr>
        <p:spPr>
          <a:xfrm>
            <a:off x="2087094" y="9160428"/>
            <a:ext cx="302895" cy="455295"/>
          </a:xfrm>
          <a:prstGeom prst="rect">
            <a:avLst/>
          </a:prstGeom>
        </p:spPr>
        <p:txBody>
          <a:bodyPr vert="horz" wrap="square" lIns="0" tIns="15240" rIns="0" bIns="0" rtlCol="0">
            <a:spAutoFit/>
          </a:bodyPr>
          <a:lstStyle/>
          <a:p>
            <a:pPr marR="6985" algn="r">
              <a:lnSpc>
                <a:spcPct val="100000"/>
              </a:lnSpc>
              <a:spcBef>
                <a:spcPts val="120"/>
              </a:spcBef>
            </a:pPr>
            <a:r>
              <a:rPr sz="700" spc="5" dirty="0">
                <a:latin typeface="Arial"/>
                <a:cs typeface="Arial"/>
              </a:rPr>
              <a:t>23</a:t>
            </a:r>
            <a:r>
              <a:rPr sz="700" spc="10" dirty="0">
                <a:latin typeface="Arial"/>
                <a:cs typeface="Arial"/>
              </a:rPr>
              <a:t>0</a:t>
            </a:r>
            <a:endParaRPr sz="700">
              <a:latin typeface="Arial"/>
              <a:cs typeface="Arial"/>
            </a:endParaRPr>
          </a:p>
          <a:p>
            <a:pPr marL="12700" marR="5080" indent="53340" algn="r">
              <a:lnSpc>
                <a:spcPct val="100000"/>
              </a:lnSpc>
            </a:pPr>
            <a:r>
              <a:rPr sz="700" spc="5" dirty="0">
                <a:latin typeface="Arial"/>
                <a:cs typeface="Arial"/>
              </a:rPr>
              <a:t>Town  Center  Court</a:t>
            </a:r>
            <a:endParaRPr sz="700">
              <a:latin typeface="Arial"/>
              <a:cs typeface="Arial"/>
            </a:endParaRPr>
          </a:p>
        </p:txBody>
      </p:sp>
      <p:sp>
        <p:nvSpPr>
          <p:cNvPr id="212" name="object 212"/>
          <p:cNvSpPr txBox="1"/>
          <p:nvPr/>
        </p:nvSpPr>
        <p:spPr>
          <a:xfrm>
            <a:off x="2452956" y="9320493"/>
            <a:ext cx="1199515" cy="135255"/>
          </a:xfrm>
          <a:prstGeom prst="rect">
            <a:avLst/>
          </a:prstGeom>
        </p:spPr>
        <p:txBody>
          <a:bodyPr vert="horz" wrap="square" lIns="0" tIns="15240" rIns="0" bIns="0" rtlCol="0">
            <a:spAutoFit/>
          </a:bodyPr>
          <a:lstStyle/>
          <a:p>
            <a:pPr marL="12700">
              <a:lnSpc>
                <a:spcPct val="100000"/>
              </a:lnSpc>
              <a:spcBef>
                <a:spcPts val="120"/>
              </a:spcBef>
            </a:pPr>
            <a:r>
              <a:rPr sz="700" spc="10" dirty="0">
                <a:latin typeface="Arial"/>
                <a:cs typeface="Arial"/>
              </a:rPr>
              <a:t>CA </a:t>
            </a:r>
            <a:r>
              <a:rPr sz="700" spc="5" dirty="0">
                <a:latin typeface="Arial"/>
                <a:cs typeface="Arial"/>
              </a:rPr>
              <a:t>Scarborough</a:t>
            </a:r>
            <a:r>
              <a:rPr sz="700" spc="125" dirty="0">
                <a:latin typeface="Arial"/>
                <a:cs typeface="Arial"/>
              </a:rPr>
              <a:t> </a:t>
            </a:r>
            <a:r>
              <a:rPr sz="700" spc="5" dirty="0">
                <a:latin typeface="Arial"/>
                <a:cs typeface="Arial"/>
              </a:rPr>
              <a:t>Canada</a:t>
            </a:r>
            <a:endParaRPr sz="700">
              <a:latin typeface="Arial"/>
              <a:cs typeface="Arial"/>
            </a:endParaRPr>
          </a:p>
        </p:txBody>
      </p:sp>
      <p:sp>
        <p:nvSpPr>
          <p:cNvPr id="213" name="object 213"/>
          <p:cNvSpPr txBox="1"/>
          <p:nvPr/>
        </p:nvSpPr>
        <p:spPr>
          <a:xfrm>
            <a:off x="3885916" y="9320493"/>
            <a:ext cx="22923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266</a:t>
            </a:r>
            <a:r>
              <a:rPr sz="700" spc="10" dirty="0">
                <a:latin typeface="Arial"/>
                <a:cs typeface="Arial"/>
              </a:rPr>
              <a:t>5</a:t>
            </a:r>
            <a:endParaRPr sz="700">
              <a:latin typeface="Arial"/>
              <a:cs typeface="Arial"/>
            </a:endParaRPr>
          </a:p>
        </p:txBody>
      </p:sp>
      <p:sp>
        <p:nvSpPr>
          <p:cNvPr id="214" name="object 214"/>
          <p:cNvSpPr txBox="1"/>
          <p:nvPr/>
        </p:nvSpPr>
        <p:spPr>
          <a:xfrm>
            <a:off x="4244156" y="9160428"/>
            <a:ext cx="752475" cy="455295"/>
          </a:xfrm>
          <a:prstGeom prst="rect">
            <a:avLst/>
          </a:prstGeom>
        </p:spPr>
        <p:txBody>
          <a:bodyPr vert="horz" wrap="square" lIns="0" tIns="15240" rIns="0" bIns="0" rtlCol="0">
            <a:spAutoFit/>
          </a:bodyPr>
          <a:lstStyle/>
          <a:p>
            <a:pPr marR="5080" algn="r">
              <a:lnSpc>
                <a:spcPct val="100000"/>
              </a:lnSpc>
              <a:spcBef>
                <a:spcPts val="120"/>
              </a:spcBef>
            </a:pPr>
            <a:r>
              <a:rPr sz="700" spc="5" dirty="0">
                <a:latin typeface="Arial"/>
                <a:cs typeface="Arial"/>
              </a:rPr>
              <a:t>[230 Town</a:t>
            </a:r>
            <a:r>
              <a:rPr sz="700" spc="-75" dirty="0">
                <a:latin typeface="Arial"/>
                <a:cs typeface="Arial"/>
              </a:rPr>
              <a:t> </a:t>
            </a:r>
            <a:r>
              <a:rPr sz="700" spc="5" dirty="0">
                <a:latin typeface="Arial"/>
                <a:cs typeface="Arial"/>
              </a:rPr>
              <a:t>Center</a:t>
            </a:r>
            <a:endParaRPr sz="700">
              <a:latin typeface="Arial"/>
              <a:cs typeface="Arial"/>
            </a:endParaRPr>
          </a:p>
          <a:p>
            <a:pPr marL="50800" marR="6985" indent="434340" algn="r">
              <a:lnSpc>
                <a:spcPct val="100000"/>
              </a:lnSpc>
            </a:pPr>
            <a:r>
              <a:rPr sz="700" dirty="0">
                <a:latin typeface="Arial"/>
                <a:cs typeface="Arial"/>
              </a:rPr>
              <a:t>Court</a:t>
            </a:r>
            <a:r>
              <a:rPr sz="700" spc="5" dirty="0">
                <a:latin typeface="Arial"/>
                <a:cs typeface="Arial"/>
              </a:rPr>
              <a:t>,  Scarborough</a:t>
            </a:r>
            <a:r>
              <a:rPr sz="700" spc="-75" dirty="0">
                <a:latin typeface="Arial"/>
                <a:cs typeface="Arial"/>
              </a:rPr>
              <a:t> </a:t>
            </a:r>
            <a:r>
              <a:rPr sz="700" spc="10" dirty="0">
                <a:latin typeface="Arial"/>
                <a:cs typeface="Arial"/>
              </a:rPr>
              <a:t>ON</a:t>
            </a:r>
            <a:endParaRPr sz="700">
              <a:latin typeface="Arial"/>
              <a:cs typeface="Arial"/>
            </a:endParaRPr>
          </a:p>
          <a:p>
            <a:pPr marL="287020">
              <a:lnSpc>
                <a:spcPct val="100000"/>
              </a:lnSpc>
            </a:pPr>
            <a:r>
              <a:rPr sz="700" spc="10" dirty="0">
                <a:latin typeface="Arial"/>
                <a:cs typeface="Arial"/>
              </a:rPr>
              <a:t>M1P</a:t>
            </a:r>
            <a:r>
              <a:rPr sz="700" spc="-70" dirty="0">
                <a:latin typeface="Arial"/>
                <a:cs typeface="Arial"/>
              </a:rPr>
              <a:t> </a:t>
            </a:r>
            <a:r>
              <a:rPr sz="700" dirty="0">
                <a:latin typeface="Arial"/>
                <a:cs typeface="Arial"/>
              </a:rPr>
              <a:t>4Y7...</a:t>
            </a:r>
            <a:endParaRPr sz="700">
              <a:latin typeface="Arial"/>
              <a:cs typeface="Arial"/>
            </a:endParaRPr>
          </a:p>
        </p:txBody>
      </p:sp>
      <p:sp>
        <p:nvSpPr>
          <p:cNvPr id="215" name="object 215"/>
          <p:cNvSpPr txBox="1"/>
          <p:nvPr/>
        </p:nvSpPr>
        <p:spPr>
          <a:xfrm>
            <a:off x="5059724" y="9267138"/>
            <a:ext cx="941069" cy="241935"/>
          </a:xfrm>
          <a:prstGeom prst="rect">
            <a:avLst/>
          </a:prstGeom>
        </p:spPr>
        <p:txBody>
          <a:bodyPr vert="horz" wrap="square" lIns="0" tIns="15240" rIns="0" bIns="0" rtlCol="0">
            <a:spAutoFit/>
          </a:bodyPr>
          <a:lstStyle/>
          <a:p>
            <a:pPr marL="12700" marR="5080" indent="53340">
              <a:lnSpc>
                <a:spcPct val="100000"/>
              </a:lnSpc>
              <a:spcBef>
                <a:spcPts val="120"/>
              </a:spcBef>
            </a:pPr>
            <a:r>
              <a:rPr sz="700" dirty="0">
                <a:latin typeface="Arial"/>
                <a:cs typeface="Arial"/>
              </a:rPr>
              <a:t>[{'label': 'display', 'lat':  </a:t>
            </a:r>
            <a:r>
              <a:rPr sz="700" spc="5" dirty="0">
                <a:latin typeface="Arial"/>
                <a:cs typeface="Arial"/>
              </a:rPr>
              <a:t>43.77479523565078...</a:t>
            </a:r>
            <a:endParaRPr sz="700">
              <a:latin typeface="Arial"/>
              <a:cs typeface="Arial"/>
            </a:endParaRPr>
          </a:p>
        </p:txBody>
      </p:sp>
      <p:sp>
        <p:nvSpPr>
          <p:cNvPr id="216" name="object 216"/>
          <p:cNvSpPr txBox="1"/>
          <p:nvPr/>
        </p:nvSpPr>
        <p:spPr>
          <a:xfrm>
            <a:off x="6065844" y="9320493"/>
            <a:ext cx="457834"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43.774795</a:t>
            </a:r>
            <a:endParaRPr sz="700">
              <a:latin typeface="Arial"/>
              <a:cs typeface="Arial"/>
            </a:endParaRPr>
          </a:p>
        </p:txBody>
      </p:sp>
      <p:sp>
        <p:nvSpPr>
          <p:cNvPr id="217" name="object 217"/>
          <p:cNvSpPr txBox="1"/>
          <p:nvPr/>
        </p:nvSpPr>
        <p:spPr>
          <a:xfrm>
            <a:off x="6591771" y="9373847"/>
            <a:ext cx="407034"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79.25438</a:t>
            </a:r>
            <a:endParaRPr sz="700">
              <a:latin typeface="Arial"/>
              <a:cs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82991" y="613480"/>
            <a:ext cx="6387341" cy="342995"/>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608402" y="417849"/>
            <a:ext cx="1501140" cy="367030"/>
          </a:xfrm>
          <a:prstGeom prst="rect">
            <a:avLst/>
          </a:prstGeom>
        </p:spPr>
        <p:txBody>
          <a:bodyPr vert="horz" wrap="square" lIns="0" tIns="11430" rIns="0" bIns="0" rtlCol="0">
            <a:spAutoFit/>
          </a:bodyPr>
          <a:lstStyle/>
          <a:p>
            <a:pPr marL="12700">
              <a:lnSpc>
                <a:spcPct val="100000"/>
              </a:lnSpc>
              <a:spcBef>
                <a:spcPts val="90"/>
              </a:spcBef>
            </a:pPr>
            <a:r>
              <a:rPr sz="850" spc="-10" dirty="0">
                <a:solidFill>
                  <a:srgbClr val="2F3E9E"/>
                </a:solidFill>
                <a:latin typeface="Courier New"/>
                <a:cs typeface="Courier New"/>
              </a:rPr>
              <a:t>In</a:t>
            </a:r>
            <a:r>
              <a:rPr sz="850" spc="-20" dirty="0">
                <a:solidFill>
                  <a:srgbClr val="2F3E9E"/>
                </a:solidFill>
                <a:latin typeface="Courier New"/>
                <a:cs typeface="Courier New"/>
              </a:rPr>
              <a:t> </a:t>
            </a:r>
            <a:r>
              <a:rPr sz="850" spc="-10" dirty="0">
                <a:solidFill>
                  <a:srgbClr val="2F3E9E"/>
                </a:solidFill>
                <a:latin typeface="Courier New"/>
                <a:cs typeface="Courier New"/>
              </a:rPr>
              <a:t>[95]:</a:t>
            </a:r>
            <a:endParaRPr sz="850">
              <a:latin typeface="Courier New"/>
              <a:cs typeface="Courier New"/>
            </a:endParaRPr>
          </a:p>
          <a:p>
            <a:pPr marL="20320">
              <a:lnSpc>
                <a:spcPct val="100000"/>
              </a:lnSpc>
              <a:spcBef>
                <a:spcPts val="660"/>
              </a:spcBef>
            </a:pPr>
            <a:r>
              <a:rPr sz="850" spc="-15" dirty="0">
                <a:solidFill>
                  <a:srgbClr val="333333"/>
                </a:solidFill>
                <a:latin typeface="Courier New"/>
                <a:cs typeface="Courier New"/>
              </a:rPr>
              <a:t>dataframe_filtered</a:t>
            </a:r>
            <a:r>
              <a:rPr sz="850" spc="-15" dirty="0">
                <a:solidFill>
                  <a:srgbClr val="666666"/>
                </a:solidFill>
                <a:latin typeface="Courier New"/>
                <a:cs typeface="Courier New"/>
              </a:rPr>
              <a:t>.</a:t>
            </a:r>
            <a:r>
              <a:rPr sz="850" spc="-15" dirty="0">
                <a:solidFill>
                  <a:srgbClr val="333333"/>
                </a:solidFill>
                <a:latin typeface="Courier New"/>
                <a:cs typeface="Courier New"/>
              </a:rPr>
              <a:t>name</a:t>
            </a:r>
            <a:endParaRPr sz="850">
              <a:latin typeface="Courier New"/>
              <a:cs typeface="Courier New"/>
            </a:endParaRPr>
          </a:p>
        </p:txBody>
      </p:sp>
      <p:sp>
        <p:nvSpPr>
          <p:cNvPr id="4" name="object 4"/>
          <p:cNvSpPr/>
          <p:nvPr/>
        </p:nvSpPr>
        <p:spPr>
          <a:xfrm>
            <a:off x="582991" y="2587610"/>
            <a:ext cx="6387341" cy="602147"/>
          </a:xfrm>
          <a:prstGeom prst="rect">
            <a:avLst/>
          </a:prstGeom>
          <a:blipFill>
            <a:blip r:embed="rId3" cstate="print"/>
            <a:stretch>
              <a:fillRect/>
            </a:stretch>
          </a:blipFill>
        </p:spPr>
        <p:txBody>
          <a:bodyPr wrap="square" lIns="0" tIns="0" rIns="0" bIns="0" rtlCol="0"/>
          <a:lstStyle/>
          <a:p>
            <a:endParaRPr/>
          </a:p>
        </p:txBody>
      </p:sp>
      <p:sp>
        <p:nvSpPr>
          <p:cNvPr id="6" name="object 6"/>
          <p:cNvSpPr txBox="1"/>
          <p:nvPr/>
        </p:nvSpPr>
        <p:spPr>
          <a:xfrm>
            <a:off x="608402" y="7475938"/>
            <a:ext cx="3112135" cy="450850"/>
          </a:xfrm>
          <a:prstGeom prst="rect">
            <a:avLst/>
          </a:prstGeom>
        </p:spPr>
        <p:txBody>
          <a:bodyPr vert="horz" wrap="square" lIns="0" tIns="11430" rIns="0" bIns="0" rtlCol="0">
            <a:spAutoFit/>
          </a:bodyPr>
          <a:lstStyle/>
          <a:p>
            <a:pPr marL="12700">
              <a:lnSpc>
                <a:spcPct val="100000"/>
              </a:lnSpc>
              <a:spcBef>
                <a:spcPts val="90"/>
              </a:spcBef>
            </a:pPr>
            <a:r>
              <a:rPr sz="850" b="1" spc="-15" dirty="0">
                <a:latin typeface="Arial"/>
                <a:cs typeface="Arial"/>
              </a:rPr>
              <a:t>Now </a:t>
            </a:r>
            <a:r>
              <a:rPr sz="850" b="1" spc="-10" dirty="0">
                <a:latin typeface="Arial"/>
                <a:cs typeface="Arial"/>
              </a:rPr>
              <a:t>you can explore each child center around your</a:t>
            </a:r>
            <a:r>
              <a:rPr sz="850" b="1" spc="-5" dirty="0">
                <a:latin typeface="Arial"/>
                <a:cs typeface="Arial"/>
              </a:rPr>
              <a:t> </a:t>
            </a:r>
            <a:r>
              <a:rPr sz="850" b="1" spc="-10" dirty="0">
                <a:latin typeface="Arial"/>
                <a:cs typeface="Arial"/>
              </a:rPr>
              <a:t>address.</a:t>
            </a:r>
            <a:endParaRPr sz="850">
              <a:latin typeface="Arial"/>
              <a:cs typeface="Arial"/>
            </a:endParaRPr>
          </a:p>
          <a:p>
            <a:pPr>
              <a:lnSpc>
                <a:spcPct val="100000"/>
              </a:lnSpc>
              <a:spcBef>
                <a:spcPts val="55"/>
              </a:spcBef>
            </a:pPr>
            <a:endParaRPr sz="1100">
              <a:latin typeface="Times New Roman"/>
              <a:cs typeface="Times New Roman"/>
            </a:endParaRPr>
          </a:p>
          <a:p>
            <a:pPr marL="12700">
              <a:lnSpc>
                <a:spcPct val="100000"/>
              </a:lnSpc>
            </a:pPr>
            <a:r>
              <a:rPr sz="850" spc="-10" dirty="0">
                <a:solidFill>
                  <a:srgbClr val="2F3E9E"/>
                </a:solidFill>
                <a:latin typeface="Courier New"/>
                <a:cs typeface="Courier New"/>
              </a:rPr>
              <a:t>In</a:t>
            </a:r>
            <a:r>
              <a:rPr sz="850" spc="-15" dirty="0">
                <a:solidFill>
                  <a:srgbClr val="2F3E9E"/>
                </a:solidFill>
                <a:latin typeface="Courier New"/>
                <a:cs typeface="Courier New"/>
              </a:rPr>
              <a:t> </a:t>
            </a:r>
            <a:r>
              <a:rPr sz="850" spc="-10" dirty="0">
                <a:solidFill>
                  <a:srgbClr val="2F3E9E"/>
                </a:solidFill>
                <a:latin typeface="Courier New"/>
                <a:cs typeface="Courier New"/>
              </a:rPr>
              <a:t>[98]:</a:t>
            </a:r>
            <a:endParaRPr sz="850">
              <a:latin typeface="Courier New"/>
              <a:cs typeface="Courier New"/>
            </a:endParaRPr>
          </a:p>
        </p:txBody>
      </p:sp>
      <p:sp>
        <p:nvSpPr>
          <p:cNvPr id="7" name="object 7"/>
          <p:cNvSpPr txBox="1"/>
          <p:nvPr/>
        </p:nvSpPr>
        <p:spPr>
          <a:xfrm>
            <a:off x="608402" y="966642"/>
            <a:ext cx="537210" cy="755650"/>
          </a:xfrm>
          <a:prstGeom prst="rect">
            <a:avLst/>
          </a:prstGeom>
        </p:spPr>
        <p:txBody>
          <a:bodyPr vert="horz" wrap="square" lIns="0" tIns="11430" rIns="0" bIns="0" rtlCol="0">
            <a:spAutoFit/>
          </a:bodyPr>
          <a:lstStyle/>
          <a:p>
            <a:pPr marL="12700">
              <a:lnSpc>
                <a:spcPct val="100000"/>
              </a:lnSpc>
              <a:spcBef>
                <a:spcPts val="90"/>
              </a:spcBef>
            </a:pPr>
            <a:r>
              <a:rPr sz="850" spc="-15" dirty="0">
                <a:solidFill>
                  <a:srgbClr val="D74214"/>
                </a:solidFill>
                <a:latin typeface="Courier New"/>
                <a:cs typeface="Courier New"/>
              </a:rPr>
              <a:t>Out[95]:</a:t>
            </a:r>
            <a:endParaRPr sz="850" dirty="0">
              <a:latin typeface="Courier New"/>
              <a:cs typeface="Courier New"/>
            </a:endParaRPr>
          </a:p>
          <a:p>
            <a:pPr marL="12700">
              <a:lnSpc>
                <a:spcPct val="100000"/>
              </a:lnSpc>
              <a:spcBef>
                <a:spcPts val="660"/>
              </a:spcBef>
            </a:pPr>
            <a:r>
              <a:rPr sz="850" spc="-10" dirty="0">
                <a:latin typeface="Courier New"/>
                <a:cs typeface="Courier New"/>
              </a:rPr>
              <a:t>0</a:t>
            </a:r>
            <a:endParaRPr sz="850" dirty="0">
              <a:latin typeface="Courier New"/>
              <a:cs typeface="Courier New"/>
            </a:endParaRPr>
          </a:p>
          <a:p>
            <a:pPr marL="12700">
              <a:lnSpc>
                <a:spcPct val="100000"/>
              </a:lnSpc>
            </a:pPr>
            <a:r>
              <a:rPr sz="850" spc="-10" dirty="0">
                <a:latin typeface="Courier New"/>
                <a:cs typeface="Courier New"/>
              </a:rPr>
              <a:t>1</a:t>
            </a:r>
            <a:endParaRPr sz="850" dirty="0">
              <a:latin typeface="Courier New"/>
              <a:cs typeface="Courier New"/>
            </a:endParaRPr>
          </a:p>
          <a:p>
            <a:pPr marL="12700">
              <a:lnSpc>
                <a:spcPct val="100000"/>
              </a:lnSpc>
            </a:pPr>
            <a:r>
              <a:rPr sz="850" spc="-10" dirty="0">
                <a:latin typeface="Courier New"/>
                <a:cs typeface="Courier New"/>
              </a:rPr>
              <a:t>2</a:t>
            </a:r>
            <a:endParaRPr sz="850" dirty="0">
              <a:latin typeface="Courier New"/>
              <a:cs typeface="Courier New"/>
            </a:endParaRPr>
          </a:p>
          <a:p>
            <a:pPr marL="12700">
              <a:lnSpc>
                <a:spcPct val="100000"/>
              </a:lnSpc>
            </a:pPr>
            <a:r>
              <a:rPr sz="850" spc="-10" dirty="0">
                <a:latin typeface="Courier New"/>
                <a:cs typeface="Courier New"/>
              </a:rPr>
              <a:t>3</a:t>
            </a:r>
            <a:endParaRPr sz="850" dirty="0">
              <a:latin typeface="Courier New"/>
              <a:cs typeface="Courier New"/>
            </a:endParaRPr>
          </a:p>
        </p:txBody>
      </p:sp>
      <p:sp>
        <p:nvSpPr>
          <p:cNvPr id="8" name="object 8"/>
          <p:cNvSpPr txBox="1"/>
          <p:nvPr/>
        </p:nvSpPr>
        <p:spPr>
          <a:xfrm>
            <a:off x="1375855" y="1180062"/>
            <a:ext cx="2712085" cy="542290"/>
          </a:xfrm>
          <a:prstGeom prst="rect">
            <a:avLst/>
          </a:prstGeom>
        </p:spPr>
        <p:txBody>
          <a:bodyPr vert="horz" wrap="square" lIns="0" tIns="11430" rIns="0" bIns="0" rtlCol="0">
            <a:spAutoFit/>
          </a:bodyPr>
          <a:lstStyle/>
          <a:p>
            <a:pPr marL="12700" marR="5080" indent="1022985" algn="r">
              <a:lnSpc>
                <a:spcPct val="100000"/>
              </a:lnSpc>
              <a:spcBef>
                <a:spcPts val="90"/>
              </a:spcBef>
            </a:pPr>
            <a:r>
              <a:rPr sz="850" spc="-15" dirty="0">
                <a:latin typeface="Courier New"/>
                <a:cs typeface="Courier New"/>
              </a:rPr>
              <a:t>Sheppard </a:t>
            </a:r>
            <a:r>
              <a:rPr sz="850" spc="-10" dirty="0">
                <a:latin typeface="Courier New"/>
                <a:cs typeface="Courier New"/>
              </a:rPr>
              <a:t>Square</a:t>
            </a:r>
            <a:r>
              <a:rPr sz="850" spc="-45" dirty="0">
                <a:latin typeface="Courier New"/>
                <a:cs typeface="Courier New"/>
              </a:rPr>
              <a:t> </a:t>
            </a:r>
            <a:r>
              <a:rPr sz="850" spc="-10" dirty="0">
                <a:latin typeface="Courier New"/>
                <a:cs typeface="Courier New"/>
              </a:rPr>
              <a:t>Child</a:t>
            </a:r>
            <a:r>
              <a:rPr sz="850" spc="-30" dirty="0">
                <a:latin typeface="Courier New"/>
                <a:cs typeface="Courier New"/>
              </a:rPr>
              <a:t> </a:t>
            </a:r>
            <a:r>
              <a:rPr sz="850" spc="-10" dirty="0">
                <a:latin typeface="Courier New"/>
                <a:cs typeface="Courier New"/>
              </a:rPr>
              <a:t>Care  </a:t>
            </a:r>
            <a:r>
              <a:rPr sz="850" spc="-15" dirty="0">
                <a:latin typeface="Courier New"/>
                <a:cs typeface="Courier New"/>
              </a:rPr>
              <a:t>Centennial College </a:t>
            </a:r>
            <a:r>
              <a:rPr sz="850" spc="-10" dirty="0">
                <a:latin typeface="Courier New"/>
                <a:cs typeface="Courier New"/>
              </a:rPr>
              <a:t>Child</a:t>
            </a:r>
            <a:r>
              <a:rPr sz="850" spc="-15" dirty="0">
                <a:latin typeface="Courier New"/>
                <a:cs typeface="Courier New"/>
              </a:rPr>
              <a:t> </a:t>
            </a:r>
            <a:r>
              <a:rPr sz="850" spc="-10" dirty="0">
                <a:latin typeface="Courier New"/>
                <a:cs typeface="Courier New"/>
              </a:rPr>
              <a:t>Care</a:t>
            </a:r>
            <a:r>
              <a:rPr sz="850" spc="-15" dirty="0">
                <a:latin typeface="Courier New"/>
                <a:cs typeface="Courier New"/>
              </a:rPr>
              <a:t> </a:t>
            </a:r>
            <a:r>
              <a:rPr sz="850" spc="-10" dirty="0">
                <a:latin typeface="Courier New"/>
                <a:cs typeface="Courier New"/>
              </a:rPr>
              <a:t>Centre  </a:t>
            </a:r>
            <a:r>
              <a:rPr sz="850" spc="-15" dirty="0">
                <a:latin typeface="Courier New"/>
                <a:cs typeface="Courier New"/>
              </a:rPr>
              <a:t>Precious </a:t>
            </a:r>
            <a:r>
              <a:rPr sz="850" spc="-10" dirty="0">
                <a:latin typeface="Courier New"/>
                <a:cs typeface="Courier New"/>
              </a:rPr>
              <a:t>Gems </a:t>
            </a:r>
            <a:r>
              <a:rPr sz="850" spc="-15" dirty="0">
                <a:latin typeface="Courier New"/>
                <a:cs typeface="Courier New"/>
              </a:rPr>
              <a:t>Christian </a:t>
            </a:r>
            <a:r>
              <a:rPr sz="850" spc="-10" dirty="0">
                <a:latin typeface="Courier New"/>
                <a:cs typeface="Courier New"/>
              </a:rPr>
              <a:t>Home</a:t>
            </a:r>
            <a:r>
              <a:rPr sz="850" spc="-15" dirty="0">
                <a:latin typeface="Courier New"/>
                <a:cs typeface="Courier New"/>
              </a:rPr>
              <a:t> </a:t>
            </a:r>
            <a:r>
              <a:rPr sz="850" spc="-10" dirty="0">
                <a:latin typeface="Courier New"/>
                <a:cs typeface="Courier New"/>
              </a:rPr>
              <a:t>Child Care  </a:t>
            </a:r>
            <a:r>
              <a:rPr sz="850" spc="-15" dirty="0">
                <a:latin typeface="Courier New"/>
                <a:cs typeface="Courier New"/>
              </a:rPr>
              <a:t>Scarborough Morrish </a:t>
            </a:r>
            <a:r>
              <a:rPr sz="850" spc="-10" dirty="0">
                <a:latin typeface="Courier New"/>
                <a:cs typeface="Courier New"/>
              </a:rPr>
              <a:t>YMCA Child Care</a:t>
            </a:r>
            <a:r>
              <a:rPr sz="850" spc="-15" dirty="0">
                <a:latin typeface="Courier New"/>
                <a:cs typeface="Courier New"/>
              </a:rPr>
              <a:t> </a:t>
            </a:r>
            <a:r>
              <a:rPr sz="850" spc="-10" dirty="0">
                <a:latin typeface="Courier New"/>
                <a:cs typeface="Courier New"/>
              </a:rPr>
              <a:t>Centre</a:t>
            </a:r>
            <a:endParaRPr sz="850" dirty="0">
              <a:latin typeface="Courier New"/>
              <a:cs typeface="Courier New"/>
            </a:endParaRPr>
          </a:p>
        </p:txBody>
      </p:sp>
      <p:sp>
        <p:nvSpPr>
          <p:cNvPr id="9" name="object 9"/>
          <p:cNvSpPr txBox="1"/>
          <p:nvPr/>
        </p:nvSpPr>
        <p:spPr>
          <a:xfrm>
            <a:off x="608402" y="1698366"/>
            <a:ext cx="89535" cy="283210"/>
          </a:xfrm>
          <a:prstGeom prst="rect">
            <a:avLst/>
          </a:prstGeom>
        </p:spPr>
        <p:txBody>
          <a:bodyPr vert="horz" wrap="square" lIns="0" tIns="11430" rIns="0" bIns="0" rtlCol="0">
            <a:spAutoFit/>
          </a:bodyPr>
          <a:lstStyle/>
          <a:p>
            <a:pPr marL="12700">
              <a:lnSpc>
                <a:spcPct val="100000"/>
              </a:lnSpc>
              <a:spcBef>
                <a:spcPts val="90"/>
              </a:spcBef>
            </a:pPr>
            <a:r>
              <a:rPr sz="850" spc="-10" dirty="0">
                <a:latin typeface="Courier New"/>
                <a:cs typeface="Courier New"/>
              </a:rPr>
              <a:t>4</a:t>
            </a:r>
            <a:endParaRPr sz="850">
              <a:latin typeface="Courier New"/>
              <a:cs typeface="Courier New"/>
            </a:endParaRPr>
          </a:p>
          <a:p>
            <a:pPr marL="12700">
              <a:lnSpc>
                <a:spcPct val="100000"/>
              </a:lnSpc>
            </a:pPr>
            <a:r>
              <a:rPr sz="850" spc="-10" dirty="0">
                <a:latin typeface="Courier New"/>
                <a:cs typeface="Courier New"/>
              </a:rPr>
              <a:t>5</a:t>
            </a:r>
            <a:endParaRPr sz="850">
              <a:latin typeface="Courier New"/>
              <a:cs typeface="Courier New"/>
            </a:endParaRPr>
          </a:p>
        </p:txBody>
      </p:sp>
      <p:sp>
        <p:nvSpPr>
          <p:cNvPr id="10" name="object 10"/>
          <p:cNvSpPr txBox="1"/>
          <p:nvPr/>
        </p:nvSpPr>
        <p:spPr>
          <a:xfrm>
            <a:off x="928174" y="1698366"/>
            <a:ext cx="3159760" cy="283210"/>
          </a:xfrm>
          <a:prstGeom prst="rect">
            <a:avLst/>
          </a:prstGeom>
        </p:spPr>
        <p:txBody>
          <a:bodyPr vert="horz" wrap="square" lIns="0" tIns="11430" rIns="0" bIns="0" rtlCol="0">
            <a:spAutoFit/>
          </a:bodyPr>
          <a:lstStyle/>
          <a:p>
            <a:pPr marL="12700" marR="5080">
              <a:lnSpc>
                <a:spcPct val="100000"/>
              </a:lnSpc>
              <a:spcBef>
                <a:spcPts val="90"/>
              </a:spcBef>
            </a:pPr>
            <a:r>
              <a:rPr sz="850" spc="-15" dirty="0">
                <a:latin typeface="Courier New"/>
                <a:cs typeface="Courier New"/>
              </a:rPr>
              <a:t>Scarborough </a:t>
            </a:r>
            <a:r>
              <a:rPr sz="850" spc="-10" dirty="0">
                <a:latin typeface="Courier New"/>
                <a:cs typeface="Courier New"/>
              </a:rPr>
              <a:t>CD </a:t>
            </a:r>
            <a:r>
              <a:rPr sz="850" spc="-15" dirty="0">
                <a:latin typeface="Courier New"/>
                <a:cs typeface="Courier New"/>
              </a:rPr>
              <a:t>Farquharson </a:t>
            </a:r>
            <a:r>
              <a:rPr sz="850" spc="-10" dirty="0">
                <a:latin typeface="Courier New"/>
                <a:cs typeface="Courier New"/>
              </a:rPr>
              <a:t>YMCA Child Care Centre  </a:t>
            </a:r>
            <a:r>
              <a:rPr sz="850" spc="-15" dirty="0">
                <a:latin typeface="Courier New"/>
                <a:cs typeface="Courier New"/>
              </a:rPr>
              <a:t>Toronto Scarborough </a:t>
            </a:r>
            <a:r>
              <a:rPr sz="850" spc="-10" dirty="0">
                <a:latin typeface="Courier New"/>
                <a:cs typeface="Courier New"/>
              </a:rPr>
              <a:t>Town Centre Ct YMCA Child ...</a:t>
            </a:r>
            <a:endParaRPr sz="850" dirty="0">
              <a:latin typeface="Courier New"/>
              <a:cs typeface="Courier New"/>
            </a:endParaRPr>
          </a:p>
        </p:txBody>
      </p:sp>
      <p:sp>
        <p:nvSpPr>
          <p:cNvPr id="11" name="object 11"/>
          <p:cNvSpPr txBox="1"/>
          <p:nvPr/>
        </p:nvSpPr>
        <p:spPr>
          <a:xfrm>
            <a:off x="608402" y="1957519"/>
            <a:ext cx="2783205" cy="930910"/>
          </a:xfrm>
          <a:prstGeom prst="rect">
            <a:avLst/>
          </a:prstGeom>
        </p:spPr>
        <p:txBody>
          <a:bodyPr vert="horz" wrap="square" lIns="0" tIns="11430" rIns="0" bIns="0" rtlCol="0">
            <a:spAutoFit/>
          </a:bodyPr>
          <a:lstStyle/>
          <a:p>
            <a:pPr marL="12700">
              <a:lnSpc>
                <a:spcPct val="100000"/>
              </a:lnSpc>
              <a:spcBef>
                <a:spcPts val="90"/>
              </a:spcBef>
            </a:pPr>
            <a:r>
              <a:rPr sz="850" spc="-10" dirty="0">
                <a:latin typeface="Courier New"/>
                <a:cs typeface="Courier New"/>
              </a:rPr>
              <a:t>Name: name, dtype:</a:t>
            </a:r>
            <a:r>
              <a:rPr sz="850" spc="-25" dirty="0">
                <a:latin typeface="Courier New"/>
                <a:cs typeface="Courier New"/>
              </a:rPr>
              <a:t> </a:t>
            </a:r>
            <a:r>
              <a:rPr sz="850" spc="-10" dirty="0">
                <a:latin typeface="Courier New"/>
                <a:cs typeface="Courier New"/>
              </a:rPr>
              <a:t>object</a:t>
            </a:r>
            <a:endParaRPr sz="850">
              <a:latin typeface="Courier New"/>
              <a:cs typeface="Courier New"/>
            </a:endParaRPr>
          </a:p>
          <a:p>
            <a:pPr>
              <a:lnSpc>
                <a:spcPct val="100000"/>
              </a:lnSpc>
            </a:pPr>
            <a:endParaRPr sz="900">
              <a:latin typeface="Times New Roman"/>
              <a:cs typeface="Times New Roman"/>
            </a:endParaRPr>
          </a:p>
          <a:p>
            <a:pPr>
              <a:lnSpc>
                <a:spcPct val="100000"/>
              </a:lnSpc>
              <a:spcBef>
                <a:spcPts val="40"/>
              </a:spcBef>
            </a:pPr>
            <a:endParaRPr sz="1150">
              <a:latin typeface="Times New Roman"/>
              <a:cs typeface="Times New Roman"/>
            </a:endParaRPr>
          </a:p>
          <a:p>
            <a:pPr marL="12700">
              <a:lnSpc>
                <a:spcPct val="100000"/>
              </a:lnSpc>
            </a:pPr>
            <a:r>
              <a:rPr sz="850" spc="-10" dirty="0">
                <a:solidFill>
                  <a:srgbClr val="2F3E9E"/>
                </a:solidFill>
                <a:latin typeface="Courier New"/>
                <a:cs typeface="Courier New"/>
              </a:rPr>
              <a:t>In</a:t>
            </a:r>
            <a:r>
              <a:rPr sz="850" spc="-15" dirty="0">
                <a:solidFill>
                  <a:srgbClr val="2F3E9E"/>
                </a:solidFill>
                <a:latin typeface="Courier New"/>
                <a:cs typeface="Courier New"/>
              </a:rPr>
              <a:t> </a:t>
            </a:r>
            <a:r>
              <a:rPr sz="850" spc="-10" dirty="0">
                <a:solidFill>
                  <a:srgbClr val="2F3E9E"/>
                </a:solidFill>
                <a:latin typeface="Courier New"/>
                <a:cs typeface="Courier New"/>
              </a:rPr>
              <a:t>[96]:</a:t>
            </a:r>
            <a:endParaRPr sz="850">
              <a:latin typeface="Courier New"/>
              <a:cs typeface="Courier New"/>
            </a:endParaRPr>
          </a:p>
          <a:p>
            <a:pPr marL="20320" marR="5080">
              <a:lnSpc>
                <a:spcPct val="100000"/>
              </a:lnSpc>
              <a:spcBef>
                <a:spcPts val="665"/>
              </a:spcBef>
            </a:pPr>
            <a:r>
              <a:rPr sz="850" i="1" spc="-10" dirty="0">
                <a:solidFill>
                  <a:srgbClr val="3F7F7F"/>
                </a:solidFill>
                <a:latin typeface="Courier New"/>
                <a:cs typeface="Courier New"/>
              </a:rPr>
              <a:t># </a:t>
            </a:r>
            <a:r>
              <a:rPr sz="850" i="1" spc="-15" dirty="0">
                <a:solidFill>
                  <a:srgbClr val="3F7F7F"/>
                </a:solidFill>
                <a:latin typeface="Courier New"/>
                <a:cs typeface="Courier New"/>
              </a:rPr>
              <a:t>generate </a:t>
            </a:r>
            <a:r>
              <a:rPr sz="850" i="1" spc="-10" dirty="0">
                <a:solidFill>
                  <a:srgbClr val="3F7F7F"/>
                </a:solidFill>
                <a:latin typeface="Courier New"/>
                <a:cs typeface="Courier New"/>
              </a:rPr>
              <a:t>map </a:t>
            </a:r>
            <a:r>
              <a:rPr sz="850" i="1" spc="-15" dirty="0">
                <a:solidFill>
                  <a:srgbClr val="3F7F7F"/>
                </a:solidFill>
                <a:latin typeface="Courier New"/>
                <a:cs typeface="Courier New"/>
              </a:rPr>
              <a:t>centred </a:t>
            </a:r>
            <a:r>
              <a:rPr sz="850" i="1" spc="-10" dirty="0">
                <a:solidFill>
                  <a:srgbClr val="3F7F7F"/>
                </a:solidFill>
                <a:latin typeface="Courier New"/>
                <a:cs typeface="Courier New"/>
              </a:rPr>
              <a:t>around your </a:t>
            </a:r>
            <a:r>
              <a:rPr sz="850" i="1" spc="-15" dirty="0">
                <a:solidFill>
                  <a:srgbClr val="3F7F7F"/>
                </a:solidFill>
                <a:latin typeface="Courier New"/>
                <a:cs typeface="Courier New"/>
              </a:rPr>
              <a:t>location  </a:t>
            </a:r>
            <a:r>
              <a:rPr sz="850" i="1" spc="-10" dirty="0">
                <a:solidFill>
                  <a:srgbClr val="3F7F7F"/>
                </a:solidFill>
                <a:latin typeface="Courier New"/>
                <a:cs typeface="Courier New"/>
              </a:rPr>
              <a:t># </a:t>
            </a:r>
            <a:r>
              <a:rPr sz="850" i="1" spc="-15" dirty="0">
                <a:solidFill>
                  <a:srgbClr val="3F7F7F"/>
                </a:solidFill>
                <a:latin typeface="Courier New"/>
                <a:cs typeface="Courier New"/>
              </a:rPr>
              <a:t>display </a:t>
            </a:r>
            <a:r>
              <a:rPr sz="850" i="1" spc="-10" dirty="0">
                <a:solidFill>
                  <a:srgbClr val="3F7F7F"/>
                </a:solidFill>
                <a:latin typeface="Courier New"/>
                <a:cs typeface="Courier New"/>
              </a:rPr>
              <a:t>map</a:t>
            </a:r>
            <a:endParaRPr sz="850">
              <a:latin typeface="Courier New"/>
              <a:cs typeface="Courier New"/>
            </a:endParaRPr>
          </a:p>
        </p:txBody>
      </p:sp>
      <p:sp>
        <p:nvSpPr>
          <p:cNvPr id="12" name="object 12"/>
          <p:cNvSpPr txBox="1"/>
          <p:nvPr/>
        </p:nvSpPr>
        <p:spPr>
          <a:xfrm>
            <a:off x="621102" y="2895123"/>
            <a:ext cx="647700" cy="456565"/>
          </a:xfrm>
          <a:prstGeom prst="rect">
            <a:avLst/>
          </a:prstGeom>
        </p:spPr>
        <p:txBody>
          <a:bodyPr vert="horz" wrap="square" lIns="0" tIns="0" rIns="0" bIns="0" rtlCol="0">
            <a:spAutoFit/>
          </a:bodyPr>
          <a:lstStyle/>
          <a:p>
            <a:pPr marL="7620">
              <a:lnSpc>
                <a:spcPts val="869"/>
              </a:lnSpc>
            </a:pPr>
            <a:r>
              <a:rPr sz="850" spc="-15" dirty="0">
                <a:solidFill>
                  <a:srgbClr val="333333"/>
                </a:solidFill>
                <a:latin typeface="Courier New"/>
                <a:cs typeface="Courier New"/>
              </a:rPr>
              <a:t>center_ma</a:t>
            </a:r>
            <a:r>
              <a:rPr sz="850" spc="-10" dirty="0">
                <a:solidFill>
                  <a:srgbClr val="333333"/>
                </a:solidFill>
                <a:latin typeface="Courier New"/>
                <a:cs typeface="Courier New"/>
              </a:rPr>
              <a:t>p</a:t>
            </a:r>
            <a:endParaRPr sz="850">
              <a:latin typeface="Courier New"/>
              <a:cs typeface="Courier New"/>
            </a:endParaRPr>
          </a:p>
          <a:p>
            <a:pPr>
              <a:lnSpc>
                <a:spcPct val="100000"/>
              </a:lnSpc>
            </a:pPr>
            <a:endParaRPr sz="900">
              <a:latin typeface="Times New Roman"/>
              <a:cs typeface="Times New Roman"/>
            </a:endParaRPr>
          </a:p>
          <a:p>
            <a:pPr>
              <a:lnSpc>
                <a:spcPct val="100000"/>
              </a:lnSpc>
              <a:spcBef>
                <a:spcPts val="585"/>
              </a:spcBef>
            </a:pPr>
            <a:r>
              <a:rPr sz="850" spc="-15" dirty="0">
                <a:solidFill>
                  <a:srgbClr val="D74214"/>
                </a:solidFill>
                <a:latin typeface="Courier New"/>
                <a:cs typeface="Courier New"/>
              </a:rPr>
              <a:t>Out[96]:</a:t>
            </a:r>
            <a:endParaRPr sz="850">
              <a:latin typeface="Courier New"/>
              <a:cs typeface="Courier New"/>
            </a:endParaRPr>
          </a:p>
        </p:txBody>
      </p:sp>
      <p:sp>
        <p:nvSpPr>
          <p:cNvPr id="14" name="object 14"/>
          <p:cNvSpPr txBox="1"/>
          <p:nvPr/>
        </p:nvSpPr>
        <p:spPr>
          <a:xfrm>
            <a:off x="608402" y="8329616"/>
            <a:ext cx="6293485" cy="1998345"/>
          </a:xfrm>
          <a:prstGeom prst="rect">
            <a:avLst/>
          </a:prstGeom>
        </p:spPr>
        <p:txBody>
          <a:bodyPr vert="horz" wrap="square" lIns="0" tIns="11430" rIns="0" bIns="0" rtlCol="0">
            <a:spAutoFit/>
          </a:bodyPr>
          <a:lstStyle/>
          <a:p>
            <a:pPr marL="12700" marR="5080">
              <a:lnSpc>
                <a:spcPct val="100000"/>
              </a:lnSpc>
              <a:spcBef>
                <a:spcPts val="90"/>
              </a:spcBef>
            </a:pPr>
            <a:r>
              <a:rPr sz="850" spc="-15" dirty="0">
                <a:latin typeface="Courier New"/>
                <a:cs typeface="Courier New"/>
              </a:rPr>
              <a:t>dict_keys(['id', 'name', 'contact', 'location', 'canonicalUrl', 'categories', 'verified', 'stats',  </a:t>
            </a:r>
            <a:r>
              <a:rPr sz="850" spc="-10" dirty="0">
                <a:latin typeface="Courier New"/>
                <a:cs typeface="Courier New"/>
              </a:rPr>
              <a:t>'url', </a:t>
            </a:r>
            <a:r>
              <a:rPr sz="850" spc="-15" dirty="0">
                <a:latin typeface="Courier New"/>
                <a:cs typeface="Courier New"/>
              </a:rPr>
              <a:t>'likes', 'dislike', </a:t>
            </a:r>
            <a:r>
              <a:rPr sz="850" spc="-10" dirty="0">
                <a:latin typeface="Courier New"/>
                <a:cs typeface="Courier New"/>
              </a:rPr>
              <a:t>'ok', </a:t>
            </a:r>
            <a:r>
              <a:rPr sz="850" spc="-15" dirty="0">
                <a:latin typeface="Courier New"/>
                <a:cs typeface="Courier New"/>
              </a:rPr>
              <a:t>'venueRatingBlacklisted', 'allowMenuUrlEdit', 'beenHere',  'specials', 'photos', 'reasons', 'description', 'hereNow', 'createdAt', 'tips', 'shortUrl',  'timeZone', 'listed', 'hours', 'pageUpdates', 'inbox', 'attributes',</a:t>
            </a:r>
            <a:r>
              <a:rPr sz="850" spc="80" dirty="0">
                <a:latin typeface="Courier New"/>
                <a:cs typeface="Courier New"/>
              </a:rPr>
              <a:t> </a:t>
            </a:r>
            <a:r>
              <a:rPr sz="850" spc="-15" dirty="0">
                <a:latin typeface="Courier New"/>
                <a:cs typeface="Courier New"/>
              </a:rPr>
              <a:t>'bestPhoto'])</a:t>
            </a:r>
            <a:endParaRPr sz="850">
              <a:latin typeface="Courier New"/>
              <a:cs typeface="Courier New"/>
            </a:endParaRPr>
          </a:p>
          <a:p>
            <a:pPr>
              <a:lnSpc>
                <a:spcPct val="100000"/>
              </a:lnSpc>
            </a:pPr>
            <a:endParaRPr sz="900">
              <a:latin typeface="Times New Roman"/>
              <a:cs typeface="Times New Roman"/>
            </a:endParaRPr>
          </a:p>
          <a:p>
            <a:pPr marL="12700">
              <a:lnSpc>
                <a:spcPct val="100000"/>
              </a:lnSpc>
              <a:spcBef>
                <a:spcPts val="585"/>
              </a:spcBef>
            </a:pPr>
            <a:r>
              <a:rPr sz="850" spc="-15" dirty="0">
                <a:solidFill>
                  <a:srgbClr val="D74214"/>
                </a:solidFill>
                <a:latin typeface="Courier New"/>
                <a:cs typeface="Courier New"/>
              </a:rPr>
              <a:t>Out[98]:</a:t>
            </a:r>
            <a:endParaRPr sz="850">
              <a:latin typeface="Courier New"/>
              <a:cs typeface="Courier New"/>
            </a:endParaRPr>
          </a:p>
          <a:p>
            <a:pPr marL="12700">
              <a:lnSpc>
                <a:spcPct val="100000"/>
              </a:lnSpc>
              <a:spcBef>
                <a:spcPts val="660"/>
              </a:spcBef>
            </a:pPr>
            <a:r>
              <a:rPr sz="850" spc="-10" dirty="0">
                <a:latin typeface="Courier New"/>
                <a:cs typeface="Courier New"/>
              </a:rPr>
              <a:t>{'id': </a:t>
            </a:r>
            <a:r>
              <a:rPr sz="850" spc="-15" dirty="0">
                <a:latin typeface="Courier New"/>
                <a:cs typeface="Courier New"/>
              </a:rPr>
              <a:t>'5841b68aaf5c144c4edaffa9',</a:t>
            </a:r>
            <a:endParaRPr sz="850">
              <a:latin typeface="Courier New"/>
              <a:cs typeface="Courier New"/>
            </a:endParaRPr>
          </a:p>
          <a:p>
            <a:pPr marL="76200">
              <a:lnSpc>
                <a:spcPct val="100000"/>
              </a:lnSpc>
            </a:pPr>
            <a:r>
              <a:rPr sz="850" spc="-15" dirty="0">
                <a:latin typeface="Courier New"/>
                <a:cs typeface="Courier New"/>
              </a:rPr>
              <a:t>'name': 'Precious </a:t>
            </a:r>
            <a:r>
              <a:rPr sz="850" spc="-10" dirty="0">
                <a:latin typeface="Courier New"/>
                <a:cs typeface="Courier New"/>
              </a:rPr>
              <a:t>Gems </a:t>
            </a:r>
            <a:r>
              <a:rPr sz="850" spc="-15" dirty="0">
                <a:latin typeface="Courier New"/>
                <a:cs typeface="Courier New"/>
              </a:rPr>
              <a:t>Christian </a:t>
            </a:r>
            <a:r>
              <a:rPr sz="850" spc="-10" dirty="0">
                <a:latin typeface="Courier New"/>
                <a:cs typeface="Courier New"/>
              </a:rPr>
              <a:t>Home Child</a:t>
            </a:r>
            <a:r>
              <a:rPr sz="850" spc="5" dirty="0">
                <a:latin typeface="Courier New"/>
                <a:cs typeface="Courier New"/>
              </a:rPr>
              <a:t> </a:t>
            </a:r>
            <a:r>
              <a:rPr sz="850" spc="-10" dirty="0">
                <a:latin typeface="Courier New"/>
                <a:cs typeface="Courier New"/>
              </a:rPr>
              <a:t>Care',</a:t>
            </a:r>
            <a:endParaRPr sz="850">
              <a:latin typeface="Courier New"/>
              <a:cs typeface="Courier New"/>
            </a:endParaRPr>
          </a:p>
          <a:p>
            <a:pPr marL="76200" marR="1667510">
              <a:lnSpc>
                <a:spcPct val="100000"/>
              </a:lnSpc>
            </a:pPr>
            <a:r>
              <a:rPr sz="850" spc="-15" dirty="0">
                <a:latin typeface="Courier New"/>
                <a:cs typeface="Courier New"/>
              </a:rPr>
              <a:t>'contact': {'phone': '4163350469', 'formattedPhone': </a:t>
            </a:r>
            <a:r>
              <a:rPr sz="850" spc="-10" dirty="0">
                <a:latin typeface="Courier New"/>
                <a:cs typeface="Courier New"/>
              </a:rPr>
              <a:t>'(416) </a:t>
            </a:r>
            <a:r>
              <a:rPr sz="850" spc="-15" dirty="0">
                <a:latin typeface="Courier New"/>
                <a:cs typeface="Courier New"/>
              </a:rPr>
              <a:t>335-0469'},  'location': {'address': </a:t>
            </a:r>
            <a:r>
              <a:rPr sz="850" spc="-10" dirty="0">
                <a:latin typeface="Courier New"/>
                <a:cs typeface="Courier New"/>
              </a:rPr>
              <a:t>'96 </a:t>
            </a:r>
            <a:r>
              <a:rPr sz="850" spc="-15" dirty="0">
                <a:latin typeface="Courier New"/>
                <a:cs typeface="Courier New"/>
              </a:rPr>
              <a:t>Dunsfold</a:t>
            </a:r>
            <a:r>
              <a:rPr sz="850" spc="5" dirty="0">
                <a:latin typeface="Courier New"/>
                <a:cs typeface="Courier New"/>
              </a:rPr>
              <a:t> </a:t>
            </a:r>
            <a:r>
              <a:rPr sz="850" spc="-10" dirty="0">
                <a:latin typeface="Courier New"/>
                <a:cs typeface="Courier New"/>
              </a:rPr>
              <a:t>Dr',</a:t>
            </a:r>
            <a:endParaRPr sz="850">
              <a:latin typeface="Courier New"/>
              <a:cs typeface="Courier New"/>
            </a:endParaRPr>
          </a:p>
          <a:p>
            <a:pPr marL="140335">
              <a:lnSpc>
                <a:spcPct val="100000"/>
              </a:lnSpc>
            </a:pPr>
            <a:r>
              <a:rPr sz="850" spc="-10" dirty="0">
                <a:latin typeface="Courier New"/>
                <a:cs typeface="Courier New"/>
              </a:rPr>
              <a:t>'lat':</a:t>
            </a:r>
            <a:r>
              <a:rPr sz="850" spc="-15" dirty="0">
                <a:latin typeface="Courier New"/>
                <a:cs typeface="Courier New"/>
              </a:rPr>
              <a:t> 43.814607,</a:t>
            </a:r>
            <a:endParaRPr sz="850">
              <a:latin typeface="Courier New"/>
              <a:cs typeface="Courier New"/>
            </a:endParaRPr>
          </a:p>
          <a:p>
            <a:pPr marL="140335">
              <a:lnSpc>
                <a:spcPct val="100000"/>
              </a:lnSpc>
            </a:pPr>
            <a:r>
              <a:rPr sz="850" spc="-10" dirty="0">
                <a:latin typeface="Courier New"/>
                <a:cs typeface="Courier New"/>
              </a:rPr>
              <a:t>'lng':</a:t>
            </a:r>
            <a:r>
              <a:rPr sz="850" spc="-15" dirty="0">
                <a:latin typeface="Courier New"/>
                <a:cs typeface="Courier New"/>
              </a:rPr>
              <a:t> -79.228787,</a:t>
            </a:r>
            <a:endParaRPr sz="850">
              <a:latin typeface="Courier New"/>
              <a:cs typeface="Courier New"/>
            </a:endParaRPr>
          </a:p>
          <a:p>
            <a:pPr marL="267970" marR="3649979" indent="-128270">
              <a:lnSpc>
                <a:spcPct val="100000"/>
              </a:lnSpc>
              <a:spcBef>
                <a:spcPts val="5"/>
              </a:spcBef>
            </a:pPr>
            <a:r>
              <a:rPr sz="850" spc="-15" dirty="0">
                <a:latin typeface="Courier New"/>
                <a:cs typeface="Courier New"/>
              </a:rPr>
              <a:t>'labeledLatLngs': [{'label': 'display',  </a:t>
            </a:r>
            <a:r>
              <a:rPr sz="850" spc="-10" dirty="0">
                <a:latin typeface="Courier New"/>
                <a:cs typeface="Courier New"/>
              </a:rPr>
              <a:t>'lat':</a:t>
            </a:r>
            <a:r>
              <a:rPr sz="850" spc="-15" dirty="0">
                <a:latin typeface="Courier New"/>
                <a:cs typeface="Courier New"/>
              </a:rPr>
              <a:t> 43.814607,</a:t>
            </a:r>
            <a:endParaRPr sz="850">
              <a:latin typeface="Courier New"/>
              <a:cs typeface="Courier New"/>
            </a:endParaRPr>
          </a:p>
        </p:txBody>
      </p:sp>
      <p:pic>
        <p:nvPicPr>
          <p:cNvPr id="15" name="Picture 14"/>
          <p:cNvPicPr>
            <a:picLocks noChangeAspect="1"/>
          </p:cNvPicPr>
          <p:nvPr/>
        </p:nvPicPr>
        <p:blipFill>
          <a:blip r:embed="rId4"/>
          <a:stretch>
            <a:fillRect/>
          </a:stretch>
        </p:blipFill>
        <p:spPr>
          <a:xfrm>
            <a:off x="582991" y="3393731"/>
            <a:ext cx="6387341" cy="404016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84850" y="430527"/>
            <a:ext cx="6522648" cy="1406411"/>
          </a:xfrm>
          <a:prstGeom prst="rect">
            <a:avLst/>
          </a:prstGeom>
        </p:spPr>
        <p:style>
          <a:lnRef idx="2">
            <a:schemeClr val="accent1"/>
          </a:lnRef>
          <a:fillRef idx="1">
            <a:schemeClr val="lt1"/>
          </a:fillRef>
          <a:effectRef idx="0">
            <a:schemeClr val="accent1"/>
          </a:effectRef>
          <a:fontRef idx="minor">
            <a:schemeClr val="dk1"/>
          </a:fontRef>
        </p:style>
        <p:txBody>
          <a:bodyPr vert="horz" wrap="square" lIns="0" tIns="15240" rIns="0" bIns="0" rtlCol="0">
            <a:spAutoFit/>
          </a:bodyPr>
          <a:lstStyle/>
          <a:p>
            <a:pPr marL="12700">
              <a:lnSpc>
                <a:spcPct val="100000"/>
              </a:lnSpc>
              <a:spcBef>
                <a:spcPts val="120"/>
              </a:spcBef>
            </a:pPr>
            <a:r>
              <a:rPr sz="1300" b="1" spc="5" dirty="0">
                <a:latin typeface="Arial"/>
                <a:cs typeface="Arial"/>
              </a:rPr>
              <a:t>3. Description of the</a:t>
            </a:r>
            <a:r>
              <a:rPr sz="1300" b="1" spc="-5" dirty="0">
                <a:latin typeface="Arial"/>
                <a:cs typeface="Arial"/>
              </a:rPr>
              <a:t> </a:t>
            </a:r>
            <a:r>
              <a:rPr sz="1300" b="1" spc="5" dirty="0">
                <a:latin typeface="Arial"/>
                <a:cs typeface="Arial"/>
              </a:rPr>
              <a:t>data</a:t>
            </a:r>
            <a:endParaRPr sz="1300" dirty="0">
              <a:latin typeface="Arial"/>
              <a:cs typeface="Arial"/>
            </a:endParaRPr>
          </a:p>
          <a:p>
            <a:pPr>
              <a:lnSpc>
                <a:spcPct val="100000"/>
              </a:lnSpc>
              <a:spcBef>
                <a:spcPts val="30"/>
              </a:spcBef>
            </a:pPr>
            <a:endParaRPr sz="1250" dirty="0">
              <a:latin typeface="Times New Roman"/>
              <a:cs typeface="Times New Roman"/>
            </a:endParaRPr>
          </a:p>
          <a:p>
            <a:pPr marL="100965" indent="-88900">
              <a:lnSpc>
                <a:spcPct val="100000"/>
              </a:lnSpc>
              <a:buAutoNum type="romanUcPeriod"/>
              <a:tabLst>
                <a:tab pos="101600" algn="l"/>
              </a:tabLst>
            </a:pPr>
            <a:r>
              <a:rPr sz="850" b="1" spc="-10" dirty="0">
                <a:latin typeface="Arial"/>
                <a:cs typeface="Arial"/>
              </a:rPr>
              <a:t>Data Collection</a:t>
            </a:r>
            <a:endParaRPr sz="850" dirty="0">
              <a:latin typeface="Arial"/>
              <a:cs typeface="Arial"/>
            </a:endParaRPr>
          </a:p>
          <a:p>
            <a:pPr marL="226060" marR="5080" lvl="1" indent="-153035">
              <a:lnSpc>
                <a:spcPct val="117700"/>
              </a:lnSpc>
              <a:spcBef>
                <a:spcPts val="660"/>
              </a:spcBef>
              <a:buAutoNum type="arabicPeriod"/>
              <a:tabLst>
                <a:tab pos="226695" algn="l"/>
              </a:tabLst>
            </a:pPr>
            <a:r>
              <a:rPr sz="850" spc="-10" dirty="0">
                <a:latin typeface="Arial"/>
                <a:cs typeface="Arial"/>
              </a:rPr>
              <a:t>Licensed Day Care Centres  (</a:t>
            </a:r>
            <a:r>
              <a:rPr sz="850" u="sng" spc="-10" dirty="0">
                <a:solidFill>
                  <a:srgbClr val="3379B6"/>
                </a:solidFill>
                <a:uFill>
                  <a:solidFill>
                    <a:srgbClr val="3379B6"/>
                  </a:solidFill>
                </a:uFill>
                <a:latin typeface="Arial"/>
                <a:cs typeface="Arial"/>
                <a:hlinkClick r:id="rId2"/>
              </a:rPr>
              <a:t>https://github.com/mkorogluNYC/NYC_Data_ScienceAcademy/blob/master/Shiny_project/toronto_cc.csv#L1008</a:t>
            </a:r>
            <a:r>
              <a:rPr sz="850" spc="-10" dirty="0">
                <a:latin typeface="Arial"/>
                <a:cs typeface="Arial"/>
              </a:rPr>
              <a:t>)</a:t>
            </a:r>
            <a:endParaRPr sz="850" dirty="0">
              <a:latin typeface="Arial"/>
              <a:cs typeface="Arial"/>
            </a:endParaRPr>
          </a:p>
          <a:p>
            <a:pPr marL="226060" lvl="1" indent="-153035">
              <a:lnSpc>
                <a:spcPct val="100000"/>
              </a:lnSpc>
              <a:spcBef>
                <a:spcPts val="185"/>
              </a:spcBef>
              <a:buAutoNum type="arabicPeriod"/>
              <a:tabLst>
                <a:tab pos="226695" algn="l"/>
              </a:tabLst>
            </a:pPr>
            <a:r>
              <a:rPr sz="850" spc="-10" dirty="0">
                <a:latin typeface="Arial"/>
                <a:cs typeface="Arial"/>
              </a:rPr>
              <a:t>The venues in each neighborhood. (FourSquare</a:t>
            </a:r>
            <a:r>
              <a:rPr sz="850" spc="15" dirty="0">
                <a:latin typeface="Arial"/>
                <a:cs typeface="Arial"/>
              </a:rPr>
              <a:t> </a:t>
            </a:r>
            <a:r>
              <a:rPr sz="850" spc="-10" dirty="0">
                <a:latin typeface="Arial"/>
                <a:cs typeface="Arial"/>
              </a:rPr>
              <a:t>API)</a:t>
            </a:r>
            <a:endParaRPr sz="850" dirty="0">
              <a:latin typeface="Arial"/>
              <a:cs typeface="Arial"/>
            </a:endParaRPr>
          </a:p>
          <a:p>
            <a:pPr marL="226060" lvl="1" indent="-153035">
              <a:lnSpc>
                <a:spcPct val="100000"/>
              </a:lnSpc>
              <a:spcBef>
                <a:spcPts val="180"/>
              </a:spcBef>
              <a:buAutoNum type="arabicPeriod"/>
              <a:tabLst>
                <a:tab pos="226695" algn="l"/>
              </a:tabLst>
            </a:pPr>
            <a:r>
              <a:rPr sz="850" spc="-10" dirty="0">
                <a:latin typeface="Arial"/>
                <a:cs typeface="Arial"/>
              </a:rPr>
              <a:t>Postal codes in Toronto</a:t>
            </a:r>
            <a:r>
              <a:rPr sz="850" spc="10" dirty="0">
                <a:latin typeface="Arial"/>
                <a:cs typeface="Arial"/>
              </a:rPr>
              <a:t> </a:t>
            </a:r>
            <a:r>
              <a:rPr sz="850" spc="-10" dirty="0">
                <a:latin typeface="Arial"/>
                <a:cs typeface="Arial"/>
              </a:rPr>
              <a:t>(</a:t>
            </a:r>
            <a:r>
              <a:rPr sz="850" u="sng" spc="-10" dirty="0">
                <a:solidFill>
                  <a:srgbClr val="3379B6"/>
                </a:solidFill>
                <a:uFill>
                  <a:solidFill>
                    <a:srgbClr val="3379B6"/>
                  </a:solidFill>
                </a:uFill>
                <a:latin typeface="Arial"/>
                <a:cs typeface="Arial"/>
              </a:rPr>
              <a:t>https://en.wikipedia.org/wiki/List_of_postal_codes_of_Canada:_M</a:t>
            </a:r>
            <a:r>
              <a:rPr sz="850" spc="-10" dirty="0">
                <a:latin typeface="Arial"/>
                <a:cs typeface="Arial"/>
              </a:rPr>
              <a:t>)</a:t>
            </a:r>
            <a:endParaRPr sz="850" dirty="0">
              <a:latin typeface="Arial"/>
              <a:cs typeface="Arial"/>
            </a:endParaRPr>
          </a:p>
          <a:p>
            <a:pPr marL="226060" lvl="1" indent="-153035">
              <a:lnSpc>
                <a:spcPct val="100000"/>
              </a:lnSpc>
              <a:spcBef>
                <a:spcPts val="180"/>
              </a:spcBef>
              <a:buAutoNum type="arabicPeriod"/>
              <a:tabLst>
                <a:tab pos="226695" algn="l"/>
              </a:tabLst>
            </a:pPr>
            <a:r>
              <a:rPr sz="850" spc="-10" dirty="0">
                <a:latin typeface="Arial"/>
                <a:cs typeface="Arial"/>
              </a:rPr>
              <a:t>Toronto geospatial data</a:t>
            </a:r>
            <a:r>
              <a:rPr sz="850" spc="5" dirty="0">
                <a:latin typeface="Arial"/>
                <a:cs typeface="Arial"/>
              </a:rPr>
              <a:t> </a:t>
            </a:r>
            <a:r>
              <a:rPr sz="850" spc="-10" dirty="0">
                <a:latin typeface="Arial"/>
                <a:cs typeface="Arial"/>
              </a:rPr>
              <a:t>(</a:t>
            </a:r>
            <a:r>
              <a:rPr sz="850" u="sng" spc="-10" dirty="0">
                <a:solidFill>
                  <a:srgbClr val="3379B6"/>
                </a:solidFill>
                <a:uFill>
                  <a:solidFill>
                    <a:srgbClr val="3379B6"/>
                  </a:solidFill>
                </a:uFill>
                <a:latin typeface="Arial"/>
                <a:cs typeface="Arial"/>
                <a:hlinkClick r:id="rId3"/>
              </a:rPr>
              <a:t>https://cocl.us/Geospatial_data</a:t>
            </a:r>
            <a:r>
              <a:rPr sz="850" spc="-10" dirty="0">
                <a:latin typeface="Arial"/>
                <a:cs typeface="Arial"/>
              </a:rPr>
              <a:t>)</a:t>
            </a:r>
            <a:endParaRPr sz="850" dirty="0">
              <a:latin typeface="Arial"/>
              <a:cs typeface="Arial"/>
            </a:endParaRPr>
          </a:p>
        </p:txBody>
      </p:sp>
      <p:sp>
        <p:nvSpPr>
          <p:cNvPr id="5" name="object 5"/>
          <p:cNvSpPr txBox="1"/>
          <p:nvPr/>
        </p:nvSpPr>
        <p:spPr>
          <a:xfrm>
            <a:off x="608402" y="2757841"/>
            <a:ext cx="895985" cy="450850"/>
          </a:xfrm>
          <a:prstGeom prst="rect">
            <a:avLst/>
          </a:prstGeom>
        </p:spPr>
        <p:txBody>
          <a:bodyPr vert="horz" wrap="square" lIns="0" tIns="11430" rIns="0" bIns="0" rtlCol="0">
            <a:spAutoFit/>
          </a:bodyPr>
          <a:lstStyle/>
          <a:p>
            <a:pPr marL="12700">
              <a:lnSpc>
                <a:spcPct val="100000"/>
              </a:lnSpc>
              <a:spcBef>
                <a:spcPts val="90"/>
              </a:spcBef>
            </a:pPr>
            <a:r>
              <a:rPr sz="850" b="1" spc="-10" dirty="0">
                <a:latin typeface="Arial"/>
                <a:cs typeface="Arial"/>
              </a:rPr>
              <a:t>II. Data</a:t>
            </a:r>
            <a:r>
              <a:rPr sz="850" b="1" spc="-60" dirty="0">
                <a:latin typeface="Arial"/>
                <a:cs typeface="Arial"/>
              </a:rPr>
              <a:t> </a:t>
            </a:r>
            <a:r>
              <a:rPr sz="850" b="1" spc="-10" dirty="0">
                <a:latin typeface="Arial"/>
                <a:cs typeface="Arial"/>
              </a:rPr>
              <a:t>Importing</a:t>
            </a:r>
            <a:endParaRPr sz="850" dirty="0">
              <a:latin typeface="Arial"/>
              <a:cs typeface="Arial"/>
            </a:endParaRPr>
          </a:p>
          <a:p>
            <a:pPr>
              <a:lnSpc>
                <a:spcPct val="100000"/>
              </a:lnSpc>
              <a:spcBef>
                <a:spcPts val="55"/>
              </a:spcBef>
            </a:pPr>
            <a:endParaRPr sz="1100" dirty="0">
              <a:latin typeface="Times New Roman"/>
              <a:cs typeface="Times New Roman"/>
            </a:endParaRPr>
          </a:p>
          <a:p>
            <a:pPr marL="12700">
              <a:lnSpc>
                <a:spcPct val="100000"/>
              </a:lnSpc>
            </a:pPr>
            <a:r>
              <a:rPr sz="850" spc="-10" dirty="0">
                <a:solidFill>
                  <a:srgbClr val="2F3E9E"/>
                </a:solidFill>
                <a:latin typeface="Courier New"/>
                <a:cs typeface="Courier New"/>
              </a:rPr>
              <a:t>In</a:t>
            </a:r>
            <a:r>
              <a:rPr sz="850" spc="-25" dirty="0">
                <a:solidFill>
                  <a:srgbClr val="2F3E9E"/>
                </a:solidFill>
                <a:latin typeface="Courier New"/>
                <a:cs typeface="Courier New"/>
              </a:rPr>
              <a:t> </a:t>
            </a:r>
            <a:r>
              <a:rPr sz="850" spc="-10" dirty="0">
                <a:solidFill>
                  <a:srgbClr val="2F3E9E"/>
                </a:solidFill>
                <a:latin typeface="Courier New"/>
                <a:cs typeface="Courier New"/>
              </a:rPr>
              <a:t>[2]:</a:t>
            </a:r>
            <a:endParaRPr sz="850" dirty="0">
              <a:latin typeface="Courier New"/>
              <a:cs typeface="Courier New"/>
            </a:endParaRPr>
          </a:p>
        </p:txBody>
      </p:sp>
      <p:sp>
        <p:nvSpPr>
          <p:cNvPr id="6" name="object 6"/>
          <p:cNvSpPr/>
          <p:nvPr/>
        </p:nvSpPr>
        <p:spPr>
          <a:xfrm>
            <a:off x="582991" y="5697438"/>
            <a:ext cx="6387341" cy="342995"/>
          </a:xfrm>
          <a:prstGeom prst="rect">
            <a:avLst/>
          </a:prstGeom>
          <a:blipFill>
            <a:blip r:embed="rId4" cstate="print"/>
            <a:stretch>
              <a:fillRect/>
            </a:stretch>
          </a:blipFill>
        </p:spPr>
        <p:txBody>
          <a:bodyPr wrap="square" lIns="0" tIns="0" rIns="0" bIns="0" rtlCol="0"/>
          <a:lstStyle/>
          <a:p>
            <a:endParaRPr/>
          </a:p>
        </p:txBody>
      </p:sp>
      <p:sp>
        <p:nvSpPr>
          <p:cNvPr id="7" name="object 7"/>
          <p:cNvSpPr txBox="1"/>
          <p:nvPr/>
        </p:nvSpPr>
        <p:spPr>
          <a:xfrm>
            <a:off x="608402" y="5501807"/>
            <a:ext cx="473709" cy="153670"/>
          </a:xfrm>
          <a:prstGeom prst="rect">
            <a:avLst/>
          </a:prstGeom>
        </p:spPr>
        <p:txBody>
          <a:bodyPr vert="horz" wrap="square" lIns="0" tIns="11430" rIns="0" bIns="0" rtlCol="0">
            <a:spAutoFit/>
          </a:bodyPr>
          <a:lstStyle/>
          <a:p>
            <a:pPr marL="12700">
              <a:lnSpc>
                <a:spcPct val="100000"/>
              </a:lnSpc>
              <a:spcBef>
                <a:spcPts val="90"/>
              </a:spcBef>
            </a:pPr>
            <a:r>
              <a:rPr sz="850" spc="-10" dirty="0">
                <a:solidFill>
                  <a:srgbClr val="2F3E9E"/>
                </a:solidFill>
                <a:latin typeface="Courier New"/>
                <a:cs typeface="Courier New"/>
              </a:rPr>
              <a:t>In</a:t>
            </a:r>
            <a:r>
              <a:rPr sz="850" spc="-90" dirty="0">
                <a:solidFill>
                  <a:srgbClr val="2F3E9E"/>
                </a:solidFill>
                <a:latin typeface="Courier New"/>
                <a:cs typeface="Courier New"/>
              </a:rPr>
              <a:t> </a:t>
            </a:r>
            <a:r>
              <a:rPr sz="850" spc="-10" dirty="0">
                <a:solidFill>
                  <a:srgbClr val="2F3E9E"/>
                </a:solidFill>
                <a:latin typeface="Courier New"/>
                <a:cs typeface="Courier New"/>
              </a:rPr>
              <a:t>[7]:</a:t>
            </a:r>
            <a:endParaRPr sz="850">
              <a:latin typeface="Courier New"/>
              <a:cs typeface="Courier New"/>
            </a:endParaRPr>
          </a:p>
        </p:txBody>
      </p:sp>
      <p:sp>
        <p:nvSpPr>
          <p:cNvPr id="8" name="object 8"/>
          <p:cNvSpPr/>
          <p:nvPr/>
        </p:nvSpPr>
        <p:spPr>
          <a:xfrm>
            <a:off x="582991" y="10156382"/>
            <a:ext cx="6387341" cy="175308"/>
          </a:xfrm>
          <a:prstGeom prst="rect">
            <a:avLst/>
          </a:prstGeom>
          <a:blipFill>
            <a:blip r:embed="rId5" cstate="print"/>
            <a:stretch>
              <a:fillRect/>
            </a:stretch>
          </a:blipFill>
        </p:spPr>
        <p:txBody>
          <a:bodyPr wrap="square" lIns="0" tIns="0" rIns="0" bIns="0" rtlCol="0"/>
          <a:lstStyle/>
          <a:p>
            <a:endParaRPr/>
          </a:p>
        </p:txBody>
      </p:sp>
      <p:sp>
        <p:nvSpPr>
          <p:cNvPr id="9" name="object 9"/>
          <p:cNvSpPr txBox="1"/>
          <p:nvPr/>
        </p:nvSpPr>
        <p:spPr>
          <a:xfrm>
            <a:off x="608402" y="9663488"/>
            <a:ext cx="4126229" cy="664210"/>
          </a:xfrm>
          <a:prstGeom prst="rect">
            <a:avLst/>
          </a:prstGeom>
        </p:spPr>
        <p:txBody>
          <a:bodyPr vert="horz" wrap="square" lIns="0" tIns="11430" rIns="0" bIns="0" rtlCol="0">
            <a:spAutoFit/>
          </a:bodyPr>
          <a:lstStyle/>
          <a:p>
            <a:pPr marL="12700">
              <a:lnSpc>
                <a:spcPct val="100000"/>
              </a:lnSpc>
              <a:spcBef>
                <a:spcPts val="90"/>
              </a:spcBef>
            </a:pPr>
            <a:r>
              <a:rPr sz="850" b="1" spc="-10" dirty="0">
                <a:latin typeface="Arial"/>
                <a:cs typeface="Arial"/>
              </a:rPr>
              <a:t>III. Data Cleaning &amp;</a:t>
            </a:r>
            <a:r>
              <a:rPr sz="850" b="1" spc="5" dirty="0">
                <a:latin typeface="Arial"/>
                <a:cs typeface="Arial"/>
              </a:rPr>
              <a:t> </a:t>
            </a:r>
            <a:r>
              <a:rPr sz="850" b="1" spc="-10" dirty="0">
                <a:latin typeface="Arial"/>
                <a:cs typeface="Arial"/>
              </a:rPr>
              <a:t>Processing</a:t>
            </a:r>
            <a:endParaRPr sz="850">
              <a:latin typeface="Arial"/>
              <a:cs typeface="Arial"/>
            </a:endParaRPr>
          </a:p>
          <a:p>
            <a:pPr>
              <a:lnSpc>
                <a:spcPct val="100000"/>
              </a:lnSpc>
              <a:spcBef>
                <a:spcPts val="55"/>
              </a:spcBef>
            </a:pPr>
            <a:endParaRPr sz="1100">
              <a:latin typeface="Times New Roman"/>
              <a:cs typeface="Times New Roman"/>
            </a:endParaRPr>
          </a:p>
          <a:p>
            <a:pPr marL="12700">
              <a:lnSpc>
                <a:spcPct val="100000"/>
              </a:lnSpc>
            </a:pPr>
            <a:r>
              <a:rPr sz="850" spc="-10" dirty="0">
                <a:solidFill>
                  <a:srgbClr val="2F3E9E"/>
                </a:solidFill>
                <a:latin typeface="Courier New"/>
                <a:cs typeface="Courier New"/>
              </a:rPr>
              <a:t>In</a:t>
            </a:r>
            <a:r>
              <a:rPr sz="850" spc="-15" dirty="0">
                <a:solidFill>
                  <a:srgbClr val="2F3E9E"/>
                </a:solidFill>
                <a:latin typeface="Courier New"/>
                <a:cs typeface="Courier New"/>
              </a:rPr>
              <a:t> </a:t>
            </a:r>
            <a:r>
              <a:rPr sz="850" spc="-10" dirty="0">
                <a:solidFill>
                  <a:srgbClr val="2F3E9E"/>
                </a:solidFill>
                <a:latin typeface="Courier New"/>
                <a:cs typeface="Courier New"/>
              </a:rPr>
              <a:t>[9]:</a:t>
            </a:r>
            <a:endParaRPr sz="850">
              <a:latin typeface="Courier New"/>
              <a:cs typeface="Courier New"/>
            </a:endParaRPr>
          </a:p>
          <a:p>
            <a:pPr marL="20320">
              <a:lnSpc>
                <a:spcPct val="100000"/>
              </a:lnSpc>
              <a:spcBef>
                <a:spcPts val="660"/>
              </a:spcBef>
            </a:pPr>
            <a:r>
              <a:rPr sz="850" i="1" spc="-10" dirty="0">
                <a:solidFill>
                  <a:srgbClr val="3F7F7F"/>
                </a:solidFill>
                <a:latin typeface="Courier New"/>
                <a:cs typeface="Courier New"/>
              </a:rPr>
              <a:t>#lets </a:t>
            </a:r>
            <a:r>
              <a:rPr sz="850" i="1" spc="-15" dirty="0">
                <a:solidFill>
                  <a:srgbClr val="3F7F7F"/>
                </a:solidFill>
                <a:latin typeface="Courier New"/>
                <a:cs typeface="Courier New"/>
              </a:rPr>
              <a:t>examine </a:t>
            </a:r>
            <a:r>
              <a:rPr sz="850" i="1" spc="-10" dirty="0">
                <a:solidFill>
                  <a:srgbClr val="3F7F7F"/>
                </a:solidFill>
                <a:latin typeface="Courier New"/>
                <a:cs typeface="Courier New"/>
              </a:rPr>
              <a:t>total number of </a:t>
            </a:r>
            <a:r>
              <a:rPr sz="850" i="1" spc="-15" dirty="0">
                <a:solidFill>
                  <a:srgbClr val="3F7F7F"/>
                </a:solidFill>
                <a:latin typeface="Courier New"/>
                <a:cs typeface="Courier New"/>
              </a:rPr>
              <a:t>childern enrolled </a:t>
            </a:r>
            <a:r>
              <a:rPr sz="850" i="1" spc="-10" dirty="0">
                <a:solidFill>
                  <a:srgbClr val="3F7F7F"/>
                </a:solidFill>
                <a:latin typeface="Courier New"/>
                <a:cs typeface="Courier New"/>
              </a:rPr>
              <a:t>on those</a:t>
            </a:r>
            <a:r>
              <a:rPr sz="850" i="1" spc="50" dirty="0">
                <a:solidFill>
                  <a:srgbClr val="3F7F7F"/>
                </a:solidFill>
                <a:latin typeface="Courier New"/>
                <a:cs typeface="Courier New"/>
              </a:rPr>
              <a:t> </a:t>
            </a:r>
            <a:r>
              <a:rPr sz="850" i="1" spc="-15" dirty="0">
                <a:solidFill>
                  <a:srgbClr val="3F7F7F"/>
                </a:solidFill>
                <a:latin typeface="Courier New"/>
                <a:cs typeface="Courier New"/>
              </a:rPr>
              <a:t>centers</a:t>
            </a:r>
            <a:endParaRPr sz="850">
              <a:latin typeface="Courier New"/>
              <a:cs typeface="Courier New"/>
            </a:endParaRPr>
          </a:p>
        </p:txBody>
      </p:sp>
      <p:sp>
        <p:nvSpPr>
          <p:cNvPr id="10" name="object 10"/>
          <p:cNvSpPr/>
          <p:nvPr/>
        </p:nvSpPr>
        <p:spPr>
          <a:xfrm>
            <a:off x="621102" y="4927603"/>
            <a:ext cx="145415" cy="305435"/>
          </a:xfrm>
          <a:custGeom>
            <a:avLst/>
            <a:gdLst/>
            <a:ahLst/>
            <a:cxnLst/>
            <a:rect l="l" t="t" r="r" b="b"/>
            <a:pathLst>
              <a:path w="145415" h="305435">
                <a:moveTo>
                  <a:pt x="0" y="0"/>
                </a:moveTo>
                <a:lnTo>
                  <a:pt x="144820" y="0"/>
                </a:lnTo>
                <a:lnTo>
                  <a:pt x="144820" y="304885"/>
                </a:lnTo>
                <a:lnTo>
                  <a:pt x="0" y="304885"/>
                </a:lnTo>
                <a:lnTo>
                  <a:pt x="0" y="0"/>
                </a:lnTo>
                <a:close/>
              </a:path>
            </a:pathLst>
          </a:custGeom>
          <a:solidFill>
            <a:srgbClr val="F4F4F4"/>
          </a:solidFill>
        </p:spPr>
        <p:txBody>
          <a:bodyPr wrap="square" lIns="0" tIns="0" rIns="0" bIns="0" rtlCol="0"/>
          <a:lstStyle/>
          <a:p>
            <a:endParaRPr/>
          </a:p>
        </p:txBody>
      </p:sp>
      <p:sp>
        <p:nvSpPr>
          <p:cNvPr id="11" name="object 11"/>
          <p:cNvSpPr/>
          <p:nvPr/>
        </p:nvSpPr>
        <p:spPr>
          <a:xfrm>
            <a:off x="765922" y="4927603"/>
            <a:ext cx="503555" cy="305435"/>
          </a:xfrm>
          <a:custGeom>
            <a:avLst/>
            <a:gdLst/>
            <a:ahLst/>
            <a:cxnLst/>
            <a:rect l="l" t="t" r="r" b="b"/>
            <a:pathLst>
              <a:path w="503555" h="305435">
                <a:moveTo>
                  <a:pt x="0" y="0"/>
                </a:moveTo>
                <a:lnTo>
                  <a:pt x="503060" y="0"/>
                </a:lnTo>
                <a:lnTo>
                  <a:pt x="503060" y="304885"/>
                </a:lnTo>
                <a:lnTo>
                  <a:pt x="0" y="304885"/>
                </a:lnTo>
                <a:lnTo>
                  <a:pt x="0" y="0"/>
                </a:lnTo>
                <a:close/>
              </a:path>
            </a:pathLst>
          </a:custGeom>
          <a:solidFill>
            <a:srgbClr val="F4F4F4"/>
          </a:solidFill>
        </p:spPr>
        <p:txBody>
          <a:bodyPr wrap="square" lIns="0" tIns="0" rIns="0" bIns="0" rtlCol="0"/>
          <a:lstStyle/>
          <a:p>
            <a:endParaRPr/>
          </a:p>
        </p:txBody>
      </p:sp>
      <p:sp>
        <p:nvSpPr>
          <p:cNvPr id="12" name="object 12"/>
          <p:cNvSpPr/>
          <p:nvPr/>
        </p:nvSpPr>
        <p:spPr>
          <a:xfrm>
            <a:off x="1268983" y="4927603"/>
            <a:ext cx="854075" cy="305435"/>
          </a:xfrm>
          <a:custGeom>
            <a:avLst/>
            <a:gdLst/>
            <a:ahLst/>
            <a:cxnLst/>
            <a:rect l="l" t="t" r="r" b="b"/>
            <a:pathLst>
              <a:path w="854075" h="305435">
                <a:moveTo>
                  <a:pt x="0" y="0"/>
                </a:moveTo>
                <a:lnTo>
                  <a:pt x="853678" y="0"/>
                </a:lnTo>
                <a:lnTo>
                  <a:pt x="853678" y="304885"/>
                </a:lnTo>
                <a:lnTo>
                  <a:pt x="0" y="304885"/>
                </a:lnTo>
                <a:lnTo>
                  <a:pt x="0" y="0"/>
                </a:lnTo>
                <a:close/>
              </a:path>
            </a:pathLst>
          </a:custGeom>
          <a:solidFill>
            <a:srgbClr val="F4F4F4"/>
          </a:solidFill>
        </p:spPr>
        <p:txBody>
          <a:bodyPr wrap="square" lIns="0" tIns="0" rIns="0" bIns="0" rtlCol="0"/>
          <a:lstStyle/>
          <a:p>
            <a:endParaRPr/>
          </a:p>
        </p:txBody>
      </p:sp>
      <p:sp>
        <p:nvSpPr>
          <p:cNvPr id="13" name="object 13"/>
          <p:cNvSpPr/>
          <p:nvPr/>
        </p:nvSpPr>
        <p:spPr>
          <a:xfrm>
            <a:off x="2122661" y="4927603"/>
            <a:ext cx="770255" cy="305435"/>
          </a:xfrm>
          <a:custGeom>
            <a:avLst/>
            <a:gdLst/>
            <a:ahLst/>
            <a:cxnLst/>
            <a:rect l="l" t="t" r="r" b="b"/>
            <a:pathLst>
              <a:path w="770255" h="305435">
                <a:moveTo>
                  <a:pt x="0" y="0"/>
                </a:moveTo>
                <a:lnTo>
                  <a:pt x="769834" y="0"/>
                </a:lnTo>
                <a:lnTo>
                  <a:pt x="769834" y="304885"/>
                </a:lnTo>
                <a:lnTo>
                  <a:pt x="0" y="304885"/>
                </a:lnTo>
                <a:lnTo>
                  <a:pt x="0" y="0"/>
                </a:lnTo>
                <a:close/>
              </a:path>
            </a:pathLst>
          </a:custGeom>
          <a:solidFill>
            <a:srgbClr val="F4F4F4"/>
          </a:solidFill>
        </p:spPr>
        <p:txBody>
          <a:bodyPr wrap="square" lIns="0" tIns="0" rIns="0" bIns="0" rtlCol="0"/>
          <a:lstStyle/>
          <a:p>
            <a:endParaRPr/>
          </a:p>
        </p:txBody>
      </p:sp>
      <p:graphicFrame>
        <p:nvGraphicFramePr>
          <p:cNvPr id="14" name="object 14"/>
          <p:cNvGraphicFramePr>
            <a:graphicFrameLocks noGrp="1"/>
          </p:cNvGraphicFramePr>
          <p:nvPr/>
        </p:nvGraphicFramePr>
        <p:xfrm>
          <a:off x="621102" y="3975880"/>
          <a:ext cx="2270760" cy="902505"/>
        </p:xfrm>
        <a:graphic>
          <a:graphicData uri="http://schemas.openxmlformats.org/drawingml/2006/table">
            <a:tbl>
              <a:tblPr firstRow="1" bandRow="1">
                <a:tableStyleId>{2D5ABB26-0587-4C30-8999-92F81FD0307C}</a:tableStyleId>
              </a:tblPr>
              <a:tblGrid>
                <a:gridCol w="762000"/>
                <a:gridCol w="740410"/>
                <a:gridCol w="768350"/>
              </a:tblGrid>
              <a:tr h="155210">
                <a:tc>
                  <a:txBody>
                    <a:bodyPr/>
                    <a:lstStyle/>
                    <a:p>
                      <a:pPr marR="152400" algn="r">
                        <a:lnSpc>
                          <a:spcPts val="790"/>
                        </a:lnSpc>
                      </a:pPr>
                      <a:r>
                        <a:rPr sz="700" b="1" spc="-5" dirty="0">
                          <a:latin typeface="Arial"/>
                          <a:cs typeface="Arial"/>
                        </a:rPr>
                        <a:t>Postcod</a:t>
                      </a:r>
                      <a:r>
                        <a:rPr sz="700" b="1" dirty="0">
                          <a:latin typeface="Arial"/>
                          <a:cs typeface="Arial"/>
                        </a:rPr>
                        <a:t>e</a:t>
                      </a:r>
                      <a:endParaRPr sz="700" dirty="0">
                        <a:latin typeface="Arial"/>
                        <a:cs typeface="Arial"/>
                      </a:endParaRPr>
                    </a:p>
                  </a:txBody>
                  <a:tcPr marL="0" marR="0" marT="0" marB="0">
                    <a:lnB w="9525">
                      <a:solidFill>
                        <a:srgbClr val="000000"/>
                      </a:solidFill>
                      <a:prstDash val="solid"/>
                    </a:lnB>
                  </a:tcPr>
                </a:tc>
                <a:tc>
                  <a:txBody>
                    <a:bodyPr/>
                    <a:lstStyle/>
                    <a:p>
                      <a:pPr marR="39370" algn="r">
                        <a:lnSpc>
                          <a:spcPts val="790"/>
                        </a:lnSpc>
                      </a:pPr>
                      <a:r>
                        <a:rPr sz="700" b="1" spc="-5" dirty="0">
                          <a:latin typeface="Arial"/>
                          <a:cs typeface="Arial"/>
                        </a:rPr>
                        <a:t>Boroug</a:t>
                      </a:r>
                      <a:r>
                        <a:rPr sz="700" b="1" dirty="0">
                          <a:latin typeface="Arial"/>
                          <a:cs typeface="Arial"/>
                        </a:rPr>
                        <a:t>h</a:t>
                      </a:r>
                      <a:endParaRPr sz="700">
                        <a:latin typeface="Arial"/>
                        <a:cs typeface="Arial"/>
                      </a:endParaRPr>
                    </a:p>
                  </a:txBody>
                  <a:tcPr marL="0" marR="0" marT="0" marB="0">
                    <a:lnB w="9525">
                      <a:solidFill>
                        <a:srgbClr val="000000"/>
                      </a:solidFill>
                      <a:prstDash val="solid"/>
                    </a:lnB>
                  </a:tcPr>
                </a:tc>
                <a:tc>
                  <a:txBody>
                    <a:bodyPr/>
                    <a:lstStyle/>
                    <a:p>
                      <a:pPr marR="35560" algn="r">
                        <a:lnSpc>
                          <a:spcPts val="790"/>
                        </a:lnSpc>
                      </a:pPr>
                      <a:r>
                        <a:rPr sz="700" b="1" spc="-5" dirty="0">
                          <a:latin typeface="Arial"/>
                          <a:cs typeface="Arial"/>
                        </a:rPr>
                        <a:t>Neighbourhoo</a:t>
                      </a:r>
                      <a:r>
                        <a:rPr sz="700" b="1" dirty="0">
                          <a:latin typeface="Arial"/>
                          <a:cs typeface="Arial"/>
                        </a:rPr>
                        <a:t>d</a:t>
                      </a:r>
                      <a:endParaRPr sz="700">
                        <a:latin typeface="Arial"/>
                        <a:cs typeface="Arial"/>
                      </a:endParaRPr>
                    </a:p>
                  </a:txBody>
                  <a:tcPr marL="0" marR="0" marT="0" marB="0">
                    <a:lnB w="9525">
                      <a:solidFill>
                        <a:srgbClr val="000000"/>
                      </a:solidFill>
                      <a:prstDash val="solid"/>
                    </a:lnB>
                  </a:tcPr>
                </a:tc>
              </a:tr>
              <a:tr h="201986">
                <a:tc>
                  <a:txBody>
                    <a:bodyPr/>
                    <a:lstStyle/>
                    <a:p>
                      <a:pPr marR="154940" algn="r">
                        <a:lnSpc>
                          <a:spcPct val="100000"/>
                        </a:lnSpc>
                        <a:spcBef>
                          <a:spcPts val="350"/>
                        </a:spcBef>
                        <a:tabLst>
                          <a:tab pos="365760" algn="l"/>
                        </a:tabLst>
                      </a:pPr>
                      <a:r>
                        <a:rPr sz="700" b="1" dirty="0">
                          <a:latin typeface="Arial"/>
                          <a:cs typeface="Arial"/>
                        </a:rPr>
                        <a:t>0	</a:t>
                      </a:r>
                      <a:r>
                        <a:rPr sz="700" spc="-5" dirty="0">
                          <a:latin typeface="Arial"/>
                          <a:cs typeface="Arial"/>
                        </a:rPr>
                        <a:t>M1</a:t>
                      </a:r>
                      <a:r>
                        <a:rPr sz="700" dirty="0">
                          <a:latin typeface="Arial"/>
                          <a:cs typeface="Arial"/>
                        </a:rPr>
                        <a:t>A</a:t>
                      </a:r>
                      <a:endParaRPr sz="700">
                        <a:latin typeface="Arial"/>
                        <a:cs typeface="Arial"/>
                      </a:endParaRPr>
                    </a:p>
                  </a:txBody>
                  <a:tcPr marL="0" marR="0" marT="44450" marB="0">
                    <a:lnT w="9525">
                      <a:solidFill>
                        <a:srgbClr val="000000"/>
                      </a:solidFill>
                      <a:prstDash val="solid"/>
                    </a:lnT>
                    <a:solidFill>
                      <a:srgbClr val="F4F4F4"/>
                    </a:solidFill>
                  </a:tcPr>
                </a:tc>
                <a:tc>
                  <a:txBody>
                    <a:bodyPr/>
                    <a:lstStyle/>
                    <a:p>
                      <a:pPr marR="38735" algn="r">
                        <a:lnSpc>
                          <a:spcPct val="100000"/>
                        </a:lnSpc>
                        <a:spcBef>
                          <a:spcPts val="350"/>
                        </a:spcBef>
                      </a:pPr>
                      <a:r>
                        <a:rPr sz="700" spc="5" dirty="0">
                          <a:latin typeface="Arial"/>
                          <a:cs typeface="Arial"/>
                        </a:rPr>
                        <a:t>Not</a:t>
                      </a:r>
                      <a:r>
                        <a:rPr sz="700" spc="-80" dirty="0">
                          <a:latin typeface="Arial"/>
                          <a:cs typeface="Arial"/>
                        </a:rPr>
                        <a:t> </a:t>
                      </a:r>
                      <a:r>
                        <a:rPr sz="700" spc="5" dirty="0">
                          <a:latin typeface="Arial"/>
                          <a:cs typeface="Arial"/>
                        </a:rPr>
                        <a:t>assigned</a:t>
                      </a:r>
                      <a:endParaRPr sz="700" dirty="0">
                        <a:latin typeface="Arial"/>
                        <a:cs typeface="Arial"/>
                      </a:endParaRPr>
                    </a:p>
                  </a:txBody>
                  <a:tcPr marL="0" marR="0" marT="44450" marB="0">
                    <a:lnT w="9525">
                      <a:solidFill>
                        <a:srgbClr val="000000"/>
                      </a:solidFill>
                      <a:prstDash val="solid"/>
                    </a:lnT>
                    <a:solidFill>
                      <a:srgbClr val="F4F4F4"/>
                    </a:solidFill>
                  </a:tcPr>
                </a:tc>
                <a:tc>
                  <a:txBody>
                    <a:bodyPr/>
                    <a:lstStyle/>
                    <a:p>
                      <a:pPr marR="38735" algn="r">
                        <a:lnSpc>
                          <a:spcPct val="100000"/>
                        </a:lnSpc>
                        <a:spcBef>
                          <a:spcPts val="350"/>
                        </a:spcBef>
                      </a:pPr>
                      <a:r>
                        <a:rPr sz="700" spc="5" dirty="0">
                          <a:latin typeface="Arial"/>
                          <a:cs typeface="Arial"/>
                        </a:rPr>
                        <a:t>Not</a:t>
                      </a:r>
                      <a:r>
                        <a:rPr sz="700" spc="-80" dirty="0">
                          <a:latin typeface="Arial"/>
                          <a:cs typeface="Arial"/>
                        </a:rPr>
                        <a:t> </a:t>
                      </a:r>
                      <a:r>
                        <a:rPr sz="700" spc="5" dirty="0">
                          <a:latin typeface="Arial"/>
                          <a:cs typeface="Arial"/>
                        </a:rPr>
                        <a:t>assigned</a:t>
                      </a:r>
                      <a:endParaRPr sz="700" dirty="0">
                        <a:latin typeface="Arial"/>
                        <a:cs typeface="Arial"/>
                      </a:endParaRPr>
                    </a:p>
                  </a:txBody>
                  <a:tcPr marL="0" marR="0" marT="44450" marB="0">
                    <a:lnT w="9525">
                      <a:solidFill>
                        <a:srgbClr val="000000"/>
                      </a:solidFill>
                      <a:prstDash val="solid"/>
                    </a:lnT>
                    <a:solidFill>
                      <a:srgbClr val="F4F4F4"/>
                    </a:solidFill>
                  </a:tcPr>
                </a:tc>
              </a:tr>
              <a:tr h="198175">
                <a:tc>
                  <a:txBody>
                    <a:bodyPr/>
                    <a:lstStyle/>
                    <a:p>
                      <a:pPr marR="154940" algn="r">
                        <a:lnSpc>
                          <a:spcPct val="100000"/>
                        </a:lnSpc>
                        <a:spcBef>
                          <a:spcPts val="320"/>
                        </a:spcBef>
                        <a:tabLst>
                          <a:tab pos="365760" algn="l"/>
                        </a:tabLst>
                      </a:pPr>
                      <a:r>
                        <a:rPr sz="700" b="1" dirty="0">
                          <a:latin typeface="Arial"/>
                          <a:cs typeface="Arial"/>
                        </a:rPr>
                        <a:t>1	</a:t>
                      </a:r>
                      <a:r>
                        <a:rPr sz="700" spc="-5" dirty="0">
                          <a:latin typeface="Arial"/>
                          <a:cs typeface="Arial"/>
                        </a:rPr>
                        <a:t>M2</a:t>
                      </a:r>
                      <a:r>
                        <a:rPr sz="700" dirty="0">
                          <a:latin typeface="Arial"/>
                          <a:cs typeface="Arial"/>
                        </a:rPr>
                        <a:t>A</a:t>
                      </a:r>
                      <a:endParaRPr sz="700">
                        <a:latin typeface="Arial"/>
                        <a:cs typeface="Arial"/>
                      </a:endParaRPr>
                    </a:p>
                  </a:txBody>
                  <a:tcPr marL="0" marR="0" marT="40640" marB="0"/>
                </a:tc>
                <a:tc>
                  <a:txBody>
                    <a:bodyPr/>
                    <a:lstStyle/>
                    <a:p>
                      <a:pPr marR="38735" algn="r">
                        <a:lnSpc>
                          <a:spcPct val="100000"/>
                        </a:lnSpc>
                        <a:spcBef>
                          <a:spcPts val="320"/>
                        </a:spcBef>
                      </a:pPr>
                      <a:r>
                        <a:rPr sz="700" spc="5" dirty="0">
                          <a:latin typeface="Arial"/>
                          <a:cs typeface="Arial"/>
                        </a:rPr>
                        <a:t>Not</a:t>
                      </a:r>
                      <a:r>
                        <a:rPr sz="700" spc="-80" dirty="0">
                          <a:latin typeface="Arial"/>
                          <a:cs typeface="Arial"/>
                        </a:rPr>
                        <a:t> </a:t>
                      </a:r>
                      <a:r>
                        <a:rPr sz="700" spc="5" dirty="0">
                          <a:latin typeface="Arial"/>
                          <a:cs typeface="Arial"/>
                        </a:rPr>
                        <a:t>assigned</a:t>
                      </a:r>
                      <a:endParaRPr sz="700">
                        <a:latin typeface="Arial"/>
                        <a:cs typeface="Arial"/>
                      </a:endParaRPr>
                    </a:p>
                  </a:txBody>
                  <a:tcPr marL="0" marR="0" marT="40640" marB="0"/>
                </a:tc>
                <a:tc>
                  <a:txBody>
                    <a:bodyPr/>
                    <a:lstStyle/>
                    <a:p>
                      <a:pPr marR="38735" algn="r">
                        <a:lnSpc>
                          <a:spcPct val="100000"/>
                        </a:lnSpc>
                        <a:spcBef>
                          <a:spcPts val="320"/>
                        </a:spcBef>
                      </a:pPr>
                      <a:r>
                        <a:rPr sz="700" spc="5" dirty="0">
                          <a:latin typeface="Arial"/>
                          <a:cs typeface="Arial"/>
                        </a:rPr>
                        <a:t>Not</a:t>
                      </a:r>
                      <a:r>
                        <a:rPr sz="700" spc="-80" dirty="0">
                          <a:latin typeface="Arial"/>
                          <a:cs typeface="Arial"/>
                        </a:rPr>
                        <a:t> </a:t>
                      </a:r>
                      <a:r>
                        <a:rPr sz="700" spc="5" dirty="0">
                          <a:latin typeface="Arial"/>
                          <a:cs typeface="Arial"/>
                        </a:rPr>
                        <a:t>assigned</a:t>
                      </a:r>
                      <a:endParaRPr sz="700">
                        <a:latin typeface="Arial"/>
                        <a:cs typeface="Arial"/>
                      </a:endParaRPr>
                    </a:p>
                  </a:txBody>
                  <a:tcPr marL="0" marR="0" marT="40640" marB="0"/>
                </a:tc>
              </a:tr>
              <a:tr h="198175">
                <a:tc>
                  <a:txBody>
                    <a:bodyPr/>
                    <a:lstStyle/>
                    <a:p>
                      <a:pPr marR="154940" algn="r">
                        <a:lnSpc>
                          <a:spcPct val="100000"/>
                        </a:lnSpc>
                        <a:spcBef>
                          <a:spcPts val="320"/>
                        </a:spcBef>
                        <a:tabLst>
                          <a:tab pos="365760" algn="l"/>
                        </a:tabLst>
                      </a:pPr>
                      <a:r>
                        <a:rPr sz="700" b="1" dirty="0">
                          <a:latin typeface="Arial"/>
                          <a:cs typeface="Arial"/>
                        </a:rPr>
                        <a:t>2	</a:t>
                      </a:r>
                      <a:r>
                        <a:rPr sz="700" spc="-5" dirty="0">
                          <a:latin typeface="Arial"/>
                          <a:cs typeface="Arial"/>
                        </a:rPr>
                        <a:t>M3</a:t>
                      </a:r>
                      <a:r>
                        <a:rPr sz="700" dirty="0">
                          <a:latin typeface="Arial"/>
                          <a:cs typeface="Arial"/>
                        </a:rPr>
                        <a:t>A</a:t>
                      </a:r>
                      <a:endParaRPr sz="700">
                        <a:latin typeface="Arial"/>
                        <a:cs typeface="Arial"/>
                      </a:endParaRPr>
                    </a:p>
                  </a:txBody>
                  <a:tcPr marL="0" marR="0" marT="40640" marB="0">
                    <a:solidFill>
                      <a:srgbClr val="F4F4F4"/>
                    </a:solidFill>
                  </a:tcPr>
                </a:tc>
                <a:tc>
                  <a:txBody>
                    <a:bodyPr/>
                    <a:lstStyle/>
                    <a:p>
                      <a:pPr marR="36830" algn="r">
                        <a:lnSpc>
                          <a:spcPct val="100000"/>
                        </a:lnSpc>
                        <a:spcBef>
                          <a:spcPts val="320"/>
                        </a:spcBef>
                      </a:pPr>
                      <a:r>
                        <a:rPr sz="700" spc="5" dirty="0">
                          <a:latin typeface="Arial"/>
                          <a:cs typeface="Arial"/>
                        </a:rPr>
                        <a:t>North</a:t>
                      </a:r>
                      <a:r>
                        <a:rPr sz="700" spc="-85" dirty="0">
                          <a:latin typeface="Arial"/>
                          <a:cs typeface="Arial"/>
                        </a:rPr>
                        <a:t> </a:t>
                      </a:r>
                      <a:r>
                        <a:rPr sz="700" spc="5" dirty="0">
                          <a:latin typeface="Arial"/>
                          <a:cs typeface="Arial"/>
                        </a:rPr>
                        <a:t>York</a:t>
                      </a:r>
                      <a:endParaRPr sz="700">
                        <a:latin typeface="Arial"/>
                        <a:cs typeface="Arial"/>
                      </a:endParaRPr>
                    </a:p>
                  </a:txBody>
                  <a:tcPr marL="0" marR="0" marT="40640" marB="0">
                    <a:solidFill>
                      <a:srgbClr val="F4F4F4"/>
                    </a:solidFill>
                  </a:tcPr>
                </a:tc>
                <a:tc>
                  <a:txBody>
                    <a:bodyPr/>
                    <a:lstStyle/>
                    <a:p>
                      <a:pPr marR="35560" algn="r">
                        <a:lnSpc>
                          <a:spcPct val="100000"/>
                        </a:lnSpc>
                        <a:spcBef>
                          <a:spcPts val="320"/>
                        </a:spcBef>
                      </a:pPr>
                      <a:r>
                        <a:rPr sz="700" spc="-5" dirty="0">
                          <a:latin typeface="Arial"/>
                          <a:cs typeface="Arial"/>
                        </a:rPr>
                        <a:t>Par</a:t>
                      </a:r>
                      <a:r>
                        <a:rPr sz="700" dirty="0">
                          <a:latin typeface="Arial"/>
                          <a:cs typeface="Arial"/>
                        </a:rPr>
                        <a:t>k</a:t>
                      </a:r>
                      <a:r>
                        <a:rPr sz="700" spc="-5" dirty="0">
                          <a:latin typeface="Arial"/>
                          <a:cs typeface="Arial"/>
                        </a:rPr>
                        <a:t>wood</a:t>
                      </a:r>
                      <a:r>
                        <a:rPr sz="700" dirty="0">
                          <a:latin typeface="Arial"/>
                          <a:cs typeface="Arial"/>
                        </a:rPr>
                        <a:t>s</a:t>
                      </a:r>
                      <a:endParaRPr sz="700">
                        <a:latin typeface="Arial"/>
                        <a:cs typeface="Arial"/>
                      </a:endParaRPr>
                    </a:p>
                  </a:txBody>
                  <a:tcPr marL="0" marR="0" marT="40640" marB="0">
                    <a:solidFill>
                      <a:srgbClr val="F4F4F4"/>
                    </a:solidFill>
                  </a:tcPr>
                </a:tc>
              </a:tr>
              <a:tr h="148959">
                <a:tc>
                  <a:txBody>
                    <a:bodyPr/>
                    <a:lstStyle/>
                    <a:p>
                      <a:pPr marR="154940" algn="r">
                        <a:lnSpc>
                          <a:spcPts val="755"/>
                        </a:lnSpc>
                        <a:spcBef>
                          <a:spcPts val="320"/>
                        </a:spcBef>
                        <a:tabLst>
                          <a:tab pos="365760" algn="l"/>
                        </a:tabLst>
                      </a:pPr>
                      <a:r>
                        <a:rPr sz="700" b="1" dirty="0">
                          <a:latin typeface="Arial"/>
                          <a:cs typeface="Arial"/>
                        </a:rPr>
                        <a:t>3	</a:t>
                      </a:r>
                      <a:r>
                        <a:rPr sz="700" spc="-5" dirty="0">
                          <a:latin typeface="Arial"/>
                          <a:cs typeface="Arial"/>
                        </a:rPr>
                        <a:t>M4</a:t>
                      </a:r>
                      <a:r>
                        <a:rPr sz="700" dirty="0">
                          <a:latin typeface="Arial"/>
                          <a:cs typeface="Arial"/>
                        </a:rPr>
                        <a:t>A</a:t>
                      </a:r>
                      <a:endParaRPr sz="700">
                        <a:latin typeface="Arial"/>
                        <a:cs typeface="Arial"/>
                      </a:endParaRPr>
                    </a:p>
                  </a:txBody>
                  <a:tcPr marL="0" marR="0" marT="40640" marB="0"/>
                </a:tc>
                <a:tc>
                  <a:txBody>
                    <a:bodyPr/>
                    <a:lstStyle/>
                    <a:p>
                      <a:pPr marR="36830" algn="r">
                        <a:lnSpc>
                          <a:spcPts val="755"/>
                        </a:lnSpc>
                        <a:spcBef>
                          <a:spcPts val="320"/>
                        </a:spcBef>
                      </a:pPr>
                      <a:r>
                        <a:rPr sz="700" spc="5" dirty="0">
                          <a:latin typeface="Arial"/>
                          <a:cs typeface="Arial"/>
                        </a:rPr>
                        <a:t>North</a:t>
                      </a:r>
                      <a:r>
                        <a:rPr sz="700" spc="-85" dirty="0">
                          <a:latin typeface="Arial"/>
                          <a:cs typeface="Arial"/>
                        </a:rPr>
                        <a:t> </a:t>
                      </a:r>
                      <a:r>
                        <a:rPr sz="700" spc="5" dirty="0">
                          <a:latin typeface="Arial"/>
                          <a:cs typeface="Arial"/>
                        </a:rPr>
                        <a:t>York</a:t>
                      </a:r>
                      <a:endParaRPr sz="700">
                        <a:latin typeface="Arial"/>
                        <a:cs typeface="Arial"/>
                      </a:endParaRPr>
                    </a:p>
                  </a:txBody>
                  <a:tcPr marL="0" marR="0" marT="40640" marB="0"/>
                </a:tc>
                <a:tc>
                  <a:txBody>
                    <a:bodyPr/>
                    <a:lstStyle/>
                    <a:p>
                      <a:pPr marR="35560" algn="r">
                        <a:lnSpc>
                          <a:spcPts val="755"/>
                        </a:lnSpc>
                        <a:spcBef>
                          <a:spcPts val="320"/>
                        </a:spcBef>
                      </a:pPr>
                      <a:r>
                        <a:rPr sz="700" dirty="0">
                          <a:latin typeface="Arial"/>
                          <a:cs typeface="Arial"/>
                        </a:rPr>
                        <a:t>Victoria</a:t>
                      </a:r>
                      <a:r>
                        <a:rPr sz="700" spc="-30" dirty="0">
                          <a:latin typeface="Arial"/>
                          <a:cs typeface="Arial"/>
                        </a:rPr>
                        <a:t> </a:t>
                      </a:r>
                      <a:r>
                        <a:rPr sz="700" dirty="0">
                          <a:latin typeface="Arial"/>
                          <a:cs typeface="Arial"/>
                        </a:rPr>
                        <a:t>Village</a:t>
                      </a:r>
                    </a:p>
                  </a:txBody>
                  <a:tcPr marL="0" marR="0" marT="40640" marB="0"/>
                </a:tc>
              </a:tr>
            </a:tbl>
          </a:graphicData>
        </a:graphic>
      </p:graphicFrame>
      <p:sp>
        <p:nvSpPr>
          <p:cNvPr id="15" name="object 15"/>
          <p:cNvSpPr txBox="1"/>
          <p:nvPr/>
        </p:nvSpPr>
        <p:spPr>
          <a:xfrm>
            <a:off x="608402" y="3603897"/>
            <a:ext cx="473709" cy="153670"/>
          </a:xfrm>
          <a:prstGeom prst="rect">
            <a:avLst/>
          </a:prstGeom>
        </p:spPr>
        <p:txBody>
          <a:bodyPr vert="horz" wrap="square" lIns="0" tIns="11430" rIns="0" bIns="0" rtlCol="0">
            <a:spAutoFit/>
          </a:bodyPr>
          <a:lstStyle/>
          <a:p>
            <a:pPr marL="12700">
              <a:lnSpc>
                <a:spcPct val="100000"/>
              </a:lnSpc>
              <a:spcBef>
                <a:spcPts val="90"/>
              </a:spcBef>
            </a:pPr>
            <a:r>
              <a:rPr sz="850" spc="-15" dirty="0">
                <a:solidFill>
                  <a:srgbClr val="D74214"/>
                </a:solidFill>
                <a:latin typeface="Courier New"/>
                <a:cs typeface="Courier New"/>
              </a:rPr>
              <a:t>Out[2]:</a:t>
            </a:r>
            <a:endParaRPr sz="850">
              <a:latin typeface="Courier New"/>
              <a:cs typeface="Courier New"/>
            </a:endParaRPr>
          </a:p>
        </p:txBody>
      </p:sp>
      <p:sp>
        <p:nvSpPr>
          <p:cNvPr id="16" name="object 16"/>
          <p:cNvSpPr txBox="1"/>
          <p:nvPr/>
        </p:nvSpPr>
        <p:spPr>
          <a:xfrm>
            <a:off x="666835" y="5006369"/>
            <a:ext cx="64135" cy="135255"/>
          </a:xfrm>
          <a:prstGeom prst="rect">
            <a:avLst/>
          </a:prstGeom>
        </p:spPr>
        <p:txBody>
          <a:bodyPr vert="horz" wrap="square" lIns="0" tIns="15240" rIns="0" bIns="0" rtlCol="0">
            <a:spAutoFit/>
          </a:bodyPr>
          <a:lstStyle/>
          <a:p>
            <a:pPr>
              <a:lnSpc>
                <a:spcPct val="100000"/>
              </a:lnSpc>
              <a:spcBef>
                <a:spcPts val="120"/>
              </a:spcBef>
            </a:pPr>
            <a:r>
              <a:rPr sz="700" b="1" spc="10" dirty="0">
                <a:latin typeface="Arial"/>
                <a:cs typeface="Arial"/>
              </a:rPr>
              <a:t>4</a:t>
            </a:r>
            <a:endParaRPr sz="700">
              <a:latin typeface="Arial"/>
              <a:cs typeface="Arial"/>
            </a:endParaRPr>
          </a:p>
        </p:txBody>
      </p:sp>
      <p:sp>
        <p:nvSpPr>
          <p:cNvPr id="17" name="object 17"/>
          <p:cNvSpPr txBox="1"/>
          <p:nvPr/>
        </p:nvSpPr>
        <p:spPr>
          <a:xfrm>
            <a:off x="1032697" y="5006369"/>
            <a:ext cx="200660" cy="135255"/>
          </a:xfrm>
          <a:prstGeom prst="rect">
            <a:avLst/>
          </a:prstGeom>
        </p:spPr>
        <p:txBody>
          <a:bodyPr vert="horz" wrap="square" lIns="0" tIns="15240" rIns="0" bIns="0" rtlCol="0">
            <a:spAutoFit/>
          </a:bodyPr>
          <a:lstStyle/>
          <a:p>
            <a:pPr>
              <a:lnSpc>
                <a:spcPct val="100000"/>
              </a:lnSpc>
              <a:spcBef>
                <a:spcPts val="120"/>
              </a:spcBef>
            </a:pPr>
            <a:r>
              <a:rPr sz="700" spc="5" dirty="0">
                <a:latin typeface="Arial"/>
                <a:cs typeface="Arial"/>
              </a:rPr>
              <a:t>M5</a:t>
            </a:r>
            <a:r>
              <a:rPr sz="700" spc="10" dirty="0">
                <a:latin typeface="Arial"/>
                <a:cs typeface="Arial"/>
              </a:rPr>
              <a:t>A</a:t>
            </a:r>
            <a:endParaRPr sz="700">
              <a:latin typeface="Arial"/>
              <a:cs typeface="Arial"/>
            </a:endParaRPr>
          </a:p>
        </p:txBody>
      </p:sp>
      <p:sp>
        <p:nvSpPr>
          <p:cNvPr id="18" name="object 18"/>
          <p:cNvSpPr txBox="1"/>
          <p:nvPr/>
        </p:nvSpPr>
        <p:spPr>
          <a:xfrm>
            <a:off x="1650089" y="4953014"/>
            <a:ext cx="442595" cy="241935"/>
          </a:xfrm>
          <a:prstGeom prst="rect">
            <a:avLst/>
          </a:prstGeom>
        </p:spPr>
        <p:txBody>
          <a:bodyPr vert="horz" wrap="square" lIns="0" tIns="15240" rIns="0" bIns="0" rtlCol="0">
            <a:spAutoFit/>
          </a:bodyPr>
          <a:lstStyle/>
          <a:p>
            <a:pPr marL="114300" marR="5080" indent="-114935">
              <a:lnSpc>
                <a:spcPct val="100000"/>
              </a:lnSpc>
              <a:spcBef>
                <a:spcPts val="120"/>
              </a:spcBef>
            </a:pPr>
            <a:r>
              <a:rPr sz="700" spc="5" dirty="0">
                <a:latin typeface="Arial"/>
                <a:cs typeface="Arial"/>
              </a:rPr>
              <a:t>Downtown  </a:t>
            </a:r>
            <a:r>
              <a:rPr sz="700" dirty="0">
                <a:latin typeface="Arial"/>
                <a:cs typeface="Arial"/>
              </a:rPr>
              <a:t>Toront</a:t>
            </a:r>
            <a:r>
              <a:rPr sz="700" spc="10" dirty="0">
                <a:latin typeface="Arial"/>
                <a:cs typeface="Arial"/>
              </a:rPr>
              <a:t>o</a:t>
            </a:r>
            <a:endParaRPr sz="700">
              <a:latin typeface="Arial"/>
              <a:cs typeface="Arial"/>
            </a:endParaRPr>
          </a:p>
        </p:txBody>
      </p:sp>
      <p:sp>
        <p:nvSpPr>
          <p:cNvPr id="19" name="object 19"/>
          <p:cNvSpPr txBox="1"/>
          <p:nvPr/>
        </p:nvSpPr>
        <p:spPr>
          <a:xfrm>
            <a:off x="2336080" y="5006369"/>
            <a:ext cx="525780" cy="135255"/>
          </a:xfrm>
          <a:prstGeom prst="rect">
            <a:avLst/>
          </a:prstGeom>
        </p:spPr>
        <p:txBody>
          <a:bodyPr vert="horz" wrap="square" lIns="0" tIns="15240" rIns="0" bIns="0" rtlCol="0">
            <a:spAutoFit/>
          </a:bodyPr>
          <a:lstStyle/>
          <a:p>
            <a:pPr>
              <a:lnSpc>
                <a:spcPct val="100000"/>
              </a:lnSpc>
              <a:spcBef>
                <a:spcPts val="120"/>
              </a:spcBef>
            </a:pPr>
            <a:r>
              <a:rPr sz="700" dirty="0">
                <a:latin typeface="Arial"/>
                <a:cs typeface="Arial"/>
              </a:rPr>
              <a:t>Harbourfront</a:t>
            </a:r>
            <a:endParaRPr sz="700">
              <a:latin typeface="Arial"/>
              <a:cs typeface="Arial"/>
            </a:endParaRPr>
          </a:p>
        </p:txBody>
      </p:sp>
      <p:sp>
        <p:nvSpPr>
          <p:cNvPr id="20" name="object 20"/>
          <p:cNvSpPr/>
          <p:nvPr/>
        </p:nvSpPr>
        <p:spPr>
          <a:xfrm>
            <a:off x="621102" y="6680692"/>
            <a:ext cx="145415" cy="526415"/>
          </a:xfrm>
          <a:custGeom>
            <a:avLst/>
            <a:gdLst/>
            <a:ahLst/>
            <a:cxnLst/>
            <a:rect l="l" t="t" r="r" b="b"/>
            <a:pathLst>
              <a:path w="145415" h="526415">
                <a:moveTo>
                  <a:pt x="0" y="0"/>
                </a:moveTo>
                <a:lnTo>
                  <a:pt x="144820" y="0"/>
                </a:lnTo>
                <a:lnTo>
                  <a:pt x="144820" y="525926"/>
                </a:lnTo>
                <a:lnTo>
                  <a:pt x="0" y="525926"/>
                </a:lnTo>
                <a:lnTo>
                  <a:pt x="0" y="0"/>
                </a:lnTo>
                <a:close/>
              </a:path>
            </a:pathLst>
          </a:custGeom>
          <a:solidFill>
            <a:srgbClr val="F4F4F4"/>
          </a:solidFill>
        </p:spPr>
        <p:txBody>
          <a:bodyPr wrap="square" lIns="0" tIns="0" rIns="0" bIns="0" rtlCol="0"/>
          <a:lstStyle/>
          <a:p>
            <a:endParaRPr/>
          </a:p>
        </p:txBody>
      </p:sp>
      <p:sp>
        <p:nvSpPr>
          <p:cNvPr id="21" name="object 21"/>
          <p:cNvSpPr/>
          <p:nvPr/>
        </p:nvSpPr>
        <p:spPr>
          <a:xfrm>
            <a:off x="765922" y="6680692"/>
            <a:ext cx="541655" cy="526415"/>
          </a:xfrm>
          <a:custGeom>
            <a:avLst/>
            <a:gdLst/>
            <a:ahLst/>
            <a:cxnLst/>
            <a:rect l="l" t="t" r="r" b="b"/>
            <a:pathLst>
              <a:path w="541655" h="526415">
                <a:moveTo>
                  <a:pt x="0" y="0"/>
                </a:moveTo>
                <a:lnTo>
                  <a:pt x="541170" y="0"/>
                </a:lnTo>
                <a:lnTo>
                  <a:pt x="541170" y="525926"/>
                </a:lnTo>
                <a:lnTo>
                  <a:pt x="0" y="525926"/>
                </a:lnTo>
                <a:lnTo>
                  <a:pt x="0" y="0"/>
                </a:lnTo>
                <a:close/>
              </a:path>
            </a:pathLst>
          </a:custGeom>
          <a:solidFill>
            <a:srgbClr val="F4F4F4"/>
          </a:solidFill>
        </p:spPr>
        <p:txBody>
          <a:bodyPr wrap="square" lIns="0" tIns="0" rIns="0" bIns="0" rtlCol="0"/>
          <a:lstStyle/>
          <a:p>
            <a:endParaRPr/>
          </a:p>
        </p:txBody>
      </p:sp>
      <p:sp>
        <p:nvSpPr>
          <p:cNvPr id="22" name="object 22"/>
          <p:cNvSpPr/>
          <p:nvPr/>
        </p:nvSpPr>
        <p:spPr>
          <a:xfrm>
            <a:off x="1307093" y="6680692"/>
            <a:ext cx="541655" cy="526415"/>
          </a:xfrm>
          <a:custGeom>
            <a:avLst/>
            <a:gdLst/>
            <a:ahLst/>
            <a:cxnLst/>
            <a:rect l="l" t="t" r="r" b="b"/>
            <a:pathLst>
              <a:path w="541655" h="526415">
                <a:moveTo>
                  <a:pt x="0" y="0"/>
                </a:moveTo>
                <a:lnTo>
                  <a:pt x="541170" y="0"/>
                </a:lnTo>
                <a:lnTo>
                  <a:pt x="541170" y="525926"/>
                </a:lnTo>
                <a:lnTo>
                  <a:pt x="0" y="525926"/>
                </a:lnTo>
                <a:lnTo>
                  <a:pt x="0" y="0"/>
                </a:lnTo>
                <a:close/>
              </a:path>
            </a:pathLst>
          </a:custGeom>
          <a:solidFill>
            <a:srgbClr val="F4F4F4"/>
          </a:solidFill>
        </p:spPr>
        <p:txBody>
          <a:bodyPr wrap="square" lIns="0" tIns="0" rIns="0" bIns="0" rtlCol="0"/>
          <a:lstStyle/>
          <a:p>
            <a:endParaRPr/>
          </a:p>
        </p:txBody>
      </p:sp>
      <p:sp>
        <p:nvSpPr>
          <p:cNvPr id="23" name="object 23"/>
          <p:cNvSpPr/>
          <p:nvPr/>
        </p:nvSpPr>
        <p:spPr>
          <a:xfrm>
            <a:off x="1848264" y="6680692"/>
            <a:ext cx="358775" cy="526415"/>
          </a:xfrm>
          <a:custGeom>
            <a:avLst/>
            <a:gdLst/>
            <a:ahLst/>
            <a:cxnLst/>
            <a:rect l="l" t="t" r="r" b="b"/>
            <a:pathLst>
              <a:path w="358775" h="526415">
                <a:moveTo>
                  <a:pt x="0" y="0"/>
                </a:moveTo>
                <a:lnTo>
                  <a:pt x="358239" y="0"/>
                </a:lnTo>
                <a:lnTo>
                  <a:pt x="358239" y="525926"/>
                </a:lnTo>
                <a:lnTo>
                  <a:pt x="0" y="525926"/>
                </a:lnTo>
                <a:lnTo>
                  <a:pt x="0" y="0"/>
                </a:lnTo>
                <a:close/>
              </a:path>
            </a:pathLst>
          </a:custGeom>
          <a:solidFill>
            <a:srgbClr val="F4F4F4"/>
          </a:solidFill>
        </p:spPr>
        <p:txBody>
          <a:bodyPr wrap="square" lIns="0" tIns="0" rIns="0" bIns="0" rtlCol="0"/>
          <a:lstStyle/>
          <a:p>
            <a:endParaRPr/>
          </a:p>
        </p:txBody>
      </p:sp>
      <p:sp>
        <p:nvSpPr>
          <p:cNvPr id="24" name="object 24"/>
          <p:cNvSpPr/>
          <p:nvPr/>
        </p:nvSpPr>
        <p:spPr>
          <a:xfrm>
            <a:off x="2206504" y="6680692"/>
            <a:ext cx="678815" cy="526415"/>
          </a:xfrm>
          <a:custGeom>
            <a:avLst/>
            <a:gdLst/>
            <a:ahLst/>
            <a:cxnLst/>
            <a:rect l="l" t="t" r="r" b="b"/>
            <a:pathLst>
              <a:path w="678814" h="526415">
                <a:moveTo>
                  <a:pt x="0" y="0"/>
                </a:moveTo>
                <a:lnTo>
                  <a:pt x="678369" y="0"/>
                </a:lnTo>
                <a:lnTo>
                  <a:pt x="678369" y="525926"/>
                </a:lnTo>
                <a:lnTo>
                  <a:pt x="0" y="525926"/>
                </a:lnTo>
                <a:lnTo>
                  <a:pt x="0" y="0"/>
                </a:lnTo>
                <a:close/>
              </a:path>
            </a:pathLst>
          </a:custGeom>
          <a:solidFill>
            <a:srgbClr val="F4F4F4"/>
          </a:solidFill>
        </p:spPr>
        <p:txBody>
          <a:bodyPr wrap="square" lIns="0" tIns="0" rIns="0" bIns="0" rtlCol="0"/>
          <a:lstStyle/>
          <a:p>
            <a:endParaRPr/>
          </a:p>
        </p:txBody>
      </p:sp>
      <p:sp>
        <p:nvSpPr>
          <p:cNvPr id="25" name="object 25"/>
          <p:cNvSpPr/>
          <p:nvPr/>
        </p:nvSpPr>
        <p:spPr>
          <a:xfrm>
            <a:off x="2884873" y="6680692"/>
            <a:ext cx="305435" cy="526415"/>
          </a:xfrm>
          <a:custGeom>
            <a:avLst/>
            <a:gdLst/>
            <a:ahLst/>
            <a:cxnLst/>
            <a:rect l="l" t="t" r="r" b="b"/>
            <a:pathLst>
              <a:path w="305435" h="526415">
                <a:moveTo>
                  <a:pt x="0" y="0"/>
                </a:moveTo>
                <a:lnTo>
                  <a:pt x="304885" y="0"/>
                </a:lnTo>
                <a:lnTo>
                  <a:pt x="304885" y="525926"/>
                </a:lnTo>
                <a:lnTo>
                  <a:pt x="0" y="525926"/>
                </a:lnTo>
                <a:lnTo>
                  <a:pt x="0" y="0"/>
                </a:lnTo>
                <a:close/>
              </a:path>
            </a:pathLst>
          </a:custGeom>
          <a:solidFill>
            <a:srgbClr val="F4F4F4"/>
          </a:solidFill>
        </p:spPr>
        <p:txBody>
          <a:bodyPr wrap="square" lIns="0" tIns="0" rIns="0" bIns="0" rtlCol="0"/>
          <a:lstStyle/>
          <a:p>
            <a:endParaRPr/>
          </a:p>
        </p:txBody>
      </p:sp>
      <p:sp>
        <p:nvSpPr>
          <p:cNvPr id="26" name="object 26"/>
          <p:cNvSpPr/>
          <p:nvPr/>
        </p:nvSpPr>
        <p:spPr>
          <a:xfrm>
            <a:off x="3189758" y="6680692"/>
            <a:ext cx="374015" cy="526415"/>
          </a:xfrm>
          <a:custGeom>
            <a:avLst/>
            <a:gdLst/>
            <a:ahLst/>
            <a:cxnLst/>
            <a:rect l="l" t="t" r="r" b="b"/>
            <a:pathLst>
              <a:path w="374014" h="526415">
                <a:moveTo>
                  <a:pt x="0" y="0"/>
                </a:moveTo>
                <a:lnTo>
                  <a:pt x="373484" y="0"/>
                </a:lnTo>
                <a:lnTo>
                  <a:pt x="373484" y="525926"/>
                </a:lnTo>
                <a:lnTo>
                  <a:pt x="0" y="525926"/>
                </a:lnTo>
                <a:lnTo>
                  <a:pt x="0" y="0"/>
                </a:lnTo>
                <a:close/>
              </a:path>
            </a:pathLst>
          </a:custGeom>
          <a:solidFill>
            <a:srgbClr val="F4F4F4"/>
          </a:solidFill>
        </p:spPr>
        <p:txBody>
          <a:bodyPr wrap="square" lIns="0" tIns="0" rIns="0" bIns="0" rtlCol="0"/>
          <a:lstStyle/>
          <a:p>
            <a:endParaRPr/>
          </a:p>
        </p:txBody>
      </p:sp>
      <p:sp>
        <p:nvSpPr>
          <p:cNvPr id="27" name="object 27"/>
          <p:cNvSpPr/>
          <p:nvPr/>
        </p:nvSpPr>
        <p:spPr>
          <a:xfrm>
            <a:off x="3563242" y="6680692"/>
            <a:ext cx="434975" cy="526415"/>
          </a:xfrm>
          <a:custGeom>
            <a:avLst/>
            <a:gdLst/>
            <a:ahLst/>
            <a:cxnLst/>
            <a:rect l="l" t="t" r="r" b="b"/>
            <a:pathLst>
              <a:path w="434975" h="526415">
                <a:moveTo>
                  <a:pt x="0" y="0"/>
                </a:moveTo>
                <a:lnTo>
                  <a:pt x="434461" y="0"/>
                </a:lnTo>
                <a:lnTo>
                  <a:pt x="434461" y="525926"/>
                </a:lnTo>
                <a:lnTo>
                  <a:pt x="0" y="525926"/>
                </a:lnTo>
                <a:lnTo>
                  <a:pt x="0" y="0"/>
                </a:lnTo>
                <a:close/>
              </a:path>
            </a:pathLst>
          </a:custGeom>
          <a:solidFill>
            <a:srgbClr val="F4F4F4"/>
          </a:solidFill>
        </p:spPr>
        <p:txBody>
          <a:bodyPr wrap="square" lIns="0" tIns="0" rIns="0" bIns="0" rtlCol="0"/>
          <a:lstStyle/>
          <a:p>
            <a:endParaRPr/>
          </a:p>
        </p:txBody>
      </p:sp>
      <p:sp>
        <p:nvSpPr>
          <p:cNvPr id="28" name="object 28"/>
          <p:cNvSpPr/>
          <p:nvPr/>
        </p:nvSpPr>
        <p:spPr>
          <a:xfrm>
            <a:off x="3997704" y="6680692"/>
            <a:ext cx="625475" cy="526415"/>
          </a:xfrm>
          <a:custGeom>
            <a:avLst/>
            <a:gdLst/>
            <a:ahLst/>
            <a:cxnLst/>
            <a:rect l="l" t="t" r="r" b="b"/>
            <a:pathLst>
              <a:path w="625475" h="526415">
                <a:moveTo>
                  <a:pt x="0" y="0"/>
                </a:moveTo>
                <a:lnTo>
                  <a:pt x="625014" y="0"/>
                </a:lnTo>
                <a:lnTo>
                  <a:pt x="625014" y="525926"/>
                </a:lnTo>
                <a:lnTo>
                  <a:pt x="0" y="525926"/>
                </a:lnTo>
                <a:lnTo>
                  <a:pt x="0" y="0"/>
                </a:lnTo>
                <a:close/>
              </a:path>
            </a:pathLst>
          </a:custGeom>
          <a:solidFill>
            <a:srgbClr val="F4F4F4"/>
          </a:solidFill>
        </p:spPr>
        <p:txBody>
          <a:bodyPr wrap="square" lIns="0" tIns="0" rIns="0" bIns="0" rtlCol="0"/>
          <a:lstStyle/>
          <a:p>
            <a:endParaRPr/>
          </a:p>
        </p:txBody>
      </p:sp>
      <p:sp>
        <p:nvSpPr>
          <p:cNvPr id="29" name="object 29"/>
          <p:cNvSpPr/>
          <p:nvPr/>
        </p:nvSpPr>
        <p:spPr>
          <a:xfrm>
            <a:off x="4622718" y="6680692"/>
            <a:ext cx="305435" cy="526415"/>
          </a:xfrm>
          <a:custGeom>
            <a:avLst/>
            <a:gdLst/>
            <a:ahLst/>
            <a:cxnLst/>
            <a:rect l="l" t="t" r="r" b="b"/>
            <a:pathLst>
              <a:path w="305435" h="526415">
                <a:moveTo>
                  <a:pt x="0" y="0"/>
                </a:moveTo>
                <a:lnTo>
                  <a:pt x="304885" y="0"/>
                </a:lnTo>
                <a:lnTo>
                  <a:pt x="304885" y="525926"/>
                </a:lnTo>
                <a:lnTo>
                  <a:pt x="0" y="525926"/>
                </a:lnTo>
                <a:lnTo>
                  <a:pt x="0" y="0"/>
                </a:lnTo>
                <a:close/>
              </a:path>
            </a:pathLst>
          </a:custGeom>
          <a:solidFill>
            <a:srgbClr val="F4F4F4"/>
          </a:solidFill>
        </p:spPr>
        <p:txBody>
          <a:bodyPr wrap="square" lIns="0" tIns="0" rIns="0" bIns="0" rtlCol="0"/>
          <a:lstStyle/>
          <a:p>
            <a:endParaRPr/>
          </a:p>
        </p:txBody>
      </p:sp>
      <p:sp>
        <p:nvSpPr>
          <p:cNvPr id="30" name="object 30"/>
          <p:cNvSpPr/>
          <p:nvPr/>
        </p:nvSpPr>
        <p:spPr>
          <a:xfrm>
            <a:off x="4927603" y="6680692"/>
            <a:ext cx="495934" cy="526415"/>
          </a:xfrm>
          <a:custGeom>
            <a:avLst/>
            <a:gdLst/>
            <a:ahLst/>
            <a:cxnLst/>
            <a:rect l="l" t="t" r="r" b="b"/>
            <a:pathLst>
              <a:path w="495935" h="526415">
                <a:moveTo>
                  <a:pt x="0" y="0"/>
                </a:moveTo>
                <a:lnTo>
                  <a:pt x="495438" y="0"/>
                </a:lnTo>
                <a:lnTo>
                  <a:pt x="495438" y="525926"/>
                </a:lnTo>
                <a:lnTo>
                  <a:pt x="0" y="525926"/>
                </a:lnTo>
                <a:lnTo>
                  <a:pt x="0" y="0"/>
                </a:lnTo>
                <a:close/>
              </a:path>
            </a:pathLst>
          </a:custGeom>
          <a:solidFill>
            <a:srgbClr val="F4F4F4"/>
          </a:solidFill>
        </p:spPr>
        <p:txBody>
          <a:bodyPr wrap="square" lIns="0" tIns="0" rIns="0" bIns="0" rtlCol="0"/>
          <a:lstStyle/>
          <a:p>
            <a:endParaRPr/>
          </a:p>
        </p:txBody>
      </p:sp>
      <p:sp>
        <p:nvSpPr>
          <p:cNvPr id="31" name="object 31"/>
          <p:cNvSpPr/>
          <p:nvPr/>
        </p:nvSpPr>
        <p:spPr>
          <a:xfrm>
            <a:off x="5423041" y="6680692"/>
            <a:ext cx="663575" cy="526415"/>
          </a:xfrm>
          <a:custGeom>
            <a:avLst/>
            <a:gdLst/>
            <a:ahLst/>
            <a:cxnLst/>
            <a:rect l="l" t="t" r="r" b="b"/>
            <a:pathLst>
              <a:path w="663575" h="526415">
                <a:moveTo>
                  <a:pt x="0" y="0"/>
                </a:moveTo>
                <a:lnTo>
                  <a:pt x="663124" y="0"/>
                </a:lnTo>
                <a:lnTo>
                  <a:pt x="663124" y="525926"/>
                </a:lnTo>
                <a:lnTo>
                  <a:pt x="0" y="525926"/>
                </a:lnTo>
                <a:lnTo>
                  <a:pt x="0" y="0"/>
                </a:lnTo>
                <a:close/>
              </a:path>
            </a:pathLst>
          </a:custGeom>
          <a:solidFill>
            <a:srgbClr val="F4F4F4"/>
          </a:solidFill>
        </p:spPr>
        <p:txBody>
          <a:bodyPr wrap="square" lIns="0" tIns="0" rIns="0" bIns="0" rtlCol="0"/>
          <a:lstStyle/>
          <a:p>
            <a:endParaRPr/>
          </a:p>
        </p:txBody>
      </p:sp>
      <p:sp>
        <p:nvSpPr>
          <p:cNvPr id="32" name="object 32"/>
          <p:cNvSpPr/>
          <p:nvPr/>
        </p:nvSpPr>
        <p:spPr>
          <a:xfrm>
            <a:off x="6086166" y="6680692"/>
            <a:ext cx="572135" cy="526415"/>
          </a:xfrm>
          <a:custGeom>
            <a:avLst/>
            <a:gdLst/>
            <a:ahLst/>
            <a:cxnLst/>
            <a:rect l="l" t="t" r="r" b="b"/>
            <a:pathLst>
              <a:path w="572134" h="526415">
                <a:moveTo>
                  <a:pt x="0" y="0"/>
                </a:moveTo>
                <a:lnTo>
                  <a:pt x="571659" y="0"/>
                </a:lnTo>
                <a:lnTo>
                  <a:pt x="571659" y="525926"/>
                </a:lnTo>
                <a:lnTo>
                  <a:pt x="0" y="525926"/>
                </a:lnTo>
                <a:lnTo>
                  <a:pt x="0" y="0"/>
                </a:lnTo>
                <a:close/>
              </a:path>
            </a:pathLst>
          </a:custGeom>
          <a:solidFill>
            <a:srgbClr val="F4F4F4"/>
          </a:solidFill>
        </p:spPr>
        <p:txBody>
          <a:bodyPr wrap="square" lIns="0" tIns="0" rIns="0" bIns="0" rtlCol="0"/>
          <a:lstStyle/>
          <a:p>
            <a:endParaRPr/>
          </a:p>
        </p:txBody>
      </p:sp>
      <p:sp>
        <p:nvSpPr>
          <p:cNvPr id="33" name="object 33"/>
          <p:cNvSpPr/>
          <p:nvPr/>
        </p:nvSpPr>
        <p:spPr>
          <a:xfrm>
            <a:off x="6657826" y="6680692"/>
            <a:ext cx="313055" cy="526415"/>
          </a:xfrm>
          <a:custGeom>
            <a:avLst/>
            <a:gdLst/>
            <a:ahLst/>
            <a:cxnLst/>
            <a:rect l="l" t="t" r="r" b="b"/>
            <a:pathLst>
              <a:path w="313054" h="526415">
                <a:moveTo>
                  <a:pt x="0" y="0"/>
                </a:moveTo>
                <a:lnTo>
                  <a:pt x="312507" y="0"/>
                </a:lnTo>
                <a:lnTo>
                  <a:pt x="312507" y="525926"/>
                </a:lnTo>
                <a:lnTo>
                  <a:pt x="0" y="525926"/>
                </a:lnTo>
                <a:lnTo>
                  <a:pt x="0" y="0"/>
                </a:lnTo>
                <a:close/>
              </a:path>
            </a:pathLst>
          </a:custGeom>
          <a:solidFill>
            <a:srgbClr val="F4F4F4"/>
          </a:solidFill>
        </p:spPr>
        <p:txBody>
          <a:bodyPr wrap="square" lIns="0" tIns="0" rIns="0" bIns="0" rtlCol="0"/>
          <a:lstStyle/>
          <a:p>
            <a:endParaRPr/>
          </a:p>
        </p:txBody>
      </p:sp>
      <p:sp>
        <p:nvSpPr>
          <p:cNvPr id="34" name="object 34"/>
          <p:cNvSpPr/>
          <p:nvPr/>
        </p:nvSpPr>
        <p:spPr>
          <a:xfrm>
            <a:off x="621102" y="7724923"/>
            <a:ext cx="145415" cy="518795"/>
          </a:xfrm>
          <a:custGeom>
            <a:avLst/>
            <a:gdLst/>
            <a:ahLst/>
            <a:cxnLst/>
            <a:rect l="l" t="t" r="r" b="b"/>
            <a:pathLst>
              <a:path w="145415" h="518795">
                <a:moveTo>
                  <a:pt x="0" y="0"/>
                </a:moveTo>
                <a:lnTo>
                  <a:pt x="144820" y="0"/>
                </a:lnTo>
                <a:lnTo>
                  <a:pt x="144820" y="518304"/>
                </a:lnTo>
                <a:lnTo>
                  <a:pt x="0" y="518304"/>
                </a:lnTo>
                <a:lnTo>
                  <a:pt x="0" y="0"/>
                </a:lnTo>
                <a:close/>
              </a:path>
            </a:pathLst>
          </a:custGeom>
          <a:solidFill>
            <a:srgbClr val="F4F4F4"/>
          </a:solidFill>
        </p:spPr>
        <p:txBody>
          <a:bodyPr wrap="square" lIns="0" tIns="0" rIns="0" bIns="0" rtlCol="0"/>
          <a:lstStyle/>
          <a:p>
            <a:endParaRPr/>
          </a:p>
        </p:txBody>
      </p:sp>
      <p:sp>
        <p:nvSpPr>
          <p:cNvPr id="35" name="object 35"/>
          <p:cNvSpPr/>
          <p:nvPr/>
        </p:nvSpPr>
        <p:spPr>
          <a:xfrm>
            <a:off x="765922" y="7724923"/>
            <a:ext cx="541655" cy="518795"/>
          </a:xfrm>
          <a:custGeom>
            <a:avLst/>
            <a:gdLst/>
            <a:ahLst/>
            <a:cxnLst/>
            <a:rect l="l" t="t" r="r" b="b"/>
            <a:pathLst>
              <a:path w="541655" h="518795">
                <a:moveTo>
                  <a:pt x="0" y="0"/>
                </a:moveTo>
                <a:lnTo>
                  <a:pt x="541170" y="0"/>
                </a:lnTo>
                <a:lnTo>
                  <a:pt x="541170" y="518304"/>
                </a:lnTo>
                <a:lnTo>
                  <a:pt x="0" y="518304"/>
                </a:lnTo>
                <a:lnTo>
                  <a:pt x="0" y="0"/>
                </a:lnTo>
                <a:close/>
              </a:path>
            </a:pathLst>
          </a:custGeom>
          <a:solidFill>
            <a:srgbClr val="F4F4F4"/>
          </a:solidFill>
        </p:spPr>
        <p:txBody>
          <a:bodyPr wrap="square" lIns="0" tIns="0" rIns="0" bIns="0" rtlCol="0"/>
          <a:lstStyle/>
          <a:p>
            <a:endParaRPr/>
          </a:p>
        </p:txBody>
      </p:sp>
      <p:sp>
        <p:nvSpPr>
          <p:cNvPr id="36" name="object 36"/>
          <p:cNvSpPr/>
          <p:nvPr/>
        </p:nvSpPr>
        <p:spPr>
          <a:xfrm>
            <a:off x="1307093" y="7724923"/>
            <a:ext cx="541655" cy="518795"/>
          </a:xfrm>
          <a:custGeom>
            <a:avLst/>
            <a:gdLst/>
            <a:ahLst/>
            <a:cxnLst/>
            <a:rect l="l" t="t" r="r" b="b"/>
            <a:pathLst>
              <a:path w="541655" h="518795">
                <a:moveTo>
                  <a:pt x="0" y="0"/>
                </a:moveTo>
                <a:lnTo>
                  <a:pt x="541170" y="0"/>
                </a:lnTo>
                <a:lnTo>
                  <a:pt x="541170" y="518304"/>
                </a:lnTo>
                <a:lnTo>
                  <a:pt x="0" y="518304"/>
                </a:lnTo>
                <a:lnTo>
                  <a:pt x="0" y="0"/>
                </a:lnTo>
                <a:close/>
              </a:path>
            </a:pathLst>
          </a:custGeom>
          <a:solidFill>
            <a:srgbClr val="F4F4F4"/>
          </a:solidFill>
        </p:spPr>
        <p:txBody>
          <a:bodyPr wrap="square" lIns="0" tIns="0" rIns="0" bIns="0" rtlCol="0"/>
          <a:lstStyle/>
          <a:p>
            <a:endParaRPr/>
          </a:p>
        </p:txBody>
      </p:sp>
      <p:sp>
        <p:nvSpPr>
          <p:cNvPr id="37" name="object 37"/>
          <p:cNvSpPr/>
          <p:nvPr/>
        </p:nvSpPr>
        <p:spPr>
          <a:xfrm>
            <a:off x="1848264" y="7724923"/>
            <a:ext cx="358775" cy="518795"/>
          </a:xfrm>
          <a:custGeom>
            <a:avLst/>
            <a:gdLst/>
            <a:ahLst/>
            <a:cxnLst/>
            <a:rect l="l" t="t" r="r" b="b"/>
            <a:pathLst>
              <a:path w="358775" h="518795">
                <a:moveTo>
                  <a:pt x="0" y="0"/>
                </a:moveTo>
                <a:lnTo>
                  <a:pt x="358239" y="0"/>
                </a:lnTo>
                <a:lnTo>
                  <a:pt x="358239" y="518304"/>
                </a:lnTo>
                <a:lnTo>
                  <a:pt x="0" y="518304"/>
                </a:lnTo>
                <a:lnTo>
                  <a:pt x="0" y="0"/>
                </a:lnTo>
                <a:close/>
              </a:path>
            </a:pathLst>
          </a:custGeom>
          <a:solidFill>
            <a:srgbClr val="F4F4F4"/>
          </a:solidFill>
        </p:spPr>
        <p:txBody>
          <a:bodyPr wrap="square" lIns="0" tIns="0" rIns="0" bIns="0" rtlCol="0"/>
          <a:lstStyle/>
          <a:p>
            <a:endParaRPr/>
          </a:p>
        </p:txBody>
      </p:sp>
      <p:sp>
        <p:nvSpPr>
          <p:cNvPr id="38" name="object 38"/>
          <p:cNvSpPr/>
          <p:nvPr/>
        </p:nvSpPr>
        <p:spPr>
          <a:xfrm>
            <a:off x="2206504" y="7724923"/>
            <a:ext cx="678815" cy="518795"/>
          </a:xfrm>
          <a:custGeom>
            <a:avLst/>
            <a:gdLst/>
            <a:ahLst/>
            <a:cxnLst/>
            <a:rect l="l" t="t" r="r" b="b"/>
            <a:pathLst>
              <a:path w="678814" h="518795">
                <a:moveTo>
                  <a:pt x="0" y="0"/>
                </a:moveTo>
                <a:lnTo>
                  <a:pt x="678369" y="0"/>
                </a:lnTo>
                <a:lnTo>
                  <a:pt x="678369" y="518304"/>
                </a:lnTo>
                <a:lnTo>
                  <a:pt x="0" y="518304"/>
                </a:lnTo>
                <a:lnTo>
                  <a:pt x="0" y="0"/>
                </a:lnTo>
                <a:close/>
              </a:path>
            </a:pathLst>
          </a:custGeom>
          <a:solidFill>
            <a:srgbClr val="F4F4F4"/>
          </a:solidFill>
        </p:spPr>
        <p:txBody>
          <a:bodyPr wrap="square" lIns="0" tIns="0" rIns="0" bIns="0" rtlCol="0"/>
          <a:lstStyle/>
          <a:p>
            <a:endParaRPr/>
          </a:p>
        </p:txBody>
      </p:sp>
      <p:sp>
        <p:nvSpPr>
          <p:cNvPr id="39" name="object 39"/>
          <p:cNvSpPr/>
          <p:nvPr/>
        </p:nvSpPr>
        <p:spPr>
          <a:xfrm>
            <a:off x="2884873" y="7724923"/>
            <a:ext cx="305435" cy="518795"/>
          </a:xfrm>
          <a:custGeom>
            <a:avLst/>
            <a:gdLst/>
            <a:ahLst/>
            <a:cxnLst/>
            <a:rect l="l" t="t" r="r" b="b"/>
            <a:pathLst>
              <a:path w="305435" h="518795">
                <a:moveTo>
                  <a:pt x="0" y="0"/>
                </a:moveTo>
                <a:lnTo>
                  <a:pt x="304885" y="0"/>
                </a:lnTo>
                <a:lnTo>
                  <a:pt x="304885" y="518304"/>
                </a:lnTo>
                <a:lnTo>
                  <a:pt x="0" y="518304"/>
                </a:lnTo>
                <a:lnTo>
                  <a:pt x="0" y="0"/>
                </a:lnTo>
                <a:close/>
              </a:path>
            </a:pathLst>
          </a:custGeom>
          <a:solidFill>
            <a:srgbClr val="F4F4F4"/>
          </a:solidFill>
        </p:spPr>
        <p:txBody>
          <a:bodyPr wrap="square" lIns="0" tIns="0" rIns="0" bIns="0" rtlCol="0"/>
          <a:lstStyle/>
          <a:p>
            <a:endParaRPr/>
          </a:p>
        </p:txBody>
      </p:sp>
      <p:sp>
        <p:nvSpPr>
          <p:cNvPr id="40" name="object 40"/>
          <p:cNvSpPr/>
          <p:nvPr/>
        </p:nvSpPr>
        <p:spPr>
          <a:xfrm>
            <a:off x="3189758" y="7724923"/>
            <a:ext cx="374015" cy="518795"/>
          </a:xfrm>
          <a:custGeom>
            <a:avLst/>
            <a:gdLst/>
            <a:ahLst/>
            <a:cxnLst/>
            <a:rect l="l" t="t" r="r" b="b"/>
            <a:pathLst>
              <a:path w="374014" h="518795">
                <a:moveTo>
                  <a:pt x="0" y="0"/>
                </a:moveTo>
                <a:lnTo>
                  <a:pt x="373484" y="0"/>
                </a:lnTo>
                <a:lnTo>
                  <a:pt x="373484" y="518304"/>
                </a:lnTo>
                <a:lnTo>
                  <a:pt x="0" y="518304"/>
                </a:lnTo>
                <a:lnTo>
                  <a:pt x="0" y="0"/>
                </a:lnTo>
                <a:close/>
              </a:path>
            </a:pathLst>
          </a:custGeom>
          <a:solidFill>
            <a:srgbClr val="F4F4F4"/>
          </a:solidFill>
        </p:spPr>
        <p:txBody>
          <a:bodyPr wrap="square" lIns="0" tIns="0" rIns="0" bIns="0" rtlCol="0"/>
          <a:lstStyle/>
          <a:p>
            <a:endParaRPr/>
          </a:p>
        </p:txBody>
      </p:sp>
      <p:sp>
        <p:nvSpPr>
          <p:cNvPr id="41" name="object 41"/>
          <p:cNvSpPr/>
          <p:nvPr/>
        </p:nvSpPr>
        <p:spPr>
          <a:xfrm>
            <a:off x="3563242" y="7724923"/>
            <a:ext cx="434975" cy="518795"/>
          </a:xfrm>
          <a:custGeom>
            <a:avLst/>
            <a:gdLst/>
            <a:ahLst/>
            <a:cxnLst/>
            <a:rect l="l" t="t" r="r" b="b"/>
            <a:pathLst>
              <a:path w="434975" h="518795">
                <a:moveTo>
                  <a:pt x="0" y="0"/>
                </a:moveTo>
                <a:lnTo>
                  <a:pt x="434461" y="0"/>
                </a:lnTo>
                <a:lnTo>
                  <a:pt x="434461" y="518304"/>
                </a:lnTo>
                <a:lnTo>
                  <a:pt x="0" y="518304"/>
                </a:lnTo>
                <a:lnTo>
                  <a:pt x="0" y="0"/>
                </a:lnTo>
                <a:close/>
              </a:path>
            </a:pathLst>
          </a:custGeom>
          <a:solidFill>
            <a:srgbClr val="F4F4F4"/>
          </a:solidFill>
        </p:spPr>
        <p:txBody>
          <a:bodyPr wrap="square" lIns="0" tIns="0" rIns="0" bIns="0" rtlCol="0"/>
          <a:lstStyle/>
          <a:p>
            <a:endParaRPr/>
          </a:p>
        </p:txBody>
      </p:sp>
      <p:sp>
        <p:nvSpPr>
          <p:cNvPr id="42" name="object 42"/>
          <p:cNvSpPr/>
          <p:nvPr/>
        </p:nvSpPr>
        <p:spPr>
          <a:xfrm>
            <a:off x="3997704" y="7724923"/>
            <a:ext cx="625475" cy="518795"/>
          </a:xfrm>
          <a:custGeom>
            <a:avLst/>
            <a:gdLst/>
            <a:ahLst/>
            <a:cxnLst/>
            <a:rect l="l" t="t" r="r" b="b"/>
            <a:pathLst>
              <a:path w="625475" h="518795">
                <a:moveTo>
                  <a:pt x="0" y="0"/>
                </a:moveTo>
                <a:lnTo>
                  <a:pt x="625014" y="0"/>
                </a:lnTo>
                <a:lnTo>
                  <a:pt x="625014" y="518304"/>
                </a:lnTo>
                <a:lnTo>
                  <a:pt x="0" y="518304"/>
                </a:lnTo>
                <a:lnTo>
                  <a:pt x="0" y="0"/>
                </a:lnTo>
                <a:close/>
              </a:path>
            </a:pathLst>
          </a:custGeom>
          <a:solidFill>
            <a:srgbClr val="F4F4F4"/>
          </a:solidFill>
        </p:spPr>
        <p:txBody>
          <a:bodyPr wrap="square" lIns="0" tIns="0" rIns="0" bIns="0" rtlCol="0"/>
          <a:lstStyle/>
          <a:p>
            <a:endParaRPr/>
          </a:p>
        </p:txBody>
      </p:sp>
      <p:sp>
        <p:nvSpPr>
          <p:cNvPr id="43" name="object 43"/>
          <p:cNvSpPr/>
          <p:nvPr/>
        </p:nvSpPr>
        <p:spPr>
          <a:xfrm>
            <a:off x="4622718" y="7724923"/>
            <a:ext cx="305435" cy="518795"/>
          </a:xfrm>
          <a:custGeom>
            <a:avLst/>
            <a:gdLst/>
            <a:ahLst/>
            <a:cxnLst/>
            <a:rect l="l" t="t" r="r" b="b"/>
            <a:pathLst>
              <a:path w="305435" h="518795">
                <a:moveTo>
                  <a:pt x="0" y="0"/>
                </a:moveTo>
                <a:lnTo>
                  <a:pt x="304885" y="0"/>
                </a:lnTo>
                <a:lnTo>
                  <a:pt x="304885" y="518304"/>
                </a:lnTo>
                <a:lnTo>
                  <a:pt x="0" y="518304"/>
                </a:lnTo>
                <a:lnTo>
                  <a:pt x="0" y="0"/>
                </a:lnTo>
                <a:close/>
              </a:path>
            </a:pathLst>
          </a:custGeom>
          <a:solidFill>
            <a:srgbClr val="F4F4F4"/>
          </a:solidFill>
        </p:spPr>
        <p:txBody>
          <a:bodyPr wrap="square" lIns="0" tIns="0" rIns="0" bIns="0" rtlCol="0"/>
          <a:lstStyle/>
          <a:p>
            <a:endParaRPr/>
          </a:p>
        </p:txBody>
      </p:sp>
      <p:sp>
        <p:nvSpPr>
          <p:cNvPr id="44" name="object 44"/>
          <p:cNvSpPr/>
          <p:nvPr/>
        </p:nvSpPr>
        <p:spPr>
          <a:xfrm>
            <a:off x="4927603" y="7724923"/>
            <a:ext cx="495934" cy="518795"/>
          </a:xfrm>
          <a:custGeom>
            <a:avLst/>
            <a:gdLst/>
            <a:ahLst/>
            <a:cxnLst/>
            <a:rect l="l" t="t" r="r" b="b"/>
            <a:pathLst>
              <a:path w="495935" h="518795">
                <a:moveTo>
                  <a:pt x="0" y="0"/>
                </a:moveTo>
                <a:lnTo>
                  <a:pt x="495438" y="0"/>
                </a:lnTo>
                <a:lnTo>
                  <a:pt x="495438" y="518304"/>
                </a:lnTo>
                <a:lnTo>
                  <a:pt x="0" y="518304"/>
                </a:lnTo>
                <a:lnTo>
                  <a:pt x="0" y="0"/>
                </a:lnTo>
                <a:close/>
              </a:path>
            </a:pathLst>
          </a:custGeom>
          <a:solidFill>
            <a:srgbClr val="F4F4F4"/>
          </a:solidFill>
        </p:spPr>
        <p:txBody>
          <a:bodyPr wrap="square" lIns="0" tIns="0" rIns="0" bIns="0" rtlCol="0"/>
          <a:lstStyle/>
          <a:p>
            <a:endParaRPr/>
          </a:p>
        </p:txBody>
      </p:sp>
      <p:sp>
        <p:nvSpPr>
          <p:cNvPr id="45" name="object 45"/>
          <p:cNvSpPr/>
          <p:nvPr/>
        </p:nvSpPr>
        <p:spPr>
          <a:xfrm>
            <a:off x="5423041" y="7724923"/>
            <a:ext cx="663575" cy="518795"/>
          </a:xfrm>
          <a:custGeom>
            <a:avLst/>
            <a:gdLst/>
            <a:ahLst/>
            <a:cxnLst/>
            <a:rect l="l" t="t" r="r" b="b"/>
            <a:pathLst>
              <a:path w="663575" h="518795">
                <a:moveTo>
                  <a:pt x="0" y="0"/>
                </a:moveTo>
                <a:lnTo>
                  <a:pt x="663124" y="0"/>
                </a:lnTo>
                <a:lnTo>
                  <a:pt x="663124" y="518304"/>
                </a:lnTo>
                <a:lnTo>
                  <a:pt x="0" y="518304"/>
                </a:lnTo>
                <a:lnTo>
                  <a:pt x="0" y="0"/>
                </a:lnTo>
                <a:close/>
              </a:path>
            </a:pathLst>
          </a:custGeom>
          <a:solidFill>
            <a:srgbClr val="F4F4F4"/>
          </a:solidFill>
        </p:spPr>
        <p:txBody>
          <a:bodyPr wrap="square" lIns="0" tIns="0" rIns="0" bIns="0" rtlCol="0"/>
          <a:lstStyle/>
          <a:p>
            <a:endParaRPr/>
          </a:p>
        </p:txBody>
      </p:sp>
      <p:sp>
        <p:nvSpPr>
          <p:cNvPr id="46" name="object 46"/>
          <p:cNvSpPr/>
          <p:nvPr/>
        </p:nvSpPr>
        <p:spPr>
          <a:xfrm>
            <a:off x="6086166" y="7724923"/>
            <a:ext cx="572135" cy="518795"/>
          </a:xfrm>
          <a:custGeom>
            <a:avLst/>
            <a:gdLst/>
            <a:ahLst/>
            <a:cxnLst/>
            <a:rect l="l" t="t" r="r" b="b"/>
            <a:pathLst>
              <a:path w="572134" h="518795">
                <a:moveTo>
                  <a:pt x="0" y="0"/>
                </a:moveTo>
                <a:lnTo>
                  <a:pt x="571659" y="0"/>
                </a:lnTo>
                <a:lnTo>
                  <a:pt x="571659" y="518304"/>
                </a:lnTo>
                <a:lnTo>
                  <a:pt x="0" y="518304"/>
                </a:lnTo>
                <a:lnTo>
                  <a:pt x="0" y="0"/>
                </a:lnTo>
                <a:close/>
              </a:path>
            </a:pathLst>
          </a:custGeom>
          <a:solidFill>
            <a:srgbClr val="F4F4F4"/>
          </a:solidFill>
        </p:spPr>
        <p:txBody>
          <a:bodyPr wrap="square" lIns="0" tIns="0" rIns="0" bIns="0" rtlCol="0"/>
          <a:lstStyle/>
          <a:p>
            <a:endParaRPr/>
          </a:p>
        </p:txBody>
      </p:sp>
      <p:sp>
        <p:nvSpPr>
          <p:cNvPr id="47" name="object 47"/>
          <p:cNvSpPr/>
          <p:nvPr/>
        </p:nvSpPr>
        <p:spPr>
          <a:xfrm>
            <a:off x="6657826" y="7724923"/>
            <a:ext cx="313055" cy="518795"/>
          </a:xfrm>
          <a:custGeom>
            <a:avLst/>
            <a:gdLst/>
            <a:ahLst/>
            <a:cxnLst/>
            <a:rect l="l" t="t" r="r" b="b"/>
            <a:pathLst>
              <a:path w="313054" h="518795">
                <a:moveTo>
                  <a:pt x="0" y="0"/>
                </a:moveTo>
                <a:lnTo>
                  <a:pt x="312507" y="0"/>
                </a:lnTo>
                <a:lnTo>
                  <a:pt x="312507" y="518304"/>
                </a:lnTo>
                <a:lnTo>
                  <a:pt x="0" y="518304"/>
                </a:lnTo>
                <a:lnTo>
                  <a:pt x="0" y="0"/>
                </a:lnTo>
                <a:close/>
              </a:path>
            </a:pathLst>
          </a:custGeom>
          <a:solidFill>
            <a:srgbClr val="F4F4F4"/>
          </a:solidFill>
        </p:spPr>
        <p:txBody>
          <a:bodyPr wrap="square" lIns="0" tIns="0" rIns="0" bIns="0" rtlCol="0"/>
          <a:lstStyle/>
          <a:p>
            <a:endParaRPr/>
          </a:p>
        </p:txBody>
      </p:sp>
      <p:sp>
        <p:nvSpPr>
          <p:cNvPr id="48" name="object 48"/>
          <p:cNvSpPr/>
          <p:nvPr/>
        </p:nvSpPr>
        <p:spPr>
          <a:xfrm>
            <a:off x="621102" y="8868242"/>
            <a:ext cx="145415" cy="412115"/>
          </a:xfrm>
          <a:custGeom>
            <a:avLst/>
            <a:gdLst/>
            <a:ahLst/>
            <a:cxnLst/>
            <a:rect l="l" t="t" r="r" b="b"/>
            <a:pathLst>
              <a:path w="145415" h="412115">
                <a:moveTo>
                  <a:pt x="0" y="0"/>
                </a:moveTo>
                <a:lnTo>
                  <a:pt x="144820" y="0"/>
                </a:lnTo>
                <a:lnTo>
                  <a:pt x="144820" y="411594"/>
                </a:lnTo>
                <a:lnTo>
                  <a:pt x="0" y="411594"/>
                </a:lnTo>
                <a:lnTo>
                  <a:pt x="0" y="0"/>
                </a:lnTo>
                <a:close/>
              </a:path>
            </a:pathLst>
          </a:custGeom>
          <a:solidFill>
            <a:srgbClr val="F4F4F4"/>
          </a:solidFill>
        </p:spPr>
        <p:txBody>
          <a:bodyPr wrap="square" lIns="0" tIns="0" rIns="0" bIns="0" rtlCol="0"/>
          <a:lstStyle/>
          <a:p>
            <a:endParaRPr/>
          </a:p>
        </p:txBody>
      </p:sp>
      <p:sp>
        <p:nvSpPr>
          <p:cNvPr id="49" name="object 49"/>
          <p:cNvSpPr/>
          <p:nvPr/>
        </p:nvSpPr>
        <p:spPr>
          <a:xfrm>
            <a:off x="765922" y="8868242"/>
            <a:ext cx="541655" cy="412115"/>
          </a:xfrm>
          <a:custGeom>
            <a:avLst/>
            <a:gdLst/>
            <a:ahLst/>
            <a:cxnLst/>
            <a:rect l="l" t="t" r="r" b="b"/>
            <a:pathLst>
              <a:path w="541655" h="412115">
                <a:moveTo>
                  <a:pt x="0" y="0"/>
                </a:moveTo>
                <a:lnTo>
                  <a:pt x="541170" y="0"/>
                </a:lnTo>
                <a:lnTo>
                  <a:pt x="541170" y="411594"/>
                </a:lnTo>
                <a:lnTo>
                  <a:pt x="0" y="411594"/>
                </a:lnTo>
                <a:lnTo>
                  <a:pt x="0" y="0"/>
                </a:lnTo>
                <a:close/>
              </a:path>
            </a:pathLst>
          </a:custGeom>
          <a:solidFill>
            <a:srgbClr val="F4F4F4"/>
          </a:solidFill>
        </p:spPr>
        <p:txBody>
          <a:bodyPr wrap="square" lIns="0" tIns="0" rIns="0" bIns="0" rtlCol="0"/>
          <a:lstStyle/>
          <a:p>
            <a:endParaRPr/>
          </a:p>
        </p:txBody>
      </p:sp>
      <p:sp>
        <p:nvSpPr>
          <p:cNvPr id="50" name="object 50"/>
          <p:cNvSpPr/>
          <p:nvPr/>
        </p:nvSpPr>
        <p:spPr>
          <a:xfrm>
            <a:off x="1307093" y="8868242"/>
            <a:ext cx="541655" cy="412115"/>
          </a:xfrm>
          <a:custGeom>
            <a:avLst/>
            <a:gdLst/>
            <a:ahLst/>
            <a:cxnLst/>
            <a:rect l="l" t="t" r="r" b="b"/>
            <a:pathLst>
              <a:path w="541655" h="412115">
                <a:moveTo>
                  <a:pt x="0" y="0"/>
                </a:moveTo>
                <a:lnTo>
                  <a:pt x="541170" y="0"/>
                </a:lnTo>
                <a:lnTo>
                  <a:pt x="541170" y="411594"/>
                </a:lnTo>
                <a:lnTo>
                  <a:pt x="0" y="411594"/>
                </a:lnTo>
                <a:lnTo>
                  <a:pt x="0" y="0"/>
                </a:lnTo>
                <a:close/>
              </a:path>
            </a:pathLst>
          </a:custGeom>
          <a:solidFill>
            <a:srgbClr val="F4F4F4"/>
          </a:solidFill>
        </p:spPr>
        <p:txBody>
          <a:bodyPr wrap="square" lIns="0" tIns="0" rIns="0" bIns="0" rtlCol="0"/>
          <a:lstStyle/>
          <a:p>
            <a:endParaRPr/>
          </a:p>
        </p:txBody>
      </p:sp>
      <p:sp>
        <p:nvSpPr>
          <p:cNvPr id="51" name="object 51"/>
          <p:cNvSpPr/>
          <p:nvPr/>
        </p:nvSpPr>
        <p:spPr>
          <a:xfrm>
            <a:off x="1848264" y="8868242"/>
            <a:ext cx="358775" cy="412115"/>
          </a:xfrm>
          <a:custGeom>
            <a:avLst/>
            <a:gdLst/>
            <a:ahLst/>
            <a:cxnLst/>
            <a:rect l="l" t="t" r="r" b="b"/>
            <a:pathLst>
              <a:path w="358775" h="412115">
                <a:moveTo>
                  <a:pt x="0" y="0"/>
                </a:moveTo>
                <a:lnTo>
                  <a:pt x="358239" y="0"/>
                </a:lnTo>
                <a:lnTo>
                  <a:pt x="358239" y="411594"/>
                </a:lnTo>
                <a:lnTo>
                  <a:pt x="0" y="411594"/>
                </a:lnTo>
                <a:lnTo>
                  <a:pt x="0" y="0"/>
                </a:lnTo>
                <a:close/>
              </a:path>
            </a:pathLst>
          </a:custGeom>
          <a:solidFill>
            <a:srgbClr val="F4F4F4"/>
          </a:solidFill>
        </p:spPr>
        <p:txBody>
          <a:bodyPr wrap="square" lIns="0" tIns="0" rIns="0" bIns="0" rtlCol="0"/>
          <a:lstStyle/>
          <a:p>
            <a:endParaRPr/>
          </a:p>
        </p:txBody>
      </p:sp>
      <p:sp>
        <p:nvSpPr>
          <p:cNvPr id="52" name="object 52"/>
          <p:cNvSpPr/>
          <p:nvPr/>
        </p:nvSpPr>
        <p:spPr>
          <a:xfrm>
            <a:off x="2206504" y="8868242"/>
            <a:ext cx="678815" cy="412115"/>
          </a:xfrm>
          <a:custGeom>
            <a:avLst/>
            <a:gdLst/>
            <a:ahLst/>
            <a:cxnLst/>
            <a:rect l="l" t="t" r="r" b="b"/>
            <a:pathLst>
              <a:path w="678814" h="412115">
                <a:moveTo>
                  <a:pt x="0" y="0"/>
                </a:moveTo>
                <a:lnTo>
                  <a:pt x="678369" y="0"/>
                </a:lnTo>
                <a:lnTo>
                  <a:pt x="678369" y="411594"/>
                </a:lnTo>
                <a:lnTo>
                  <a:pt x="0" y="411594"/>
                </a:lnTo>
                <a:lnTo>
                  <a:pt x="0" y="0"/>
                </a:lnTo>
                <a:close/>
              </a:path>
            </a:pathLst>
          </a:custGeom>
          <a:solidFill>
            <a:srgbClr val="F4F4F4"/>
          </a:solidFill>
        </p:spPr>
        <p:txBody>
          <a:bodyPr wrap="square" lIns="0" tIns="0" rIns="0" bIns="0" rtlCol="0"/>
          <a:lstStyle/>
          <a:p>
            <a:endParaRPr/>
          </a:p>
        </p:txBody>
      </p:sp>
      <p:sp>
        <p:nvSpPr>
          <p:cNvPr id="53" name="object 53"/>
          <p:cNvSpPr/>
          <p:nvPr/>
        </p:nvSpPr>
        <p:spPr>
          <a:xfrm>
            <a:off x="2884873" y="8868242"/>
            <a:ext cx="305435" cy="412115"/>
          </a:xfrm>
          <a:custGeom>
            <a:avLst/>
            <a:gdLst/>
            <a:ahLst/>
            <a:cxnLst/>
            <a:rect l="l" t="t" r="r" b="b"/>
            <a:pathLst>
              <a:path w="305435" h="412115">
                <a:moveTo>
                  <a:pt x="0" y="0"/>
                </a:moveTo>
                <a:lnTo>
                  <a:pt x="304885" y="0"/>
                </a:lnTo>
                <a:lnTo>
                  <a:pt x="304885" y="411594"/>
                </a:lnTo>
                <a:lnTo>
                  <a:pt x="0" y="411594"/>
                </a:lnTo>
                <a:lnTo>
                  <a:pt x="0" y="0"/>
                </a:lnTo>
                <a:close/>
              </a:path>
            </a:pathLst>
          </a:custGeom>
          <a:solidFill>
            <a:srgbClr val="F4F4F4"/>
          </a:solidFill>
        </p:spPr>
        <p:txBody>
          <a:bodyPr wrap="square" lIns="0" tIns="0" rIns="0" bIns="0" rtlCol="0"/>
          <a:lstStyle/>
          <a:p>
            <a:endParaRPr/>
          </a:p>
        </p:txBody>
      </p:sp>
      <p:sp>
        <p:nvSpPr>
          <p:cNvPr id="54" name="object 54"/>
          <p:cNvSpPr/>
          <p:nvPr/>
        </p:nvSpPr>
        <p:spPr>
          <a:xfrm>
            <a:off x="3189758" y="8868242"/>
            <a:ext cx="374015" cy="412115"/>
          </a:xfrm>
          <a:custGeom>
            <a:avLst/>
            <a:gdLst/>
            <a:ahLst/>
            <a:cxnLst/>
            <a:rect l="l" t="t" r="r" b="b"/>
            <a:pathLst>
              <a:path w="374014" h="412115">
                <a:moveTo>
                  <a:pt x="0" y="0"/>
                </a:moveTo>
                <a:lnTo>
                  <a:pt x="373484" y="0"/>
                </a:lnTo>
                <a:lnTo>
                  <a:pt x="373484" y="411594"/>
                </a:lnTo>
                <a:lnTo>
                  <a:pt x="0" y="411594"/>
                </a:lnTo>
                <a:lnTo>
                  <a:pt x="0" y="0"/>
                </a:lnTo>
                <a:close/>
              </a:path>
            </a:pathLst>
          </a:custGeom>
          <a:solidFill>
            <a:srgbClr val="F4F4F4"/>
          </a:solidFill>
        </p:spPr>
        <p:txBody>
          <a:bodyPr wrap="square" lIns="0" tIns="0" rIns="0" bIns="0" rtlCol="0"/>
          <a:lstStyle/>
          <a:p>
            <a:endParaRPr/>
          </a:p>
        </p:txBody>
      </p:sp>
      <p:sp>
        <p:nvSpPr>
          <p:cNvPr id="55" name="object 55"/>
          <p:cNvSpPr/>
          <p:nvPr/>
        </p:nvSpPr>
        <p:spPr>
          <a:xfrm>
            <a:off x="3563242" y="8868242"/>
            <a:ext cx="434975" cy="412115"/>
          </a:xfrm>
          <a:custGeom>
            <a:avLst/>
            <a:gdLst/>
            <a:ahLst/>
            <a:cxnLst/>
            <a:rect l="l" t="t" r="r" b="b"/>
            <a:pathLst>
              <a:path w="434975" h="412115">
                <a:moveTo>
                  <a:pt x="0" y="0"/>
                </a:moveTo>
                <a:lnTo>
                  <a:pt x="434461" y="0"/>
                </a:lnTo>
                <a:lnTo>
                  <a:pt x="434461" y="411594"/>
                </a:lnTo>
                <a:lnTo>
                  <a:pt x="0" y="411594"/>
                </a:lnTo>
                <a:lnTo>
                  <a:pt x="0" y="0"/>
                </a:lnTo>
                <a:close/>
              </a:path>
            </a:pathLst>
          </a:custGeom>
          <a:solidFill>
            <a:srgbClr val="F4F4F4"/>
          </a:solidFill>
        </p:spPr>
        <p:txBody>
          <a:bodyPr wrap="square" lIns="0" tIns="0" rIns="0" bIns="0" rtlCol="0"/>
          <a:lstStyle/>
          <a:p>
            <a:endParaRPr/>
          </a:p>
        </p:txBody>
      </p:sp>
      <p:sp>
        <p:nvSpPr>
          <p:cNvPr id="56" name="object 56"/>
          <p:cNvSpPr/>
          <p:nvPr/>
        </p:nvSpPr>
        <p:spPr>
          <a:xfrm>
            <a:off x="3997704" y="8868242"/>
            <a:ext cx="625475" cy="412115"/>
          </a:xfrm>
          <a:custGeom>
            <a:avLst/>
            <a:gdLst/>
            <a:ahLst/>
            <a:cxnLst/>
            <a:rect l="l" t="t" r="r" b="b"/>
            <a:pathLst>
              <a:path w="625475" h="412115">
                <a:moveTo>
                  <a:pt x="0" y="0"/>
                </a:moveTo>
                <a:lnTo>
                  <a:pt x="625014" y="0"/>
                </a:lnTo>
                <a:lnTo>
                  <a:pt x="625014" y="411594"/>
                </a:lnTo>
                <a:lnTo>
                  <a:pt x="0" y="411594"/>
                </a:lnTo>
                <a:lnTo>
                  <a:pt x="0" y="0"/>
                </a:lnTo>
                <a:close/>
              </a:path>
            </a:pathLst>
          </a:custGeom>
          <a:solidFill>
            <a:srgbClr val="F4F4F4"/>
          </a:solidFill>
        </p:spPr>
        <p:txBody>
          <a:bodyPr wrap="square" lIns="0" tIns="0" rIns="0" bIns="0" rtlCol="0"/>
          <a:lstStyle/>
          <a:p>
            <a:endParaRPr/>
          </a:p>
        </p:txBody>
      </p:sp>
      <p:sp>
        <p:nvSpPr>
          <p:cNvPr id="57" name="object 57"/>
          <p:cNvSpPr/>
          <p:nvPr/>
        </p:nvSpPr>
        <p:spPr>
          <a:xfrm>
            <a:off x="4622718" y="8868242"/>
            <a:ext cx="305435" cy="412115"/>
          </a:xfrm>
          <a:custGeom>
            <a:avLst/>
            <a:gdLst/>
            <a:ahLst/>
            <a:cxnLst/>
            <a:rect l="l" t="t" r="r" b="b"/>
            <a:pathLst>
              <a:path w="305435" h="412115">
                <a:moveTo>
                  <a:pt x="0" y="0"/>
                </a:moveTo>
                <a:lnTo>
                  <a:pt x="304885" y="0"/>
                </a:lnTo>
                <a:lnTo>
                  <a:pt x="304885" y="411594"/>
                </a:lnTo>
                <a:lnTo>
                  <a:pt x="0" y="411594"/>
                </a:lnTo>
                <a:lnTo>
                  <a:pt x="0" y="0"/>
                </a:lnTo>
                <a:close/>
              </a:path>
            </a:pathLst>
          </a:custGeom>
          <a:solidFill>
            <a:srgbClr val="F4F4F4"/>
          </a:solidFill>
        </p:spPr>
        <p:txBody>
          <a:bodyPr wrap="square" lIns="0" tIns="0" rIns="0" bIns="0" rtlCol="0"/>
          <a:lstStyle/>
          <a:p>
            <a:endParaRPr/>
          </a:p>
        </p:txBody>
      </p:sp>
      <p:sp>
        <p:nvSpPr>
          <p:cNvPr id="58" name="object 58"/>
          <p:cNvSpPr/>
          <p:nvPr/>
        </p:nvSpPr>
        <p:spPr>
          <a:xfrm>
            <a:off x="4927603" y="8868242"/>
            <a:ext cx="495934" cy="412115"/>
          </a:xfrm>
          <a:custGeom>
            <a:avLst/>
            <a:gdLst/>
            <a:ahLst/>
            <a:cxnLst/>
            <a:rect l="l" t="t" r="r" b="b"/>
            <a:pathLst>
              <a:path w="495935" h="412115">
                <a:moveTo>
                  <a:pt x="0" y="0"/>
                </a:moveTo>
                <a:lnTo>
                  <a:pt x="495438" y="0"/>
                </a:lnTo>
                <a:lnTo>
                  <a:pt x="495438" y="411594"/>
                </a:lnTo>
                <a:lnTo>
                  <a:pt x="0" y="411594"/>
                </a:lnTo>
                <a:lnTo>
                  <a:pt x="0" y="0"/>
                </a:lnTo>
                <a:close/>
              </a:path>
            </a:pathLst>
          </a:custGeom>
          <a:solidFill>
            <a:srgbClr val="F4F4F4"/>
          </a:solidFill>
        </p:spPr>
        <p:txBody>
          <a:bodyPr wrap="square" lIns="0" tIns="0" rIns="0" bIns="0" rtlCol="0"/>
          <a:lstStyle/>
          <a:p>
            <a:endParaRPr/>
          </a:p>
        </p:txBody>
      </p:sp>
      <p:sp>
        <p:nvSpPr>
          <p:cNvPr id="59" name="object 59"/>
          <p:cNvSpPr/>
          <p:nvPr/>
        </p:nvSpPr>
        <p:spPr>
          <a:xfrm>
            <a:off x="5423041" y="8868242"/>
            <a:ext cx="663575" cy="412115"/>
          </a:xfrm>
          <a:custGeom>
            <a:avLst/>
            <a:gdLst/>
            <a:ahLst/>
            <a:cxnLst/>
            <a:rect l="l" t="t" r="r" b="b"/>
            <a:pathLst>
              <a:path w="663575" h="412115">
                <a:moveTo>
                  <a:pt x="0" y="0"/>
                </a:moveTo>
                <a:lnTo>
                  <a:pt x="663124" y="0"/>
                </a:lnTo>
                <a:lnTo>
                  <a:pt x="663124" y="411594"/>
                </a:lnTo>
                <a:lnTo>
                  <a:pt x="0" y="411594"/>
                </a:lnTo>
                <a:lnTo>
                  <a:pt x="0" y="0"/>
                </a:lnTo>
                <a:close/>
              </a:path>
            </a:pathLst>
          </a:custGeom>
          <a:solidFill>
            <a:srgbClr val="F4F4F4"/>
          </a:solidFill>
        </p:spPr>
        <p:txBody>
          <a:bodyPr wrap="square" lIns="0" tIns="0" rIns="0" bIns="0" rtlCol="0"/>
          <a:lstStyle/>
          <a:p>
            <a:endParaRPr/>
          </a:p>
        </p:txBody>
      </p:sp>
      <p:sp>
        <p:nvSpPr>
          <p:cNvPr id="60" name="object 60"/>
          <p:cNvSpPr/>
          <p:nvPr/>
        </p:nvSpPr>
        <p:spPr>
          <a:xfrm>
            <a:off x="6086166" y="8868242"/>
            <a:ext cx="572135" cy="412115"/>
          </a:xfrm>
          <a:custGeom>
            <a:avLst/>
            <a:gdLst/>
            <a:ahLst/>
            <a:cxnLst/>
            <a:rect l="l" t="t" r="r" b="b"/>
            <a:pathLst>
              <a:path w="572134" h="412115">
                <a:moveTo>
                  <a:pt x="0" y="0"/>
                </a:moveTo>
                <a:lnTo>
                  <a:pt x="571659" y="0"/>
                </a:lnTo>
                <a:lnTo>
                  <a:pt x="571659" y="411594"/>
                </a:lnTo>
                <a:lnTo>
                  <a:pt x="0" y="411594"/>
                </a:lnTo>
                <a:lnTo>
                  <a:pt x="0" y="0"/>
                </a:lnTo>
                <a:close/>
              </a:path>
            </a:pathLst>
          </a:custGeom>
          <a:solidFill>
            <a:srgbClr val="F4F4F4"/>
          </a:solidFill>
        </p:spPr>
        <p:txBody>
          <a:bodyPr wrap="square" lIns="0" tIns="0" rIns="0" bIns="0" rtlCol="0"/>
          <a:lstStyle/>
          <a:p>
            <a:endParaRPr/>
          </a:p>
        </p:txBody>
      </p:sp>
      <p:sp>
        <p:nvSpPr>
          <p:cNvPr id="61" name="object 61"/>
          <p:cNvSpPr/>
          <p:nvPr/>
        </p:nvSpPr>
        <p:spPr>
          <a:xfrm>
            <a:off x="6657826" y="8868242"/>
            <a:ext cx="313055" cy="412115"/>
          </a:xfrm>
          <a:custGeom>
            <a:avLst/>
            <a:gdLst/>
            <a:ahLst/>
            <a:cxnLst/>
            <a:rect l="l" t="t" r="r" b="b"/>
            <a:pathLst>
              <a:path w="313054" h="412115">
                <a:moveTo>
                  <a:pt x="0" y="0"/>
                </a:moveTo>
                <a:lnTo>
                  <a:pt x="312507" y="0"/>
                </a:lnTo>
                <a:lnTo>
                  <a:pt x="312507" y="411594"/>
                </a:lnTo>
                <a:lnTo>
                  <a:pt x="0" y="411594"/>
                </a:lnTo>
                <a:lnTo>
                  <a:pt x="0" y="0"/>
                </a:lnTo>
                <a:close/>
              </a:path>
            </a:pathLst>
          </a:custGeom>
          <a:solidFill>
            <a:srgbClr val="F4F4F4"/>
          </a:solidFill>
        </p:spPr>
        <p:txBody>
          <a:bodyPr wrap="square" lIns="0" tIns="0" rIns="0" bIns="0" rtlCol="0"/>
          <a:lstStyle/>
          <a:p>
            <a:endParaRPr/>
          </a:p>
        </p:txBody>
      </p:sp>
      <p:sp>
        <p:nvSpPr>
          <p:cNvPr id="62" name="object 62"/>
          <p:cNvSpPr/>
          <p:nvPr/>
        </p:nvSpPr>
        <p:spPr>
          <a:xfrm>
            <a:off x="621102" y="6684502"/>
            <a:ext cx="145415" cy="0"/>
          </a:xfrm>
          <a:custGeom>
            <a:avLst/>
            <a:gdLst/>
            <a:ahLst/>
            <a:cxnLst/>
            <a:rect l="l" t="t" r="r" b="b"/>
            <a:pathLst>
              <a:path w="145415">
                <a:moveTo>
                  <a:pt x="0" y="0"/>
                </a:moveTo>
                <a:lnTo>
                  <a:pt x="144820" y="0"/>
                </a:lnTo>
              </a:path>
            </a:pathLst>
          </a:custGeom>
          <a:ln w="7622">
            <a:solidFill>
              <a:srgbClr val="000000"/>
            </a:solidFill>
          </a:ln>
        </p:spPr>
        <p:txBody>
          <a:bodyPr wrap="square" lIns="0" tIns="0" rIns="0" bIns="0" rtlCol="0"/>
          <a:lstStyle/>
          <a:p>
            <a:endParaRPr/>
          </a:p>
        </p:txBody>
      </p:sp>
      <p:sp>
        <p:nvSpPr>
          <p:cNvPr id="63" name="object 63"/>
          <p:cNvSpPr/>
          <p:nvPr/>
        </p:nvSpPr>
        <p:spPr>
          <a:xfrm>
            <a:off x="765922" y="6684502"/>
            <a:ext cx="541655" cy="0"/>
          </a:xfrm>
          <a:custGeom>
            <a:avLst/>
            <a:gdLst/>
            <a:ahLst/>
            <a:cxnLst/>
            <a:rect l="l" t="t" r="r" b="b"/>
            <a:pathLst>
              <a:path w="541655">
                <a:moveTo>
                  <a:pt x="0" y="0"/>
                </a:moveTo>
                <a:lnTo>
                  <a:pt x="541170" y="0"/>
                </a:lnTo>
              </a:path>
            </a:pathLst>
          </a:custGeom>
          <a:ln w="7622">
            <a:solidFill>
              <a:srgbClr val="000000"/>
            </a:solidFill>
          </a:ln>
        </p:spPr>
        <p:txBody>
          <a:bodyPr wrap="square" lIns="0" tIns="0" rIns="0" bIns="0" rtlCol="0"/>
          <a:lstStyle/>
          <a:p>
            <a:endParaRPr/>
          </a:p>
        </p:txBody>
      </p:sp>
      <p:sp>
        <p:nvSpPr>
          <p:cNvPr id="64" name="object 64"/>
          <p:cNvSpPr/>
          <p:nvPr/>
        </p:nvSpPr>
        <p:spPr>
          <a:xfrm>
            <a:off x="1307093" y="6684502"/>
            <a:ext cx="541655" cy="0"/>
          </a:xfrm>
          <a:custGeom>
            <a:avLst/>
            <a:gdLst/>
            <a:ahLst/>
            <a:cxnLst/>
            <a:rect l="l" t="t" r="r" b="b"/>
            <a:pathLst>
              <a:path w="541655">
                <a:moveTo>
                  <a:pt x="0" y="0"/>
                </a:moveTo>
                <a:lnTo>
                  <a:pt x="541170" y="0"/>
                </a:lnTo>
              </a:path>
            </a:pathLst>
          </a:custGeom>
          <a:ln w="7622">
            <a:solidFill>
              <a:srgbClr val="000000"/>
            </a:solidFill>
          </a:ln>
        </p:spPr>
        <p:txBody>
          <a:bodyPr wrap="square" lIns="0" tIns="0" rIns="0" bIns="0" rtlCol="0"/>
          <a:lstStyle/>
          <a:p>
            <a:endParaRPr/>
          </a:p>
        </p:txBody>
      </p:sp>
      <p:sp>
        <p:nvSpPr>
          <p:cNvPr id="65" name="object 65"/>
          <p:cNvSpPr/>
          <p:nvPr/>
        </p:nvSpPr>
        <p:spPr>
          <a:xfrm>
            <a:off x="1848264" y="6684502"/>
            <a:ext cx="358775" cy="0"/>
          </a:xfrm>
          <a:custGeom>
            <a:avLst/>
            <a:gdLst/>
            <a:ahLst/>
            <a:cxnLst/>
            <a:rect l="l" t="t" r="r" b="b"/>
            <a:pathLst>
              <a:path w="358775">
                <a:moveTo>
                  <a:pt x="0" y="0"/>
                </a:moveTo>
                <a:lnTo>
                  <a:pt x="358239" y="0"/>
                </a:lnTo>
              </a:path>
            </a:pathLst>
          </a:custGeom>
          <a:ln w="7622">
            <a:solidFill>
              <a:srgbClr val="000000"/>
            </a:solidFill>
          </a:ln>
        </p:spPr>
        <p:txBody>
          <a:bodyPr wrap="square" lIns="0" tIns="0" rIns="0" bIns="0" rtlCol="0"/>
          <a:lstStyle/>
          <a:p>
            <a:endParaRPr/>
          </a:p>
        </p:txBody>
      </p:sp>
      <p:sp>
        <p:nvSpPr>
          <p:cNvPr id="66" name="object 66"/>
          <p:cNvSpPr/>
          <p:nvPr/>
        </p:nvSpPr>
        <p:spPr>
          <a:xfrm>
            <a:off x="2206504" y="6684502"/>
            <a:ext cx="678815" cy="0"/>
          </a:xfrm>
          <a:custGeom>
            <a:avLst/>
            <a:gdLst/>
            <a:ahLst/>
            <a:cxnLst/>
            <a:rect l="l" t="t" r="r" b="b"/>
            <a:pathLst>
              <a:path w="678814">
                <a:moveTo>
                  <a:pt x="0" y="0"/>
                </a:moveTo>
                <a:lnTo>
                  <a:pt x="678369" y="0"/>
                </a:lnTo>
              </a:path>
            </a:pathLst>
          </a:custGeom>
          <a:ln w="7622">
            <a:solidFill>
              <a:srgbClr val="000000"/>
            </a:solidFill>
          </a:ln>
        </p:spPr>
        <p:txBody>
          <a:bodyPr wrap="square" lIns="0" tIns="0" rIns="0" bIns="0" rtlCol="0"/>
          <a:lstStyle/>
          <a:p>
            <a:endParaRPr/>
          </a:p>
        </p:txBody>
      </p:sp>
      <p:sp>
        <p:nvSpPr>
          <p:cNvPr id="67" name="object 67"/>
          <p:cNvSpPr/>
          <p:nvPr/>
        </p:nvSpPr>
        <p:spPr>
          <a:xfrm>
            <a:off x="2884873" y="6684502"/>
            <a:ext cx="305435" cy="0"/>
          </a:xfrm>
          <a:custGeom>
            <a:avLst/>
            <a:gdLst/>
            <a:ahLst/>
            <a:cxnLst/>
            <a:rect l="l" t="t" r="r" b="b"/>
            <a:pathLst>
              <a:path w="305435">
                <a:moveTo>
                  <a:pt x="0" y="0"/>
                </a:moveTo>
                <a:lnTo>
                  <a:pt x="304885" y="0"/>
                </a:lnTo>
              </a:path>
            </a:pathLst>
          </a:custGeom>
          <a:ln w="7622">
            <a:solidFill>
              <a:srgbClr val="000000"/>
            </a:solidFill>
          </a:ln>
        </p:spPr>
        <p:txBody>
          <a:bodyPr wrap="square" lIns="0" tIns="0" rIns="0" bIns="0" rtlCol="0"/>
          <a:lstStyle/>
          <a:p>
            <a:endParaRPr/>
          </a:p>
        </p:txBody>
      </p:sp>
      <p:sp>
        <p:nvSpPr>
          <p:cNvPr id="68" name="object 68"/>
          <p:cNvSpPr/>
          <p:nvPr/>
        </p:nvSpPr>
        <p:spPr>
          <a:xfrm>
            <a:off x="3189758" y="6684502"/>
            <a:ext cx="374015" cy="0"/>
          </a:xfrm>
          <a:custGeom>
            <a:avLst/>
            <a:gdLst/>
            <a:ahLst/>
            <a:cxnLst/>
            <a:rect l="l" t="t" r="r" b="b"/>
            <a:pathLst>
              <a:path w="374014">
                <a:moveTo>
                  <a:pt x="0" y="0"/>
                </a:moveTo>
                <a:lnTo>
                  <a:pt x="373484" y="0"/>
                </a:lnTo>
              </a:path>
            </a:pathLst>
          </a:custGeom>
          <a:ln w="7622">
            <a:solidFill>
              <a:srgbClr val="000000"/>
            </a:solidFill>
          </a:ln>
        </p:spPr>
        <p:txBody>
          <a:bodyPr wrap="square" lIns="0" tIns="0" rIns="0" bIns="0" rtlCol="0"/>
          <a:lstStyle/>
          <a:p>
            <a:endParaRPr/>
          </a:p>
        </p:txBody>
      </p:sp>
      <p:sp>
        <p:nvSpPr>
          <p:cNvPr id="69" name="object 69"/>
          <p:cNvSpPr/>
          <p:nvPr/>
        </p:nvSpPr>
        <p:spPr>
          <a:xfrm>
            <a:off x="3563242" y="6684502"/>
            <a:ext cx="434975" cy="0"/>
          </a:xfrm>
          <a:custGeom>
            <a:avLst/>
            <a:gdLst/>
            <a:ahLst/>
            <a:cxnLst/>
            <a:rect l="l" t="t" r="r" b="b"/>
            <a:pathLst>
              <a:path w="434975">
                <a:moveTo>
                  <a:pt x="0" y="0"/>
                </a:moveTo>
                <a:lnTo>
                  <a:pt x="434461" y="0"/>
                </a:lnTo>
              </a:path>
            </a:pathLst>
          </a:custGeom>
          <a:ln w="7622">
            <a:solidFill>
              <a:srgbClr val="000000"/>
            </a:solidFill>
          </a:ln>
        </p:spPr>
        <p:txBody>
          <a:bodyPr wrap="square" lIns="0" tIns="0" rIns="0" bIns="0" rtlCol="0"/>
          <a:lstStyle/>
          <a:p>
            <a:endParaRPr/>
          </a:p>
        </p:txBody>
      </p:sp>
      <p:sp>
        <p:nvSpPr>
          <p:cNvPr id="70" name="object 70"/>
          <p:cNvSpPr/>
          <p:nvPr/>
        </p:nvSpPr>
        <p:spPr>
          <a:xfrm>
            <a:off x="3997704" y="6684502"/>
            <a:ext cx="625475" cy="0"/>
          </a:xfrm>
          <a:custGeom>
            <a:avLst/>
            <a:gdLst/>
            <a:ahLst/>
            <a:cxnLst/>
            <a:rect l="l" t="t" r="r" b="b"/>
            <a:pathLst>
              <a:path w="625475">
                <a:moveTo>
                  <a:pt x="0" y="0"/>
                </a:moveTo>
                <a:lnTo>
                  <a:pt x="625014" y="0"/>
                </a:lnTo>
              </a:path>
            </a:pathLst>
          </a:custGeom>
          <a:ln w="7622">
            <a:solidFill>
              <a:srgbClr val="000000"/>
            </a:solidFill>
          </a:ln>
        </p:spPr>
        <p:txBody>
          <a:bodyPr wrap="square" lIns="0" tIns="0" rIns="0" bIns="0" rtlCol="0"/>
          <a:lstStyle/>
          <a:p>
            <a:endParaRPr/>
          </a:p>
        </p:txBody>
      </p:sp>
      <p:sp>
        <p:nvSpPr>
          <p:cNvPr id="71" name="object 71"/>
          <p:cNvSpPr/>
          <p:nvPr/>
        </p:nvSpPr>
        <p:spPr>
          <a:xfrm>
            <a:off x="4622718" y="6684502"/>
            <a:ext cx="305435" cy="0"/>
          </a:xfrm>
          <a:custGeom>
            <a:avLst/>
            <a:gdLst/>
            <a:ahLst/>
            <a:cxnLst/>
            <a:rect l="l" t="t" r="r" b="b"/>
            <a:pathLst>
              <a:path w="305435">
                <a:moveTo>
                  <a:pt x="0" y="0"/>
                </a:moveTo>
                <a:lnTo>
                  <a:pt x="304885" y="0"/>
                </a:lnTo>
              </a:path>
            </a:pathLst>
          </a:custGeom>
          <a:ln w="7622">
            <a:solidFill>
              <a:srgbClr val="000000"/>
            </a:solidFill>
          </a:ln>
        </p:spPr>
        <p:txBody>
          <a:bodyPr wrap="square" lIns="0" tIns="0" rIns="0" bIns="0" rtlCol="0"/>
          <a:lstStyle/>
          <a:p>
            <a:endParaRPr/>
          </a:p>
        </p:txBody>
      </p:sp>
      <p:sp>
        <p:nvSpPr>
          <p:cNvPr id="72" name="object 72"/>
          <p:cNvSpPr/>
          <p:nvPr/>
        </p:nvSpPr>
        <p:spPr>
          <a:xfrm>
            <a:off x="4927603" y="6684502"/>
            <a:ext cx="495934" cy="0"/>
          </a:xfrm>
          <a:custGeom>
            <a:avLst/>
            <a:gdLst/>
            <a:ahLst/>
            <a:cxnLst/>
            <a:rect l="l" t="t" r="r" b="b"/>
            <a:pathLst>
              <a:path w="495935">
                <a:moveTo>
                  <a:pt x="0" y="0"/>
                </a:moveTo>
                <a:lnTo>
                  <a:pt x="495438" y="0"/>
                </a:lnTo>
              </a:path>
            </a:pathLst>
          </a:custGeom>
          <a:ln w="7622">
            <a:solidFill>
              <a:srgbClr val="000000"/>
            </a:solidFill>
          </a:ln>
        </p:spPr>
        <p:txBody>
          <a:bodyPr wrap="square" lIns="0" tIns="0" rIns="0" bIns="0" rtlCol="0"/>
          <a:lstStyle/>
          <a:p>
            <a:endParaRPr/>
          </a:p>
        </p:txBody>
      </p:sp>
      <p:sp>
        <p:nvSpPr>
          <p:cNvPr id="73" name="object 73"/>
          <p:cNvSpPr/>
          <p:nvPr/>
        </p:nvSpPr>
        <p:spPr>
          <a:xfrm>
            <a:off x="5423041" y="6684502"/>
            <a:ext cx="663575" cy="0"/>
          </a:xfrm>
          <a:custGeom>
            <a:avLst/>
            <a:gdLst/>
            <a:ahLst/>
            <a:cxnLst/>
            <a:rect l="l" t="t" r="r" b="b"/>
            <a:pathLst>
              <a:path w="663575">
                <a:moveTo>
                  <a:pt x="0" y="0"/>
                </a:moveTo>
                <a:lnTo>
                  <a:pt x="663124" y="0"/>
                </a:lnTo>
              </a:path>
            </a:pathLst>
          </a:custGeom>
          <a:ln w="7622">
            <a:solidFill>
              <a:srgbClr val="000000"/>
            </a:solidFill>
          </a:ln>
        </p:spPr>
        <p:txBody>
          <a:bodyPr wrap="square" lIns="0" tIns="0" rIns="0" bIns="0" rtlCol="0"/>
          <a:lstStyle/>
          <a:p>
            <a:endParaRPr/>
          </a:p>
        </p:txBody>
      </p:sp>
      <p:sp>
        <p:nvSpPr>
          <p:cNvPr id="74" name="object 74"/>
          <p:cNvSpPr/>
          <p:nvPr/>
        </p:nvSpPr>
        <p:spPr>
          <a:xfrm>
            <a:off x="6086166" y="6684502"/>
            <a:ext cx="572135" cy="0"/>
          </a:xfrm>
          <a:custGeom>
            <a:avLst/>
            <a:gdLst/>
            <a:ahLst/>
            <a:cxnLst/>
            <a:rect l="l" t="t" r="r" b="b"/>
            <a:pathLst>
              <a:path w="572134">
                <a:moveTo>
                  <a:pt x="0" y="0"/>
                </a:moveTo>
                <a:lnTo>
                  <a:pt x="571659" y="0"/>
                </a:lnTo>
              </a:path>
            </a:pathLst>
          </a:custGeom>
          <a:ln w="7622">
            <a:solidFill>
              <a:srgbClr val="000000"/>
            </a:solidFill>
          </a:ln>
        </p:spPr>
        <p:txBody>
          <a:bodyPr wrap="square" lIns="0" tIns="0" rIns="0" bIns="0" rtlCol="0"/>
          <a:lstStyle/>
          <a:p>
            <a:endParaRPr/>
          </a:p>
        </p:txBody>
      </p:sp>
      <p:sp>
        <p:nvSpPr>
          <p:cNvPr id="75" name="object 75"/>
          <p:cNvSpPr/>
          <p:nvPr/>
        </p:nvSpPr>
        <p:spPr>
          <a:xfrm>
            <a:off x="6657826" y="6684502"/>
            <a:ext cx="313055" cy="0"/>
          </a:xfrm>
          <a:custGeom>
            <a:avLst/>
            <a:gdLst/>
            <a:ahLst/>
            <a:cxnLst/>
            <a:rect l="l" t="t" r="r" b="b"/>
            <a:pathLst>
              <a:path w="313054">
                <a:moveTo>
                  <a:pt x="0" y="0"/>
                </a:moveTo>
                <a:lnTo>
                  <a:pt x="312507" y="0"/>
                </a:lnTo>
              </a:path>
            </a:pathLst>
          </a:custGeom>
          <a:ln w="7622">
            <a:solidFill>
              <a:srgbClr val="000000"/>
            </a:solidFill>
          </a:ln>
        </p:spPr>
        <p:txBody>
          <a:bodyPr wrap="square" lIns="0" tIns="0" rIns="0" bIns="0" rtlCol="0"/>
          <a:lstStyle/>
          <a:p>
            <a:endParaRPr/>
          </a:p>
        </p:txBody>
      </p:sp>
      <p:sp>
        <p:nvSpPr>
          <p:cNvPr id="76" name="object 76"/>
          <p:cNvSpPr/>
          <p:nvPr/>
        </p:nvSpPr>
        <p:spPr>
          <a:xfrm>
            <a:off x="621102" y="6684502"/>
            <a:ext cx="145415" cy="0"/>
          </a:xfrm>
          <a:custGeom>
            <a:avLst/>
            <a:gdLst/>
            <a:ahLst/>
            <a:cxnLst/>
            <a:rect l="l" t="t" r="r" b="b"/>
            <a:pathLst>
              <a:path w="145415">
                <a:moveTo>
                  <a:pt x="0" y="0"/>
                </a:moveTo>
                <a:lnTo>
                  <a:pt x="144820" y="0"/>
                </a:lnTo>
              </a:path>
            </a:pathLst>
          </a:custGeom>
          <a:ln w="7622">
            <a:solidFill>
              <a:srgbClr val="000000"/>
            </a:solidFill>
          </a:ln>
        </p:spPr>
        <p:txBody>
          <a:bodyPr wrap="square" lIns="0" tIns="0" rIns="0" bIns="0" rtlCol="0"/>
          <a:lstStyle/>
          <a:p>
            <a:endParaRPr/>
          </a:p>
        </p:txBody>
      </p:sp>
      <p:sp>
        <p:nvSpPr>
          <p:cNvPr id="77" name="object 77"/>
          <p:cNvSpPr/>
          <p:nvPr/>
        </p:nvSpPr>
        <p:spPr>
          <a:xfrm>
            <a:off x="765922" y="6684502"/>
            <a:ext cx="541655" cy="0"/>
          </a:xfrm>
          <a:custGeom>
            <a:avLst/>
            <a:gdLst/>
            <a:ahLst/>
            <a:cxnLst/>
            <a:rect l="l" t="t" r="r" b="b"/>
            <a:pathLst>
              <a:path w="541655">
                <a:moveTo>
                  <a:pt x="0" y="0"/>
                </a:moveTo>
                <a:lnTo>
                  <a:pt x="541170" y="0"/>
                </a:lnTo>
              </a:path>
            </a:pathLst>
          </a:custGeom>
          <a:ln w="7622">
            <a:solidFill>
              <a:srgbClr val="000000"/>
            </a:solidFill>
          </a:ln>
        </p:spPr>
        <p:txBody>
          <a:bodyPr wrap="square" lIns="0" tIns="0" rIns="0" bIns="0" rtlCol="0"/>
          <a:lstStyle/>
          <a:p>
            <a:endParaRPr/>
          </a:p>
        </p:txBody>
      </p:sp>
      <p:sp>
        <p:nvSpPr>
          <p:cNvPr id="78" name="object 78"/>
          <p:cNvSpPr/>
          <p:nvPr/>
        </p:nvSpPr>
        <p:spPr>
          <a:xfrm>
            <a:off x="1307093" y="6684502"/>
            <a:ext cx="541655" cy="0"/>
          </a:xfrm>
          <a:custGeom>
            <a:avLst/>
            <a:gdLst/>
            <a:ahLst/>
            <a:cxnLst/>
            <a:rect l="l" t="t" r="r" b="b"/>
            <a:pathLst>
              <a:path w="541655">
                <a:moveTo>
                  <a:pt x="0" y="0"/>
                </a:moveTo>
                <a:lnTo>
                  <a:pt x="541170" y="0"/>
                </a:lnTo>
              </a:path>
            </a:pathLst>
          </a:custGeom>
          <a:ln w="7622">
            <a:solidFill>
              <a:srgbClr val="000000"/>
            </a:solidFill>
          </a:ln>
        </p:spPr>
        <p:txBody>
          <a:bodyPr wrap="square" lIns="0" tIns="0" rIns="0" bIns="0" rtlCol="0"/>
          <a:lstStyle/>
          <a:p>
            <a:endParaRPr/>
          </a:p>
        </p:txBody>
      </p:sp>
      <p:sp>
        <p:nvSpPr>
          <p:cNvPr id="79" name="object 79"/>
          <p:cNvSpPr/>
          <p:nvPr/>
        </p:nvSpPr>
        <p:spPr>
          <a:xfrm>
            <a:off x="1848264" y="6684502"/>
            <a:ext cx="358775" cy="0"/>
          </a:xfrm>
          <a:custGeom>
            <a:avLst/>
            <a:gdLst/>
            <a:ahLst/>
            <a:cxnLst/>
            <a:rect l="l" t="t" r="r" b="b"/>
            <a:pathLst>
              <a:path w="358775">
                <a:moveTo>
                  <a:pt x="0" y="0"/>
                </a:moveTo>
                <a:lnTo>
                  <a:pt x="358239" y="0"/>
                </a:lnTo>
              </a:path>
            </a:pathLst>
          </a:custGeom>
          <a:ln w="7622">
            <a:solidFill>
              <a:srgbClr val="000000"/>
            </a:solidFill>
          </a:ln>
        </p:spPr>
        <p:txBody>
          <a:bodyPr wrap="square" lIns="0" tIns="0" rIns="0" bIns="0" rtlCol="0"/>
          <a:lstStyle/>
          <a:p>
            <a:endParaRPr/>
          </a:p>
        </p:txBody>
      </p:sp>
      <p:sp>
        <p:nvSpPr>
          <p:cNvPr id="80" name="object 80"/>
          <p:cNvSpPr/>
          <p:nvPr/>
        </p:nvSpPr>
        <p:spPr>
          <a:xfrm>
            <a:off x="2206504" y="6684502"/>
            <a:ext cx="678815" cy="0"/>
          </a:xfrm>
          <a:custGeom>
            <a:avLst/>
            <a:gdLst/>
            <a:ahLst/>
            <a:cxnLst/>
            <a:rect l="l" t="t" r="r" b="b"/>
            <a:pathLst>
              <a:path w="678814">
                <a:moveTo>
                  <a:pt x="0" y="0"/>
                </a:moveTo>
                <a:lnTo>
                  <a:pt x="678369" y="0"/>
                </a:lnTo>
              </a:path>
            </a:pathLst>
          </a:custGeom>
          <a:ln w="7622">
            <a:solidFill>
              <a:srgbClr val="000000"/>
            </a:solidFill>
          </a:ln>
        </p:spPr>
        <p:txBody>
          <a:bodyPr wrap="square" lIns="0" tIns="0" rIns="0" bIns="0" rtlCol="0"/>
          <a:lstStyle/>
          <a:p>
            <a:endParaRPr/>
          </a:p>
        </p:txBody>
      </p:sp>
      <p:sp>
        <p:nvSpPr>
          <p:cNvPr id="81" name="object 81"/>
          <p:cNvSpPr/>
          <p:nvPr/>
        </p:nvSpPr>
        <p:spPr>
          <a:xfrm>
            <a:off x="2884873" y="6684502"/>
            <a:ext cx="305435" cy="0"/>
          </a:xfrm>
          <a:custGeom>
            <a:avLst/>
            <a:gdLst/>
            <a:ahLst/>
            <a:cxnLst/>
            <a:rect l="l" t="t" r="r" b="b"/>
            <a:pathLst>
              <a:path w="305435">
                <a:moveTo>
                  <a:pt x="0" y="0"/>
                </a:moveTo>
                <a:lnTo>
                  <a:pt x="304885" y="0"/>
                </a:lnTo>
              </a:path>
            </a:pathLst>
          </a:custGeom>
          <a:ln w="7622">
            <a:solidFill>
              <a:srgbClr val="000000"/>
            </a:solidFill>
          </a:ln>
        </p:spPr>
        <p:txBody>
          <a:bodyPr wrap="square" lIns="0" tIns="0" rIns="0" bIns="0" rtlCol="0"/>
          <a:lstStyle/>
          <a:p>
            <a:endParaRPr/>
          </a:p>
        </p:txBody>
      </p:sp>
      <p:sp>
        <p:nvSpPr>
          <p:cNvPr id="82" name="object 82"/>
          <p:cNvSpPr/>
          <p:nvPr/>
        </p:nvSpPr>
        <p:spPr>
          <a:xfrm>
            <a:off x="3189758" y="6684502"/>
            <a:ext cx="374015" cy="0"/>
          </a:xfrm>
          <a:custGeom>
            <a:avLst/>
            <a:gdLst/>
            <a:ahLst/>
            <a:cxnLst/>
            <a:rect l="l" t="t" r="r" b="b"/>
            <a:pathLst>
              <a:path w="374014">
                <a:moveTo>
                  <a:pt x="0" y="0"/>
                </a:moveTo>
                <a:lnTo>
                  <a:pt x="373484" y="0"/>
                </a:lnTo>
              </a:path>
            </a:pathLst>
          </a:custGeom>
          <a:ln w="7622">
            <a:solidFill>
              <a:srgbClr val="000000"/>
            </a:solidFill>
          </a:ln>
        </p:spPr>
        <p:txBody>
          <a:bodyPr wrap="square" lIns="0" tIns="0" rIns="0" bIns="0" rtlCol="0"/>
          <a:lstStyle/>
          <a:p>
            <a:endParaRPr/>
          </a:p>
        </p:txBody>
      </p:sp>
      <p:sp>
        <p:nvSpPr>
          <p:cNvPr id="83" name="object 83"/>
          <p:cNvSpPr/>
          <p:nvPr/>
        </p:nvSpPr>
        <p:spPr>
          <a:xfrm>
            <a:off x="3563242" y="6684502"/>
            <a:ext cx="434975" cy="0"/>
          </a:xfrm>
          <a:custGeom>
            <a:avLst/>
            <a:gdLst/>
            <a:ahLst/>
            <a:cxnLst/>
            <a:rect l="l" t="t" r="r" b="b"/>
            <a:pathLst>
              <a:path w="434975">
                <a:moveTo>
                  <a:pt x="0" y="0"/>
                </a:moveTo>
                <a:lnTo>
                  <a:pt x="434461" y="0"/>
                </a:lnTo>
              </a:path>
            </a:pathLst>
          </a:custGeom>
          <a:ln w="7622">
            <a:solidFill>
              <a:srgbClr val="000000"/>
            </a:solidFill>
          </a:ln>
        </p:spPr>
        <p:txBody>
          <a:bodyPr wrap="square" lIns="0" tIns="0" rIns="0" bIns="0" rtlCol="0"/>
          <a:lstStyle/>
          <a:p>
            <a:endParaRPr/>
          </a:p>
        </p:txBody>
      </p:sp>
      <p:sp>
        <p:nvSpPr>
          <p:cNvPr id="84" name="object 84"/>
          <p:cNvSpPr/>
          <p:nvPr/>
        </p:nvSpPr>
        <p:spPr>
          <a:xfrm>
            <a:off x="3997704" y="6684502"/>
            <a:ext cx="625475" cy="0"/>
          </a:xfrm>
          <a:custGeom>
            <a:avLst/>
            <a:gdLst/>
            <a:ahLst/>
            <a:cxnLst/>
            <a:rect l="l" t="t" r="r" b="b"/>
            <a:pathLst>
              <a:path w="625475">
                <a:moveTo>
                  <a:pt x="0" y="0"/>
                </a:moveTo>
                <a:lnTo>
                  <a:pt x="625014" y="0"/>
                </a:lnTo>
              </a:path>
            </a:pathLst>
          </a:custGeom>
          <a:ln w="7622">
            <a:solidFill>
              <a:srgbClr val="000000"/>
            </a:solidFill>
          </a:ln>
        </p:spPr>
        <p:txBody>
          <a:bodyPr wrap="square" lIns="0" tIns="0" rIns="0" bIns="0" rtlCol="0"/>
          <a:lstStyle/>
          <a:p>
            <a:endParaRPr/>
          </a:p>
        </p:txBody>
      </p:sp>
      <p:sp>
        <p:nvSpPr>
          <p:cNvPr id="85" name="object 85"/>
          <p:cNvSpPr/>
          <p:nvPr/>
        </p:nvSpPr>
        <p:spPr>
          <a:xfrm>
            <a:off x="4622718" y="6684502"/>
            <a:ext cx="305435" cy="0"/>
          </a:xfrm>
          <a:custGeom>
            <a:avLst/>
            <a:gdLst/>
            <a:ahLst/>
            <a:cxnLst/>
            <a:rect l="l" t="t" r="r" b="b"/>
            <a:pathLst>
              <a:path w="305435">
                <a:moveTo>
                  <a:pt x="0" y="0"/>
                </a:moveTo>
                <a:lnTo>
                  <a:pt x="304885" y="0"/>
                </a:lnTo>
              </a:path>
            </a:pathLst>
          </a:custGeom>
          <a:ln w="7622">
            <a:solidFill>
              <a:srgbClr val="000000"/>
            </a:solidFill>
          </a:ln>
        </p:spPr>
        <p:txBody>
          <a:bodyPr wrap="square" lIns="0" tIns="0" rIns="0" bIns="0" rtlCol="0"/>
          <a:lstStyle/>
          <a:p>
            <a:endParaRPr/>
          </a:p>
        </p:txBody>
      </p:sp>
      <p:sp>
        <p:nvSpPr>
          <p:cNvPr id="86" name="object 86"/>
          <p:cNvSpPr/>
          <p:nvPr/>
        </p:nvSpPr>
        <p:spPr>
          <a:xfrm>
            <a:off x="4927603" y="6684502"/>
            <a:ext cx="495934" cy="0"/>
          </a:xfrm>
          <a:custGeom>
            <a:avLst/>
            <a:gdLst/>
            <a:ahLst/>
            <a:cxnLst/>
            <a:rect l="l" t="t" r="r" b="b"/>
            <a:pathLst>
              <a:path w="495935">
                <a:moveTo>
                  <a:pt x="0" y="0"/>
                </a:moveTo>
                <a:lnTo>
                  <a:pt x="495438" y="0"/>
                </a:lnTo>
              </a:path>
            </a:pathLst>
          </a:custGeom>
          <a:ln w="7622">
            <a:solidFill>
              <a:srgbClr val="000000"/>
            </a:solidFill>
          </a:ln>
        </p:spPr>
        <p:txBody>
          <a:bodyPr wrap="square" lIns="0" tIns="0" rIns="0" bIns="0" rtlCol="0"/>
          <a:lstStyle/>
          <a:p>
            <a:endParaRPr/>
          </a:p>
        </p:txBody>
      </p:sp>
      <p:sp>
        <p:nvSpPr>
          <p:cNvPr id="87" name="object 87"/>
          <p:cNvSpPr/>
          <p:nvPr/>
        </p:nvSpPr>
        <p:spPr>
          <a:xfrm>
            <a:off x="5423041" y="6684502"/>
            <a:ext cx="663575" cy="0"/>
          </a:xfrm>
          <a:custGeom>
            <a:avLst/>
            <a:gdLst/>
            <a:ahLst/>
            <a:cxnLst/>
            <a:rect l="l" t="t" r="r" b="b"/>
            <a:pathLst>
              <a:path w="663575">
                <a:moveTo>
                  <a:pt x="0" y="0"/>
                </a:moveTo>
                <a:lnTo>
                  <a:pt x="663124" y="0"/>
                </a:lnTo>
              </a:path>
            </a:pathLst>
          </a:custGeom>
          <a:ln w="7622">
            <a:solidFill>
              <a:srgbClr val="000000"/>
            </a:solidFill>
          </a:ln>
        </p:spPr>
        <p:txBody>
          <a:bodyPr wrap="square" lIns="0" tIns="0" rIns="0" bIns="0" rtlCol="0"/>
          <a:lstStyle/>
          <a:p>
            <a:endParaRPr/>
          </a:p>
        </p:txBody>
      </p:sp>
      <p:sp>
        <p:nvSpPr>
          <p:cNvPr id="88" name="object 88"/>
          <p:cNvSpPr/>
          <p:nvPr/>
        </p:nvSpPr>
        <p:spPr>
          <a:xfrm>
            <a:off x="6086166" y="6684502"/>
            <a:ext cx="572135" cy="0"/>
          </a:xfrm>
          <a:custGeom>
            <a:avLst/>
            <a:gdLst/>
            <a:ahLst/>
            <a:cxnLst/>
            <a:rect l="l" t="t" r="r" b="b"/>
            <a:pathLst>
              <a:path w="572134">
                <a:moveTo>
                  <a:pt x="0" y="0"/>
                </a:moveTo>
                <a:lnTo>
                  <a:pt x="571659" y="0"/>
                </a:lnTo>
              </a:path>
            </a:pathLst>
          </a:custGeom>
          <a:ln w="7622">
            <a:solidFill>
              <a:srgbClr val="000000"/>
            </a:solidFill>
          </a:ln>
        </p:spPr>
        <p:txBody>
          <a:bodyPr wrap="square" lIns="0" tIns="0" rIns="0" bIns="0" rtlCol="0"/>
          <a:lstStyle/>
          <a:p>
            <a:endParaRPr/>
          </a:p>
        </p:txBody>
      </p:sp>
      <p:sp>
        <p:nvSpPr>
          <p:cNvPr id="89" name="object 89"/>
          <p:cNvSpPr/>
          <p:nvPr/>
        </p:nvSpPr>
        <p:spPr>
          <a:xfrm>
            <a:off x="6657826" y="6684502"/>
            <a:ext cx="313055" cy="0"/>
          </a:xfrm>
          <a:custGeom>
            <a:avLst/>
            <a:gdLst/>
            <a:ahLst/>
            <a:cxnLst/>
            <a:rect l="l" t="t" r="r" b="b"/>
            <a:pathLst>
              <a:path w="313054">
                <a:moveTo>
                  <a:pt x="0" y="0"/>
                </a:moveTo>
                <a:lnTo>
                  <a:pt x="312507" y="0"/>
                </a:lnTo>
              </a:path>
            </a:pathLst>
          </a:custGeom>
          <a:ln w="7622">
            <a:solidFill>
              <a:srgbClr val="000000"/>
            </a:solidFill>
          </a:ln>
        </p:spPr>
        <p:txBody>
          <a:bodyPr wrap="square" lIns="0" tIns="0" rIns="0" bIns="0" rtlCol="0"/>
          <a:lstStyle/>
          <a:p>
            <a:endParaRPr/>
          </a:p>
        </p:txBody>
      </p:sp>
      <p:sp>
        <p:nvSpPr>
          <p:cNvPr id="90" name="object 90"/>
          <p:cNvSpPr/>
          <p:nvPr/>
        </p:nvSpPr>
        <p:spPr>
          <a:xfrm>
            <a:off x="582991" y="9317947"/>
            <a:ext cx="3163570" cy="122555"/>
          </a:xfrm>
          <a:custGeom>
            <a:avLst/>
            <a:gdLst/>
            <a:ahLst/>
            <a:cxnLst/>
            <a:rect l="l" t="t" r="r" b="b"/>
            <a:pathLst>
              <a:path w="3163570" h="122554">
                <a:moveTo>
                  <a:pt x="0" y="121954"/>
                </a:moveTo>
                <a:lnTo>
                  <a:pt x="3163182" y="121954"/>
                </a:lnTo>
                <a:lnTo>
                  <a:pt x="3163182" y="0"/>
                </a:lnTo>
                <a:lnTo>
                  <a:pt x="0" y="0"/>
                </a:lnTo>
                <a:lnTo>
                  <a:pt x="0" y="121954"/>
                </a:lnTo>
                <a:close/>
              </a:path>
            </a:pathLst>
          </a:custGeom>
          <a:solidFill>
            <a:srgbClr val="D3CFC7"/>
          </a:solidFill>
        </p:spPr>
        <p:txBody>
          <a:bodyPr wrap="square" lIns="0" tIns="0" rIns="0" bIns="0" rtlCol="0"/>
          <a:lstStyle/>
          <a:p>
            <a:endParaRPr/>
          </a:p>
        </p:txBody>
      </p:sp>
      <p:sp>
        <p:nvSpPr>
          <p:cNvPr id="91" name="object 91"/>
          <p:cNvSpPr/>
          <p:nvPr/>
        </p:nvSpPr>
        <p:spPr>
          <a:xfrm>
            <a:off x="582991" y="9317948"/>
            <a:ext cx="114331" cy="114331"/>
          </a:xfrm>
          <a:prstGeom prst="rect">
            <a:avLst/>
          </a:prstGeom>
          <a:blipFill>
            <a:blip r:embed="rId6" cstate="print"/>
            <a:stretch>
              <a:fillRect/>
            </a:stretch>
          </a:blipFill>
        </p:spPr>
        <p:txBody>
          <a:bodyPr wrap="square" lIns="0" tIns="0" rIns="0" bIns="0" rtlCol="0"/>
          <a:lstStyle/>
          <a:p>
            <a:endParaRPr/>
          </a:p>
        </p:txBody>
      </p:sp>
      <p:sp>
        <p:nvSpPr>
          <p:cNvPr id="92" name="object 92"/>
          <p:cNvSpPr/>
          <p:nvPr/>
        </p:nvSpPr>
        <p:spPr>
          <a:xfrm>
            <a:off x="6848378" y="9317947"/>
            <a:ext cx="121954" cy="121954"/>
          </a:xfrm>
          <a:prstGeom prst="rect">
            <a:avLst/>
          </a:prstGeom>
          <a:blipFill>
            <a:blip r:embed="rId7" cstate="print"/>
            <a:stretch>
              <a:fillRect/>
            </a:stretch>
          </a:blipFill>
        </p:spPr>
        <p:txBody>
          <a:bodyPr wrap="square" lIns="0" tIns="0" rIns="0" bIns="0" rtlCol="0"/>
          <a:lstStyle/>
          <a:p>
            <a:endParaRPr/>
          </a:p>
        </p:txBody>
      </p:sp>
      <p:sp>
        <p:nvSpPr>
          <p:cNvPr id="93" name="object 93"/>
          <p:cNvSpPr/>
          <p:nvPr/>
        </p:nvSpPr>
        <p:spPr>
          <a:xfrm>
            <a:off x="3746174" y="9317948"/>
            <a:ext cx="3102610" cy="122555"/>
          </a:xfrm>
          <a:custGeom>
            <a:avLst/>
            <a:gdLst/>
            <a:ahLst/>
            <a:cxnLst/>
            <a:rect l="l" t="t" r="r" b="b"/>
            <a:pathLst>
              <a:path w="3102609" h="122554">
                <a:moveTo>
                  <a:pt x="0" y="0"/>
                </a:moveTo>
                <a:lnTo>
                  <a:pt x="3102205" y="0"/>
                </a:lnTo>
                <a:lnTo>
                  <a:pt x="3102205" y="121954"/>
                </a:lnTo>
                <a:lnTo>
                  <a:pt x="0" y="121954"/>
                </a:lnTo>
                <a:lnTo>
                  <a:pt x="0" y="0"/>
                </a:lnTo>
                <a:close/>
              </a:path>
            </a:pathLst>
          </a:custGeom>
          <a:solidFill>
            <a:srgbClr val="D3CFC7"/>
          </a:solidFill>
        </p:spPr>
        <p:txBody>
          <a:bodyPr wrap="square" lIns="0" tIns="0" rIns="0" bIns="0" rtlCol="0"/>
          <a:lstStyle/>
          <a:p>
            <a:endParaRPr/>
          </a:p>
        </p:txBody>
      </p:sp>
      <p:sp>
        <p:nvSpPr>
          <p:cNvPr id="94" name="object 94"/>
          <p:cNvSpPr/>
          <p:nvPr/>
        </p:nvSpPr>
        <p:spPr>
          <a:xfrm>
            <a:off x="3746174" y="9317948"/>
            <a:ext cx="3102205" cy="121954"/>
          </a:xfrm>
          <a:prstGeom prst="rect">
            <a:avLst/>
          </a:prstGeom>
          <a:blipFill>
            <a:blip r:embed="rId8" cstate="print"/>
            <a:stretch>
              <a:fillRect/>
            </a:stretch>
          </a:blipFill>
        </p:spPr>
        <p:txBody>
          <a:bodyPr wrap="square" lIns="0" tIns="0" rIns="0" bIns="0" rtlCol="0"/>
          <a:lstStyle/>
          <a:p>
            <a:endParaRPr/>
          </a:p>
        </p:txBody>
      </p:sp>
      <p:sp>
        <p:nvSpPr>
          <p:cNvPr id="95" name="object 95"/>
          <p:cNvSpPr/>
          <p:nvPr/>
        </p:nvSpPr>
        <p:spPr>
          <a:xfrm>
            <a:off x="704945" y="9317948"/>
            <a:ext cx="3026410" cy="107314"/>
          </a:xfrm>
          <a:custGeom>
            <a:avLst/>
            <a:gdLst/>
            <a:ahLst/>
            <a:cxnLst/>
            <a:rect l="l" t="t" r="r" b="b"/>
            <a:pathLst>
              <a:path w="3026410" h="107315">
                <a:moveTo>
                  <a:pt x="0" y="106709"/>
                </a:moveTo>
                <a:lnTo>
                  <a:pt x="0" y="0"/>
                </a:lnTo>
                <a:lnTo>
                  <a:pt x="3025983" y="0"/>
                </a:lnTo>
              </a:path>
            </a:pathLst>
          </a:custGeom>
          <a:ln w="3175">
            <a:solidFill>
              <a:srgbClr val="D3CFC7"/>
            </a:solidFill>
          </a:ln>
        </p:spPr>
        <p:txBody>
          <a:bodyPr wrap="square" lIns="0" tIns="0" rIns="0" bIns="0" rtlCol="0"/>
          <a:lstStyle/>
          <a:p>
            <a:endParaRPr/>
          </a:p>
        </p:txBody>
      </p:sp>
      <p:sp>
        <p:nvSpPr>
          <p:cNvPr id="96" name="object 96"/>
          <p:cNvSpPr/>
          <p:nvPr/>
        </p:nvSpPr>
        <p:spPr>
          <a:xfrm>
            <a:off x="704945" y="9317948"/>
            <a:ext cx="3034030" cy="114935"/>
          </a:xfrm>
          <a:custGeom>
            <a:avLst/>
            <a:gdLst/>
            <a:ahLst/>
            <a:cxnLst/>
            <a:rect l="l" t="t" r="r" b="b"/>
            <a:pathLst>
              <a:path w="3034029" h="114934">
                <a:moveTo>
                  <a:pt x="0" y="114331"/>
                </a:moveTo>
                <a:lnTo>
                  <a:pt x="3033606" y="114331"/>
                </a:lnTo>
                <a:lnTo>
                  <a:pt x="3033606" y="0"/>
                </a:lnTo>
              </a:path>
            </a:pathLst>
          </a:custGeom>
          <a:ln w="3175">
            <a:solidFill>
              <a:srgbClr val="000000"/>
            </a:solidFill>
          </a:ln>
        </p:spPr>
        <p:txBody>
          <a:bodyPr wrap="square" lIns="0" tIns="0" rIns="0" bIns="0" rtlCol="0"/>
          <a:lstStyle/>
          <a:p>
            <a:endParaRPr/>
          </a:p>
        </p:txBody>
      </p:sp>
      <p:sp>
        <p:nvSpPr>
          <p:cNvPr id="97" name="object 97"/>
          <p:cNvSpPr/>
          <p:nvPr/>
        </p:nvSpPr>
        <p:spPr>
          <a:xfrm>
            <a:off x="712567" y="9325570"/>
            <a:ext cx="3011170" cy="92075"/>
          </a:xfrm>
          <a:custGeom>
            <a:avLst/>
            <a:gdLst/>
            <a:ahLst/>
            <a:cxnLst/>
            <a:rect l="l" t="t" r="r" b="b"/>
            <a:pathLst>
              <a:path w="3011170" h="92075">
                <a:moveTo>
                  <a:pt x="0" y="91465"/>
                </a:moveTo>
                <a:lnTo>
                  <a:pt x="0" y="0"/>
                </a:lnTo>
                <a:lnTo>
                  <a:pt x="3010739" y="0"/>
                </a:lnTo>
              </a:path>
            </a:pathLst>
          </a:custGeom>
          <a:ln w="3175">
            <a:solidFill>
              <a:srgbClr val="FFFFFF"/>
            </a:solidFill>
          </a:ln>
        </p:spPr>
        <p:txBody>
          <a:bodyPr wrap="square" lIns="0" tIns="0" rIns="0" bIns="0" rtlCol="0"/>
          <a:lstStyle/>
          <a:p>
            <a:endParaRPr/>
          </a:p>
        </p:txBody>
      </p:sp>
      <p:sp>
        <p:nvSpPr>
          <p:cNvPr id="98" name="object 98"/>
          <p:cNvSpPr/>
          <p:nvPr/>
        </p:nvSpPr>
        <p:spPr>
          <a:xfrm>
            <a:off x="712567" y="9325570"/>
            <a:ext cx="3018790" cy="99695"/>
          </a:xfrm>
          <a:custGeom>
            <a:avLst/>
            <a:gdLst/>
            <a:ahLst/>
            <a:cxnLst/>
            <a:rect l="l" t="t" r="r" b="b"/>
            <a:pathLst>
              <a:path w="3018790" h="99695">
                <a:moveTo>
                  <a:pt x="0" y="99087"/>
                </a:moveTo>
                <a:lnTo>
                  <a:pt x="3018361" y="99087"/>
                </a:lnTo>
                <a:lnTo>
                  <a:pt x="3018361" y="0"/>
                </a:lnTo>
              </a:path>
            </a:pathLst>
          </a:custGeom>
          <a:ln w="3175">
            <a:solidFill>
              <a:srgbClr val="696763"/>
            </a:solidFill>
          </a:ln>
        </p:spPr>
        <p:txBody>
          <a:bodyPr wrap="square" lIns="0" tIns="0" rIns="0" bIns="0" rtlCol="0"/>
          <a:lstStyle/>
          <a:p>
            <a:endParaRPr/>
          </a:p>
        </p:txBody>
      </p:sp>
      <p:sp>
        <p:nvSpPr>
          <p:cNvPr id="99" name="object 99"/>
          <p:cNvSpPr/>
          <p:nvPr/>
        </p:nvSpPr>
        <p:spPr>
          <a:xfrm>
            <a:off x="720189" y="9333192"/>
            <a:ext cx="3011170" cy="92075"/>
          </a:xfrm>
          <a:custGeom>
            <a:avLst/>
            <a:gdLst/>
            <a:ahLst/>
            <a:cxnLst/>
            <a:rect l="l" t="t" r="r" b="b"/>
            <a:pathLst>
              <a:path w="3011170" h="92075">
                <a:moveTo>
                  <a:pt x="0" y="0"/>
                </a:moveTo>
                <a:lnTo>
                  <a:pt x="3010739" y="0"/>
                </a:lnTo>
                <a:lnTo>
                  <a:pt x="3010739" y="91465"/>
                </a:lnTo>
                <a:lnTo>
                  <a:pt x="0" y="91465"/>
                </a:lnTo>
                <a:lnTo>
                  <a:pt x="0" y="0"/>
                </a:lnTo>
                <a:close/>
              </a:path>
            </a:pathLst>
          </a:custGeom>
          <a:solidFill>
            <a:srgbClr val="D3CFC7"/>
          </a:solidFill>
        </p:spPr>
        <p:txBody>
          <a:bodyPr wrap="square" lIns="0" tIns="0" rIns="0" bIns="0" rtlCol="0"/>
          <a:lstStyle/>
          <a:p>
            <a:endParaRPr/>
          </a:p>
        </p:txBody>
      </p:sp>
      <p:sp>
        <p:nvSpPr>
          <p:cNvPr id="100" name="object 100"/>
          <p:cNvSpPr txBox="1"/>
          <p:nvPr/>
        </p:nvSpPr>
        <p:spPr>
          <a:xfrm>
            <a:off x="608402" y="6050600"/>
            <a:ext cx="473709" cy="153670"/>
          </a:xfrm>
          <a:prstGeom prst="rect">
            <a:avLst/>
          </a:prstGeom>
        </p:spPr>
        <p:txBody>
          <a:bodyPr vert="horz" wrap="square" lIns="0" tIns="11430" rIns="0" bIns="0" rtlCol="0">
            <a:spAutoFit/>
          </a:bodyPr>
          <a:lstStyle/>
          <a:p>
            <a:pPr marL="12700">
              <a:lnSpc>
                <a:spcPct val="100000"/>
              </a:lnSpc>
              <a:spcBef>
                <a:spcPts val="90"/>
              </a:spcBef>
            </a:pPr>
            <a:r>
              <a:rPr sz="850" spc="-15" dirty="0">
                <a:solidFill>
                  <a:srgbClr val="D74214"/>
                </a:solidFill>
                <a:latin typeface="Courier New"/>
                <a:cs typeface="Courier New"/>
              </a:rPr>
              <a:t>Out[7]:</a:t>
            </a:r>
            <a:endParaRPr sz="850">
              <a:latin typeface="Courier New"/>
              <a:cs typeface="Courier New"/>
            </a:endParaRPr>
          </a:p>
        </p:txBody>
      </p:sp>
      <p:sp>
        <p:nvSpPr>
          <p:cNvPr id="101" name="object 101"/>
          <p:cNvSpPr txBox="1"/>
          <p:nvPr/>
        </p:nvSpPr>
        <p:spPr>
          <a:xfrm>
            <a:off x="798955" y="6401218"/>
            <a:ext cx="473075" cy="241935"/>
          </a:xfrm>
          <a:prstGeom prst="rect">
            <a:avLst/>
          </a:prstGeom>
        </p:spPr>
        <p:txBody>
          <a:bodyPr vert="horz" wrap="square" lIns="0" tIns="15240" rIns="0" bIns="0" rtlCol="0">
            <a:spAutoFit/>
          </a:bodyPr>
          <a:lstStyle/>
          <a:p>
            <a:pPr marR="5080" algn="r">
              <a:lnSpc>
                <a:spcPct val="100000"/>
              </a:lnSpc>
              <a:spcBef>
                <a:spcPts val="120"/>
              </a:spcBef>
            </a:pPr>
            <a:r>
              <a:rPr sz="700" b="1" spc="5" dirty="0">
                <a:latin typeface="Arial"/>
                <a:cs typeface="Arial"/>
              </a:rPr>
              <a:t>Unnamed:</a:t>
            </a:r>
            <a:endParaRPr sz="700">
              <a:latin typeface="Arial"/>
              <a:cs typeface="Arial"/>
            </a:endParaRPr>
          </a:p>
          <a:p>
            <a:pPr marR="5080" algn="r">
              <a:lnSpc>
                <a:spcPct val="100000"/>
              </a:lnSpc>
            </a:pPr>
            <a:r>
              <a:rPr sz="700" b="1" spc="10" dirty="0">
                <a:latin typeface="Arial"/>
                <a:cs typeface="Arial"/>
              </a:rPr>
              <a:t>0</a:t>
            </a:r>
            <a:endParaRPr sz="700">
              <a:latin typeface="Arial"/>
              <a:cs typeface="Arial"/>
            </a:endParaRPr>
          </a:p>
        </p:txBody>
      </p:sp>
      <p:sp>
        <p:nvSpPr>
          <p:cNvPr id="102" name="object 102"/>
          <p:cNvSpPr txBox="1"/>
          <p:nvPr/>
        </p:nvSpPr>
        <p:spPr>
          <a:xfrm>
            <a:off x="1340126" y="6401218"/>
            <a:ext cx="473075" cy="241935"/>
          </a:xfrm>
          <a:prstGeom prst="rect">
            <a:avLst/>
          </a:prstGeom>
        </p:spPr>
        <p:txBody>
          <a:bodyPr vert="horz" wrap="square" lIns="0" tIns="15240" rIns="0" bIns="0" rtlCol="0">
            <a:spAutoFit/>
          </a:bodyPr>
          <a:lstStyle/>
          <a:p>
            <a:pPr marR="5080" algn="r">
              <a:lnSpc>
                <a:spcPct val="100000"/>
              </a:lnSpc>
              <a:spcBef>
                <a:spcPts val="120"/>
              </a:spcBef>
            </a:pPr>
            <a:r>
              <a:rPr sz="700" b="1" spc="5" dirty="0">
                <a:latin typeface="Arial"/>
                <a:cs typeface="Arial"/>
              </a:rPr>
              <a:t>Unnamed:</a:t>
            </a:r>
            <a:endParaRPr sz="700">
              <a:latin typeface="Arial"/>
              <a:cs typeface="Arial"/>
            </a:endParaRPr>
          </a:p>
          <a:p>
            <a:pPr marR="5080" algn="r">
              <a:lnSpc>
                <a:spcPct val="100000"/>
              </a:lnSpc>
            </a:pPr>
            <a:r>
              <a:rPr sz="700" b="1" spc="10" dirty="0">
                <a:latin typeface="Arial"/>
                <a:cs typeface="Arial"/>
              </a:rPr>
              <a:t>1</a:t>
            </a:r>
            <a:endParaRPr sz="700">
              <a:latin typeface="Arial"/>
              <a:cs typeface="Arial"/>
            </a:endParaRPr>
          </a:p>
        </p:txBody>
      </p:sp>
      <p:sp>
        <p:nvSpPr>
          <p:cNvPr id="103" name="object 103"/>
          <p:cNvSpPr txBox="1"/>
          <p:nvPr/>
        </p:nvSpPr>
        <p:spPr>
          <a:xfrm>
            <a:off x="1881297" y="6454573"/>
            <a:ext cx="290195" cy="135255"/>
          </a:xfrm>
          <a:prstGeom prst="rect">
            <a:avLst/>
          </a:prstGeom>
        </p:spPr>
        <p:txBody>
          <a:bodyPr vert="horz" wrap="square" lIns="0" tIns="15240" rIns="0" bIns="0" rtlCol="0">
            <a:spAutoFit/>
          </a:bodyPr>
          <a:lstStyle/>
          <a:p>
            <a:pPr marL="12700">
              <a:lnSpc>
                <a:spcPct val="100000"/>
              </a:lnSpc>
              <a:spcBef>
                <a:spcPts val="120"/>
              </a:spcBef>
            </a:pPr>
            <a:r>
              <a:rPr sz="700" b="1" dirty="0">
                <a:latin typeface="Arial"/>
                <a:cs typeface="Arial"/>
              </a:rPr>
              <a:t>loc_i</a:t>
            </a:r>
            <a:r>
              <a:rPr sz="700" b="1" spc="10" dirty="0">
                <a:latin typeface="Arial"/>
                <a:cs typeface="Arial"/>
              </a:rPr>
              <a:t>d</a:t>
            </a:r>
            <a:endParaRPr sz="700">
              <a:latin typeface="Arial"/>
              <a:cs typeface="Arial"/>
            </a:endParaRPr>
          </a:p>
        </p:txBody>
      </p:sp>
      <p:sp>
        <p:nvSpPr>
          <p:cNvPr id="104" name="object 104"/>
          <p:cNvSpPr txBox="1"/>
          <p:nvPr/>
        </p:nvSpPr>
        <p:spPr>
          <a:xfrm>
            <a:off x="2590155" y="6454573"/>
            <a:ext cx="264795" cy="135255"/>
          </a:xfrm>
          <a:prstGeom prst="rect">
            <a:avLst/>
          </a:prstGeom>
        </p:spPr>
        <p:txBody>
          <a:bodyPr vert="horz" wrap="square" lIns="0" tIns="15240" rIns="0" bIns="0" rtlCol="0">
            <a:spAutoFit/>
          </a:bodyPr>
          <a:lstStyle/>
          <a:p>
            <a:pPr marL="12700">
              <a:lnSpc>
                <a:spcPct val="100000"/>
              </a:lnSpc>
              <a:spcBef>
                <a:spcPts val="120"/>
              </a:spcBef>
            </a:pPr>
            <a:r>
              <a:rPr sz="700" b="1" spc="5" dirty="0">
                <a:latin typeface="Arial"/>
                <a:cs typeface="Arial"/>
              </a:rPr>
              <a:t>nam</a:t>
            </a:r>
            <a:r>
              <a:rPr sz="700" b="1" spc="10" dirty="0">
                <a:latin typeface="Arial"/>
                <a:cs typeface="Arial"/>
              </a:rPr>
              <a:t>e</a:t>
            </a:r>
            <a:endParaRPr sz="700">
              <a:latin typeface="Arial"/>
              <a:cs typeface="Arial"/>
            </a:endParaRPr>
          </a:p>
        </p:txBody>
      </p:sp>
      <p:sp>
        <p:nvSpPr>
          <p:cNvPr id="105" name="object 105"/>
          <p:cNvSpPr txBox="1"/>
          <p:nvPr/>
        </p:nvSpPr>
        <p:spPr>
          <a:xfrm>
            <a:off x="2940773" y="6454573"/>
            <a:ext cx="213360" cy="135255"/>
          </a:xfrm>
          <a:prstGeom prst="rect">
            <a:avLst/>
          </a:prstGeom>
        </p:spPr>
        <p:txBody>
          <a:bodyPr vert="horz" wrap="square" lIns="0" tIns="15240" rIns="0" bIns="0" rtlCol="0">
            <a:spAutoFit/>
          </a:bodyPr>
          <a:lstStyle/>
          <a:p>
            <a:pPr marL="12700">
              <a:lnSpc>
                <a:spcPct val="100000"/>
              </a:lnSpc>
              <a:spcBef>
                <a:spcPts val="120"/>
              </a:spcBef>
            </a:pPr>
            <a:r>
              <a:rPr sz="700" b="1" spc="5" dirty="0">
                <a:latin typeface="Arial"/>
                <a:cs typeface="Arial"/>
              </a:rPr>
              <a:t>typ</a:t>
            </a:r>
            <a:r>
              <a:rPr sz="700" b="1" spc="10" dirty="0">
                <a:latin typeface="Arial"/>
                <a:cs typeface="Arial"/>
              </a:rPr>
              <a:t>e</a:t>
            </a:r>
            <a:endParaRPr sz="700">
              <a:latin typeface="Arial"/>
              <a:cs typeface="Arial"/>
            </a:endParaRPr>
          </a:p>
        </p:txBody>
      </p:sp>
      <p:sp>
        <p:nvSpPr>
          <p:cNvPr id="106" name="object 106"/>
          <p:cNvSpPr txBox="1"/>
          <p:nvPr/>
        </p:nvSpPr>
        <p:spPr>
          <a:xfrm>
            <a:off x="3222791" y="6454573"/>
            <a:ext cx="304800" cy="135255"/>
          </a:xfrm>
          <a:prstGeom prst="rect">
            <a:avLst/>
          </a:prstGeom>
        </p:spPr>
        <p:txBody>
          <a:bodyPr vert="horz" wrap="square" lIns="0" tIns="15240" rIns="0" bIns="0" rtlCol="0">
            <a:spAutoFit/>
          </a:bodyPr>
          <a:lstStyle/>
          <a:p>
            <a:pPr marL="12700">
              <a:lnSpc>
                <a:spcPct val="100000"/>
              </a:lnSpc>
              <a:spcBef>
                <a:spcPts val="120"/>
              </a:spcBef>
            </a:pPr>
            <a:r>
              <a:rPr sz="700" b="1" dirty="0">
                <a:latin typeface="Arial"/>
                <a:cs typeface="Arial"/>
              </a:rPr>
              <a:t>str_n</a:t>
            </a:r>
            <a:r>
              <a:rPr sz="700" b="1" spc="10" dirty="0">
                <a:latin typeface="Arial"/>
                <a:cs typeface="Arial"/>
              </a:rPr>
              <a:t>o</a:t>
            </a:r>
            <a:endParaRPr sz="700">
              <a:latin typeface="Arial"/>
              <a:cs typeface="Arial"/>
            </a:endParaRPr>
          </a:p>
        </p:txBody>
      </p:sp>
      <p:sp>
        <p:nvSpPr>
          <p:cNvPr id="107" name="object 107"/>
          <p:cNvSpPr txBox="1"/>
          <p:nvPr/>
        </p:nvSpPr>
        <p:spPr>
          <a:xfrm>
            <a:off x="3687741" y="6454573"/>
            <a:ext cx="274320" cy="135255"/>
          </a:xfrm>
          <a:prstGeom prst="rect">
            <a:avLst/>
          </a:prstGeom>
        </p:spPr>
        <p:txBody>
          <a:bodyPr vert="horz" wrap="square" lIns="0" tIns="15240" rIns="0" bIns="0" rtlCol="0">
            <a:spAutoFit/>
          </a:bodyPr>
          <a:lstStyle/>
          <a:p>
            <a:pPr marL="12700">
              <a:lnSpc>
                <a:spcPct val="100000"/>
              </a:lnSpc>
              <a:spcBef>
                <a:spcPts val="120"/>
              </a:spcBef>
            </a:pPr>
            <a:r>
              <a:rPr sz="700" b="1" dirty="0">
                <a:latin typeface="Arial"/>
                <a:cs typeface="Arial"/>
              </a:rPr>
              <a:t>stree</a:t>
            </a:r>
            <a:r>
              <a:rPr sz="700" b="1" spc="5" dirty="0">
                <a:latin typeface="Arial"/>
                <a:cs typeface="Arial"/>
              </a:rPr>
              <a:t>t</a:t>
            </a:r>
            <a:endParaRPr sz="700">
              <a:latin typeface="Arial"/>
              <a:cs typeface="Arial"/>
            </a:endParaRPr>
          </a:p>
        </p:txBody>
      </p:sp>
      <p:sp>
        <p:nvSpPr>
          <p:cNvPr id="108" name="object 108"/>
          <p:cNvSpPr txBox="1"/>
          <p:nvPr/>
        </p:nvSpPr>
        <p:spPr>
          <a:xfrm>
            <a:off x="4030736" y="6454573"/>
            <a:ext cx="559435" cy="135255"/>
          </a:xfrm>
          <a:prstGeom prst="rect">
            <a:avLst/>
          </a:prstGeom>
        </p:spPr>
        <p:txBody>
          <a:bodyPr vert="horz" wrap="square" lIns="0" tIns="15240" rIns="0" bIns="0" rtlCol="0">
            <a:spAutoFit/>
          </a:bodyPr>
          <a:lstStyle/>
          <a:p>
            <a:pPr marL="12700">
              <a:lnSpc>
                <a:spcPct val="100000"/>
              </a:lnSpc>
              <a:spcBef>
                <a:spcPts val="120"/>
              </a:spcBef>
            </a:pPr>
            <a:r>
              <a:rPr sz="700" b="1" spc="5" dirty="0">
                <a:latin typeface="Arial"/>
                <a:cs typeface="Arial"/>
              </a:rPr>
              <a:t>postal_code</a:t>
            </a:r>
            <a:endParaRPr sz="700">
              <a:latin typeface="Arial"/>
              <a:cs typeface="Arial"/>
            </a:endParaRPr>
          </a:p>
        </p:txBody>
      </p:sp>
      <p:sp>
        <p:nvSpPr>
          <p:cNvPr id="109" name="object 109"/>
          <p:cNvSpPr txBox="1"/>
          <p:nvPr/>
        </p:nvSpPr>
        <p:spPr>
          <a:xfrm>
            <a:off x="4655751" y="6454573"/>
            <a:ext cx="238760" cy="135255"/>
          </a:xfrm>
          <a:prstGeom prst="rect">
            <a:avLst/>
          </a:prstGeom>
        </p:spPr>
        <p:txBody>
          <a:bodyPr vert="horz" wrap="square" lIns="0" tIns="15240" rIns="0" bIns="0" rtlCol="0">
            <a:spAutoFit/>
          </a:bodyPr>
          <a:lstStyle/>
          <a:p>
            <a:pPr marL="12700">
              <a:lnSpc>
                <a:spcPct val="100000"/>
              </a:lnSpc>
              <a:spcBef>
                <a:spcPts val="120"/>
              </a:spcBef>
            </a:pPr>
            <a:r>
              <a:rPr sz="700" b="1" spc="5" dirty="0">
                <a:latin typeface="Arial"/>
                <a:cs typeface="Arial"/>
              </a:rPr>
              <a:t>war</a:t>
            </a:r>
            <a:r>
              <a:rPr sz="700" b="1" spc="10" dirty="0">
                <a:latin typeface="Arial"/>
                <a:cs typeface="Arial"/>
              </a:rPr>
              <a:t>d</a:t>
            </a:r>
            <a:endParaRPr sz="700">
              <a:latin typeface="Arial"/>
              <a:cs typeface="Arial"/>
            </a:endParaRPr>
          </a:p>
        </p:txBody>
      </p:sp>
      <p:sp>
        <p:nvSpPr>
          <p:cNvPr id="110" name="object 110"/>
          <p:cNvSpPr txBox="1"/>
          <p:nvPr/>
        </p:nvSpPr>
        <p:spPr>
          <a:xfrm>
            <a:off x="5090212" y="6454573"/>
            <a:ext cx="299720" cy="135255"/>
          </a:xfrm>
          <a:prstGeom prst="rect">
            <a:avLst/>
          </a:prstGeom>
        </p:spPr>
        <p:txBody>
          <a:bodyPr vert="horz" wrap="square" lIns="0" tIns="15240" rIns="0" bIns="0" rtlCol="0">
            <a:spAutoFit/>
          </a:bodyPr>
          <a:lstStyle/>
          <a:p>
            <a:pPr marL="12700">
              <a:lnSpc>
                <a:spcPct val="100000"/>
              </a:lnSpc>
              <a:spcBef>
                <a:spcPts val="120"/>
              </a:spcBef>
            </a:pPr>
            <a:r>
              <a:rPr sz="700" b="1" spc="5" dirty="0">
                <a:latin typeface="Arial"/>
                <a:cs typeface="Arial"/>
              </a:rPr>
              <a:t>phon</a:t>
            </a:r>
            <a:r>
              <a:rPr sz="700" b="1" spc="10" dirty="0">
                <a:latin typeface="Arial"/>
                <a:cs typeface="Arial"/>
              </a:rPr>
              <a:t>e</a:t>
            </a:r>
            <a:endParaRPr sz="700">
              <a:latin typeface="Arial"/>
              <a:cs typeface="Arial"/>
            </a:endParaRPr>
          </a:p>
        </p:txBody>
      </p:sp>
      <p:sp>
        <p:nvSpPr>
          <p:cNvPr id="111" name="object 111"/>
          <p:cNvSpPr txBox="1"/>
          <p:nvPr/>
        </p:nvSpPr>
        <p:spPr>
          <a:xfrm>
            <a:off x="5456074" y="6454573"/>
            <a:ext cx="594360" cy="135255"/>
          </a:xfrm>
          <a:prstGeom prst="rect">
            <a:avLst/>
          </a:prstGeom>
        </p:spPr>
        <p:txBody>
          <a:bodyPr vert="horz" wrap="square" lIns="0" tIns="15240" rIns="0" bIns="0" rtlCol="0">
            <a:spAutoFit/>
          </a:bodyPr>
          <a:lstStyle/>
          <a:p>
            <a:pPr marL="12700">
              <a:lnSpc>
                <a:spcPct val="100000"/>
              </a:lnSpc>
              <a:spcBef>
                <a:spcPts val="120"/>
              </a:spcBef>
            </a:pPr>
            <a:r>
              <a:rPr sz="700" b="1" spc="5" dirty="0">
                <a:latin typeface="Arial"/>
                <a:cs typeface="Arial"/>
              </a:rPr>
              <a:t>building.type</a:t>
            </a:r>
            <a:endParaRPr sz="700">
              <a:latin typeface="Arial"/>
              <a:cs typeface="Arial"/>
            </a:endParaRPr>
          </a:p>
        </p:txBody>
      </p:sp>
      <p:sp>
        <p:nvSpPr>
          <p:cNvPr id="112" name="object 112"/>
          <p:cNvSpPr txBox="1"/>
          <p:nvPr/>
        </p:nvSpPr>
        <p:spPr>
          <a:xfrm>
            <a:off x="6164932" y="6454573"/>
            <a:ext cx="457200" cy="135255"/>
          </a:xfrm>
          <a:prstGeom prst="rect">
            <a:avLst/>
          </a:prstGeom>
        </p:spPr>
        <p:txBody>
          <a:bodyPr vert="horz" wrap="square" lIns="0" tIns="15240" rIns="0" bIns="0" rtlCol="0">
            <a:spAutoFit/>
          </a:bodyPr>
          <a:lstStyle/>
          <a:p>
            <a:pPr marL="12700">
              <a:lnSpc>
                <a:spcPct val="100000"/>
              </a:lnSpc>
              <a:spcBef>
                <a:spcPts val="120"/>
              </a:spcBef>
            </a:pPr>
            <a:r>
              <a:rPr sz="700" b="1" spc="5" dirty="0">
                <a:latin typeface="Arial"/>
                <a:cs typeface="Arial"/>
              </a:rPr>
              <a:t>bldgname</a:t>
            </a:r>
            <a:endParaRPr sz="700">
              <a:latin typeface="Arial"/>
              <a:cs typeface="Arial"/>
            </a:endParaRPr>
          </a:p>
        </p:txBody>
      </p:sp>
      <p:sp>
        <p:nvSpPr>
          <p:cNvPr id="113" name="object 113"/>
          <p:cNvSpPr txBox="1"/>
          <p:nvPr/>
        </p:nvSpPr>
        <p:spPr>
          <a:xfrm>
            <a:off x="6690859" y="6454573"/>
            <a:ext cx="274320" cy="135255"/>
          </a:xfrm>
          <a:prstGeom prst="rect">
            <a:avLst/>
          </a:prstGeom>
        </p:spPr>
        <p:txBody>
          <a:bodyPr vert="horz" wrap="square" lIns="0" tIns="15240" rIns="0" bIns="0" rtlCol="0">
            <a:spAutoFit/>
          </a:bodyPr>
          <a:lstStyle/>
          <a:p>
            <a:pPr marL="12700">
              <a:lnSpc>
                <a:spcPct val="100000"/>
              </a:lnSpc>
              <a:spcBef>
                <a:spcPts val="120"/>
              </a:spcBef>
            </a:pPr>
            <a:r>
              <a:rPr sz="700" b="1" dirty="0">
                <a:latin typeface="Arial"/>
                <a:cs typeface="Arial"/>
              </a:rPr>
              <a:t>Infan</a:t>
            </a:r>
            <a:r>
              <a:rPr sz="700" b="1" spc="5" dirty="0">
                <a:latin typeface="Arial"/>
                <a:cs typeface="Arial"/>
              </a:rPr>
              <a:t>t</a:t>
            </a:r>
            <a:endParaRPr sz="700">
              <a:latin typeface="Arial"/>
              <a:cs typeface="Arial"/>
            </a:endParaRPr>
          </a:p>
        </p:txBody>
      </p:sp>
      <p:sp>
        <p:nvSpPr>
          <p:cNvPr id="114" name="object 114"/>
          <p:cNvSpPr txBox="1"/>
          <p:nvPr/>
        </p:nvSpPr>
        <p:spPr>
          <a:xfrm>
            <a:off x="666835" y="6873790"/>
            <a:ext cx="64135" cy="135255"/>
          </a:xfrm>
          <a:prstGeom prst="rect">
            <a:avLst/>
          </a:prstGeom>
        </p:spPr>
        <p:txBody>
          <a:bodyPr vert="horz" wrap="square" lIns="0" tIns="15240" rIns="0" bIns="0" rtlCol="0">
            <a:spAutoFit/>
          </a:bodyPr>
          <a:lstStyle/>
          <a:p>
            <a:pPr>
              <a:lnSpc>
                <a:spcPct val="100000"/>
              </a:lnSpc>
              <a:spcBef>
                <a:spcPts val="120"/>
              </a:spcBef>
            </a:pPr>
            <a:r>
              <a:rPr sz="700" b="1" spc="10" dirty="0">
                <a:latin typeface="Arial"/>
                <a:cs typeface="Arial"/>
              </a:rPr>
              <a:t>0</a:t>
            </a:r>
            <a:endParaRPr sz="700">
              <a:latin typeface="Arial"/>
              <a:cs typeface="Arial"/>
            </a:endParaRPr>
          </a:p>
        </p:txBody>
      </p:sp>
      <p:sp>
        <p:nvSpPr>
          <p:cNvPr id="115" name="object 115"/>
          <p:cNvSpPr txBox="1"/>
          <p:nvPr/>
        </p:nvSpPr>
        <p:spPr>
          <a:xfrm>
            <a:off x="1078429" y="6873790"/>
            <a:ext cx="196215" cy="135255"/>
          </a:xfrm>
          <a:prstGeom prst="rect">
            <a:avLst/>
          </a:prstGeom>
        </p:spPr>
        <p:txBody>
          <a:bodyPr vert="horz" wrap="square" lIns="0" tIns="15240" rIns="0" bIns="0" rtlCol="0">
            <a:spAutoFit/>
          </a:bodyPr>
          <a:lstStyle/>
          <a:p>
            <a:pPr>
              <a:lnSpc>
                <a:spcPct val="100000"/>
              </a:lnSpc>
              <a:spcBef>
                <a:spcPts val="120"/>
              </a:spcBef>
            </a:pPr>
            <a:r>
              <a:rPr sz="700" spc="5" dirty="0">
                <a:latin typeface="Arial"/>
                <a:cs typeface="Arial"/>
              </a:rPr>
              <a:t>Na</a:t>
            </a:r>
            <a:r>
              <a:rPr sz="700" spc="10" dirty="0">
                <a:latin typeface="Arial"/>
                <a:cs typeface="Arial"/>
              </a:rPr>
              <a:t>N</a:t>
            </a:r>
            <a:endParaRPr sz="700">
              <a:latin typeface="Arial"/>
              <a:cs typeface="Arial"/>
            </a:endParaRPr>
          </a:p>
        </p:txBody>
      </p:sp>
      <p:sp>
        <p:nvSpPr>
          <p:cNvPr id="116" name="object 116"/>
          <p:cNvSpPr txBox="1"/>
          <p:nvPr/>
        </p:nvSpPr>
        <p:spPr>
          <a:xfrm>
            <a:off x="1749176" y="6873790"/>
            <a:ext cx="422275" cy="135255"/>
          </a:xfrm>
          <a:prstGeom prst="rect">
            <a:avLst/>
          </a:prstGeom>
        </p:spPr>
        <p:txBody>
          <a:bodyPr vert="horz" wrap="square" lIns="0" tIns="15240" rIns="0" bIns="0" rtlCol="0">
            <a:spAutoFit/>
          </a:bodyPr>
          <a:lstStyle/>
          <a:p>
            <a:pPr>
              <a:lnSpc>
                <a:spcPct val="100000"/>
              </a:lnSpc>
              <a:spcBef>
                <a:spcPts val="120"/>
              </a:spcBef>
              <a:tabLst>
                <a:tab pos="205740" algn="l"/>
              </a:tabLst>
            </a:pPr>
            <a:r>
              <a:rPr sz="700" spc="10" dirty="0">
                <a:latin typeface="Arial"/>
                <a:cs typeface="Arial"/>
              </a:rPr>
              <a:t>1	</a:t>
            </a:r>
            <a:r>
              <a:rPr sz="700" spc="5" dirty="0">
                <a:latin typeface="Arial"/>
                <a:cs typeface="Arial"/>
              </a:rPr>
              <a:t>101</a:t>
            </a:r>
            <a:r>
              <a:rPr sz="700" spc="10" dirty="0">
                <a:latin typeface="Arial"/>
                <a:cs typeface="Arial"/>
              </a:rPr>
              <a:t>3</a:t>
            </a:r>
            <a:endParaRPr sz="700">
              <a:latin typeface="Arial"/>
              <a:cs typeface="Arial"/>
            </a:endParaRPr>
          </a:p>
        </p:txBody>
      </p:sp>
      <p:sp>
        <p:nvSpPr>
          <p:cNvPr id="117" name="object 117"/>
          <p:cNvSpPr txBox="1"/>
          <p:nvPr/>
        </p:nvSpPr>
        <p:spPr>
          <a:xfrm>
            <a:off x="2374191" y="6713725"/>
            <a:ext cx="478155" cy="455295"/>
          </a:xfrm>
          <a:prstGeom prst="rect">
            <a:avLst/>
          </a:prstGeom>
        </p:spPr>
        <p:txBody>
          <a:bodyPr vert="horz" wrap="square" lIns="0" tIns="15240" rIns="0" bIns="0" rtlCol="0">
            <a:spAutoFit/>
          </a:bodyPr>
          <a:lstStyle/>
          <a:p>
            <a:pPr marR="5080" indent="38100" algn="just">
              <a:lnSpc>
                <a:spcPct val="100000"/>
              </a:lnSpc>
              <a:spcBef>
                <a:spcPts val="120"/>
              </a:spcBef>
            </a:pPr>
            <a:r>
              <a:rPr sz="700" spc="5" dirty="0">
                <a:latin typeface="Arial"/>
                <a:cs typeface="Arial"/>
              </a:rPr>
              <a:t>La</a:t>
            </a:r>
            <a:r>
              <a:rPr sz="700" spc="10" dirty="0">
                <a:latin typeface="Arial"/>
                <a:cs typeface="Arial"/>
              </a:rPr>
              <a:t>k</a:t>
            </a:r>
            <a:r>
              <a:rPr sz="700" spc="5" dirty="0">
                <a:latin typeface="Arial"/>
                <a:cs typeface="Arial"/>
              </a:rPr>
              <a:t>e</a:t>
            </a:r>
            <a:r>
              <a:rPr sz="700" spc="10" dirty="0">
                <a:latin typeface="Arial"/>
                <a:cs typeface="Arial"/>
              </a:rPr>
              <a:t>s</a:t>
            </a:r>
            <a:r>
              <a:rPr sz="700" dirty="0">
                <a:latin typeface="Arial"/>
                <a:cs typeface="Arial"/>
              </a:rPr>
              <a:t>hor</a:t>
            </a:r>
            <a:r>
              <a:rPr sz="700" spc="5" dirty="0">
                <a:latin typeface="Arial"/>
                <a:cs typeface="Arial"/>
              </a:rPr>
              <a:t>e  Community  Child</a:t>
            </a:r>
            <a:r>
              <a:rPr sz="700" spc="-35" dirty="0">
                <a:latin typeface="Arial"/>
                <a:cs typeface="Arial"/>
              </a:rPr>
              <a:t> </a:t>
            </a:r>
            <a:r>
              <a:rPr sz="700" spc="5" dirty="0">
                <a:latin typeface="Arial"/>
                <a:cs typeface="Arial"/>
              </a:rPr>
              <a:t>Care</a:t>
            </a:r>
            <a:endParaRPr sz="700">
              <a:latin typeface="Arial"/>
              <a:cs typeface="Arial"/>
            </a:endParaRPr>
          </a:p>
          <a:p>
            <a:pPr marL="190500">
              <a:lnSpc>
                <a:spcPct val="100000"/>
              </a:lnSpc>
            </a:pPr>
            <a:r>
              <a:rPr sz="700" dirty="0">
                <a:latin typeface="Arial"/>
                <a:cs typeface="Arial"/>
              </a:rPr>
              <a:t>Centr</a:t>
            </a:r>
            <a:r>
              <a:rPr sz="700" spc="10" dirty="0">
                <a:latin typeface="Arial"/>
                <a:cs typeface="Arial"/>
              </a:rPr>
              <a:t>e</a:t>
            </a:r>
            <a:endParaRPr sz="700">
              <a:latin typeface="Arial"/>
              <a:cs typeface="Arial"/>
            </a:endParaRPr>
          </a:p>
        </p:txBody>
      </p:sp>
      <p:sp>
        <p:nvSpPr>
          <p:cNvPr id="118" name="object 118"/>
          <p:cNvSpPr txBox="1"/>
          <p:nvPr/>
        </p:nvSpPr>
        <p:spPr>
          <a:xfrm>
            <a:off x="2905206" y="6820435"/>
            <a:ext cx="2510790" cy="241935"/>
          </a:xfrm>
          <a:prstGeom prst="rect">
            <a:avLst/>
          </a:prstGeom>
        </p:spPr>
        <p:txBody>
          <a:bodyPr vert="horz" wrap="square" lIns="0" tIns="15240" rIns="0" bIns="0" rtlCol="0">
            <a:spAutoFit/>
          </a:bodyPr>
          <a:lstStyle/>
          <a:p>
            <a:pPr marL="40640">
              <a:lnSpc>
                <a:spcPct val="100000"/>
              </a:lnSpc>
              <a:spcBef>
                <a:spcPts val="120"/>
              </a:spcBef>
              <a:tabLst>
                <a:tab pos="726440" algn="l"/>
                <a:tab pos="2105660" algn="l"/>
              </a:tabLst>
            </a:pPr>
            <a:r>
              <a:rPr sz="700" spc="5" dirty="0">
                <a:latin typeface="Arial"/>
                <a:cs typeface="Arial"/>
              </a:rPr>
              <a:t>Non-	seventh	416-394-</a:t>
            </a:r>
            <a:endParaRPr sz="700">
              <a:latin typeface="Arial"/>
              <a:cs typeface="Arial"/>
            </a:endParaRPr>
          </a:p>
          <a:p>
            <a:pPr marL="25400">
              <a:lnSpc>
                <a:spcPct val="100000"/>
              </a:lnSpc>
              <a:tabLst>
                <a:tab pos="459740" algn="l"/>
                <a:tab pos="977900" algn="l"/>
                <a:tab pos="1297940" algn="l"/>
                <a:tab pos="1922780" algn="l"/>
                <a:tab pos="2265680" algn="l"/>
              </a:tabLst>
            </a:pPr>
            <a:r>
              <a:rPr sz="700" dirty="0">
                <a:latin typeface="Arial"/>
                <a:cs typeface="Arial"/>
              </a:rPr>
              <a:t>Profit	</a:t>
            </a:r>
            <a:r>
              <a:rPr sz="1050" spc="7" baseline="31746" dirty="0">
                <a:latin typeface="Arial"/>
                <a:cs typeface="Arial"/>
              </a:rPr>
              <a:t>101	</a:t>
            </a:r>
            <a:r>
              <a:rPr sz="700" spc="5" dirty="0">
                <a:latin typeface="Arial"/>
                <a:cs typeface="Arial"/>
              </a:rPr>
              <a:t>st	</a:t>
            </a:r>
            <a:r>
              <a:rPr sz="1050" spc="15" baseline="31746" dirty="0">
                <a:latin typeface="Arial"/>
                <a:cs typeface="Arial"/>
              </a:rPr>
              <a:t>M8V</a:t>
            </a:r>
            <a:r>
              <a:rPr sz="1050" spc="7" baseline="31746" dirty="0">
                <a:latin typeface="Arial"/>
                <a:cs typeface="Arial"/>
              </a:rPr>
              <a:t> 3B5	</a:t>
            </a:r>
            <a:r>
              <a:rPr sz="1050" spc="15" baseline="31746" dirty="0">
                <a:latin typeface="Arial"/>
                <a:cs typeface="Arial"/>
              </a:rPr>
              <a:t>6	</a:t>
            </a:r>
            <a:r>
              <a:rPr sz="700" spc="5" dirty="0">
                <a:latin typeface="Arial"/>
                <a:cs typeface="Arial"/>
              </a:rPr>
              <a:t>7601</a:t>
            </a:r>
            <a:endParaRPr sz="700">
              <a:latin typeface="Arial"/>
              <a:cs typeface="Arial"/>
            </a:endParaRPr>
          </a:p>
        </p:txBody>
      </p:sp>
      <p:sp>
        <p:nvSpPr>
          <p:cNvPr id="119" name="object 119"/>
          <p:cNvSpPr txBox="1"/>
          <p:nvPr/>
        </p:nvSpPr>
        <p:spPr>
          <a:xfrm>
            <a:off x="5575484" y="6767080"/>
            <a:ext cx="475615" cy="348615"/>
          </a:xfrm>
          <a:prstGeom prst="rect">
            <a:avLst/>
          </a:prstGeom>
        </p:spPr>
        <p:txBody>
          <a:bodyPr vert="horz" wrap="square" lIns="0" tIns="15240" rIns="0" bIns="0" rtlCol="0">
            <a:spAutoFit/>
          </a:bodyPr>
          <a:lstStyle/>
          <a:p>
            <a:pPr marR="5080" indent="213360">
              <a:lnSpc>
                <a:spcPct val="100000"/>
              </a:lnSpc>
              <a:spcBef>
                <a:spcPts val="120"/>
              </a:spcBef>
            </a:pPr>
            <a:r>
              <a:rPr sz="700" dirty="0">
                <a:latin typeface="Arial"/>
                <a:cs typeface="Arial"/>
              </a:rPr>
              <a:t>Publi</a:t>
            </a:r>
            <a:r>
              <a:rPr sz="700" spc="5" dirty="0">
                <a:latin typeface="Arial"/>
                <a:cs typeface="Arial"/>
              </a:rPr>
              <a:t>c  Elementar</a:t>
            </a:r>
            <a:r>
              <a:rPr sz="700" spc="10" dirty="0">
                <a:latin typeface="Arial"/>
                <a:cs typeface="Arial"/>
              </a:rPr>
              <a:t>y</a:t>
            </a:r>
            <a:endParaRPr sz="700">
              <a:latin typeface="Arial"/>
              <a:cs typeface="Arial"/>
            </a:endParaRPr>
          </a:p>
          <a:p>
            <a:pPr marL="182880">
              <a:lnSpc>
                <a:spcPct val="100000"/>
              </a:lnSpc>
            </a:pPr>
            <a:r>
              <a:rPr sz="700" spc="5" dirty="0">
                <a:latin typeface="Arial"/>
                <a:cs typeface="Arial"/>
              </a:rPr>
              <a:t>S</a:t>
            </a:r>
            <a:r>
              <a:rPr sz="700" spc="10" dirty="0">
                <a:latin typeface="Arial"/>
                <a:cs typeface="Arial"/>
              </a:rPr>
              <a:t>c</a:t>
            </a:r>
            <a:r>
              <a:rPr sz="700" spc="5" dirty="0">
                <a:latin typeface="Arial"/>
                <a:cs typeface="Arial"/>
              </a:rPr>
              <a:t>hoo</a:t>
            </a:r>
            <a:r>
              <a:rPr sz="700" dirty="0">
                <a:latin typeface="Arial"/>
                <a:cs typeface="Arial"/>
              </a:rPr>
              <a:t>l</a:t>
            </a:r>
            <a:endParaRPr sz="700">
              <a:latin typeface="Arial"/>
              <a:cs typeface="Arial"/>
            </a:endParaRPr>
          </a:p>
        </p:txBody>
      </p:sp>
      <p:sp>
        <p:nvSpPr>
          <p:cNvPr id="120" name="object 120"/>
          <p:cNvSpPr txBox="1"/>
          <p:nvPr/>
        </p:nvSpPr>
        <p:spPr>
          <a:xfrm>
            <a:off x="6276719" y="6713725"/>
            <a:ext cx="348615" cy="455295"/>
          </a:xfrm>
          <a:prstGeom prst="rect">
            <a:avLst/>
          </a:prstGeom>
        </p:spPr>
        <p:txBody>
          <a:bodyPr vert="horz" wrap="square" lIns="0" tIns="15240" rIns="0" bIns="0" rtlCol="0">
            <a:spAutoFit/>
          </a:bodyPr>
          <a:lstStyle/>
          <a:p>
            <a:pPr marL="53340" marR="5080" indent="-53975" algn="just">
              <a:lnSpc>
                <a:spcPct val="100000"/>
              </a:lnSpc>
              <a:spcBef>
                <a:spcPts val="120"/>
              </a:spcBef>
            </a:pPr>
            <a:r>
              <a:rPr sz="700" spc="5" dirty="0">
                <a:latin typeface="Arial"/>
                <a:cs typeface="Arial"/>
              </a:rPr>
              <a:t>Se</a:t>
            </a:r>
            <a:r>
              <a:rPr sz="700" spc="10" dirty="0">
                <a:latin typeface="Arial"/>
                <a:cs typeface="Arial"/>
              </a:rPr>
              <a:t>v</a:t>
            </a:r>
            <a:r>
              <a:rPr sz="700" dirty="0">
                <a:latin typeface="Arial"/>
                <a:cs typeface="Arial"/>
              </a:rPr>
              <a:t>ent</a:t>
            </a:r>
            <a:r>
              <a:rPr sz="700" spc="5" dirty="0">
                <a:latin typeface="Arial"/>
                <a:cs typeface="Arial"/>
              </a:rPr>
              <a:t>h  </a:t>
            </a:r>
            <a:r>
              <a:rPr sz="700" dirty="0">
                <a:latin typeface="Arial"/>
                <a:cs typeface="Arial"/>
              </a:rPr>
              <a:t>Street  </a:t>
            </a:r>
            <a:r>
              <a:rPr sz="700" spc="5" dirty="0">
                <a:latin typeface="Arial"/>
                <a:cs typeface="Arial"/>
              </a:rPr>
              <a:t>Public  S</a:t>
            </a:r>
            <a:r>
              <a:rPr sz="700" spc="10" dirty="0">
                <a:latin typeface="Arial"/>
                <a:cs typeface="Arial"/>
              </a:rPr>
              <a:t>c</a:t>
            </a:r>
            <a:r>
              <a:rPr sz="700" spc="5" dirty="0">
                <a:latin typeface="Arial"/>
                <a:cs typeface="Arial"/>
              </a:rPr>
              <a:t>hoo</a:t>
            </a:r>
            <a:r>
              <a:rPr sz="700" dirty="0">
                <a:latin typeface="Arial"/>
                <a:cs typeface="Arial"/>
              </a:rPr>
              <a:t>l</a:t>
            </a:r>
            <a:endParaRPr sz="700">
              <a:latin typeface="Arial"/>
              <a:cs typeface="Arial"/>
            </a:endParaRPr>
          </a:p>
        </p:txBody>
      </p:sp>
      <p:sp>
        <p:nvSpPr>
          <p:cNvPr id="121" name="object 121"/>
          <p:cNvSpPr txBox="1"/>
          <p:nvPr/>
        </p:nvSpPr>
        <p:spPr>
          <a:xfrm>
            <a:off x="6901734" y="6873790"/>
            <a:ext cx="64135" cy="135255"/>
          </a:xfrm>
          <a:prstGeom prst="rect">
            <a:avLst/>
          </a:prstGeom>
        </p:spPr>
        <p:txBody>
          <a:bodyPr vert="horz" wrap="square" lIns="0" tIns="15240" rIns="0" bIns="0" rtlCol="0">
            <a:spAutoFit/>
          </a:bodyPr>
          <a:lstStyle/>
          <a:p>
            <a:pPr>
              <a:lnSpc>
                <a:spcPct val="100000"/>
              </a:lnSpc>
              <a:spcBef>
                <a:spcPts val="120"/>
              </a:spcBef>
            </a:pPr>
            <a:r>
              <a:rPr sz="700" spc="10" dirty="0">
                <a:latin typeface="Arial"/>
                <a:cs typeface="Arial"/>
              </a:rPr>
              <a:t>0</a:t>
            </a:r>
            <a:endParaRPr sz="700">
              <a:latin typeface="Arial"/>
              <a:cs typeface="Arial"/>
            </a:endParaRPr>
          </a:p>
        </p:txBody>
      </p:sp>
      <p:sp>
        <p:nvSpPr>
          <p:cNvPr id="122" name="object 122"/>
          <p:cNvSpPr txBox="1"/>
          <p:nvPr/>
        </p:nvSpPr>
        <p:spPr>
          <a:xfrm>
            <a:off x="654135" y="7392094"/>
            <a:ext cx="76835" cy="135255"/>
          </a:xfrm>
          <a:prstGeom prst="rect">
            <a:avLst/>
          </a:prstGeom>
        </p:spPr>
        <p:txBody>
          <a:bodyPr vert="horz" wrap="square" lIns="0" tIns="15240" rIns="0" bIns="0" rtlCol="0">
            <a:spAutoFit/>
          </a:bodyPr>
          <a:lstStyle/>
          <a:p>
            <a:pPr marL="12700">
              <a:lnSpc>
                <a:spcPct val="100000"/>
              </a:lnSpc>
              <a:spcBef>
                <a:spcPts val="120"/>
              </a:spcBef>
            </a:pPr>
            <a:r>
              <a:rPr sz="700" b="1" spc="10" dirty="0">
                <a:latin typeface="Arial"/>
                <a:cs typeface="Arial"/>
              </a:rPr>
              <a:t>1</a:t>
            </a:r>
            <a:endParaRPr sz="700">
              <a:latin typeface="Arial"/>
              <a:cs typeface="Arial"/>
            </a:endParaRPr>
          </a:p>
        </p:txBody>
      </p:sp>
      <p:sp>
        <p:nvSpPr>
          <p:cNvPr id="123" name="object 123"/>
          <p:cNvSpPr txBox="1"/>
          <p:nvPr/>
        </p:nvSpPr>
        <p:spPr>
          <a:xfrm>
            <a:off x="1065729" y="7392094"/>
            <a:ext cx="20891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Na</a:t>
            </a:r>
            <a:r>
              <a:rPr sz="700" spc="10" dirty="0">
                <a:latin typeface="Arial"/>
                <a:cs typeface="Arial"/>
              </a:rPr>
              <a:t>N</a:t>
            </a:r>
            <a:endParaRPr sz="700">
              <a:latin typeface="Arial"/>
              <a:cs typeface="Arial"/>
            </a:endParaRPr>
          </a:p>
        </p:txBody>
      </p:sp>
      <p:sp>
        <p:nvSpPr>
          <p:cNvPr id="124" name="object 124"/>
          <p:cNvSpPr txBox="1"/>
          <p:nvPr/>
        </p:nvSpPr>
        <p:spPr>
          <a:xfrm>
            <a:off x="1736476" y="7392094"/>
            <a:ext cx="434975" cy="135255"/>
          </a:xfrm>
          <a:prstGeom prst="rect">
            <a:avLst/>
          </a:prstGeom>
        </p:spPr>
        <p:txBody>
          <a:bodyPr vert="horz" wrap="square" lIns="0" tIns="15240" rIns="0" bIns="0" rtlCol="0">
            <a:spAutoFit/>
          </a:bodyPr>
          <a:lstStyle/>
          <a:p>
            <a:pPr marL="12700">
              <a:lnSpc>
                <a:spcPct val="100000"/>
              </a:lnSpc>
              <a:spcBef>
                <a:spcPts val="120"/>
              </a:spcBef>
              <a:tabLst>
                <a:tab pos="218440" algn="l"/>
              </a:tabLst>
            </a:pPr>
            <a:r>
              <a:rPr sz="700" spc="10" dirty="0">
                <a:latin typeface="Arial"/>
                <a:cs typeface="Arial"/>
              </a:rPr>
              <a:t>2	</a:t>
            </a:r>
            <a:r>
              <a:rPr sz="700" spc="5" dirty="0">
                <a:latin typeface="Arial"/>
                <a:cs typeface="Arial"/>
              </a:rPr>
              <a:t>101</a:t>
            </a:r>
            <a:r>
              <a:rPr sz="700" spc="10" dirty="0">
                <a:latin typeface="Arial"/>
                <a:cs typeface="Arial"/>
              </a:rPr>
              <a:t>4</a:t>
            </a:r>
            <a:endParaRPr sz="700">
              <a:latin typeface="Arial"/>
              <a:cs typeface="Arial"/>
            </a:endParaRPr>
          </a:p>
        </p:txBody>
      </p:sp>
      <p:sp>
        <p:nvSpPr>
          <p:cNvPr id="125" name="object 125"/>
          <p:cNvSpPr txBox="1"/>
          <p:nvPr/>
        </p:nvSpPr>
        <p:spPr>
          <a:xfrm>
            <a:off x="2254781" y="7232029"/>
            <a:ext cx="600075" cy="455295"/>
          </a:xfrm>
          <a:prstGeom prst="rect">
            <a:avLst/>
          </a:prstGeom>
        </p:spPr>
        <p:txBody>
          <a:bodyPr vert="horz" wrap="square" lIns="0" tIns="15240" rIns="0" bIns="0" rtlCol="0">
            <a:spAutoFit/>
          </a:bodyPr>
          <a:lstStyle/>
          <a:p>
            <a:pPr marL="12700" marR="5080" indent="137160" algn="r">
              <a:lnSpc>
                <a:spcPct val="100000"/>
              </a:lnSpc>
              <a:spcBef>
                <a:spcPts val="120"/>
              </a:spcBef>
            </a:pPr>
            <a:r>
              <a:rPr sz="700" dirty="0">
                <a:latin typeface="Arial"/>
                <a:cs typeface="Arial"/>
              </a:rPr>
              <a:t>Alternati</a:t>
            </a:r>
            <a:r>
              <a:rPr sz="700" spc="5" dirty="0">
                <a:latin typeface="Arial"/>
                <a:cs typeface="Arial"/>
              </a:rPr>
              <a:t>ve  </a:t>
            </a:r>
            <a:r>
              <a:rPr sz="700" dirty="0">
                <a:latin typeface="Arial"/>
                <a:cs typeface="Arial"/>
              </a:rPr>
              <a:t>Primar</a:t>
            </a:r>
            <a:r>
              <a:rPr sz="700" spc="5" dirty="0">
                <a:latin typeface="Arial"/>
                <a:cs typeface="Arial"/>
              </a:rPr>
              <a:t>y  School</a:t>
            </a:r>
            <a:r>
              <a:rPr sz="700" spc="-85" dirty="0">
                <a:latin typeface="Arial"/>
                <a:cs typeface="Arial"/>
              </a:rPr>
              <a:t> </a:t>
            </a:r>
            <a:r>
              <a:rPr sz="700" spc="5" dirty="0">
                <a:latin typeface="Arial"/>
                <a:cs typeface="Arial"/>
              </a:rPr>
              <a:t>Parent</a:t>
            </a:r>
            <a:endParaRPr sz="700">
              <a:latin typeface="Arial"/>
              <a:cs typeface="Arial"/>
            </a:endParaRPr>
          </a:p>
          <a:p>
            <a:pPr marR="5080" algn="r">
              <a:lnSpc>
                <a:spcPct val="100000"/>
              </a:lnSpc>
            </a:pPr>
            <a:r>
              <a:rPr sz="700" spc="5" dirty="0">
                <a:latin typeface="Arial"/>
                <a:cs typeface="Arial"/>
              </a:rPr>
              <a:t>Grou</a:t>
            </a:r>
            <a:r>
              <a:rPr sz="700" spc="10" dirty="0">
                <a:latin typeface="Arial"/>
                <a:cs typeface="Arial"/>
              </a:rPr>
              <a:t>p</a:t>
            </a:r>
            <a:endParaRPr sz="700">
              <a:latin typeface="Arial"/>
              <a:cs typeface="Arial"/>
            </a:endParaRPr>
          </a:p>
        </p:txBody>
      </p:sp>
      <p:sp>
        <p:nvSpPr>
          <p:cNvPr id="126" name="object 126"/>
          <p:cNvSpPr txBox="1"/>
          <p:nvPr/>
        </p:nvSpPr>
        <p:spPr>
          <a:xfrm>
            <a:off x="2917906" y="7338739"/>
            <a:ext cx="239395" cy="241935"/>
          </a:xfrm>
          <a:prstGeom prst="rect">
            <a:avLst/>
          </a:prstGeom>
        </p:spPr>
        <p:txBody>
          <a:bodyPr vert="horz" wrap="square" lIns="0" tIns="15240" rIns="0" bIns="0" rtlCol="0">
            <a:spAutoFit/>
          </a:bodyPr>
          <a:lstStyle/>
          <a:p>
            <a:pPr marL="12700" marR="5080" indent="15240">
              <a:lnSpc>
                <a:spcPct val="100000"/>
              </a:lnSpc>
              <a:spcBef>
                <a:spcPts val="120"/>
              </a:spcBef>
            </a:pPr>
            <a:r>
              <a:rPr sz="700" spc="5" dirty="0">
                <a:latin typeface="Arial"/>
                <a:cs typeface="Arial"/>
              </a:rPr>
              <a:t>Non-  </a:t>
            </a:r>
            <a:r>
              <a:rPr sz="700" dirty="0">
                <a:latin typeface="Arial"/>
                <a:cs typeface="Arial"/>
              </a:rPr>
              <a:t>Profi</a:t>
            </a:r>
            <a:r>
              <a:rPr sz="700" spc="5" dirty="0">
                <a:latin typeface="Arial"/>
                <a:cs typeface="Arial"/>
              </a:rPr>
              <a:t>t</a:t>
            </a:r>
            <a:endParaRPr sz="700">
              <a:latin typeface="Arial"/>
              <a:cs typeface="Arial"/>
            </a:endParaRPr>
          </a:p>
        </p:txBody>
      </p:sp>
      <p:sp>
        <p:nvSpPr>
          <p:cNvPr id="127" name="object 127"/>
          <p:cNvSpPr txBox="1"/>
          <p:nvPr/>
        </p:nvSpPr>
        <p:spPr>
          <a:xfrm>
            <a:off x="3299012" y="7392094"/>
            <a:ext cx="22923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110</a:t>
            </a:r>
            <a:r>
              <a:rPr sz="700" spc="10" dirty="0">
                <a:latin typeface="Arial"/>
                <a:cs typeface="Arial"/>
              </a:rPr>
              <a:t>0</a:t>
            </a:r>
            <a:endParaRPr sz="700">
              <a:latin typeface="Arial"/>
              <a:cs typeface="Arial"/>
            </a:endParaRPr>
          </a:p>
        </p:txBody>
      </p:sp>
      <p:sp>
        <p:nvSpPr>
          <p:cNvPr id="128" name="object 128"/>
          <p:cNvSpPr txBox="1"/>
          <p:nvPr/>
        </p:nvSpPr>
        <p:spPr>
          <a:xfrm>
            <a:off x="3619142" y="7338739"/>
            <a:ext cx="346075" cy="241935"/>
          </a:xfrm>
          <a:prstGeom prst="rect">
            <a:avLst/>
          </a:prstGeom>
        </p:spPr>
        <p:txBody>
          <a:bodyPr vert="horz" wrap="square" lIns="0" tIns="15240" rIns="0" bIns="0" rtlCol="0">
            <a:spAutoFit/>
          </a:bodyPr>
          <a:lstStyle/>
          <a:p>
            <a:pPr marR="5080" algn="r">
              <a:lnSpc>
                <a:spcPct val="100000"/>
              </a:lnSpc>
              <a:spcBef>
                <a:spcPts val="120"/>
              </a:spcBef>
            </a:pPr>
            <a:r>
              <a:rPr sz="700" spc="10" dirty="0">
                <a:latin typeface="Arial"/>
                <a:cs typeface="Arial"/>
              </a:rPr>
              <a:t>s</a:t>
            </a:r>
            <a:r>
              <a:rPr sz="700" dirty="0">
                <a:latin typeface="Arial"/>
                <a:cs typeface="Arial"/>
              </a:rPr>
              <a:t>padin</a:t>
            </a:r>
            <a:r>
              <a:rPr sz="700" spc="10" dirty="0">
                <a:latin typeface="Arial"/>
                <a:cs typeface="Arial"/>
              </a:rPr>
              <a:t>a</a:t>
            </a:r>
            <a:endParaRPr sz="700">
              <a:latin typeface="Arial"/>
              <a:cs typeface="Arial"/>
            </a:endParaRPr>
          </a:p>
          <a:p>
            <a:pPr marR="7620" algn="r">
              <a:lnSpc>
                <a:spcPct val="100000"/>
              </a:lnSpc>
            </a:pPr>
            <a:r>
              <a:rPr sz="700" dirty="0">
                <a:latin typeface="Arial"/>
                <a:cs typeface="Arial"/>
              </a:rPr>
              <a:t>r</a:t>
            </a:r>
            <a:r>
              <a:rPr sz="700" spc="10" dirty="0">
                <a:latin typeface="Arial"/>
                <a:cs typeface="Arial"/>
              </a:rPr>
              <a:t>d</a:t>
            </a:r>
            <a:endParaRPr sz="700">
              <a:latin typeface="Arial"/>
              <a:cs typeface="Arial"/>
            </a:endParaRPr>
          </a:p>
        </p:txBody>
      </p:sp>
      <p:sp>
        <p:nvSpPr>
          <p:cNvPr id="129" name="object 129"/>
          <p:cNvSpPr txBox="1"/>
          <p:nvPr/>
        </p:nvSpPr>
        <p:spPr>
          <a:xfrm>
            <a:off x="4175557" y="7392094"/>
            <a:ext cx="421640" cy="135255"/>
          </a:xfrm>
          <a:prstGeom prst="rect">
            <a:avLst/>
          </a:prstGeom>
        </p:spPr>
        <p:txBody>
          <a:bodyPr vert="horz" wrap="square" lIns="0" tIns="15240" rIns="0" bIns="0" rtlCol="0">
            <a:spAutoFit/>
          </a:bodyPr>
          <a:lstStyle/>
          <a:p>
            <a:pPr marL="12700">
              <a:lnSpc>
                <a:spcPct val="100000"/>
              </a:lnSpc>
              <a:spcBef>
                <a:spcPts val="120"/>
              </a:spcBef>
            </a:pPr>
            <a:r>
              <a:rPr sz="700" spc="10" dirty="0">
                <a:latin typeface="Arial"/>
                <a:cs typeface="Arial"/>
              </a:rPr>
              <a:t>M5N</a:t>
            </a:r>
            <a:r>
              <a:rPr sz="700" spc="-55" dirty="0">
                <a:latin typeface="Arial"/>
                <a:cs typeface="Arial"/>
              </a:rPr>
              <a:t> </a:t>
            </a:r>
            <a:r>
              <a:rPr sz="700" spc="5" dirty="0">
                <a:latin typeface="Arial"/>
                <a:cs typeface="Arial"/>
              </a:rPr>
              <a:t>2M6</a:t>
            </a:r>
            <a:endParaRPr sz="700">
              <a:latin typeface="Arial"/>
              <a:cs typeface="Arial"/>
            </a:endParaRPr>
          </a:p>
        </p:txBody>
      </p:sp>
      <p:sp>
        <p:nvSpPr>
          <p:cNvPr id="130" name="object 130"/>
          <p:cNvSpPr txBox="1"/>
          <p:nvPr/>
        </p:nvSpPr>
        <p:spPr>
          <a:xfrm>
            <a:off x="4770083" y="7392094"/>
            <a:ext cx="12763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1</a:t>
            </a:r>
            <a:r>
              <a:rPr sz="700" spc="10" dirty="0">
                <a:latin typeface="Arial"/>
                <a:cs typeface="Arial"/>
              </a:rPr>
              <a:t>6</a:t>
            </a:r>
            <a:endParaRPr sz="700">
              <a:latin typeface="Arial"/>
              <a:cs typeface="Arial"/>
            </a:endParaRPr>
          </a:p>
        </p:txBody>
      </p:sp>
      <p:sp>
        <p:nvSpPr>
          <p:cNvPr id="131" name="object 131"/>
          <p:cNvSpPr txBox="1"/>
          <p:nvPr/>
        </p:nvSpPr>
        <p:spPr>
          <a:xfrm>
            <a:off x="4998747" y="7338739"/>
            <a:ext cx="391795" cy="241935"/>
          </a:xfrm>
          <a:prstGeom prst="rect">
            <a:avLst/>
          </a:prstGeom>
        </p:spPr>
        <p:txBody>
          <a:bodyPr vert="horz" wrap="square" lIns="0" tIns="15240" rIns="0" bIns="0" rtlCol="0">
            <a:spAutoFit/>
          </a:bodyPr>
          <a:lstStyle/>
          <a:p>
            <a:pPr marR="5080" algn="r">
              <a:lnSpc>
                <a:spcPct val="100000"/>
              </a:lnSpc>
              <a:spcBef>
                <a:spcPts val="120"/>
              </a:spcBef>
            </a:pPr>
            <a:r>
              <a:rPr sz="700" spc="5" dirty="0">
                <a:latin typeface="Arial"/>
                <a:cs typeface="Arial"/>
              </a:rPr>
              <a:t>416-322-</a:t>
            </a:r>
            <a:endParaRPr sz="700">
              <a:latin typeface="Arial"/>
              <a:cs typeface="Arial"/>
            </a:endParaRPr>
          </a:p>
          <a:p>
            <a:pPr marR="6985" algn="r">
              <a:lnSpc>
                <a:spcPct val="100000"/>
              </a:lnSpc>
            </a:pPr>
            <a:r>
              <a:rPr sz="700" spc="5" dirty="0">
                <a:latin typeface="Arial"/>
                <a:cs typeface="Arial"/>
              </a:rPr>
              <a:t>538</a:t>
            </a:r>
            <a:r>
              <a:rPr sz="700" spc="10" dirty="0">
                <a:latin typeface="Arial"/>
                <a:cs typeface="Arial"/>
              </a:rPr>
              <a:t>5</a:t>
            </a:r>
            <a:endParaRPr sz="700">
              <a:latin typeface="Arial"/>
              <a:cs typeface="Arial"/>
            </a:endParaRPr>
          </a:p>
        </p:txBody>
      </p:sp>
      <p:sp>
        <p:nvSpPr>
          <p:cNvPr id="132" name="object 132"/>
          <p:cNvSpPr txBox="1"/>
          <p:nvPr/>
        </p:nvSpPr>
        <p:spPr>
          <a:xfrm>
            <a:off x="5562784" y="7285384"/>
            <a:ext cx="488315" cy="348615"/>
          </a:xfrm>
          <a:prstGeom prst="rect">
            <a:avLst/>
          </a:prstGeom>
        </p:spPr>
        <p:txBody>
          <a:bodyPr vert="horz" wrap="square" lIns="0" tIns="15240" rIns="0" bIns="0" rtlCol="0">
            <a:spAutoFit/>
          </a:bodyPr>
          <a:lstStyle/>
          <a:p>
            <a:pPr marL="12700" marR="5080" indent="213360">
              <a:lnSpc>
                <a:spcPct val="100000"/>
              </a:lnSpc>
              <a:spcBef>
                <a:spcPts val="120"/>
              </a:spcBef>
            </a:pPr>
            <a:r>
              <a:rPr sz="700" dirty="0">
                <a:latin typeface="Arial"/>
                <a:cs typeface="Arial"/>
              </a:rPr>
              <a:t>Publi</a:t>
            </a:r>
            <a:r>
              <a:rPr sz="700" spc="5" dirty="0">
                <a:latin typeface="Arial"/>
                <a:cs typeface="Arial"/>
              </a:rPr>
              <a:t>c  Elementar</a:t>
            </a:r>
            <a:r>
              <a:rPr sz="700" spc="10" dirty="0">
                <a:latin typeface="Arial"/>
                <a:cs typeface="Arial"/>
              </a:rPr>
              <a:t>y</a:t>
            </a:r>
            <a:endParaRPr sz="700">
              <a:latin typeface="Arial"/>
              <a:cs typeface="Arial"/>
            </a:endParaRPr>
          </a:p>
          <a:p>
            <a:pPr marL="195580">
              <a:lnSpc>
                <a:spcPct val="100000"/>
              </a:lnSpc>
            </a:pPr>
            <a:r>
              <a:rPr sz="700" spc="5" dirty="0">
                <a:latin typeface="Arial"/>
                <a:cs typeface="Arial"/>
              </a:rPr>
              <a:t>S</a:t>
            </a:r>
            <a:r>
              <a:rPr sz="700" spc="10" dirty="0">
                <a:latin typeface="Arial"/>
                <a:cs typeface="Arial"/>
              </a:rPr>
              <a:t>c</a:t>
            </a:r>
            <a:r>
              <a:rPr sz="700" spc="5" dirty="0">
                <a:latin typeface="Arial"/>
                <a:cs typeface="Arial"/>
              </a:rPr>
              <a:t>hoo</a:t>
            </a:r>
            <a:r>
              <a:rPr sz="700" dirty="0">
                <a:latin typeface="Arial"/>
                <a:cs typeface="Arial"/>
              </a:rPr>
              <a:t>l</a:t>
            </a:r>
            <a:endParaRPr sz="700">
              <a:latin typeface="Arial"/>
              <a:cs typeface="Arial"/>
            </a:endParaRPr>
          </a:p>
        </p:txBody>
      </p:sp>
      <p:sp>
        <p:nvSpPr>
          <p:cNvPr id="133" name="object 133"/>
          <p:cNvSpPr txBox="1"/>
          <p:nvPr/>
        </p:nvSpPr>
        <p:spPr>
          <a:xfrm>
            <a:off x="6119199" y="7232029"/>
            <a:ext cx="508000" cy="455295"/>
          </a:xfrm>
          <a:prstGeom prst="rect">
            <a:avLst/>
          </a:prstGeom>
        </p:spPr>
        <p:txBody>
          <a:bodyPr vert="horz" wrap="square" lIns="0" tIns="15240" rIns="0" bIns="0" rtlCol="0">
            <a:spAutoFit/>
          </a:bodyPr>
          <a:lstStyle/>
          <a:p>
            <a:pPr marL="12700" marR="5080" indent="259079" algn="r">
              <a:lnSpc>
                <a:spcPct val="100000"/>
              </a:lnSpc>
              <a:spcBef>
                <a:spcPts val="120"/>
              </a:spcBef>
            </a:pPr>
            <a:r>
              <a:rPr sz="700" dirty="0">
                <a:latin typeface="Arial"/>
                <a:cs typeface="Arial"/>
              </a:rPr>
              <a:t>Nort</a:t>
            </a:r>
            <a:r>
              <a:rPr sz="700" spc="5" dirty="0">
                <a:latin typeface="Arial"/>
                <a:cs typeface="Arial"/>
              </a:rPr>
              <a:t>h  </a:t>
            </a:r>
            <a:r>
              <a:rPr sz="700" dirty="0">
                <a:latin typeface="Arial"/>
                <a:cs typeface="Arial"/>
              </a:rPr>
              <a:t>Preparator</a:t>
            </a:r>
            <a:r>
              <a:rPr sz="700" spc="10" dirty="0">
                <a:latin typeface="Arial"/>
                <a:cs typeface="Arial"/>
              </a:rPr>
              <a:t>y</a:t>
            </a:r>
            <a:endParaRPr sz="700">
              <a:latin typeface="Arial"/>
              <a:cs typeface="Arial"/>
            </a:endParaRPr>
          </a:p>
          <a:p>
            <a:pPr marL="210820" marR="9525" indent="30480" algn="r">
              <a:lnSpc>
                <a:spcPct val="100000"/>
              </a:lnSpc>
            </a:pPr>
            <a:r>
              <a:rPr sz="700" dirty="0">
                <a:latin typeface="Arial"/>
                <a:cs typeface="Arial"/>
              </a:rPr>
              <a:t>Publi</a:t>
            </a:r>
            <a:r>
              <a:rPr sz="700" spc="5" dirty="0">
                <a:latin typeface="Arial"/>
                <a:cs typeface="Arial"/>
              </a:rPr>
              <a:t>c  S</a:t>
            </a:r>
            <a:r>
              <a:rPr sz="700" spc="10" dirty="0">
                <a:latin typeface="Arial"/>
                <a:cs typeface="Arial"/>
              </a:rPr>
              <a:t>c</a:t>
            </a:r>
            <a:r>
              <a:rPr sz="700" spc="5" dirty="0">
                <a:latin typeface="Arial"/>
                <a:cs typeface="Arial"/>
              </a:rPr>
              <a:t>hoo</a:t>
            </a:r>
            <a:r>
              <a:rPr sz="700" dirty="0">
                <a:latin typeface="Arial"/>
                <a:cs typeface="Arial"/>
              </a:rPr>
              <a:t>l</a:t>
            </a:r>
            <a:endParaRPr sz="700">
              <a:latin typeface="Arial"/>
              <a:cs typeface="Arial"/>
            </a:endParaRPr>
          </a:p>
        </p:txBody>
      </p:sp>
      <p:sp>
        <p:nvSpPr>
          <p:cNvPr id="134" name="object 134"/>
          <p:cNvSpPr txBox="1"/>
          <p:nvPr/>
        </p:nvSpPr>
        <p:spPr>
          <a:xfrm>
            <a:off x="6889034" y="7392094"/>
            <a:ext cx="76835" cy="135255"/>
          </a:xfrm>
          <a:prstGeom prst="rect">
            <a:avLst/>
          </a:prstGeom>
        </p:spPr>
        <p:txBody>
          <a:bodyPr vert="horz" wrap="square" lIns="0" tIns="15240" rIns="0" bIns="0" rtlCol="0">
            <a:spAutoFit/>
          </a:bodyPr>
          <a:lstStyle/>
          <a:p>
            <a:pPr marL="12700">
              <a:lnSpc>
                <a:spcPct val="100000"/>
              </a:lnSpc>
              <a:spcBef>
                <a:spcPts val="120"/>
              </a:spcBef>
            </a:pPr>
            <a:r>
              <a:rPr sz="700" spc="10" dirty="0">
                <a:latin typeface="Arial"/>
                <a:cs typeface="Arial"/>
              </a:rPr>
              <a:t>0</a:t>
            </a:r>
            <a:endParaRPr sz="700">
              <a:latin typeface="Arial"/>
              <a:cs typeface="Arial"/>
            </a:endParaRPr>
          </a:p>
        </p:txBody>
      </p:sp>
      <p:sp>
        <p:nvSpPr>
          <p:cNvPr id="135" name="object 135"/>
          <p:cNvSpPr txBox="1"/>
          <p:nvPr/>
        </p:nvSpPr>
        <p:spPr>
          <a:xfrm>
            <a:off x="666835" y="7910399"/>
            <a:ext cx="64135" cy="135255"/>
          </a:xfrm>
          <a:prstGeom prst="rect">
            <a:avLst/>
          </a:prstGeom>
        </p:spPr>
        <p:txBody>
          <a:bodyPr vert="horz" wrap="square" lIns="0" tIns="15240" rIns="0" bIns="0" rtlCol="0">
            <a:spAutoFit/>
          </a:bodyPr>
          <a:lstStyle/>
          <a:p>
            <a:pPr>
              <a:lnSpc>
                <a:spcPct val="100000"/>
              </a:lnSpc>
              <a:spcBef>
                <a:spcPts val="120"/>
              </a:spcBef>
            </a:pPr>
            <a:r>
              <a:rPr sz="700" b="1" spc="10" dirty="0">
                <a:latin typeface="Arial"/>
                <a:cs typeface="Arial"/>
              </a:rPr>
              <a:t>2</a:t>
            </a:r>
            <a:endParaRPr sz="700">
              <a:latin typeface="Arial"/>
              <a:cs typeface="Arial"/>
            </a:endParaRPr>
          </a:p>
        </p:txBody>
      </p:sp>
      <p:sp>
        <p:nvSpPr>
          <p:cNvPr id="136" name="object 136"/>
          <p:cNvSpPr txBox="1"/>
          <p:nvPr/>
        </p:nvSpPr>
        <p:spPr>
          <a:xfrm>
            <a:off x="1078429" y="7910399"/>
            <a:ext cx="196215" cy="135255"/>
          </a:xfrm>
          <a:prstGeom prst="rect">
            <a:avLst/>
          </a:prstGeom>
        </p:spPr>
        <p:txBody>
          <a:bodyPr vert="horz" wrap="square" lIns="0" tIns="15240" rIns="0" bIns="0" rtlCol="0">
            <a:spAutoFit/>
          </a:bodyPr>
          <a:lstStyle/>
          <a:p>
            <a:pPr>
              <a:lnSpc>
                <a:spcPct val="100000"/>
              </a:lnSpc>
              <a:spcBef>
                <a:spcPts val="120"/>
              </a:spcBef>
            </a:pPr>
            <a:r>
              <a:rPr sz="700" spc="5" dirty="0">
                <a:latin typeface="Arial"/>
                <a:cs typeface="Arial"/>
              </a:rPr>
              <a:t>Na</a:t>
            </a:r>
            <a:r>
              <a:rPr sz="700" spc="10" dirty="0">
                <a:latin typeface="Arial"/>
                <a:cs typeface="Arial"/>
              </a:rPr>
              <a:t>N</a:t>
            </a:r>
            <a:endParaRPr sz="700">
              <a:latin typeface="Arial"/>
              <a:cs typeface="Arial"/>
            </a:endParaRPr>
          </a:p>
        </p:txBody>
      </p:sp>
      <p:sp>
        <p:nvSpPr>
          <p:cNvPr id="137" name="object 137"/>
          <p:cNvSpPr txBox="1"/>
          <p:nvPr/>
        </p:nvSpPr>
        <p:spPr>
          <a:xfrm>
            <a:off x="1749176" y="7910399"/>
            <a:ext cx="422275" cy="135255"/>
          </a:xfrm>
          <a:prstGeom prst="rect">
            <a:avLst/>
          </a:prstGeom>
        </p:spPr>
        <p:txBody>
          <a:bodyPr vert="horz" wrap="square" lIns="0" tIns="15240" rIns="0" bIns="0" rtlCol="0">
            <a:spAutoFit/>
          </a:bodyPr>
          <a:lstStyle/>
          <a:p>
            <a:pPr>
              <a:lnSpc>
                <a:spcPct val="100000"/>
              </a:lnSpc>
              <a:spcBef>
                <a:spcPts val="120"/>
              </a:spcBef>
              <a:tabLst>
                <a:tab pos="205740" algn="l"/>
              </a:tabLst>
            </a:pPr>
            <a:r>
              <a:rPr sz="700" spc="10" dirty="0">
                <a:latin typeface="Arial"/>
                <a:cs typeface="Arial"/>
              </a:rPr>
              <a:t>3	</a:t>
            </a:r>
            <a:r>
              <a:rPr sz="700" spc="5" dirty="0">
                <a:latin typeface="Arial"/>
                <a:cs typeface="Arial"/>
              </a:rPr>
              <a:t>101</a:t>
            </a:r>
            <a:r>
              <a:rPr sz="700" spc="10" dirty="0">
                <a:latin typeface="Arial"/>
                <a:cs typeface="Arial"/>
              </a:rPr>
              <a:t>5</a:t>
            </a:r>
            <a:endParaRPr sz="700">
              <a:latin typeface="Arial"/>
              <a:cs typeface="Arial"/>
            </a:endParaRPr>
          </a:p>
        </p:txBody>
      </p:sp>
      <p:sp>
        <p:nvSpPr>
          <p:cNvPr id="138" name="object 138"/>
          <p:cNvSpPr txBox="1"/>
          <p:nvPr/>
        </p:nvSpPr>
        <p:spPr>
          <a:xfrm>
            <a:off x="2252237" y="7750334"/>
            <a:ext cx="602615" cy="455295"/>
          </a:xfrm>
          <a:prstGeom prst="rect">
            <a:avLst/>
          </a:prstGeom>
        </p:spPr>
        <p:txBody>
          <a:bodyPr vert="horz" wrap="square" lIns="0" tIns="15240" rIns="0" bIns="0" rtlCol="0">
            <a:spAutoFit/>
          </a:bodyPr>
          <a:lstStyle/>
          <a:p>
            <a:pPr marR="5080" indent="243840" algn="r">
              <a:lnSpc>
                <a:spcPct val="100000"/>
              </a:lnSpc>
              <a:spcBef>
                <a:spcPts val="120"/>
              </a:spcBef>
            </a:pPr>
            <a:r>
              <a:rPr sz="700" spc="5" dirty="0">
                <a:latin typeface="Arial"/>
                <a:cs typeface="Arial"/>
              </a:rPr>
              <a:t>Cardinal  Leger</a:t>
            </a:r>
            <a:r>
              <a:rPr sz="700" spc="-95" dirty="0">
                <a:latin typeface="Arial"/>
                <a:cs typeface="Arial"/>
              </a:rPr>
              <a:t> </a:t>
            </a:r>
            <a:r>
              <a:rPr sz="700" spc="5" dirty="0">
                <a:latin typeface="Arial"/>
                <a:cs typeface="Arial"/>
              </a:rPr>
              <a:t>Child  Care</a:t>
            </a:r>
            <a:r>
              <a:rPr sz="700" spc="-85" dirty="0">
                <a:latin typeface="Arial"/>
                <a:cs typeface="Arial"/>
              </a:rPr>
              <a:t> </a:t>
            </a:r>
            <a:r>
              <a:rPr sz="700" spc="5" dirty="0">
                <a:latin typeface="Arial"/>
                <a:cs typeface="Arial"/>
              </a:rPr>
              <a:t>Centre  (S</a:t>
            </a:r>
            <a:r>
              <a:rPr sz="700" spc="10" dirty="0">
                <a:latin typeface="Arial"/>
                <a:cs typeface="Arial"/>
              </a:rPr>
              <a:t>c</a:t>
            </a:r>
            <a:r>
              <a:rPr sz="700" spc="5" dirty="0">
                <a:latin typeface="Arial"/>
                <a:cs typeface="Arial"/>
              </a:rPr>
              <a:t>arborough)</a:t>
            </a:r>
            <a:endParaRPr sz="700">
              <a:latin typeface="Arial"/>
              <a:cs typeface="Arial"/>
            </a:endParaRPr>
          </a:p>
        </p:txBody>
      </p:sp>
      <p:sp>
        <p:nvSpPr>
          <p:cNvPr id="139" name="object 139"/>
          <p:cNvSpPr txBox="1"/>
          <p:nvPr/>
        </p:nvSpPr>
        <p:spPr>
          <a:xfrm>
            <a:off x="2905206" y="7857044"/>
            <a:ext cx="2510790" cy="241935"/>
          </a:xfrm>
          <a:prstGeom prst="rect">
            <a:avLst/>
          </a:prstGeom>
        </p:spPr>
        <p:txBody>
          <a:bodyPr vert="horz" wrap="square" lIns="0" tIns="15240" rIns="0" bIns="0" rtlCol="0">
            <a:spAutoFit/>
          </a:bodyPr>
          <a:lstStyle/>
          <a:p>
            <a:pPr marL="40640">
              <a:lnSpc>
                <a:spcPct val="100000"/>
              </a:lnSpc>
              <a:spcBef>
                <a:spcPts val="120"/>
              </a:spcBef>
              <a:tabLst>
                <a:tab pos="741680" algn="l"/>
                <a:tab pos="2105660" algn="l"/>
              </a:tabLst>
            </a:pPr>
            <a:r>
              <a:rPr sz="700" spc="5" dirty="0">
                <a:latin typeface="Arial"/>
                <a:cs typeface="Arial"/>
              </a:rPr>
              <a:t>Non-	morrish	416-287-</a:t>
            </a:r>
            <a:endParaRPr sz="700">
              <a:latin typeface="Arial"/>
              <a:cs typeface="Arial"/>
            </a:endParaRPr>
          </a:p>
          <a:p>
            <a:pPr marL="25400">
              <a:lnSpc>
                <a:spcPct val="100000"/>
              </a:lnSpc>
              <a:tabLst>
                <a:tab pos="459740" algn="l"/>
                <a:tab pos="962660" algn="l"/>
                <a:tab pos="1297940" algn="l"/>
                <a:tab pos="1877060" algn="l"/>
                <a:tab pos="2265680" algn="l"/>
              </a:tabLst>
            </a:pPr>
            <a:r>
              <a:rPr sz="700" dirty="0">
                <a:latin typeface="Arial"/>
                <a:cs typeface="Arial"/>
              </a:rPr>
              <a:t>Profit	</a:t>
            </a:r>
            <a:r>
              <a:rPr sz="1050" spc="7" baseline="31746" dirty="0">
                <a:latin typeface="Arial"/>
                <a:cs typeface="Arial"/>
              </a:rPr>
              <a:t>600	</a:t>
            </a:r>
            <a:r>
              <a:rPr sz="700" spc="5" dirty="0">
                <a:latin typeface="Arial"/>
                <a:cs typeface="Arial"/>
              </a:rPr>
              <a:t>rd	</a:t>
            </a:r>
            <a:r>
              <a:rPr sz="1050" spc="15" baseline="31746" dirty="0">
                <a:latin typeface="Arial"/>
                <a:cs typeface="Arial"/>
              </a:rPr>
              <a:t>M1C</a:t>
            </a:r>
            <a:r>
              <a:rPr sz="1050" baseline="31746" dirty="0">
                <a:latin typeface="Arial"/>
                <a:cs typeface="Arial"/>
              </a:rPr>
              <a:t> </a:t>
            </a:r>
            <a:r>
              <a:rPr sz="1050" spc="7" baseline="31746" dirty="0">
                <a:latin typeface="Arial"/>
                <a:cs typeface="Arial"/>
              </a:rPr>
              <a:t>4Y1	44	</a:t>
            </a:r>
            <a:r>
              <a:rPr sz="700" spc="5" dirty="0">
                <a:latin typeface="Arial"/>
                <a:cs typeface="Arial"/>
              </a:rPr>
              <a:t>0578</a:t>
            </a:r>
            <a:endParaRPr sz="700">
              <a:latin typeface="Arial"/>
              <a:cs typeface="Arial"/>
            </a:endParaRPr>
          </a:p>
        </p:txBody>
      </p:sp>
      <p:sp>
        <p:nvSpPr>
          <p:cNvPr id="140" name="object 140"/>
          <p:cNvSpPr txBox="1"/>
          <p:nvPr/>
        </p:nvSpPr>
        <p:spPr>
          <a:xfrm>
            <a:off x="5575484" y="7803689"/>
            <a:ext cx="480059" cy="348615"/>
          </a:xfrm>
          <a:prstGeom prst="rect">
            <a:avLst/>
          </a:prstGeom>
        </p:spPr>
        <p:txBody>
          <a:bodyPr vert="horz" wrap="square" lIns="0" tIns="15240" rIns="0" bIns="0" rtlCol="0">
            <a:spAutoFit/>
          </a:bodyPr>
          <a:lstStyle/>
          <a:p>
            <a:pPr marR="5080" indent="137160">
              <a:lnSpc>
                <a:spcPct val="100000"/>
              </a:lnSpc>
              <a:spcBef>
                <a:spcPts val="120"/>
              </a:spcBef>
            </a:pPr>
            <a:r>
              <a:rPr sz="700" dirty="0">
                <a:latin typeface="Arial"/>
                <a:cs typeface="Arial"/>
              </a:rPr>
              <a:t>Catholi</a:t>
            </a:r>
            <a:r>
              <a:rPr sz="700" spc="5" dirty="0">
                <a:latin typeface="Arial"/>
                <a:cs typeface="Arial"/>
              </a:rPr>
              <a:t>c  Elementar</a:t>
            </a:r>
            <a:r>
              <a:rPr sz="700" spc="10" dirty="0">
                <a:latin typeface="Arial"/>
                <a:cs typeface="Arial"/>
              </a:rPr>
              <a:t>y</a:t>
            </a:r>
            <a:endParaRPr sz="700">
              <a:latin typeface="Arial"/>
              <a:cs typeface="Arial"/>
            </a:endParaRPr>
          </a:p>
          <a:p>
            <a:pPr marL="182880">
              <a:lnSpc>
                <a:spcPct val="100000"/>
              </a:lnSpc>
            </a:pPr>
            <a:r>
              <a:rPr sz="700" spc="5" dirty="0">
                <a:latin typeface="Arial"/>
                <a:cs typeface="Arial"/>
              </a:rPr>
              <a:t>School</a:t>
            </a:r>
            <a:endParaRPr sz="700">
              <a:latin typeface="Arial"/>
              <a:cs typeface="Arial"/>
            </a:endParaRPr>
          </a:p>
        </p:txBody>
      </p:sp>
      <p:sp>
        <p:nvSpPr>
          <p:cNvPr id="141" name="object 141"/>
          <p:cNvSpPr txBox="1"/>
          <p:nvPr/>
        </p:nvSpPr>
        <p:spPr>
          <a:xfrm>
            <a:off x="6269097" y="7750334"/>
            <a:ext cx="358140" cy="455295"/>
          </a:xfrm>
          <a:prstGeom prst="rect">
            <a:avLst/>
          </a:prstGeom>
        </p:spPr>
        <p:txBody>
          <a:bodyPr vert="horz" wrap="square" lIns="0" tIns="15240" rIns="0" bIns="0" rtlCol="0">
            <a:spAutoFit/>
          </a:bodyPr>
          <a:lstStyle/>
          <a:p>
            <a:pPr marL="15240" marR="5080" indent="-15240" algn="r">
              <a:lnSpc>
                <a:spcPct val="100000"/>
              </a:lnSpc>
              <a:spcBef>
                <a:spcPts val="120"/>
              </a:spcBef>
            </a:pPr>
            <a:r>
              <a:rPr sz="700" spc="5" dirty="0">
                <a:latin typeface="Arial"/>
                <a:cs typeface="Arial"/>
              </a:rPr>
              <a:t>Cardinal  Leger  </a:t>
            </a:r>
            <a:r>
              <a:rPr sz="700" dirty="0">
                <a:latin typeface="Arial"/>
                <a:cs typeface="Arial"/>
              </a:rPr>
              <a:t>Catholi</a:t>
            </a:r>
            <a:r>
              <a:rPr sz="700" spc="5" dirty="0">
                <a:latin typeface="Arial"/>
                <a:cs typeface="Arial"/>
              </a:rPr>
              <a:t>c  S</a:t>
            </a:r>
            <a:r>
              <a:rPr sz="700" spc="10" dirty="0">
                <a:latin typeface="Arial"/>
                <a:cs typeface="Arial"/>
              </a:rPr>
              <a:t>c</a:t>
            </a:r>
            <a:r>
              <a:rPr sz="700" spc="5" dirty="0">
                <a:latin typeface="Arial"/>
                <a:cs typeface="Arial"/>
              </a:rPr>
              <a:t>hoo</a:t>
            </a:r>
            <a:r>
              <a:rPr sz="700" dirty="0">
                <a:latin typeface="Arial"/>
                <a:cs typeface="Arial"/>
              </a:rPr>
              <a:t>l</a:t>
            </a:r>
            <a:endParaRPr sz="700">
              <a:latin typeface="Arial"/>
              <a:cs typeface="Arial"/>
            </a:endParaRPr>
          </a:p>
        </p:txBody>
      </p:sp>
      <p:sp>
        <p:nvSpPr>
          <p:cNvPr id="142" name="object 142"/>
          <p:cNvSpPr txBox="1"/>
          <p:nvPr/>
        </p:nvSpPr>
        <p:spPr>
          <a:xfrm>
            <a:off x="6901734" y="7910399"/>
            <a:ext cx="64135" cy="135255"/>
          </a:xfrm>
          <a:prstGeom prst="rect">
            <a:avLst/>
          </a:prstGeom>
        </p:spPr>
        <p:txBody>
          <a:bodyPr vert="horz" wrap="square" lIns="0" tIns="15240" rIns="0" bIns="0" rtlCol="0">
            <a:spAutoFit/>
          </a:bodyPr>
          <a:lstStyle/>
          <a:p>
            <a:pPr>
              <a:lnSpc>
                <a:spcPct val="100000"/>
              </a:lnSpc>
              <a:spcBef>
                <a:spcPts val="120"/>
              </a:spcBef>
            </a:pPr>
            <a:r>
              <a:rPr sz="700" spc="10" dirty="0">
                <a:latin typeface="Arial"/>
                <a:cs typeface="Arial"/>
              </a:rPr>
              <a:t>0</a:t>
            </a:r>
            <a:endParaRPr sz="700">
              <a:latin typeface="Arial"/>
              <a:cs typeface="Arial"/>
            </a:endParaRPr>
          </a:p>
        </p:txBody>
      </p:sp>
      <p:graphicFrame>
        <p:nvGraphicFramePr>
          <p:cNvPr id="143" name="object 143"/>
          <p:cNvGraphicFramePr>
            <a:graphicFrameLocks noGrp="1"/>
          </p:cNvGraphicFramePr>
          <p:nvPr/>
        </p:nvGraphicFramePr>
        <p:xfrm>
          <a:off x="593163" y="8396713"/>
          <a:ext cx="2279013" cy="833906"/>
        </p:xfrm>
        <a:graphic>
          <a:graphicData uri="http://schemas.openxmlformats.org/drawingml/2006/table">
            <a:tbl>
              <a:tblPr firstRow="1" bandRow="1">
                <a:tableStyleId>{2D5ABB26-0587-4C30-8999-92F81FD0307C}</a:tableStyleId>
              </a:tblPr>
              <a:tblGrid>
                <a:gridCol w="304800"/>
                <a:gridCol w="607060"/>
                <a:gridCol w="372109"/>
                <a:gridCol w="388619"/>
                <a:gridCol w="606425"/>
              </a:tblGrid>
              <a:tr h="211156">
                <a:tc>
                  <a:txBody>
                    <a:bodyPr/>
                    <a:lstStyle/>
                    <a:p>
                      <a:pPr>
                        <a:lnSpc>
                          <a:spcPct val="100000"/>
                        </a:lnSpc>
                        <a:spcBef>
                          <a:spcPts val="40"/>
                        </a:spcBef>
                      </a:pPr>
                      <a:endParaRPr sz="650">
                        <a:latin typeface="Times New Roman"/>
                        <a:cs typeface="Times New Roman"/>
                      </a:endParaRPr>
                    </a:p>
                    <a:p>
                      <a:pPr marL="73660">
                        <a:lnSpc>
                          <a:spcPts val="770"/>
                        </a:lnSpc>
                        <a:spcBef>
                          <a:spcPts val="5"/>
                        </a:spcBef>
                      </a:pPr>
                      <a:r>
                        <a:rPr sz="700" b="1" dirty="0">
                          <a:latin typeface="Arial"/>
                          <a:cs typeface="Arial"/>
                        </a:rPr>
                        <a:t>3</a:t>
                      </a:r>
                      <a:endParaRPr sz="700">
                        <a:latin typeface="Arial"/>
                        <a:cs typeface="Arial"/>
                      </a:endParaRPr>
                    </a:p>
                  </a:txBody>
                  <a:tcPr marL="0" marR="0" marT="5080" marB="0"/>
                </a:tc>
                <a:tc>
                  <a:txBody>
                    <a:bodyPr/>
                    <a:lstStyle/>
                    <a:p>
                      <a:pPr>
                        <a:lnSpc>
                          <a:spcPct val="100000"/>
                        </a:lnSpc>
                        <a:spcBef>
                          <a:spcPts val="40"/>
                        </a:spcBef>
                      </a:pPr>
                      <a:endParaRPr sz="650">
                        <a:latin typeface="Times New Roman"/>
                        <a:cs typeface="Times New Roman"/>
                      </a:endParaRPr>
                    </a:p>
                    <a:p>
                      <a:pPr marL="180340">
                        <a:lnSpc>
                          <a:spcPts val="770"/>
                        </a:lnSpc>
                        <a:spcBef>
                          <a:spcPts val="5"/>
                        </a:spcBef>
                      </a:pPr>
                      <a:r>
                        <a:rPr sz="700" spc="10" dirty="0">
                          <a:latin typeface="Arial"/>
                          <a:cs typeface="Arial"/>
                        </a:rPr>
                        <a:t>NaN</a:t>
                      </a:r>
                      <a:endParaRPr sz="700">
                        <a:latin typeface="Arial"/>
                        <a:cs typeface="Arial"/>
                      </a:endParaRPr>
                    </a:p>
                  </a:txBody>
                  <a:tcPr marL="0" marR="0" marT="5080" marB="0"/>
                </a:tc>
                <a:tc>
                  <a:txBody>
                    <a:bodyPr/>
                    <a:lstStyle/>
                    <a:p>
                      <a:pPr>
                        <a:lnSpc>
                          <a:spcPct val="100000"/>
                        </a:lnSpc>
                        <a:spcBef>
                          <a:spcPts val="40"/>
                        </a:spcBef>
                      </a:pPr>
                      <a:endParaRPr sz="650">
                        <a:latin typeface="Times New Roman"/>
                        <a:cs typeface="Times New Roman"/>
                      </a:endParaRPr>
                    </a:p>
                    <a:p>
                      <a:pPr marR="70485" algn="r">
                        <a:lnSpc>
                          <a:spcPts val="770"/>
                        </a:lnSpc>
                        <a:spcBef>
                          <a:spcPts val="5"/>
                        </a:spcBef>
                      </a:pPr>
                      <a:r>
                        <a:rPr sz="700" dirty="0">
                          <a:latin typeface="Arial"/>
                          <a:cs typeface="Arial"/>
                        </a:rPr>
                        <a:t>4</a:t>
                      </a:r>
                      <a:endParaRPr sz="700">
                        <a:latin typeface="Arial"/>
                        <a:cs typeface="Arial"/>
                      </a:endParaRPr>
                    </a:p>
                  </a:txBody>
                  <a:tcPr marL="0" marR="0" marT="5080" marB="0"/>
                </a:tc>
                <a:tc>
                  <a:txBody>
                    <a:bodyPr/>
                    <a:lstStyle/>
                    <a:p>
                      <a:pPr>
                        <a:lnSpc>
                          <a:spcPct val="100000"/>
                        </a:lnSpc>
                        <a:spcBef>
                          <a:spcPts val="40"/>
                        </a:spcBef>
                      </a:pPr>
                      <a:endParaRPr sz="650">
                        <a:latin typeface="Times New Roman"/>
                        <a:cs typeface="Times New Roman"/>
                      </a:endParaRPr>
                    </a:p>
                    <a:p>
                      <a:pPr marL="76835">
                        <a:lnSpc>
                          <a:spcPts val="770"/>
                        </a:lnSpc>
                        <a:spcBef>
                          <a:spcPts val="5"/>
                        </a:spcBef>
                      </a:pPr>
                      <a:r>
                        <a:rPr sz="700" spc="5" dirty="0">
                          <a:latin typeface="Arial"/>
                          <a:cs typeface="Arial"/>
                        </a:rPr>
                        <a:t>1016</a:t>
                      </a:r>
                      <a:endParaRPr sz="700">
                        <a:latin typeface="Arial"/>
                        <a:cs typeface="Arial"/>
                      </a:endParaRPr>
                    </a:p>
                  </a:txBody>
                  <a:tcPr marL="0" marR="0" marT="5080" marB="0"/>
                </a:tc>
                <a:tc>
                  <a:txBody>
                    <a:bodyPr/>
                    <a:lstStyle/>
                    <a:p>
                      <a:pPr marR="24130" algn="r">
                        <a:lnSpc>
                          <a:spcPts val="790"/>
                        </a:lnSpc>
                      </a:pPr>
                      <a:r>
                        <a:rPr sz="700" spc="5" dirty="0">
                          <a:latin typeface="Arial"/>
                          <a:cs typeface="Arial"/>
                        </a:rPr>
                        <a:t>-</a:t>
                      </a:r>
                      <a:r>
                        <a:rPr sz="700" spc="-80" dirty="0">
                          <a:latin typeface="Arial"/>
                          <a:cs typeface="Arial"/>
                        </a:rPr>
                        <a:t> </a:t>
                      </a:r>
                      <a:r>
                        <a:rPr sz="700" spc="5" dirty="0">
                          <a:latin typeface="Arial"/>
                          <a:cs typeface="Arial"/>
                        </a:rPr>
                        <a:t>Richmond</a:t>
                      </a:r>
                      <a:endParaRPr sz="700">
                        <a:latin typeface="Arial"/>
                        <a:cs typeface="Arial"/>
                      </a:endParaRPr>
                    </a:p>
                    <a:p>
                      <a:pPr marR="28575" algn="r">
                        <a:lnSpc>
                          <a:spcPts val="770"/>
                        </a:lnSpc>
                      </a:pPr>
                      <a:r>
                        <a:rPr sz="700" spc="-5" dirty="0">
                          <a:latin typeface="Arial"/>
                          <a:cs typeface="Arial"/>
                        </a:rPr>
                        <a:t>Adelaid</a:t>
                      </a:r>
                      <a:r>
                        <a:rPr sz="700" dirty="0">
                          <a:latin typeface="Arial"/>
                          <a:cs typeface="Arial"/>
                        </a:rPr>
                        <a:t>e</a:t>
                      </a:r>
                      <a:endParaRPr sz="700">
                        <a:latin typeface="Arial"/>
                        <a:cs typeface="Arial"/>
                      </a:endParaRPr>
                    </a:p>
                  </a:txBody>
                  <a:tcPr marL="0" marR="0" marT="0" marB="0"/>
                </a:tc>
              </a:tr>
              <a:tr h="260372">
                <a:tc>
                  <a:txBody>
                    <a:bodyPr/>
                    <a:lstStyle/>
                    <a:p>
                      <a:pPr>
                        <a:lnSpc>
                          <a:spcPct val="100000"/>
                        </a:lnSpc>
                      </a:pPr>
                      <a:endParaRPr sz="700">
                        <a:latin typeface="Times New Roman"/>
                        <a:cs typeface="Times New Roman"/>
                      </a:endParaRPr>
                    </a:p>
                  </a:txBody>
                  <a:tcPr marL="0" marR="0" marT="0" marB="0"/>
                </a:tc>
                <a:tc>
                  <a:txBody>
                    <a:bodyPr/>
                    <a:lstStyle/>
                    <a:p>
                      <a:pPr>
                        <a:lnSpc>
                          <a:spcPct val="100000"/>
                        </a:lnSpc>
                      </a:pPr>
                      <a:endParaRPr sz="700">
                        <a:latin typeface="Times New Roman"/>
                        <a:cs typeface="Times New Roman"/>
                      </a:endParaRPr>
                    </a:p>
                  </a:txBody>
                  <a:tcPr marL="0" marR="0" marT="0" marB="0"/>
                </a:tc>
                <a:tc>
                  <a:txBody>
                    <a:bodyPr/>
                    <a:lstStyle/>
                    <a:p>
                      <a:pPr>
                        <a:lnSpc>
                          <a:spcPct val="100000"/>
                        </a:lnSpc>
                      </a:pPr>
                      <a:endParaRPr sz="700">
                        <a:latin typeface="Times New Roman"/>
                        <a:cs typeface="Times New Roman"/>
                      </a:endParaRPr>
                    </a:p>
                  </a:txBody>
                  <a:tcPr marL="0" marR="0" marT="0" marB="0"/>
                </a:tc>
                <a:tc>
                  <a:txBody>
                    <a:bodyPr/>
                    <a:lstStyle/>
                    <a:p>
                      <a:pPr>
                        <a:lnSpc>
                          <a:spcPct val="100000"/>
                        </a:lnSpc>
                      </a:pPr>
                      <a:endParaRPr sz="700">
                        <a:latin typeface="Times New Roman"/>
                        <a:cs typeface="Times New Roman"/>
                      </a:endParaRPr>
                    </a:p>
                  </a:txBody>
                  <a:tcPr marL="0" marR="0" marT="0" marB="0"/>
                </a:tc>
                <a:tc>
                  <a:txBody>
                    <a:bodyPr/>
                    <a:lstStyle/>
                    <a:p>
                      <a:pPr marR="28575" algn="r">
                        <a:lnSpc>
                          <a:spcPts val="810"/>
                        </a:lnSpc>
                      </a:pPr>
                      <a:r>
                        <a:rPr sz="700" spc="-5" dirty="0">
                          <a:latin typeface="Arial"/>
                          <a:cs typeface="Arial"/>
                        </a:rPr>
                        <a:t>Child</a:t>
                      </a:r>
                      <a:r>
                        <a:rPr sz="700" dirty="0">
                          <a:latin typeface="Arial"/>
                          <a:cs typeface="Arial"/>
                        </a:rPr>
                        <a:t>c</a:t>
                      </a:r>
                      <a:r>
                        <a:rPr sz="700" spc="-5" dirty="0">
                          <a:latin typeface="Arial"/>
                          <a:cs typeface="Arial"/>
                        </a:rPr>
                        <a:t>ar</a:t>
                      </a:r>
                      <a:r>
                        <a:rPr sz="700" dirty="0">
                          <a:latin typeface="Arial"/>
                          <a:cs typeface="Arial"/>
                        </a:rPr>
                        <a:t>e</a:t>
                      </a:r>
                      <a:endParaRPr sz="700">
                        <a:latin typeface="Arial"/>
                        <a:cs typeface="Arial"/>
                      </a:endParaRPr>
                    </a:p>
                    <a:p>
                      <a:pPr marR="26034" algn="r">
                        <a:lnSpc>
                          <a:spcPct val="100000"/>
                        </a:lnSpc>
                      </a:pPr>
                      <a:r>
                        <a:rPr sz="700" spc="-5" dirty="0">
                          <a:latin typeface="Arial"/>
                          <a:cs typeface="Arial"/>
                        </a:rPr>
                        <a:t>Centr</a:t>
                      </a:r>
                      <a:r>
                        <a:rPr sz="700" dirty="0">
                          <a:latin typeface="Arial"/>
                          <a:cs typeface="Arial"/>
                        </a:rPr>
                        <a:t>e</a:t>
                      </a:r>
                      <a:endParaRPr sz="700">
                        <a:latin typeface="Arial"/>
                        <a:cs typeface="Arial"/>
                      </a:endParaRPr>
                    </a:p>
                  </a:txBody>
                  <a:tcPr marL="0" marR="0" marT="0" marB="0"/>
                </a:tc>
              </a:tr>
              <a:tr h="257932">
                <a:tc>
                  <a:txBody>
                    <a:bodyPr/>
                    <a:lstStyle/>
                    <a:p>
                      <a:pPr>
                        <a:lnSpc>
                          <a:spcPct val="100000"/>
                        </a:lnSpc>
                        <a:spcBef>
                          <a:spcPts val="10"/>
                        </a:spcBef>
                      </a:pPr>
                      <a:endParaRPr sz="1000">
                        <a:latin typeface="Times New Roman"/>
                        <a:cs typeface="Times New Roman"/>
                      </a:endParaRPr>
                    </a:p>
                    <a:p>
                      <a:pPr marL="73660">
                        <a:lnSpc>
                          <a:spcPts val="770"/>
                        </a:lnSpc>
                      </a:pPr>
                      <a:r>
                        <a:rPr sz="700" b="1" dirty="0">
                          <a:latin typeface="Arial"/>
                          <a:cs typeface="Arial"/>
                        </a:rPr>
                        <a:t>4</a:t>
                      </a:r>
                      <a:endParaRPr sz="700">
                        <a:latin typeface="Arial"/>
                        <a:cs typeface="Arial"/>
                      </a:endParaRPr>
                    </a:p>
                  </a:txBody>
                  <a:tcPr marL="0" marR="0" marT="1270" marB="0">
                    <a:solidFill>
                      <a:srgbClr val="F4F4F4"/>
                    </a:solidFill>
                  </a:tcPr>
                </a:tc>
                <a:tc>
                  <a:txBody>
                    <a:bodyPr/>
                    <a:lstStyle/>
                    <a:p>
                      <a:pPr>
                        <a:lnSpc>
                          <a:spcPct val="100000"/>
                        </a:lnSpc>
                        <a:spcBef>
                          <a:spcPts val="10"/>
                        </a:spcBef>
                      </a:pPr>
                      <a:endParaRPr sz="1000">
                        <a:latin typeface="Times New Roman"/>
                        <a:cs typeface="Times New Roman"/>
                      </a:endParaRPr>
                    </a:p>
                    <a:p>
                      <a:pPr marL="180340">
                        <a:lnSpc>
                          <a:spcPts val="770"/>
                        </a:lnSpc>
                      </a:pPr>
                      <a:r>
                        <a:rPr sz="700" spc="10" dirty="0">
                          <a:latin typeface="Arial"/>
                          <a:cs typeface="Arial"/>
                        </a:rPr>
                        <a:t>NaN</a:t>
                      </a:r>
                      <a:endParaRPr sz="700">
                        <a:latin typeface="Arial"/>
                        <a:cs typeface="Arial"/>
                      </a:endParaRPr>
                    </a:p>
                  </a:txBody>
                  <a:tcPr marL="0" marR="0" marT="1270" marB="0">
                    <a:solidFill>
                      <a:srgbClr val="F4F4F4"/>
                    </a:solidFill>
                  </a:tcPr>
                </a:tc>
                <a:tc>
                  <a:txBody>
                    <a:bodyPr/>
                    <a:lstStyle/>
                    <a:p>
                      <a:pPr>
                        <a:lnSpc>
                          <a:spcPct val="100000"/>
                        </a:lnSpc>
                        <a:spcBef>
                          <a:spcPts val="10"/>
                        </a:spcBef>
                      </a:pPr>
                      <a:endParaRPr sz="1000">
                        <a:latin typeface="Times New Roman"/>
                        <a:cs typeface="Times New Roman"/>
                      </a:endParaRPr>
                    </a:p>
                    <a:p>
                      <a:pPr marR="70485" algn="r">
                        <a:lnSpc>
                          <a:spcPts val="770"/>
                        </a:lnSpc>
                      </a:pPr>
                      <a:r>
                        <a:rPr sz="700" dirty="0">
                          <a:latin typeface="Arial"/>
                          <a:cs typeface="Arial"/>
                        </a:rPr>
                        <a:t>5</a:t>
                      </a:r>
                      <a:endParaRPr sz="700">
                        <a:latin typeface="Arial"/>
                        <a:cs typeface="Arial"/>
                      </a:endParaRPr>
                    </a:p>
                  </a:txBody>
                  <a:tcPr marL="0" marR="0" marT="1270" marB="0">
                    <a:solidFill>
                      <a:srgbClr val="F4F4F4"/>
                    </a:solidFill>
                  </a:tcPr>
                </a:tc>
                <a:tc>
                  <a:txBody>
                    <a:bodyPr/>
                    <a:lstStyle/>
                    <a:p>
                      <a:pPr>
                        <a:lnSpc>
                          <a:spcPct val="100000"/>
                        </a:lnSpc>
                        <a:spcBef>
                          <a:spcPts val="10"/>
                        </a:spcBef>
                      </a:pPr>
                      <a:endParaRPr sz="1000">
                        <a:latin typeface="Times New Roman"/>
                        <a:cs typeface="Times New Roman"/>
                      </a:endParaRPr>
                    </a:p>
                    <a:p>
                      <a:pPr marL="76835">
                        <a:lnSpc>
                          <a:spcPts val="770"/>
                        </a:lnSpc>
                      </a:pPr>
                      <a:r>
                        <a:rPr sz="700" spc="5" dirty="0">
                          <a:latin typeface="Arial"/>
                          <a:cs typeface="Arial"/>
                        </a:rPr>
                        <a:t>1017</a:t>
                      </a:r>
                      <a:endParaRPr sz="700">
                        <a:latin typeface="Arial"/>
                        <a:cs typeface="Arial"/>
                      </a:endParaRPr>
                    </a:p>
                  </a:txBody>
                  <a:tcPr marL="0" marR="0" marT="1270" marB="0">
                    <a:solidFill>
                      <a:srgbClr val="F4F4F4"/>
                    </a:solidFill>
                  </a:tcPr>
                </a:tc>
                <a:tc>
                  <a:txBody>
                    <a:bodyPr/>
                    <a:lstStyle/>
                    <a:p>
                      <a:pPr marL="252095" marR="26034" indent="-92075">
                        <a:lnSpc>
                          <a:spcPct val="100000"/>
                        </a:lnSpc>
                        <a:spcBef>
                          <a:spcPts val="320"/>
                        </a:spcBef>
                      </a:pPr>
                      <a:r>
                        <a:rPr sz="700" spc="-5" dirty="0">
                          <a:latin typeface="Arial"/>
                          <a:cs typeface="Arial"/>
                        </a:rPr>
                        <a:t>Woodlan</a:t>
                      </a:r>
                      <a:r>
                        <a:rPr sz="700" dirty="0">
                          <a:latin typeface="Arial"/>
                          <a:cs typeface="Arial"/>
                        </a:rPr>
                        <a:t>d  </a:t>
                      </a:r>
                      <a:r>
                        <a:rPr sz="700" spc="-5" dirty="0">
                          <a:latin typeface="Arial"/>
                          <a:cs typeface="Arial"/>
                        </a:rPr>
                        <a:t>Nur</a:t>
                      </a:r>
                      <a:r>
                        <a:rPr sz="700" dirty="0">
                          <a:latin typeface="Arial"/>
                          <a:cs typeface="Arial"/>
                        </a:rPr>
                        <a:t>s</a:t>
                      </a:r>
                      <a:r>
                        <a:rPr sz="700" spc="-5" dirty="0">
                          <a:latin typeface="Arial"/>
                          <a:cs typeface="Arial"/>
                        </a:rPr>
                        <a:t>er</a:t>
                      </a:r>
                      <a:r>
                        <a:rPr sz="700" dirty="0">
                          <a:latin typeface="Arial"/>
                          <a:cs typeface="Arial"/>
                        </a:rPr>
                        <a:t>y</a:t>
                      </a:r>
                      <a:endParaRPr sz="700">
                        <a:latin typeface="Arial"/>
                        <a:cs typeface="Arial"/>
                      </a:endParaRPr>
                    </a:p>
                  </a:txBody>
                  <a:tcPr marL="0" marR="0" marT="40640" marB="0">
                    <a:solidFill>
                      <a:srgbClr val="F4F4F4"/>
                    </a:solidFill>
                  </a:tcPr>
                </a:tc>
              </a:tr>
              <a:tr h="104446">
                <a:tc>
                  <a:txBody>
                    <a:bodyPr/>
                    <a:lstStyle/>
                    <a:p>
                      <a:pPr>
                        <a:lnSpc>
                          <a:spcPct val="100000"/>
                        </a:lnSpc>
                      </a:pPr>
                      <a:endParaRPr sz="500">
                        <a:latin typeface="Times New Roman"/>
                        <a:cs typeface="Times New Roman"/>
                      </a:endParaRPr>
                    </a:p>
                  </a:txBody>
                  <a:tcPr marL="0" marR="0" marT="0" marB="0">
                    <a:solidFill>
                      <a:srgbClr val="F4F4F4"/>
                    </a:solidFill>
                  </a:tcPr>
                </a:tc>
                <a:tc>
                  <a:txBody>
                    <a:bodyPr/>
                    <a:lstStyle/>
                    <a:p>
                      <a:pPr>
                        <a:lnSpc>
                          <a:spcPct val="100000"/>
                        </a:lnSpc>
                      </a:pPr>
                      <a:endParaRPr sz="500">
                        <a:latin typeface="Times New Roman"/>
                        <a:cs typeface="Times New Roman"/>
                      </a:endParaRPr>
                    </a:p>
                  </a:txBody>
                  <a:tcPr marL="0" marR="0" marT="0" marB="0">
                    <a:solidFill>
                      <a:srgbClr val="F4F4F4"/>
                    </a:solidFill>
                  </a:tcPr>
                </a:tc>
                <a:tc>
                  <a:txBody>
                    <a:bodyPr/>
                    <a:lstStyle/>
                    <a:p>
                      <a:pPr>
                        <a:lnSpc>
                          <a:spcPct val="100000"/>
                        </a:lnSpc>
                      </a:pPr>
                      <a:endParaRPr sz="500">
                        <a:latin typeface="Times New Roman"/>
                        <a:cs typeface="Times New Roman"/>
                      </a:endParaRPr>
                    </a:p>
                  </a:txBody>
                  <a:tcPr marL="0" marR="0" marT="0" marB="0">
                    <a:solidFill>
                      <a:srgbClr val="F4F4F4"/>
                    </a:solidFill>
                  </a:tcPr>
                </a:tc>
                <a:tc>
                  <a:txBody>
                    <a:bodyPr/>
                    <a:lstStyle/>
                    <a:p>
                      <a:pPr>
                        <a:lnSpc>
                          <a:spcPct val="100000"/>
                        </a:lnSpc>
                      </a:pPr>
                      <a:endParaRPr sz="500">
                        <a:latin typeface="Times New Roman"/>
                        <a:cs typeface="Times New Roman"/>
                      </a:endParaRPr>
                    </a:p>
                  </a:txBody>
                  <a:tcPr marL="0" marR="0" marT="0" marB="0">
                    <a:solidFill>
                      <a:srgbClr val="F4F4F4"/>
                    </a:solidFill>
                  </a:tcPr>
                </a:tc>
                <a:tc>
                  <a:txBody>
                    <a:bodyPr/>
                    <a:lstStyle/>
                    <a:p>
                      <a:pPr marL="290195">
                        <a:lnSpc>
                          <a:spcPts val="720"/>
                        </a:lnSpc>
                      </a:pPr>
                      <a:r>
                        <a:rPr sz="700" spc="5" dirty="0">
                          <a:latin typeface="Arial"/>
                          <a:cs typeface="Arial"/>
                        </a:rPr>
                        <a:t>School</a:t>
                      </a:r>
                      <a:endParaRPr sz="700">
                        <a:latin typeface="Arial"/>
                        <a:cs typeface="Arial"/>
                      </a:endParaRPr>
                    </a:p>
                  </a:txBody>
                  <a:tcPr marL="0" marR="0" marT="0" marB="0">
                    <a:solidFill>
                      <a:srgbClr val="F4F4F4"/>
                    </a:solidFill>
                  </a:tcPr>
                </a:tc>
              </a:tr>
            </a:tbl>
          </a:graphicData>
        </a:graphic>
      </p:graphicFrame>
      <p:sp>
        <p:nvSpPr>
          <p:cNvPr id="144" name="object 144"/>
          <p:cNvSpPr txBox="1"/>
          <p:nvPr/>
        </p:nvSpPr>
        <p:spPr>
          <a:xfrm>
            <a:off x="2239537" y="8268639"/>
            <a:ext cx="61531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George</a:t>
            </a:r>
            <a:r>
              <a:rPr sz="700" spc="-40" dirty="0">
                <a:latin typeface="Arial"/>
                <a:cs typeface="Arial"/>
              </a:rPr>
              <a:t> </a:t>
            </a:r>
            <a:r>
              <a:rPr sz="700" spc="5" dirty="0">
                <a:latin typeface="Arial"/>
                <a:cs typeface="Arial"/>
              </a:rPr>
              <a:t>Brown</a:t>
            </a:r>
            <a:endParaRPr sz="700">
              <a:latin typeface="Arial"/>
              <a:cs typeface="Arial"/>
            </a:endParaRPr>
          </a:p>
        </p:txBody>
      </p:sp>
      <p:sp>
        <p:nvSpPr>
          <p:cNvPr id="145" name="object 145"/>
          <p:cNvSpPr txBox="1"/>
          <p:nvPr/>
        </p:nvSpPr>
        <p:spPr>
          <a:xfrm>
            <a:off x="2917906" y="8428704"/>
            <a:ext cx="239395" cy="241935"/>
          </a:xfrm>
          <a:prstGeom prst="rect">
            <a:avLst/>
          </a:prstGeom>
        </p:spPr>
        <p:txBody>
          <a:bodyPr vert="horz" wrap="square" lIns="0" tIns="15240" rIns="0" bIns="0" rtlCol="0">
            <a:spAutoFit/>
          </a:bodyPr>
          <a:lstStyle/>
          <a:p>
            <a:pPr marL="12700" marR="5080" indent="15240">
              <a:lnSpc>
                <a:spcPct val="100000"/>
              </a:lnSpc>
              <a:spcBef>
                <a:spcPts val="120"/>
              </a:spcBef>
            </a:pPr>
            <a:r>
              <a:rPr sz="700" spc="5" dirty="0">
                <a:latin typeface="Arial"/>
                <a:cs typeface="Arial"/>
              </a:rPr>
              <a:t>Non-  </a:t>
            </a:r>
            <a:r>
              <a:rPr sz="700" dirty="0">
                <a:latin typeface="Arial"/>
                <a:cs typeface="Arial"/>
              </a:rPr>
              <a:t>Profi</a:t>
            </a:r>
            <a:r>
              <a:rPr sz="700" spc="5" dirty="0">
                <a:latin typeface="Arial"/>
                <a:cs typeface="Arial"/>
              </a:rPr>
              <a:t>t</a:t>
            </a:r>
            <a:endParaRPr sz="700">
              <a:latin typeface="Arial"/>
              <a:cs typeface="Arial"/>
            </a:endParaRPr>
          </a:p>
        </p:txBody>
      </p:sp>
      <p:sp>
        <p:nvSpPr>
          <p:cNvPr id="146" name="object 146"/>
          <p:cNvSpPr txBox="1"/>
          <p:nvPr/>
        </p:nvSpPr>
        <p:spPr>
          <a:xfrm>
            <a:off x="3352367" y="8482059"/>
            <a:ext cx="17843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13</a:t>
            </a:r>
            <a:r>
              <a:rPr sz="700" spc="10" dirty="0">
                <a:latin typeface="Arial"/>
                <a:cs typeface="Arial"/>
              </a:rPr>
              <a:t>0</a:t>
            </a:r>
            <a:endParaRPr sz="700">
              <a:latin typeface="Arial"/>
              <a:cs typeface="Arial"/>
            </a:endParaRPr>
          </a:p>
        </p:txBody>
      </p:sp>
      <p:sp>
        <p:nvSpPr>
          <p:cNvPr id="147" name="object 147"/>
          <p:cNvSpPr txBox="1"/>
          <p:nvPr/>
        </p:nvSpPr>
        <p:spPr>
          <a:xfrm>
            <a:off x="3596275" y="8428704"/>
            <a:ext cx="371475" cy="241935"/>
          </a:xfrm>
          <a:prstGeom prst="rect">
            <a:avLst/>
          </a:prstGeom>
        </p:spPr>
        <p:txBody>
          <a:bodyPr vert="horz" wrap="square" lIns="0" tIns="15240" rIns="0" bIns="0" rtlCol="0">
            <a:spAutoFit/>
          </a:bodyPr>
          <a:lstStyle/>
          <a:p>
            <a:pPr marR="5080" algn="r">
              <a:lnSpc>
                <a:spcPct val="100000"/>
              </a:lnSpc>
              <a:spcBef>
                <a:spcPts val="120"/>
              </a:spcBef>
            </a:pPr>
            <a:r>
              <a:rPr sz="700" dirty="0">
                <a:latin typeface="Arial"/>
                <a:cs typeface="Arial"/>
              </a:rPr>
              <a:t>adelaid</a:t>
            </a:r>
            <a:r>
              <a:rPr sz="700" spc="10" dirty="0">
                <a:latin typeface="Arial"/>
                <a:cs typeface="Arial"/>
              </a:rPr>
              <a:t>e</a:t>
            </a:r>
            <a:endParaRPr sz="700">
              <a:latin typeface="Arial"/>
              <a:cs typeface="Arial"/>
            </a:endParaRPr>
          </a:p>
          <a:p>
            <a:pPr marR="5080" algn="r">
              <a:lnSpc>
                <a:spcPct val="100000"/>
              </a:lnSpc>
            </a:pPr>
            <a:r>
              <a:rPr sz="700" spc="5" dirty="0">
                <a:latin typeface="Arial"/>
                <a:cs typeface="Arial"/>
              </a:rPr>
              <a:t>st</a:t>
            </a:r>
            <a:r>
              <a:rPr sz="700" spc="-90" dirty="0">
                <a:latin typeface="Arial"/>
                <a:cs typeface="Arial"/>
              </a:rPr>
              <a:t> </a:t>
            </a:r>
            <a:r>
              <a:rPr sz="700" spc="10" dirty="0">
                <a:latin typeface="Arial"/>
                <a:cs typeface="Arial"/>
              </a:rPr>
              <a:t>w</a:t>
            </a:r>
            <a:endParaRPr sz="700">
              <a:latin typeface="Arial"/>
              <a:cs typeface="Arial"/>
            </a:endParaRPr>
          </a:p>
        </p:txBody>
      </p:sp>
      <p:sp>
        <p:nvSpPr>
          <p:cNvPr id="148" name="object 148"/>
          <p:cNvSpPr txBox="1"/>
          <p:nvPr/>
        </p:nvSpPr>
        <p:spPr>
          <a:xfrm>
            <a:off x="4190801" y="8482059"/>
            <a:ext cx="406400" cy="135255"/>
          </a:xfrm>
          <a:prstGeom prst="rect">
            <a:avLst/>
          </a:prstGeom>
        </p:spPr>
        <p:txBody>
          <a:bodyPr vert="horz" wrap="square" lIns="0" tIns="15240" rIns="0" bIns="0" rtlCol="0">
            <a:spAutoFit/>
          </a:bodyPr>
          <a:lstStyle/>
          <a:p>
            <a:pPr marL="12700">
              <a:lnSpc>
                <a:spcPct val="100000"/>
              </a:lnSpc>
              <a:spcBef>
                <a:spcPts val="120"/>
              </a:spcBef>
            </a:pPr>
            <a:r>
              <a:rPr sz="700" spc="10" dirty="0">
                <a:latin typeface="Arial"/>
                <a:cs typeface="Arial"/>
              </a:rPr>
              <a:t>M5H</a:t>
            </a:r>
            <a:r>
              <a:rPr sz="700" spc="-55" dirty="0">
                <a:latin typeface="Arial"/>
                <a:cs typeface="Arial"/>
              </a:rPr>
              <a:t> </a:t>
            </a:r>
            <a:r>
              <a:rPr sz="700" spc="5" dirty="0">
                <a:latin typeface="Arial"/>
                <a:cs typeface="Arial"/>
              </a:rPr>
              <a:t>3P5</a:t>
            </a:r>
            <a:endParaRPr sz="700">
              <a:latin typeface="Arial"/>
              <a:cs typeface="Arial"/>
            </a:endParaRPr>
          </a:p>
        </p:txBody>
      </p:sp>
      <p:sp>
        <p:nvSpPr>
          <p:cNvPr id="149" name="object 149"/>
          <p:cNvSpPr txBox="1"/>
          <p:nvPr/>
        </p:nvSpPr>
        <p:spPr>
          <a:xfrm>
            <a:off x="4770083" y="8482059"/>
            <a:ext cx="12763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2</a:t>
            </a:r>
            <a:r>
              <a:rPr sz="700" spc="10" dirty="0">
                <a:latin typeface="Arial"/>
                <a:cs typeface="Arial"/>
              </a:rPr>
              <a:t>8</a:t>
            </a:r>
            <a:endParaRPr sz="700">
              <a:latin typeface="Arial"/>
              <a:cs typeface="Arial"/>
            </a:endParaRPr>
          </a:p>
        </p:txBody>
      </p:sp>
      <p:sp>
        <p:nvSpPr>
          <p:cNvPr id="150" name="object 150"/>
          <p:cNvSpPr txBox="1"/>
          <p:nvPr/>
        </p:nvSpPr>
        <p:spPr>
          <a:xfrm>
            <a:off x="4998747" y="8428704"/>
            <a:ext cx="391795" cy="241935"/>
          </a:xfrm>
          <a:prstGeom prst="rect">
            <a:avLst/>
          </a:prstGeom>
        </p:spPr>
        <p:txBody>
          <a:bodyPr vert="horz" wrap="square" lIns="0" tIns="15240" rIns="0" bIns="0" rtlCol="0">
            <a:spAutoFit/>
          </a:bodyPr>
          <a:lstStyle/>
          <a:p>
            <a:pPr marR="5080" algn="r">
              <a:lnSpc>
                <a:spcPct val="100000"/>
              </a:lnSpc>
              <a:spcBef>
                <a:spcPts val="120"/>
              </a:spcBef>
            </a:pPr>
            <a:r>
              <a:rPr sz="700" spc="5" dirty="0">
                <a:latin typeface="Arial"/>
                <a:cs typeface="Arial"/>
              </a:rPr>
              <a:t>416-415-</a:t>
            </a:r>
            <a:endParaRPr sz="700">
              <a:latin typeface="Arial"/>
              <a:cs typeface="Arial"/>
            </a:endParaRPr>
          </a:p>
          <a:p>
            <a:pPr marR="6985" algn="r">
              <a:lnSpc>
                <a:spcPct val="100000"/>
              </a:lnSpc>
            </a:pPr>
            <a:r>
              <a:rPr sz="700" spc="5" dirty="0">
                <a:latin typeface="Arial"/>
                <a:cs typeface="Arial"/>
              </a:rPr>
              <a:t>245</a:t>
            </a:r>
            <a:r>
              <a:rPr sz="700" spc="10" dirty="0">
                <a:latin typeface="Arial"/>
                <a:cs typeface="Arial"/>
              </a:rPr>
              <a:t>3</a:t>
            </a:r>
            <a:endParaRPr sz="700">
              <a:latin typeface="Arial"/>
              <a:cs typeface="Arial"/>
            </a:endParaRPr>
          </a:p>
        </p:txBody>
      </p:sp>
      <p:sp>
        <p:nvSpPr>
          <p:cNvPr id="151" name="object 151"/>
          <p:cNvSpPr txBox="1"/>
          <p:nvPr/>
        </p:nvSpPr>
        <p:spPr>
          <a:xfrm>
            <a:off x="5799070" y="8482059"/>
            <a:ext cx="25463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Other</a:t>
            </a:r>
            <a:endParaRPr sz="700">
              <a:latin typeface="Arial"/>
              <a:cs typeface="Arial"/>
            </a:endParaRPr>
          </a:p>
        </p:txBody>
      </p:sp>
      <p:sp>
        <p:nvSpPr>
          <p:cNvPr id="152" name="object 152"/>
          <p:cNvSpPr txBox="1"/>
          <p:nvPr/>
        </p:nvSpPr>
        <p:spPr>
          <a:xfrm>
            <a:off x="6416462" y="8482059"/>
            <a:ext cx="20891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Na</a:t>
            </a:r>
            <a:r>
              <a:rPr sz="700" spc="10" dirty="0">
                <a:latin typeface="Arial"/>
                <a:cs typeface="Arial"/>
              </a:rPr>
              <a:t>N</a:t>
            </a:r>
            <a:endParaRPr sz="700">
              <a:latin typeface="Arial"/>
              <a:cs typeface="Arial"/>
            </a:endParaRPr>
          </a:p>
        </p:txBody>
      </p:sp>
      <p:sp>
        <p:nvSpPr>
          <p:cNvPr id="153" name="object 153"/>
          <p:cNvSpPr txBox="1"/>
          <p:nvPr/>
        </p:nvSpPr>
        <p:spPr>
          <a:xfrm>
            <a:off x="6843301" y="8482059"/>
            <a:ext cx="12763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1</a:t>
            </a:r>
            <a:r>
              <a:rPr sz="700" spc="10" dirty="0">
                <a:latin typeface="Arial"/>
                <a:cs typeface="Arial"/>
              </a:rPr>
              <a:t>0</a:t>
            </a:r>
            <a:endParaRPr sz="700">
              <a:latin typeface="Arial"/>
              <a:cs typeface="Arial"/>
            </a:endParaRPr>
          </a:p>
        </p:txBody>
      </p:sp>
      <p:sp>
        <p:nvSpPr>
          <p:cNvPr id="154" name="object 154"/>
          <p:cNvSpPr txBox="1"/>
          <p:nvPr/>
        </p:nvSpPr>
        <p:spPr>
          <a:xfrm>
            <a:off x="2917906" y="8947008"/>
            <a:ext cx="239395" cy="241935"/>
          </a:xfrm>
          <a:prstGeom prst="rect">
            <a:avLst/>
          </a:prstGeom>
        </p:spPr>
        <p:txBody>
          <a:bodyPr vert="horz" wrap="square" lIns="0" tIns="15240" rIns="0" bIns="0" rtlCol="0">
            <a:spAutoFit/>
          </a:bodyPr>
          <a:lstStyle/>
          <a:p>
            <a:pPr marL="12700" marR="5080" indent="15240">
              <a:lnSpc>
                <a:spcPct val="100000"/>
              </a:lnSpc>
              <a:spcBef>
                <a:spcPts val="120"/>
              </a:spcBef>
            </a:pPr>
            <a:r>
              <a:rPr sz="700" spc="5" dirty="0">
                <a:latin typeface="Arial"/>
                <a:cs typeface="Arial"/>
              </a:rPr>
              <a:t>Non-  </a:t>
            </a:r>
            <a:r>
              <a:rPr sz="700" dirty="0">
                <a:latin typeface="Arial"/>
                <a:cs typeface="Arial"/>
              </a:rPr>
              <a:t>Profi</a:t>
            </a:r>
            <a:r>
              <a:rPr sz="700" spc="5" dirty="0">
                <a:latin typeface="Arial"/>
                <a:cs typeface="Arial"/>
              </a:rPr>
              <a:t>t</a:t>
            </a:r>
            <a:endParaRPr sz="700">
              <a:latin typeface="Arial"/>
              <a:cs typeface="Arial"/>
            </a:endParaRPr>
          </a:p>
        </p:txBody>
      </p:sp>
      <p:sp>
        <p:nvSpPr>
          <p:cNvPr id="155" name="object 155"/>
          <p:cNvSpPr txBox="1"/>
          <p:nvPr/>
        </p:nvSpPr>
        <p:spPr>
          <a:xfrm>
            <a:off x="3451455" y="9000363"/>
            <a:ext cx="76835" cy="135255"/>
          </a:xfrm>
          <a:prstGeom prst="rect">
            <a:avLst/>
          </a:prstGeom>
        </p:spPr>
        <p:txBody>
          <a:bodyPr vert="horz" wrap="square" lIns="0" tIns="15240" rIns="0" bIns="0" rtlCol="0">
            <a:spAutoFit/>
          </a:bodyPr>
          <a:lstStyle/>
          <a:p>
            <a:pPr marL="12700">
              <a:lnSpc>
                <a:spcPct val="100000"/>
              </a:lnSpc>
              <a:spcBef>
                <a:spcPts val="120"/>
              </a:spcBef>
            </a:pPr>
            <a:r>
              <a:rPr sz="700" spc="10" dirty="0">
                <a:latin typeface="Arial"/>
                <a:cs typeface="Arial"/>
              </a:rPr>
              <a:t>1</a:t>
            </a:r>
            <a:endParaRPr sz="700">
              <a:latin typeface="Arial"/>
              <a:cs typeface="Arial"/>
            </a:endParaRPr>
          </a:p>
        </p:txBody>
      </p:sp>
      <p:sp>
        <p:nvSpPr>
          <p:cNvPr id="156" name="object 156"/>
          <p:cNvSpPr txBox="1"/>
          <p:nvPr/>
        </p:nvSpPr>
        <p:spPr>
          <a:xfrm>
            <a:off x="3626764" y="8947008"/>
            <a:ext cx="340360" cy="241935"/>
          </a:xfrm>
          <a:prstGeom prst="rect">
            <a:avLst/>
          </a:prstGeom>
        </p:spPr>
        <p:txBody>
          <a:bodyPr vert="horz" wrap="square" lIns="0" tIns="15240" rIns="0" bIns="0" rtlCol="0">
            <a:spAutoFit/>
          </a:bodyPr>
          <a:lstStyle/>
          <a:p>
            <a:pPr marR="10160" algn="r">
              <a:lnSpc>
                <a:spcPct val="100000"/>
              </a:lnSpc>
              <a:spcBef>
                <a:spcPts val="120"/>
              </a:spcBef>
            </a:pPr>
            <a:r>
              <a:rPr sz="700" dirty="0">
                <a:latin typeface="Arial"/>
                <a:cs typeface="Arial"/>
              </a:rPr>
              <a:t>fir</a:t>
            </a:r>
            <a:r>
              <a:rPr sz="700" spc="10" dirty="0">
                <a:latin typeface="Arial"/>
                <a:cs typeface="Arial"/>
              </a:rPr>
              <a:t>v</a:t>
            </a:r>
            <a:r>
              <a:rPr sz="700" dirty="0">
                <a:latin typeface="Arial"/>
                <a:cs typeface="Arial"/>
              </a:rPr>
              <a:t>alle</a:t>
            </a:r>
            <a:r>
              <a:rPr sz="700" spc="10" dirty="0">
                <a:latin typeface="Arial"/>
                <a:cs typeface="Arial"/>
              </a:rPr>
              <a:t>y</a:t>
            </a:r>
            <a:endParaRPr sz="700">
              <a:latin typeface="Arial"/>
              <a:cs typeface="Arial"/>
            </a:endParaRPr>
          </a:p>
          <a:p>
            <a:pPr marR="5080" algn="r">
              <a:lnSpc>
                <a:spcPct val="100000"/>
              </a:lnSpc>
            </a:pPr>
            <a:r>
              <a:rPr sz="700" spc="10" dirty="0">
                <a:latin typeface="Arial"/>
                <a:cs typeface="Arial"/>
              </a:rPr>
              <a:t>c</a:t>
            </a:r>
            <a:r>
              <a:rPr sz="700" dirty="0">
                <a:latin typeface="Arial"/>
                <a:cs typeface="Arial"/>
              </a:rPr>
              <a:t>r</a:t>
            </a:r>
            <a:r>
              <a:rPr sz="700" spc="5" dirty="0">
                <a:latin typeface="Arial"/>
                <a:cs typeface="Arial"/>
              </a:rPr>
              <a:t>t</a:t>
            </a:r>
            <a:endParaRPr sz="700">
              <a:latin typeface="Arial"/>
              <a:cs typeface="Arial"/>
            </a:endParaRPr>
          </a:p>
        </p:txBody>
      </p:sp>
      <p:sp>
        <p:nvSpPr>
          <p:cNvPr id="157" name="object 157"/>
          <p:cNvSpPr txBox="1"/>
          <p:nvPr/>
        </p:nvSpPr>
        <p:spPr>
          <a:xfrm>
            <a:off x="4198423" y="9000363"/>
            <a:ext cx="39687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M1L</a:t>
            </a:r>
            <a:r>
              <a:rPr sz="700" spc="-45" dirty="0">
                <a:latin typeface="Arial"/>
                <a:cs typeface="Arial"/>
              </a:rPr>
              <a:t> </a:t>
            </a:r>
            <a:r>
              <a:rPr sz="700" spc="5" dirty="0">
                <a:latin typeface="Arial"/>
                <a:cs typeface="Arial"/>
              </a:rPr>
              <a:t>1N8</a:t>
            </a:r>
            <a:endParaRPr sz="700">
              <a:latin typeface="Arial"/>
              <a:cs typeface="Arial"/>
            </a:endParaRPr>
          </a:p>
        </p:txBody>
      </p:sp>
      <p:sp>
        <p:nvSpPr>
          <p:cNvPr id="158" name="object 158"/>
          <p:cNvSpPr txBox="1"/>
          <p:nvPr/>
        </p:nvSpPr>
        <p:spPr>
          <a:xfrm>
            <a:off x="4998747" y="8947008"/>
            <a:ext cx="39179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416-694-</a:t>
            </a:r>
            <a:endParaRPr sz="700">
              <a:latin typeface="Arial"/>
              <a:cs typeface="Arial"/>
            </a:endParaRPr>
          </a:p>
        </p:txBody>
      </p:sp>
      <p:sp>
        <p:nvSpPr>
          <p:cNvPr id="159" name="object 159"/>
          <p:cNvSpPr txBox="1"/>
          <p:nvPr/>
        </p:nvSpPr>
        <p:spPr>
          <a:xfrm>
            <a:off x="4744683" y="9053717"/>
            <a:ext cx="668655" cy="135255"/>
          </a:xfrm>
          <a:prstGeom prst="rect">
            <a:avLst/>
          </a:prstGeom>
        </p:spPr>
        <p:txBody>
          <a:bodyPr vert="horz" wrap="square" lIns="0" tIns="15240" rIns="0" bIns="0" rtlCol="0">
            <a:spAutoFit/>
          </a:bodyPr>
          <a:lstStyle/>
          <a:p>
            <a:pPr marL="38100">
              <a:lnSpc>
                <a:spcPct val="100000"/>
              </a:lnSpc>
              <a:spcBef>
                <a:spcPts val="120"/>
              </a:spcBef>
            </a:pPr>
            <a:r>
              <a:rPr sz="1050" spc="7" baseline="31746" dirty="0">
                <a:latin typeface="Arial"/>
                <a:cs typeface="Arial"/>
              </a:rPr>
              <a:t>35</a:t>
            </a:r>
            <a:r>
              <a:rPr sz="1050" spc="75" baseline="31746" dirty="0">
                <a:latin typeface="Arial"/>
                <a:cs typeface="Arial"/>
              </a:rPr>
              <a:t> </a:t>
            </a:r>
            <a:r>
              <a:rPr sz="700" spc="5" dirty="0">
                <a:latin typeface="Arial"/>
                <a:cs typeface="Arial"/>
              </a:rPr>
              <a:t>1138x151</a:t>
            </a:r>
            <a:endParaRPr sz="700">
              <a:latin typeface="Arial"/>
              <a:cs typeface="Arial"/>
            </a:endParaRPr>
          </a:p>
        </p:txBody>
      </p:sp>
      <p:sp>
        <p:nvSpPr>
          <p:cNvPr id="160" name="object 160"/>
          <p:cNvSpPr txBox="1"/>
          <p:nvPr/>
        </p:nvSpPr>
        <p:spPr>
          <a:xfrm>
            <a:off x="5608516" y="8947008"/>
            <a:ext cx="447040" cy="241935"/>
          </a:xfrm>
          <a:prstGeom prst="rect">
            <a:avLst/>
          </a:prstGeom>
        </p:spPr>
        <p:txBody>
          <a:bodyPr vert="horz" wrap="square" lIns="0" tIns="15240" rIns="0" bIns="0" rtlCol="0">
            <a:spAutoFit/>
          </a:bodyPr>
          <a:lstStyle/>
          <a:p>
            <a:pPr marL="12700" marR="5080" indent="22860">
              <a:lnSpc>
                <a:spcPct val="100000"/>
              </a:lnSpc>
              <a:spcBef>
                <a:spcPts val="120"/>
              </a:spcBef>
            </a:pPr>
            <a:r>
              <a:rPr sz="700" spc="5" dirty="0">
                <a:latin typeface="Arial"/>
                <a:cs typeface="Arial"/>
              </a:rPr>
              <a:t>High</a:t>
            </a:r>
            <a:r>
              <a:rPr sz="700" spc="-65" dirty="0">
                <a:latin typeface="Arial"/>
                <a:cs typeface="Arial"/>
              </a:rPr>
              <a:t> </a:t>
            </a:r>
            <a:r>
              <a:rPr sz="700" spc="5" dirty="0">
                <a:latin typeface="Arial"/>
                <a:cs typeface="Arial"/>
              </a:rPr>
              <a:t>Rise  Apartment</a:t>
            </a:r>
            <a:endParaRPr sz="700">
              <a:latin typeface="Arial"/>
              <a:cs typeface="Arial"/>
            </a:endParaRPr>
          </a:p>
        </p:txBody>
      </p:sp>
      <p:sp>
        <p:nvSpPr>
          <p:cNvPr id="161" name="object 161"/>
          <p:cNvSpPr txBox="1"/>
          <p:nvPr/>
        </p:nvSpPr>
        <p:spPr>
          <a:xfrm>
            <a:off x="6416462" y="9000363"/>
            <a:ext cx="20891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Na</a:t>
            </a:r>
            <a:r>
              <a:rPr sz="700" spc="10" dirty="0">
                <a:latin typeface="Arial"/>
                <a:cs typeface="Arial"/>
              </a:rPr>
              <a:t>N</a:t>
            </a:r>
            <a:endParaRPr sz="700">
              <a:latin typeface="Arial"/>
              <a:cs typeface="Arial"/>
            </a:endParaRPr>
          </a:p>
        </p:txBody>
      </p:sp>
      <p:sp>
        <p:nvSpPr>
          <p:cNvPr id="162" name="object 162"/>
          <p:cNvSpPr txBox="1"/>
          <p:nvPr/>
        </p:nvSpPr>
        <p:spPr>
          <a:xfrm>
            <a:off x="6889034" y="9000363"/>
            <a:ext cx="76835" cy="135255"/>
          </a:xfrm>
          <a:prstGeom prst="rect">
            <a:avLst/>
          </a:prstGeom>
        </p:spPr>
        <p:txBody>
          <a:bodyPr vert="horz" wrap="square" lIns="0" tIns="15240" rIns="0" bIns="0" rtlCol="0">
            <a:spAutoFit/>
          </a:bodyPr>
          <a:lstStyle/>
          <a:p>
            <a:pPr marL="12700">
              <a:lnSpc>
                <a:spcPct val="100000"/>
              </a:lnSpc>
              <a:spcBef>
                <a:spcPts val="120"/>
              </a:spcBef>
            </a:pPr>
            <a:r>
              <a:rPr sz="700" spc="10" dirty="0">
                <a:latin typeface="Arial"/>
                <a:cs typeface="Arial"/>
              </a:rPr>
              <a:t>0</a:t>
            </a:r>
            <a:endParaRPr sz="700">
              <a:latin typeface="Arial"/>
              <a:cs typeface="Aria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82991" y="4081547"/>
            <a:ext cx="6387341" cy="342995"/>
          </a:xfrm>
          <a:prstGeom prst="rect">
            <a:avLst/>
          </a:prstGeom>
          <a:blipFill>
            <a:blip r:embed="rId2" cstate="print"/>
            <a:stretch>
              <a:fillRect/>
            </a:stretch>
          </a:blipFill>
        </p:spPr>
        <p:txBody>
          <a:bodyPr wrap="square" lIns="0" tIns="0" rIns="0" bIns="0" rtlCol="0"/>
          <a:lstStyle/>
          <a:p>
            <a:endParaRPr/>
          </a:p>
        </p:txBody>
      </p:sp>
      <p:sp>
        <p:nvSpPr>
          <p:cNvPr id="32" name="object 32"/>
          <p:cNvSpPr txBox="1"/>
          <p:nvPr/>
        </p:nvSpPr>
        <p:spPr>
          <a:xfrm>
            <a:off x="425450" y="347352"/>
            <a:ext cx="6705600" cy="7052572"/>
          </a:xfrm>
          <a:prstGeom prst="rect">
            <a:avLst/>
          </a:prstGeom>
        </p:spPr>
        <p:style>
          <a:lnRef idx="2">
            <a:schemeClr val="accent1"/>
          </a:lnRef>
          <a:fillRef idx="1">
            <a:schemeClr val="lt1"/>
          </a:fillRef>
          <a:effectRef idx="0">
            <a:schemeClr val="accent1"/>
          </a:effectRef>
          <a:fontRef idx="minor">
            <a:schemeClr val="dk1"/>
          </a:fontRef>
        </p:style>
        <p:txBody>
          <a:bodyPr vert="horz" wrap="square" lIns="0" tIns="15240" rIns="0" bIns="0" rtlCol="0">
            <a:spAutoFit/>
          </a:bodyPr>
          <a:lstStyle/>
          <a:p>
            <a:pPr marL="12700">
              <a:lnSpc>
                <a:spcPct val="100000"/>
              </a:lnSpc>
              <a:spcBef>
                <a:spcPts val="120"/>
              </a:spcBef>
            </a:pPr>
            <a:r>
              <a:rPr sz="1300" b="1" spc="5" dirty="0">
                <a:latin typeface="Arial"/>
                <a:cs typeface="Arial"/>
              </a:rPr>
              <a:t>6. Results and</a:t>
            </a:r>
            <a:r>
              <a:rPr sz="1300" b="1" dirty="0">
                <a:latin typeface="Arial"/>
                <a:cs typeface="Arial"/>
              </a:rPr>
              <a:t> </a:t>
            </a:r>
            <a:r>
              <a:rPr sz="1300" b="1" spc="5" dirty="0">
                <a:latin typeface="Arial"/>
                <a:cs typeface="Arial"/>
              </a:rPr>
              <a:t>Discussion</a:t>
            </a:r>
            <a:endParaRPr sz="1300" dirty="0">
              <a:latin typeface="Arial"/>
              <a:cs typeface="Arial"/>
            </a:endParaRPr>
          </a:p>
          <a:p>
            <a:pPr marL="12700" marR="122555">
              <a:lnSpc>
                <a:spcPct val="117700"/>
              </a:lnSpc>
              <a:spcBef>
                <a:spcPts val="630"/>
              </a:spcBef>
            </a:pPr>
            <a:r>
              <a:rPr sz="850" spc="-10" dirty="0">
                <a:latin typeface="Arial"/>
                <a:cs typeface="Arial"/>
              </a:rPr>
              <a:t>This section provides some insights on how the effectiveness of the fee subsidy program is related to the number of child care  centres across districts and centre types. First, </a:t>
            </a:r>
            <a:r>
              <a:rPr sz="850" spc="-5" dirty="0">
                <a:latin typeface="Arial"/>
                <a:cs typeface="Arial"/>
              </a:rPr>
              <a:t>I </a:t>
            </a:r>
            <a:r>
              <a:rPr sz="850" spc="-10" dirty="0">
                <a:latin typeface="Arial"/>
                <a:cs typeface="Arial"/>
              </a:rPr>
              <a:t>aim to visualize the aspects of child care centres for the City of Toronto. </a:t>
            </a:r>
            <a:r>
              <a:rPr sz="850" spc="-5" dirty="0">
                <a:latin typeface="Arial"/>
                <a:cs typeface="Arial"/>
              </a:rPr>
              <a:t>I </a:t>
            </a:r>
            <a:r>
              <a:rPr sz="850" spc="-10" dirty="0">
                <a:latin typeface="Arial"/>
                <a:cs typeface="Arial"/>
              </a:rPr>
              <a:t>use bar  charts to visualize the</a:t>
            </a:r>
            <a:r>
              <a:rPr sz="850" spc="5" dirty="0">
                <a:latin typeface="Arial"/>
                <a:cs typeface="Arial"/>
              </a:rPr>
              <a:t> </a:t>
            </a:r>
            <a:r>
              <a:rPr sz="850" spc="-10" dirty="0">
                <a:latin typeface="Arial"/>
                <a:cs typeface="Arial"/>
              </a:rPr>
              <a:t>data.</a:t>
            </a:r>
            <a:endParaRPr sz="850" dirty="0">
              <a:latin typeface="Arial"/>
              <a:cs typeface="Arial"/>
            </a:endParaRPr>
          </a:p>
          <a:p>
            <a:pPr marL="226060" marR="2277745" indent="-213995">
              <a:lnSpc>
                <a:spcPct val="200100"/>
              </a:lnSpc>
            </a:pPr>
            <a:r>
              <a:rPr sz="850" spc="-10" dirty="0">
                <a:latin typeface="Arial"/>
                <a:cs typeface="Arial"/>
              </a:rPr>
              <a:t>From the bar chart, we see that the dataset can be briefly analyzed as the following:  </a:t>
            </a:r>
            <a:endParaRPr lang="en-US" sz="850" spc="-10" dirty="0" smtClean="0">
              <a:latin typeface="Arial"/>
              <a:cs typeface="Arial"/>
            </a:endParaRPr>
          </a:p>
          <a:p>
            <a:pPr marL="226060" marR="2277745" indent="-213995">
              <a:lnSpc>
                <a:spcPct val="200100"/>
              </a:lnSpc>
            </a:pPr>
            <a:r>
              <a:rPr sz="850" spc="-10" dirty="0" smtClean="0">
                <a:latin typeface="Arial"/>
                <a:cs typeface="Arial"/>
              </a:rPr>
              <a:t>This </a:t>
            </a:r>
            <a:r>
              <a:rPr sz="850" spc="-10" dirty="0">
                <a:latin typeface="Arial"/>
                <a:cs typeface="Arial"/>
              </a:rPr>
              <a:t>report analyzes 1007 child care centres in Toronto as</a:t>
            </a:r>
            <a:r>
              <a:rPr sz="850" spc="40" dirty="0">
                <a:latin typeface="Arial"/>
                <a:cs typeface="Arial"/>
              </a:rPr>
              <a:t> </a:t>
            </a:r>
            <a:r>
              <a:rPr sz="850" spc="-10" dirty="0" smtClean="0">
                <a:latin typeface="Arial"/>
                <a:cs typeface="Arial"/>
              </a:rPr>
              <a:t>follows:</a:t>
            </a:r>
            <a:endParaRPr lang="en-US" sz="850" dirty="0">
              <a:latin typeface="Arial"/>
              <a:cs typeface="Arial"/>
            </a:endParaRPr>
          </a:p>
          <a:p>
            <a:pPr marL="226060" marR="2277745" indent="-213995">
              <a:lnSpc>
                <a:spcPct val="200100"/>
              </a:lnSpc>
            </a:pPr>
            <a:r>
              <a:rPr lang="en-US" sz="850" spc="-10" dirty="0" smtClean="0">
                <a:latin typeface="Arial"/>
                <a:cs typeface="Arial"/>
              </a:rPr>
              <a:t>1.</a:t>
            </a:r>
            <a:r>
              <a:rPr sz="850" spc="-10" dirty="0" smtClean="0">
                <a:latin typeface="Arial"/>
                <a:cs typeface="Arial"/>
              </a:rPr>
              <a:t>Based </a:t>
            </a:r>
            <a:r>
              <a:rPr sz="850" spc="-10" dirty="0">
                <a:latin typeface="Arial"/>
                <a:cs typeface="Arial"/>
              </a:rPr>
              <a:t>on center type we have the</a:t>
            </a:r>
            <a:r>
              <a:rPr sz="850" spc="20" dirty="0">
                <a:latin typeface="Arial"/>
                <a:cs typeface="Arial"/>
              </a:rPr>
              <a:t> </a:t>
            </a:r>
            <a:r>
              <a:rPr sz="850" spc="-10" dirty="0" smtClean="0">
                <a:latin typeface="Arial"/>
                <a:cs typeface="Arial"/>
              </a:rPr>
              <a:t>following;</a:t>
            </a:r>
            <a:endParaRPr lang="en-US" sz="850" dirty="0">
              <a:latin typeface="Arial"/>
              <a:cs typeface="Arial"/>
            </a:endParaRPr>
          </a:p>
          <a:p>
            <a:pPr marL="226060" marR="2277745" indent="-213995">
              <a:lnSpc>
                <a:spcPct val="200100"/>
              </a:lnSpc>
            </a:pPr>
            <a:r>
              <a:rPr lang="en-US" sz="850" spc="-10" dirty="0">
                <a:latin typeface="Arial"/>
                <a:cs typeface="Arial"/>
              </a:rPr>
              <a:t>	</a:t>
            </a:r>
            <a:r>
              <a:rPr lang="en-US" sz="850" spc="-10" dirty="0" smtClean="0">
                <a:latin typeface="Arial"/>
                <a:cs typeface="Arial"/>
              </a:rPr>
              <a:t>A. </a:t>
            </a:r>
            <a:r>
              <a:rPr sz="850" spc="-10" dirty="0" smtClean="0">
                <a:latin typeface="Arial"/>
                <a:cs typeface="Arial"/>
              </a:rPr>
              <a:t>668 </a:t>
            </a:r>
            <a:r>
              <a:rPr sz="850" spc="-10" dirty="0">
                <a:latin typeface="Arial"/>
                <a:cs typeface="Arial"/>
              </a:rPr>
              <a:t>centers are Non-Profit. </a:t>
            </a:r>
            <a:r>
              <a:rPr sz="850" b="1" spc="-10" dirty="0">
                <a:latin typeface="Arial"/>
                <a:cs typeface="Arial"/>
              </a:rPr>
              <a:t>(530 have</a:t>
            </a:r>
            <a:r>
              <a:rPr sz="850" b="1" spc="25" dirty="0">
                <a:latin typeface="Arial"/>
                <a:cs typeface="Arial"/>
              </a:rPr>
              <a:t> </a:t>
            </a:r>
            <a:r>
              <a:rPr sz="850" b="1" spc="-10" dirty="0" smtClean="0">
                <a:latin typeface="Arial"/>
                <a:cs typeface="Arial"/>
              </a:rPr>
              <a:t>Fee-Subsidy)</a:t>
            </a:r>
            <a:endParaRPr lang="en-US" sz="850" dirty="0">
              <a:latin typeface="Arial"/>
              <a:cs typeface="Arial"/>
            </a:endParaRPr>
          </a:p>
          <a:p>
            <a:pPr marL="226060" marR="2277745" indent="-213995">
              <a:lnSpc>
                <a:spcPct val="200100"/>
              </a:lnSpc>
            </a:pPr>
            <a:r>
              <a:rPr lang="en-US" sz="850" spc="-10" dirty="0">
                <a:latin typeface="Arial"/>
                <a:cs typeface="Arial"/>
              </a:rPr>
              <a:t>	</a:t>
            </a:r>
            <a:r>
              <a:rPr lang="en-US" sz="850" spc="-10" dirty="0" smtClean="0">
                <a:latin typeface="Arial"/>
                <a:cs typeface="Arial"/>
              </a:rPr>
              <a:t>B. </a:t>
            </a:r>
            <a:r>
              <a:rPr sz="850" spc="-10" dirty="0" smtClean="0">
                <a:latin typeface="Arial"/>
                <a:cs typeface="Arial"/>
              </a:rPr>
              <a:t>286 </a:t>
            </a:r>
            <a:r>
              <a:rPr sz="850" spc="-10" dirty="0">
                <a:latin typeface="Arial"/>
                <a:cs typeface="Arial"/>
              </a:rPr>
              <a:t>centers are Commercial. </a:t>
            </a:r>
            <a:r>
              <a:rPr sz="850" b="1" spc="-10" dirty="0">
                <a:latin typeface="Arial"/>
                <a:cs typeface="Arial"/>
              </a:rPr>
              <a:t>(Only 94 have</a:t>
            </a:r>
            <a:r>
              <a:rPr sz="850" b="1" spc="50" dirty="0">
                <a:latin typeface="Arial"/>
                <a:cs typeface="Arial"/>
              </a:rPr>
              <a:t> </a:t>
            </a:r>
            <a:r>
              <a:rPr sz="850" b="1" spc="-10" dirty="0" smtClean="0">
                <a:latin typeface="Arial"/>
                <a:cs typeface="Arial"/>
              </a:rPr>
              <a:t>Fee-Subsidy)</a:t>
            </a:r>
            <a:endParaRPr lang="en-US" sz="850" dirty="0">
              <a:latin typeface="Arial"/>
              <a:cs typeface="Arial"/>
            </a:endParaRPr>
          </a:p>
          <a:p>
            <a:pPr marL="226060" marR="2277745" indent="-213995">
              <a:lnSpc>
                <a:spcPct val="200100"/>
              </a:lnSpc>
            </a:pPr>
            <a:r>
              <a:rPr lang="en-US" sz="850" spc="-10" dirty="0">
                <a:latin typeface="Arial"/>
                <a:cs typeface="Arial"/>
              </a:rPr>
              <a:t>	</a:t>
            </a:r>
            <a:r>
              <a:rPr lang="en-US" sz="850" spc="-10" dirty="0" smtClean="0">
                <a:latin typeface="Arial"/>
                <a:cs typeface="Arial"/>
              </a:rPr>
              <a:t>C. </a:t>
            </a:r>
            <a:r>
              <a:rPr sz="850" spc="-10" dirty="0" smtClean="0">
                <a:latin typeface="Arial"/>
                <a:cs typeface="Arial"/>
              </a:rPr>
              <a:t>53 </a:t>
            </a:r>
            <a:r>
              <a:rPr sz="850" spc="-10" dirty="0">
                <a:latin typeface="Arial"/>
                <a:cs typeface="Arial"/>
              </a:rPr>
              <a:t>centers are city operated. </a:t>
            </a:r>
            <a:r>
              <a:rPr sz="850" b="1" spc="-10" dirty="0">
                <a:latin typeface="Arial"/>
                <a:cs typeface="Arial"/>
              </a:rPr>
              <a:t>(All have</a:t>
            </a:r>
            <a:r>
              <a:rPr sz="850" b="1" spc="70" dirty="0">
                <a:latin typeface="Arial"/>
                <a:cs typeface="Arial"/>
              </a:rPr>
              <a:t> </a:t>
            </a:r>
            <a:r>
              <a:rPr sz="850" b="1" spc="-10" dirty="0" smtClean="0">
                <a:latin typeface="Arial"/>
                <a:cs typeface="Arial"/>
              </a:rPr>
              <a:t>Fee-Subsidy)</a:t>
            </a:r>
            <a:endParaRPr lang="en-US" sz="850" dirty="0">
              <a:latin typeface="Arial"/>
              <a:cs typeface="Arial"/>
            </a:endParaRPr>
          </a:p>
          <a:p>
            <a:pPr marL="226060" marR="2277745" indent="-213995">
              <a:lnSpc>
                <a:spcPct val="200100"/>
              </a:lnSpc>
            </a:pPr>
            <a:r>
              <a:rPr lang="en-US" sz="850" spc="-10" dirty="0" smtClean="0">
                <a:latin typeface="Arial"/>
                <a:cs typeface="Arial"/>
              </a:rPr>
              <a:t>2. </a:t>
            </a:r>
            <a:r>
              <a:rPr sz="850" spc="-10" dirty="0" smtClean="0">
                <a:latin typeface="Arial"/>
                <a:cs typeface="Arial"/>
              </a:rPr>
              <a:t>Based </a:t>
            </a:r>
            <a:r>
              <a:rPr sz="850" spc="-10" dirty="0">
                <a:latin typeface="Arial"/>
                <a:cs typeface="Arial"/>
              </a:rPr>
              <a:t>on Fee-Subsidy program we have:  677 centers are accepting</a:t>
            </a:r>
            <a:r>
              <a:rPr sz="850" spc="-25" dirty="0">
                <a:latin typeface="Arial"/>
                <a:cs typeface="Arial"/>
              </a:rPr>
              <a:t> </a:t>
            </a:r>
            <a:r>
              <a:rPr sz="850" spc="-10" dirty="0" smtClean="0">
                <a:latin typeface="Arial"/>
                <a:cs typeface="Arial"/>
              </a:rPr>
              <a:t>Fee-subsidy.</a:t>
            </a:r>
            <a:endParaRPr lang="en-US" sz="850" dirty="0">
              <a:latin typeface="Arial"/>
              <a:cs typeface="Arial"/>
            </a:endParaRPr>
          </a:p>
          <a:p>
            <a:pPr marL="226060" marR="2277745" indent="-213995">
              <a:lnSpc>
                <a:spcPct val="200100"/>
              </a:lnSpc>
            </a:pPr>
            <a:r>
              <a:rPr lang="en-US" sz="850" spc="-10" dirty="0">
                <a:latin typeface="Arial"/>
                <a:cs typeface="Arial"/>
              </a:rPr>
              <a:t>	</a:t>
            </a:r>
            <a:r>
              <a:rPr lang="en-US" sz="850" spc="-10" dirty="0" smtClean="0">
                <a:latin typeface="Arial"/>
                <a:cs typeface="Arial"/>
              </a:rPr>
              <a:t>A. </a:t>
            </a:r>
            <a:r>
              <a:rPr sz="850" spc="-10" dirty="0" smtClean="0">
                <a:latin typeface="Arial"/>
                <a:cs typeface="Arial"/>
              </a:rPr>
              <a:t>330 </a:t>
            </a:r>
            <a:r>
              <a:rPr sz="850" spc="-10" dirty="0">
                <a:latin typeface="Arial"/>
                <a:cs typeface="Arial"/>
              </a:rPr>
              <a:t>centers are not having Fee-subsidy</a:t>
            </a:r>
            <a:r>
              <a:rPr sz="850" spc="15" dirty="0">
                <a:latin typeface="Arial"/>
                <a:cs typeface="Arial"/>
              </a:rPr>
              <a:t> </a:t>
            </a:r>
            <a:r>
              <a:rPr sz="850" spc="-10" dirty="0" smtClean="0">
                <a:latin typeface="Arial"/>
                <a:cs typeface="Arial"/>
              </a:rPr>
              <a:t>program.</a:t>
            </a:r>
            <a:endParaRPr lang="en-US" sz="850" dirty="0">
              <a:latin typeface="Arial"/>
              <a:cs typeface="Arial"/>
            </a:endParaRPr>
          </a:p>
          <a:p>
            <a:pPr marL="226060" marR="2277745" indent="-213995">
              <a:lnSpc>
                <a:spcPct val="200100"/>
              </a:lnSpc>
            </a:pPr>
            <a:r>
              <a:rPr lang="en-US" sz="850" spc="-10" dirty="0" smtClean="0">
                <a:latin typeface="Arial"/>
                <a:cs typeface="Arial"/>
              </a:rPr>
              <a:t>3. </a:t>
            </a:r>
            <a:r>
              <a:rPr sz="850" spc="-10" dirty="0" smtClean="0">
                <a:latin typeface="Arial"/>
                <a:cs typeface="Arial"/>
              </a:rPr>
              <a:t>Based </a:t>
            </a:r>
            <a:r>
              <a:rPr sz="850" spc="-10" dirty="0">
                <a:latin typeface="Arial"/>
                <a:cs typeface="Arial"/>
              </a:rPr>
              <a:t>on center</a:t>
            </a:r>
            <a:r>
              <a:rPr sz="850" dirty="0">
                <a:latin typeface="Arial"/>
                <a:cs typeface="Arial"/>
              </a:rPr>
              <a:t> </a:t>
            </a:r>
            <a:r>
              <a:rPr sz="850" spc="-10" dirty="0" smtClean="0">
                <a:latin typeface="Arial"/>
                <a:cs typeface="Arial"/>
              </a:rPr>
              <a:t>Location:</a:t>
            </a:r>
            <a:endParaRPr lang="en-US" sz="850" dirty="0">
              <a:latin typeface="Arial"/>
              <a:cs typeface="Arial"/>
            </a:endParaRPr>
          </a:p>
          <a:p>
            <a:pPr marL="226060" marR="2277745" indent="-213995">
              <a:lnSpc>
                <a:spcPct val="200100"/>
              </a:lnSpc>
            </a:pPr>
            <a:r>
              <a:rPr lang="en-US" sz="850" spc="-10" dirty="0">
                <a:latin typeface="Arial"/>
                <a:cs typeface="Arial"/>
              </a:rPr>
              <a:t>	</a:t>
            </a:r>
            <a:r>
              <a:rPr lang="en-US" sz="850" spc="-10" dirty="0" smtClean="0">
                <a:latin typeface="Arial"/>
                <a:cs typeface="Arial"/>
              </a:rPr>
              <a:t>A. </a:t>
            </a:r>
            <a:r>
              <a:rPr sz="850" spc="-10" dirty="0" smtClean="0">
                <a:latin typeface="Arial"/>
                <a:cs typeface="Arial"/>
              </a:rPr>
              <a:t>318 </a:t>
            </a:r>
            <a:r>
              <a:rPr sz="850" spc="-10" dirty="0">
                <a:latin typeface="Arial"/>
                <a:cs typeface="Arial"/>
              </a:rPr>
              <a:t>centers are located in Toronto East York.  </a:t>
            </a:r>
            <a:endParaRPr lang="en-US" sz="850" spc="-10" dirty="0" smtClean="0">
              <a:latin typeface="Arial"/>
              <a:cs typeface="Arial"/>
            </a:endParaRPr>
          </a:p>
          <a:p>
            <a:pPr marL="226060" marR="2277745" indent="-213995">
              <a:lnSpc>
                <a:spcPct val="200100"/>
              </a:lnSpc>
            </a:pPr>
            <a:r>
              <a:rPr lang="en-US" sz="850" spc="-10" dirty="0">
                <a:latin typeface="Arial"/>
                <a:cs typeface="Arial"/>
              </a:rPr>
              <a:t>	</a:t>
            </a:r>
            <a:r>
              <a:rPr lang="en-US" sz="850" spc="-10" dirty="0" smtClean="0">
                <a:latin typeface="Arial"/>
                <a:cs typeface="Arial"/>
              </a:rPr>
              <a:t>B. </a:t>
            </a:r>
            <a:r>
              <a:rPr sz="850" spc="-10" dirty="0" smtClean="0">
                <a:latin typeface="Arial"/>
                <a:cs typeface="Arial"/>
              </a:rPr>
              <a:t>266 </a:t>
            </a:r>
            <a:r>
              <a:rPr sz="850" spc="-10" dirty="0">
                <a:latin typeface="Arial"/>
                <a:cs typeface="Arial"/>
              </a:rPr>
              <a:t>centers are located in North</a:t>
            </a:r>
            <a:r>
              <a:rPr sz="850" spc="5" dirty="0">
                <a:latin typeface="Arial"/>
                <a:cs typeface="Arial"/>
              </a:rPr>
              <a:t> </a:t>
            </a:r>
            <a:r>
              <a:rPr sz="850" spc="-10" dirty="0" smtClean="0">
                <a:latin typeface="Arial"/>
                <a:cs typeface="Arial"/>
              </a:rPr>
              <a:t>York.</a:t>
            </a:r>
            <a:endParaRPr lang="en-US" sz="850" dirty="0">
              <a:latin typeface="Arial"/>
              <a:cs typeface="Arial"/>
            </a:endParaRPr>
          </a:p>
          <a:p>
            <a:pPr marL="226060" marR="2277745" indent="-213995">
              <a:lnSpc>
                <a:spcPct val="200100"/>
              </a:lnSpc>
            </a:pPr>
            <a:r>
              <a:rPr lang="en-US" sz="850" spc="-10" dirty="0">
                <a:latin typeface="Arial"/>
                <a:cs typeface="Arial"/>
              </a:rPr>
              <a:t>	C</a:t>
            </a:r>
            <a:r>
              <a:rPr lang="en-US" sz="850" spc="-10" dirty="0" smtClean="0">
                <a:latin typeface="Arial"/>
                <a:cs typeface="Arial"/>
              </a:rPr>
              <a:t>. </a:t>
            </a:r>
            <a:r>
              <a:rPr sz="850" spc="-10" dirty="0" smtClean="0">
                <a:latin typeface="Arial"/>
                <a:cs typeface="Arial"/>
              </a:rPr>
              <a:t>226 </a:t>
            </a:r>
            <a:r>
              <a:rPr sz="850" spc="-10" dirty="0">
                <a:latin typeface="Arial"/>
                <a:cs typeface="Arial"/>
              </a:rPr>
              <a:t>centers are located in Etobicoke York.  </a:t>
            </a:r>
            <a:endParaRPr lang="en-US" sz="850" spc="-10" dirty="0" smtClean="0">
              <a:latin typeface="Arial"/>
              <a:cs typeface="Arial"/>
            </a:endParaRPr>
          </a:p>
          <a:p>
            <a:pPr marL="226060" marR="2277745" indent="-213995">
              <a:lnSpc>
                <a:spcPct val="200100"/>
              </a:lnSpc>
            </a:pPr>
            <a:r>
              <a:rPr lang="en-US" sz="850" spc="-10" dirty="0">
                <a:latin typeface="Arial"/>
                <a:cs typeface="Arial"/>
              </a:rPr>
              <a:t>	</a:t>
            </a:r>
            <a:r>
              <a:rPr lang="en-US" sz="850" spc="-10" dirty="0" smtClean="0">
                <a:latin typeface="Arial"/>
                <a:cs typeface="Arial"/>
              </a:rPr>
              <a:t>D. </a:t>
            </a:r>
            <a:r>
              <a:rPr sz="850" spc="-10" dirty="0" smtClean="0">
                <a:latin typeface="Arial"/>
                <a:cs typeface="Arial"/>
              </a:rPr>
              <a:t>197 </a:t>
            </a:r>
            <a:r>
              <a:rPr sz="850" spc="-10" dirty="0">
                <a:latin typeface="Arial"/>
                <a:cs typeface="Arial"/>
              </a:rPr>
              <a:t>cenetrs are located in </a:t>
            </a:r>
            <a:r>
              <a:rPr sz="850" spc="-10" dirty="0" smtClean="0">
                <a:latin typeface="Arial"/>
                <a:cs typeface="Arial"/>
              </a:rPr>
              <a:t>Scarborough.</a:t>
            </a:r>
            <a:endParaRPr lang="en-US" sz="850" spc="-10" dirty="0" smtClean="0">
              <a:latin typeface="Arial"/>
              <a:cs typeface="Arial"/>
            </a:endParaRPr>
          </a:p>
          <a:p>
            <a:pPr marL="226060" marR="2277745" indent="-213995">
              <a:lnSpc>
                <a:spcPct val="200100"/>
              </a:lnSpc>
            </a:pPr>
            <a:endParaRPr lang="en-US" sz="850" spc="-10" dirty="0">
              <a:latin typeface="Arial"/>
              <a:cs typeface="Arial"/>
            </a:endParaRPr>
          </a:p>
          <a:p>
            <a:pPr marL="226060" marR="2277745" indent="-213995">
              <a:lnSpc>
                <a:spcPct val="200100"/>
              </a:lnSpc>
            </a:pPr>
            <a:r>
              <a:rPr lang="en-US" sz="850" spc="-10" dirty="0" smtClean="0">
                <a:latin typeface="Arial"/>
                <a:cs typeface="Arial"/>
              </a:rPr>
              <a:t>4</a:t>
            </a:r>
            <a:r>
              <a:rPr lang="en-US" sz="850" spc="-10" dirty="0">
                <a:latin typeface="Arial"/>
                <a:cs typeface="Arial"/>
              </a:rPr>
              <a:t>. Total number of enrolled children in this report is = 68763 ranged from Infant-Toddler  </a:t>
            </a:r>
            <a:r>
              <a:rPr lang="en-US" sz="850" spc="-10" dirty="0" smtClean="0">
                <a:latin typeface="Arial"/>
                <a:cs typeface="Arial"/>
              </a:rPr>
              <a:t>Preschooler-Kindergarten-</a:t>
            </a:r>
            <a:r>
              <a:rPr lang="en-US" sz="850" spc="-10" dirty="0" err="1" smtClean="0">
                <a:latin typeface="Arial"/>
                <a:cs typeface="Arial"/>
              </a:rPr>
              <a:t>Gradelevel</a:t>
            </a:r>
            <a:r>
              <a:rPr lang="en-US" sz="850" spc="-10" dirty="0" smtClean="0">
                <a:latin typeface="Arial"/>
                <a:cs typeface="Arial"/>
              </a:rPr>
              <a:t>. </a:t>
            </a:r>
          </a:p>
          <a:p>
            <a:pPr marL="226060" marR="2277745" indent="-213995">
              <a:lnSpc>
                <a:spcPct val="200100"/>
              </a:lnSpc>
            </a:pPr>
            <a:r>
              <a:rPr lang="en-US" sz="850" spc="-10" dirty="0" smtClean="0">
                <a:latin typeface="Arial"/>
                <a:cs typeface="Arial"/>
              </a:rPr>
              <a:t>  Children </a:t>
            </a:r>
            <a:r>
              <a:rPr lang="en-US" sz="850" spc="-10" dirty="0">
                <a:latin typeface="Arial"/>
                <a:cs typeface="Arial"/>
              </a:rPr>
              <a:t>are distributed based on the type of the care </a:t>
            </a:r>
            <a:r>
              <a:rPr sz="850" spc="-10" dirty="0" smtClean="0">
                <a:latin typeface="Arial"/>
                <a:cs typeface="Arial"/>
              </a:rPr>
              <a:t>centers </a:t>
            </a:r>
            <a:r>
              <a:rPr sz="850" spc="-10" dirty="0">
                <a:latin typeface="Arial"/>
                <a:cs typeface="Arial"/>
              </a:rPr>
              <a:t>as</a:t>
            </a:r>
            <a:r>
              <a:rPr sz="850" spc="50" dirty="0">
                <a:latin typeface="Arial"/>
                <a:cs typeface="Arial"/>
              </a:rPr>
              <a:t> </a:t>
            </a:r>
            <a:r>
              <a:rPr sz="850" spc="-10" dirty="0">
                <a:latin typeface="Arial"/>
                <a:cs typeface="Arial"/>
              </a:rPr>
              <a:t>follows:</a:t>
            </a:r>
            <a:endParaRPr sz="850" dirty="0">
              <a:latin typeface="Arial"/>
              <a:cs typeface="Arial"/>
            </a:endParaRPr>
          </a:p>
          <a:p>
            <a:pPr marL="881380" marR="2284095" indent="-228600">
              <a:lnSpc>
                <a:spcPct val="117700"/>
              </a:lnSpc>
              <a:buAutoNum type="alphaUcPeriod"/>
            </a:pPr>
            <a:r>
              <a:rPr sz="850" spc="-10" dirty="0" smtClean="0">
                <a:latin typeface="Arial"/>
                <a:cs typeface="Arial"/>
              </a:rPr>
              <a:t>48871 </a:t>
            </a:r>
            <a:r>
              <a:rPr sz="850" b="1" spc="-10" dirty="0">
                <a:latin typeface="Arial"/>
                <a:cs typeface="Arial"/>
              </a:rPr>
              <a:t>(71% from total children) </a:t>
            </a:r>
            <a:r>
              <a:rPr sz="850" spc="-10" dirty="0">
                <a:latin typeface="Arial"/>
                <a:cs typeface="Arial"/>
              </a:rPr>
              <a:t>are enrolled in </a:t>
            </a:r>
            <a:r>
              <a:rPr sz="850" i="1" spc="-10" dirty="0">
                <a:latin typeface="Arial"/>
                <a:cs typeface="Arial"/>
              </a:rPr>
              <a:t>Non-Profit </a:t>
            </a:r>
            <a:r>
              <a:rPr sz="850" spc="-10" dirty="0">
                <a:latin typeface="Arial"/>
                <a:cs typeface="Arial"/>
              </a:rPr>
              <a:t>centers.  </a:t>
            </a:r>
            <a:endParaRPr lang="en-US" sz="850" spc="-10" dirty="0" smtClean="0">
              <a:latin typeface="Arial"/>
              <a:cs typeface="Arial"/>
            </a:endParaRPr>
          </a:p>
          <a:p>
            <a:pPr marL="881380" marR="2284095" indent="-228600">
              <a:lnSpc>
                <a:spcPct val="117700"/>
              </a:lnSpc>
              <a:buAutoNum type="alphaUcPeriod"/>
            </a:pPr>
            <a:r>
              <a:rPr sz="850" spc="-10" dirty="0" smtClean="0">
                <a:latin typeface="Arial"/>
                <a:cs typeface="Arial"/>
              </a:rPr>
              <a:t>17230 </a:t>
            </a:r>
            <a:r>
              <a:rPr sz="850" b="1" spc="-10" dirty="0">
                <a:latin typeface="Arial"/>
                <a:cs typeface="Arial"/>
              </a:rPr>
              <a:t>(25% from total children) </a:t>
            </a:r>
            <a:r>
              <a:rPr sz="850" spc="-10" dirty="0">
                <a:latin typeface="Arial"/>
                <a:cs typeface="Arial"/>
              </a:rPr>
              <a:t>are enrolled in </a:t>
            </a:r>
            <a:r>
              <a:rPr sz="850" i="1" spc="-10" dirty="0">
                <a:latin typeface="Arial"/>
                <a:cs typeface="Arial"/>
              </a:rPr>
              <a:t>Commercial </a:t>
            </a:r>
            <a:r>
              <a:rPr sz="850" spc="-10" dirty="0">
                <a:latin typeface="Arial"/>
                <a:cs typeface="Arial"/>
              </a:rPr>
              <a:t>centers.  </a:t>
            </a:r>
            <a:endParaRPr lang="en-US" sz="850" spc="-10" dirty="0" smtClean="0">
              <a:latin typeface="Arial"/>
              <a:cs typeface="Arial"/>
            </a:endParaRPr>
          </a:p>
          <a:p>
            <a:pPr marL="881380" marR="2284095" indent="-228600">
              <a:lnSpc>
                <a:spcPct val="117700"/>
              </a:lnSpc>
              <a:buAutoNum type="alphaUcPeriod"/>
            </a:pPr>
            <a:r>
              <a:rPr sz="850" spc="-10" dirty="0" smtClean="0">
                <a:latin typeface="Arial"/>
                <a:cs typeface="Arial"/>
              </a:rPr>
              <a:t>2662 </a:t>
            </a:r>
            <a:r>
              <a:rPr sz="850" b="1" spc="-10" dirty="0">
                <a:latin typeface="Arial"/>
                <a:cs typeface="Arial"/>
              </a:rPr>
              <a:t>(4% </a:t>
            </a:r>
            <a:r>
              <a:rPr sz="850" b="1" spc="-10" dirty="0" smtClean="0">
                <a:latin typeface="Arial"/>
                <a:cs typeface="Arial"/>
              </a:rPr>
              <a:t>from</a:t>
            </a:r>
            <a:r>
              <a:rPr lang="en-US" sz="850" b="1" spc="-10" dirty="0" smtClean="0">
                <a:latin typeface="Arial"/>
                <a:cs typeface="Arial"/>
              </a:rPr>
              <a:t> t</a:t>
            </a:r>
            <a:r>
              <a:rPr sz="850" b="1" spc="-10" dirty="0" smtClean="0">
                <a:latin typeface="Arial"/>
                <a:cs typeface="Arial"/>
              </a:rPr>
              <a:t>otal </a:t>
            </a:r>
            <a:r>
              <a:rPr sz="850" b="1" spc="-10" dirty="0">
                <a:latin typeface="Arial"/>
                <a:cs typeface="Arial"/>
              </a:rPr>
              <a:t>children) </a:t>
            </a:r>
            <a:r>
              <a:rPr sz="850" spc="-10" dirty="0">
                <a:latin typeface="Arial"/>
                <a:cs typeface="Arial"/>
              </a:rPr>
              <a:t>are enrolled in </a:t>
            </a:r>
            <a:r>
              <a:rPr sz="850" i="1" spc="-10" dirty="0">
                <a:latin typeface="Arial"/>
                <a:cs typeface="Arial"/>
              </a:rPr>
              <a:t>city-operated</a:t>
            </a:r>
            <a:r>
              <a:rPr sz="850" i="1" spc="120" dirty="0">
                <a:latin typeface="Arial"/>
                <a:cs typeface="Arial"/>
              </a:rPr>
              <a:t> </a:t>
            </a:r>
            <a:r>
              <a:rPr sz="850" spc="-10" dirty="0">
                <a:latin typeface="Arial"/>
                <a:cs typeface="Arial"/>
              </a:rPr>
              <a:t>centers.</a:t>
            </a:r>
            <a:endParaRPr sz="850" dirty="0">
              <a:latin typeface="Arial"/>
              <a:cs typeface="Arial"/>
            </a:endParaRPr>
          </a:p>
          <a:p>
            <a:pPr>
              <a:lnSpc>
                <a:spcPct val="100000"/>
              </a:lnSpc>
              <a:spcBef>
                <a:spcPts val="40"/>
              </a:spcBef>
            </a:pPr>
            <a:endParaRPr sz="850" dirty="0">
              <a:latin typeface="Times New Roman"/>
              <a:cs typeface="Times New Roman"/>
            </a:endParaRPr>
          </a:p>
          <a:p>
            <a:pPr marL="12700">
              <a:lnSpc>
                <a:spcPct val="100000"/>
              </a:lnSpc>
              <a:spcBef>
                <a:spcPts val="5"/>
              </a:spcBef>
            </a:pPr>
            <a:r>
              <a:rPr lang="en-US" sz="850" spc="-10" dirty="0" smtClean="0">
                <a:latin typeface="Arial"/>
                <a:cs typeface="Arial"/>
              </a:rPr>
              <a:t> 5. </a:t>
            </a:r>
            <a:r>
              <a:rPr sz="850" spc="-10" dirty="0" smtClean="0">
                <a:latin typeface="Arial"/>
                <a:cs typeface="Arial"/>
              </a:rPr>
              <a:t>clustering </a:t>
            </a:r>
            <a:r>
              <a:rPr sz="850" spc="-10" dirty="0">
                <a:latin typeface="Arial"/>
                <a:cs typeface="Arial"/>
              </a:rPr>
              <a:t>was applied to the data set based on the above categories. 5 clusters labels were in the range [0,1,2,3,4] as</a:t>
            </a:r>
            <a:r>
              <a:rPr sz="850" spc="165" dirty="0">
                <a:latin typeface="Arial"/>
                <a:cs typeface="Arial"/>
              </a:rPr>
              <a:t> </a:t>
            </a:r>
            <a:r>
              <a:rPr sz="850" spc="-10" dirty="0">
                <a:latin typeface="Arial"/>
                <a:cs typeface="Arial"/>
              </a:rPr>
              <a:t>follows:</a:t>
            </a:r>
            <a:endParaRPr sz="850" dirty="0">
              <a:latin typeface="Arial"/>
              <a:cs typeface="Arial"/>
            </a:endParaRPr>
          </a:p>
          <a:p>
            <a:pPr>
              <a:lnSpc>
                <a:spcPct val="100000"/>
              </a:lnSpc>
              <a:spcBef>
                <a:spcPts val="30"/>
              </a:spcBef>
            </a:pPr>
            <a:endParaRPr sz="700" dirty="0">
              <a:latin typeface="Times New Roman"/>
              <a:cs typeface="Times New Roman"/>
            </a:endParaRPr>
          </a:p>
          <a:p>
            <a:pPr marL="226060" marR="3295015" algn="just">
              <a:lnSpc>
                <a:spcPct val="117700"/>
              </a:lnSpc>
              <a:spcBef>
                <a:spcPts val="5"/>
              </a:spcBef>
            </a:pPr>
            <a:r>
              <a:rPr sz="850" b="1" spc="-10" dirty="0">
                <a:latin typeface="Arial"/>
                <a:cs typeface="Arial"/>
              </a:rPr>
              <a:t>0: color = Red, commercial centers with fee-subsidy.  </a:t>
            </a:r>
            <a:endParaRPr lang="en-US" sz="850" b="1" spc="-10" dirty="0" smtClean="0">
              <a:latin typeface="Arial"/>
              <a:cs typeface="Arial"/>
            </a:endParaRPr>
          </a:p>
          <a:p>
            <a:pPr marL="226060" marR="3295015" algn="just">
              <a:lnSpc>
                <a:spcPct val="117700"/>
              </a:lnSpc>
              <a:spcBef>
                <a:spcPts val="5"/>
              </a:spcBef>
            </a:pPr>
            <a:r>
              <a:rPr sz="850" b="1" spc="-10" dirty="0" smtClean="0">
                <a:latin typeface="Arial"/>
                <a:cs typeface="Arial"/>
              </a:rPr>
              <a:t>1</a:t>
            </a:r>
            <a:r>
              <a:rPr sz="850" b="1" spc="-10" dirty="0">
                <a:latin typeface="Arial"/>
                <a:cs typeface="Arial"/>
              </a:rPr>
              <a:t>: color = Purple, Non-Profit centers with</a:t>
            </a:r>
            <a:r>
              <a:rPr sz="850" b="1" spc="-20" dirty="0">
                <a:latin typeface="Arial"/>
                <a:cs typeface="Arial"/>
              </a:rPr>
              <a:t> </a:t>
            </a:r>
            <a:r>
              <a:rPr sz="850" b="1" spc="-10" dirty="0">
                <a:latin typeface="Arial"/>
                <a:cs typeface="Arial"/>
              </a:rPr>
              <a:t>fee-subsidy.</a:t>
            </a:r>
            <a:endParaRPr sz="850" dirty="0">
              <a:latin typeface="Arial"/>
              <a:cs typeface="Arial"/>
            </a:endParaRPr>
          </a:p>
          <a:p>
            <a:pPr marL="226060" marR="3129280" algn="just">
              <a:lnSpc>
                <a:spcPct val="117700"/>
              </a:lnSpc>
            </a:pPr>
            <a:r>
              <a:rPr sz="850" b="1" spc="-10" dirty="0">
                <a:latin typeface="Arial"/>
                <a:cs typeface="Arial"/>
              </a:rPr>
              <a:t>2: color = Blue, commercial centers with no fee-subsidy</a:t>
            </a:r>
            <a:r>
              <a:rPr sz="850" b="1" spc="-10" dirty="0" smtClean="0">
                <a:latin typeface="Arial"/>
                <a:cs typeface="Arial"/>
              </a:rPr>
              <a:t>. </a:t>
            </a:r>
            <a:endParaRPr lang="en-US" sz="850" b="1" spc="-10" dirty="0" smtClean="0">
              <a:latin typeface="Arial"/>
              <a:cs typeface="Arial"/>
            </a:endParaRPr>
          </a:p>
          <a:p>
            <a:pPr marL="226060" marR="3129280" algn="just">
              <a:lnSpc>
                <a:spcPct val="117700"/>
              </a:lnSpc>
            </a:pPr>
            <a:r>
              <a:rPr sz="850" b="1" spc="-10" dirty="0" smtClean="0">
                <a:latin typeface="Arial"/>
                <a:cs typeface="Arial"/>
              </a:rPr>
              <a:t>3</a:t>
            </a:r>
            <a:r>
              <a:rPr sz="850" b="1" spc="-10" dirty="0">
                <a:latin typeface="Arial"/>
                <a:cs typeface="Arial"/>
              </a:rPr>
              <a:t>: color = Green, Non-Profit centers with no fee-subsidy.  </a:t>
            </a:r>
            <a:endParaRPr lang="en-US" sz="850" b="1" spc="-10" dirty="0" smtClean="0">
              <a:latin typeface="Arial"/>
              <a:cs typeface="Arial"/>
            </a:endParaRPr>
          </a:p>
          <a:p>
            <a:pPr marL="226060" marR="3129280" algn="just">
              <a:lnSpc>
                <a:spcPct val="117700"/>
              </a:lnSpc>
            </a:pPr>
            <a:r>
              <a:rPr sz="850" b="1" spc="-10" dirty="0" smtClean="0">
                <a:latin typeface="Arial"/>
                <a:cs typeface="Arial"/>
              </a:rPr>
              <a:t>4</a:t>
            </a:r>
            <a:r>
              <a:rPr sz="850" b="1" spc="-10" dirty="0">
                <a:latin typeface="Arial"/>
                <a:cs typeface="Arial"/>
              </a:rPr>
              <a:t>: color = Yellow, City operated centers with</a:t>
            </a:r>
            <a:r>
              <a:rPr sz="850" b="1" spc="-15" dirty="0">
                <a:latin typeface="Arial"/>
                <a:cs typeface="Arial"/>
              </a:rPr>
              <a:t> </a:t>
            </a:r>
            <a:r>
              <a:rPr sz="850" b="1" spc="-10" dirty="0">
                <a:latin typeface="Arial"/>
                <a:cs typeface="Arial"/>
              </a:rPr>
              <a:t>fee-subsidy.</a:t>
            </a:r>
            <a:endParaRPr sz="850" dirty="0">
              <a:latin typeface="Arial"/>
              <a:cs typeface="Arial"/>
            </a:endParaRPr>
          </a:p>
          <a:p>
            <a:pPr>
              <a:lnSpc>
                <a:spcPct val="100000"/>
              </a:lnSpc>
            </a:pPr>
            <a:endParaRPr sz="900" dirty="0">
              <a:latin typeface="Times New Roman"/>
              <a:cs typeface="Times New Roman"/>
            </a:endParaRPr>
          </a:p>
        </p:txBody>
      </p:sp>
      <p:sp>
        <p:nvSpPr>
          <p:cNvPr id="35" name="object 3"/>
          <p:cNvSpPr txBox="1"/>
          <p:nvPr/>
        </p:nvSpPr>
        <p:spPr>
          <a:xfrm>
            <a:off x="425450" y="7785100"/>
            <a:ext cx="6705600" cy="2748445"/>
          </a:xfrm>
          <a:prstGeom prst="rect">
            <a:avLst/>
          </a:prstGeom>
        </p:spPr>
        <p:style>
          <a:lnRef idx="2">
            <a:schemeClr val="accent1"/>
          </a:lnRef>
          <a:fillRef idx="1">
            <a:schemeClr val="lt1"/>
          </a:fillRef>
          <a:effectRef idx="0">
            <a:schemeClr val="accent1"/>
          </a:effectRef>
          <a:fontRef idx="minor">
            <a:schemeClr val="dk1"/>
          </a:fontRef>
        </p:style>
        <p:txBody>
          <a:bodyPr vert="horz" wrap="square" lIns="0" tIns="12700" rIns="0" bIns="0" rtlCol="0">
            <a:spAutoFit/>
          </a:bodyPr>
          <a:lstStyle/>
          <a:p>
            <a:pPr marL="12700" marR="5080">
              <a:lnSpc>
                <a:spcPct val="117700"/>
              </a:lnSpc>
              <a:spcBef>
                <a:spcPts val="100"/>
              </a:spcBef>
            </a:pPr>
            <a:r>
              <a:rPr lang="en-US" sz="1400" b="1" spc="5" dirty="0">
                <a:latin typeface="Arial"/>
                <a:cs typeface="Arial"/>
              </a:rPr>
              <a:t>7.</a:t>
            </a:r>
            <a:r>
              <a:rPr lang="en-US" sz="1400" b="1" dirty="0">
                <a:latin typeface="Arial"/>
                <a:cs typeface="Arial"/>
              </a:rPr>
              <a:t> </a:t>
            </a:r>
            <a:r>
              <a:rPr lang="en-US" sz="1400" b="1" spc="5" dirty="0">
                <a:latin typeface="Arial"/>
                <a:cs typeface="Arial"/>
              </a:rPr>
              <a:t>Conclusion</a:t>
            </a:r>
            <a:endParaRPr lang="en-US" sz="1400" dirty="0">
              <a:latin typeface="Arial"/>
              <a:cs typeface="Arial"/>
            </a:endParaRPr>
          </a:p>
          <a:p>
            <a:pPr marL="12700" marR="5080">
              <a:lnSpc>
                <a:spcPct val="117700"/>
              </a:lnSpc>
              <a:spcBef>
                <a:spcPts val="100"/>
              </a:spcBef>
            </a:pPr>
            <a:endParaRPr lang="en-US" sz="850" spc="-10" dirty="0">
              <a:latin typeface="Arial"/>
              <a:cs typeface="Arial"/>
            </a:endParaRPr>
          </a:p>
          <a:p>
            <a:pPr marL="12700" marR="5080">
              <a:lnSpc>
                <a:spcPct val="117700"/>
              </a:lnSpc>
              <a:spcBef>
                <a:spcPts val="100"/>
              </a:spcBef>
            </a:pPr>
            <a:endParaRPr lang="en-US" sz="850" spc="-10" dirty="0" smtClean="0">
              <a:latin typeface="Arial"/>
              <a:cs typeface="Arial"/>
            </a:endParaRPr>
          </a:p>
          <a:p>
            <a:pPr marL="12700" marR="5080">
              <a:lnSpc>
                <a:spcPct val="117700"/>
              </a:lnSpc>
              <a:spcBef>
                <a:spcPts val="100"/>
              </a:spcBef>
            </a:pPr>
            <a:r>
              <a:rPr sz="1000" spc="-10" dirty="0" smtClean="0">
                <a:latin typeface="Arial"/>
                <a:cs typeface="Arial"/>
              </a:rPr>
              <a:t>Investigating </a:t>
            </a:r>
            <a:r>
              <a:rPr sz="1000" spc="-10" dirty="0">
                <a:latin typeface="Arial"/>
                <a:cs typeface="Arial"/>
              </a:rPr>
              <a:t>the effectiveness of fee subsidy program is multidimensional. It is related to the data on the details of fee subsidy  applications in the City of Toronto as well as the fee subsidy policy of child care centres and how many spaces are reserved for  children with fee subsidy in these centres. Furthermore, Census 2016 can be used to uncover some demographic features in each  district and their wards. This may help us to see which wards need more child care centres with fee subsidy</a:t>
            </a:r>
            <a:r>
              <a:rPr sz="1000" spc="135" dirty="0">
                <a:latin typeface="Arial"/>
                <a:cs typeface="Arial"/>
              </a:rPr>
              <a:t> </a:t>
            </a:r>
            <a:r>
              <a:rPr sz="1000" spc="-10" dirty="0">
                <a:latin typeface="Arial"/>
                <a:cs typeface="Arial"/>
              </a:rPr>
              <a:t>contract</a:t>
            </a:r>
            <a:r>
              <a:rPr sz="1000" spc="-10" dirty="0" smtClean="0">
                <a:latin typeface="Arial"/>
                <a:cs typeface="Arial"/>
              </a:rPr>
              <a:t>.</a:t>
            </a:r>
            <a:endParaRPr lang="en-US" sz="1000" spc="-10" dirty="0" smtClean="0">
              <a:latin typeface="Arial"/>
              <a:cs typeface="Arial"/>
            </a:endParaRPr>
          </a:p>
          <a:p>
            <a:pPr marL="12700" marR="5080">
              <a:lnSpc>
                <a:spcPct val="117700"/>
              </a:lnSpc>
              <a:spcBef>
                <a:spcPts val="100"/>
              </a:spcBef>
            </a:pPr>
            <a:endParaRPr lang="en-US" sz="1000" spc="-10" dirty="0">
              <a:latin typeface="Arial"/>
              <a:cs typeface="Arial"/>
            </a:endParaRPr>
          </a:p>
          <a:p>
            <a:pPr marL="12700" marR="5080">
              <a:lnSpc>
                <a:spcPct val="117700"/>
              </a:lnSpc>
              <a:spcBef>
                <a:spcPts val="100"/>
              </a:spcBef>
            </a:pPr>
            <a:endParaRPr lang="en-US" sz="1000" spc="-10" dirty="0" smtClean="0">
              <a:latin typeface="Arial"/>
              <a:cs typeface="Arial"/>
            </a:endParaRPr>
          </a:p>
          <a:p>
            <a:pPr marL="12700" marR="5080">
              <a:lnSpc>
                <a:spcPct val="117700"/>
              </a:lnSpc>
              <a:spcBef>
                <a:spcPts val="100"/>
              </a:spcBef>
            </a:pPr>
            <a:endParaRPr lang="en-US" sz="1000" spc="-10" dirty="0">
              <a:latin typeface="Arial"/>
              <a:cs typeface="Arial"/>
            </a:endParaRPr>
          </a:p>
          <a:p>
            <a:pPr marL="12700" marR="5080">
              <a:lnSpc>
                <a:spcPct val="117700"/>
              </a:lnSpc>
              <a:spcBef>
                <a:spcPts val="100"/>
              </a:spcBef>
            </a:pPr>
            <a:endParaRPr lang="en-US" sz="1000" spc="-10" dirty="0" smtClean="0">
              <a:latin typeface="Arial"/>
              <a:cs typeface="Arial"/>
            </a:endParaRPr>
          </a:p>
          <a:p>
            <a:pPr marL="12700" marR="5080" algn="ctr">
              <a:lnSpc>
                <a:spcPct val="117700"/>
              </a:lnSpc>
              <a:spcBef>
                <a:spcPts val="100"/>
              </a:spcBef>
            </a:pPr>
            <a:r>
              <a:rPr lang="en-US" sz="2400" spc="-10" dirty="0" smtClean="0">
                <a:latin typeface="Arial"/>
                <a:cs typeface="Arial"/>
              </a:rPr>
              <a:t>THANK YOU</a:t>
            </a:r>
            <a:endParaRPr sz="2400" dirty="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82991" y="361950"/>
            <a:ext cx="6387341" cy="297262"/>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582991" y="1512891"/>
            <a:ext cx="6387341" cy="342995"/>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20189" y="6955087"/>
            <a:ext cx="31115" cy="31115"/>
          </a:xfrm>
          <a:custGeom>
            <a:avLst/>
            <a:gdLst/>
            <a:ahLst/>
            <a:cxnLst/>
            <a:rect l="l" t="t" r="r" b="b"/>
            <a:pathLst>
              <a:path w="31115" h="31115">
                <a:moveTo>
                  <a:pt x="23663" y="30488"/>
                </a:moveTo>
                <a:lnTo>
                  <a:pt x="6825" y="30488"/>
                </a:lnTo>
                <a:lnTo>
                  <a:pt x="0" y="23663"/>
                </a:lnTo>
                <a:lnTo>
                  <a:pt x="0" y="6825"/>
                </a:lnTo>
                <a:lnTo>
                  <a:pt x="6825" y="0"/>
                </a:lnTo>
                <a:lnTo>
                  <a:pt x="23663" y="0"/>
                </a:lnTo>
                <a:lnTo>
                  <a:pt x="30488" y="6825"/>
                </a:lnTo>
                <a:lnTo>
                  <a:pt x="30488" y="23663"/>
                </a:lnTo>
                <a:lnTo>
                  <a:pt x="23663" y="30488"/>
                </a:lnTo>
                <a:close/>
              </a:path>
            </a:pathLst>
          </a:custGeom>
          <a:solidFill>
            <a:srgbClr val="000000"/>
          </a:solidFill>
        </p:spPr>
        <p:txBody>
          <a:bodyPr wrap="square" lIns="0" tIns="0" rIns="0" bIns="0" rtlCol="0"/>
          <a:lstStyle/>
          <a:p>
            <a:endParaRPr/>
          </a:p>
        </p:txBody>
      </p:sp>
      <p:sp>
        <p:nvSpPr>
          <p:cNvPr id="6" name="object 6"/>
          <p:cNvSpPr/>
          <p:nvPr/>
        </p:nvSpPr>
        <p:spPr>
          <a:xfrm>
            <a:off x="720189" y="6955087"/>
            <a:ext cx="31115" cy="31115"/>
          </a:xfrm>
          <a:custGeom>
            <a:avLst/>
            <a:gdLst/>
            <a:ahLst/>
            <a:cxnLst/>
            <a:rect l="l" t="t" r="r" b="b"/>
            <a:pathLst>
              <a:path w="31115" h="31115">
                <a:moveTo>
                  <a:pt x="30488" y="15244"/>
                </a:moveTo>
                <a:lnTo>
                  <a:pt x="30488" y="23663"/>
                </a:lnTo>
                <a:lnTo>
                  <a:pt x="23663" y="30488"/>
                </a:lnTo>
                <a:lnTo>
                  <a:pt x="15244" y="30488"/>
                </a:lnTo>
                <a:lnTo>
                  <a:pt x="6825" y="30488"/>
                </a:lnTo>
                <a:lnTo>
                  <a:pt x="0" y="23663"/>
                </a:lnTo>
                <a:lnTo>
                  <a:pt x="0" y="15244"/>
                </a:lnTo>
                <a:lnTo>
                  <a:pt x="0" y="6825"/>
                </a:lnTo>
                <a:lnTo>
                  <a:pt x="6825" y="0"/>
                </a:lnTo>
                <a:lnTo>
                  <a:pt x="15244" y="0"/>
                </a:lnTo>
                <a:lnTo>
                  <a:pt x="23663" y="0"/>
                </a:lnTo>
                <a:lnTo>
                  <a:pt x="30488" y="6825"/>
                </a:lnTo>
                <a:lnTo>
                  <a:pt x="30488" y="15244"/>
                </a:lnTo>
                <a:close/>
              </a:path>
            </a:pathLst>
          </a:custGeom>
          <a:ln w="7622">
            <a:solidFill>
              <a:srgbClr val="000000"/>
            </a:solidFill>
          </a:ln>
        </p:spPr>
        <p:txBody>
          <a:bodyPr wrap="square" lIns="0" tIns="0" rIns="0" bIns="0" rtlCol="0"/>
          <a:lstStyle/>
          <a:p>
            <a:endParaRPr/>
          </a:p>
        </p:txBody>
      </p:sp>
      <p:sp>
        <p:nvSpPr>
          <p:cNvPr id="7" name="object 7"/>
          <p:cNvSpPr/>
          <p:nvPr/>
        </p:nvSpPr>
        <p:spPr>
          <a:xfrm>
            <a:off x="720189" y="7107530"/>
            <a:ext cx="31115" cy="31115"/>
          </a:xfrm>
          <a:custGeom>
            <a:avLst/>
            <a:gdLst/>
            <a:ahLst/>
            <a:cxnLst/>
            <a:rect l="l" t="t" r="r" b="b"/>
            <a:pathLst>
              <a:path w="31115" h="31115">
                <a:moveTo>
                  <a:pt x="23663" y="30488"/>
                </a:moveTo>
                <a:lnTo>
                  <a:pt x="6825" y="30488"/>
                </a:lnTo>
                <a:lnTo>
                  <a:pt x="0" y="23663"/>
                </a:lnTo>
                <a:lnTo>
                  <a:pt x="0" y="6825"/>
                </a:lnTo>
                <a:lnTo>
                  <a:pt x="6825" y="0"/>
                </a:lnTo>
                <a:lnTo>
                  <a:pt x="23663" y="0"/>
                </a:lnTo>
                <a:lnTo>
                  <a:pt x="30488" y="6825"/>
                </a:lnTo>
                <a:lnTo>
                  <a:pt x="30488" y="23663"/>
                </a:lnTo>
                <a:lnTo>
                  <a:pt x="23663" y="30488"/>
                </a:lnTo>
                <a:close/>
              </a:path>
            </a:pathLst>
          </a:custGeom>
          <a:solidFill>
            <a:srgbClr val="000000"/>
          </a:solidFill>
        </p:spPr>
        <p:txBody>
          <a:bodyPr wrap="square" lIns="0" tIns="0" rIns="0" bIns="0" rtlCol="0"/>
          <a:lstStyle/>
          <a:p>
            <a:endParaRPr/>
          </a:p>
        </p:txBody>
      </p:sp>
      <p:sp>
        <p:nvSpPr>
          <p:cNvPr id="8" name="object 8"/>
          <p:cNvSpPr/>
          <p:nvPr/>
        </p:nvSpPr>
        <p:spPr>
          <a:xfrm>
            <a:off x="720189" y="7107530"/>
            <a:ext cx="31115" cy="31115"/>
          </a:xfrm>
          <a:custGeom>
            <a:avLst/>
            <a:gdLst/>
            <a:ahLst/>
            <a:cxnLst/>
            <a:rect l="l" t="t" r="r" b="b"/>
            <a:pathLst>
              <a:path w="31115" h="31115">
                <a:moveTo>
                  <a:pt x="30488" y="15244"/>
                </a:moveTo>
                <a:lnTo>
                  <a:pt x="30488" y="23663"/>
                </a:lnTo>
                <a:lnTo>
                  <a:pt x="23663" y="30488"/>
                </a:lnTo>
                <a:lnTo>
                  <a:pt x="15244" y="30488"/>
                </a:lnTo>
                <a:lnTo>
                  <a:pt x="6825" y="30488"/>
                </a:lnTo>
                <a:lnTo>
                  <a:pt x="0" y="23663"/>
                </a:lnTo>
                <a:lnTo>
                  <a:pt x="0" y="15244"/>
                </a:lnTo>
                <a:lnTo>
                  <a:pt x="0" y="6825"/>
                </a:lnTo>
                <a:lnTo>
                  <a:pt x="6825" y="0"/>
                </a:lnTo>
                <a:lnTo>
                  <a:pt x="15244" y="0"/>
                </a:lnTo>
                <a:lnTo>
                  <a:pt x="23663" y="0"/>
                </a:lnTo>
                <a:lnTo>
                  <a:pt x="30488" y="6825"/>
                </a:lnTo>
                <a:lnTo>
                  <a:pt x="30488" y="15244"/>
                </a:lnTo>
                <a:close/>
              </a:path>
            </a:pathLst>
          </a:custGeom>
          <a:ln w="7622">
            <a:solidFill>
              <a:srgbClr val="000000"/>
            </a:solidFill>
          </a:ln>
        </p:spPr>
        <p:txBody>
          <a:bodyPr wrap="square" lIns="0" tIns="0" rIns="0" bIns="0" rtlCol="0"/>
          <a:lstStyle/>
          <a:p>
            <a:endParaRPr/>
          </a:p>
        </p:txBody>
      </p:sp>
      <p:sp>
        <p:nvSpPr>
          <p:cNvPr id="9" name="object 9"/>
          <p:cNvSpPr/>
          <p:nvPr/>
        </p:nvSpPr>
        <p:spPr>
          <a:xfrm>
            <a:off x="720189" y="7259973"/>
            <a:ext cx="31115" cy="31115"/>
          </a:xfrm>
          <a:custGeom>
            <a:avLst/>
            <a:gdLst/>
            <a:ahLst/>
            <a:cxnLst/>
            <a:rect l="l" t="t" r="r" b="b"/>
            <a:pathLst>
              <a:path w="31115" h="31115">
                <a:moveTo>
                  <a:pt x="23663" y="30488"/>
                </a:moveTo>
                <a:lnTo>
                  <a:pt x="6825" y="30488"/>
                </a:lnTo>
                <a:lnTo>
                  <a:pt x="0" y="23663"/>
                </a:lnTo>
                <a:lnTo>
                  <a:pt x="0" y="6825"/>
                </a:lnTo>
                <a:lnTo>
                  <a:pt x="6825" y="0"/>
                </a:lnTo>
                <a:lnTo>
                  <a:pt x="23663" y="0"/>
                </a:lnTo>
                <a:lnTo>
                  <a:pt x="30488" y="6825"/>
                </a:lnTo>
                <a:lnTo>
                  <a:pt x="30488" y="23663"/>
                </a:lnTo>
                <a:lnTo>
                  <a:pt x="23663" y="30488"/>
                </a:lnTo>
                <a:close/>
              </a:path>
            </a:pathLst>
          </a:custGeom>
          <a:solidFill>
            <a:srgbClr val="000000"/>
          </a:solidFill>
        </p:spPr>
        <p:txBody>
          <a:bodyPr wrap="square" lIns="0" tIns="0" rIns="0" bIns="0" rtlCol="0"/>
          <a:lstStyle/>
          <a:p>
            <a:endParaRPr/>
          </a:p>
        </p:txBody>
      </p:sp>
      <p:sp>
        <p:nvSpPr>
          <p:cNvPr id="10" name="object 10"/>
          <p:cNvSpPr/>
          <p:nvPr/>
        </p:nvSpPr>
        <p:spPr>
          <a:xfrm>
            <a:off x="720189" y="7259973"/>
            <a:ext cx="31115" cy="31115"/>
          </a:xfrm>
          <a:custGeom>
            <a:avLst/>
            <a:gdLst/>
            <a:ahLst/>
            <a:cxnLst/>
            <a:rect l="l" t="t" r="r" b="b"/>
            <a:pathLst>
              <a:path w="31115" h="31115">
                <a:moveTo>
                  <a:pt x="30488" y="15244"/>
                </a:moveTo>
                <a:lnTo>
                  <a:pt x="30488" y="23663"/>
                </a:lnTo>
                <a:lnTo>
                  <a:pt x="23663" y="30488"/>
                </a:lnTo>
                <a:lnTo>
                  <a:pt x="15244" y="30488"/>
                </a:lnTo>
                <a:lnTo>
                  <a:pt x="6825" y="30488"/>
                </a:lnTo>
                <a:lnTo>
                  <a:pt x="0" y="23663"/>
                </a:lnTo>
                <a:lnTo>
                  <a:pt x="0" y="15244"/>
                </a:lnTo>
                <a:lnTo>
                  <a:pt x="0" y="6825"/>
                </a:lnTo>
                <a:lnTo>
                  <a:pt x="6825" y="0"/>
                </a:lnTo>
                <a:lnTo>
                  <a:pt x="15244" y="0"/>
                </a:lnTo>
                <a:lnTo>
                  <a:pt x="23663" y="0"/>
                </a:lnTo>
                <a:lnTo>
                  <a:pt x="30488" y="6825"/>
                </a:lnTo>
                <a:lnTo>
                  <a:pt x="30488" y="15244"/>
                </a:lnTo>
                <a:close/>
              </a:path>
            </a:pathLst>
          </a:custGeom>
          <a:ln w="7622">
            <a:solidFill>
              <a:srgbClr val="000000"/>
            </a:solidFill>
          </a:ln>
        </p:spPr>
        <p:txBody>
          <a:bodyPr wrap="square" lIns="0" tIns="0" rIns="0" bIns="0" rtlCol="0"/>
          <a:lstStyle/>
          <a:p>
            <a:endParaRPr/>
          </a:p>
        </p:txBody>
      </p:sp>
      <p:sp>
        <p:nvSpPr>
          <p:cNvPr id="11" name="object 11"/>
          <p:cNvSpPr/>
          <p:nvPr/>
        </p:nvSpPr>
        <p:spPr>
          <a:xfrm>
            <a:off x="720189" y="7412415"/>
            <a:ext cx="31115" cy="31115"/>
          </a:xfrm>
          <a:custGeom>
            <a:avLst/>
            <a:gdLst/>
            <a:ahLst/>
            <a:cxnLst/>
            <a:rect l="l" t="t" r="r" b="b"/>
            <a:pathLst>
              <a:path w="31115" h="31115">
                <a:moveTo>
                  <a:pt x="23663" y="30488"/>
                </a:moveTo>
                <a:lnTo>
                  <a:pt x="6825" y="30488"/>
                </a:lnTo>
                <a:lnTo>
                  <a:pt x="0" y="23663"/>
                </a:lnTo>
                <a:lnTo>
                  <a:pt x="0" y="6825"/>
                </a:lnTo>
                <a:lnTo>
                  <a:pt x="6825" y="0"/>
                </a:lnTo>
                <a:lnTo>
                  <a:pt x="23663" y="0"/>
                </a:lnTo>
                <a:lnTo>
                  <a:pt x="30488" y="6825"/>
                </a:lnTo>
                <a:lnTo>
                  <a:pt x="30488" y="23663"/>
                </a:lnTo>
                <a:lnTo>
                  <a:pt x="23663" y="30488"/>
                </a:lnTo>
                <a:close/>
              </a:path>
            </a:pathLst>
          </a:custGeom>
          <a:solidFill>
            <a:srgbClr val="000000"/>
          </a:solidFill>
        </p:spPr>
        <p:txBody>
          <a:bodyPr wrap="square" lIns="0" tIns="0" rIns="0" bIns="0" rtlCol="0"/>
          <a:lstStyle/>
          <a:p>
            <a:endParaRPr/>
          </a:p>
        </p:txBody>
      </p:sp>
      <p:sp>
        <p:nvSpPr>
          <p:cNvPr id="12" name="object 12"/>
          <p:cNvSpPr/>
          <p:nvPr/>
        </p:nvSpPr>
        <p:spPr>
          <a:xfrm>
            <a:off x="720189" y="7412415"/>
            <a:ext cx="31115" cy="31115"/>
          </a:xfrm>
          <a:custGeom>
            <a:avLst/>
            <a:gdLst/>
            <a:ahLst/>
            <a:cxnLst/>
            <a:rect l="l" t="t" r="r" b="b"/>
            <a:pathLst>
              <a:path w="31115" h="31115">
                <a:moveTo>
                  <a:pt x="30488" y="15244"/>
                </a:moveTo>
                <a:lnTo>
                  <a:pt x="30488" y="23663"/>
                </a:lnTo>
                <a:lnTo>
                  <a:pt x="23663" y="30488"/>
                </a:lnTo>
                <a:lnTo>
                  <a:pt x="15244" y="30488"/>
                </a:lnTo>
                <a:lnTo>
                  <a:pt x="6825" y="30488"/>
                </a:lnTo>
                <a:lnTo>
                  <a:pt x="0" y="23663"/>
                </a:lnTo>
                <a:lnTo>
                  <a:pt x="0" y="15244"/>
                </a:lnTo>
                <a:lnTo>
                  <a:pt x="0" y="6825"/>
                </a:lnTo>
                <a:lnTo>
                  <a:pt x="6825" y="0"/>
                </a:lnTo>
                <a:lnTo>
                  <a:pt x="15244" y="0"/>
                </a:lnTo>
                <a:lnTo>
                  <a:pt x="23663" y="0"/>
                </a:lnTo>
                <a:lnTo>
                  <a:pt x="30488" y="6825"/>
                </a:lnTo>
                <a:lnTo>
                  <a:pt x="30488" y="15244"/>
                </a:lnTo>
                <a:close/>
              </a:path>
            </a:pathLst>
          </a:custGeom>
          <a:ln w="7622">
            <a:solidFill>
              <a:srgbClr val="000000"/>
            </a:solidFill>
          </a:ln>
        </p:spPr>
        <p:txBody>
          <a:bodyPr wrap="square" lIns="0" tIns="0" rIns="0" bIns="0" rtlCol="0"/>
          <a:lstStyle/>
          <a:p>
            <a:endParaRPr/>
          </a:p>
        </p:txBody>
      </p:sp>
      <p:sp>
        <p:nvSpPr>
          <p:cNvPr id="13" name="object 13"/>
          <p:cNvSpPr txBox="1"/>
          <p:nvPr/>
        </p:nvSpPr>
        <p:spPr>
          <a:xfrm>
            <a:off x="501649" y="5461185"/>
            <a:ext cx="6629401" cy="3121111"/>
          </a:xfrm>
          <a:prstGeom prst="rect">
            <a:avLst/>
          </a:prstGeom>
        </p:spPr>
        <p:style>
          <a:lnRef idx="2">
            <a:schemeClr val="accent1"/>
          </a:lnRef>
          <a:fillRef idx="1">
            <a:schemeClr val="lt1"/>
          </a:fillRef>
          <a:effectRef idx="0">
            <a:schemeClr val="accent1"/>
          </a:effectRef>
          <a:fontRef idx="minor">
            <a:schemeClr val="dk1"/>
          </a:fontRef>
        </p:style>
        <p:txBody>
          <a:bodyPr vert="horz" wrap="square" lIns="0" tIns="12700" rIns="0" bIns="0" rtlCol="0">
            <a:spAutoFit/>
          </a:bodyPr>
          <a:lstStyle/>
          <a:p>
            <a:pPr marL="12700" marR="34925">
              <a:lnSpc>
                <a:spcPct val="117700"/>
              </a:lnSpc>
              <a:spcBef>
                <a:spcPts val="100"/>
              </a:spcBef>
            </a:pPr>
            <a:r>
              <a:rPr lang="en-US" sz="1600" b="1" spc="5" dirty="0">
                <a:latin typeface="Arial"/>
                <a:cs typeface="Arial"/>
              </a:rPr>
              <a:t>4.</a:t>
            </a:r>
            <a:r>
              <a:rPr lang="en-US" sz="1600" b="1" spc="-50" dirty="0">
                <a:latin typeface="Arial"/>
                <a:cs typeface="Arial"/>
              </a:rPr>
              <a:t> </a:t>
            </a:r>
            <a:r>
              <a:rPr lang="en-US" sz="1600" b="1" spc="5" dirty="0">
                <a:latin typeface="Arial"/>
                <a:cs typeface="Arial"/>
              </a:rPr>
              <a:t>Methodology</a:t>
            </a:r>
            <a:endParaRPr lang="en-US" sz="1600" dirty="0">
              <a:latin typeface="Arial"/>
              <a:cs typeface="Arial"/>
            </a:endParaRPr>
          </a:p>
          <a:p>
            <a:pPr marL="12700" marR="34925">
              <a:lnSpc>
                <a:spcPct val="117700"/>
              </a:lnSpc>
              <a:spcBef>
                <a:spcPts val="100"/>
              </a:spcBef>
            </a:pPr>
            <a:endParaRPr lang="en-US" sz="850" spc="-10" dirty="0" smtClean="0">
              <a:latin typeface="Arial"/>
              <a:cs typeface="Arial"/>
            </a:endParaRPr>
          </a:p>
          <a:p>
            <a:pPr marL="12700" marR="34925">
              <a:lnSpc>
                <a:spcPct val="117700"/>
              </a:lnSpc>
              <a:spcBef>
                <a:spcPts val="100"/>
              </a:spcBef>
            </a:pPr>
            <a:r>
              <a:rPr sz="850" spc="-10" dirty="0" smtClean="0">
                <a:latin typeface="Arial"/>
                <a:cs typeface="Arial"/>
              </a:rPr>
              <a:t>Child </a:t>
            </a:r>
            <a:r>
              <a:rPr sz="850" spc="-10" dirty="0">
                <a:latin typeface="Arial"/>
                <a:cs typeface="Arial"/>
              </a:rPr>
              <a:t>care cost is one of the key component of expenses of a family. It becomes more crucial for families, where each parent is not  available to take care of their child and cannot afford to pay the full amount of the child care tuition. Child care fee subsidy in Canada  is the main child care financing of each province introduced in the Canada Assistance Plan in 1972. Eligible families pay the child  care cost depending on the income level. Certain conditions in terms of unavailability of each parent are listed in City of Toronto's  website as the</a:t>
            </a:r>
            <a:r>
              <a:rPr sz="850" dirty="0">
                <a:latin typeface="Arial"/>
                <a:cs typeface="Arial"/>
              </a:rPr>
              <a:t> </a:t>
            </a:r>
            <a:r>
              <a:rPr sz="850" spc="-10" dirty="0">
                <a:latin typeface="Arial"/>
                <a:cs typeface="Arial"/>
              </a:rPr>
              <a:t>following.</a:t>
            </a:r>
            <a:endParaRPr sz="850" dirty="0">
              <a:latin typeface="Arial"/>
              <a:cs typeface="Arial"/>
            </a:endParaRPr>
          </a:p>
          <a:p>
            <a:pPr>
              <a:lnSpc>
                <a:spcPct val="100000"/>
              </a:lnSpc>
              <a:spcBef>
                <a:spcPts val="40"/>
              </a:spcBef>
            </a:pPr>
            <a:endParaRPr sz="850" dirty="0">
              <a:latin typeface="Times New Roman"/>
              <a:cs typeface="Times New Roman"/>
            </a:endParaRPr>
          </a:p>
          <a:p>
            <a:pPr marL="12700">
              <a:lnSpc>
                <a:spcPct val="100000"/>
              </a:lnSpc>
              <a:spcBef>
                <a:spcPts val="5"/>
              </a:spcBef>
            </a:pPr>
            <a:r>
              <a:rPr sz="850" spc="-10" dirty="0">
                <a:latin typeface="Arial"/>
                <a:cs typeface="Arial"/>
              </a:rPr>
              <a:t>Each parent is</a:t>
            </a:r>
            <a:r>
              <a:rPr sz="850" spc="-60" dirty="0">
                <a:latin typeface="Arial"/>
                <a:cs typeface="Arial"/>
              </a:rPr>
              <a:t> </a:t>
            </a:r>
            <a:r>
              <a:rPr sz="850" spc="-10" dirty="0">
                <a:latin typeface="Arial"/>
                <a:cs typeface="Arial"/>
              </a:rPr>
              <a:t>either:</a:t>
            </a:r>
            <a:endParaRPr sz="850" dirty="0">
              <a:latin typeface="Arial"/>
              <a:cs typeface="Arial"/>
            </a:endParaRPr>
          </a:p>
          <a:p>
            <a:pPr>
              <a:lnSpc>
                <a:spcPct val="100000"/>
              </a:lnSpc>
              <a:spcBef>
                <a:spcPts val="35"/>
              </a:spcBef>
            </a:pPr>
            <a:endParaRPr sz="700" dirty="0">
              <a:latin typeface="Times New Roman"/>
              <a:cs typeface="Times New Roman"/>
            </a:endParaRPr>
          </a:p>
          <a:p>
            <a:pPr marL="226060" marR="5283835">
              <a:lnSpc>
                <a:spcPct val="117700"/>
              </a:lnSpc>
            </a:pPr>
            <a:r>
              <a:rPr sz="850" spc="-10" dirty="0">
                <a:latin typeface="Arial"/>
                <a:cs typeface="Arial"/>
              </a:rPr>
              <a:t>employed,  looking for</a:t>
            </a:r>
            <a:r>
              <a:rPr sz="850" spc="-70" dirty="0">
                <a:latin typeface="Arial"/>
                <a:cs typeface="Arial"/>
              </a:rPr>
              <a:t> </a:t>
            </a:r>
            <a:r>
              <a:rPr sz="850" spc="-10" dirty="0">
                <a:latin typeface="Arial"/>
                <a:cs typeface="Arial"/>
              </a:rPr>
              <a:t>work,</a:t>
            </a:r>
            <a:endParaRPr sz="850" dirty="0">
              <a:latin typeface="Arial"/>
              <a:cs typeface="Arial"/>
            </a:endParaRPr>
          </a:p>
          <a:p>
            <a:pPr marL="226060" marR="4205605">
              <a:lnSpc>
                <a:spcPct val="117700"/>
              </a:lnSpc>
            </a:pPr>
            <a:r>
              <a:rPr sz="850" spc="-10" dirty="0">
                <a:latin typeface="Arial"/>
                <a:cs typeface="Arial"/>
              </a:rPr>
              <a:t>in school or planning to go to school, or  </a:t>
            </a:r>
            <a:r>
              <a:rPr sz="850" spc="-5" dirty="0">
                <a:latin typeface="Arial"/>
                <a:cs typeface="Arial"/>
              </a:rPr>
              <a:t>if </a:t>
            </a:r>
            <a:r>
              <a:rPr sz="850" spc="-10" dirty="0">
                <a:latin typeface="Arial"/>
                <a:cs typeface="Arial"/>
              </a:rPr>
              <a:t>their child has a special</a:t>
            </a:r>
            <a:r>
              <a:rPr sz="850" dirty="0">
                <a:latin typeface="Arial"/>
                <a:cs typeface="Arial"/>
              </a:rPr>
              <a:t> </a:t>
            </a:r>
            <a:r>
              <a:rPr sz="850" spc="-10" dirty="0">
                <a:latin typeface="Arial"/>
                <a:cs typeface="Arial"/>
              </a:rPr>
              <a:t>need.</a:t>
            </a:r>
            <a:endParaRPr sz="850" dirty="0">
              <a:latin typeface="Arial"/>
              <a:cs typeface="Arial"/>
            </a:endParaRPr>
          </a:p>
          <a:p>
            <a:pPr>
              <a:lnSpc>
                <a:spcPct val="100000"/>
              </a:lnSpc>
              <a:spcBef>
                <a:spcPts val="30"/>
              </a:spcBef>
            </a:pPr>
            <a:endParaRPr sz="700" dirty="0">
              <a:latin typeface="Times New Roman"/>
              <a:cs typeface="Times New Roman"/>
            </a:endParaRPr>
          </a:p>
          <a:p>
            <a:pPr marL="12700" marR="5080">
              <a:lnSpc>
                <a:spcPct val="117700"/>
              </a:lnSpc>
              <a:spcBef>
                <a:spcPts val="5"/>
              </a:spcBef>
            </a:pPr>
            <a:r>
              <a:rPr sz="850" spc="-10" dirty="0">
                <a:latin typeface="Arial"/>
                <a:cs typeface="Arial"/>
              </a:rPr>
              <a:t>Eligible income range for child care fee subsidy in the City of Toronto is up to $73,000. Families with lower income ranges are eligible  for larger amount of fee subsidy. This project aims to visualize the effectiveness of child care fee subsidy using dataset from the City  of Toronto open data catalogue. The project has three purposes. First, the user can find the child care centre depending on his or her  preferences on the location, subsidy choice, and the type of child care centre. Second, child care centres can be listed through the  data clustering map, where the user can filter the results based on the location, subsidy, and type of child care centre choice. Finally,  key insights from the dataset are provided to make the decision on how effective the fee subsidy program in the City of Toronto is at  policy level.</a:t>
            </a:r>
            <a:endParaRPr sz="850" dirty="0">
              <a:latin typeface="Arial"/>
              <a:cs typeface="Arial"/>
            </a:endParaRPr>
          </a:p>
        </p:txBody>
      </p:sp>
      <p:sp>
        <p:nvSpPr>
          <p:cNvPr id="15" name="object 15"/>
          <p:cNvSpPr/>
          <p:nvPr/>
        </p:nvSpPr>
        <p:spPr>
          <a:xfrm>
            <a:off x="582991" y="9493256"/>
            <a:ext cx="6387341" cy="342995"/>
          </a:xfrm>
          <a:prstGeom prst="rect">
            <a:avLst/>
          </a:prstGeom>
          <a:blipFill>
            <a:blip r:embed="rId4" cstate="print"/>
            <a:stretch>
              <a:fillRect/>
            </a:stretch>
          </a:blipFill>
        </p:spPr>
        <p:txBody>
          <a:bodyPr wrap="square" lIns="0" tIns="0" rIns="0" bIns="0" rtlCol="0"/>
          <a:lstStyle/>
          <a:p>
            <a:endParaRPr/>
          </a:p>
        </p:txBody>
      </p:sp>
      <p:sp>
        <p:nvSpPr>
          <p:cNvPr id="16" name="object 16"/>
          <p:cNvSpPr txBox="1"/>
          <p:nvPr/>
        </p:nvSpPr>
        <p:spPr>
          <a:xfrm>
            <a:off x="460821" y="9054382"/>
            <a:ext cx="1103108" cy="401392"/>
          </a:xfrm>
          <a:prstGeom prst="rect">
            <a:avLst/>
          </a:prstGeom>
        </p:spPr>
        <p:txBody>
          <a:bodyPr vert="horz" wrap="square" lIns="0" tIns="11430" rIns="0" bIns="0" rtlCol="0">
            <a:spAutoFit/>
          </a:bodyPr>
          <a:lstStyle/>
          <a:p>
            <a:pPr marL="12700">
              <a:spcBef>
                <a:spcPts val="90"/>
              </a:spcBef>
            </a:pPr>
            <a:r>
              <a:rPr lang="en-US" sz="1600" b="1" spc="5" dirty="0">
                <a:latin typeface="Arial"/>
                <a:cs typeface="Arial"/>
              </a:rPr>
              <a:t>5.</a:t>
            </a:r>
            <a:r>
              <a:rPr lang="en-US" sz="1600" b="1" spc="-60" dirty="0">
                <a:latin typeface="Arial"/>
                <a:cs typeface="Arial"/>
              </a:rPr>
              <a:t> </a:t>
            </a:r>
            <a:r>
              <a:rPr lang="en-US" sz="1600" b="1" spc="5" dirty="0">
                <a:latin typeface="Arial"/>
                <a:cs typeface="Arial"/>
              </a:rPr>
              <a:t>Analysis</a:t>
            </a:r>
            <a:endParaRPr lang="en-US" sz="1600" dirty="0">
              <a:latin typeface="Arial"/>
              <a:cs typeface="Arial"/>
            </a:endParaRPr>
          </a:p>
          <a:p>
            <a:pPr marL="12700">
              <a:lnSpc>
                <a:spcPct val="100000"/>
              </a:lnSpc>
              <a:spcBef>
                <a:spcPts val="90"/>
              </a:spcBef>
            </a:pPr>
            <a:endParaRPr sz="850" dirty="0">
              <a:latin typeface="Courier New"/>
              <a:cs typeface="Courier New"/>
            </a:endParaRPr>
          </a:p>
        </p:txBody>
      </p:sp>
      <p:sp>
        <p:nvSpPr>
          <p:cNvPr id="17" name="object 17"/>
          <p:cNvSpPr txBox="1"/>
          <p:nvPr/>
        </p:nvSpPr>
        <p:spPr>
          <a:xfrm>
            <a:off x="608402" y="334005"/>
            <a:ext cx="1754505" cy="1137285"/>
          </a:xfrm>
          <a:prstGeom prst="rect">
            <a:avLst/>
          </a:prstGeom>
        </p:spPr>
        <p:txBody>
          <a:bodyPr vert="horz" wrap="square" lIns="0" tIns="11430" rIns="0" bIns="0" rtlCol="0">
            <a:spAutoFit/>
          </a:bodyPr>
          <a:lstStyle/>
          <a:p>
            <a:pPr marL="20320">
              <a:lnSpc>
                <a:spcPct val="100000"/>
              </a:lnSpc>
              <a:spcBef>
                <a:spcPts val="90"/>
              </a:spcBef>
            </a:pPr>
            <a:r>
              <a:rPr sz="850" spc="-15" dirty="0">
                <a:solidFill>
                  <a:srgbClr val="333333"/>
                </a:solidFill>
                <a:latin typeface="Courier New"/>
                <a:cs typeface="Courier New"/>
              </a:rPr>
              <a:t>child_center[</a:t>
            </a:r>
            <a:r>
              <a:rPr sz="850" spc="-15" dirty="0">
                <a:solidFill>
                  <a:srgbClr val="B92020"/>
                </a:solidFill>
                <a:latin typeface="Courier New"/>
                <a:cs typeface="Courier New"/>
              </a:rPr>
              <a:t>'Total'</a:t>
            </a:r>
            <a:r>
              <a:rPr sz="850" spc="-15" dirty="0">
                <a:solidFill>
                  <a:srgbClr val="333333"/>
                </a:solidFill>
                <a:latin typeface="Courier New"/>
                <a:cs typeface="Courier New"/>
              </a:rPr>
              <a:t>]</a:t>
            </a:r>
            <a:r>
              <a:rPr sz="850" spc="-15" dirty="0">
                <a:solidFill>
                  <a:srgbClr val="666666"/>
                </a:solidFill>
                <a:latin typeface="Courier New"/>
                <a:cs typeface="Courier New"/>
              </a:rPr>
              <a:t>.</a:t>
            </a:r>
            <a:r>
              <a:rPr sz="850" spc="-15" dirty="0">
                <a:solidFill>
                  <a:srgbClr val="333333"/>
                </a:solidFill>
                <a:latin typeface="Courier New"/>
                <a:cs typeface="Courier New"/>
              </a:rPr>
              <a:t>sum()</a:t>
            </a:r>
            <a:endParaRPr sz="850">
              <a:latin typeface="Courier New"/>
              <a:cs typeface="Courier New"/>
            </a:endParaRPr>
          </a:p>
          <a:p>
            <a:pPr>
              <a:lnSpc>
                <a:spcPct val="100000"/>
              </a:lnSpc>
              <a:spcBef>
                <a:spcPts val="40"/>
              </a:spcBef>
            </a:pPr>
            <a:endParaRPr sz="800">
              <a:latin typeface="Times New Roman"/>
              <a:cs typeface="Times New Roman"/>
            </a:endParaRPr>
          </a:p>
          <a:p>
            <a:pPr marL="12700" marR="1285875">
              <a:lnSpc>
                <a:spcPct val="164800"/>
              </a:lnSpc>
            </a:pPr>
            <a:r>
              <a:rPr sz="850" spc="-15" dirty="0">
                <a:solidFill>
                  <a:srgbClr val="D74214"/>
                </a:solidFill>
                <a:latin typeface="Courier New"/>
                <a:cs typeface="Courier New"/>
              </a:rPr>
              <a:t>Out[9]</a:t>
            </a:r>
            <a:r>
              <a:rPr sz="850" spc="-10" dirty="0">
                <a:solidFill>
                  <a:srgbClr val="D74214"/>
                </a:solidFill>
                <a:latin typeface="Courier New"/>
                <a:cs typeface="Courier New"/>
              </a:rPr>
              <a:t>:  </a:t>
            </a:r>
            <a:r>
              <a:rPr sz="850" spc="-10" dirty="0">
                <a:latin typeface="Courier New"/>
                <a:cs typeface="Courier New"/>
              </a:rPr>
              <a:t>68763</a:t>
            </a:r>
            <a:endParaRPr sz="850">
              <a:latin typeface="Courier New"/>
              <a:cs typeface="Courier New"/>
            </a:endParaRPr>
          </a:p>
          <a:p>
            <a:pPr>
              <a:lnSpc>
                <a:spcPct val="100000"/>
              </a:lnSpc>
            </a:pPr>
            <a:endParaRPr sz="900">
              <a:latin typeface="Times New Roman"/>
              <a:cs typeface="Times New Roman"/>
            </a:endParaRPr>
          </a:p>
          <a:p>
            <a:pPr>
              <a:lnSpc>
                <a:spcPct val="100000"/>
              </a:lnSpc>
              <a:spcBef>
                <a:spcPts val="40"/>
              </a:spcBef>
            </a:pPr>
            <a:endParaRPr sz="1150">
              <a:latin typeface="Times New Roman"/>
              <a:cs typeface="Times New Roman"/>
            </a:endParaRPr>
          </a:p>
          <a:p>
            <a:pPr marL="12700">
              <a:lnSpc>
                <a:spcPct val="100000"/>
              </a:lnSpc>
            </a:pPr>
            <a:r>
              <a:rPr sz="850" spc="-10" dirty="0">
                <a:solidFill>
                  <a:srgbClr val="2F3E9E"/>
                </a:solidFill>
                <a:latin typeface="Courier New"/>
                <a:cs typeface="Courier New"/>
              </a:rPr>
              <a:t>In</a:t>
            </a:r>
            <a:r>
              <a:rPr sz="850" spc="-15" dirty="0">
                <a:solidFill>
                  <a:srgbClr val="2F3E9E"/>
                </a:solidFill>
                <a:latin typeface="Courier New"/>
                <a:cs typeface="Courier New"/>
              </a:rPr>
              <a:t> </a:t>
            </a:r>
            <a:r>
              <a:rPr sz="850" spc="-10" dirty="0">
                <a:solidFill>
                  <a:srgbClr val="2F3E9E"/>
                </a:solidFill>
                <a:latin typeface="Courier New"/>
                <a:cs typeface="Courier New"/>
              </a:rPr>
              <a:t>[10]:</a:t>
            </a:r>
            <a:endParaRPr sz="850">
              <a:latin typeface="Courier New"/>
              <a:cs typeface="Courier New"/>
            </a:endParaRPr>
          </a:p>
        </p:txBody>
      </p:sp>
      <p:sp>
        <p:nvSpPr>
          <p:cNvPr id="18" name="object 18"/>
          <p:cNvSpPr/>
          <p:nvPr/>
        </p:nvSpPr>
        <p:spPr>
          <a:xfrm>
            <a:off x="621102" y="2389434"/>
            <a:ext cx="145415" cy="526415"/>
          </a:xfrm>
          <a:custGeom>
            <a:avLst/>
            <a:gdLst/>
            <a:ahLst/>
            <a:cxnLst/>
            <a:rect l="l" t="t" r="r" b="b"/>
            <a:pathLst>
              <a:path w="145415" h="526414">
                <a:moveTo>
                  <a:pt x="0" y="0"/>
                </a:moveTo>
                <a:lnTo>
                  <a:pt x="144820" y="0"/>
                </a:lnTo>
                <a:lnTo>
                  <a:pt x="144820" y="525926"/>
                </a:lnTo>
                <a:lnTo>
                  <a:pt x="0" y="525926"/>
                </a:lnTo>
                <a:lnTo>
                  <a:pt x="0" y="0"/>
                </a:lnTo>
                <a:close/>
              </a:path>
            </a:pathLst>
          </a:custGeom>
          <a:solidFill>
            <a:srgbClr val="F4F4F4"/>
          </a:solidFill>
        </p:spPr>
        <p:txBody>
          <a:bodyPr wrap="square" lIns="0" tIns="0" rIns="0" bIns="0" rtlCol="0"/>
          <a:lstStyle/>
          <a:p>
            <a:endParaRPr/>
          </a:p>
        </p:txBody>
      </p:sp>
      <p:sp>
        <p:nvSpPr>
          <p:cNvPr id="19" name="object 19"/>
          <p:cNvSpPr/>
          <p:nvPr/>
        </p:nvSpPr>
        <p:spPr>
          <a:xfrm>
            <a:off x="765922" y="2389434"/>
            <a:ext cx="358775" cy="526415"/>
          </a:xfrm>
          <a:custGeom>
            <a:avLst/>
            <a:gdLst/>
            <a:ahLst/>
            <a:cxnLst/>
            <a:rect l="l" t="t" r="r" b="b"/>
            <a:pathLst>
              <a:path w="358775" h="526414">
                <a:moveTo>
                  <a:pt x="0" y="0"/>
                </a:moveTo>
                <a:lnTo>
                  <a:pt x="358239" y="0"/>
                </a:lnTo>
                <a:lnTo>
                  <a:pt x="358239" y="525926"/>
                </a:lnTo>
                <a:lnTo>
                  <a:pt x="0" y="525926"/>
                </a:lnTo>
                <a:lnTo>
                  <a:pt x="0" y="0"/>
                </a:lnTo>
                <a:close/>
              </a:path>
            </a:pathLst>
          </a:custGeom>
          <a:solidFill>
            <a:srgbClr val="F4F4F4"/>
          </a:solidFill>
        </p:spPr>
        <p:txBody>
          <a:bodyPr wrap="square" lIns="0" tIns="0" rIns="0" bIns="0" rtlCol="0"/>
          <a:lstStyle/>
          <a:p>
            <a:endParaRPr/>
          </a:p>
        </p:txBody>
      </p:sp>
      <p:sp>
        <p:nvSpPr>
          <p:cNvPr id="20" name="object 20"/>
          <p:cNvSpPr/>
          <p:nvPr/>
        </p:nvSpPr>
        <p:spPr>
          <a:xfrm>
            <a:off x="1124162" y="2389434"/>
            <a:ext cx="678815" cy="526415"/>
          </a:xfrm>
          <a:custGeom>
            <a:avLst/>
            <a:gdLst/>
            <a:ahLst/>
            <a:cxnLst/>
            <a:rect l="l" t="t" r="r" b="b"/>
            <a:pathLst>
              <a:path w="678814" h="526414">
                <a:moveTo>
                  <a:pt x="0" y="0"/>
                </a:moveTo>
                <a:lnTo>
                  <a:pt x="678369" y="0"/>
                </a:lnTo>
                <a:lnTo>
                  <a:pt x="678369" y="525926"/>
                </a:lnTo>
                <a:lnTo>
                  <a:pt x="0" y="525926"/>
                </a:lnTo>
                <a:lnTo>
                  <a:pt x="0" y="0"/>
                </a:lnTo>
                <a:close/>
              </a:path>
            </a:pathLst>
          </a:custGeom>
          <a:solidFill>
            <a:srgbClr val="F4F4F4"/>
          </a:solidFill>
        </p:spPr>
        <p:txBody>
          <a:bodyPr wrap="square" lIns="0" tIns="0" rIns="0" bIns="0" rtlCol="0"/>
          <a:lstStyle/>
          <a:p>
            <a:endParaRPr/>
          </a:p>
        </p:txBody>
      </p:sp>
      <p:sp>
        <p:nvSpPr>
          <p:cNvPr id="21" name="object 21"/>
          <p:cNvSpPr/>
          <p:nvPr/>
        </p:nvSpPr>
        <p:spPr>
          <a:xfrm>
            <a:off x="1802531" y="2389434"/>
            <a:ext cx="305435" cy="526415"/>
          </a:xfrm>
          <a:custGeom>
            <a:avLst/>
            <a:gdLst/>
            <a:ahLst/>
            <a:cxnLst/>
            <a:rect l="l" t="t" r="r" b="b"/>
            <a:pathLst>
              <a:path w="305435" h="526414">
                <a:moveTo>
                  <a:pt x="0" y="0"/>
                </a:moveTo>
                <a:lnTo>
                  <a:pt x="304885" y="0"/>
                </a:lnTo>
                <a:lnTo>
                  <a:pt x="304885" y="525926"/>
                </a:lnTo>
                <a:lnTo>
                  <a:pt x="0" y="525926"/>
                </a:lnTo>
                <a:lnTo>
                  <a:pt x="0" y="0"/>
                </a:lnTo>
                <a:close/>
              </a:path>
            </a:pathLst>
          </a:custGeom>
          <a:solidFill>
            <a:srgbClr val="F4F4F4"/>
          </a:solidFill>
        </p:spPr>
        <p:txBody>
          <a:bodyPr wrap="square" lIns="0" tIns="0" rIns="0" bIns="0" rtlCol="0"/>
          <a:lstStyle/>
          <a:p>
            <a:endParaRPr/>
          </a:p>
        </p:txBody>
      </p:sp>
      <p:sp>
        <p:nvSpPr>
          <p:cNvPr id="22" name="object 22"/>
          <p:cNvSpPr/>
          <p:nvPr/>
        </p:nvSpPr>
        <p:spPr>
          <a:xfrm>
            <a:off x="2107416" y="2389434"/>
            <a:ext cx="374015" cy="526415"/>
          </a:xfrm>
          <a:custGeom>
            <a:avLst/>
            <a:gdLst/>
            <a:ahLst/>
            <a:cxnLst/>
            <a:rect l="l" t="t" r="r" b="b"/>
            <a:pathLst>
              <a:path w="374014" h="526414">
                <a:moveTo>
                  <a:pt x="0" y="0"/>
                </a:moveTo>
                <a:lnTo>
                  <a:pt x="373484" y="0"/>
                </a:lnTo>
                <a:lnTo>
                  <a:pt x="373484" y="525926"/>
                </a:lnTo>
                <a:lnTo>
                  <a:pt x="0" y="525926"/>
                </a:lnTo>
                <a:lnTo>
                  <a:pt x="0" y="0"/>
                </a:lnTo>
                <a:close/>
              </a:path>
            </a:pathLst>
          </a:custGeom>
          <a:solidFill>
            <a:srgbClr val="F4F4F4"/>
          </a:solidFill>
        </p:spPr>
        <p:txBody>
          <a:bodyPr wrap="square" lIns="0" tIns="0" rIns="0" bIns="0" rtlCol="0"/>
          <a:lstStyle/>
          <a:p>
            <a:endParaRPr/>
          </a:p>
        </p:txBody>
      </p:sp>
      <p:sp>
        <p:nvSpPr>
          <p:cNvPr id="23" name="object 23"/>
          <p:cNvSpPr/>
          <p:nvPr/>
        </p:nvSpPr>
        <p:spPr>
          <a:xfrm>
            <a:off x="2480901" y="2389434"/>
            <a:ext cx="434975" cy="526415"/>
          </a:xfrm>
          <a:custGeom>
            <a:avLst/>
            <a:gdLst/>
            <a:ahLst/>
            <a:cxnLst/>
            <a:rect l="l" t="t" r="r" b="b"/>
            <a:pathLst>
              <a:path w="434975" h="526414">
                <a:moveTo>
                  <a:pt x="0" y="0"/>
                </a:moveTo>
                <a:lnTo>
                  <a:pt x="434461" y="0"/>
                </a:lnTo>
                <a:lnTo>
                  <a:pt x="434461" y="525926"/>
                </a:lnTo>
                <a:lnTo>
                  <a:pt x="0" y="525926"/>
                </a:lnTo>
                <a:lnTo>
                  <a:pt x="0" y="0"/>
                </a:lnTo>
                <a:close/>
              </a:path>
            </a:pathLst>
          </a:custGeom>
          <a:solidFill>
            <a:srgbClr val="F4F4F4"/>
          </a:solidFill>
        </p:spPr>
        <p:txBody>
          <a:bodyPr wrap="square" lIns="0" tIns="0" rIns="0" bIns="0" rtlCol="0"/>
          <a:lstStyle/>
          <a:p>
            <a:endParaRPr/>
          </a:p>
        </p:txBody>
      </p:sp>
      <p:sp>
        <p:nvSpPr>
          <p:cNvPr id="24" name="object 24"/>
          <p:cNvSpPr/>
          <p:nvPr/>
        </p:nvSpPr>
        <p:spPr>
          <a:xfrm>
            <a:off x="2915362" y="2389434"/>
            <a:ext cx="625475" cy="526415"/>
          </a:xfrm>
          <a:custGeom>
            <a:avLst/>
            <a:gdLst/>
            <a:ahLst/>
            <a:cxnLst/>
            <a:rect l="l" t="t" r="r" b="b"/>
            <a:pathLst>
              <a:path w="625475" h="526414">
                <a:moveTo>
                  <a:pt x="0" y="0"/>
                </a:moveTo>
                <a:lnTo>
                  <a:pt x="625014" y="0"/>
                </a:lnTo>
                <a:lnTo>
                  <a:pt x="625014" y="525926"/>
                </a:lnTo>
                <a:lnTo>
                  <a:pt x="0" y="525926"/>
                </a:lnTo>
                <a:lnTo>
                  <a:pt x="0" y="0"/>
                </a:lnTo>
                <a:close/>
              </a:path>
            </a:pathLst>
          </a:custGeom>
          <a:solidFill>
            <a:srgbClr val="F4F4F4"/>
          </a:solidFill>
        </p:spPr>
        <p:txBody>
          <a:bodyPr wrap="square" lIns="0" tIns="0" rIns="0" bIns="0" rtlCol="0"/>
          <a:lstStyle/>
          <a:p>
            <a:endParaRPr/>
          </a:p>
        </p:txBody>
      </p:sp>
      <p:sp>
        <p:nvSpPr>
          <p:cNvPr id="25" name="object 25"/>
          <p:cNvSpPr/>
          <p:nvPr/>
        </p:nvSpPr>
        <p:spPr>
          <a:xfrm>
            <a:off x="3540376" y="2389434"/>
            <a:ext cx="305435" cy="526415"/>
          </a:xfrm>
          <a:custGeom>
            <a:avLst/>
            <a:gdLst/>
            <a:ahLst/>
            <a:cxnLst/>
            <a:rect l="l" t="t" r="r" b="b"/>
            <a:pathLst>
              <a:path w="305435" h="526414">
                <a:moveTo>
                  <a:pt x="0" y="0"/>
                </a:moveTo>
                <a:lnTo>
                  <a:pt x="304885" y="0"/>
                </a:lnTo>
                <a:lnTo>
                  <a:pt x="304885" y="525926"/>
                </a:lnTo>
                <a:lnTo>
                  <a:pt x="0" y="525926"/>
                </a:lnTo>
                <a:lnTo>
                  <a:pt x="0" y="0"/>
                </a:lnTo>
                <a:close/>
              </a:path>
            </a:pathLst>
          </a:custGeom>
          <a:solidFill>
            <a:srgbClr val="F4F4F4"/>
          </a:solidFill>
        </p:spPr>
        <p:txBody>
          <a:bodyPr wrap="square" lIns="0" tIns="0" rIns="0" bIns="0" rtlCol="0"/>
          <a:lstStyle/>
          <a:p>
            <a:endParaRPr/>
          </a:p>
        </p:txBody>
      </p:sp>
      <p:sp>
        <p:nvSpPr>
          <p:cNvPr id="26" name="object 26"/>
          <p:cNvSpPr/>
          <p:nvPr/>
        </p:nvSpPr>
        <p:spPr>
          <a:xfrm>
            <a:off x="3845261" y="2389434"/>
            <a:ext cx="495934" cy="526415"/>
          </a:xfrm>
          <a:custGeom>
            <a:avLst/>
            <a:gdLst/>
            <a:ahLst/>
            <a:cxnLst/>
            <a:rect l="l" t="t" r="r" b="b"/>
            <a:pathLst>
              <a:path w="495935" h="526414">
                <a:moveTo>
                  <a:pt x="0" y="0"/>
                </a:moveTo>
                <a:lnTo>
                  <a:pt x="495438" y="0"/>
                </a:lnTo>
                <a:lnTo>
                  <a:pt x="495438" y="525926"/>
                </a:lnTo>
                <a:lnTo>
                  <a:pt x="0" y="525926"/>
                </a:lnTo>
                <a:lnTo>
                  <a:pt x="0" y="0"/>
                </a:lnTo>
                <a:close/>
              </a:path>
            </a:pathLst>
          </a:custGeom>
          <a:solidFill>
            <a:srgbClr val="F4F4F4"/>
          </a:solidFill>
        </p:spPr>
        <p:txBody>
          <a:bodyPr wrap="square" lIns="0" tIns="0" rIns="0" bIns="0" rtlCol="0"/>
          <a:lstStyle/>
          <a:p>
            <a:endParaRPr/>
          </a:p>
        </p:txBody>
      </p:sp>
      <p:sp>
        <p:nvSpPr>
          <p:cNvPr id="27" name="object 27"/>
          <p:cNvSpPr/>
          <p:nvPr/>
        </p:nvSpPr>
        <p:spPr>
          <a:xfrm>
            <a:off x="4340699" y="2389434"/>
            <a:ext cx="663575" cy="526415"/>
          </a:xfrm>
          <a:custGeom>
            <a:avLst/>
            <a:gdLst/>
            <a:ahLst/>
            <a:cxnLst/>
            <a:rect l="l" t="t" r="r" b="b"/>
            <a:pathLst>
              <a:path w="663575" h="526414">
                <a:moveTo>
                  <a:pt x="0" y="0"/>
                </a:moveTo>
                <a:lnTo>
                  <a:pt x="663124" y="0"/>
                </a:lnTo>
                <a:lnTo>
                  <a:pt x="663124" y="525926"/>
                </a:lnTo>
                <a:lnTo>
                  <a:pt x="0" y="525926"/>
                </a:lnTo>
                <a:lnTo>
                  <a:pt x="0" y="0"/>
                </a:lnTo>
                <a:close/>
              </a:path>
            </a:pathLst>
          </a:custGeom>
          <a:solidFill>
            <a:srgbClr val="F4F4F4"/>
          </a:solidFill>
        </p:spPr>
        <p:txBody>
          <a:bodyPr wrap="square" lIns="0" tIns="0" rIns="0" bIns="0" rtlCol="0"/>
          <a:lstStyle/>
          <a:p>
            <a:endParaRPr/>
          </a:p>
        </p:txBody>
      </p:sp>
      <p:sp>
        <p:nvSpPr>
          <p:cNvPr id="28" name="object 28"/>
          <p:cNvSpPr/>
          <p:nvPr/>
        </p:nvSpPr>
        <p:spPr>
          <a:xfrm>
            <a:off x="5003824" y="2389434"/>
            <a:ext cx="572135" cy="526415"/>
          </a:xfrm>
          <a:custGeom>
            <a:avLst/>
            <a:gdLst/>
            <a:ahLst/>
            <a:cxnLst/>
            <a:rect l="l" t="t" r="r" b="b"/>
            <a:pathLst>
              <a:path w="572135" h="526414">
                <a:moveTo>
                  <a:pt x="0" y="0"/>
                </a:moveTo>
                <a:lnTo>
                  <a:pt x="571659" y="0"/>
                </a:lnTo>
                <a:lnTo>
                  <a:pt x="571659" y="525926"/>
                </a:lnTo>
                <a:lnTo>
                  <a:pt x="0" y="525926"/>
                </a:lnTo>
                <a:lnTo>
                  <a:pt x="0" y="0"/>
                </a:lnTo>
                <a:close/>
              </a:path>
            </a:pathLst>
          </a:custGeom>
          <a:solidFill>
            <a:srgbClr val="F4F4F4"/>
          </a:solidFill>
        </p:spPr>
        <p:txBody>
          <a:bodyPr wrap="square" lIns="0" tIns="0" rIns="0" bIns="0" rtlCol="0"/>
          <a:lstStyle/>
          <a:p>
            <a:endParaRPr/>
          </a:p>
        </p:txBody>
      </p:sp>
      <p:sp>
        <p:nvSpPr>
          <p:cNvPr id="29" name="object 29"/>
          <p:cNvSpPr/>
          <p:nvPr/>
        </p:nvSpPr>
        <p:spPr>
          <a:xfrm>
            <a:off x="5575484" y="2389434"/>
            <a:ext cx="343535" cy="526415"/>
          </a:xfrm>
          <a:custGeom>
            <a:avLst/>
            <a:gdLst/>
            <a:ahLst/>
            <a:cxnLst/>
            <a:rect l="l" t="t" r="r" b="b"/>
            <a:pathLst>
              <a:path w="343535" h="526414">
                <a:moveTo>
                  <a:pt x="0" y="0"/>
                </a:moveTo>
                <a:lnTo>
                  <a:pt x="342995" y="0"/>
                </a:lnTo>
                <a:lnTo>
                  <a:pt x="342995" y="525926"/>
                </a:lnTo>
                <a:lnTo>
                  <a:pt x="0" y="525926"/>
                </a:lnTo>
                <a:lnTo>
                  <a:pt x="0" y="0"/>
                </a:lnTo>
                <a:close/>
              </a:path>
            </a:pathLst>
          </a:custGeom>
          <a:solidFill>
            <a:srgbClr val="F4F4F4"/>
          </a:solidFill>
        </p:spPr>
        <p:txBody>
          <a:bodyPr wrap="square" lIns="0" tIns="0" rIns="0" bIns="0" rtlCol="0"/>
          <a:lstStyle/>
          <a:p>
            <a:endParaRPr/>
          </a:p>
        </p:txBody>
      </p:sp>
      <p:sp>
        <p:nvSpPr>
          <p:cNvPr id="30" name="object 30"/>
          <p:cNvSpPr/>
          <p:nvPr/>
        </p:nvSpPr>
        <p:spPr>
          <a:xfrm>
            <a:off x="5918479" y="2389434"/>
            <a:ext cx="427355" cy="526415"/>
          </a:xfrm>
          <a:custGeom>
            <a:avLst/>
            <a:gdLst/>
            <a:ahLst/>
            <a:cxnLst/>
            <a:rect l="l" t="t" r="r" b="b"/>
            <a:pathLst>
              <a:path w="427354" h="526414">
                <a:moveTo>
                  <a:pt x="0" y="0"/>
                </a:moveTo>
                <a:lnTo>
                  <a:pt x="426839" y="0"/>
                </a:lnTo>
                <a:lnTo>
                  <a:pt x="426839" y="525926"/>
                </a:lnTo>
                <a:lnTo>
                  <a:pt x="0" y="525926"/>
                </a:lnTo>
                <a:lnTo>
                  <a:pt x="0" y="0"/>
                </a:lnTo>
                <a:close/>
              </a:path>
            </a:pathLst>
          </a:custGeom>
          <a:solidFill>
            <a:srgbClr val="F4F4F4"/>
          </a:solidFill>
        </p:spPr>
        <p:txBody>
          <a:bodyPr wrap="square" lIns="0" tIns="0" rIns="0" bIns="0" rtlCol="0"/>
          <a:lstStyle/>
          <a:p>
            <a:endParaRPr/>
          </a:p>
        </p:txBody>
      </p:sp>
      <p:sp>
        <p:nvSpPr>
          <p:cNvPr id="31" name="object 31"/>
          <p:cNvSpPr/>
          <p:nvPr/>
        </p:nvSpPr>
        <p:spPr>
          <a:xfrm>
            <a:off x="6345318" y="2389434"/>
            <a:ext cx="617855" cy="526415"/>
          </a:xfrm>
          <a:custGeom>
            <a:avLst/>
            <a:gdLst/>
            <a:ahLst/>
            <a:cxnLst/>
            <a:rect l="l" t="t" r="r" b="b"/>
            <a:pathLst>
              <a:path w="617854" h="526414">
                <a:moveTo>
                  <a:pt x="0" y="0"/>
                </a:moveTo>
                <a:lnTo>
                  <a:pt x="617392" y="0"/>
                </a:lnTo>
                <a:lnTo>
                  <a:pt x="617392" y="525926"/>
                </a:lnTo>
                <a:lnTo>
                  <a:pt x="0" y="525926"/>
                </a:lnTo>
                <a:lnTo>
                  <a:pt x="0" y="0"/>
                </a:lnTo>
                <a:close/>
              </a:path>
            </a:pathLst>
          </a:custGeom>
          <a:solidFill>
            <a:srgbClr val="F4F4F4"/>
          </a:solidFill>
        </p:spPr>
        <p:txBody>
          <a:bodyPr wrap="square" lIns="0" tIns="0" rIns="0" bIns="0" rtlCol="0"/>
          <a:lstStyle/>
          <a:p>
            <a:endParaRPr/>
          </a:p>
        </p:txBody>
      </p:sp>
      <p:sp>
        <p:nvSpPr>
          <p:cNvPr id="32" name="object 32"/>
          <p:cNvSpPr/>
          <p:nvPr/>
        </p:nvSpPr>
        <p:spPr>
          <a:xfrm>
            <a:off x="6966522" y="2389434"/>
            <a:ext cx="0" cy="526415"/>
          </a:xfrm>
          <a:custGeom>
            <a:avLst/>
            <a:gdLst/>
            <a:ahLst/>
            <a:cxnLst/>
            <a:rect l="l" t="t" r="r" b="b"/>
            <a:pathLst>
              <a:path h="526414">
                <a:moveTo>
                  <a:pt x="0" y="0"/>
                </a:moveTo>
                <a:lnTo>
                  <a:pt x="0" y="525926"/>
                </a:lnTo>
              </a:path>
            </a:pathLst>
          </a:custGeom>
          <a:ln w="7622">
            <a:solidFill>
              <a:srgbClr val="F4F4F4"/>
            </a:solidFill>
          </a:ln>
        </p:spPr>
        <p:txBody>
          <a:bodyPr wrap="square" lIns="0" tIns="0" rIns="0" bIns="0" rtlCol="0"/>
          <a:lstStyle/>
          <a:p>
            <a:endParaRPr/>
          </a:p>
        </p:txBody>
      </p:sp>
      <p:sp>
        <p:nvSpPr>
          <p:cNvPr id="33" name="object 33"/>
          <p:cNvSpPr/>
          <p:nvPr/>
        </p:nvSpPr>
        <p:spPr>
          <a:xfrm>
            <a:off x="621102" y="3433665"/>
            <a:ext cx="145415" cy="518795"/>
          </a:xfrm>
          <a:custGeom>
            <a:avLst/>
            <a:gdLst/>
            <a:ahLst/>
            <a:cxnLst/>
            <a:rect l="l" t="t" r="r" b="b"/>
            <a:pathLst>
              <a:path w="145415" h="518795">
                <a:moveTo>
                  <a:pt x="0" y="0"/>
                </a:moveTo>
                <a:lnTo>
                  <a:pt x="144820" y="0"/>
                </a:lnTo>
                <a:lnTo>
                  <a:pt x="144820" y="518304"/>
                </a:lnTo>
                <a:lnTo>
                  <a:pt x="0" y="518304"/>
                </a:lnTo>
                <a:lnTo>
                  <a:pt x="0" y="0"/>
                </a:lnTo>
                <a:close/>
              </a:path>
            </a:pathLst>
          </a:custGeom>
          <a:solidFill>
            <a:srgbClr val="F4F4F4"/>
          </a:solidFill>
        </p:spPr>
        <p:txBody>
          <a:bodyPr wrap="square" lIns="0" tIns="0" rIns="0" bIns="0" rtlCol="0"/>
          <a:lstStyle/>
          <a:p>
            <a:endParaRPr/>
          </a:p>
        </p:txBody>
      </p:sp>
      <p:sp>
        <p:nvSpPr>
          <p:cNvPr id="34" name="object 34"/>
          <p:cNvSpPr/>
          <p:nvPr/>
        </p:nvSpPr>
        <p:spPr>
          <a:xfrm>
            <a:off x="765922" y="3433665"/>
            <a:ext cx="358775" cy="518795"/>
          </a:xfrm>
          <a:custGeom>
            <a:avLst/>
            <a:gdLst/>
            <a:ahLst/>
            <a:cxnLst/>
            <a:rect l="l" t="t" r="r" b="b"/>
            <a:pathLst>
              <a:path w="358775" h="518795">
                <a:moveTo>
                  <a:pt x="0" y="0"/>
                </a:moveTo>
                <a:lnTo>
                  <a:pt x="358239" y="0"/>
                </a:lnTo>
                <a:lnTo>
                  <a:pt x="358239" y="518304"/>
                </a:lnTo>
                <a:lnTo>
                  <a:pt x="0" y="518304"/>
                </a:lnTo>
                <a:lnTo>
                  <a:pt x="0" y="0"/>
                </a:lnTo>
                <a:close/>
              </a:path>
            </a:pathLst>
          </a:custGeom>
          <a:solidFill>
            <a:srgbClr val="F4F4F4"/>
          </a:solidFill>
        </p:spPr>
        <p:txBody>
          <a:bodyPr wrap="square" lIns="0" tIns="0" rIns="0" bIns="0" rtlCol="0"/>
          <a:lstStyle/>
          <a:p>
            <a:endParaRPr/>
          </a:p>
        </p:txBody>
      </p:sp>
      <p:sp>
        <p:nvSpPr>
          <p:cNvPr id="35" name="object 35"/>
          <p:cNvSpPr/>
          <p:nvPr/>
        </p:nvSpPr>
        <p:spPr>
          <a:xfrm>
            <a:off x="1124162" y="3433665"/>
            <a:ext cx="678815" cy="518795"/>
          </a:xfrm>
          <a:custGeom>
            <a:avLst/>
            <a:gdLst/>
            <a:ahLst/>
            <a:cxnLst/>
            <a:rect l="l" t="t" r="r" b="b"/>
            <a:pathLst>
              <a:path w="678814" h="518795">
                <a:moveTo>
                  <a:pt x="0" y="0"/>
                </a:moveTo>
                <a:lnTo>
                  <a:pt x="678369" y="0"/>
                </a:lnTo>
                <a:lnTo>
                  <a:pt x="678369" y="518304"/>
                </a:lnTo>
                <a:lnTo>
                  <a:pt x="0" y="518304"/>
                </a:lnTo>
                <a:lnTo>
                  <a:pt x="0" y="0"/>
                </a:lnTo>
                <a:close/>
              </a:path>
            </a:pathLst>
          </a:custGeom>
          <a:solidFill>
            <a:srgbClr val="F4F4F4"/>
          </a:solidFill>
        </p:spPr>
        <p:txBody>
          <a:bodyPr wrap="square" lIns="0" tIns="0" rIns="0" bIns="0" rtlCol="0"/>
          <a:lstStyle/>
          <a:p>
            <a:endParaRPr/>
          </a:p>
        </p:txBody>
      </p:sp>
      <p:sp>
        <p:nvSpPr>
          <p:cNvPr id="36" name="object 36"/>
          <p:cNvSpPr/>
          <p:nvPr/>
        </p:nvSpPr>
        <p:spPr>
          <a:xfrm>
            <a:off x="1802531" y="3433665"/>
            <a:ext cx="305435" cy="518795"/>
          </a:xfrm>
          <a:custGeom>
            <a:avLst/>
            <a:gdLst/>
            <a:ahLst/>
            <a:cxnLst/>
            <a:rect l="l" t="t" r="r" b="b"/>
            <a:pathLst>
              <a:path w="305435" h="518795">
                <a:moveTo>
                  <a:pt x="0" y="0"/>
                </a:moveTo>
                <a:lnTo>
                  <a:pt x="304885" y="0"/>
                </a:lnTo>
                <a:lnTo>
                  <a:pt x="304885" y="518304"/>
                </a:lnTo>
                <a:lnTo>
                  <a:pt x="0" y="518304"/>
                </a:lnTo>
                <a:lnTo>
                  <a:pt x="0" y="0"/>
                </a:lnTo>
                <a:close/>
              </a:path>
            </a:pathLst>
          </a:custGeom>
          <a:solidFill>
            <a:srgbClr val="F4F4F4"/>
          </a:solidFill>
        </p:spPr>
        <p:txBody>
          <a:bodyPr wrap="square" lIns="0" tIns="0" rIns="0" bIns="0" rtlCol="0"/>
          <a:lstStyle/>
          <a:p>
            <a:endParaRPr/>
          </a:p>
        </p:txBody>
      </p:sp>
      <p:sp>
        <p:nvSpPr>
          <p:cNvPr id="37" name="object 37"/>
          <p:cNvSpPr/>
          <p:nvPr/>
        </p:nvSpPr>
        <p:spPr>
          <a:xfrm>
            <a:off x="2107416" y="3433665"/>
            <a:ext cx="374015" cy="518795"/>
          </a:xfrm>
          <a:custGeom>
            <a:avLst/>
            <a:gdLst/>
            <a:ahLst/>
            <a:cxnLst/>
            <a:rect l="l" t="t" r="r" b="b"/>
            <a:pathLst>
              <a:path w="374014" h="518795">
                <a:moveTo>
                  <a:pt x="0" y="0"/>
                </a:moveTo>
                <a:lnTo>
                  <a:pt x="373484" y="0"/>
                </a:lnTo>
                <a:lnTo>
                  <a:pt x="373484" y="518304"/>
                </a:lnTo>
                <a:lnTo>
                  <a:pt x="0" y="518304"/>
                </a:lnTo>
                <a:lnTo>
                  <a:pt x="0" y="0"/>
                </a:lnTo>
                <a:close/>
              </a:path>
            </a:pathLst>
          </a:custGeom>
          <a:solidFill>
            <a:srgbClr val="F4F4F4"/>
          </a:solidFill>
        </p:spPr>
        <p:txBody>
          <a:bodyPr wrap="square" lIns="0" tIns="0" rIns="0" bIns="0" rtlCol="0"/>
          <a:lstStyle/>
          <a:p>
            <a:endParaRPr/>
          </a:p>
        </p:txBody>
      </p:sp>
      <p:sp>
        <p:nvSpPr>
          <p:cNvPr id="38" name="object 38"/>
          <p:cNvSpPr/>
          <p:nvPr/>
        </p:nvSpPr>
        <p:spPr>
          <a:xfrm>
            <a:off x="2480901" y="3433665"/>
            <a:ext cx="434975" cy="518795"/>
          </a:xfrm>
          <a:custGeom>
            <a:avLst/>
            <a:gdLst/>
            <a:ahLst/>
            <a:cxnLst/>
            <a:rect l="l" t="t" r="r" b="b"/>
            <a:pathLst>
              <a:path w="434975" h="518795">
                <a:moveTo>
                  <a:pt x="0" y="0"/>
                </a:moveTo>
                <a:lnTo>
                  <a:pt x="434461" y="0"/>
                </a:lnTo>
                <a:lnTo>
                  <a:pt x="434461" y="518304"/>
                </a:lnTo>
                <a:lnTo>
                  <a:pt x="0" y="518304"/>
                </a:lnTo>
                <a:lnTo>
                  <a:pt x="0" y="0"/>
                </a:lnTo>
                <a:close/>
              </a:path>
            </a:pathLst>
          </a:custGeom>
          <a:solidFill>
            <a:srgbClr val="F4F4F4"/>
          </a:solidFill>
        </p:spPr>
        <p:txBody>
          <a:bodyPr wrap="square" lIns="0" tIns="0" rIns="0" bIns="0" rtlCol="0"/>
          <a:lstStyle/>
          <a:p>
            <a:endParaRPr/>
          </a:p>
        </p:txBody>
      </p:sp>
      <p:sp>
        <p:nvSpPr>
          <p:cNvPr id="39" name="object 39"/>
          <p:cNvSpPr/>
          <p:nvPr/>
        </p:nvSpPr>
        <p:spPr>
          <a:xfrm>
            <a:off x="2915362" y="3433665"/>
            <a:ext cx="625475" cy="518795"/>
          </a:xfrm>
          <a:custGeom>
            <a:avLst/>
            <a:gdLst/>
            <a:ahLst/>
            <a:cxnLst/>
            <a:rect l="l" t="t" r="r" b="b"/>
            <a:pathLst>
              <a:path w="625475" h="518795">
                <a:moveTo>
                  <a:pt x="0" y="0"/>
                </a:moveTo>
                <a:lnTo>
                  <a:pt x="625014" y="0"/>
                </a:lnTo>
                <a:lnTo>
                  <a:pt x="625014" y="518304"/>
                </a:lnTo>
                <a:lnTo>
                  <a:pt x="0" y="518304"/>
                </a:lnTo>
                <a:lnTo>
                  <a:pt x="0" y="0"/>
                </a:lnTo>
                <a:close/>
              </a:path>
            </a:pathLst>
          </a:custGeom>
          <a:solidFill>
            <a:srgbClr val="F4F4F4"/>
          </a:solidFill>
        </p:spPr>
        <p:txBody>
          <a:bodyPr wrap="square" lIns="0" tIns="0" rIns="0" bIns="0" rtlCol="0"/>
          <a:lstStyle/>
          <a:p>
            <a:endParaRPr/>
          </a:p>
        </p:txBody>
      </p:sp>
      <p:sp>
        <p:nvSpPr>
          <p:cNvPr id="40" name="object 40"/>
          <p:cNvSpPr/>
          <p:nvPr/>
        </p:nvSpPr>
        <p:spPr>
          <a:xfrm>
            <a:off x="3540376" y="3433665"/>
            <a:ext cx="305435" cy="518795"/>
          </a:xfrm>
          <a:custGeom>
            <a:avLst/>
            <a:gdLst/>
            <a:ahLst/>
            <a:cxnLst/>
            <a:rect l="l" t="t" r="r" b="b"/>
            <a:pathLst>
              <a:path w="305435" h="518795">
                <a:moveTo>
                  <a:pt x="0" y="0"/>
                </a:moveTo>
                <a:lnTo>
                  <a:pt x="304885" y="0"/>
                </a:lnTo>
                <a:lnTo>
                  <a:pt x="304885" y="518304"/>
                </a:lnTo>
                <a:lnTo>
                  <a:pt x="0" y="518304"/>
                </a:lnTo>
                <a:lnTo>
                  <a:pt x="0" y="0"/>
                </a:lnTo>
                <a:close/>
              </a:path>
            </a:pathLst>
          </a:custGeom>
          <a:solidFill>
            <a:srgbClr val="F4F4F4"/>
          </a:solidFill>
        </p:spPr>
        <p:txBody>
          <a:bodyPr wrap="square" lIns="0" tIns="0" rIns="0" bIns="0" rtlCol="0"/>
          <a:lstStyle/>
          <a:p>
            <a:endParaRPr/>
          </a:p>
        </p:txBody>
      </p:sp>
      <p:sp>
        <p:nvSpPr>
          <p:cNvPr id="41" name="object 41"/>
          <p:cNvSpPr/>
          <p:nvPr/>
        </p:nvSpPr>
        <p:spPr>
          <a:xfrm>
            <a:off x="3845261" y="3433665"/>
            <a:ext cx="495934" cy="518795"/>
          </a:xfrm>
          <a:custGeom>
            <a:avLst/>
            <a:gdLst/>
            <a:ahLst/>
            <a:cxnLst/>
            <a:rect l="l" t="t" r="r" b="b"/>
            <a:pathLst>
              <a:path w="495935" h="518795">
                <a:moveTo>
                  <a:pt x="0" y="0"/>
                </a:moveTo>
                <a:lnTo>
                  <a:pt x="495438" y="0"/>
                </a:lnTo>
                <a:lnTo>
                  <a:pt x="495438" y="518304"/>
                </a:lnTo>
                <a:lnTo>
                  <a:pt x="0" y="518304"/>
                </a:lnTo>
                <a:lnTo>
                  <a:pt x="0" y="0"/>
                </a:lnTo>
                <a:close/>
              </a:path>
            </a:pathLst>
          </a:custGeom>
          <a:solidFill>
            <a:srgbClr val="F4F4F4"/>
          </a:solidFill>
        </p:spPr>
        <p:txBody>
          <a:bodyPr wrap="square" lIns="0" tIns="0" rIns="0" bIns="0" rtlCol="0"/>
          <a:lstStyle/>
          <a:p>
            <a:endParaRPr/>
          </a:p>
        </p:txBody>
      </p:sp>
      <p:sp>
        <p:nvSpPr>
          <p:cNvPr id="42" name="object 42"/>
          <p:cNvSpPr/>
          <p:nvPr/>
        </p:nvSpPr>
        <p:spPr>
          <a:xfrm>
            <a:off x="4340699" y="3433665"/>
            <a:ext cx="663575" cy="518795"/>
          </a:xfrm>
          <a:custGeom>
            <a:avLst/>
            <a:gdLst/>
            <a:ahLst/>
            <a:cxnLst/>
            <a:rect l="l" t="t" r="r" b="b"/>
            <a:pathLst>
              <a:path w="663575" h="518795">
                <a:moveTo>
                  <a:pt x="0" y="0"/>
                </a:moveTo>
                <a:lnTo>
                  <a:pt x="663124" y="0"/>
                </a:lnTo>
                <a:lnTo>
                  <a:pt x="663124" y="518304"/>
                </a:lnTo>
                <a:lnTo>
                  <a:pt x="0" y="518304"/>
                </a:lnTo>
                <a:lnTo>
                  <a:pt x="0" y="0"/>
                </a:lnTo>
                <a:close/>
              </a:path>
            </a:pathLst>
          </a:custGeom>
          <a:solidFill>
            <a:srgbClr val="F4F4F4"/>
          </a:solidFill>
        </p:spPr>
        <p:txBody>
          <a:bodyPr wrap="square" lIns="0" tIns="0" rIns="0" bIns="0" rtlCol="0"/>
          <a:lstStyle/>
          <a:p>
            <a:endParaRPr/>
          </a:p>
        </p:txBody>
      </p:sp>
      <p:sp>
        <p:nvSpPr>
          <p:cNvPr id="43" name="object 43"/>
          <p:cNvSpPr/>
          <p:nvPr/>
        </p:nvSpPr>
        <p:spPr>
          <a:xfrm>
            <a:off x="5003824" y="3433665"/>
            <a:ext cx="572135" cy="518795"/>
          </a:xfrm>
          <a:custGeom>
            <a:avLst/>
            <a:gdLst/>
            <a:ahLst/>
            <a:cxnLst/>
            <a:rect l="l" t="t" r="r" b="b"/>
            <a:pathLst>
              <a:path w="572135" h="518795">
                <a:moveTo>
                  <a:pt x="0" y="0"/>
                </a:moveTo>
                <a:lnTo>
                  <a:pt x="571659" y="0"/>
                </a:lnTo>
                <a:lnTo>
                  <a:pt x="571659" y="518304"/>
                </a:lnTo>
                <a:lnTo>
                  <a:pt x="0" y="518304"/>
                </a:lnTo>
                <a:lnTo>
                  <a:pt x="0" y="0"/>
                </a:lnTo>
                <a:close/>
              </a:path>
            </a:pathLst>
          </a:custGeom>
          <a:solidFill>
            <a:srgbClr val="F4F4F4"/>
          </a:solidFill>
        </p:spPr>
        <p:txBody>
          <a:bodyPr wrap="square" lIns="0" tIns="0" rIns="0" bIns="0" rtlCol="0"/>
          <a:lstStyle/>
          <a:p>
            <a:endParaRPr/>
          </a:p>
        </p:txBody>
      </p:sp>
      <p:sp>
        <p:nvSpPr>
          <p:cNvPr id="44" name="object 44"/>
          <p:cNvSpPr/>
          <p:nvPr/>
        </p:nvSpPr>
        <p:spPr>
          <a:xfrm>
            <a:off x="5575484" y="3433665"/>
            <a:ext cx="343535" cy="518795"/>
          </a:xfrm>
          <a:custGeom>
            <a:avLst/>
            <a:gdLst/>
            <a:ahLst/>
            <a:cxnLst/>
            <a:rect l="l" t="t" r="r" b="b"/>
            <a:pathLst>
              <a:path w="343535" h="518795">
                <a:moveTo>
                  <a:pt x="0" y="0"/>
                </a:moveTo>
                <a:lnTo>
                  <a:pt x="342995" y="0"/>
                </a:lnTo>
                <a:lnTo>
                  <a:pt x="342995" y="518304"/>
                </a:lnTo>
                <a:lnTo>
                  <a:pt x="0" y="518304"/>
                </a:lnTo>
                <a:lnTo>
                  <a:pt x="0" y="0"/>
                </a:lnTo>
                <a:close/>
              </a:path>
            </a:pathLst>
          </a:custGeom>
          <a:solidFill>
            <a:srgbClr val="F4F4F4"/>
          </a:solidFill>
        </p:spPr>
        <p:txBody>
          <a:bodyPr wrap="square" lIns="0" tIns="0" rIns="0" bIns="0" rtlCol="0"/>
          <a:lstStyle/>
          <a:p>
            <a:endParaRPr/>
          </a:p>
        </p:txBody>
      </p:sp>
      <p:sp>
        <p:nvSpPr>
          <p:cNvPr id="45" name="object 45"/>
          <p:cNvSpPr/>
          <p:nvPr/>
        </p:nvSpPr>
        <p:spPr>
          <a:xfrm>
            <a:off x="5918479" y="3433665"/>
            <a:ext cx="427355" cy="518795"/>
          </a:xfrm>
          <a:custGeom>
            <a:avLst/>
            <a:gdLst/>
            <a:ahLst/>
            <a:cxnLst/>
            <a:rect l="l" t="t" r="r" b="b"/>
            <a:pathLst>
              <a:path w="427354" h="518795">
                <a:moveTo>
                  <a:pt x="0" y="0"/>
                </a:moveTo>
                <a:lnTo>
                  <a:pt x="426839" y="0"/>
                </a:lnTo>
                <a:lnTo>
                  <a:pt x="426839" y="518304"/>
                </a:lnTo>
                <a:lnTo>
                  <a:pt x="0" y="518304"/>
                </a:lnTo>
                <a:lnTo>
                  <a:pt x="0" y="0"/>
                </a:lnTo>
                <a:close/>
              </a:path>
            </a:pathLst>
          </a:custGeom>
          <a:solidFill>
            <a:srgbClr val="F4F4F4"/>
          </a:solidFill>
        </p:spPr>
        <p:txBody>
          <a:bodyPr wrap="square" lIns="0" tIns="0" rIns="0" bIns="0" rtlCol="0"/>
          <a:lstStyle/>
          <a:p>
            <a:endParaRPr/>
          </a:p>
        </p:txBody>
      </p:sp>
      <p:sp>
        <p:nvSpPr>
          <p:cNvPr id="46" name="object 46"/>
          <p:cNvSpPr/>
          <p:nvPr/>
        </p:nvSpPr>
        <p:spPr>
          <a:xfrm>
            <a:off x="6345318" y="3433665"/>
            <a:ext cx="617855" cy="518795"/>
          </a:xfrm>
          <a:custGeom>
            <a:avLst/>
            <a:gdLst/>
            <a:ahLst/>
            <a:cxnLst/>
            <a:rect l="l" t="t" r="r" b="b"/>
            <a:pathLst>
              <a:path w="617854" h="518795">
                <a:moveTo>
                  <a:pt x="0" y="0"/>
                </a:moveTo>
                <a:lnTo>
                  <a:pt x="617392" y="0"/>
                </a:lnTo>
                <a:lnTo>
                  <a:pt x="617392" y="518304"/>
                </a:lnTo>
                <a:lnTo>
                  <a:pt x="0" y="518304"/>
                </a:lnTo>
                <a:lnTo>
                  <a:pt x="0" y="0"/>
                </a:lnTo>
                <a:close/>
              </a:path>
            </a:pathLst>
          </a:custGeom>
          <a:solidFill>
            <a:srgbClr val="F4F4F4"/>
          </a:solidFill>
        </p:spPr>
        <p:txBody>
          <a:bodyPr wrap="square" lIns="0" tIns="0" rIns="0" bIns="0" rtlCol="0"/>
          <a:lstStyle/>
          <a:p>
            <a:endParaRPr/>
          </a:p>
        </p:txBody>
      </p:sp>
      <p:sp>
        <p:nvSpPr>
          <p:cNvPr id="47" name="object 47"/>
          <p:cNvSpPr/>
          <p:nvPr/>
        </p:nvSpPr>
        <p:spPr>
          <a:xfrm>
            <a:off x="6966522" y="3433665"/>
            <a:ext cx="0" cy="518795"/>
          </a:xfrm>
          <a:custGeom>
            <a:avLst/>
            <a:gdLst/>
            <a:ahLst/>
            <a:cxnLst/>
            <a:rect l="l" t="t" r="r" b="b"/>
            <a:pathLst>
              <a:path h="518795">
                <a:moveTo>
                  <a:pt x="0" y="0"/>
                </a:moveTo>
                <a:lnTo>
                  <a:pt x="0" y="518304"/>
                </a:lnTo>
              </a:path>
            </a:pathLst>
          </a:custGeom>
          <a:ln w="7622">
            <a:solidFill>
              <a:srgbClr val="F4F4F4"/>
            </a:solidFill>
          </a:ln>
        </p:spPr>
        <p:txBody>
          <a:bodyPr wrap="square" lIns="0" tIns="0" rIns="0" bIns="0" rtlCol="0"/>
          <a:lstStyle/>
          <a:p>
            <a:endParaRPr/>
          </a:p>
        </p:txBody>
      </p:sp>
      <p:sp>
        <p:nvSpPr>
          <p:cNvPr id="48" name="object 48"/>
          <p:cNvSpPr/>
          <p:nvPr/>
        </p:nvSpPr>
        <p:spPr>
          <a:xfrm>
            <a:off x="765922" y="4576984"/>
            <a:ext cx="358775" cy="412115"/>
          </a:xfrm>
          <a:custGeom>
            <a:avLst/>
            <a:gdLst/>
            <a:ahLst/>
            <a:cxnLst/>
            <a:rect l="l" t="t" r="r" b="b"/>
            <a:pathLst>
              <a:path w="358775" h="412114">
                <a:moveTo>
                  <a:pt x="0" y="0"/>
                </a:moveTo>
                <a:lnTo>
                  <a:pt x="358239" y="0"/>
                </a:lnTo>
                <a:lnTo>
                  <a:pt x="358239" y="411594"/>
                </a:lnTo>
                <a:lnTo>
                  <a:pt x="0" y="411594"/>
                </a:lnTo>
                <a:lnTo>
                  <a:pt x="0" y="0"/>
                </a:lnTo>
                <a:close/>
              </a:path>
            </a:pathLst>
          </a:custGeom>
          <a:solidFill>
            <a:srgbClr val="F4F4F4"/>
          </a:solidFill>
        </p:spPr>
        <p:txBody>
          <a:bodyPr wrap="square" lIns="0" tIns="0" rIns="0" bIns="0" rtlCol="0"/>
          <a:lstStyle/>
          <a:p>
            <a:endParaRPr/>
          </a:p>
        </p:txBody>
      </p:sp>
      <p:sp>
        <p:nvSpPr>
          <p:cNvPr id="49" name="object 49"/>
          <p:cNvSpPr/>
          <p:nvPr/>
        </p:nvSpPr>
        <p:spPr>
          <a:xfrm>
            <a:off x="1124162" y="4576984"/>
            <a:ext cx="678815" cy="412115"/>
          </a:xfrm>
          <a:custGeom>
            <a:avLst/>
            <a:gdLst/>
            <a:ahLst/>
            <a:cxnLst/>
            <a:rect l="l" t="t" r="r" b="b"/>
            <a:pathLst>
              <a:path w="678814" h="412114">
                <a:moveTo>
                  <a:pt x="0" y="0"/>
                </a:moveTo>
                <a:lnTo>
                  <a:pt x="678369" y="0"/>
                </a:lnTo>
                <a:lnTo>
                  <a:pt x="678369" y="411594"/>
                </a:lnTo>
                <a:lnTo>
                  <a:pt x="0" y="411594"/>
                </a:lnTo>
                <a:lnTo>
                  <a:pt x="0" y="0"/>
                </a:lnTo>
                <a:close/>
              </a:path>
            </a:pathLst>
          </a:custGeom>
          <a:solidFill>
            <a:srgbClr val="F4F4F4"/>
          </a:solidFill>
        </p:spPr>
        <p:txBody>
          <a:bodyPr wrap="square" lIns="0" tIns="0" rIns="0" bIns="0" rtlCol="0"/>
          <a:lstStyle/>
          <a:p>
            <a:endParaRPr/>
          </a:p>
        </p:txBody>
      </p:sp>
      <p:sp>
        <p:nvSpPr>
          <p:cNvPr id="50" name="object 50"/>
          <p:cNvSpPr/>
          <p:nvPr/>
        </p:nvSpPr>
        <p:spPr>
          <a:xfrm>
            <a:off x="1802531" y="4576984"/>
            <a:ext cx="305435" cy="412115"/>
          </a:xfrm>
          <a:custGeom>
            <a:avLst/>
            <a:gdLst/>
            <a:ahLst/>
            <a:cxnLst/>
            <a:rect l="l" t="t" r="r" b="b"/>
            <a:pathLst>
              <a:path w="305435" h="412114">
                <a:moveTo>
                  <a:pt x="0" y="0"/>
                </a:moveTo>
                <a:lnTo>
                  <a:pt x="304885" y="0"/>
                </a:lnTo>
                <a:lnTo>
                  <a:pt x="304885" y="411594"/>
                </a:lnTo>
                <a:lnTo>
                  <a:pt x="0" y="411594"/>
                </a:lnTo>
                <a:lnTo>
                  <a:pt x="0" y="0"/>
                </a:lnTo>
                <a:close/>
              </a:path>
            </a:pathLst>
          </a:custGeom>
          <a:solidFill>
            <a:srgbClr val="F4F4F4"/>
          </a:solidFill>
        </p:spPr>
        <p:txBody>
          <a:bodyPr wrap="square" lIns="0" tIns="0" rIns="0" bIns="0" rtlCol="0"/>
          <a:lstStyle/>
          <a:p>
            <a:endParaRPr/>
          </a:p>
        </p:txBody>
      </p:sp>
      <p:sp>
        <p:nvSpPr>
          <p:cNvPr id="51" name="object 51"/>
          <p:cNvSpPr/>
          <p:nvPr/>
        </p:nvSpPr>
        <p:spPr>
          <a:xfrm>
            <a:off x="2107416" y="4576984"/>
            <a:ext cx="374015" cy="412115"/>
          </a:xfrm>
          <a:custGeom>
            <a:avLst/>
            <a:gdLst/>
            <a:ahLst/>
            <a:cxnLst/>
            <a:rect l="l" t="t" r="r" b="b"/>
            <a:pathLst>
              <a:path w="374014" h="412114">
                <a:moveTo>
                  <a:pt x="0" y="0"/>
                </a:moveTo>
                <a:lnTo>
                  <a:pt x="373484" y="0"/>
                </a:lnTo>
                <a:lnTo>
                  <a:pt x="373484" y="411594"/>
                </a:lnTo>
                <a:lnTo>
                  <a:pt x="0" y="411594"/>
                </a:lnTo>
                <a:lnTo>
                  <a:pt x="0" y="0"/>
                </a:lnTo>
                <a:close/>
              </a:path>
            </a:pathLst>
          </a:custGeom>
          <a:solidFill>
            <a:srgbClr val="F4F4F4"/>
          </a:solidFill>
        </p:spPr>
        <p:txBody>
          <a:bodyPr wrap="square" lIns="0" tIns="0" rIns="0" bIns="0" rtlCol="0"/>
          <a:lstStyle/>
          <a:p>
            <a:endParaRPr/>
          </a:p>
        </p:txBody>
      </p:sp>
      <p:sp>
        <p:nvSpPr>
          <p:cNvPr id="52" name="object 52"/>
          <p:cNvSpPr/>
          <p:nvPr/>
        </p:nvSpPr>
        <p:spPr>
          <a:xfrm>
            <a:off x="2480901" y="4576984"/>
            <a:ext cx="434975" cy="412115"/>
          </a:xfrm>
          <a:custGeom>
            <a:avLst/>
            <a:gdLst/>
            <a:ahLst/>
            <a:cxnLst/>
            <a:rect l="l" t="t" r="r" b="b"/>
            <a:pathLst>
              <a:path w="434975" h="412114">
                <a:moveTo>
                  <a:pt x="0" y="0"/>
                </a:moveTo>
                <a:lnTo>
                  <a:pt x="434461" y="0"/>
                </a:lnTo>
                <a:lnTo>
                  <a:pt x="434461" y="411594"/>
                </a:lnTo>
                <a:lnTo>
                  <a:pt x="0" y="411594"/>
                </a:lnTo>
                <a:lnTo>
                  <a:pt x="0" y="0"/>
                </a:lnTo>
                <a:close/>
              </a:path>
            </a:pathLst>
          </a:custGeom>
          <a:solidFill>
            <a:srgbClr val="F4F4F4"/>
          </a:solidFill>
        </p:spPr>
        <p:txBody>
          <a:bodyPr wrap="square" lIns="0" tIns="0" rIns="0" bIns="0" rtlCol="0"/>
          <a:lstStyle/>
          <a:p>
            <a:endParaRPr/>
          </a:p>
        </p:txBody>
      </p:sp>
      <p:sp>
        <p:nvSpPr>
          <p:cNvPr id="53" name="object 53"/>
          <p:cNvSpPr/>
          <p:nvPr/>
        </p:nvSpPr>
        <p:spPr>
          <a:xfrm>
            <a:off x="2915362" y="4576984"/>
            <a:ext cx="625475" cy="412115"/>
          </a:xfrm>
          <a:custGeom>
            <a:avLst/>
            <a:gdLst/>
            <a:ahLst/>
            <a:cxnLst/>
            <a:rect l="l" t="t" r="r" b="b"/>
            <a:pathLst>
              <a:path w="625475" h="412114">
                <a:moveTo>
                  <a:pt x="0" y="0"/>
                </a:moveTo>
                <a:lnTo>
                  <a:pt x="625014" y="0"/>
                </a:lnTo>
                <a:lnTo>
                  <a:pt x="625014" y="411594"/>
                </a:lnTo>
                <a:lnTo>
                  <a:pt x="0" y="411594"/>
                </a:lnTo>
                <a:lnTo>
                  <a:pt x="0" y="0"/>
                </a:lnTo>
                <a:close/>
              </a:path>
            </a:pathLst>
          </a:custGeom>
          <a:solidFill>
            <a:srgbClr val="F4F4F4"/>
          </a:solidFill>
        </p:spPr>
        <p:txBody>
          <a:bodyPr wrap="square" lIns="0" tIns="0" rIns="0" bIns="0" rtlCol="0"/>
          <a:lstStyle/>
          <a:p>
            <a:endParaRPr/>
          </a:p>
        </p:txBody>
      </p:sp>
      <p:sp>
        <p:nvSpPr>
          <p:cNvPr id="54" name="object 54"/>
          <p:cNvSpPr/>
          <p:nvPr/>
        </p:nvSpPr>
        <p:spPr>
          <a:xfrm>
            <a:off x="3540376" y="4576984"/>
            <a:ext cx="305435" cy="412115"/>
          </a:xfrm>
          <a:custGeom>
            <a:avLst/>
            <a:gdLst/>
            <a:ahLst/>
            <a:cxnLst/>
            <a:rect l="l" t="t" r="r" b="b"/>
            <a:pathLst>
              <a:path w="305435" h="412114">
                <a:moveTo>
                  <a:pt x="0" y="0"/>
                </a:moveTo>
                <a:lnTo>
                  <a:pt x="304885" y="0"/>
                </a:lnTo>
                <a:lnTo>
                  <a:pt x="304885" y="411594"/>
                </a:lnTo>
                <a:lnTo>
                  <a:pt x="0" y="411594"/>
                </a:lnTo>
                <a:lnTo>
                  <a:pt x="0" y="0"/>
                </a:lnTo>
                <a:close/>
              </a:path>
            </a:pathLst>
          </a:custGeom>
          <a:solidFill>
            <a:srgbClr val="F4F4F4"/>
          </a:solidFill>
        </p:spPr>
        <p:txBody>
          <a:bodyPr wrap="square" lIns="0" tIns="0" rIns="0" bIns="0" rtlCol="0"/>
          <a:lstStyle/>
          <a:p>
            <a:endParaRPr/>
          </a:p>
        </p:txBody>
      </p:sp>
      <p:sp>
        <p:nvSpPr>
          <p:cNvPr id="55" name="object 55"/>
          <p:cNvSpPr/>
          <p:nvPr/>
        </p:nvSpPr>
        <p:spPr>
          <a:xfrm>
            <a:off x="3845261" y="4576984"/>
            <a:ext cx="495934" cy="412115"/>
          </a:xfrm>
          <a:custGeom>
            <a:avLst/>
            <a:gdLst/>
            <a:ahLst/>
            <a:cxnLst/>
            <a:rect l="l" t="t" r="r" b="b"/>
            <a:pathLst>
              <a:path w="495935" h="412114">
                <a:moveTo>
                  <a:pt x="0" y="0"/>
                </a:moveTo>
                <a:lnTo>
                  <a:pt x="495438" y="0"/>
                </a:lnTo>
                <a:lnTo>
                  <a:pt x="495438" y="411594"/>
                </a:lnTo>
                <a:lnTo>
                  <a:pt x="0" y="411594"/>
                </a:lnTo>
                <a:lnTo>
                  <a:pt x="0" y="0"/>
                </a:lnTo>
                <a:close/>
              </a:path>
            </a:pathLst>
          </a:custGeom>
          <a:solidFill>
            <a:srgbClr val="F4F4F4"/>
          </a:solidFill>
        </p:spPr>
        <p:txBody>
          <a:bodyPr wrap="square" lIns="0" tIns="0" rIns="0" bIns="0" rtlCol="0"/>
          <a:lstStyle/>
          <a:p>
            <a:endParaRPr/>
          </a:p>
        </p:txBody>
      </p:sp>
      <p:sp>
        <p:nvSpPr>
          <p:cNvPr id="56" name="object 56"/>
          <p:cNvSpPr/>
          <p:nvPr/>
        </p:nvSpPr>
        <p:spPr>
          <a:xfrm>
            <a:off x="4340699" y="4576984"/>
            <a:ext cx="663575" cy="412115"/>
          </a:xfrm>
          <a:custGeom>
            <a:avLst/>
            <a:gdLst/>
            <a:ahLst/>
            <a:cxnLst/>
            <a:rect l="l" t="t" r="r" b="b"/>
            <a:pathLst>
              <a:path w="663575" h="412114">
                <a:moveTo>
                  <a:pt x="0" y="0"/>
                </a:moveTo>
                <a:lnTo>
                  <a:pt x="663124" y="0"/>
                </a:lnTo>
                <a:lnTo>
                  <a:pt x="663124" y="411594"/>
                </a:lnTo>
                <a:lnTo>
                  <a:pt x="0" y="411594"/>
                </a:lnTo>
                <a:lnTo>
                  <a:pt x="0" y="0"/>
                </a:lnTo>
                <a:close/>
              </a:path>
            </a:pathLst>
          </a:custGeom>
          <a:solidFill>
            <a:srgbClr val="F4F4F4"/>
          </a:solidFill>
        </p:spPr>
        <p:txBody>
          <a:bodyPr wrap="square" lIns="0" tIns="0" rIns="0" bIns="0" rtlCol="0"/>
          <a:lstStyle/>
          <a:p>
            <a:endParaRPr/>
          </a:p>
        </p:txBody>
      </p:sp>
      <p:sp>
        <p:nvSpPr>
          <p:cNvPr id="57" name="object 57"/>
          <p:cNvSpPr/>
          <p:nvPr/>
        </p:nvSpPr>
        <p:spPr>
          <a:xfrm>
            <a:off x="5003824" y="4576984"/>
            <a:ext cx="572135" cy="412115"/>
          </a:xfrm>
          <a:custGeom>
            <a:avLst/>
            <a:gdLst/>
            <a:ahLst/>
            <a:cxnLst/>
            <a:rect l="l" t="t" r="r" b="b"/>
            <a:pathLst>
              <a:path w="572135" h="412114">
                <a:moveTo>
                  <a:pt x="0" y="0"/>
                </a:moveTo>
                <a:lnTo>
                  <a:pt x="571659" y="0"/>
                </a:lnTo>
                <a:lnTo>
                  <a:pt x="571659" y="411594"/>
                </a:lnTo>
                <a:lnTo>
                  <a:pt x="0" y="411594"/>
                </a:lnTo>
                <a:lnTo>
                  <a:pt x="0" y="0"/>
                </a:lnTo>
                <a:close/>
              </a:path>
            </a:pathLst>
          </a:custGeom>
          <a:solidFill>
            <a:srgbClr val="F4F4F4"/>
          </a:solidFill>
        </p:spPr>
        <p:txBody>
          <a:bodyPr wrap="square" lIns="0" tIns="0" rIns="0" bIns="0" rtlCol="0"/>
          <a:lstStyle/>
          <a:p>
            <a:endParaRPr/>
          </a:p>
        </p:txBody>
      </p:sp>
      <p:sp>
        <p:nvSpPr>
          <p:cNvPr id="58" name="object 58"/>
          <p:cNvSpPr/>
          <p:nvPr/>
        </p:nvSpPr>
        <p:spPr>
          <a:xfrm>
            <a:off x="5575484" y="4576984"/>
            <a:ext cx="343535" cy="412115"/>
          </a:xfrm>
          <a:custGeom>
            <a:avLst/>
            <a:gdLst/>
            <a:ahLst/>
            <a:cxnLst/>
            <a:rect l="l" t="t" r="r" b="b"/>
            <a:pathLst>
              <a:path w="343535" h="412114">
                <a:moveTo>
                  <a:pt x="0" y="0"/>
                </a:moveTo>
                <a:lnTo>
                  <a:pt x="342995" y="0"/>
                </a:lnTo>
                <a:lnTo>
                  <a:pt x="342995" y="411594"/>
                </a:lnTo>
                <a:lnTo>
                  <a:pt x="0" y="411594"/>
                </a:lnTo>
                <a:lnTo>
                  <a:pt x="0" y="0"/>
                </a:lnTo>
                <a:close/>
              </a:path>
            </a:pathLst>
          </a:custGeom>
          <a:solidFill>
            <a:srgbClr val="F4F4F4"/>
          </a:solidFill>
        </p:spPr>
        <p:txBody>
          <a:bodyPr wrap="square" lIns="0" tIns="0" rIns="0" bIns="0" rtlCol="0"/>
          <a:lstStyle/>
          <a:p>
            <a:endParaRPr/>
          </a:p>
        </p:txBody>
      </p:sp>
      <p:sp>
        <p:nvSpPr>
          <p:cNvPr id="59" name="object 59"/>
          <p:cNvSpPr/>
          <p:nvPr/>
        </p:nvSpPr>
        <p:spPr>
          <a:xfrm>
            <a:off x="5918479" y="4576984"/>
            <a:ext cx="427355" cy="412115"/>
          </a:xfrm>
          <a:custGeom>
            <a:avLst/>
            <a:gdLst/>
            <a:ahLst/>
            <a:cxnLst/>
            <a:rect l="l" t="t" r="r" b="b"/>
            <a:pathLst>
              <a:path w="427354" h="412114">
                <a:moveTo>
                  <a:pt x="0" y="0"/>
                </a:moveTo>
                <a:lnTo>
                  <a:pt x="426839" y="0"/>
                </a:lnTo>
                <a:lnTo>
                  <a:pt x="426839" y="411594"/>
                </a:lnTo>
                <a:lnTo>
                  <a:pt x="0" y="411594"/>
                </a:lnTo>
                <a:lnTo>
                  <a:pt x="0" y="0"/>
                </a:lnTo>
                <a:close/>
              </a:path>
            </a:pathLst>
          </a:custGeom>
          <a:solidFill>
            <a:srgbClr val="F4F4F4"/>
          </a:solidFill>
        </p:spPr>
        <p:txBody>
          <a:bodyPr wrap="square" lIns="0" tIns="0" rIns="0" bIns="0" rtlCol="0"/>
          <a:lstStyle/>
          <a:p>
            <a:endParaRPr/>
          </a:p>
        </p:txBody>
      </p:sp>
      <p:sp>
        <p:nvSpPr>
          <p:cNvPr id="60" name="object 60"/>
          <p:cNvSpPr/>
          <p:nvPr/>
        </p:nvSpPr>
        <p:spPr>
          <a:xfrm>
            <a:off x="6345318" y="4576984"/>
            <a:ext cx="617855" cy="412115"/>
          </a:xfrm>
          <a:custGeom>
            <a:avLst/>
            <a:gdLst/>
            <a:ahLst/>
            <a:cxnLst/>
            <a:rect l="l" t="t" r="r" b="b"/>
            <a:pathLst>
              <a:path w="617854" h="412114">
                <a:moveTo>
                  <a:pt x="0" y="0"/>
                </a:moveTo>
                <a:lnTo>
                  <a:pt x="617392" y="0"/>
                </a:lnTo>
                <a:lnTo>
                  <a:pt x="617392" y="411594"/>
                </a:lnTo>
                <a:lnTo>
                  <a:pt x="0" y="411594"/>
                </a:lnTo>
                <a:lnTo>
                  <a:pt x="0" y="0"/>
                </a:lnTo>
                <a:close/>
              </a:path>
            </a:pathLst>
          </a:custGeom>
          <a:solidFill>
            <a:srgbClr val="F4F4F4"/>
          </a:solidFill>
        </p:spPr>
        <p:txBody>
          <a:bodyPr wrap="square" lIns="0" tIns="0" rIns="0" bIns="0" rtlCol="0"/>
          <a:lstStyle/>
          <a:p>
            <a:endParaRPr/>
          </a:p>
        </p:txBody>
      </p:sp>
      <p:sp>
        <p:nvSpPr>
          <p:cNvPr id="61" name="object 61"/>
          <p:cNvSpPr/>
          <p:nvPr/>
        </p:nvSpPr>
        <p:spPr>
          <a:xfrm>
            <a:off x="6966522" y="4576984"/>
            <a:ext cx="0" cy="412115"/>
          </a:xfrm>
          <a:custGeom>
            <a:avLst/>
            <a:gdLst/>
            <a:ahLst/>
            <a:cxnLst/>
            <a:rect l="l" t="t" r="r" b="b"/>
            <a:pathLst>
              <a:path h="412114">
                <a:moveTo>
                  <a:pt x="0" y="0"/>
                </a:moveTo>
                <a:lnTo>
                  <a:pt x="0" y="411594"/>
                </a:lnTo>
              </a:path>
            </a:pathLst>
          </a:custGeom>
          <a:ln w="7622">
            <a:solidFill>
              <a:srgbClr val="F4F4F4"/>
            </a:solidFill>
          </a:ln>
        </p:spPr>
        <p:txBody>
          <a:bodyPr wrap="square" lIns="0" tIns="0" rIns="0" bIns="0" rtlCol="0"/>
          <a:lstStyle/>
          <a:p>
            <a:endParaRPr/>
          </a:p>
        </p:txBody>
      </p:sp>
      <p:sp>
        <p:nvSpPr>
          <p:cNvPr id="62" name="object 62"/>
          <p:cNvSpPr/>
          <p:nvPr/>
        </p:nvSpPr>
        <p:spPr>
          <a:xfrm>
            <a:off x="621102" y="2393245"/>
            <a:ext cx="145415" cy="0"/>
          </a:xfrm>
          <a:custGeom>
            <a:avLst/>
            <a:gdLst/>
            <a:ahLst/>
            <a:cxnLst/>
            <a:rect l="l" t="t" r="r" b="b"/>
            <a:pathLst>
              <a:path w="145415">
                <a:moveTo>
                  <a:pt x="0" y="0"/>
                </a:moveTo>
                <a:lnTo>
                  <a:pt x="144820" y="0"/>
                </a:lnTo>
              </a:path>
            </a:pathLst>
          </a:custGeom>
          <a:ln w="7622">
            <a:solidFill>
              <a:srgbClr val="000000"/>
            </a:solidFill>
          </a:ln>
        </p:spPr>
        <p:txBody>
          <a:bodyPr wrap="square" lIns="0" tIns="0" rIns="0" bIns="0" rtlCol="0"/>
          <a:lstStyle/>
          <a:p>
            <a:endParaRPr/>
          </a:p>
        </p:txBody>
      </p:sp>
      <p:sp>
        <p:nvSpPr>
          <p:cNvPr id="63" name="object 63"/>
          <p:cNvSpPr/>
          <p:nvPr/>
        </p:nvSpPr>
        <p:spPr>
          <a:xfrm>
            <a:off x="765922" y="2393245"/>
            <a:ext cx="358775" cy="0"/>
          </a:xfrm>
          <a:custGeom>
            <a:avLst/>
            <a:gdLst/>
            <a:ahLst/>
            <a:cxnLst/>
            <a:rect l="l" t="t" r="r" b="b"/>
            <a:pathLst>
              <a:path w="358775">
                <a:moveTo>
                  <a:pt x="0" y="0"/>
                </a:moveTo>
                <a:lnTo>
                  <a:pt x="358239" y="0"/>
                </a:lnTo>
              </a:path>
            </a:pathLst>
          </a:custGeom>
          <a:ln w="7622">
            <a:solidFill>
              <a:srgbClr val="000000"/>
            </a:solidFill>
          </a:ln>
        </p:spPr>
        <p:txBody>
          <a:bodyPr wrap="square" lIns="0" tIns="0" rIns="0" bIns="0" rtlCol="0"/>
          <a:lstStyle/>
          <a:p>
            <a:endParaRPr/>
          </a:p>
        </p:txBody>
      </p:sp>
      <p:sp>
        <p:nvSpPr>
          <p:cNvPr id="64" name="object 64"/>
          <p:cNvSpPr/>
          <p:nvPr/>
        </p:nvSpPr>
        <p:spPr>
          <a:xfrm>
            <a:off x="1124162" y="2393245"/>
            <a:ext cx="678815" cy="0"/>
          </a:xfrm>
          <a:custGeom>
            <a:avLst/>
            <a:gdLst/>
            <a:ahLst/>
            <a:cxnLst/>
            <a:rect l="l" t="t" r="r" b="b"/>
            <a:pathLst>
              <a:path w="678814">
                <a:moveTo>
                  <a:pt x="0" y="0"/>
                </a:moveTo>
                <a:lnTo>
                  <a:pt x="678369" y="0"/>
                </a:lnTo>
              </a:path>
            </a:pathLst>
          </a:custGeom>
          <a:ln w="7622">
            <a:solidFill>
              <a:srgbClr val="000000"/>
            </a:solidFill>
          </a:ln>
        </p:spPr>
        <p:txBody>
          <a:bodyPr wrap="square" lIns="0" tIns="0" rIns="0" bIns="0" rtlCol="0"/>
          <a:lstStyle/>
          <a:p>
            <a:endParaRPr/>
          </a:p>
        </p:txBody>
      </p:sp>
      <p:sp>
        <p:nvSpPr>
          <p:cNvPr id="65" name="object 65"/>
          <p:cNvSpPr/>
          <p:nvPr/>
        </p:nvSpPr>
        <p:spPr>
          <a:xfrm>
            <a:off x="1802531" y="2393245"/>
            <a:ext cx="305435" cy="0"/>
          </a:xfrm>
          <a:custGeom>
            <a:avLst/>
            <a:gdLst/>
            <a:ahLst/>
            <a:cxnLst/>
            <a:rect l="l" t="t" r="r" b="b"/>
            <a:pathLst>
              <a:path w="305435">
                <a:moveTo>
                  <a:pt x="0" y="0"/>
                </a:moveTo>
                <a:lnTo>
                  <a:pt x="304885" y="0"/>
                </a:lnTo>
              </a:path>
            </a:pathLst>
          </a:custGeom>
          <a:ln w="7622">
            <a:solidFill>
              <a:srgbClr val="000000"/>
            </a:solidFill>
          </a:ln>
        </p:spPr>
        <p:txBody>
          <a:bodyPr wrap="square" lIns="0" tIns="0" rIns="0" bIns="0" rtlCol="0"/>
          <a:lstStyle/>
          <a:p>
            <a:endParaRPr/>
          </a:p>
        </p:txBody>
      </p:sp>
      <p:sp>
        <p:nvSpPr>
          <p:cNvPr id="66" name="object 66"/>
          <p:cNvSpPr/>
          <p:nvPr/>
        </p:nvSpPr>
        <p:spPr>
          <a:xfrm>
            <a:off x="2107416" y="2393245"/>
            <a:ext cx="374015" cy="0"/>
          </a:xfrm>
          <a:custGeom>
            <a:avLst/>
            <a:gdLst/>
            <a:ahLst/>
            <a:cxnLst/>
            <a:rect l="l" t="t" r="r" b="b"/>
            <a:pathLst>
              <a:path w="374014">
                <a:moveTo>
                  <a:pt x="0" y="0"/>
                </a:moveTo>
                <a:lnTo>
                  <a:pt x="373484" y="0"/>
                </a:lnTo>
              </a:path>
            </a:pathLst>
          </a:custGeom>
          <a:ln w="7622">
            <a:solidFill>
              <a:srgbClr val="000000"/>
            </a:solidFill>
          </a:ln>
        </p:spPr>
        <p:txBody>
          <a:bodyPr wrap="square" lIns="0" tIns="0" rIns="0" bIns="0" rtlCol="0"/>
          <a:lstStyle/>
          <a:p>
            <a:endParaRPr/>
          </a:p>
        </p:txBody>
      </p:sp>
      <p:sp>
        <p:nvSpPr>
          <p:cNvPr id="67" name="object 67"/>
          <p:cNvSpPr/>
          <p:nvPr/>
        </p:nvSpPr>
        <p:spPr>
          <a:xfrm>
            <a:off x="2480901" y="2393245"/>
            <a:ext cx="434975" cy="0"/>
          </a:xfrm>
          <a:custGeom>
            <a:avLst/>
            <a:gdLst/>
            <a:ahLst/>
            <a:cxnLst/>
            <a:rect l="l" t="t" r="r" b="b"/>
            <a:pathLst>
              <a:path w="434975">
                <a:moveTo>
                  <a:pt x="0" y="0"/>
                </a:moveTo>
                <a:lnTo>
                  <a:pt x="434461" y="0"/>
                </a:lnTo>
              </a:path>
            </a:pathLst>
          </a:custGeom>
          <a:ln w="7622">
            <a:solidFill>
              <a:srgbClr val="000000"/>
            </a:solidFill>
          </a:ln>
        </p:spPr>
        <p:txBody>
          <a:bodyPr wrap="square" lIns="0" tIns="0" rIns="0" bIns="0" rtlCol="0"/>
          <a:lstStyle/>
          <a:p>
            <a:endParaRPr/>
          </a:p>
        </p:txBody>
      </p:sp>
      <p:sp>
        <p:nvSpPr>
          <p:cNvPr id="68" name="object 68"/>
          <p:cNvSpPr/>
          <p:nvPr/>
        </p:nvSpPr>
        <p:spPr>
          <a:xfrm>
            <a:off x="2915362" y="2393245"/>
            <a:ext cx="625475" cy="0"/>
          </a:xfrm>
          <a:custGeom>
            <a:avLst/>
            <a:gdLst/>
            <a:ahLst/>
            <a:cxnLst/>
            <a:rect l="l" t="t" r="r" b="b"/>
            <a:pathLst>
              <a:path w="625475">
                <a:moveTo>
                  <a:pt x="0" y="0"/>
                </a:moveTo>
                <a:lnTo>
                  <a:pt x="625014" y="0"/>
                </a:lnTo>
              </a:path>
            </a:pathLst>
          </a:custGeom>
          <a:ln w="7622">
            <a:solidFill>
              <a:srgbClr val="000000"/>
            </a:solidFill>
          </a:ln>
        </p:spPr>
        <p:txBody>
          <a:bodyPr wrap="square" lIns="0" tIns="0" rIns="0" bIns="0" rtlCol="0"/>
          <a:lstStyle/>
          <a:p>
            <a:endParaRPr/>
          </a:p>
        </p:txBody>
      </p:sp>
      <p:sp>
        <p:nvSpPr>
          <p:cNvPr id="69" name="object 69"/>
          <p:cNvSpPr/>
          <p:nvPr/>
        </p:nvSpPr>
        <p:spPr>
          <a:xfrm>
            <a:off x="3540376" y="2393245"/>
            <a:ext cx="305435" cy="0"/>
          </a:xfrm>
          <a:custGeom>
            <a:avLst/>
            <a:gdLst/>
            <a:ahLst/>
            <a:cxnLst/>
            <a:rect l="l" t="t" r="r" b="b"/>
            <a:pathLst>
              <a:path w="305435">
                <a:moveTo>
                  <a:pt x="0" y="0"/>
                </a:moveTo>
                <a:lnTo>
                  <a:pt x="304885" y="0"/>
                </a:lnTo>
              </a:path>
            </a:pathLst>
          </a:custGeom>
          <a:ln w="7622">
            <a:solidFill>
              <a:srgbClr val="000000"/>
            </a:solidFill>
          </a:ln>
        </p:spPr>
        <p:txBody>
          <a:bodyPr wrap="square" lIns="0" tIns="0" rIns="0" bIns="0" rtlCol="0"/>
          <a:lstStyle/>
          <a:p>
            <a:endParaRPr/>
          </a:p>
        </p:txBody>
      </p:sp>
      <p:sp>
        <p:nvSpPr>
          <p:cNvPr id="70" name="object 70"/>
          <p:cNvSpPr/>
          <p:nvPr/>
        </p:nvSpPr>
        <p:spPr>
          <a:xfrm>
            <a:off x="3845261" y="2393245"/>
            <a:ext cx="495934" cy="0"/>
          </a:xfrm>
          <a:custGeom>
            <a:avLst/>
            <a:gdLst/>
            <a:ahLst/>
            <a:cxnLst/>
            <a:rect l="l" t="t" r="r" b="b"/>
            <a:pathLst>
              <a:path w="495935">
                <a:moveTo>
                  <a:pt x="0" y="0"/>
                </a:moveTo>
                <a:lnTo>
                  <a:pt x="495438" y="0"/>
                </a:lnTo>
              </a:path>
            </a:pathLst>
          </a:custGeom>
          <a:ln w="7622">
            <a:solidFill>
              <a:srgbClr val="000000"/>
            </a:solidFill>
          </a:ln>
        </p:spPr>
        <p:txBody>
          <a:bodyPr wrap="square" lIns="0" tIns="0" rIns="0" bIns="0" rtlCol="0"/>
          <a:lstStyle/>
          <a:p>
            <a:endParaRPr/>
          </a:p>
        </p:txBody>
      </p:sp>
      <p:sp>
        <p:nvSpPr>
          <p:cNvPr id="71" name="object 71"/>
          <p:cNvSpPr/>
          <p:nvPr/>
        </p:nvSpPr>
        <p:spPr>
          <a:xfrm>
            <a:off x="4340699" y="2393245"/>
            <a:ext cx="663575" cy="0"/>
          </a:xfrm>
          <a:custGeom>
            <a:avLst/>
            <a:gdLst/>
            <a:ahLst/>
            <a:cxnLst/>
            <a:rect l="l" t="t" r="r" b="b"/>
            <a:pathLst>
              <a:path w="663575">
                <a:moveTo>
                  <a:pt x="0" y="0"/>
                </a:moveTo>
                <a:lnTo>
                  <a:pt x="663124" y="0"/>
                </a:lnTo>
              </a:path>
            </a:pathLst>
          </a:custGeom>
          <a:ln w="7622">
            <a:solidFill>
              <a:srgbClr val="000000"/>
            </a:solidFill>
          </a:ln>
        </p:spPr>
        <p:txBody>
          <a:bodyPr wrap="square" lIns="0" tIns="0" rIns="0" bIns="0" rtlCol="0"/>
          <a:lstStyle/>
          <a:p>
            <a:endParaRPr/>
          </a:p>
        </p:txBody>
      </p:sp>
      <p:sp>
        <p:nvSpPr>
          <p:cNvPr id="72" name="object 72"/>
          <p:cNvSpPr/>
          <p:nvPr/>
        </p:nvSpPr>
        <p:spPr>
          <a:xfrm>
            <a:off x="5003824" y="2393245"/>
            <a:ext cx="572135" cy="0"/>
          </a:xfrm>
          <a:custGeom>
            <a:avLst/>
            <a:gdLst/>
            <a:ahLst/>
            <a:cxnLst/>
            <a:rect l="l" t="t" r="r" b="b"/>
            <a:pathLst>
              <a:path w="572135">
                <a:moveTo>
                  <a:pt x="0" y="0"/>
                </a:moveTo>
                <a:lnTo>
                  <a:pt x="571659" y="0"/>
                </a:lnTo>
              </a:path>
            </a:pathLst>
          </a:custGeom>
          <a:ln w="7622">
            <a:solidFill>
              <a:srgbClr val="000000"/>
            </a:solidFill>
          </a:ln>
        </p:spPr>
        <p:txBody>
          <a:bodyPr wrap="square" lIns="0" tIns="0" rIns="0" bIns="0" rtlCol="0"/>
          <a:lstStyle/>
          <a:p>
            <a:endParaRPr/>
          </a:p>
        </p:txBody>
      </p:sp>
      <p:sp>
        <p:nvSpPr>
          <p:cNvPr id="73" name="object 73"/>
          <p:cNvSpPr/>
          <p:nvPr/>
        </p:nvSpPr>
        <p:spPr>
          <a:xfrm>
            <a:off x="5575484" y="2393245"/>
            <a:ext cx="343535" cy="0"/>
          </a:xfrm>
          <a:custGeom>
            <a:avLst/>
            <a:gdLst/>
            <a:ahLst/>
            <a:cxnLst/>
            <a:rect l="l" t="t" r="r" b="b"/>
            <a:pathLst>
              <a:path w="343535">
                <a:moveTo>
                  <a:pt x="0" y="0"/>
                </a:moveTo>
                <a:lnTo>
                  <a:pt x="342995" y="0"/>
                </a:lnTo>
              </a:path>
            </a:pathLst>
          </a:custGeom>
          <a:ln w="7622">
            <a:solidFill>
              <a:srgbClr val="000000"/>
            </a:solidFill>
          </a:ln>
        </p:spPr>
        <p:txBody>
          <a:bodyPr wrap="square" lIns="0" tIns="0" rIns="0" bIns="0" rtlCol="0"/>
          <a:lstStyle/>
          <a:p>
            <a:endParaRPr/>
          </a:p>
        </p:txBody>
      </p:sp>
      <p:sp>
        <p:nvSpPr>
          <p:cNvPr id="74" name="object 74"/>
          <p:cNvSpPr/>
          <p:nvPr/>
        </p:nvSpPr>
        <p:spPr>
          <a:xfrm>
            <a:off x="5918479" y="2393245"/>
            <a:ext cx="427355" cy="0"/>
          </a:xfrm>
          <a:custGeom>
            <a:avLst/>
            <a:gdLst/>
            <a:ahLst/>
            <a:cxnLst/>
            <a:rect l="l" t="t" r="r" b="b"/>
            <a:pathLst>
              <a:path w="427354">
                <a:moveTo>
                  <a:pt x="0" y="0"/>
                </a:moveTo>
                <a:lnTo>
                  <a:pt x="426839" y="0"/>
                </a:lnTo>
              </a:path>
            </a:pathLst>
          </a:custGeom>
          <a:ln w="7622">
            <a:solidFill>
              <a:srgbClr val="000000"/>
            </a:solidFill>
          </a:ln>
        </p:spPr>
        <p:txBody>
          <a:bodyPr wrap="square" lIns="0" tIns="0" rIns="0" bIns="0" rtlCol="0"/>
          <a:lstStyle/>
          <a:p>
            <a:endParaRPr/>
          </a:p>
        </p:txBody>
      </p:sp>
      <p:sp>
        <p:nvSpPr>
          <p:cNvPr id="75" name="object 75"/>
          <p:cNvSpPr/>
          <p:nvPr/>
        </p:nvSpPr>
        <p:spPr>
          <a:xfrm>
            <a:off x="6345318" y="2393245"/>
            <a:ext cx="617855" cy="0"/>
          </a:xfrm>
          <a:custGeom>
            <a:avLst/>
            <a:gdLst/>
            <a:ahLst/>
            <a:cxnLst/>
            <a:rect l="l" t="t" r="r" b="b"/>
            <a:pathLst>
              <a:path w="617854">
                <a:moveTo>
                  <a:pt x="0" y="0"/>
                </a:moveTo>
                <a:lnTo>
                  <a:pt x="617392" y="0"/>
                </a:lnTo>
              </a:path>
            </a:pathLst>
          </a:custGeom>
          <a:ln w="7622">
            <a:solidFill>
              <a:srgbClr val="000000"/>
            </a:solidFill>
          </a:ln>
        </p:spPr>
        <p:txBody>
          <a:bodyPr wrap="square" lIns="0" tIns="0" rIns="0" bIns="0" rtlCol="0"/>
          <a:lstStyle/>
          <a:p>
            <a:endParaRPr/>
          </a:p>
        </p:txBody>
      </p:sp>
      <p:sp>
        <p:nvSpPr>
          <p:cNvPr id="76" name="object 76"/>
          <p:cNvSpPr/>
          <p:nvPr/>
        </p:nvSpPr>
        <p:spPr>
          <a:xfrm>
            <a:off x="6962711" y="2389434"/>
            <a:ext cx="7620" cy="7620"/>
          </a:xfrm>
          <a:custGeom>
            <a:avLst/>
            <a:gdLst/>
            <a:ahLst/>
            <a:cxnLst/>
            <a:rect l="l" t="t" r="r" b="b"/>
            <a:pathLst>
              <a:path w="7620" h="7619">
                <a:moveTo>
                  <a:pt x="0" y="0"/>
                </a:moveTo>
                <a:lnTo>
                  <a:pt x="7622" y="0"/>
                </a:lnTo>
                <a:lnTo>
                  <a:pt x="7622" y="7622"/>
                </a:lnTo>
                <a:lnTo>
                  <a:pt x="0" y="7622"/>
                </a:lnTo>
                <a:lnTo>
                  <a:pt x="0" y="0"/>
                </a:lnTo>
                <a:close/>
              </a:path>
            </a:pathLst>
          </a:custGeom>
          <a:solidFill>
            <a:srgbClr val="000000"/>
          </a:solidFill>
        </p:spPr>
        <p:txBody>
          <a:bodyPr wrap="square" lIns="0" tIns="0" rIns="0" bIns="0" rtlCol="0"/>
          <a:lstStyle/>
          <a:p>
            <a:endParaRPr/>
          </a:p>
        </p:txBody>
      </p:sp>
      <p:sp>
        <p:nvSpPr>
          <p:cNvPr id="77" name="object 77"/>
          <p:cNvSpPr/>
          <p:nvPr/>
        </p:nvSpPr>
        <p:spPr>
          <a:xfrm>
            <a:off x="621102" y="2393245"/>
            <a:ext cx="145415" cy="0"/>
          </a:xfrm>
          <a:custGeom>
            <a:avLst/>
            <a:gdLst/>
            <a:ahLst/>
            <a:cxnLst/>
            <a:rect l="l" t="t" r="r" b="b"/>
            <a:pathLst>
              <a:path w="145415">
                <a:moveTo>
                  <a:pt x="0" y="0"/>
                </a:moveTo>
                <a:lnTo>
                  <a:pt x="144820" y="0"/>
                </a:lnTo>
              </a:path>
            </a:pathLst>
          </a:custGeom>
          <a:ln w="7622">
            <a:solidFill>
              <a:srgbClr val="000000"/>
            </a:solidFill>
          </a:ln>
        </p:spPr>
        <p:txBody>
          <a:bodyPr wrap="square" lIns="0" tIns="0" rIns="0" bIns="0" rtlCol="0"/>
          <a:lstStyle/>
          <a:p>
            <a:endParaRPr/>
          </a:p>
        </p:txBody>
      </p:sp>
      <p:sp>
        <p:nvSpPr>
          <p:cNvPr id="78" name="object 78"/>
          <p:cNvSpPr/>
          <p:nvPr/>
        </p:nvSpPr>
        <p:spPr>
          <a:xfrm>
            <a:off x="765922" y="2393245"/>
            <a:ext cx="358775" cy="0"/>
          </a:xfrm>
          <a:custGeom>
            <a:avLst/>
            <a:gdLst/>
            <a:ahLst/>
            <a:cxnLst/>
            <a:rect l="l" t="t" r="r" b="b"/>
            <a:pathLst>
              <a:path w="358775">
                <a:moveTo>
                  <a:pt x="0" y="0"/>
                </a:moveTo>
                <a:lnTo>
                  <a:pt x="358239" y="0"/>
                </a:lnTo>
              </a:path>
            </a:pathLst>
          </a:custGeom>
          <a:ln w="7622">
            <a:solidFill>
              <a:srgbClr val="000000"/>
            </a:solidFill>
          </a:ln>
        </p:spPr>
        <p:txBody>
          <a:bodyPr wrap="square" lIns="0" tIns="0" rIns="0" bIns="0" rtlCol="0"/>
          <a:lstStyle/>
          <a:p>
            <a:endParaRPr/>
          </a:p>
        </p:txBody>
      </p:sp>
      <p:sp>
        <p:nvSpPr>
          <p:cNvPr id="79" name="object 79"/>
          <p:cNvSpPr/>
          <p:nvPr/>
        </p:nvSpPr>
        <p:spPr>
          <a:xfrm>
            <a:off x="1124162" y="2393245"/>
            <a:ext cx="678815" cy="0"/>
          </a:xfrm>
          <a:custGeom>
            <a:avLst/>
            <a:gdLst/>
            <a:ahLst/>
            <a:cxnLst/>
            <a:rect l="l" t="t" r="r" b="b"/>
            <a:pathLst>
              <a:path w="678814">
                <a:moveTo>
                  <a:pt x="0" y="0"/>
                </a:moveTo>
                <a:lnTo>
                  <a:pt x="678369" y="0"/>
                </a:lnTo>
              </a:path>
            </a:pathLst>
          </a:custGeom>
          <a:ln w="7622">
            <a:solidFill>
              <a:srgbClr val="000000"/>
            </a:solidFill>
          </a:ln>
        </p:spPr>
        <p:txBody>
          <a:bodyPr wrap="square" lIns="0" tIns="0" rIns="0" bIns="0" rtlCol="0"/>
          <a:lstStyle/>
          <a:p>
            <a:endParaRPr/>
          </a:p>
        </p:txBody>
      </p:sp>
      <p:sp>
        <p:nvSpPr>
          <p:cNvPr id="80" name="object 80"/>
          <p:cNvSpPr/>
          <p:nvPr/>
        </p:nvSpPr>
        <p:spPr>
          <a:xfrm>
            <a:off x="1802531" y="2393245"/>
            <a:ext cx="305435" cy="0"/>
          </a:xfrm>
          <a:custGeom>
            <a:avLst/>
            <a:gdLst/>
            <a:ahLst/>
            <a:cxnLst/>
            <a:rect l="l" t="t" r="r" b="b"/>
            <a:pathLst>
              <a:path w="305435">
                <a:moveTo>
                  <a:pt x="0" y="0"/>
                </a:moveTo>
                <a:lnTo>
                  <a:pt x="304885" y="0"/>
                </a:lnTo>
              </a:path>
            </a:pathLst>
          </a:custGeom>
          <a:ln w="7622">
            <a:solidFill>
              <a:srgbClr val="000000"/>
            </a:solidFill>
          </a:ln>
        </p:spPr>
        <p:txBody>
          <a:bodyPr wrap="square" lIns="0" tIns="0" rIns="0" bIns="0" rtlCol="0"/>
          <a:lstStyle/>
          <a:p>
            <a:endParaRPr/>
          </a:p>
        </p:txBody>
      </p:sp>
      <p:sp>
        <p:nvSpPr>
          <p:cNvPr id="81" name="object 81"/>
          <p:cNvSpPr/>
          <p:nvPr/>
        </p:nvSpPr>
        <p:spPr>
          <a:xfrm>
            <a:off x="2107416" y="2393245"/>
            <a:ext cx="374015" cy="0"/>
          </a:xfrm>
          <a:custGeom>
            <a:avLst/>
            <a:gdLst/>
            <a:ahLst/>
            <a:cxnLst/>
            <a:rect l="l" t="t" r="r" b="b"/>
            <a:pathLst>
              <a:path w="374014">
                <a:moveTo>
                  <a:pt x="0" y="0"/>
                </a:moveTo>
                <a:lnTo>
                  <a:pt x="373484" y="0"/>
                </a:lnTo>
              </a:path>
            </a:pathLst>
          </a:custGeom>
          <a:ln w="7622">
            <a:solidFill>
              <a:srgbClr val="000000"/>
            </a:solidFill>
          </a:ln>
        </p:spPr>
        <p:txBody>
          <a:bodyPr wrap="square" lIns="0" tIns="0" rIns="0" bIns="0" rtlCol="0"/>
          <a:lstStyle/>
          <a:p>
            <a:endParaRPr/>
          </a:p>
        </p:txBody>
      </p:sp>
      <p:sp>
        <p:nvSpPr>
          <p:cNvPr id="82" name="object 82"/>
          <p:cNvSpPr/>
          <p:nvPr/>
        </p:nvSpPr>
        <p:spPr>
          <a:xfrm>
            <a:off x="2480901" y="2393245"/>
            <a:ext cx="434975" cy="0"/>
          </a:xfrm>
          <a:custGeom>
            <a:avLst/>
            <a:gdLst/>
            <a:ahLst/>
            <a:cxnLst/>
            <a:rect l="l" t="t" r="r" b="b"/>
            <a:pathLst>
              <a:path w="434975">
                <a:moveTo>
                  <a:pt x="0" y="0"/>
                </a:moveTo>
                <a:lnTo>
                  <a:pt x="434461" y="0"/>
                </a:lnTo>
              </a:path>
            </a:pathLst>
          </a:custGeom>
          <a:ln w="7622">
            <a:solidFill>
              <a:srgbClr val="000000"/>
            </a:solidFill>
          </a:ln>
        </p:spPr>
        <p:txBody>
          <a:bodyPr wrap="square" lIns="0" tIns="0" rIns="0" bIns="0" rtlCol="0"/>
          <a:lstStyle/>
          <a:p>
            <a:endParaRPr/>
          </a:p>
        </p:txBody>
      </p:sp>
      <p:sp>
        <p:nvSpPr>
          <p:cNvPr id="83" name="object 83"/>
          <p:cNvSpPr/>
          <p:nvPr/>
        </p:nvSpPr>
        <p:spPr>
          <a:xfrm>
            <a:off x="2915362" y="2393245"/>
            <a:ext cx="625475" cy="0"/>
          </a:xfrm>
          <a:custGeom>
            <a:avLst/>
            <a:gdLst/>
            <a:ahLst/>
            <a:cxnLst/>
            <a:rect l="l" t="t" r="r" b="b"/>
            <a:pathLst>
              <a:path w="625475">
                <a:moveTo>
                  <a:pt x="0" y="0"/>
                </a:moveTo>
                <a:lnTo>
                  <a:pt x="625014" y="0"/>
                </a:lnTo>
              </a:path>
            </a:pathLst>
          </a:custGeom>
          <a:ln w="7622">
            <a:solidFill>
              <a:srgbClr val="000000"/>
            </a:solidFill>
          </a:ln>
        </p:spPr>
        <p:txBody>
          <a:bodyPr wrap="square" lIns="0" tIns="0" rIns="0" bIns="0" rtlCol="0"/>
          <a:lstStyle/>
          <a:p>
            <a:endParaRPr/>
          </a:p>
        </p:txBody>
      </p:sp>
      <p:sp>
        <p:nvSpPr>
          <p:cNvPr id="84" name="object 84"/>
          <p:cNvSpPr/>
          <p:nvPr/>
        </p:nvSpPr>
        <p:spPr>
          <a:xfrm>
            <a:off x="3540376" y="2393245"/>
            <a:ext cx="305435" cy="0"/>
          </a:xfrm>
          <a:custGeom>
            <a:avLst/>
            <a:gdLst/>
            <a:ahLst/>
            <a:cxnLst/>
            <a:rect l="l" t="t" r="r" b="b"/>
            <a:pathLst>
              <a:path w="305435">
                <a:moveTo>
                  <a:pt x="0" y="0"/>
                </a:moveTo>
                <a:lnTo>
                  <a:pt x="304885" y="0"/>
                </a:lnTo>
              </a:path>
            </a:pathLst>
          </a:custGeom>
          <a:ln w="7622">
            <a:solidFill>
              <a:srgbClr val="000000"/>
            </a:solidFill>
          </a:ln>
        </p:spPr>
        <p:txBody>
          <a:bodyPr wrap="square" lIns="0" tIns="0" rIns="0" bIns="0" rtlCol="0"/>
          <a:lstStyle/>
          <a:p>
            <a:endParaRPr/>
          </a:p>
        </p:txBody>
      </p:sp>
      <p:sp>
        <p:nvSpPr>
          <p:cNvPr id="85" name="object 85"/>
          <p:cNvSpPr/>
          <p:nvPr/>
        </p:nvSpPr>
        <p:spPr>
          <a:xfrm>
            <a:off x="3845261" y="2393245"/>
            <a:ext cx="495934" cy="0"/>
          </a:xfrm>
          <a:custGeom>
            <a:avLst/>
            <a:gdLst/>
            <a:ahLst/>
            <a:cxnLst/>
            <a:rect l="l" t="t" r="r" b="b"/>
            <a:pathLst>
              <a:path w="495935">
                <a:moveTo>
                  <a:pt x="0" y="0"/>
                </a:moveTo>
                <a:lnTo>
                  <a:pt x="495438" y="0"/>
                </a:lnTo>
              </a:path>
            </a:pathLst>
          </a:custGeom>
          <a:ln w="7622">
            <a:solidFill>
              <a:srgbClr val="000000"/>
            </a:solidFill>
          </a:ln>
        </p:spPr>
        <p:txBody>
          <a:bodyPr wrap="square" lIns="0" tIns="0" rIns="0" bIns="0" rtlCol="0"/>
          <a:lstStyle/>
          <a:p>
            <a:endParaRPr/>
          </a:p>
        </p:txBody>
      </p:sp>
      <p:sp>
        <p:nvSpPr>
          <p:cNvPr id="86" name="object 86"/>
          <p:cNvSpPr/>
          <p:nvPr/>
        </p:nvSpPr>
        <p:spPr>
          <a:xfrm>
            <a:off x="4340699" y="2393245"/>
            <a:ext cx="663575" cy="0"/>
          </a:xfrm>
          <a:custGeom>
            <a:avLst/>
            <a:gdLst/>
            <a:ahLst/>
            <a:cxnLst/>
            <a:rect l="l" t="t" r="r" b="b"/>
            <a:pathLst>
              <a:path w="663575">
                <a:moveTo>
                  <a:pt x="0" y="0"/>
                </a:moveTo>
                <a:lnTo>
                  <a:pt x="663124" y="0"/>
                </a:lnTo>
              </a:path>
            </a:pathLst>
          </a:custGeom>
          <a:ln w="7622">
            <a:solidFill>
              <a:srgbClr val="000000"/>
            </a:solidFill>
          </a:ln>
        </p:spPr>
        <p:txBody>
          <a:bodyPr wrap="square" lIns="0" tIns="0" rIns="0" bIns="0" rtlCol="0"/>
          <a:lstStyle/>
          <a:p>
            <a:endParaRPr/>
          </a:p>
        </p:txBody>
      </p:sp>
      <p:sp>
        <p:nvSpPr>
          <p:cNvPr id="87" name="object 87"/>
          <p:cNvSpPr/>
          <p:nvPr/>
        </p:nvSpPr>
        <p:spPr>
          <a:xfrm>
            <a:off x="5003824" y="2393245"/>
            <a:ext cx="572135" cy="0"/>
          </a:xfrm>
          <a:custGeom>
            <a:avLst/>
            <a:gdLst/>
            <a:ahLst/>
            <a:cxnLst/>
            <a:rect l="l" t="t" r="r" b="b"/>
            <a:pathLst>
              <a:path w="572135">
                <a:moveTo>
                  <a:pt x="0" y="0"/>
                </a:moveTo>
                <a:lnTo>
                  <a:pt x="571659" y="0"/>
                </a:lnTo>
              </a:path>
            </a:pathLst>
          </a:custGeom>
          <a:ln w="7622">
            <a:solidFill>
              <a:srgbClr val="000000"/>
            </a:solidFill>
          </a:ln>
        </p:spPr>
        <p:txBody>
          <a:bodyPr wrap="square" lIns="0" tIns="0" rIns="0" bIns="0" rtlCol="0"/>
          <a:lstStyle/>
          <a:p>
            <a:endParaRPr/>
          </a:p>
        </p:txBody>
      </p:sp>
      <p:sp>
        <p:nvSpPr>
          <p:cNvPr id="88" name="object 88"/>
          <p:cNvSpPr/>
          <p:nvPr/>
        </p:nvSpPr>
        <p:spPr>
          <a:xfrm>
            <a:off x="5575484" y="2393245"/>
            <a:ext cx="343535" cy="0"/>
          </a:xfrm>
          <a:custGeom>
            <a:avLst/>
            <a:gdLst/>
            <a:ahLst/>
            <a:cxnLst/>
            <a:rect l="l" t="t" r="r" b="b"/>
            <a:pathLst>
              <a:path w="343535">
                <a:moveTo>
                  <a:pt x="0" y="0"/>
                </a:moveTo>
                <a:lnTo>
                  <a:pt x="342995" y="0"/>
                </a:lnTo>
              </a:path>
            </a:pathLst>
          </a:custGeom>
          <a:ln w="7622">
            <a:solidFill>
              <a:srgbClr val="000000"/>
            </a:solidFill>
          </a:ln>
        </p:spPr>
        <p:txBody>
          <a:bodyPr wrap="square" lIns="0" tIns="0" rIns="0" bIns="0" rtlCol="0"/>
          <a:lstStyle/>
          <a:p>
            <a:endParaRPr/>
          </a:p>
        </p:txBody>
      </p:sp>
      <p:sp>
        <p:nvSpPr>
          <p:cNvPr id="89" name="object 89"/>
          <p:cNvSpPr/>
          <p:nvPr/>
        </p:nvSpPr>
        <p:spPr>
          <a:xfrm>
            <a:off x="5918479" y="2393245"/>
            <a:ext cx="427355" cy="0"/>
          </a:xfrm>
          <a:custGeom>
            <a:avLst/>
            <a:gdLst/>
            <a:ahLst/>
            <a:cxnLst/>
            <a:rect l="l" t="t" r="r" b="b"/>
            <a:pathLst>
              <a:path w="427354">
                <a:moveTo>
                  <a:pt x="0" y="0"/>
                </a:moveTo>
                <a:lnTo>
                  <a:pt x="426839" y="0"/>
                </a:lnTo>
              </a:path>
            </a:pathLst>
          </a:custGeom>
          <a:ln w="7622">
            <a:solidFill>
              <a:srgbClr val="000000"/>
            </a:solidFill>
          </a:ln>
        </p:spPr>
        <p:txBody>
          <a:bodyPr wrap="square" lIns="0" tIns="0" rIns="0" bIns="0" rtlCol="0"/>
          <a:lstStyle/>
          <a:p>
            <a:endParaRPr/>
          </a:p>
        </p:txBody>
      </p:sp>
      <p:sp>
        <p:nvSpPr>
          <p:cNvPr id="90" name="object 90"/>
          <p:cNvSpPr/>
          <p:nvPr/>
        </p:nvSpPr>
        <p:spPr>
          <a:xfrm>
            <a:off x="6345318" y="2393245"/>
            <a:ext cx="617855" cy="0"/>
          </a:xfrm>
          <a:custGeom>
            <a:avLst/>
            <a:gdLst/>
            <a:ahLst/>
            <a:cxnLst/>
            <a:rect l="l" t="t" r="r" b="b"/>
            <a:pathLst>
              <a:path w="617854">
                <a:moveTo>
                  <a:pt x="0" y="0"/>
                </a:moveTo>
                <a:lnTo>
                  <a:pt x="617392" y="0"/>
                </a:lnTo>
              </a:path>
            </a:pathLst>
          </a:custGeom>
          <a:ln w="7622">
            <a:solidFill>
              <a:srgbClr val="000000"/>
            </a:solidFill>
          </a:ln>
        </p:spPr>
        <p:txBody>
          <a:bodyPr wrap="square" lIns="0" tIns="0" rIns="0" bIns="0" rtlCol="0"/>
          <a:lstStyle/>
          <a:p>
            <a:endParaRPr/>
          </a:p>
        </p:txBody>
      </p:sp>
      <p:sp>
        <p:nvSpPr>
          <p:cNvPr id="91" name="object 91"/>
          <p:cNvSpPr/>
          <p:nvPr/>
        </p:nvSpPr>
        <p:spPr>
          <a:xfrm>
            <a:off x="6962711" y="2389434"/>
            <a:ext cx="7620" cy="7620"/>
          </a:xfrm>
          <a:custGeom>
            <a:avLst/>
            <a:gdLst/>
            <a:ahLst/>
            <a:cxnLst/>
            <a:rect l="l" t="t" r="r" b="b"/>
            <a:pathLst>
              <a:path w="7620" h="7619">
                <a:moveTo>
                  <a:pt x="0" y="0"/>
                </a:moveTo>
                <a:lnTo>
                  <a:pt x="7622" y="0"/>
                </a:lnTo>
                <a:lnTo>
                  <a:pt x="7622" y="7622"/>
                </a:lnTo>
                <a:lnTo>
                  <a:pt x="0" y="7622"/>
                </a:lnTo>
                <a:lnTo>
                  <a:pt x="0" y="0"/>
                </a:lnTo>
                <a:close/>
              </a:path>
            </a:pathLst>
          </a:custGeom>
          <a:solidFill>
            <a:srgbClr val="000000"/>
          </a:solidFill>
        </p:spPr>
        <p:txBody>
          <a:bodyPr wrap="square" lIns="0" tIns="0" rIns="0" bIns="0" rtlCol="0"/>
          <a:lstStyle/>
          <a:p>
            <a:endParaRPr/>
          </a:p>
        </p:txBody>
      </p:sp>
      <p:sp>
        <p:nvSpPr>
          <p:cNvPr id="92" name="object 92"/>
          <p:cNvSpPr/>
          <p:nvPr/>
        </p:nvSpPr>
        <p:spPr>
          <a:xfrm>
            <a:off x="582991" y="5026690"/>
            <a:ext cx="3483610" cy="122555"/>
          </a:xfrm>
          <a:custGeom>
            <a:avLst/>
            <a:gdLst/>
            <a:ahLst/>
            <a:cxnLst/>
            <a:rect l="l" t="t" r="r" b="b"/>
            <a:pathLst>
              <a:path w="3483610" h="122554">
                <a:moveTo>
                  <a:pt x="0" y="121954"/>
                </a:moveTo>
                <a:lnTo>
                  <a:pt x="3483311" y="121954"/>
                </a:lnTo>
                <a:lnTo>
                  <a:pt x="3483311" y="0"/>
                </a:lnTo>
                <a:lnTo>
                  <a:pt x="0" y="0"/>
                </a:lnTo>
                <a:lnTo>
                  <a:pt x="0" y="121954"/>
                </a:lnTo>
                <a:close/>
              </a:path>
            </a:pathLst>
          </a:custGeom>
          <a:solidFill>
            <a:srgbClr val="D3CFC7"/>
          </a:solidFill>
        </p:spPr>
        <p:txBody>
          <a:bodyPr wrap="square" lIns="0" tIns="0" rIns="0" bIns="0" rtlCol="0"/>
          <a:lstStyle/>
          <a:p>
            <a:endParaRPr/>
          </a:p>
        </p:txBody>
      </p:sp>
      <p:sp>
        <p:nvSpPr>
          <p:cNvPr id="93" name="object 93"/>
          <p:cNvSpPr/>
          <p:nvPr/>
        </p:nvSpPr>
        <p:spPr>
          <a:xfrm>
            <a:off x="582991" y="5026691"/>
            <a:ext cx="114331" cy="114331"/>
          </a:xfrm>
          <a:prstGeom prst="rect">
            <a:avLst/>
          </a:prstGeom>
          <a:blipFill>
            <a:blip r:embed="rId5" cstate="print"/>
            <a:stretch>
              <a:fillRect/>
            </a:stretch>
          </a:blipFill>
        </p:spPr>
        <p:txBody>
          <a:bodyPr wrap="square" lIns="0" tIns="0" rIns="0" bIns="0" rtlCol="0"/>
          <a:lstStyle/>
          <a:p>
            <a:endParaRPr/>
          </a:p>
        </p:txBody>
      </p:sp>
      <p:sp>
        <p:nvSpPr>
          <p:cNvPr id="94" name="object 94"/>
          <p:cNvSpPr/>
          <p:nvPr/>
        </p:nvSpPr>
        <p:spPr>
          <a:xfrm>
            <a:off x="6848378" y="5026690"/>
            <a:ext cx="121954" cy="121954"/>
          </a:xfrm>
          <a:prstGeom prst="rect">
            <a:avLst/>
          </a:prstGeom>
          <a:blipFill>
            <a:blip r:embed="rId6" cstate="print"/>
            <a:stretch>
              <a:fillRect/>
            </a:stretch>
          </a:blipFill>
        </p:spPr>
        <p:txBody>
          <a:bodyPr wrap="square" lIns="0" tIns="0" rIns="0" bIns="0" rtlCol="0"/>
          <a:lstStyle/>
          <a:p>
            <a:endParaRPr/>
          </a:p>
        </p:txBody>
      </p:sp>
      <p:sp>
        <p:nvSpPr>
          <p:cNvPr id="95" name="object 95"/>
          <p:cNvSpPr/>
          <p:nvPr/>
        </p:nvSpPr>
        <p:spPr>
          <a:xfrm>
            <a:off x="4066303" y="5026691"/>
            <a:ext cx="2782570" cy="122555"/>
          </a:xfrm>
          <a:custGeom>
            <a:avLst/>
            <a:gdLst/>
            <a:ahLst/>
            <a:cxnLst/>
            <a:rect l="l" t="t" r="r" b="b"/>
            <a:pathLst>
              <a:path w="2782570" h="122554">
                <a:moveTo>
                  <a:pt x="0" y="0"/>
                </a:moveTo>
                <a:lnTo>
                  <a:pt x="2782076" y="0"/>
                </a:lnTo>
                <a:lnTo>
                  <a:pt x="2782076" y="121954"/>
                </a:lnTo>
                <a:lnTo>
                  <a:pt x="0" y="121954"/>
                </a:lnTo>
                <a:lnTo>
                  <a:pt x="0" y="0"/>
                </a:lnTo>
                <a:close/>
              </a:path>
            </a:pathLst>
          </a:custGeom>
          <a:solidFill>
            <a:srgbClr val="D3CFC7"/>
          </a:solidFill>
        </p:spPr>
        <p:txBody>
          <a:bodyPr wrap="square" lIns="0" tIns="0" rIns="0" bIns="0" rtlCol="0"/>
          <a:lstStyle/>
          <a:p>
            <a:endParaRPr/>
          </a:p>
        </p:txBody>
      </p:sp>
      <p:sp>
        <p:nvSpPr>
          <p:cNvPr id="96" name="object 96"/>
          <p:cNvSpPr/>
          <p:nvPr/>
        </p:nvSpPr>
        <p:spPr>
          <a:xfrm>
            <a:off x="4066303" y="5026691"/>
            <a:ext cx="2782076" cy="121954"/>
          </a:xfrm>
          <a:prstGeom prst="rect">
            <a:avLst/>
          </a:prstGeom>
          <a:blipFill>
            <a:blip r:embed="rId7" cstate="print"/>
            <a:stretch>
              <a:fillRect/>
            </a:stretch>
          </a:blipFill>
        </p:spPr>
        <p:txBody>
          <a:bodyPr wrap="square" lIns="0" tIns="0" rIns="0" bIns="0" rtlCol="0"/>
          <a:lstStyle/>
          <a:p>
            <a:endParaRPr/>
          </a:p>
        </p:txBody>
      </p:sp>
      <p:sp>
        <p:nvSpPr>
          <p:cNvPr id="97" name="object 97"/>
          <p:cNvSpPr/>
          <p:nvPr/>
        </p:nvSpPr>
        <p:spPr>
          <a:xfrm>
            <a:off x="704945" y="5026691"/>
            <a:ext cx="3346450" cy="107314"/>
          </a:xfrm>
          <a:custGeom>
            <a:avLst/>
            <a:gdLst/>
            <a:ahLst/>
            <a:cxnLst/>
            <a:rect l="l" t="t" r="r" b="b"/>
            <a:pathLst>
              <a:path w="3346450" h="107314">
                <a:moveTo>
                  <a:pt x="0" y="106709"/>
                </a:moveTo>
                <a:lnTo>
                  <a:pt x="0" y="0"/>
                </a:lnTo>
                <a:lnTo>
                  <a:pt x="3346113" y="0"/>
                </a:lnTo>
              </a:path>
            </a:pathLst>
          </a:custGeom>
          <a:ln w="3175">
            <a:solidFill>
              <a:srgbClr val="D3CFC7"/>
            </a:solidFill>
          </a:ln>
        </p:spPr>
        <p:txBody>
          <a:bodyPr wrap="square" lIns="0" tIns="0" rIns="0" bIns="0" rtlCol="0"/>
          <a:lstStyle/>
          <a:p>
            <a:endParaRPr/>
          </a:p>
        </p:txBody>
      </p:sp>
      <p:sp>
        <p:nvSpPr>
          <p:cNvPr id="98" name="object 98"/>
          <p:cNvSpPr/>
          <p:nvPr/>
        </p:nvSpPr>
        <p:spPr>
          <a:xfrm>
            <a:off x="704945" y="5026691"/>
            <a:ext cx="3354070" cy="114935"/>
          </a:xfrm>
          <a:custGeom>
            <a:avLst/>
            <a:gdLst/>
            <a:ahLst/>
            <a:cxnLst/>
            <a:rect l="l" t="t" r="r" b="b"/>
            <a:pathLst>
              <a:path w="3354070" h="114935">
                <a:moveTo>
                  <a:pt x="0" y="114331"/>
                </a:moveTo>
                <a:lnTo>
                  <a:pt x="3353735" y="114331"/>
                </a:lnTo>
                <a:lnTo>
                  <a:pt x="3353735" y="0"/>
                </a:lnTo>
              </a:path>
            </a:pathLst>
          </a:custGeom>
          <a:ln w="3175">
            <a:solidFill>
              <a:srgbClr val="000000"/>
            </a:solidFill>
          </a:ln>
        </p:spPr>
        <p:txBody>
          <a:bodyPr wrap="square" lIns="0" tIns="0" rIns="0" bIns="0" rtlCol="0"/>
          <a:lstStyle/>
          <a:p>
            <a:endParaRPr/>
          </a:p>
        </p:txBody>
      </p:sp>
      <p:sp>
        <p:nvSpPr>
          <p:cNvPr id="99" name="object 99"/>
          <p:cNvSpPr/>
          <p:nvPr/>
        </p:nvSpPr>
        <p:spPr>
          <a:xfrm>
            <a:off x="712567" y="5034313"/>
            <a:ext cx="3331210" cy="92075"/>
          </a:xfrm>
          <a:custGeom>
            <a:avLst/>
            <a:gdLst/>
            <a:ahLst/>
            <a:cxnLst/>
            <a:rect l="l" t="t" r="r" b="b"/>
            <a:pathLst>
              <a:path w="3331210" h="92075">
                <a:moveTo>
                  <a:pt x="0" y="91465"/>
                </a:moveTo>
                <a:lnTo>
                  <a:pt x="0" y="0"/>
                </a:lnTo>
                <a:lnTo>
                  <a:pt x="3330869" y="0"/>
                </a:lnTo>
              </a:path>
            </a:pathLst>
          </a:custGeom>
          <a:ln w="3175">
            <a:solidFill>
              <a:srgbClr val="FFFFFF"/>
            </a:solidFill>
          </a:ln>
        </p:spPr>
        <p:txBody>
          <a:bodyPr wrap="square" lIns="0" tIns="0" rIns="0" bIns="0" rtlCol="0"/>
          <a:lstStyle/>
          <a:p>
            <a:endParaRPr/>
          </a:p>
        </p:txBody>
      </p:sp>
      <p:sp>
        <p:nvSpPr>
          <p:cNvPr id="100" name="object 100"/>
          <p:cNvSpPr/>
          <p:nvPr/>
        </p:nvSpPr>
        <p:spPr>
          <a:xfrm>
            <a:off x="712567" y="5034313"/>
            <a:ext cx="3338829" cy="99695"/>
          </a:xfrm>
          <a:custGeom>
            <a:avLst/>
            <a:gdLst/>
            <a:ahLst/>
            <a:cxnLst/>
            <a:rect l="l" t="t" r="r" b="b"/>
            <a:pathLst>
              <a:path w="3338829" h="99695">
                <a:moveTo>
                  <a:pt x="0" y="99087"/>
                </a:moveTo>
                <a:lnTo>
                  <a:pt x="3338491" y="99087"/>
                </a:lnTo>
                <a:lnTo>
                  <a:pt x="3338491" y="0"/>
                </a:lnTo>
              </a:path>
            </a:pathLst>
          </a:custGeom>
          <a:ln w="3175">
            <a:solidFill>
              <a:srgbClr val="696763"/>
            </a:solidFill>
          </a:ln>
        </p:spPr>
        <p:txBody>
          <a:bodyPr wrap="square" lIns="0" tIns="0" rIns="0" bIns="0" rtlCol="0"/>
          <a:lstStyle/>
          <a:p>
            <a:endParaRPr/>
          </a:p>
        </p:txBody>
      </p:sp>
      <p:sp>
        <p:nvSpPr>
          <p:cNvPr id="101" name="object 101"/>
          <p:cNvSpPr/>
          <p:nvPr/>
        </p:nvSpPr>
        <p:spPr>
          <a:xfrm>
            <a:off x="720189" y="5041935"/>
            <a:ext cx="3331210" cy="92075"/>
          </a:xfrm>
          <a:custGeom>
            <a:avLst/>
            <a:gdLst/>
            <a:ahLst/>
            <a:cxnLst/>
            <a:rect l="l" t="t" r="r" b="b"/>
            <a:pathLst>
              <a:path w="3331210" h="92075">
                <a:moveTo>
                  <a:pt x="0" y="0"/>
                </a:moveTo>
                <a:lnTo>
                  <a:pt x="3330869" y="0"/>
                </a:lnTo>
                <a:lnTo>
                  <a:pt x="3330869" y="91465"/>
                </a:lnTo>
                <a:lnTo>
                  <a:pt x="0" y="91465"/>
                </a:lnTo>
                <a:lnTo>
                  <a:pt x="0" y="0"/>
                </a:lnTo>
                <a:close/>
              </a:path>
            </a:pathLst>
          </a:custGeom>
          <a:solidFill>
            <a:srgbClr val="D3CFC7"/>
          </a:solidFill>
        </p:spPr>
        <p:txBody>
          <a:bodyPr wrap="square" lIns="0" tIns="0" rIns="0" bIns="0" rtlCol="0"/>
          <a:lstStyle/>
          <a:p>
            <a:endParaRPr/>
          </a:p>
        </p:txBody>
      </p:sp>
      <p:sp>
        <p:nvSpPr>
          <p:cNvPr id="102" name="object 102"/>
          <p:cNvSpPr txBox="1"/>
          <p:nvPr/>
        </p:nvSpPr>
        <p:spPr>
          <a:xfrm>
            <a:off x="608402" y="1866053"/>
            <a:ext cx="537210" cy="153670"/>
          </a:xfrm>
          <a:prstGeom prst="rect">
            <a:avLst/>
          </a:prstGeom>
        </p:spPr>
        <p:txBody>
          <a:bodyPr vert="horz" wrap="square" lIns="0" tIns="11430" rIns="0" bIns="0" rtlCol="0">
            <a:spAutoFit/>
          </a:bodyPr>
          <a:lstStyle/>
          <a:p>
            <a:pPr marL="12700">
              <a:lnSpc>
                <a:spcPct val="100000"/>
              </a:lnSpc>
              <a:spcBef>
                <a:spcPts val="90"/>
              </a:spcBef>
            </a:pPr>
            <a:r>
              <a:rPr sz="850" spc="-15" dirty="0">
                <a:solidFill>
                  <a:srgbClr val="D74214"/>
                </a:solidFill>
                <a:latin typeface="Courier New"/>
                <a:cs typeface="Courier New"/>
              </a:rPr>
              <a:t>Out[10]:</a:t>
            </a:r>
            <a:endParaRPr sz="850">
              <a:latin typeface="Courier New"/>
              <a:cs typeface="Courier New"/>
            </a:endParaRPr>
          </a:p>
        </p:txBody>
      </p:sp>
      <p:sp>
        <p:nvSpPr>
          <p:cNvPr id="103" name="object 103"/>
          <p:cNvSpPr txBox="1"/>
          <p:nvPr/>
        </p:nvSpPr>
        <p:spPr>
          <a:xfrm>
            <a:off x="798955" y="2216671"/>
            <a:ext cx="290195" cy="135255"/>
          </a:xfrm>
          <a:prstGeom prst="rect">
            <a:avLst/>
          </a:prstGeom>
        </p:spPr>
        <p:txBody>
          <a:bodyPr vert="horz" wrap="square" lIns="0" tIns="15240" rIns="0" bIns="0" rtlCol="0">
            <a:spAutoFit/>
          </a:bodyPr>
          <a:lstStyle/>
          <a:p>
            <a:pPr marL="12700">
              <a:lnSpc>
                <a:spcPct val="100000"/>
              </a:lnSpc>
              <a:spcBef>
                <a:spcPts val="120"/>
              </a:spcBef>
            </a:pPr>
            <a:r>
              <a:rPr sz="700" b="1" dirty="0">
                <a:latin typeface="Arial"/>
                <a:cs typeface="Arial"/>
              </a:rPr>
              <a:t>loc_i</a:t>
            </a:r>
            <a:r>
              <a:rPr sz="700" b="1" spc="10" dirty="0">
                <a:latin typeface="Arial"/>
                <a:cs typeface="Arial"/>
              </a:rPr>
              <a:t>d</a:t>
            </a:r>
            <a:endParaRPr sz="700">
              <a:latin typeface="Arial"/>
              <a:cs typeface="Arial"/>
            </a:endParaRPr>
          </a:p>
        </p:txBody>
      </p:sp>
      <p:sp>
        <p:nvSpPr>
          <p:cNvPr id="104" name="object 104"/>
          <p:cNvSpPr txBox="1"/>
          <p:nvPr/>
        </p:nvSpPr>
        <p:spPr>
          <a:xfrm>
            <a:off x="1507813" y="2216671"/>
            <a:ext cx="264795" cy="135255"/>
          </a:xfrm>
          <a:prstGeom prst="rect">
            <a:avLst/>
          </a:prstGeom>
        </p:spPr>
        <p:txBody>
          <a:bodyPr vert="horz" wrap="square" lIns="0" tIns="15240" rIns="0" bIns="0" rtlCol="0">
            <a:spAutoFit/>
          </a:bodyPr>
          <a:lstStyle/>
          <a:p>
            <a:pPr marL="12700">
              <a:lnSpc>
                <a:spcPct val="100000"/>
              </a:lnSpc>
              <a:spcBef>
                <a:spcPts val="120"/>
              </a:spcBef>
            </a:pPr>
            <a:r>
              <a:rPr sz="700" b="1" spc="5" dirty="0">
                <a:latin typeface="Arial"/>
                <a:cs typeface="Arial"/>
              </a:rPr>
              <a:t>nam</a:t>
            </a:r>
            <a:r>
              <a:rPr sz="700" b="1" spc="10" dirty="0">
                <a:latin typeface="Arial"/>
                <a:cs typeface="Arial"/>
              </a:rPr>
              <a:t>e</a:t>
            </a:r>
            <a:endParaRPr sz="700" dirty="0">
              <a:latin typeface="Arial"/>
              <a:cs typeface="Arial"/>
            </a:endParaRPr>
          </a:p>
        </p:txBody>
      </p:sp>
      <p:sp>
        <p:nvSpPr>
          <p:cNvPr id="105" name="object 105"/>
          <p:cNvSpPr txBox="1"/>
          <p:nvPr/>
        </p:nvSpPr>
        <p:spPr>
          <a:xfrm>
            <a:off x="1858430" y="2216671"/>
            <a:ext cx="213360" cy="135255"/>
          </a:xfrm>
          <a:prstGeom prst="rect">
            <a:avLst/>
          </a:prstGeom>
        </p:spPr>
        <p:txBody>
          <a:bodyPr vert="horz" wrap="square" lIns="0" tIns="15240" rIns="0" bIns="0" rtlCol="0">
            <a:spAutoFit/>
          </a:bodyPr>
          <a:lstStyle/>
          <a:p>
            <a:pPr marL="12700">
              <a:lnSpc>
                <a:spcPct val="100000"/>
              </a:lnSpc>
              <a:spcBef>
                <a:spcPts val="120"/>
              </a:spcBef>
            </a:pPr>
            <a:r>
              <a:rPr sz="700" b="1" spc="5" dirty="0">
                <a:latin typeface="Arial"/>
                <a:cs typeface="Arial"/>
              </a:rPr>
              <a:t>typ</a:t>
            </a:r>
            <a:r>
              <a:rPr sz="700" b="1" spc="10" dirty="0">
                <a:latin typeface="Arial"/>
                <a:cs typeface="Arial"/>
              </a:rPr>
              <a:t>e</a:t>
            </a:r>
            <a:endParaRPr sz="700">
              <a:latin typeface="Arial"/>
              <a:cs typeface="Arial"/>
            </a:endParaRPr>
          </a:p>
        </p:txBody>
      </p:sp>
      <p:sp>
        <p:nvSpPr>
          <p:cNvPr id="106" name="object 106"/>
          <p:cNvSpPr txBox="1"/>
          <p:nvPr/>
        </p:nvSpPr>
        <p:spPr>
          <a:xfrm>
            <a:off x="2140449" y="2216671"/>
            <a:ext cx="304800" cy="135255"/>
          </a:xfrm>
          <a:prstGeom prst="rect">
            <a:avLst/>
          </a:prstGeom>
        </p:spPr>
        <p:txBody>
          <a:bodyPr vert="horz" wrap="square" lIns="0" tIns="15240" rIns="0" bIns="0" rtlCol="0">
            <a:spAutoFit/>
          </a:bodyPr>
          <a:lstStyle/>
          <a:p>
            <a:pPr marL="12700">
              <a:lnSpc>
                <a:spcPct val="100000"/>
              </a:lnSpc>
              <a:spcBef>
                <a:spcPts val="120"/>
              </a:spcBef>
            </a:pPr>
            <a:r>
              <a:rPr sz="700" b="1" dirty="0">
                <a:latin typeface="Arial"/>
                <a:cs typeface="Arial"/>
              </a:rPr>
              <a:t>str_n</a:t>
            </a:r>
            <a:r>
              <a:rPr sz="700" b="1" spc="10" dirty="0">
                <a:latin typeface="Arial"/>
                <a:cs typeface="Arial"/>
              </a:rPr>
              <a:t>o</a:t>
            </a:r>
            <a:endParaRPr sz="700">
              <a:latin typeface="Arial"/>
              <a:cs typeface="Arial"/>
            </a:endParaRPr>
          </a:p>
        </p:txBody>
      </p:sp>
      <p:sp>
        <p:nvSpPr>
          <p:cNvPr id="107" name="object 107"/>
          <p:cNvSpPr txBox="1"/>
          <p:nvPr/>
        </p:nvSpPr>
        <p:spPr>
          <a:xfrm>
            <a:off x="2605399" y="2216671"/>
            <a:ext cx="274320" cy="135255"/>
          </a:xfrm>
          <a:prstGeom prst="rect">
            <a:avLst/>
          </a:prstGeom>
        </p:spPr>
        <p:txBody>
          <a:bodyPr vert="horz" wrap="square" lIns="0" tIns="15240" rIns="0" bIns="0" rtlCol="0">
            <a:spAutoFit/>
          </a:bodyPr>
          <a:lstStyle/>
          <a:p>
            <a:pPr marL="12700">
              <a:lnSpc>
                <a:spcPct val="100000"/>
              </a:lnSpc>
              <a:spcBef>
                <a:spcPts val="120"/>
              </a:spcBef>
            </a:pPr>
            <a:r>
              <a:rPr sz="700" b="1" dirty="0">
                <a:latin typeface="Arial"/>
                <a:cs typeface="Arial"/>
              </a:rPr>
              <a:t>stree</a:t>
            </a:r>
            <a:r>
              <a:rPr sz="700" b="1" spc="5" dirty="0">
                <a:latin typeface="Arial"/>
                <a:cs typeface="Arial"/>
              </a:rPr>
              <a:t>t</a:t>
            </a:r>
            <a:endParaRPr sz="700">
              <a:latin typeface="Arial"/>
              <a:cs typeface="Arial"/>
            </a:endParaRPr>
          </a:p>
        </p:txBody>
      </p:sp>
      <p:sp>
        <p:nvSpPr>
          <p:cNvPr id="108" name="object 108"/>
          <p:cNvSpPr txBox="1"/>
          <p:nvPr/>
        </p:nvSpPr>
        <p:spPr>
          <a:xfrm>
            <a:off x="2948395" y="2216671"/>
            <a:ext cx="559435" cy="135255"/>
          </a:xfrm>
          <a:prstGeom prst="rect">
            <a:avLst/>
          </a:prstGeom>
        </p:spPr>
        <p:txBody>
          <a:bodyPr vert="horz" wrap="square" lIns="0" tIns="15240" rIns="0" bIns="0" rtlCol="0">
            <a:spAutoFit/>
          </a:bodyPr>
          <a:lstStyle/>
          <a:p>
            <a:pPr marL="12700">
              <a:lnSpc>
                <a:spcPct val="100000"/>
              </a:lnSpc>
              <a:spcBef>
                <a:spcPts val="120"/>
              </a:spcBef>
            </a:pPr>
            <a:r>
              <a:rPr sz="700" b="1" spc="5" dirty="0">
                <a:latin typeface="Arial"/>
                <a:cs typeface="Arial"/>
              </a:rPr>
              <a:t>postal_code</a:t>
            </a:r>
            <a:endParaRPr sz="700">
              <a:latin typeface="Arial"/>
              <a:cs typeface="Arial"/>
            </a:endParaRPr>
          </a:p>
        </p:txBody>
      </p:sp>
      <p:sp>
        <p:nvSpPr>
          <p:cNvPr id="109" name="object 109"/>
          <p:cNvSpPr txBox="1"/>
          <p:nvPr/>
        </p:nvSpPr>
        <p:spPr>
          <a:xfrm>
            <a:off x="3573409" y="2216671"/>
            <a:ext cx="238760" cy="135255"/>
          </a:xfrm>
          <a:prstGeom prst="rect">
            <a:avLst/>
          </a:prstGeom>
        </p:spPr>
        <p:txBody>
          <a:bodyPr vert="horz" wrap="square" lIns="0" tIns="15240" rIns="0" bIns="0" rtlCol="0">
            <a:spAutoFit/>
          </a:bodyPr>
          <a:lstStyle/>
          <a:p>
            <a:pPr marL="12700">
              <a:lnSpc>
                <a:spcPct val="100000"/>
              </a:lnSpc>
              <a:spcBef>
                <a:spcPts val="120"/>
              </a:spcBef>
            </a:pPr>
            <a:r>
              <a:rPr sz="700" b="1" spc="5" dirty="0">
                <a:latin typeface="Arial"/>
                <a:cs typeface="Arial"/>
              </a:rPr>
              <a:t>war</a:t>
            </a:r>
            <a:r>
              <a:rPr sz="700" b="1" spc="10" dirty="0">
                <a:latin typeface="Arial"/>
                <a:cs typeface="Arial"/>
              </a:rPr>
              <a:t>d</a:t>
            </a:r>
            <a:endParaRPr sz="700">
              <a:latin typeface="Arial"/>
              <a:cs typeface="Arial"/>
            </a:endParaRPr>
          </a:p>
        </p:txBody>
      </p:sp>
      <p:sp>
        <p:nvSpPr>
          <p:cNvPr id="110" name="object 110"/>
          <p:cNvSpPr txBox="1"/>
          <p:nvPr/>
        </p:nvSpPr>
        <p:spPr>
          <a:xfrm>
            <a:off x="4007870" y="2216671"/>
            <a:ext cx="299720" cy="135255"/>
          </a:xfrm>
          <a:prstGeom prst="rect">
            <a:avLst/>
          </a:prstGeom>
        </p:spPr>
        <p:txBody>
          <a:bodyPr vert="horz" wrap="square" lIns="0" tIns="15240" rIns="0" bIns="0" rtlCol="0">
            <a:spAutoFit/>
          </a:bodyPr>
          <a:lstStyle/>
          <a:p>
            <a:pPr marL="12700">
              <a:lnSpc>
                <a:spcPct val="100000"/>
              </a:lnSpc>
              <a:spcBef>
                <a:spcPts val="120"/>
              </a:spcBef>
            </a:pPr>
            <a:r>
              <a:rPr sz="700" b="1" spc="5" dirty="0">
                <a:latin typeface="Arial"/>
                <a:cs typeface="Arial"/>
              </a:rPr>
              <a:t>phon</a:t>
            </a:r>
            <a:r>
              <a:rPr sz="700" b="1" spc="10" dirty="0">
                <a:latin typeface="Arial"/>
                <a:cs typeface="Arial"/>
              </a:rPr>
              <a:t>e</a:t>
            </a:r>
            <a:endParaRPr sz="700">
              <a:latin typeface="Arial"/>
              <a:cs typeface="Arial"/>
            </a:endParaRPr>
          </a:p>
        </p:txBody>
      </p:sp>
      <p:sp>
        <p:nvSpPr>
          <p:cNvPr id="111" name="object 111"/>
          <p:cNvSpPr txBox="1"/>
          <p:nvPr/>
        </p:nvSpPr>
        <p:spPr>
          <a:xfrm>
            <a:off x="4373732" y="2216671"/>
            <a:ext cx="594360" cy="135255"/>
          </a:xfrm>
          <a:prstGeom prst="rect">
            <a:avLst/>
          </a:prstGeom>
        </p:spPr>
        <p:txBody>
          <a:bodyPr vert="horz" wrap="square" lIns="0" tIns="15240" rIns="0" bIns="0" rtlCol="0">
            <a:spAutoFit/>
          </a:bodyPr>
          <a:lstStyle/>
          <a:p>
            <a:pPr marL="12700">
              <a:lnSpc>
                <a:spcPct val="100000"/>
              </a:lnSpc>
              <a:spcBef>
                <a:spcPts val="120"/>
              </a:spcBef>
            </a:pPr>
            <a:r>
              <a:rPr sz="700" b="1" spc="5" dirty="0">
                <a:latin typeface="Arial"/>
                <a:cs typeface="Arial"/>
              </a:rPr>
              <a:t>building.type</a:t>
            </a:r>
            <a:endParaRPr sz="700">
              <a:latin typeface="Arial"/>
              <a:cs typeface="Arial"/>
            </a:endParaRPr>
          </a:p>
        </p:txBody>
      </p:sp>
      <p:sp>
        <p:nvSpPr>
          <p:cNvPr id="112" name="object 112"/>
          <p:cNvSpPr txBox="1"/>
          <p:nvPr/>
        </p:nvSpPr>
        <p:spPr>
          <a:xfrm>
            <a:off x="5082590" y="2216671"/>
            <a:ext cx="457200" cy="135255"/>
          </a:xfrm>
          <a:prstGeom prst="rect">
            <a:avLst/>
          </a:prstGeom>
        </p:spPr>
        <p:txBody>
          <a:bodyPr vert="horz" wrap="square" lIns="0" tIns="15240" rIns="0" bIns="0" rtlCol="0">
            <a:spAutoFit/>
          </a:bodyPr>
          <a:lstStyle/>
          <a:p>
            <a:pPr marL="12700">
              <a:lnSpc>
                <a:spcPct val="100000"/>
              </a:lnSpc>
              <a:spcBef>
                <a:spcPts val="120"/>
              </a:spcBef>
            </a:pPr>
            <a:r>
              <a:rPr sz="700" b="1" spc="5" dirty="0">
                <a:latin typeface="Arial"/>
                <a:cs typeface="Arial"/>
              </a:rPr>
              <a:t>bldgname</a:t>
            </a:r>
            <a:endParaRPr sz="700">
              <a:latin typeface="Arial"/>
              <a:cs typeface="Arial"/>
            </a:endParaRPr>
          </a:p>
        </p:txBody>
      </p:sp>
      <p:sp>
        <p:nvSpPr>
          <p:cNvPr id="113" name="object 113"/>
          <p:cNvSpPr txBox="1"/>
          <p:nvPr/>
        </p:nvSpPr>
        <p:spPr>
          <a:xfrm>
            <a:off x="5608516" y="2216671"/>
            <a:ext cx="274320" cy="135255"/>
          </a:xfrm>
          <a:prstGeom prst="rect">
            <a:avLst/>
          </a:prstGeom>
        </p:spPr>
        <p:txBody>
          <a:bodyPr vert="horz" wrap="square" lIns="0" tIns="15240" rIns="0" bIns="0" rtlCol="0">
            <a:spAutoFit/>
          </a:bodyPr>
          <a:lstStyle/>
          <a:p>
            <a:pPr marL="12700">
              <a:lnSpc>
                <a:spcPct val="100000"/>
              </a:lnSpc>
              <a:spcBef>
                <a:spcPts val="120"/>
              </a:spcBef>
            </a:pPr>
            <a:r>
              <a:rPr sz="700" b="1" dirty="0">
                <a:latin typeface="Arial"/>
                <a:cs typeface="Arial"/>
              </a:rPr>
              <a:t>Infan</a:t>
            </a:r>
            <a:r>
              <a:rPr sz="700" b="1" spc="5" dirty="0">
                <a:latin typeface="Arial"/>
                <a:cs typeface="Arial"/>
              </a:rPr>
              <a:t>t</a:t>
            </a:r>
            <a:endParaRPr sz="700">
              <a:latin typeface="Arial"/>
              <a:cs typeface="Arial"/>
            </a:endParaRPr>
          </a:p>
        </p:txBody>
      </p:sp>
      <p:sp>
        <p:nvSpPr>
          <p:cNvPr id="114" name="object 114"/>
          <p:cNvSpPr txBox="1"/>
          <p:nvPr/>
        </p:nvSpPr>
        <p:spPr>
          <a:xfrm>
            <a:off x="5951512" y="2216671"/>
            <a:ext cx="360680" cy="135255"/>
          </a:xfrm>
          <a:prstGeom prst="rect">
            <a:avLst/>
          </a:prstGeom>
        </p:spPr>
        <p:txBody>
          <a:bodyPr vert="horz" wrap="square" lIns="0" tIns="15240" rIns="0" bIns="0" rtlCol="0">
            <a:spAutoFit/>
          </a:bodyPr>
          <a:lstStyle/>
          <a:p>
            <a:pPr marL="12700">
              <a:lnSpc>
                <a:spcPct val="100000"/>
              </a:lnSpc>
              <a:spcBef>
                <a:spcPts val="120"/>
              </a:spcBef>
            </a:pPr>
            <a:r>
              <a:rPr sz="700" b="1" spc="5" dirty="0">
                <a:latin typeface="Arial"/>
                <a:cs typeface="Arial"/>
              </a:rPr>
              <a:t>Toddler</a:t>
            </a:r>
            <a:endParaRPr sz="700">
              <a:latin typeface="Arial"/>
              <a:cs typeface="Arial"/>
            </a:endParaRPr>
          </a:p>
        </p:txBody>
      </p:sp>
      <p:sp>
        <p:nvSpPr>
          <p:cNvPr id="115" name="object 115"/>
          <p:cNvSpPr txBox="1"/>
          <p:nvPr/>
        </p:nvSpPr>
        <p:spPr>
          <a:xfrm>
            <a:off x="6378351" y="2216671"/>
            <a:ext cx="554355" cy="135255"/>
          </a:xfrm>
          <a:prstGeom prst="rect">
            <a:avLst/>
          </a:prstGeom>
        </p:spPr>
        <p:txBody>
          <a:bodyPr vert="horz" wrap="square" lIns="0" tIns="15240" rIns="0" bIns="0" rtlCol="0">
            <a:spAutoFit/>
          </a:bodyPr>
          <a:lstStyle/>
          <a:p>
            <a:pPr marL="12700">
              <a:lnSpc>
                <a:spcPct val="100000"/>
              </a:lnSpc>
              <a:spcBef>
                <a:spcPts val="120"/>
              </a:spcBef>
            </a:pPr>
            <a:r>
              <a:rPr sz="700" b="1" spc="5" dirty="0">
                <a:latin typeface="Arial"/>
                <a:cs typeface="Arial"/>
              </a:rPr>
              <a:t>Preschooler</a:t>
            </a:r>
            <a:endParaRPr sz="700">
              <a:latin typeface="Arial"/>
              <a:cs typeface="Arial"/>
            </a:endParaRPr>
          </a:p>
        </p:txBody>
      </p:sp>
      <p:sp>
        <p:nvSpPr>
          <p:cNvPr id="116" name="object 116"/>
          <p:cNvSpPr txBox="1"/>
          <p:nvPr/>
        </p:nvSpPr>
        <p:spPr>
          <a:xfrm>
            <a:off x="666835" y="2582533"/>
            <a:ext cx="422275" cy="135255"/>
          </a:xfrm>
          <a:prstGeom prst="rect">
            <a:avLst/>
          </a:prstGeom>
        </p:spPr>
        <p:txBody>
          <a:bodyPr vert="horz" wrap="square" lIns="0" tIns="15240" rIns="0" bIns="0" rtlCol="0">
            <a:spAutoFit/>
          </a:bodyPr>
          <a:lstStyle/>
          <a:p>
            <a:pPr>
              <a:lnSpc>
                <a:spcPct val="100000"/>
              </a:lnSpc>
              <a:spcBef>
                <a:spcPts val="120"/>
              </a:spcBef>
              <a:tabLst>
                <a:tab pos="205740" algn="l"/>
              </a:tabLst>
            </a:pPr>
            <a:r>
              <a:rPr sz="700" b="1" spc="10" dirty="0">
                <a:latin typeface="Arial"/>
                <a:cs typeface="Arial"/>
              </a:rPr>
              <a:t>0	</a:t>
            </a:r>
            <a:r>
              <a:rPr sz="700" spc="5" dirty="0">
                <a:latin typeface="Arial"/>
                <a:cs typeface="Arial"/>
              </a:rPr>
              <a:t>101</a:t>
            </a:r>
            <a:r>
              <a:rPr sz="700" spc="10" dirty="0">
                <a:latin typeface="Arial"/>
                <a:cs typeface="Arial"/>
              </a:rPr>
              <a:t>3</a:t>
            </a:r>
            <a:endParaRPr sz="700">
              <a:latin typeface="Arial"/>
              <a:cs typeface="Arial"/>
            </a:endParaRPr>
          </a:p>
        </p:txBody>
      </p:sp>
      <p:sp>
        <p:nvSpPr>
          <p:cNvPr id="117" name="object 117"/>
          <p:cNvSpPr txBox="1"/>
          <p:nvPr/>
        </p:nvSpPr>
        <p:spPr>
          <a:xfrm>
            <a:off x="1291849" y="2422468"/>
            <a:ext cx="478155" cy="455295"/>
          </a:xfrm>
          <a:prstGeom prst="rect">
            <a:avLst/>
          </a:prstGeom>
        </p:spPr>
        <p:txBody>
          <a:bodyPr vert="horz" wrap="square" lIns="0" tIns="15240" rIns="0" bIns="0" rtlCol="0">
            <a:spAutoFit/>
          </a:bodyPr>
          <a:lstStyle/>
          <a:p>
            <a:pPr marR="5080" indent="38100" algn="just">
              <a:lnSpc>
                <a:spcPct val="100000"/>
              </a:lnSpc>
              <a:spcBef>
                <a:spcPts val="120"/>
              </a:spcBef>
            </a:pPr>
            <a:r>
              <a:rPr sz="700" spc="5" dirty="0">
                <a:latin typeface="Arial"/>
                <a:cs typeface="Arial"/>
              </a:rPr>
              <a:t>La</a:t>
            </a:r>
            <a:r>
              <a:rPr sz="700" spc="10" dirty="0">
                <a:latin typeface="Arial"/>
                <a:cs typeface="Arial"/>
              </a:rPr>
              <a:t>k</a:t>
            </a:r>
            <a:r>
              <a:rPr sz="700" spc="5" dirty="0">
                <a:latin typeface="Arial"/>
                <a:cs typeface="Arial"/>
              </a:rPr>
              <a:t>e</a:t>
            </a:r>
            <a:r>
              <a:rPr sz="700" spc="10" dirty="0">
                <a:latin typeface="Arial"/>
                <a:cs typeface="Arial"/>
              </a:rPr>
              <a:t>s</a:t>
            </a:r>
            <a:r>
              <a:rPr sz="700" dirty="0">
                <a:latin typeface="Arial"/>
                <a:cs typeface="Arial"/>
              </a:rPr>
              <a:t>hor</a:t>
            </a:r>
            <a:r>
              <a:rPr sz="700" spc="5" dirty="0">
                <a:latin typeface="Arial"/>
                <a:cs typeface="Arial"/>
              </a:rPr>
              <a:t>e  Community  Child</a:t>
            </a:r>
            <a:r>
              <a:rPr sz="700" spc="-35" dirty="0">
                <a:latin typeface="Arial"/>
                <a:cs typeface="Arial"/>
              </a:rPr>
              <a:t> </a:t>
            </a:r>
            <a:r>
              <a:rPr sz="700" spc="5" dirty="0">
                <a:latin typeface="Arial"/>
                <a:cs typeface="Arial"/>
              </a:rPr>
              <a:t>Care</a:t>
            </a:r>
            <a:endParaRPr sz="700">
              <a:latin typeface="Arial"/>
              <a:cs typeface="Arial"/>
            </a:endParaRPr>
          </a:p>
          <a:p>
            <a:pPr marL="190500">
              <a:lnSpc>
                <a:spcPct val="100000"/>
              </a:lnSpc>
            </a:pPr>
            <a:r>
              <a:rPr sz="700" dirty="0">
                <a:latin typeface="Arial"/>
                <a:cs typeface="Arial"/>
              </a:rPr>
              <a:t>Centr</a:t>
            </a:r>
            <a:r>
              <a:rPr sz="700" spc="10" dirty="0">
                <a:latin typeface="Arial"/>
                <a:cs typeface="Arial"/>
              </a:rPr>
              <a:t>e</a:t>
            </a:r>
            <a:endParaRPr sz="700">
              <a:latin typeface="Arial"/>
              <a:cs typeface="Arial"/>
            </a:endParaRPr>
          </a:p>
        </p:txBody>
      </p:sp>
      <p:sp>
        <p:nvSpPr>
          <p:cNvPr id="118" name="object 118"/>
          <p:cNvSpPr txBox="1"/>
          <p:nvPr/>
        </p:nvSpPr>
        <p:spPr>
          <a:xfrm>
            <a:off x="1822864" y="2529178"/>
            <a:ext cx="2510790" cy="241935"/>
          </a:xfrm>
          <a:prstGeom prst="rect">
            <a:avLst/>
          </a:prstGeom>
        </p:spPr>
        <p:txBody>
          <a:bodyPr vert="horz" wrap="square" lIns="0" tIns="15240" rIns="0" bIns="0" rtlCol="0">
            <a:spAutoFit/>
          </a:bodyPr>
          <a:lstStyle/>
          <a:p>
            <a:pPr marL="40640">
              <a:lnSpc>
                <a:spcPct val="100000"/>
              </a:lnSpc>
              <a:spcBef>
                <a:spcPts val="120"/>
              </a:spcBef>
              <a:tabLst>
                <a:tab pos="726440" algn="l"/>
                <a:tab pos="2105660" algn="l"/>
              </a:tabLst>
            </a:pPr>
            <a:r>
              <a:rPr sz="700" spc="5" dirty="0">
                <a:latin typeface="Arial"/>
                <a:cs typeface="Arial"/>
              </a:rPr>
              <a:t>Non-	seventh	416-394-</a:t>
            </a:r>
            <a:endParaRPr sz="700">
              <a:latin typeface="Arial"/>
              <a:cs typeface="Arial"/>
            </a:endParaRPr>
          </a:p>
          <a:p>
            <a:pPr marL="25400">
              <a:lnSpc>
                <a:spcPct val="100000"/>
              </a:lnSpc>
              <a:tabLst>
                <a:tab pos="459740" algn="l"/>
                <a:tab pos="977900" algn="l"/>
                <a:tab pos="1297940" algn="l"/>
                <a:tab pos="1922780" algn="l"/>
                <a:tab pos="2265680" algn="l"/>
              </a:tabLst>
            </a:pPr>
            <a:r>
              <a:rPr sz="700" dirty="0">
                <a:latin typeface="Arial"/>
                <a:cs typeface="Arial"/>
              </a:rPr>
              <a:t>Profit	</a:t>
            </a:r>
            <a:r>
              <a:rPr sz="1050" spc="7" baseline="31746" dirty="0">
                <a:latin typeface="Arial"/>
                <a:cs typeface="Arial"/>
              </a:rPr>
              <a:t>101	</a:t>
            </a:r>
            <a:r>
              <a:rPr sz="700" spc="5" dirty="0">
                <a:latin typeface="Arial"/>
                <a:cs typeface="Arial"/>
              </a:rPr>
              <a:t>st	</a:t>
            </a:r>
            <a:r>
              <a:rPr sz="1050" spc="15" baseline="31746" dirty="0">
                <a:latin typeface="Arial"/>
                <a:cs typeface="Arial"/>
              </a:rPr>
              <a:t>M8V</a:t>
            </a:r>
            <a:r>
              <a:rPr sz="1050" spc="7" baseline="31746" dirty="0">
                <a:latin typeface="Arial"/>
                <a:cs typeface="Arial"/>
              </a:rPr>
              <a:t> 3B5	</a:t>
            </a:r>
            <a:r>
              <a:rPr sz="1050" spc="15" baseline="31746" dirty="0">
                <a:latin typeface="Arial"/>
                <a:cs typeface="Arial"/>
              </a:rPr>
              <a:t>6	</a:t>
            </a:r>
            <a:r>
              <a:rPr sz="700" spc="5" dirty="0">
                <a:latin typeface="Arial"/>
                <a:cs typeface="Arial"/>
              </a:rPr>
              <a:t>7601</a:t>
            </a:r>
            <a:endParaRPr sz="700">
              <a:latin typeface="Arial"/>
              <a:cs typeface="Arial"/>
            </a:endParaRPr>
          </a:p>
        </p:txBody>
      </p:sp>
      <p:sp>
        <p:nvSpPr>
          <p:cNvPr id="119" name="object 119"/>
          <p:cNvSpPr txBox="1"/>
          <p:nvPr/>
        </p:nvSpPr>
        <p:spPr>
          <a:xfrm>
            <a:off x="4493142" y="2475823"/>
            <a:ext cx="475615" cy="348615"/>
          </a:xfrm>
          <a:prstGeom prst="rect">
            <a:avLst/>
          </a:prstGeom>
        </p:spPr>
        <p:txBody>
          <a:bodyPr vert="horz" wrap="square" lIns="0" tIns="15240" rIns="0" bIns="0" rtlCol="0">
            <a:spAutoFit/>
          </a:bodyPr>
          <a:lstStyle/>
          <a:p>
            <a:pPr marR="5080" indent="213360">
              <a:lnSpc>
                <a:spcPct val="100000"/>
              </a:lnSpc>
              <a:spcBef>
                <a:spcPts val="120"/>
              </a:spcBef>
            </a:pPr>
            <a:r>
              <a:rPr sz="700" dirty="0">
                <a:latin typeface="Arial"/>
                <a:cs typeface="Arial"/>
              </a:rPr>
              <a:t>Publi</a:t>
            </a:r>
            <a:r>
              <a:rPr sz="700" spc="5" dirty="0">
                <a:latin typeface="Arial"/>
                <a:cs typeface="Arial"/>
              </a:rPr>
              <a:t>c  Elementar</a:t>
            </a:r>
            <a:r>
              <a:rPr sz="700" spc="10" dirty="0">
                <a:latin typeface="Arial"/>
                <a:cs typeface="Arial"/>
              </a:rPr>
              <a:t>y</a:t>
            </a:r>
            <a:endParaRPr sz="700">
              <a:latin typeface="Arial"/>
              <a:cs typeface="Arial"/>
            </a:endParaRPr>
          </a:p>
          <a:p>
            <a:pPr marL="182880">
              <a:lnSpc>
                <a:spcPct val="100000"/>
              </a:lnSpc>
            </a:pPr>
            <a:r>
              <a:rPr sz="700" spc="5" dirty="0">
                <a:latin typeface="Arial"/>
                <a:cs typeface="Arial"/>
              </a:rPr>
              <a:t>S</a:t>
            </a:r>
            <a:r>
              <a:rPr sz="700" spc="10" dirty="0">
                <a:latin typeface="Arial"/>
                <a:cs typeface="Arial"/>
              </a:rPr>
              <a:t>c</a:t>
            </a:r>
            <a:r>
              <a:rPr sz="700" spc="5" dirty="0">
                <a:latin typeface="Arial"/>
                <a:cs typeface="Arial"/>
              </a:rPr>
              <a:t>hoo</a:t>
            </a:r>
            <a:r>
              <a:rPr sz="700" dirty="0">
                <a:latin typeface="Arial"/>
                <a:cs typeface="Arial"/>
              </a:rPr>
              <a:t>l</a:t>
            </a:r>
            <a:endParaRPr sz="700">
              <a:latin typeface="Arial"/>
              <a:cs typeface="Arial"/>
            </a:endParaRPr>
          </a:p>
        </p:txBody>
      </p:sp>
      <p:sp>
        <p:nvSpPr>
          <p:cNvPr id="120" name="object 120"/>
          <p:cNvSpPr txBox="1"/>
          <p:nvPr/>
        </p:nvSpPr>
        <p:spPr>
          <a:xfrm>
            <a:off x="5194377" y="2422468"/>
            <a:ext cx="348615" cy="455295"/>
          </a:xfrm>
          <a:prstGeom prst="rect">
            <a:avLst/>
          </a:prstGeom>
        </p:spPr>
        <p:txBody>
          <a:bodyPr vert="horz" wrap="square" lIns="0" tIns="15240" rIns="0" bIns="0" rtlCol="0">
            <a:spAutoFit/>
          </a:bodyPr>
          <a:lstStyle/>
          <a:p>
            <a:pPr marL="53340" marR="5080" indent="-53975" algn="just">
              <a:lnSpc>
                <a:spcPct val="100000"/>
              </a:lnSpc>
              <a:spcBef>
                <a:spcPts val="120"/>
              </a:spcBef>
            </a:pPr>
            <a:r>
              <a:rPr sz="700" spc="5" dirty="0">
                <a:latin typeface="Arial"/>
                <a:cs typeface="Arial"/>
              </a:rPr>
              <a:t>Se</a:t>
            </a:r>
            <a:r>
              <a:rPr sz="700" spc="10" dirty="0">
                <a:latin typeface="Arial"/>
                <a:cs typeface="Arial"/>
              </a:rPr>
              <a:t>v</a:t>
            </a:r>
            <a:r>
              <a:rPr sz="700" dirty="0">
                <a:latin typeface="Arial"/>
                <a:cs typeface="Arial"/>
              </a:rPr>
              <a:t>ent</a:t>
            </a:r>
            <a:r>
              <a:rPr sz="700" spc="5" dirty="0">
                <a:latin typeface="Arial"/>
                <a:cs typeface="Arial"/>
              </a:rPr>
              <a:t>h  </a:t>
            </a:r>
            <a:r>
              <a:rPr sz="700" dirty="0">
                <a:latin typeface="Arial"/>
                <a:cs typeface="Arial"/>
              </a:rPr>
              <a:t>Street  </a:t>
            </a:r>
            <a:r>
              <a:rPr sz="700" spc="5" dirty="0">
                <a:latin typeface="Arial"/>
                <a:cs typeface="Arial"/>
              </a:rPr>
              <a:t>Public  S</a:t>
            </a:r>
            <a:r>
              <a:rPr sz="700" spc="10" dirty="0">
                <a:latin typeface="Arial"/>
                <a:cs typeface="Arial"/>
              </a:rPr>
              <a:t>c</a:t>
            </a:r>
            <a:r>
              <a:rPr sz="700" spc="5" dirty="0">
                <a:latin typeface="Arial"/>
                <a:cs typeface="Arial"/>
              </a:rPr>
              <a:t>hoo</a:t>
            </a:r>
            <a:r>
              <a:rPr sz="700" dirty="0">
                <a:latin typeface="Arial"/>
                <a:cs typeface="Arial"/>
              </a:rPr>
              <a:t>l</a:t>
            </a:r>
            <a:endParaRPr sz="700">
              <a:latin typeface="Arial"/>
              <a:cs typeface="Arial"/>
            </a:endParaRPr>
          </a:p>
        </p:txBody>
      </p:sp>
      <p:sp>
        <p:nvSpPr>
          <p:cNvPr id="121" name="object 121"/>
          <p:cNvSpPr txBox="1"/>
          <p:nvPr/>
        </p:nvSpPr>
        <p:spPr>
          <a:xfrm>
            <a:off x="5819392" y="2582533"/>
            <a:ext cx="64135" cy="135255"/>
          </a:xfrm>
          <a:prstGeom prst="rect">
            <a:avLst/>
          </a:prstGeom>
        </p:spPr>
        <p:txBody>
          <a:bodyPr vert="horz" wrap="square" lIns="0" tIns="15240" rIns="0" bIns="0" rtlCol="0">
            <a:spAutoFit/>
          </a:bodyPr>
          <a:lstStyle/>
          <a:p>
            <a:pPr>
              <a:lnSpc>
                <a:spcPct val="100000"/>
              </a:lnSpc>
              <a:spcBef>
                <a:spcPts val="120"/>
              </a:spcBef>
            </a:pPr>
            <a:r>
              <a:rPr sz="700" spc="10" dirty="0">
                <a:latin typeface="Arial"/>
                <a:cs typeface="Arial"/>
              </a:rPr>
              <a:t>0</a:t>
            </a:r>
            <a:endParaRPr sz="700">
              <a:latin typeface="Arial"/>
              <a:cs typeface="Arial"/>
            </a:endParaRPr>
          </a:p>
        </p:txBody>
      </p:sp>
      <p:sp>
        <p:nvSpPr>
          <p:cNvPr id="122" name="object 122"/>
          <p:cNvSpPr txBox="1"/>
          <p:nvPr/>
        </p:nvSpPr>
        <p:spPr>
          <a:xfrm>
            <a:off x="6200498" y="2582533"/>
            <a:ext cx="114935" cy="135255"/>
          </a:xfrm>
          <a:prstGeom prst="rect">
            <a:avLst/>
          </a:prstGeom>
        </p:spPr>
        <p:txBody>
          <a:bodyPr vert="horz" wrap="square" lIns="0" tIns="15240" rIns="0" bIns="0" rtlCol="0">
            <a:spAutoFit/>
          </a:bodyPr>
          <a:lstStyle/>
          <a:p>
            <a:pPr>
              <a:lnSpc>
                <a:spcPct val="100000"/>
              </a:lnSpc>
              <a:spcBef>
                <a:spcPts val="120"/>
              </a:spcBef>
            </a:pPr>
            <a:r>
              <a:rPr sz="700" spc="5" dirty="0">
                <a:latin typeface="Arial"/>
                <a:cs typeface="Arial"/>
              </a:rPr>
              <a:t>2</a:t>
            </a:r>
            <a:r>
              <a:rPr sz="700" spc="10" dirty="0">
                <a:latin typeface="Arial"/>
                <a:cs typeface="Arial"/>
              </a:rPr>
              <a:t>0</a:t>
            </a:r>
            <a:endParaRPr sz="700">
              <a:latin typeface="Arial"/>
              <a:cs typeface="Arial"/>
            </a:endParaRPr>
          </a:p>
        </p:txBody>
      </p:sp>
      <p:sp>
        <p:nvSpPr>
          <p:cNvPr id="123" name="object 123"/>
          <p:cNvSpPr txBox="1"/>
          <p:nvPr/>
        </p:nvSpPr>
        <p:spPr>
          <a:xfrm>
            <a:off x="6817890" y="2582533"/>
            <a:ext cx="114935" cy="135255"/>
          </a:xfrm>
          <a:prstGeom prst="rect">
            <a:avLst/>
          </a:prstGeom>
        </p:spPr>
        <p:txBody>
          <a:bodyPr vert="horz" wrap="square" lIns="0" tIns="15240" rIns="0" bIns="0" rtlCol="0">
            <a:spAutoFit/>
          </a:bodyPr>
          <a:lstStyle/>
          <a:p>
            <a:pPr>
              <a:lnSpc>
                <a:spcPct val="100000"/>
              </a:lnSpc>
              <a:spcBef>
                <a:spcPts val="120"/>
              </a:spcBef>
            </a:pPr>
            <a:r>
              <a:rPr sz="700" spc="5" dirty="0">
                <a:latin typeface="Arial"/>
                <a:cs typeface="Arial"/>
              </a:rPr>
              <a:t>3</a:t>
            </a:r>
            <a:r>
              <a:rPr sz="700" spc="10" dirty="0">
                <a:latin typeface="Arial"/>
                <a:cs typeface="Arial"/>
              </a:rPr>
              <a:t>2</a:t>
            </a:r>
            <a:endParaRPr sz="700">
              <a:latin typeface="Arial"/>
              <a:cs typeface="Arial"/>
            </a:endParaRPr>
          </a:p>
        </p:txBody>
      </p:sp>
      <p:sp>
        <p:nvSpPr>
          <p:cNvPr id="124" name="object 124"/>
          <p:cNvSpPr txBox="1"/>
          <p:nvPr/>
        </p:nvSpPr>
        <p:spPr>
          <a:xfrm>
            <a:off x="654135" y="3100837"/>
            <a:ext cx="434975" cy="135255"/>
          </a:xfrm>
          <a:prstGeom prst="rect">
            <a:avLst/>
          </a:prstGeom>
        </p:spPr>
        <p:txBody>
          <a:bodyPr vert="horz" wrap="square" lIns="0" tIns="15240" rIns="0" bIns="0" rtlCol="0">
            <a:spAutoFit/>
          </a:bodyPr>
          <a:lstStyle/>
          <a:p>
            <a:pPr marL="12700">
              <a:lnSpc>
                <a:spcPct val="100000"/>
              </a:lnSpc>
              <a:spcBef>
                <a:spcPts val="120"/>
              </a:spcBef>
              <a:tabLst>
                <a:tab pos="218440" algn="l"/>
              </a:tabLst>
            </a:pPr>
            <a:r>
              <a:rPr sz="700" b="1" spc="10" dirty="0">
                <a:latin typeface="Arial"/>
                <a:cs typeface="Arial"/>
              </a:rPr>
              <a:t>1	</a:t>
            </a:r>
            <a:r>
              <a:rPr sz="700" spc="5" dirty="0">
                <a:latin typeface="Arial"/>
                <a:cs typeface="Arial"/>
              </a:rPr>
              <a:t>101</a:t>
            </a:r>
            <a:r>
              <a:rPr sz="700" spc="10" dirty="0">
                <a:latin typeface="Arial"/>
                <a:cs typeface="Arial"/>
              </a:rPr>
              <a:t>4</a:t>
            </a:r>
            <a:endParaRPr sz="700">
              <a:latin typeface="Arial"/>
              <a:cs typeface="Arial"/>
            </a:endParaRPr>
          </a:p>
        </p:txBody>
      </p:sp>
      <p:sp>
        <p:nvSpPr>
          <p:cNvPr id="125" name="object 125"/>
          <p:cNvSpPr txBox="1"/>
          <p:nvPr/>
        </p:nvSpPr>
        <p:spPr>
          <a:xfrm>
            <a:off x="1172439" y="2940772"/>
            <a:ext cx="600075" cy="455295"/>
          </a:xfrm>
          <a:prstGeom prst="rect">
            <a:avLst/>
          </a:prstGeom>
        </p:spPr>
        <p:txBody>
          <a:bodyPr vert="horz" wrap="square" lIns="0" tIns="15240" rIns="0" bIns="0" rtlCol="0">
            <a:spAutoFit/>
          </a:bodyPr>
          <a:lstStyle/>
          <a:p>
            <a:pPr marL="12700" marR="5080" indent="137160" algn="r">
              <a:lnSpc>
                <a:spcPct val="100000"/>
              </a:lnSpc>
              <a:spcBef>
                <a:spcPts val="120"/>
              </a:spcBef>
            </a:pPr>
            <a:r>
              <a:rPr sz="700" dirty="0">
                <a:latin typeface="Arial"/>
                <a:cs typeface="Arial"/>
              </a:rPr>
              <a:t>Alternati</a:t>
            </a:r>
            <a:r>
              <a:rPr sz="700" spc="5" dirty="0">
                <a:latin typeface="Arial"/>
                <a:cs typeface="Arial"/>
              </a:rPr>
              <a:t>ve  </a:t>
            </a:r>
            <a:r>
              <a:rPr sz="700" dirty="0">
                <a:latin typeface="Arial"/>
                <a:cs typeface="Arial"/>
              </a:rPr>
              <a:t>Primar</a:t>
            </a:r>
            <a:r>
              <a:rPr sz="700" spc="5" dirty="0">
                <a:latin typeface="Arial"/>
                <a:cs typeface="Arial"/>
              </a:rPr>
              <a:t>y  School</a:t>
            </a:r>
            <a:r>
              <a:rPr sz="700" spc="-85" dirty="0">
                <a:latin typeface="Arial"/>
                <a:cs typeface="Arial"/>
              </a:rPr>
              <a:t> </a:t>
            </a:r>
            <a:r>
              <a:rPr sz="700" spc="5" dirty="0">
                <a:latin typeface="Arial"/>
                <a:cs typeface="Arial"/>
              </a:rPr>
              <a:t>Parent</a:t>
            </a:r>
            <a:endParaRPr sz="700">
              <a:latin typeface="Arial"/>
              <a:cs typeface="Arial"/>
            </a:endParaRPr>
          </a:p>
          <a:p>
            <a:pPr marR="5080" algn="r">
              <a:lnSpc>
                <a:spcPct val="100000"/>
              </a:lnSpc>
            </a:pPr>
            <a:r>
              <a:rPr sz="700" spc="5" dirty="0">
                <a:latin typeface="Arial"/>
                <a:cs typeface="Arial"/>
              </a:rPr>
              <a:t>Grou</a:t>
            </a:r>
            <a:r>
              <a:rPr sz="700" spc="10" dirty="0">
                <a:latin typeface="Arial"/>
                <a:cs typeface="Arial"/>
              </a:rPr>
              <a:t>p</a:t>
            </a:r>
            <a:endParaRPr sz="700">
              <a:latin typeface="Arial"/>
              <a:cs typeface="Arial"/>
            </a:endParaRPr>
          </a:p>
        </p:txBody>
      </p:sp>
      <p:sp>
        <p:nvSpPr>
          <p:cNvPr id="126" name="object 126"/>
          <p:cNvSpPr txBox="1"/>
          <p:nvPr/>
        </p:nvSpPr>
        <p:spPr>
          <a:xfrm>
            <a:off x="1835564" y="3047482"/>
            <a:ext cx="239395" cy="241935"/>
          </a:xfrm>
          <a:prstGeom prst="rect">
            <a:avLst/>
          </a:prstGeom>
        </p:spPr>
        <p:txBody>
          <a:bodyPr vert="horz" wrap="square" lIns="0" tIns="15240" rIns="0" bIns="0" rtlCol="0">
            <a:spAutoFit/>
          </a:bodyPr>
          <a:lstStyle/>
          <a:p>
            <a:pPr marL="12700" marR="5080" indent="15240">
              <a:lnSpc>
                <a:spcPct val="100000"/>
              </a:lnSpc>
              <a:spcBef>
                <a:spcPts val="120"/>
              </a:spcBef>
            </a:pPr>
            <a:r>
              <a:rPr sz="700" spc="5" dirty="0">
                <a:latin typeface="Arial"/>
                <a:cs typeface="Arial"/>
              </a:rPr>
              <a:t>Non-  </a:t>
            </a:r>
            <a:r>
              <a:rPr sz="700" dirty="0">
                <a:latin typeface="Arial"/>
                <a:cs typeface="Arial"/>
              </a:rPr>
              <a:t>Profi</a:t>
            </a:r>
            <a:r>
              <a:rPr sz="700" spc="5" dirty="0">
                <a:latin typeface="Arial"/>
                <a:cs typeface="Arial"/>
              </a:rPr>
              <a:t>t</a:t>
            </a:r>
            <a:endParaRPr sz="700">
              <a:latin typeface="Arial"/>
              <a:cs typeface="Arial"/>
            </a:endParaRPr>
          </a:p>
        </p:txBody>
      </p:sp>
      <p:sp>
        <p:nvSpPr>
          <p:cNvPr id="127" name="object 127"/>
          <p:cNvSpPr txBox="1"/>
          <p:nvPr/>
        </p:nvSpPr>
        <p:spPr>
          <a:xfrm>
            <a:off x="2216670" y="3100837"/>
            <a:ext cx="22923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110</a:t>
            </a:r>
            <a:r>
              <a:rPr sz="700" spc="10" dirty="0">
                <a:latin typeface="Arial"/>
                <a:cs typeface="Arial"/>
              </a:rPr>
              <a:t>0</a:t>
            </a:r>
            <a:endParaRPr sz="700">
              <a:latin typeface="Arial"/>
              <a:cs typeface="Arial"/>
            </a:endParaRPr>
          </a:p>
        </p:txBody>
      </p:sp>
      <p:sp>
        <p:nvSpPr>
          <p:cNvPr id="128" name="object 128"/>
          <p:cNvSpPr txBox="1"/>
          <p:nvPr/>
        </p:nvSpPr>
        <p:spPr>
          <a:xfrm>
            <a:off x="2536800" y="3047482"/>
            <a:ext cx="346075" cy="241935"/>
          </a:xfrm>
          <a:prstGeom prst="rect">
            <a:avLst/>
          </a:prstGeom>
        </p:spPr>
        <p:txBody>
          <a:bodyPr vert="horz" wrap="square" lIns="0" tIns="15240" rIns="0" bIns="0" rtlCol="0">
            <a:spAutoFit/>
          </a:bodyPr>
          <a:lstStyle/>
          <a:p>
            <a:pPr marR="5080" algn="r">
              <a:lnSpc>
                <a:spcPct val="100000"/>
              </a:lnSpc>
              <a:spcBef>
                <a:spcPts val="120"/>
              </a:spcBef>
            </a:pPr>
            <a:r>
              <a:rPr sz="700" spc="10" dirty="0">
                <a:latin typeface="Arial"/>
                <a:cs typeface="Arial"/>
              </a:rPr>
              <a:t>s</a:t>
            </a:r>
            <a:r>
              <a:rPr sz="700" dirty="0">
                <a:latin typeface="Arial"/>
                <a:cs typeface="Arial"/>
              </a:rPr>
              <a:t>padin</a:t>
            </a:r>
            <a:r>
              <a:rPr sz="700" spc="10" dirty="0">
                <a:latin typeface="Arial"/>
                <a:cs typeface="Arial"/>
              </a:rPr>
              <a:t>a</a:t>
            </a:r>
            <a:endParaRPr sz="700">
              <a:latin typeface="Arial"/>
              <a:cs typeface="Arial"/>
            </a:endParaRPr>
          </a:p>
          <a:p>
            <a:pPr marR="7620" algn="r">
              <a:lnSpc>
                <a:spcPct val="100000"/>
              </a:lnSpc>
            </a:pPr>
            <a:r>
              <a:rPr sz="700" dirty="0">
                <a:latin typeface="Arial"/>
                <a:cs typeface="Arial"/>
              </a:rPr>
              <a:t>r</a:t>
            </a:r>
            <a:r>
              <a:rPr sz="700" spc="10" dirty="0">
                <a:latin typeface="Arial"/>
                <a:cs typeface="Arial"/>
              </a:rPr>
              <a:t>d</a:t>
            </a:r>
            <a:endParaRPr sz="700">
              <a:latin typeface="Arial"/>
              <a:cs typeface="Arial"/>
            </a:endParaRPr>
          </a:p>
        </p:txBody>
      </p:sp>
      <p:sp>
        <p:nvSpPr>
          <p:cNvPr id="129" name="object 129"/>
          <p:cNvSpPr txBox="1"/>
          <p:nvPr/>
        </p:nvSpPr>
        <p:spPr>
          <a:xfrm>
            <a:off x="3093215" y="3100837"/>
            <a:ext cx="421640" cy="135255"/>
          </a:xfrm>
          <a:prstGeom prst="rect">
            <a:avLst/>
          </a:prstGeom>
        </p:spPr>
        <p:txBody>
          <a:bodyPr vert="horz" wrap="square" lIns="0" tIns="15240" rIns="0" bIns="0" rtlCol="0">
            <a:spAutoFit/>
          </a:bodyPr>
          <a:lstStyle/>
          <a:p>
            <a:pPr marL="12700">
              <a:lnSpc>
                <a:spcPct val="100000"/>
              </a:lnSpc>
              <a:spcBef>
                <a:spcPts val="120"/>
              </a:spcBef>
            </a:pPr>
            <a:r>
              <a:rPr sz="700" spc="10" dirty="0">
                <a:latin typeface="Arial"/>
                <a:cs typeface="Arial"/>
              </a:rPr>
              <a:t>M5N</a:t>
            </a:r>
            <a:r>
              <a:rPr sz="700" spc="-55" dirty="0">
                <a:latin typeface="Arial"/>
                <a:cs typeface="Arial"/>
              </a:rPr>
              <a:t> </a:t>
            </a:r>
            <a:r>
              <a:rPr sz="700" spc="5" dirty="0">
                <a:latin typeface="Arial"/>
                <a:cs typeface="Arial"/>
              </a:rPr>
              <a:t>2M6</a:t>
            </a:r>
            <a:endParaRPr sz="700">
              <a:latin typeface="Arial"/>
              <a:cs typeface="Arial"/>
            </a:endParaRPr>
          </a:p>
        </p:txBody>
      </p:sp>
      <p:sp>
        <p:nvSpPr>
          <p:cNvPr id="130" name="object 130"/>
          <p:cNvSpPr txBox="1"/>
          <p:nvPr/>
        </p:nvSpPr>
        <p:spPr>
          <a:xfrm>
            <a:off x="3687741" y="3100837"/>
            <a:ext cx="12763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1</a:t>
            </a:r>
            <a:r>
              <a:rPr sz="700" spc="10" dirty="0">
                <a:latin typeface="Arial"/>
                <a:cs typeface="Arial"/>
              </a:rPr>
              <a:t>6</a:t>
            </a:r>
            <a:endParaRPr sz="700">
              <a:latin typeface="Arial"/>
              <a:cs typeface="Arial"/>
            </a:endParaRPr>
          </a:p>
        </p:txBody>
      </p:sp>
      <p:sp>
        <p:nvSpPr>
          <p:cNvPr id="131" name="object 131"/>
          <p:cNvSpPr txBox="1"/>
          <p:nvPr/>
        </p:nvSpPr>
        <p:spPr>
          <a:xfrm>
            <a:off x="3916405" y="3047482"/>
            <a:ext cx="391795" cy="241935"/>
          </a:xfrm>
          <a:prstGeom prst="rect">
            <a:avLst/>
          </a:prstGeom>
        </p:spPr>
        <p:txBody>
          <a:bodyPr vert="horz" wrap="square" lIns="0" tIns="15240" rIns="0" bIns="0" rtlCol="0">
            <a:spAutoFit/>
          </a:bodyPr>
          <a:lstStyle/>
          <a:p>
            <a:pPr marR="5080" algn="r">
              <a:lnSpc>
                <a:spcPct val="100000"/>
              </a:lnSpc>
              <a:spcBef>
                <a:spcPts val="120"/>
              </a:spcBef>
            </a:pPr>
            <a:r>
              <a:rPr sz="700" spc="5" dirty="0">
                <a:latin typeface="Arial"/>
                <a:cs typeface="Arial"/>
              </a:rPr>
              <a:t>416-322-</a:t>
            </a:r>
            <a:endParaRPr sz="700">
              <a:latin typeface="Arial"/>
              <a:cs typeface="Arial"/>
            </a:endParaRPr>
          </a:p>
          <a:p>
            <a:pPr marR="6985" algn="r">
              <a:lnSpc>
                <a:spcPct val="100000"/>
              </a:lnSpc>
            </a:pPr>
            <a:r>
              <a:rPr sz="700" spc="5" dirty="0">
                <a:latin typeface="Arial"/>
                <a:cs typeface="Arial"/>
              </a:rPr>
              <a:t>538</a:t>
            </a:r>
            <a:r>
              <a:rPr sz="700" spc="10" dirty="0">
                <a:latin typeface="Arial"/>
                <a:cs typeface="Arial"/>
              </a:rPr>
              <a:t>5</a:t>
            </a:r>
            <a:endParaRPr sz="700">
              <a:latin typeface="Arial"/>
              <a:cs typeface="Arial"/>
            </a:endParaRPr>
          </a:p>
        </p:txBody>
      </p:sp>
      <p:sp>
        <p:nvSpPr>
          <p:cNvPr id="132" name="object 132"/>
          <p:cNvSpPr txBox="1"/>
          <p:nvPr/>
        </p:nvSpPr>
        <p:spPr>
          <a:xfrm>
            <a:off x="4480442" y="2994127"/>
            <a:ext cx="488315" cy="348615"/>
          </a:xfrm>
          <a:prstGeom prst="rect">
            <a:avLst/>
          </a:prstGeom>
        </p:spPr>
        <p:txBody>
          <a:bodyPr vert="horz" wrap="square" lIns="0" tIns="15240" rIns="0" bIns="0" rtlCol="0">
            <a:spAutoFit/>
          </a:bodyPr>
          <a:lstStyle/>
          <a:p>
            <a:pPr marL="12700" marR="5080" indent="213360">
              <a:lnSpc>
                <a:spcPct val="100000"/>
              </a:lnSpc>
              <a:spcBef>
                <a:spcPts val="120"/>
              </a:spcBef>
            </a:pPr>
            <a:r>
              <a:rPr sz="700" dirty="0">
                <a:latin typeface="Arial"/>
                <a:cs typeface="Arial"/>
              </a:rPr>
              <a:t>Publi</a:t>
            </a:r>
            <a:r>
              <a:rPr sz="700" spc="5" dirty="0">
                <a:latin typeface="Arial"/>
                <a:cs typeface="Arial"/>
              </a:rPr>
              <a:t>c  Elementar</a:t>
            </a:r>
            <a:r>
              <a:rPr sz="700" spc="10" dirty="0">
                <a:latin typeface="Arial"/>
                <a:cs typeface="Arial"/>
              </a:rPr>
              <a:t>y</a:t>
            </a:r>
            <a:endParaRPr sz="700">
              <a:latin typeface="Arial"/>
              <a:cs typeface="Arial"/>
            </a:endParaRPr>
          </a:p>
          <a:p>
            <a:pPr marL="195580">
              <a:lnSpc>
                <a:spcPct val="100000"/>
              </a:lnSpc>
            </a:pPr>
            <a:r>
              <a:rPr sz="700" spc="5" dirty="0">
                <a:latin typeface="Arial"/>
                <a:cs typeface="Arial"/>
              </a:rPr>
              <a:t>S</a:t>
            </a:r>
            <a:r>
              <a:rPr sz="700" spc="10" dirty="0">
                <a:latin typeface="Arial"/>
                <a:cs typeface="Arial"/>
              </a:rPr>
              <a:t>c</a:t>
            </a:r>
            <a:r>
              <a:rPr sz="700" spc="5" dirty="0">
                <a:latin typeface="Arial"/>
                <a:cs typeface="Arial"/>
              </a:rPr>
              <a:t>hoo</a:t>
            </a:r>
            <a:r>
              <a:rPr sz="700" dirty="0">
                <a:latin typeface="Arial"/>
                <a:cs typeface="Arial"/>
              </a:rPr>
              <a:t>l</a:t>
            </a:r>
            <a:endParaRPr sz="700">
              <a:latin typeface="Arial"/>
              <a:cs typeface="Arial"/>
            </a:endParaRPr>
          </a:p>
        </p:txBody>
      </p:sp>
      <p:sp>
        <p:nvSpPr>
          <p:cNvPr id="133" name="object 133"/>
          <p:cNvSpPr txBox="1"/>
          <p:nvPr/>
        </p:nvSpPr>
        <p:spPr>
          <a:xfrm>
            <a:off x="5036857" y="2940772"/>
            <a:ext cx="508000" cy="455295"/>
          </a:xfrm>
          <a:prstGeom prst="rect">
            <a:avLst/>
          </a:prstGeom>
        </p:spPr>
        <p:txBody>
          <a:bodyPr vert="horz" wrap="square" lIns="0" tIns="15240" rIns="0" bIns="0" rtlCol="0">
            <a:spAutoFit/>
          </a:bodyPr>
          <a:lstStyle/>
          <a:p>
            <a:pPr marL="12700" marR="5080" indent="259079" algn="r">
              <a:lnSpc>
                <a:spcPct val="100000"/>
              </a:lnSpc>
              <a:spcBef>
                <a:spcPts val="120"/>
              </a:spcBef>
            </a:pPr>
            <a:r>
              <a:rPr sz="700" dirty="0">
                <a:latin typeface="Arial"/>
                <a:cs typeface="Arial"/>
              </a:rPr>
              <a:t>Nort</a:t>
            </a:r>
            <a:r>
              <a:rPr sz="700" spc="5" dirty="0">
                <a:latin typeface="Arial"/>
                <a:cs typeface="Arial"/>
              </a:rPr>
              <a:t>h  </a:t>
            </a:r>
            <a:r>
              <a:rPr sz="700" dirty="0">
                <a:latin typeface="Arial"/>
                <a:cs typeface="Arial"/>
              </a:rPr>
              <a:t>Preparator</a:t>
            </a:r>
            <a:r>
              <a:rPr sz="700" spc="10" dirty="0">
                <a:latin typeface="Arial"/>
                <a:cs typeface="Arial"/>
              </a:rPr>
              <a:t>y</a:t>
            </a:r>
            <a:endParaRPr sz="700">
              <a:latin typeface="Arial"/>
              <a:cs typeface="Arial"/>
            </a:endParaRPr>
          </a:p>
          <a:p>
            <a:pPr marL="210820" marR="9525" indent="30480" algn="r">
              <a:lnSpc>
                <a:spcPct val="100000"/>
              </a:lnSpc>
            </a:pPr>
            <a:r>
              <a:rPr sz="700" dirty="0">
                <a:latin typeface="Arial"/>
                <a:cs typeface="Arial"/>
              </a:rPr>
              <a:t>Publi</a:t>
            </a:r>
            <a:r>
              <a:rPr sz="700" spc="5" dirty="0">
                <a:latin typeface="Arial"/>
                <a:cs typeface="Arial"/>
              </a:rPr>
              <a:t>c  S</a:t>
            </a:r>
            <a:r>
              <a:rPr sz="700" spc="10" dirty="0">
                <a:latin typeface="Arial"/>
                <a:cs typeface="Arial"/>
              </a:rPr>
              <a:t>c</a:t>
            </a:r>
            <a:r>
              <a:rPr sz="700" spc="5" dirty="0">
                <a:latin typeface="Arial"/>
                <a:cs typeface="Arial"/>
              </a:rPr>
              <a:t>hoo</a:t>
            </a:r>
            <a:r>
              <a:rPr sz="700" dirty="0">
                <a:latin typeface="Arial"/>
                <a:cs typeface="Arial"/>
              </a:rPr>
              <a:t>l</a:t>
            </a:r>
            <a:endParaRPr sz="700">
              <a:latin typeface="Arial"/>
              <a:cs typeface="Arial"/>
            </a:endParaRPr>
          </a:p>
        </p:txBody>
      </p:sp>
      <p:sp>
        <p:nvSpPr>
          <p:cNvPr id="134" name="object 134"/>
          <p:cNvSpPr txBox="1"/>
          <p:nvPr/>
        </p:nvSpPr>
        <p:spPr>
          <a:xfrm>
            <a:off x="5806692" y="3100837"/>
            <a:ext cx="76835" cy="135255"/>
          </a:xfrm>
          <a:prstGeom prst="rect">
            <a:avLst/>
          </a:prstGeom>
        </p:spPr>
        <p:txBody>
          <a:bodyPr vert="horz" wrap="square" lIns="0" tIns="15240" rIns="0" bIns="0" rtlCol="0">
            <a:spAutoFit/>
          </a:bodyPr>
          <a:lstStyle/>
          <a:p>
            <a:pPr marL="12700">
              <a:lnSpc>
                <a:spcPct val="100000"/>
              </a:lnSpc>
              <a:spcBef>
                <a:spcPts val="120"/>
              </a:spcBef>
            </a:pPr>
            <a:r>
              <a:rPr sz="700" spc="10" dirty="0">
                <a:latin typeface="Arial"/>
                <a:cs typeface="Arial"/>
              </a:rPr>
              <a:t>0</a:t>
            </a:r>
            <a:endParaRPr sz="700">
              <a:latin typeface="Arial"/>
              <a:cs typeface="Arial"/>
            </a:endParaRPr>
          </a:p>
        </p:txBody>
      </p:sp>
      <p:sp>
        <p:nvSpPr>
          <p:cNvPr id="135" name="object 135"/>
          <p:cNvSpPr txBox="1"/>
          <p:nvPr/>
        </p:nvSpPr>
        <p:spPr>
          <a:xfrm>
            <a:off x="6233531" y="3100837"/>
            <a:ext cx="76835" cy="135255"/>
          </a:xfrm>
          <a:prstGeom prst="rect">
            <a:avLst/>
          </a:prstGeom>
        </p:spPr>
        <p:txBody>
          <a:bodyPr vert="horz" wrap="square" lIns="0" tIns="15240" rIns="0" bIns="0" rtlCol="0">
            <a:spAutoFit/>
          </a:bodyPr>
          <a:lstStyle/>
          <a:p>
            <a:pPr marL="12700">
              <a:lnSpc>
                <a:spcPct val="100000"/>
              </a:lnSpc>
              <a:spcBef>
                <a:spcPts val="120"/>
              </a:spcBef>
            </a:pPr>
            <a:r>
              <a:rPr sz="700" spc="10" dirty="0">
                <a:latin typeface="Arial"/>
                <a:cs typeface="Arial"/>
              </a:rPr>
              <a:t>0</a:t>
            </a:r>
            <a:endParaRPr sz="700">
              <a:latin typeface="Arial"/>
              <a:cs typeface="Arial"/>
            </a:endParaRPr>
          </a:p>
        </p:txBody>
      </p:sp>
      <p:sp>
        <p:nvSpPr>
          <p:cNvPr id="136" name="object 136"/>
          <p:cNvSpPr txBox="1"/>
          <p:nvPr/>
        </p:nvSpPr>
        <p:spPr>
          <a:xfrm>
            <a:off x="6805190" y="3100837"/>
            <a:ext cx="12763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1</a:t>
            </a:r>
            <a:r>
              <a:rPr sz="700" spc="10" dirty="0">
                <a:latin typeface="Arial"/>
                <a:cs typeface="Arial"/>
              </a:rPr>
              <a:t>2</a:t>
            </a:r>
            <a:endParaRPr sz="700">
              <a:latin typeface="Arial"/>
              <a:cs typeface="Arial"/>
            </a:endParaRPr>
          </a:p>
        </p:txBody>
      </p:sp>
      <p:sp>
        <p:nvSpPr>
          <p:cNvPr id="137" name="object 137"/>
          <p:cNvSpPr txBox="1"/>
          <p:nvPr/>
        </p:nvSpPr>
        <p:spPr>
          <a:xfrm>
            <a:off x="654135" y="3619142"/>
            <a:ext cx="434975" cy="135255"/>
          </a:xfrm>
          <a:prstGeom prst="rect">
            <a:avLst/>
          </a:prstGeom>
        </p:spPr>
        <p:txBody>
          <a:bodyPr vert="horz" wrap="square" lIns="0" tIns="15240" rIns="0" bIns="0" rtlCol="0">
            <a:spAutoFit/>
          </a:bodyPr>
          <a:lstStyle/>
          <a:p>
            <a:pPr marL="12700">
              <a:lnSpc>
                <a:spcPct val="100000"/>
              </a:lnSpc>
              <a:spcBef>
                <a:spcPts val="120"/>
              </a:spcBef>
              <a:tabLst>
                <a:tab pos="218440" algn="l"/>
              </a:tabLst>
            </a:pPr>
            <a:r>
              <a:rPr sz="700" b="1" spc="10" dirty="0">
                <a:latin typeface="Arial"/>
                <a:cs typeface="Arial"/>
              </a:rPr>
              <a:t>2	</a:t>
            </a:r>
            <a:r>
              <a:rPr sz="700" spc="5" dirty="0">
                <a:latin typeface="Arial"/>
                <a:cs typeface="Arial"/>
              </a:rPr>
              <a:t>101</a:t>
            </a:r>
            <a:r>
              <a:rPr sz="700" spc="10" dirty="0">
                <a:latin typeface="Arial"/>
                <a:cs typeface="Arial"/>
              </a:rPr>
              <a:t>5</a:t>
            </a:r>
            <a:endParaRPr sz="700">
              <a:latin typeface="Arial"/>
              <a:cs typeface="Arial"/>
            </a:endParaRPr>
          </a:p>
        </p:txBody>
      </p:sp>
      <p:sp>
        <p:nvSpPr>
          <p:cNvPr id="138" name="object 138"/>
          <p:cNvSpPr txBox="1"/>
          <p:nvPr/>
        </p:nvSpPr>
        <p:spPr>
          <a:xfrm>
            <a:off x="1157195" y="3459077"/>
            <a:ext cx="615315" cy="455295"/>
          </a:xfrm>
          <a:prstGeom prst="rect">
            <a:avLst/>
          </a:prstGeom>
        </p:spPr>
        <p:txBody>
          <a:bodyPr vert="horz" wrap="square" lIns="0" tIns="15240" rIns="0" bIns="0" rtlCol="0">
            <a:spAutoFit/>
          </a:bodyPr>
          <a:lstStyle/>
          <a:p>
            <a:pPr marL="12700" marR="5080" indent="243840" algn="r">
              <a:lnSpc>
                <a:spcPct val="100000"/>
              </a:lnSpc>
              <a:spcBef>
                <a:spcPts val="120"/>
              </a:spcBef>
            </a:pPr>
            <a:r>
              <a:rPr sz="700" spc="5" dirty="0">
                <a:latin typeface="Arial"/>
                <a:cs typeface="Arial"/>
              </a:rPr>
              <a:t>Cardinal  Leger</a:t>
            </a:r>
            <a:r>
              <a:rPr sz="700" spc="-95" dirty="0">
                <a:latin typeface="Arial"/>
                <a:cs typeface="Arial"/>
              </a:rPr>
              <a:t> </a:t>
            </a:r>
            <a:r>
              <a:rPr sz="700" spc="5" dirty="0">
                <a:latin typeface="Arial"/>
                <a:cs typeface="Arial"/>
              </a:rPr>
              <a:t>Child  Care</a:t>
            </a:r>
            <a:r>
              <a:rPr sz="700" spc="-85" dirty="0">
                <a:latin typeface="Arial"/>
                <a:cs typeface="Arial"/>
              </a:rPr>
              <a:t> </a:t>
            </a:r>
            <a:r>
              <a:rPr sz="700" spc="5" dirty="0">
                <a:latin typeface="Arial"/>
                <a:cs typeface="Arial"/>
              </a:rPr>
              <a:t>Centre  (S</a:t>
            </a:r>
            <a:r>
              <a:rPr sz="700" spc="10" dirty="0">
                <a:latin typeface="Arial"/>
                <a:cs typeface="Arial"/>
              </a:rPr>
              <a:t>c</a:t>
            </a:r>
            <a:r>
              <a:rPr sz="700" spc="5" dirty="0">
                <a:latin typeface="Arial"/>
                <a:cs typeface="Arial"/>
              </a:rPr>
              <a:t>arborough)</a:t>
            </a:r>
            <a:endParaRPr sz="700">
              <a:latin typeface="Arial"/>
              <a:cs typeface="Arial"/>
            </a:endParaRPr>
          </a:p>
        </p:txBody>
      </p:sp>
      <p:sp>
        <p:nvSpPr>
          <p:cNvPr id="139" name="object 139"/>
          <p:cNvSpPr txBox="1"/>
          <p:nvPr/>
        </p:nvSpPr>
        <p:spPr>
          <a:xfrm>
            <a:off x="1835564" y="3565787"/>
            <a:ext cx="239395" cy="241935"/>
          </a:xfrm>
          <a:prstGeom prst="rect">
            <a:avLst/>
          </a:prstGeom>
        </p:spPr>
        <p:txBody>
          <a:bodyPr vert="horz" wrap="square" lIns="0" tIns="15240" rIns="0" bIns="0" rtlCol="0">
            <a:spAutoFit/>
          </a:bodyPr>
          <a:lstStyle/>
          <a:p>
            <a:pPr marL="12700" marR="5080" indent="15240">
              <a:lnSpc>
                <a:spcPct val="100000"/>
              </a:lnSpc>
              <a:spcBef>
                <a:spcPts val="120"/>
              </a:spcBef>
            </a:pPr>
            <a:r>
              <a:rPr sz="700" spc="5" dirty="0">
                <a:latin typeface="Arial"/>
                <a:cs typeface="Arial"/>
              </a:rPr>
              <a:t>Non-  </a:t>
            </a:r>
            <a:r>
              <a:rPr sz="700" dirty="0">
                <a:latin typeface="Arial"/>
                <a:cs typeface="Arial"/>
              </a:rPr>
              <a:t>Profi</a:t>
            </a:r>
            <a:r>
              <a:rPr sz="700" spc="5" dirty="0">
                <a:latin typeface="Arial"/>
                <a:cs typeface="Arial"/>
              </a:rPr>
              <a:t>t</a:t>
            </a:r>
            <a:endParaRPr sz="700">
              <a:latin typeface="Arial"/>
              <a:cs typeface="Arial"/>
            </a:endParaRPr>
          </a:p>
        </p:txBody>
      </p:sp>
      <p:sp>
        <p:nvSpPr>
          <p:cNvPr id="140" name="object 140"/>
          <p:cNvSpPr txBox="1"/>
          <p:nvPr/>
        </p:nvSpPr>
        <p:spPr>
          <a:xfrm>
            <a:off x="2270025" y="3619142"/>
            <a:ext cx="17843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60</a:t>
            </a:r>
            <a:r>
              <a:rPr sz="700" spc="10" dirty="0">
                <a:latin typeface="Arial"/>
                <a:cs typeface="Arial"/>
              </a:rPr>
              <a:t>0</a:t>
            </a:r>
            <a:endParaRPr sz="700">
              <a:latin typeface="Arial"/>
              <a:cs typeface="Arial"/>
            </a:endParaRPr>
          </a:p>
        </p:txBody>
      </p:sp>
      <p:sp>
        <p:nvSpPr>
          <p:cNvPr id="141" name="object 141"/>
          <p:cNvSpPr txBox="1"/>
          <p:nvPr/>
        </p:nvSpPr>
        <p:spPr>
          <a:xfrm>
            <a:off x="2552044" y="3565787"/>
            <a:ext cx="330200" cy="241935"/>
          </a:xfrm>
          <a:prstGeom prst="rect">
            <a:avLst/>
          </a:prstGeom>
        </p:spPr>
        <p:txBody>
          <a:bodyPr vert="horz" wrap="square" lIns="0" tIns="15240" rIns="0" bIns="0" rtlCol="0">
            <a:spAutoFit/>
          </a:bodyPr>
          <a:lstStyle/>
          <a:p>
            <a:pPr marR="5080" algn="r">
              <a:lnSpc>
                <a:spcPct val="100000"/>
              </a:lnSpc>
              <a:spcBef>
                <a:spcPts val="120"/>
              </a:spcBef>
            </a:pPr>
            <a:r>
              <a:rPr sz="700" dirty="0">
                <a:latin typeface="Arial"/>
                <a:cs typeface="Arial"/>
              </a:rPr>
              <a:t>morri</a:t>
            </a:r>
            <a:r>
              <a:rPr sz="700" spc="10" dirty="0">
                <a:latin typeface="Arial"/>
                <a:cs typeface="Arial"/>
              </a:rPr>
              <a:t>sh</a:t>
            </a:r>
            <a:endParaRPr sz="700">
              <a:latin typeface="Arial"/>
              <a:cs typeface="Arial"/>
            </a:endParaRPr>
          </a:p>
          <a:p>
            <a:pPr marR="6985" algn="r">
              <a:lnSpc>
                <a:spcPct val="100000"/>
              </a:lnSpc>
            </a:pPr>
            <a:r>
              <a:rPr sz="700" dirty="0">
                <a:latin typeface="Arial"/>
                <a:cs typeface="Arial"/>
              </a:rPr>
              <a:t>r</a:t>
            </a:r>
            <a:r>
              <a:rPr sz="700" spc="10" dirty="0">
                <a:latin typeface="Arial"/>
                <a:cs typeface="Arial"/>
              </a:rPr>
              <a:t>d</a:t>
            </a:r>
            <a:endParaRPr sz="700">
              <a:latin typeface="Arial"/>
              <a:cs typeface="Arial"/>
            </a:endParaRPr>
          </a:p>
        </p:txBody>
      </p:sp>
      <p:sp>
        <p:nvSpPr>
          <p:cNvPr id="142" name="object 142"/>
          <p:cNvSpPr txBox="1"/>
          <p:nvPr/>
        </p:nvSpPr>
        <p:spPr>
          <a:xfrm>
            <a:off x="3108459" y="3619142"/>
            <a:ext cx="406400" cy="135255"/>
          </a:xfrm>
          <a:prstGeom prst="rect">
            <a:avLst/>
          </a:prstGeom>
        </p:spPr>
        <p:txBody>
          <a:bodyPr vert="horz" wrap="square" lIns="0" tIns="15240" rIns="0" bIns="0" rtlCol="0">
            <a:spAutoFit/>
          </a:bodyPr>
          <a:lstStyle/>
          <a:p>
            <a:pPr marL="12700">
              <a:lnSpc>
                <a:spcPct val="100000"/>
              </a:lnSpc>
              <a:spcBef>
                <a:spcPts val="120"/>
              </a:spcBef>
            </a:pPr>
            <a:r>
              <a:rPr sz="700" spc="10" dirty="0">
                <a:latin typeface="Arial"/>
                <a:cs typeface="Arial"/>
              </a:rPr>
              <a:t>M1C</a:t>
            </a:r>
            <a:r>
              <a:rPr sz="700" spc="-55" dirty="0">
                <a:latin typeface="Arial"/>
                <a:cs typeface="Arial"/>
              </a:rPr>
              <a:t> </a:t>
            </a:r>
            <a:r>
              <a:rPr sz="700" spc="5" dirty="0">
                <a:latin typeface="Arial"/>
                <a:cs typeface="Arial"/>
              </a:rPr>
              <a:t>4Y1</a:t>
            </a:r>
            <a:endParaRPr sz="700">
              <a:latin typeface="Arial"/>
              <a:cs typeface="Arial"/>
            </a:endParaRPr>
          </a:p>
        </p:txBody>
      </p:sp>
      <p:sp>
        <p:nvSpPr>
          <p:cNvPr id="143" name="object 143"/>
          <p:cNvSpPr txBox="1"/>
          <p:nvPr/>
        </p:nvSpPr>
        <p:spPr>
          <a:xfrm>
            <a:off x="3687741" y="3619142"/>
            <a:ext cx="12763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4</a:t>
            </a:r>
            <a:r>
              <a:rPr sz="700" spc="10" dirty="0">
                <a:latin typeface="Arial"/>
                <a:cs typeface="Arial"/>
              </a:rPr>
              <a:t>4</a:t>
            </a:r>
            <a:endParaRPr sz="700">
              <a:latin typeface="Arial"/>
              <a:cs typeface="Arial"/>
            </a:endParaRPr>
          </a:p>
        </p:txBody>
      </p:sp>
      <p:sp>
        <p:nvSpPr>
          <p:cNvPr id="144" name="object 144"/>
          <p:cNvSpPr txBox="1"/>
          <p:nvPr/>
        </p:nvSpPr>
        <p:spPr>
          <a:xfrm>
            <a:off x="3916405" y="3565787"/>
            <a:ext cx="391795" cy="241935"/>
          </a:xfrm>
          <a:prstGeom prst="rect">
            <a:avLst/>
          </a:prstGeom>
        </p:spPr>
        <p:txBody>
          <a:bodyPr vert="horz" wrap="square" lIns="0" tIns="15240" rIns="0" bIns="0" rtlCol="0">
            <a:spAutoFit/>
          </a:bodyPr>
          <a:lstStyle/>
          <a:p>
            <a:pPr marR="5080" algn="r">
              <a:lnSpc>
                <a:spcPct val="100000"/>
              </a:lnSpc>
              <a:spcBef>
                <a:spcPts val="120"/>
              </a:spcBef>
            </a:pPr>
            <a:r>
              <a:rPr sz="700" spc="5" dirty="0">
                <a:latin typeface="Arial"/>
                <a:cs typeface="Arial"/>
              </a:rPr>
              <a:t>416-287-</a:t>
            </a:r>
            <a:endParaRPr sz="700">
              <a:latin typeface="Arial"/>
              <a:cs typeface="Arial"/>
            </a:endParaRPr>
          </a:p>
          <a:p>
            <a:pPr marR="6985" algn="r">
              <a:lnSpc>
                <a:spcPct val="100000"/>
              </a:lnSpc>
            </a:pPr>
            <a:r>
              <a:rPr sz="700" spc="5" dirty="0">
                <a:latin typeface="Arial"/>
                <a:cs typeface="Arial"/>
              </a:rPr>
              <a:t>057</a:t>
            </a:r>
            <a:r>
              <a:rPr sz="700" spc="10" dirty="0">
                <a:latin typeface="Arial"/>
                <a:cs typeface="Arial"/>
              </a:rPr>
              <a:t>8</a:t>
            </a:r>
            <a:endParaRPr sz="700">
              <a:latin typeface="Arial"/>
              <a:cs typeface="Arial"/>
            </a:endParaRPr>
          </a:p>
        </p:txBody>
      </p:sp>
      <p:sp>
        <p:nvSpPr>
          <p:cNvPr id="145" name="object 145"/>
          <p:cNvSpPr txBox="1"/>
          <p:nvPr/>
        </p:nvSpPr>
        <p:spPr>
          <a:xfrm>
            <a:off x="4480442" y="3512432"/>
            <a:ext cx="492759" cy="348615"/>
          </a:xfrm>
          <a:prstGeom prst="rect">
            <a:avLst/>
          </a:prstGeom>
        </p:spPr>
        <p:txBody>
          <a:bodyPr vert="horz" wrap="square" lIns="0" tIns="15240" rIns="0" bIns="0" rtlCol="0">
            <a:spAutoFit/>
          </a:bodyPr>
          <a:lstStyle/>
          <a:p>
            <a:pPr marL="12700" marR="5080" indent="137160">
              <a:lnSpc>
                <a:spcPct val="100000"/>
              </a:lnSpc>
              <a:spcBef>
                <a:spcPts val="120"/>
              </a:spcBef>
            </a:pPr>
            <a:r>
              <a:rPr sz="700" dirty="0">
                <a:latin typeface="Arial"/>
                <a:cs typeface="Arial"/>
              </a:rPr>
              <a:t>Catholi</a:t>
            </a:r>
            <a:r>
              <a:rPr sz="700" spc="5" dirty="0">
                <a:latin typeface="Arial"/>
                <a:cs typeface="Arial"/>
              </a:rPr>
              <a:t>c  Elementar</a:t>
            </a:r>
            <a:r>
              <a:rPr sz="700" spc="10" dirty="0">
                <a:latin typeface="Arial"/>
                <a:cs typeface="Arial"/>
              </a:rPr>
              <a:t>y</a:t>
            </a:r>
            <a:endParaRPr sz="700">
              <a:latin typeface="Arial"/>
              <a:cs typeface="Arial"/>
            </a:endParaRPr>
          </a:p>
          <a:p>
            <a:pPr marL="195580">
              <a:lnSpc>
                <a:spcPct val="100000"/>
              </a:lnSpc>
            </a:pPr>
            <a:r>
              <a:rPr sz="700" spc="5" dirty="0">
                <a:latin typeface="Arial"/>
                <a:cs typeface="Arial"/>
              </a:rPr>
              <a:t>School</a:t>
            </a:r>
            <a:endParaRPr sz="700">
              <a:latin typeface="Arial"/>
              <a:cs typeface="Arial"/>
            </a:endParaRPr>
          </a:p>
        </p:txBody>
      </p:sp>
      <p:sp>
        <p:nvSpPr>
          <p:cNvPr id="146" name="object 146"/>
          <p:cNvSpPr txBox="1"/>
          <p:nvPr/>
        </p:nvSpPr>
        <p:spPr>
          <a:xfrm>
            <a:off x="5174055" y="3459077"/>
            <a:ext cx="370840" cy="455295"/>
          </a:xfrm>
          <a:prstGeom prst="rect">
            <a:avLst/>
          </a:prstGeom>
        </p:spPr>
        <p:txBody>
          <a:bodyPr vert="horz" wrap="square" lIns="0" tIns="15240" rIns="0" bIns="0" rtlCol="0">
            <a:spAutoFit/>
          </a:bodyPr>
          <a:lstStyle/>
          <a:p>
            <a:pPr marL="27940" marR="5080" indent="-15240" algn="r">
              <a:lnSpc>
                <a:spcPct val="100000"/>
              </a:lnSpc>
              <a:spcBef>
                <a:spcPts val="120"/>
              </a:spcBef>
            </a:pPr>
            <a:r>
              <a:rPr sz="700" spc="5" dirty="0">
                <a:latin typeface="Arial"/>
                <a:cs typeface="Arial"/>
              </a:rPr>
              <a:t>Cardinal  Leger  </a:t>
            </a:r>
            <a:r>
              <a:rPr sz="700" dirty="0">
                <a:latin typeface="Arial"/>
                <a:cs typeface="Arial"/>
              </a:rPr>
              <a:t>Catholi</a:t>
            </a:r>
            <a:r>
              <a:rPr sz="700" spc="5" dirty="0">
                <a:latin typeface="Arial"/>
                <a:cs typeface="Arial"/>
              </a:rPr>
              <a:t>c  S</a:t>
            </a:r>
            <a:r>
              <a:rPr sz="700" spc="10" dirty="0">
                <a:latin typeface="Arial"/>
                <a:cs typeface="Arial"/>
              </a:rPr>
              <a:t>c</a:t>
            </a:r>
            <a:r>
              <a:rPr sz="700" spc="5" dirty="0">
                <a:latin typeface="Arial"/>
                <a:cs typeface="Arial"/>
              </a:rPr>
              <a:t>hoo</a:t>
            </a:r>
            <a:r>
              <a:rPr sz="700" dirty="0">
                <a:latin typeface="Arial"/>
                <a:cs typeface="Arial"/>
              </a:rPr>
              <a:t>l</a:t>
            </a:r>
            <a:endParaRPr sz="700">
              <a:latin typeface="Arial"/>
              <a:cs typeface="Arial"/>
            </a:endParaRPr>
          </a:p>
        </p:txBody>
      </p:sp>
      <p:sp>
        <p:nvSpPr>
          <p:cNvPr id="147" name="object 147"/>
          <p:cNvSpPr txBox="1"/>
          <p:nvPr/>
        </p:nvSpPr>
        <p:spPr>
          <a:xfrm>
            <a:off x="5806692" y="3619142"/>
            <a:ext cx="76835" cy="135255"/>
          </a:xfrm>
          <a:prstGeom prst="rect">
            <a:avLst/>
          </a:prstGeom>
        </p:spPr>
        <p:txBody>
          <a:bodyPr vert="horz" wrap="square" lIns="0" tIns="15240" rIns="0" bIns="0" rtlCol="0">
            <a:spAutoFit/>
          </a:bodyPr>
          <a:lstStyle/>
          <a:p>
            <a:pPr marL="12700">
              <a:lnSpc>
                <a:spcPct val="100000"/>
              </a:lnSpc>
              <a:spcBef>
                <a:spcPts val="120"/>
              </a:spcBef>
            </a:pPr>
            <a:r>
              <a:rPr sz="700" spc="10" dirty="0">
                <a:latin typeface="Arial"/>
                <a:cs typeface="Arial"/>
              </a:rPr>
              <a:t>0</a:t>
            </a:r>
            <a:endParaRPr sz="700">
              <a:latin typeface="Arial"/>
              <a:cs typeface="Arial"/>
            </a:endParaRPr>
          </a:p>
        </p:txBody>
      </p:sp>
      <p:sp>
        <p:nvSpPr>
          <p:cNvPr id="148" name="object 148"/>
          <p:cNvSpPr txBox="1"/>
          <p:nvPr/>
        </p:nvSpPr>
        <p:spPr>
          <a:xfrm>
            <a:off x="6187798" y="3619142"/>
            <a:ext cx="12763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1</a:t>
            </a:r>
            <a:r>
              <a:rPr sz="700" spc="10" dirty="0">
                <a:latin typeface="Arial"/>
                <a:cs typeface="Arial"/>
              </a:rPr>
              <a:t>0</a:t>
            </a:r>
            <a:endParaRPr sz="700">
              <a:latin typeface="Arial"/>
              <a:cs typeface="Arial"/>
            </a:endParaRPr>
          </a:p>
        </p:txBody>
      </p:sp>
      <p:sp>
        <p:nvSpPr>
          <p:cNvPr id="149" name="object 149"/>
          <p:cNvSpPr txBox="1"/>
          <p:nvPr/>
        </p:nvSpPr>
        <p:spPr>
          <a:xfrm>
            <a:off x="6805190" y="3619142"/>
            <a:ext cx="12763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1</a:t>
            </a:r>
            <a:r>
              <a:rPr sz="700" spc="10" dirty="0">
                <a:latin typeface="Arial"/>
                <a:cs typeface="Arial"/>
              </a:rPr>
              <a:t>6</a:t>
            </a:r>
            <a:endParaRPr sz="700">
              <a:latin typeface="Arial"/>
              <a:cs typeface="Arial"/>
            </a:endParaRPr>
          </a:p>
        </p:txBody>
      </p:sp>
      <p:sp>
        <p:nvSpPr>
          <p:cNvPr id="150" name="object 150"/>
          <p:cNvSpPr txBox="1"/>
          <p:nvPr/>
        </p:nvSpPr>
        <p:spPr>
          <a:xfrm>
            <a:off x="654135" y="4190801"/>
            <a:ext cx="434975" cy="135255"/>
          </a:xfrm>
          <a:prstGeom prst="rect">
            <a:avLst/>
          </a:prstGeom>
        </p:spPr>
        <p:txBody>
          <a:bodyPr vert="horz" wrap="square" lIns="0" tIns="15240" rIns="0" bIns="0" rtlCol="0">
            <a:spAutoFit/>
          </a:bodyPr>
          <a:lstStyle/>
          <a:p>
            <a:pPr marL="12700">
              <a:lnSpc>
                <a:spcPct val="100000"/>
              </a:lnSpc>
              <a:spcBef>
                <a:spcPts val="120"/>
              </a:spcBef>
              <a:tabLst>
                <a:tab pos="218440" algn="l"/>
              </a:tabLst>
            </a:pPr>
            <a:r>
              <a:rPr sz="700" b="1" spc="10" dirty="0">
                <a:latin typeface="Arial"/>
                <a:cs typeface="Arial"/>
              </a:rPr>
              <a:t>3	</a:t>
            </a:r>
            <a:r>
              <a:rPr sz="700" spc="5" dirty="0">
                <a:latin typeface="Arial"/>
                <a:cs typeface="Arial"/>
              </a:rPr>
              <a:t>101</a:t>
            </a:r>
            <a:r>
              <a:rPr sz="700" spc="10" dirty="0">
                <a:latin typeface="Arial"/>
                <a:cs typeface="Arial"/>
              </a:rPr>
              <a:t>6</a:t>
            </a:r>
            <a:endParaRPr sz="700">
              <a:latin typeface="Arial"/>
              <a:cs typeface="Arial"/>
            </a:endParaRPr>
          </a:p>
        </p:txBody>
      </p:sp>
      <p:sp>
        <p:nvSpPr>
          <p:cNvPr id="151" name="object 151"/>
          <p:cNvSpPr txBox="1"/>
          <p:nvPr/>
        </p:nvSpPr>
        <p:spPr>
          <a:xfrm>
            <a:off x="1157195" y="3977382"/>
            <a:ext cx="615315" cy="562610"/>
          </a:xfrm>
          <a:prstGeom prst="rect">
            <a:avLst/>
          </a:prstGeom>
        </p:spPr>
        <p:txBody>
          <a:bodyPr vert="horz" wrap="square" lIns="0" tIns="15240" rIns="0" bIns="0" rtlCol="0">
            <a:spAutoFit/>
          </a:bodyPr>
          <a:lstStyle/>
          <a:p>
            <a:pPr marR="5080" algn="r">
              <a:lnSpc>
                <a:spcPct val="100000"/>
              </a:lnSpc>
              <a:spcBef>
                <a:spcPts val="120"/>
              </a:spcBef>
            </a:pPr>
            <a:r>
              <a:rPr sz="700" spc="5" dirty="0">
                <a:latin typeface="Arial"/>
                <a:cs typeface="Arial"/>
              </a:rPr>
              <a:t>George</a:t>
            </a:r>
            <a:r>
              <a:rPr sz="700" spc="-75" dirty="0">
                <a:latin typeface="Arial"/>
                <a:cs typeface="Arial"/>
              </a:rPr>
              <a:t> </a:t>
            </a:r>
            <a:r>
              <a:rPr sz="700" spc="5" dirty="0">
                <a:latin typeface="Arial"/>
                <a:cs typeface="Arial"/>
              </a:rPr>
              <a:t>Brown</a:t>
            </a:r>
            <a:endParaRPr sz="700">
              <a:latin typeface="Arial"/>
              <a:cs typeface="Arial"/>
            </a:endParaRPr>
          </a:p>
          <a:p>
            <a:pPr marL="210820" marR="5080" indent="-76835" algn="r">
              <a:lnSpc>
                <a:spcPct val="100000"/>
              </a:lnSpc>
            </a:pPr>
            <a:r>
              <a:rPr sz="700" spc="5" dirty="0">
                <a:latin typeface="Arial"/>
                <a:cs typeface="Arial"/>
              </a:rPr>
              <a:t>-</a:t>
            </a:r>
            <a:r>
              <a:rPr sz="700" spc="-80" dirty="0">
                <a:latin typeface="Arial"/>
                <a:cs typeface="Arial"/>
              </a:rPr>
              <a:t> </a:t>
            </a:r>
            <a:r>
              <a:rPr sz="700" spc="5" dirty="0">
                <a:latin typeface="Arial"/>
                <a:cs typeface="Arial"/>
              </a:rPr>
              <a:t>Richmond  </a:t>
            </a:r>
            <a:r>
              <a:rPr sz="700" dirty="0">
                <a:latin typeface="Arial"/>
                <a:cs typeface="Arial"/>
              </a:rPr>
              <a:t>Adelaid</a:t>
            </a:r>
            <a:r>
              <a:rPr sz="700" spc="5" dirty="0">
                <a:latin typeface="Arial"/>
                <a:cs typeface="Arial"/>
              </a:rPr>
              <a:t>e  </a:t>
            </a:r>
            <a:r>
              <a:rPr sz="700" dirty="0">
                <a:latin typeface="Arial"/>
                <a:cs typeface="Arial"/>
              </a:rPr>
              <a:t>Child</a:t>
            </a:r>
            <a:r>
              <a:rPr sz="700" spc="10" dirty="0">
                <a:latin typeface="Arial"/>
                <a:cs typeface="Arial"/>
              </a:rPr>
              <a:t>c</a:t>
            </a:r>
            <a:r>
              <a:rPr sz="700" dirty="0">
                <a:latin typeface="Arial"/>
                <a:cs typeface="Arial"/>
              </a:rPr>
              <a:t>ar</a:t>
            </a:r>
            <a:r>
              <a:rPr sz="700" spc="5" dirty="0">
                <a:latin typeface="Arial"/>
                <a:cs typeface="Arial"/>
              </a:rPr>
              <a:t>e  </a:t>
            </a:r>
            <a:r>
              <a:rPr sz="700" dirty="0">
                <a:latin typeface="Arial"/>
                <a:cs typeface="Arial"/>
              </a:rPr>
              <a:t>Centr</a:t>
            </a:r>
            <a:r>
              <a:rPr sz="700" spc="10" dirty="0">
                <a:latin typeface="Arial"/>
                <a:cs typeface="Arial"/>
              </a:rPr>
              <a:t>e</a:t>
            </a:r>
            <a:endParaRPr sz="700">
              <a:latin typeface="Arial"/>
              <a:cs typeface="Arial"/>
            </a:endParaRPr>
          </a:p>
        </p:txBody>
      </p:sp>
      <p:sp>
        <p:nvSpPr>
          <p:cNvPr id="152" name="object 152"/>
          <p:cNvSpPr txBox="1"/>
          <p:nvPr/>
        </p:nvSpPr>
        <p:spPr>
          <a:xfrm>
            <a:off x="1835564" y="4137447"/>
            <a:ext cx="239395" cy="241935"/>
          </a:xfrm>
          <a:prstGeom prst="rect">
            <a:avLst/>
          </a:prstGeom>
        </p:spPr>
        <p:txBody>
          <a:bodyPr vert="horz" wrap="square" lIns="0" tIns="15240" rIns="0" bIns="0" rtlCol="0">
            <a:spAutoFit/>
          </a:bodyPr>
          <a:lstStyle/>
          <a:p>
            <a:pPr marL="12700" marR="5080" indent="15240">
              <a:lnSpc>
                <a:spcPct val="100000"/>
              </a:lnSpc>
              <a:spcBef>
                <a:spcPts val="120"/>
              </a:spcBef>
            </a:pPr>
            <a:r>
              <a:rPr sz="700" spc="5" dirty="0">
                <a:latin typeface="Arial"/>
                <a:cs typeface="Arial"/>
              </a:rPr>
              <a:t>Non-  </a:t>
            </a:r>
            <a:r>
              <a:rPr sz="700" dirty="0">
                <a:latin typeface="Arial"/>
                <a:cs typeface="Arial"/>
              </a:rPr>
              <a:t>Profi</a:t>
            </a:r>
            <a:r>
              <a:rPr sz="700" spc="5" dirty="0">
                <a:latin typeface="Arial"/>
                <a:cs typeface="Arial"/>
              </a:rPr>
              <a:t>t</a:t>
            </a:r>
            <a:endParaRPr sz="700">
              <a:latin typeface="Arial"/>
              <a:cs typeface="Arial"/>
            </a:endParaRPr>
          </a:p>
        </p:txBody>
      </p:sp>
      <p:sp>
        <p:nvSpPr>
          <p:cNvPr id="153" name="object 153"/>
          <p:cNvSpPr txBox="1"/>
          <p:nvPr/>
        </p:nvSpPr>
        <p:spPr>
          <a:xfrm>
            <a:off x="2270025" y="4190801"/>
            <a:ext cx="17843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13</a:t>
            </a:r>
            <a:r>
              <a:rPr sz="700" spc="10" dirty="0">
                <a:latin typeface="Arial"/>
                <a:cs typeface="Arial"/>
              </a:rPr>
              <a:t>0</a:t>
            </a:r>
            <a:endParaRPr sz="700">
              <a:latin typeface="Arial"/>
              <a:cs typeface="Arial"/>
            </a:endParaRPr>
          </a:p>
        </p:txBody>
      </p:sp>
      <p:sp>
        <p:nvSpPr>
          <p:cNvPr id="154" name="object 154"/>
          <p:cNvSpPr txBox="1"/>
          <p:nvPr/>
        </p:nvSpPr>
        <p:spPr>
          <a:xfrm>
            <a:off x="2513933" y="4137447"/>
            <a:ext cx="371475" cy="241935"/>
          </a:xfrm>
          <a:prstGeom prst="rect">
            <a:avLst/>
          </a:prstGeom>
        </p:spPr>
        <p:txBody>
          <a:bodyPr vert="horz" wrap="square" lIns="0" tIns="15240" rIns="0" bIns="0" rtlCol="0">
            <a:spAutoFit/>
          </a:bodyPr>
          <a:lstStyle/>
          <a:p>
            <a:pPr marR="5080" algn="r">
              <a:lnSpc>
                <a:spcPct val="100000"/>
              </a:lnSpc>
              <a:spcBef>
                <a:spcPts val="120"/>
              </a:spcBef>
            </a:pPr>
            <a:r>
              <a:rPr sz="700" dirty="0">
                <a:latin typeface="Arial"/>
                <a:cs typeface="Arial"/>
              </a:rPr>
              <a:t>adelaid</a:t>
            </a:r>
            <a:r>
              <a:rPr sz="700" spc="10" dirty="0">
                <a:latin typeface="Arial"/>
                <a:cs typeface="Arial"/>
              </a:rPr>
              <a:t>e</a:t>
            </a:r>
            <a:endParaRPr sz="700">
              <a:latin typeface="Arial"/>
              <a:cs typeface="Arial"/>
            </a:endParaRPr>
          </a:p>
          <a:p>
            <a:pPr marR="5080" algn="r">
              <a:lnSpc>
                <a:spcPct val="100000"/>
              </a:lnSpc>
            </a:pPr>
            <a:r>
              <a:rPr sz="700" spc="5" dirty="0">
                <a:latin typeface="Arial"/>
                <a:cs typeface="Arial"/>
              </a:rPr>
              <a:t>st</a:t>
            </a:r>
            <a:r>
              <a:rPr sz="700" spc="-90" dirty="0">
                <a:latin typeface="Arial"/>
                <a:cs typeface="Arial"/>
              </a:rPr>
              <a:t> </a:t>
            </a:r>
            <a:r>
              <a:rPr sz="700" spc="10" dirty="0">
                <a:latin typeface="Arial"/>
                <a:cs typeface="Arial"/>
              </a:rPr>
              <a:t>w</a:t>
            </a:r>
            <a:endParaRPr sz="700">
              <a:latin typeface="Arial"/>
              <a:cs typeface="Arial"/>
            </a:endParaRPr>
          </a:p>
        </p:txBody>
      </p:sp>
      <p:sp>
        <p:nvSpPr>
          <p:cNvPr id="155" name="object 155"/>
          <p:cNvSpPr txBox="1"/>
          <p:nvPr/>
        </p:nvSpPr>
        <p:spPr>
          <a:xfrm>
            <a:off x="3108459" y="4190801"/>
            <a:ext cx="406400" cy="135255"/>
          </a:xfrm>
          <a:prstGeom prst="rect">
            <a:avLst/>
          </a:prstGeom>
        </p:spPr>
        <p:txBody>
          <a:bodyPr vert="horz" wrap="square" lIns="0" tIns="15240" rIns="0" bIns="0" rtlCol="0">
            <a:spAutoFit/>
          </a:bodyPr>
          <a:lstStyle/>
          <a:p>
            <a:pPr marL="12700">
              <a:lnSpc>
                <a:spcPct val="100000"/>
              </a:lnSpc>
              <a:spcBef>
                <a:spcPts val="120"/>
              </a:spcBef>
            </a:pPr>
            <a:r>
              <a:rPr sz="700" spc="10" dirty="0">
                <a:latin typeface="Arial"/>
                <a:cs typeface="Arial"/>
              </a:rPr>
              <a:t>M5H</a:t>
            </a:r>
            <a:r>
              <a:rPr sz="700" spc="-55" dirty="0">
                <a:latin typeface="Arial"/>
                <a:cs typeface="Arial"/>
              </a:rPr>
              <a:t> </a:t>
            </a:r>
            <a:r>
              <a:rPr sz="700" spc="5" dirty="0">
                <a:latin typeface="Arial"/>
                <a:cs typeface="Arial"/>
              </a:rPr>
              <a:t>3P5</a:t>
            </a:r>
            <a:endParaRPr sz="700">
              <a:latin typeface="Arial"/>
              <a:cs typeface="Arial"/>
            </a:endParaRPr>
          </a:p>
        </p:txBody>
      </p:sp>
      <p:sp>
        <p:nvSpPr>
          <p:cNvPr id="156" name="object 156"/>
          <p:cNvSpPr txBox="1"/>
          <p:nvPr/>
        </p:nvSpPr>
        <p:spPr>
          <a:xfrm>
            <a:off x="3687741" y="4190801"/>
            <a:ext cx="12763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2</a:t>
            </a:r>
            <a:r>
              <a:rPr sz="700" spc="10" dirty="0">
                <a:latin typeface="Arial"/>
                <a:cs typeface="Arial"/>
              </a:rPr>
              <a:t>8</a:t>
            </a:r>
            <a:endParaRPr sz="700">
              <a:latin typeface="Arial"/>
              <a:cs typeface="Arial"/>
            </a:endParaRPr>
          </a:p>
        </p:txBody>
      </p:sp>
      <p:sp>
        <p:nvSpPr>
          <p:cNvPr id="157" name="object 157"/>
          <p:cNvSpPr txBox="1"/>
          <p:nvPr/>
        </p:nvSpPr>
        <p:spPr>
          <a:xfrm>
            <a:off x="3916405" y="4137447"/>
            <a:ext cx="391795" cy="241935"/>
          </a:xfrm>
          <a:prstGeom prst="rect">
            <a:avLst/>
          </a:prstGeom>
        </p:spPr>
        <p:txBody>
          <a:bodyPr vert="horz" wrap="square" lIns="0" tIns="15240" rIns="0" bIns="0" rtlCol="0">
            <a:spAutoFit/>
          </a:bodyPr>
          <a:lstStyle/>
          <a:p>
            <a:pPr marR="5080" algn="r">
              <a:lnSpc>
                <a:spcPct val="100000"/>
              </a:lnSpc>
              <a:spcBef>
                <a:spcPts val="120"/>
              </a:spcBef>
            </a:pPr>
            <a:r>
              <a:rPr sz="700" spc="5" dirty="0">
                <a:latin typeface="Arial"/>
                <a:cs typeface="Arial"/>
              </a:rPr>
              <a:t>416-415-</a:t>
            </a:r>
            <a:endParaRPr sz="700">
              <a:latin typeface="Arial"/>
              <a:cs typeface="Arial"/>
            </a:endParaRPr>
          </a:p>
          <a:p>
            <a:pPr marR="6985" algn="r">
              <a:lnSpc>
                <a:spcPct val="100000"/>
              </a:lnSpc>
            </a:pPr>
            <a:r>
              <a:rPr sz="700" spc="5" dirty="0">
                <a:latin typeface="Arial"/>
                <a:cs typeface="Arial"/>
              </a:rPr>
              <a:t>245</a:t>
            </a:r>
            <a:r>
              <a:rPr sz="700" spc="10" dirty="0">
                <a:latin typeface="Arial"/>
                <a:cs typeface="Arial"/>
              </a:rPr>
              <a:t>3</a:t>
            </a:r>
            <a:endParaRPr sz="700">
              <a:latin typeface="Arial"/>
              <a:cs typeface="Arial"/>
            </a:endParaRPr>
          </a:p>
        </p:txBody>
      </p:sp>
      <p:sp>
        <p:nvSpPr>
          <p:cNvPr id="158" name="object 158"/>
          <p:cNvSpPr txBox="1"/>
          <p:nvPr/>
        </p:nvSpPr>
        <p:spPr>
          <a:xfrm>
            <a:off x="4716728" y="4190801"/>
            <a:ext cx="25463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Other</a:t>
            </a:r>
            <a:endParaRPr sz="700">
              <a:latin typeface="Arial"/>
              <a:cs typeface="Arial"/>
            </a:endParaRPr>
          </a:p>
        </p:txBody>
      </p:sp>
      <p:sp>
        <p:nvSpPr>
          <p:cNvPr id="159" name="object 159"/>
          <p:cNvSpPr txBox="1"/>
          <p:nvPr/>
        </p:nvSpPr>
        <p:spPr>
          <a:xfrm>
            <a:off x="5334120" y="4190801"/>
            <a:ext cx="20891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Na</a:t>
            </a:r>
            <a:r>
              <a:rPr sz="700" spc="10" dirty="0">
                <a:latin typeface="Arial"/>
                <a:cs typeface="Arial"/>
              </a:rPr>
              <a:t>N</a:t>
            </a:r>
            <a:endParaRPr sz="700">
              <a:latin typeface="Arial"/>
              <a:cs typeface="Arial"/>
            </a:endParaRPr>
          </a:p>
        </p:txBody>
      </p:sp>
      <p:sp>
        <p:nvSpPr>
          <p:cNvPr id="160" name="object 160"/>
          <p:cNvSpPr txBox="1"/>
          <p:nvPr/>
        </p:nvSpPr>
        <p:spPr>
          <a:xfrm>
            <a:off x="5760959" y="4190801"/>
            <a:ext cx="12763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1</a:t>
            </a:r>
            <a:r>
              <a:rPr sz="700" spc="10" dirty="0">
                <a:latin typeface="Arial"/>
                <a:cs typeface="Arial"/>
              </a:rPr>
              <a:t>0</a:t>
            </a:r>
            <a:endParaRPr sz="700">
              <a:latin typeface="Arial"/>
              <a:cs typeface="Arial"/>
            </a:endParaRPr>
          </a:p>
        </p:txBody>
      </p:sp>
      <p:sp>
        <p:nvSpPr>
          <p:cNvPr id="161" name="object 161"/>
          <p:cNvSpPr txBox="1"/>
          <p:nvPr/>
        </p:nvSpPr>
        <p:spPr>
          <a:xfrm>
            <a:off x="6187798" y="4190801"/>
            <a:ext cx="12763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1</a:t>
            </a:r>
            <a:r>
              <a:rPr sz="700" spc="10" dirty="0">
                <a:latin typeface="Arial"/>
                <a:cs typeface="Arial"/>
              </a:rPr>
              <a:t>5</a:t>
            </a:r>
            <a:endParaRPr sz="700">
              <a:latin typeface="Arial"/>
              <a:cs typeface="Arial"/>
            </a:endParaRPr>
          </a:p>
        </p:txBody>
      </p:sp>
      <p:sp>
        <p:nvSpPr>
          <p:cNvPr id="162" name="object 162"/>
          <p:cNvSpPr txBox="1"/>
          <p:nvPr/>
        </p:nvSpPr>
        <p:spPr>
          <a:xfrm>
            <a:off x="6805190" y="4190801"/>
            <a:ext cx="12763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4</a:t>
            </a:r>
            <a:r>
              <a:rPr sz="700" spc="10" dirty="0">
                <a:latin typeface="Arial"/>
                <a:cs typeface="Arial"/>
              </a:rPr>
              <a:t>0</a:t>
            </a:r>
            <a:endParaRPr sz="700">
              <a:latin typeface="Arial"/>
              <a:cs typeface="Arial"/>
            </a:endParaRPr>
          </a:p>
        </p:txBody>
      </p:sp>
      <p:sp>
        <p:nvSpPr>
          <p:cNvPr id="163" name="object 163"/>
          <p:cNvSpPr txBox="1"/>
          <p:nvPr/>
        </p:nvSpPr>
        <p:spPr>
          <a:xfrm>
            <a:off x="654135" y="4709106"/>
            <a:ext cx="434975" cy="135255"/>
          </a:xfrm>
          <a:prstGeom prst="rect">
            <a:avLst/>
          </a:prstGeom>
        </p:spPr>
        <p:txBody>
          <a:bodyPr vert="horz" wrap="square" lIns="0" tIns="15240" rIns="0" bIns="0" rtlCol="0">
            <a:spAutoFit/>
          </a:bodyPr>
          <a:lstStyle/>
          <a:p>
            <a:pPr marL="12700">
              <a:lnSpc>
                <a:spcPct val="100000"/>
              </a:lnSpc>
              <a:spcBef>
                <a:spcPts val="120"/>
              </a:spcBef>
              <a:tabLst>
                <a:tab pos="218440" algn="l"/>
              </a:tabLst>
            </a:pPr>
            <a:r>
              <a:rPr sz="700" b="1" spc="10" dirty="0">
                <a:latin typeface="Arial"/>
                <a:cs typeface="Arial"/>
              </a:rPr>
              <a:t>4	</a:t>
            </a:r>
            <a:r>
              <a:rPr sz="700" spc="5" dirty="0">
                <a:latin typeface="Arial"/>
                <a:cs typeface="Arial"/>
              </a:rPr>
              <a:t>101</a:t>
            </a:r>
            <a:r>
              <a:rPr sz="700" spc="10" dirty="0">
                <a:latin typeface="Arial"/>
                <a:cs typeface="Arial"/>
              </a:rPr>
              <a:t>7</a:t>
            </a:r>
            <a:endParaRPr sz="700">
              <a:latin typeface="Arial"/>
              <a:cs typeface="Arial"/>
            </a:endParaRPr>
          </a:p>
        </p:txBody>
      </p:sp>
      <p:sp>
        <p:nvSpPr>
          <p:cNvPr id="164" name="object 164"/>
          <p:cNvSpPr txBox="1"/>
          <p:nvPr/>
        </p:nvSpPr>
        <p:spPr>
          <a:xfrm>
            <a:off x="1332504" y="4602396"/>
            <a:ext cx="437515" cy="348615"/>
          </a:xfrm>
          <a:prstGeom prst="rect">
            <a:avLst/>
          </a:prstGeom>
        </p:spPr>
        <p:txBody>
          <a:bodyPr vert="horz" wrap="square" lIns="0" tIns="15240" rIns="0" bIns="0" rtlCol="0">
            <a:spAutoFit/>
          </a:bodyPr>
          <a:lstStyle/>
          <a:p>
            <a:pPr marL="104139" marR="5080" indent="-92075" algn="just">
              <a:lnSpc>
                <a:spcPct val="100000"/>
              </a:lnSpc>
              <a:spcBef>
                <a:spcPts val="120"/>
              </a:spcBef>
            </a:pPr>
            <a:r>
              <a:rPr sz="700" spc="5" dirty="0">
                <a:latin typeface="Arial"/>
                <a:cs typeface="Arial"/>
              </a:rPr>
              <a:t>Woodland  Nur</a:t>
            </a:r>
            <a:r>
              <a:rPr sz="700" spc="10" dirty="0">
                <a:latin typeface="Arial"/>
                <a:cs typeface="Arial"/>
              </a:rPr>
              <a:t>s</a:t>
            </a:r>
            <a:r>
              <a:rPr sz="700" dirty="0">
                <a:latin typeface="Arial"/>
                <a:cs typeface="Arial"/>
              </a:rPr>
              <a:t>er</a:t>
            </a:r>
            <a:r>
              <a:rPr sz="700" spc="5" dirty="0">
                <a:latin typeface="Arial"/>
                <a:cs typeface="Arial"/>
              </a:rPr>
              <a:t>y  School</a:t>
            </a:r>
            <a:endParaRPr sz="700">
              <a:latin typeface="Arial"/>
              <a:cs typeface="Arial"/>
            </a:endParaRPr>
          </a:p>
        </p:txBody>
      </p:sp>
      <p:sp>
        <p:nvSpPr>
          <p:cNvPr id="165" name="object 165"/>
          <p:cNvSpPr txBox="1"/>
          <p:nvPr/>
        </p:nvSpPr>
        <p:spPr>
          <a:xfrm>
            <a:off x="1835564" y="4655751"/>
            <a:ext cx="239395" cy="241935"/>
          </a:xfrm>
          <a:prstGeom prst="rect">
            <a:avLst/>
          </a:prstGeom>
        </p:spPr>
        <p:txBody>
          <a:bodyPr vert="horz" wrap="square" lIns="0" tIns="15240" rIns="0" bIns="0" rtlCol="0">
            <a:spAutoFit/>
          </a:bodyPr>
          <a:lstStyle/>
          <a:p>
            <a:pPr marL="12700" marR="5080" indent="15240">
              <a:lnSpc>
                <a:spcPct val="100000"/>
              </a:lnSpc>
              <a:spcBef>
                <a:spcPts val="120"/>
              </a:spcBef>
            </a:pPr>
            <a:r>
              <a:rPr sz="700" spc="5" dirty="0">
                <a:latin typeface="Arial"/>
                <a:cs typeface="Arial"/>
              </a:rPr>
              <a:t>Non-  </a:t>
            </a:r>
            <a:r>
              <a:rPr sz="700" dirty="0">
                <a:latin typeface="Arial"/>
                <a:cs typeface="Arial"/>
              </a:rPr>
              <a:t>Profi</a:t>
            </a:r>
            <a:r>
              <a:rPr sz="700" spc="5" dirty="0">
                <a:latin typeface="Arial"/>
                <a:cs typeface="Arial"/>
              </a:rPr>
              <a:t>t</a:t>
            </a:r>
            <a:endParaRPr sz="700">
              <a:latin typeface="Arial"/>
              <a:cs typeface="Arial"/>
            </a:endParaRPr>
          </a:p>
        </p:txBody>
      </p:sp>
      <p:sp>
        <p:nvSpPr>
          <p:cNvPr id="166" name="object 166"/>
          <p:cNvSpPr txBox="1"/>
          <p:nvPr/>
        </p:nvSpPr>
        <p:spPr>
          <a:xfrm>
            <a:off x="2369113" y="4709106"/>
            <a:ext cx="76835" cy="135255"/>
          </a:xfrm>
          <a:prstGeom prst="rect">
            <a:avLst/>
          </a:prstGeom>
        </p:spPr>
        <p:txBody>
          <a:bodyPr vert="horz" wrap="square" lIns="0" tIns="15240" rIns="0" bIns="0" rtlCol="0">
            <a:spAutoFit/>
          </a:bodyPr>
          <a:lstStyle/>
          <a:p>
            <a:pPr marL="12700">
              <a:lnSpc>
                <a:spcPct val="100000"/>
              </a:lnSpc>
              <a:spcBef>
                <a:spcPts val="120"/>
              </a:spcBef>
            </a:pPr>
            <a:r>
              <a:rPr sz="700" spc="10" dirty="0">
                <a:latin typeface="Arial"/>
                <a:cs typeface="Arial"/>
              </a:rPr>
              <a:t>1</a:t>
            </a:r>
            <a:endParaRPr sz="700">
              <a:latin typeface="Arial"/>
              <a:cs typeface="Arial"/>
            </a:endParaRPr>
          </a:p>
        </p:txBody>
      </p:sp>
      <p:sp>
        <p:nvSpPr>
          <p:cNvPr id="167" name="object 167"/>
          <p:cNvSpPr txBox="1"/>
          <p:nvPr/>
        </p:nvSpPr>
        <p:spPr>
          <a:xfrm>
            <a:off x="2544422" y="4655751"/>
            <a:ext cx="340360" cy="241935"/>
          </a:xfrm>
          <a:prstGeom prst="rect">
            <a:avLst/>
          </a:prstGeom>
        </p:spPr>
        <p:txBody>
          <a:bodyPr vert="horz" wrap="square" lIns="0" tIns="15240" rIns="0" bIns="0" rtlCol="0">
            <a:spAutoFit/>
          </a:bodyPr>
          <a:lstStyle/>
          <a:p>
            <a:pPr marR="10160" algn="r">
              <a:lnSpc>
                <a:spcPct val="100000"/>
              </a:lnSpc>
              <a:spcBef>
                <a:spcPts val="120"/>
              </a:spcBef>
            </a:pPr>
            <a:r>
              <a:rPr sz="700" dirty="0">
                <a:latin typeface="Arial"/>
                <a:cs typeface="Arial"/>
              </a:rPr>
              <a:t>fir</a:t>
            </a:r>
            <a:r>
              <a:rPr sz="700" spc="10" dirty="0">
                <a:latin typeface="Arial"/>
                <a:cs typeface="Arial"/>
              </a:rPr>
              <a:t>v</a:t>
            </a:r>
            <a:r>
              <a:rPr sz="700" dirty="0">
                <a:latin typeface="Arial"/>
                <a:cs typeface="Arial"/>
              </a:rPr>
              <a:t>alle</a:t>
            </a:r>
            <a:r>
              <a:rPr sz="700" spc="10" dirty="0">
                <a:latin typeface="Arial"/>
                <a:cs typeface="Arial"/>
              </a:rPr>
              <a:t>y</a:t>
            </a:r>
            <a:endParaRPr sz="700">
              <a:latin typeface="Arial"/>
              <a:cs typeface="Arial"/>
            </a:endParaRPr>
          </a:p>
          <a:p>
            <a:pPr marR="5080" algn="r">
              <a:lnSpc>
                <a:spcPct val="100000"/>
              </a:lnSpc>
            </a:pPr>
            <a:r>
              <a:rPr sz="700" spc="10" dirty="0">
                <a:latin typeface="Arial"/>
                <a:cs typeface="Arial"/>
              </a:rPr>
              <a:t>c</a:t>
            </a:r>
            <a:r>
              <a:rPr sz="700" dirty="0">
                <a:latin typeface="Arial"/>
                <a:cs typeface="Arial"/>
              </a:rPr>
              <a:t>r</a:t>
            </a:r>
            <a:r>
              <a:rPr sz="700" spc="5" dirty="0">
                <a:latin typeface="Arial"/>
                <a:cs typeface="Arial"/>
              </a:rPr>
              <a:t>t</a:t>
            </a:r>
            <a:endParaRPr sz="700">
              <a:latin typeface="Arial"/>
              <a:cs typeface="Arial"/>
            </a:endParaRPr>
          </a:p>
        </p:txBody>
      </p:sp>
      <p:sp>
        <p:nvSpPr>
          <p:cNvPr id="168" name="object 168"/>
          <p:cNvSpPr txBox="1"/>
          <p:nvPr/>
        </p:nvSpPr>
        <p:spPr>
          <a:xfrm>
            <a:off x="3116081" y="4709106"/>
            <a:ext cx="39687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M1L</a:t>
            </a:r>
            <a:r>
              <a:rPr sz="700" spc="-45" dirty="0">
                <a:latin typeface="Arial"/>
                <a:cs typeface="Arial"/>
              </a:rPr>
              <a:t> </a:t>
            </a:r>
            <a:r>
              <a:rPr sz="700" spc="5" dirty="0">
                <a:latin typeface="Arial"/>
                <a:cs typeface="Arial"/>
              </a:rPr>
              <a:t>1N8</a:t>
            </a:r>
            <a:endParaRPr sz="700">
              <a:latin typeface="Arial"/>
              <a:cs typeface="Arial"/>
            </a:endParaRPr>
          </a:p>
        </p:txBody>
      </p:sp>
      <p:sp>
        <p:nvSpPr>
          <p:cNvPr id="169" name="object 169"/>
          <p:cNvSpPr txBox="1"/>
          <p:nvPr/>
        </p:nvSpPr>
        <p:spPr>
          <a:xfrm>
            <a:off x="3916405" y="4655751"/>
            <a:ext cx="39179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416-694-</a:t>
            </a:r>
            <a:endParaRPr sz="700">
              <a:latin typeface="Arial"/>
              <a:cs typeface="Arial"/>
            </a:endParaRPr>
          </a:p>
        </p:txBody>
      </p:sp>
      <p:sp>
        <p:nvSpPr>
          <p:cNvPr id="170" name="object 170"/>
          <p:cNvSpPr txBox="1"/>
          <p:nvPr/>
        </p:nvSpPr>
        <p:spPr>
          <a:xfrm>
            <a:off x="3662341" y="4762461"/>
            <a:ext cx="668655" cy="135255"/>
          </a:xfrm>
          <a:prstGeom prst="rect">
            <a:avLst/>
          </a:prstGeom>
        </p:spPr>
        <p:txBody>
          <a:bodyPr vert="horz" wrap="square" lIns="0" tIns="15240" rIns="0" bIns="0" rtlCol="0">
            <a:spAutoFit/>
          </a:bodyPr>
          <a:lstStyle/>
          <a:p>
            <a:pPr marL="38100">
              <a:lnSpc>
                <a:spcPct val="100000"/>
              </a:lnSpc>
              <a:spcBef>
                <a:spcPts val="120"/>
              </a:spcBef>
            </a:pPr>
            <a:r>
              <a:rPr sz="1050" spc="7" baseline="31746" dirty="0">
                <a:latin typeface="Arial"/>
                <a:cs typeface="Arial"/>
              </a:rPr>
              <a:t>35</a:t>
            </a:r>
            <a:r>
              <a:rPr sz="1050" spc="75" baseline="31746" dirty="0">
                <a:latin typeface="Arial"/>
                <a:cs typeface="Arial"/>
              </a:rPr>
              <a:t> </a:t>
            </a:r>
            <a:r>
              <a:rPr sz="700" spc="5" dirty="0">
                <a:latin typeface="Arial"/>
                <a:cs typeface="Arial"/>
              </a:rPr>
              <a:t>1138x151</a:t>
            </a:r>
            <a:endParaRPr sz="700">
              <a:latin typeface="Arial"/>
              <a:cs typeface="Arial"/>
            </a:endParaRPr>
          </a:p>
        </p:txBody>
      </p:sp>
      <p:sp>
        <p:nvSpPr>
          <p:cNvPr id="171" name="object 171"/>
          <p:cNvSpPr txBox="1"/>
          <p:nvPr/>
        </p:nvSpPr>
        <p:spPr>
          <a:xfrm>
            <a:off x="4526175" y="4655751"/>
            <a:ext cx="447040" cy="241935"/>
          </a:xfrm>
          <a:prstGeom prst="rect">
            <a:avLst/>
          </a:prstGeom>
        </p:spPr>
        <p:txBody>
          <a:bodyPr vert="horz" wrap="square" lIns="0" tIns="15240" rIns="0" bIns="0" rtlCol="0">
            <a:spAutoFit/>
          </a:bodyPr>
          <a:lstStyle/>
          <a:p>
            <a:pPr marL="12700" marR="5080" indent="22860">
              <a:lnSpc>
                <a:spcPct val="100000"/>
              </a:lnSpc>
              <a:spcBef>
                <a:spcPts val="120"/>
              </a:spcBef>
            </a:pPr>
            <a:r>
              <a:rPr sz="700" spc="5" dirty="0">
                <a:latin typeface="Arial"/>
                <a:cs typeface="Arial"/>
              </a:rPr>
              <a:t>High</a:t>
            </a:r>
            <a:r>
              <a:rPr sz="700" spc="-65" dirty="0">
                <a:latin typeface="Arial"/>
                <a:cs typeface="Arial"/>
              </a:rPr>
              <a:t> </a:t>
            </a:r>
            <a:r>
              <a:rPr sz="700" spc="5" dirty="0">
                <a:latin typeface="Arial"/>
                <a:cs typeface="Arial"/>
              </a:rPr>
              <a:t>Rise  Apartment</a:t>
            </a:r>
            <a:endParaRPr sz="700">
              <a:latin typeface="Arial"/>
              <a:cs typeface="Arial"/>
            </a:endParaRPr>
          </a:p>
        </p:txBody>
      </p:sp>
      <p:sp>
        <p:nvSpPr>
          <p:cNvPr id="172" name="object 172"/>
          <p:cNvSpPr txBox="1"/>
          <p:nvPr/>
        </p:nvSpPr>
        <p:spPr>
          <a:xfrm>
            <a:off x="5334120" y="4709106"/>
            <a:ext cx="20891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Na</a:t>
            </a:r>
            <a:r>
              <a:rPr sz="700" spc="10" dirty="0">
                <a:latin typeface="Arial"/>
                <a:cs typeface="Arial"/>
              </a:rPr>
              <a:t>N</a:t>
            </a:r>
            <a:endParaRPr sz="700">
              <a:latin typeface="Arial"/>
              <a:cs typeface="Arial"/>
            </a:endParaRPr>
          </a:p>
        </p:txBody>
      </p:sp>
      <p:sp>
        <p:nvSpPr>
          <p:cNvPr id="173" name="object 173"/>
          <p:cNvSpPr txBox="1"/>
          <p:nvPr/>
        </p:nvSpPr>
        <p:spPr>
          <a:xfrm>
            <a:off x="5806692" y="4709106"/>
            <a:ext cx="76835" cy="135255"/>
          </a:xfrm>
          <a:prstGeom prst="rect">
            <a:avLst/>
          </a:prstGeom>
        </p:spPr>
        <p:txBody>
          <a:bodyPr vert="horz" wrap="square" lIns="0" tIns="15240" rIns="0" bIns="0" rtlCol="0">
            <a:spAutoFit/>
          </a:bodyPr>
          <a:lstStyle/>
          <a:p>
            <a:pPr marL="12700">
              <a:lnSpc>
                <a:spcPct val="100000"/>
              </a:lnSpc>
              <a:spcBef>
                <a:spcPts val="120"/>
              </a:spcBef>
            </a:pPr>
            <a:r>
              <a:rPr sz="700" spc="10" dirty="0">
                <a:latin typeface="Arial"/>
                <a:cs typeface="Arial"/>
              </a:rPr>
              <a:t>0</a:t>
            </a:r>
            <a:endParaRPr sz="700">
              <a:latin typeface="Arial"/>
              <a:cs typeface="Arial"/>
            </a:endParaRPr>
          </a:p>
        </p:txBody>
      </p:sp>
      <p:sp>
        <p:nvSpPr>
          <p:cNvPr id="174" name="object 174"/>
          <p:cNvSpPr txBox="1"/>
          <p:nvPr/>
        </p:nvSpPr>
        <p:spPr>
          <a:xfrm>
            <a:off x="6187798" y="4709106"/>
            <a:ext cx="12763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1</a:t>
            </a:r>
            <a:r>
              <a:rPr sz="700" spc="10" dirty="0">
                <a:latin typeface="Arial"/>
                <a:cs typeface="Arial"/>
              </a:rPr>
              <a:t>0</a:t>
            </a:r>
            <a:endParaRPr sz="700">
              <a:latin typeface="Arial"/>
              <a:cs typeface="Arial"/>
            </a:endParaRPr>
          </a:p>
        </p:txBody>
      </p:sp>
      <p:sp>
        <p:nvSpPr>
          <p:cNvPr id="175" name="object 175"/>
          <p:cNvSpPr txBox="1"/>
          <p:nvPr/>
        </p:nvSpPr>
        <p:spPr>
          <a:xfrm>
            <a:off x="6850923" y="4709106"/>
            <a:ext cx="76835" cy="135255"/>
          </a:xfrm>
          <a:prstGeom prst="rect">
            <a:avLst/>
          </a:prstGeom>
        </p:spPr>
        <p:txBody>
          <a:bodyPr vert="horz" wrap="square" lIns="0" tIns="15240" rIns="0" bIns="0" rtlCol="0">
            <a:spAutoFit/>
          </a:bodyPr>
          <a:lstStyle/>
          <a:p>
            <a:pPr marL="12700">
              <a:lnSpc>
                <a:spcPct val="100000"/>
              </a:lnSpc>
              <a:spcBef>
                <a:spcPts val="120"/>
              </a:spcBef>
            </a:pPr>
            <a:r>
              <a:rPr sz="700" spc="10" dirty="0">
                <a:latin typeface="Arial"/>
                <a:cs typeface="Arial"/>
              </a:rPr>
              <a:t>0</a:t>
            </a:r>
            <a:endParaRPr sz="700">
              <a:latin typeface="Arial"/>
              <a:cs typeface="Arial"/>
            </a:endParaRPr>
          </a:p>
        </p:txBody>
      </p:sp>
      <p:sp>
        <p:nvSpPr>
          <p:cNvPr id="176" name="object 176"/>
          <p:cNvSpPr txBox="1"/>
          <p:nvPr/>
        </p:nvSpPr>
        <p:spPr>
          <a:xfrm>
            <a:off x="608402" y="9846419"/>
            <a:ext cx="537210" cy="153670"/>
          </a:xfrm>
          <a:prstGeom prst="rect">
            <a:avLst/>
          </a:prstGeom>
        </p:spPr>
        <p:txBody>
          <a:bodyPr vert="horz" wrap="square" lIns="0" tIns="11430" rIns="0" bIns="0" rtlCol="0">
            <a:spAutoFit/>
          </a:bodyPr>
          <a:lstStyle/>
          <a:p>
            <a:pPr marL="12700">
              <a:lnSpc>
                <a:spcPct val="100000"/>
              </a:lnSpc>
              <a:spcBef>
                <a:spcPts val="90"/>
              </a:spcBef>
            </a:pPr>
            <a:r>
              <a:rPr sz="850" spc="-15" dirty="0">
                <a:solidFill>
                  <a:srgbClr val="D74214"/>
                </a:solidFill>
                <a:latin typeface="Courier New"/>
                <a:cs typeface="Courier New"/>
              </a:rPr>
              <a:t>Out[11]:</a:t>
            </a:r>
            <a:endParaRPr sz="850">
              <a:latin typeface="Courier New"/>
              <a:cs typeface="Courier New"/>
            </a:endParaRPr>
          </a:p>
        </p:txBody>
      </p:sp>
      <p:sp>
        <p:nvSpPr>
          <p:cNvPr id="177" name="object 177"/>
          <p:cNvSpPr txBox="1"/>
          <p:nvPr/>
        </p:nvSpPr>
        <p:spPr>
          <a:xfrm>
            <a:off x="1012375" y="10197037"/>
            <a:ext cx="699135" cy="135255"/>
          </a:xfrm>
          <a:prstGeom prst="rect">
            <a:avLst/>
          </a:prstGeom>
        </p:spPr>
        <p:txBody>
          <a:bodyPr vert="horz" wrap="square" lIns="0" tIns="15240" rIns="0" bIns="0" rtlCol="0">
            <a:spAutoFit/>
          </a:bodyPr>
          <a:lstStyle/>
          <a:p>
            <a:pPr marL="12700">
              <a:lnSpc>
                <a:spcPct val="100000"/>
              </a:lnSpc>
              <a:spcBef>
                <a:spcPts val="120"/>
              </a:spcBef>
            </a:pPr>
            <a:r>
              <a:rPr sz="700" b="1" spc="5" dirty="0">
                <a:latin typeface="Arial"/>
                <a:cs typeface="Arial"/>
              </a:rPr>
              <a:t>name</a:t>
            </a:r>
            <a:r>
              <a:rPr sz="700" b="1" spc="45" dirty="0">
                <a:latin typeface="Arial"/>
                <a:cs typeface="Arial"/>
              </a:rPr>
              <a:t> </a:t>
            </a:r>
            <a:r>
              <a:rPr sz="700" b="1" spc="5" dirty="0">
                <a:latin typeface="Arial"/>
                <a:cs typeface="Arial"/>
              </a:rPr>
              <a:t>subsidy</a:t>
            </a:r>
            <a:endParaRPr sz="700">
              <a:latin typeface="Arial"/>
              <a:cs typeface="Arial"/>
            </a:endParaRPr>
          </a:p>
        </p:txBody>
      </p:sp>
      <p:sp>
        <p:nvSpPr>
          <p:cNvPr id="178" name="object 178"/>
          <p:cNvSpPr txBox="1"/>
          <p:nvPr/>
        </p:nvSpPr>
        <p:spPr>
          <a:xfrm>
            <a:off x="2071850" y="10197037"/>
            <a:ext cx="213360" cy="135255"/>
          </a:xfrm>
          <a:prstGeom prst="rect">
            <a:avLst/>
          </a:prstGeom>
        </p:spPr>
        <p:txBody>
          <a:bodyPr vert="horz" wrap="square" lIns="0" tIns="15240" rIns="0" bIns="0" rtlCol="0">
            <a:spAutoFit/>
          </a:bodyPr>
          <a:lstStyle/>
          <a:p>
            <a:pPr marL="12700">
              <a:lnSpc>
                <a:spcPct val="100000"/>
              </a:lnSpc>
              <a:spcBef>
                <a:spcPts val="120"/>
              </a:spcBef>
            </a:pPr>
            <a:r>
              <a:rPr sz="700" b="1" spc="5" dirty="0">
                <a:latin typeface="Arial"/>
                <a:cs typeface="Arial"/>
              </a:rPr>
              <a:t>typ</a:t>
            </a:r>
            <a:r>
              <a:rPr sz="700" b="1" spc="10" dirty="0">
                <a:latin typeface="Arial"/>
                <a:cs typeface="Arial"/>
              </a:rPr>
              <a:t>e</a:t>
            </a:r>
            <a:endParaRPr sz="700">
              <a:latin typeface="Arial"/>
              <a:cs typeface="Arial"/>
            </a:endParaRPr>
          </a:p>
        </p:txBody>
      </p:sp>
      <p:sp>
        <p:nvSpPr>
          <p:cNvPr id="179" name="object 179"/>
          <p:cNvSpPr txBox="1"/>
          <p:nvPr/>
        </p:nvSpPr>
        <p:spPr>
          <a:xfrm>
            <a:off x="2498689" y="10197037"/>
            <a:ext cx="4481830" cy="135255"/>
          </a:xfrm>
          <a:prstGeom prst="rect">
            <a:avLst/>
          </a:prstGeom>
        </p:spPr>
        <p:txBody>
          <a:bodyPr vert="horz" wrap="square" lIns="0" tIns="15240" rIns="0" bIns="0" rtlCol="0">
            <a:spAutoFit/>
          </a:bodyPr>
          <a:lstStyle/>
          <a:p>
            <a:pPr marL="12700">
              <a:lnSpc>
                <a:spcPct val="100000"/>
              </a:lnSpc>
              <a:spcBef>
                <a:spcPts val="120"/>
              </a:spcBef>
            </a:pPr>
            <a:r>
              <a:rPr sz="700" b="1" spc="5" dirty="0">
                <a:latin typeface="Arial"/>
                <a:cs typeface="Arial"/>
              </a:rPr>
              <a:t>Borough loc_id ward Infant Toddler Preschooler Kindergarten Gradelevel Total</a:t>
            </a:r>
            <a:r>
              <a:rPr sz="700" b="1" spc="120" dirty="0">
                <a:latin typeface="Arial"/>
                <a:cs typeface="Arial"/>
              </a:rPr>
              <a:t> </a:t>
            </a:r>
            <a:r>
              <a:rPr sz="700" b="1" spc="5" dirty="0">
                <a:latin typeface="Arial"/>
                <a:cs typeface="Arial"/>
              </a:rPr>
              <a:t>gc_geoid</a:t>
            </a:r>
            <a:endParaRPr sz="700">
              <a:latin typeface="Arial"/>
              <a:cs typeface="Aria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82991" y="3570864"/>
            <a:ext cx="6387341" cy="342995"/>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582991" y="5156267"/>
            <a:ext cx="6387341" cy="342995"/>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582991" y="8090785"/>
            <a:ext cx="6387341" cy="342995"/>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608402" y="7895155"/>
            <a:ext cx="5661660" cy="367030"/>
          </a:xfrm>
          <a:prstGeom prst="rect">
            <a:avLst/>
          </a:prstGeom>
        </p:spPr>
        <p:txBody>
          <a:bodyPr vert="horz" wrap="square" lIns="0" tIns="11430" rIns="0" bIns="0" rtlCol="0">
            <a:spAutoFit/>
          </a:bodyPr>
          <a:lstStyle/>
          <a:p>
            <a:pPr marL="12700">
              <a:lnSpc>
                <a:spcPct val="100000"/>
              </a:lnSpc>
              <a:spcBef>
                <a:spcPts val="90"/>
              </a:spcBef>
            </a:pPr>
            <a:r>
              <a:rPr sz="850" spc="-10" dirty="0">
                <a:solidFill>
                  <a:srgbClr val="2F3E9E"/>
                </a:solidFill>
                <a:latin typeface="Courier New"/>
                <a:cs typeface="Courier New"/>
              </a:rPr>
              <a:t>In</a:t>
            </a:r>
            <a:r>
              <a:rPr sz="850" spc="-15" dirty="0">
                <a:solidFill>
                  <a:srgbClr val="2F3E9E"/>
                </a:solidFill>
                <a:latin typeface="Courier New"/>
                <a:cs typeface="Courier New"/>
              </a:rPr>
              <a:t> </a:t>
            </a:r>
            <a:r>
              <a:rPr sz="850" spc="-10" dirty="0">
                <a:solidFill>
                  <a:srgbClr val="2F3E9E"/>
                </a:solidFill>
                <a:latin typeface="Courier New"/>
                <a:cs typeface="Courier New"/>
              </a:rPr>
              <a:t>[14]:</a:t>
            </a:r>
            <a:endParaRPr sz="850">
              <a:latin typeface="Courier New"/>
              <a:cs typeface="Courier New"/>
            </a:endParaRPr>
          </a:p>
          <a:p>
            <a:pPr marL="20320">
              <a:lnSpc>
                <a:spcPct val="100000"/>
              </a:lnSpc>
              <a:spcBef>
                <a:spcPts val="660"/>
              </a:spcBef>
            </a:pPr>
            <a:r>
              <a:rPr sz="850" i="1" spc="-10" dirty="0">
                <a:solidFill>
                  <a:srgbClr val="3F7F7F"/>
                </a:solidFill>
                <a:latin typeface="Courier New"/>
                <a:cs typeface="Courier New"/>
              </a:rPr>
              <a:t>#lets see how many </a:t>
            </a:r>
            <a:r>
              <a:rPr sz="850" i="1" spc="-15" dirty="0">
                <a:solidFill>
                  <a:srgbClr val="3F7F7F"/>
                </a:solidFill>
                <a:latin typeface="Courier New"/>
                <a:cs typeface="Courier New"/>
              </a:rPr>
              <a:t>categories </a:t>
            </a:r>
            <a:r>
              <a:rPr sz="850" i="1" spc="-10" dirty="0">
                <a:solidFill>
                  <a:srgbClr val="3F7F7F"/>
                </a:solidFill>
                <a:latin typeface="Courier New"/>
                <a:cs typeface="Courier New"/>
              </a:rPr>
              <a:t>of child care </a:t>
            </a:r>
            <a:r>
              <a:rPr sz="850" i="1" spc="-15" dirty="0">
                <a:solidFill>
                  <a:srgbClr val="3F7F7F"/>
                </a:solidFill>
                <a:latin typeface="Courier New"/>
                <a:cs typeface="Courier New"/>
              </a:rPr>
              <a:t>centers </a:t>
            </a:r>
            <a:r>
              <a:rPr sz="850" i="1" spc="-10" dirty="0">
                <a:solidFill>
                  <a:srgbClr val="3F7F7F"/>
                </a:solidFill>
                <a:latin typeface="Courier New"/>
                <a:cs typeface="Courier New"/>
              </a:rPr>
              <a:t>and how many center in each</a:t>
            </a:r>
            <a:r>
              <a:rPr sz="850" i="1" spc="40" dirty="0">
                <a:solidFill>
                  <a:srgbClr val="3F7F7F"/>
                </a:solidFill>
                <a:latin typeface="Courier New"/>
                <a:cs typeface="Courier New"/>
              </a:rPr>
              <a:t> </a:t>
            </a:r>
            <a:r>
              <a:rPr sz="850" i="1" spc="-15" dirty="0">
                <a:solidFill>
                  <a:srgbClr val="3F7F7F"/>
                </a:solidFill>
                <a:latin typeface="Courier New"/>
                <a:cs typeface="Courier New"/>
              </a:rPr>
              <a:t>category</a:t>
            </a:r>
            <a:endParaRPr sz="850">
              <a:latin typeface="Courier New"/>
              <a:cs typeface="Courier New"/>
            </a:endParaRPr>
          </a:p>
        </p:txBody>
      </p:sp>
      <p:sp>
        <p:nvSpPr>
          <p:cNvPr id="10" name="object 10"/>
          <p:cNvSpPr txBox="1"/>
          <p:nvPr/>
        </p:nvSpPr>
        <p:spPr>
          <a:xfrm>
            <a:off x="420320" y="9505629"/>
            <a:ext cx="6705600" cy="874663"/>
          </a:xfrm>
          <a:prstGeom prst="rect">
            <a:avLst/>
          </a:prstGeom>
        </p:spPr>
        <p:style>
          <a:lnRef idx="2">
            <a:schemeClr val="accent1"/>
          </a:lnRef>
          <a:fillRef idx="1">
            <a:schemeClr val="lt1"/>
          </a:fillRef>
          <a:effectRef idx="0">
            <a:schemeClr val="accent1"/>
          </a:effectRef>
          <a:fontRef idx="minor">
            <a:schemeClr val="dk1"/>
          </a:fontRef>
        </p:style>
        <p:txBody>
          <a:bodyPr vert="horz" wrap="square" lIns="0" tIns="11430" rIns="0" bIns="0" rtlCol="0">
            <a:spAutoFit/>
          </a:bodyPr>
          <a:lstStyle/>
          <a:p>
            <a:pPr marL="12700">
              <a:lnSpc>
                <a:spcPct val="100000"/>
              </a:lnSpc>
              <a:spcBef>
                <a:spcPts val="90"/>
              </a:spcBef>
            </a:pPr>
            <a:r>
              <a:rPr sz="850" b="1" spc="-10" dirty="0">
                <a:latin typeface="Arial"/>
                <a:cs typeface="Arial"/>
              </a:rPr>
              <a:t>According to our data for the Liscensed child care center in Toronto, we found</a:t>
            </a:r>
            <a:r>
              <a:rPr sz="850" b="1" spc="35" dirty="0">
                <a:latin typeface="Arial"/>
                <a:cs typeface="Arial"/>
              </a:rPr>
              <a:t> </a:t>
            </a:r>
            <a:r>
              <a:rPr sz="850" b="1" spc="-10" dirty="0">
                <a:latin typeface="Arial"/>
                <a:cs typeface="Arial"/>
              </a:rPr>
              <a:t>that:</a:t>
            </a:r>
            <a:endParaRPr sz="850" dirty="0">
              <a:latin typeface="Arial"/>
              <a:cs typeface="Arial"/>
            </a:endParaRPr>
          </a:p>
          <a:p>
            <a:pPr marL="226060" marR="2760345">
              <a:lnSpc>
                <a:spcPct val="117700"/>
              </a:lnSpc>
              <a:spcBef>
                <a:spcPts val="660"/>
              </a:spcBef>
            </a:pPr>
            <a:r>
              <a:rPr sz="850" spc="-10" dirty="0">
                <a:latin typeface="Arial"/>
                <a:cs typeface="Arial"/>
              </a:rPr>
              <a:t>Non-Profit centers = 668  </a:t>
            </a:r>
            <a:endParaRPr lang="en-US" sz="850" spc="-10" dirty="0" smtClean="0">
              <a:latin typeface="Arial"/>
              <a:cs typeface="Arial"/>
            </a:endParaRPr>
          </a:p>
          <a:p>
            <a:pPr marL="226060" marR="2760345">
              <a:lnSpc>
                <a:spcPct val="117700"/>
              </a:lnSpc>
              <a:spcBef>
                <a:spcPts val="660"/>
              </a:spcBef>
            </a:pPr>
            <a:r>
              <a:rPr sz="850" spc="-10" dirty="0" smtClean="0">
                <a:latin typeface="Arial"/>
                <a:cs typeface="Arial"/>
              </a:rPr>
              <a:t>Commercial </a:t>
            </a:r>
            <a:r>
              <a:rPr sz="850" spc="-10" dirty="0">
                <a:latin typeface="Arial"/>
                <a:cs typeface="Arial"/>
              </a:rPr>
              <a:t>Centers =</a:t>
            </a:r>
            <a:r>
              <a:rPr sz="850" spc="-65" dirty="0">
                <a:latin typeface="Arial"/>
                <a:cs typeface="Arial"/>
              </a:rPr>
              <a:t> </a:t>
            </a:r>
            <a:r>
              <a:rPr sz="850" spc="-10" dirty="0" smtClean="0">
                <a:latin typeface="Arial"/>
                <a:cs typeface="Arial"/>
              </a:rPr>
              <a:t>286</a:t>
            </a:r>
            <a:endParaRPr lang="en-US" sz="850" spc="-10" dirty="0" smtClean="0">
              <a:latin typeface="Arial"/>
              <a:cs typeface="Arial"/>
            </a:endParaRPr>
          </a:p>
          <a:p>
            <a:pPr marL="226060" marR="2760345">
              <a:lnSpc>
                <a:spcPct val="117700"/>
              </a:lnSpc>
              <a:spcBef>
                <a:spcPts val="660"/>
              </a:spcBef>
            </a:pPr>
            <a:r>
              <a:rPr lang="en-US" sz="850" spc="-10" dirty="0">
                <a:latin typeface="Arial"/>
                <a:cs typeface="Arial"/>
              </a:rPr>
              <a:t>City operated centers =</a:t>
            </a:r>
            <a:r>
              <a:rPr lang="en-US" sz="850" spc="-45" dirty="0">
                <a:latin typeface="Arial"/>
                <a:cs typeface="Arial"/>
              </a:rPr>
              <a:t> </a:t>
            </a:r>
            <a:r>
              <a:rPr lang="en-US" sz="850" spc="-10" dirty="0" smtClean="0">
                <a:latin typeface="Arial"/>
                <a:cs typeface="Arial"/>
              </a:rPr>
              <a:t>53</a:t>
            </a:r>
            <a:endParaRPr lang="en-US" sz="850" dirty="0">
              <a:latin typeface="Arial"/>
              <a:cs typeface="Arial"/>
            </a:endParaRPr>
          </a:p>
        </p:txBody>
      </p:sp>
      <p:sp>
        <p:nvSpPr>
          <p:cNvPr id="11" name="object 11"/>
          <p:cNvSpPr/>
          <p:nvPr/>
        </p:nvSpPr>
        <p:spPr>
          <a:xfrm>
            <a:off x="621102" y="1124161"/>
            <a:ext cx="145415" cy="732155"/>
          </a:xfrm>
          <a:custGeom>
            <a:avLst/>
            <a:gdLst/>
            <a:ahLst/>
            <a:cxnLst/>
            <a:rect l="l" t="t" r="r" b="b"/>
            <a:pathLst>
              <a:path w="145415" h="732155">
                <a:moveTo>
                  <a:pt x="0" y="0"/>
                </a:moveTo>
                <a:lnTo>
                  <a:pt x="144820" y="0"/>
                </a:lnTo>
                <a:lnTo>
                  <a:pt x="144820" y="731724"/>
                </a:lnTo>
                <a:lnTo>
                  <a:pt x="0" y="731724"/>
                </a:lnTo>
                <a:lnTo>
                  <a:pt x="0" y="0"/>
                </a:lnTo>
                <a:close/>
              </a:path>
            </a:pathLst>
          </a:custGeom>
          <a:solidFill>
            <a:srgbClr val="F4F4F4"/>
          </a:solidFill>
        </p:spPr>
        <p:txBody>
          <a:bodyPr wrap="square" lIns="0" tIns="0" rIns="0" bIns="0" rtlCol="0"/>
          <a:lstStyle/>
          <a:p>
            <a:endParaRPr/>
          </a:p>
        </p:txBody>
      </p:sp>
      <p:sp>
        <p:nvSpPr>
          <p:cNvPr id="12" name="object 12"/>
          <p:cNvSpPr/>
          <p:nvPr/>
        </p:nvSpPr>
        <p:spPr>
          <a:xfrm>
            <a:off x="765922" y="1124161"/>
            <a:ext cx="541655" cy="732155"/>
          </a:xfrm>
          <a:custGeom>
            <a:avLst/>
            <a:gdLst/>
            <a:ahLst/>
            <a:cxnLst/>
            <a:rect l="l" t="t" r="r" b="b"/>
            <a:pathLst>
              <a:path w="541655" h="732155">
                <a:moveTo>
                  <a:pt x="0" y="0"/>
                </a:moveTo>
                <a:lnTo>
                  <a:pt x="541170" y="0"/>
                </a:lnTo>
                <a:lnTo>
                  <a:pt x="541170" y="731724"/>
                </a:lnTo>
                <a:lnTo>
                  <a:pt x="0" y="731724"/>
                </a:lnTo>
                <a:lnTo>
                  <a:pt x="0" y="0"/>
                </a:lnTo>
                <a:close/>
              </a:path>
            </a:pathLst>
          </a:custGeom>
          <a:solidFill>
            <a:srgbClr val="F4F4F4"/>
          </a:solidFill>
        </p:spPr>
        <p:txBody>
          <a:bodyPr wrap="square" lIns="0" tIns="0" rIns="0" bIns="0" rtlCol="0"/>
          <a:lstStyle/>
          <a:p>
            <a:endParaRPr/>
          </a:p>
        </p:txBody>
      </p:sp>
      <p:sp>
        <p:nvSpPr>
          <p:cNvPr id="13" name="object 13"/>
          <p:cNvSpPr/>
          <p:nvPr/>
        </p:nvSpPr>
        <p:spPr>
          <a:xfrm>
            <a:off x="1307093" y="1124161"/>
            <a:ext cx="434975" cy="732155"/>
          </a:xfrm>
          <a:custGeom>
            <a:avLst/>
            <a:gdLst/>
            <a:ahLst/>
            <a:cxnLst/>
            <a:rect l="l" t="t" r="r" b="b"/>
            <a:pathLst>
              <a:path w="434975" h="732155">
                <a:moveTo>
                  <a:pt x="0" y="0"/>
                </a:moveTo>
                <a:lnTo>
                  <a:pt x="434461" y="0"/>
                </a:lnTo>
                <a:lnTo>
                  <a:pt x="434461" y="731724"/>
                </a:lnTo>
                <a:lnTo>
                  <a:pt x="0" y="731724"/>
                </a:lnTo>
                <a:lnTo>
                  <a:pt x="0" y="0"/>
                </a:lnTo>
                <a:close/>
              </a:path>
            </a:pathLst>
          </a:custGeom>
          <a:solidFill>
            <a:srgbClr val="F4F4F4"/>
          </a:solidFill>
        </p:spPr>
        <p:txBody>
          <a:bodyPr wrap="square" lIns="0" tIns="0" rIns="0" bIns="0" rtlCol="0"/>
          <a:lstStyle/>
          <a:p>
            <a:endParaRPr/>
          </a:p>
        </p:txBody>
      </p:sp>
      <p:sp>
        <p:nvSpPr>
          <p:cNvPr id="14" name="object 14"/>
          <p:cNvSpPr/>
          <p:nvPr/>
        </p:nvSpPr>
        <p:spPr>
          <a:xfrm>
            <a:off x="1741554" y="1124161"/>
            <a:ext cx="579755" cy="732155"/>
          </a:xfrm>
          <a:custGeom>
            <a:avLst/>
            <a:gdLst/>
            <a:ahLst/>
            <a:cxnLst/>
            <a:rect l="l" t="t" r="r" b="b"/>
            <a:pathLst>
              <a:path w="579755" h="732155">
                <a:moveTo>
                  <a:pt x="0" y="0"/>
                </a:moveTo>
                <a:lnTo>
                  <a:pt x="579281" y="0"/>
                </a:lnTo>
                <a:lnTo>
                  <a:pt x="579281" y="731724"/>
                </a:lnTo>
                <a:lnTo>
                  <a:pt x="0" y="731724"/>
                </a:lnTo>
                <a:lnTo>
                  <a:pt x="0" y="0"/>
                </a:lnTo>
                <a:close/>
              </a:path>
            </a:pathLst>
          </a:custGeom>
          <a:solidFill>
            <a:srgbClr val="F4F4F4"/>
          </a:solidFill>
        </p:spPr>
        <p:txBody>
          <a:bodyPr wrap="square" lIns="0" tIns="0" rIns="0" bIns="0" rtlCol="0"/>
          <a:lstStyle/>
          <a:p>
            <a:endParaRPr/>
          </a:p>
        </p:txBody>
      </p:sp>
      <p:sp>
        <p:nvSpPr>
          <p:cNvPr id="15" name="object 15"/>
          <p:cNvSpPr/>
          <p:nvPr/>
        </p:nvSpPr>
        <p:spPr>
          <a:xfrm>
            <a:off x="2320836" y="1124161"/>
            <a:ext cx="617855" cy="732155"/>
          </a:xfrm>
          <a:custGeom>
            <a:avLst/>
            <a:gdLst/>
            <a:ahLst/>
            <a:cxnLst/>
            <a:rect l="l" t="t" r="r" b="b"/>
            <a:pathLst>
              <a:path w="617855" h="732155">
                <a:moveTo>
                  <a:pt x="0" y="0"/>
                </a:moveTo>
                <a:lnTo>
                  <a:pt x="617392" y="0"/>
                </a:lnTo>
                <a:lnTo>
                  <a:pt x="617392" y="731724"/>
                </a:lnTo>
                <a:lnTo>
                  <a:pt x="0" y="731724"/>
                </a:lnTo>
                <a:lnTo>
                  <a:pt x="0" y="0"/>
                </a:lnTo>
                <a:close/>
              </a:path>
            </a:pathLst>
          </a:custGeom>
          <a:solidFill>
            <a:srgbClr val="F4F4F4"/>
          </a:solidFill>
        </p:spPr>
        <p:txBody>
          <a:bodyPr wrap="square" lIns="0" tIns="0" rIns="0" bIns="0" rtlCol="0"/>
          <a:lstStyle/>
          <a:p>
            <a:endParaRPr/>
          </a:p>
        </p:txBody>
      </p:sp>
      <p:sp>
        <p:nvSpPr>
          <p:cNvPr id="16" name="object 16"/>
          <p:cNvSpPr/>
          <p:nvPr/>
        </p:nvSpPr>
        <p:spPr>
          <a:xfrm>
            <a:off x="2938228" y="1124161"/>
            <a:ext cx="358775" cy="732155"/>
          </a:xfrm>
          <a:custGeom>
            <a:avLst/>
            <a:gdLst/>
            <a:ahLst/>
            <a:cxnLst/>
            <a:rect l="l" t="t" r="r" b="b"/>
            <a:pathLst>
              <a:path w="358775" h="732155">
                <a:moveTo>
                  <a:pt x="0" y="0"/>
                </a:moveTo>
                <a:lnTo>
                  <a:pt x="358239" y="0"/>
                </a:lnTo>
                <a:lnTo>
                  <a:pt x="358239" y="731724"/>
                </a:lnTo>
                <a:lnTo>
                  <a:pt x="0" y="731724"/>
                </a:lnTo>
                <a:lnTo>
                  <a:pt x="0" y="0"/>
                </a:lnTo>
                <a:close/>
              </a:path>
            </a:pathLst>
          </a:custGeom>
          <a:solidFill>
            <a:srgbClr val="F4F4F4"/>
          </a:solidFill>
        </p:spPr>
        <p:txBody>
          <a:bodyPr wrap="square" lIns="0" tIns="0" rIns="0" bIns="0" rtlCol="0"/>
          <a:lstStyle/>
          <a:p>
            <a:endParaRPr/>
          </a:p>
        </p:txBody>
      </p:sp>
      <p:sp>
        <p:nvSpPr>
          <p:cNvPr id="17" name="object 17"/>
          <p:cNvSpPr/>
          <p:nvPr/>
        </p:nvSpPr>
        <p:spPr>
          <a:xfrm>
            <a:off x="3296468" y="1124161"/>
            <a:ext cx="305435" cy="732155"/>
          </a:xfrm>
          <a:custGeom>
            <a:avLst/>
            <a:gdLst/>
            <a:ahLst/>
            <a:cxnLst/>
            <a:rect l="l" t="t" r="r" b="b"/>
            <a:pathLst>
              <a:path w="305435" h="732155">
                <a:moveTo>
                  <a:pt x="0" y="0"/>
                </a:moveTo>
                <a:lnTo>
                  <a:pt x="304885" y="0"/>
                </a:lnTo>
                <a:lnTo>
                  <a:pt x="304885" y="731724"/>
                </a:lnTo>
                <a:lnTo>
                  <a:pt x="0" y="731724"/>
                </a:lnTo>
                <a:lnTo>
                  <a:pt x="0" y="0"/>
                </a:lnTo>
                <a:close/>
              </a:path>
            </a:pathLst>
          </a:custGeom>
          <a:solidFill>
            <a:srgbClr val="F4F4F4"/>
          </a:solidFill>
        </p:spPr>
        <p:txBody>
          <a:bodyPr wrap="square" lIns="0" tIns="0" rIns="0" bIns="0" rtlCol="0"/>
          <a:lstStyle/>
          <a:p>
            <a:endParaRPr/>
          </a:p>
        </p:txBody>
      </p:sp>
      <p:sp>
        <p:nvSpPr>
          <p:cNvPr id="18" name="object 18"/>
          <p:cNvSpPr/>
          <p:nvPr/>
        </p:nvSpPr>
        <p:spPr>
          <a:xfrm>
            <a:off x="3601353" y="1124161"/>
            <a:ext cx="343535" cy="732155"/>
          </a:xfrm>
          <a:custGeom>
            <a:avLst/>
            <a:gdLst/>
            <a:ahLst/>
            <a:cxnLst/>
            <a:rect l="l" t="t" r="r" b="b"/>
            <a:pathLst>
              <a:path w="343535" h="732155">
                <a:moveTo>
                  <a:pt x="0" y="0"/>
                </a:moveTo>
                <a:lnTo>
                  <a:pt x="342995" y="0"/>
                </a:lnTo>
                <a:lnTo>
                  <a:pt x="342995" y="731724"/>
                </a:lnTo>
                <a:lnTo>
                  <a:pt x="0" y="731724"/>
                </a:lnTo>
                <a:lnTo>
                  <a:pt x="0" y="0"/>
                </a:lnTo>
                <a:close/>
              </a:path>
            </a:pathLst>
          </a:custGeom>
          <a:solidFill>
            <a:srgbClr val="F4F4F4"/>
          </a:solidFill>
        </p:spPr>
        <p:txBody>
          <a:bodyPr wrap="square" lIns="0" tIns="0" rIns="0" bIns="0" rtlCol="0"/>
          <a:lstStyle/>
          <a:p>
            <a:endParaRPr/>
          </a:p>
        </p:txBody>
      </p:sp>
      <p:sp>
        <p:nvSpPr>
          <p:cNvPr id="19" name="object 19"/>
          <p:cNvSpPr/>
          <p:nvPr/>
        </p:nvSpPr>
        <p:spPr>
          <a:xfrm>
            <a:off x="3944349" y="1124161"/>
            <a:ext cx="427355" cy="732155"/>
          </a:xfrm>
          <a:custGeom>
            <a:avLst/>
            <a:gdLst/>
            <a:ahLst/>
            <a:cxnLst/>
            <a:rect l="l" t="t" r="r" b="b"/>
            <a:pathLst>
              <a:path w="427354" h="732155">
                <a:moveTo>
                  <a:pt x="0" y="0"/>
                </a:moveTo>
                <a:lnTo>
                  <a:pt x="426839" y="0"/>
                </a:lnTo>
                <a:lnTo>
                  <a:pt x="426839" y="731724"/>
                </a:lnTo>
                <a:lnTo>
                  <a:pt x="0" y="731724"/>
                </a:lnTo>
                <a:lnTo>
                  <a:pt x="0" y="0"/>
                </a:lnTo>
                <a:close/>
              </a:path>
            </a:pathLst>
          </a:custGeom>
          <a:solidFill>
            <a:srgbClr val="F4F4F4"/>
          </a:solidFill>
        </p:spPr>
        <p:txBody>
          <a:bodyPr wrap="square" lIns="0" tIns="0" rIns="0" bIns="0" rtlCol="0"/>
          <a:lstStyle/>
          <a:p>
            <a:endParaRPr/>
          </a:p>
        </p:txBody>
      </p:sp>
      <p:sp>
        <p:nvSpPr>
          <p:cNvPr id="20" name="object 20"/>
          <p:cNvSpPr/>
          <p:nvPr/>
        </p:nvSpPr>
        <p:spPr>
          <a:xfrm>
            <a:off x="4371188" y="1124161"/>
            <a:ext cx="617855" cy="732155"/>
          </a:xfrm>
          <a:custGeom>
            <a:avLst/>
            <a:gdLst/>
            <a:ahLst/>
            <a:cxnLst/>
            <a:rect l="l" t="t" r="r" b="b"/>
            <a:pathLst>
              <a:path w="617854" h="732155">
                <a:moveTo>
                  <a:pt x="0" y="0"/>
                </a:moveTo>
                <a:lnTo>
                  <a:pt x="617392" y="0"/>
                </a:lnTo>
                <a:lnTo>
                  <a:pt x="617392" y="731724"/>
                </a:lnTo>
                <a:lnTo>
                  <a:pt x="0" y="731724"/>
                </a:lnTo>
                <a:lnTo>
                  <a:pt x="0" y="0"/>
                </a:lnTo>
                <a:close/>
              </a:path>
            </a:pathLst>
          </a:custGeom>
          <a:solidFill>
            <a:srgbClr val="F4F4F4"/>
          </a:solidFill>
        </p:spPr>
        <p:txBody>
          <a:bodyPr wrap="square" lIns="0" tIns="0" rIns="0" bIns="0" rtlCol="0"/>
          <a:lstStyle/>
          <a:p>
            <a:endParaRPr/>
          </a:p>
        </p:txBody>
      </p:sp>
      <p:sp>
        <p:nvSpPr>
          <p:cNvPr id="21" name="object 21"/>
          <p:cNvSpPr/>
          <p:nvPr/>
        </p:nvSpPr>
        <p:spPr>
          <a:xfrm>
            <a:off x="4988580" y="1124161"/>
            <a:ext cx="663575" cy="732155"/>
          </a:xfrm>
          <a:custGeom>
            <a:avLst/>
            <a:gdLst/>
            <a:ahLst/>
            <a:cxnLst/>
            <a:rect l="l" t="t" r="r" b="b"/>
            <a:pathLst>
              <a:path w="663575" h="732155">
                <a:moveTo>
                  <a:pt x="0" y="0"/>
                </a:moveTo>
                <a:lnTo>
                  <a:pt x="663124" y="0"/>
                </a:lnTo>
                <a:lnTo>
                  <a:pt x="663124" y="731724"/>
                </a:lnTo>
                <a:lnTo>
                  <a:pt x="0" y="731724"/>
                </a:lnTo>
                <a:lnTo>
                  <a:pt x="0" y="0"/>
                </a:lnTo>
                <a:close/>
              </a:path>
            </a:pathLst>
          </a:custGeom>
          <a:solidFill>
            <a:srgbClr val="F4F4F4"/>
          </a:solidFill>
        </p:spPr>
        <p:txBody>
          <a:bodyPr wrap="square" lIns="0" tIns="0" rIns="0" bIns="0" rtlCol="0"/>
          <a:lstStyle/>
          <a:p>
            <a:endParaRPr/>
          </a:p>
        </p:txBody>
      </p:sp>
      <p:sp>
        <p:nvSpPr>
          <p:cNvPr id="22" name="object 22"/>
          <p:cNvSpPr/>
          <p:nvPr/>
        </p:nvSpPr>
        <p:spPr>
          <a:xfrm>
            <a:off x="5651705" y="1124161"/>
            <a:ext cx="556895" cy="732155"/>
          </a:xfrm>
          <a:custGeom>
            <a:avLst/>
            <a:gdLst/>
            <a:ahLst/>
            <a:cxnLst/>
            <a:rect l="l" t="t" r="r" b="b"/>
            <a:pathLst>
              <a:path w="556895" h="732155">
                <a:moveTo>
                  <a:pt x="0" y="0"/>
                </a:moveTo>
                <a:lnTo>
                  <a:pt x="556415" y="0"/>
                </a:lnTo>
                <a:lnTo>
                  <a:pt x="556415" y="731724"/>
                </a:lnTo>
                <a:lnTo>
                  <a:pt x="0" y="731724"/>
                </a:lnTo>
                <a:lnTo>
                  <a:pt x="0" y="0"/>
                </a:lnTo>
                <a:close/>
              </a:path>
            </a:pathLst>
          </a:custGeom>
          <a:solidFill>
            <a:srgbClr val="F4F4F4"/>
          </a:solidFill>
        </p:spPr>
        <p:txBody>
          <a:bodyPr wrap="square" lIns="0" tIns="0" rIns="0" bIns="0" rtlCol="0"/>
          <a:lstStyle/>
          <a:p>
            <a:endParaRPr/>
          </a:p>
        </p:txBody>
      </p:sp>
      <p:sp>
        <p:nvSpPr>
          <p:cNvPr id="23" name="object 23"/>
          <p:cNvSpPr/>
          <p:nvPr/>
        </p:nvSpPr>
        <p:spPr>
          <a:xfrm>
            <a:off x="6208120" y="1124161"/>
            <a:ext cx="313055" cy="732155"/>
          </a:xfrm>
          <a:custGeom>
            <a:avLst/>
            <a:gdLst/>
            <a:ahLst/>
            <a:cxnLst/>
            <a:rect l="l" t="t" r="r" b="b"/>
            <a:pathLst>
              <a:path w="313054" h="732155">
                <a:moveTo>
                  <a:pt x="0" y="0"/>
                </a:moveTo>
                <a:lnTo>
                  <a:pt x="312507" y="0"/>
                </a:lnTo>
                <a:lnTo>
                  <a:pt x="312507" y="731724"/>
                </a:lnTo>
                <a:lnTo>
                  <a:pt x="0" y="731724"/>
                </a:lnTo>
                <a:lnTo>
                  <a:pt x="0" y="0"/>
                </a:lnTo>
                <a:close/>
              </a:path>
            </a:pathLst>
          </a:custGeom>
          <a:solidFill>
            <a:srgbClr val="F4F4F4"/>
          </a:solidFill>
        </p:spPr>
        <p:txBody>
          <a:bodyPr wrap="square" lIns="0" tIns="0" rIns="0" bIns="0" rtlCol="0"/>
          <a:lstStyle/>
          <a:p>
            <a:endParaRPr/>
          </a:p>
        </p:txBody>
      </p:sp>
      <p:sp>
        <p:nvSpPr>
          <p:cNvPr id="24" name="object 24"/>
          <p:cNvSpPr/>
          <p:nvPr/>
        </p:nvSpPr>
        <p:spPr>
          <a:xfrm>
            <a:off x="6520627" y="1124161"/>
            <a:ext cx="450215" cy="732155"/>
          </a:xfrm>
          <a:custGeom>
            <a:avLst/>
            <a:gdLst/>
            <a:ahLst/>
            <a:cxnLst/>
            <a:rect l="l" t="t" r="r" b="b"/>
            <a:pathLst>
              <a:path w="450215" h="732155">
                <a:moveTo>
                  <a:pt x="0" y="0"/>
                </a:moveTo>
                <a:lnTo>
                  <a:pt x="449705" y="0"/>
                </a:lnTo>
                <a:lnTo>
                  <a:pt x="449705" y="731724"/>
                </a:lnTo>
                <a:lnTo>
                  <a:pt x="0" y="731724"/>
                </a:lnTo>
                <a:lnTo>
                  <a:pt x="0" y="0"/>
                </a:lnTo>
                <a:close/>
              </a:path>
            </a:pathLst>
          </a:custGeom>
          <a:solidFill>
            <a:srgbClr val="F4F4F4"/>
          </a:solidFill>
        </p:spPr>
        <p:txBody>
          <a:bodyPr wrap="square" lIns="0" tIns="0" rIns="0" bIns="0" rtlCol="0"/>
          <a:lstStyle/>
          <a:p>
            <a:endParaRPr/>
          </a:p>
        </p:txBody>
      </p:sp>
      <p:sp>
        <p:nvSpPr>
          <p:cNvPr id="25" name="object 25"/>
          <p:cNvSpPr/>
          <p:nvPr/>
        </p:nvSpPr>
        <p:spPr>
          <a:xfrm>
            <a:off x="621102" y="2587609"/>
            <a:ext cx="145415" cy="518795"/>
          </a:xfrm>
          <a:custGeom>
            <a:avLst/>
            <a:gdLst/>
            <a:ahLst/>
            <a:cxnLst/>
            <a:rect l="l" t="t" r="r" b="b"/>
            <a:pathLst>
              <a:path w="145415" h="518794">
                <a:moveTo>
                  <a:pt x="0" y="0"/>
                </a:moveTo>
                <a:lnTo>
                  <a:pt x="144820" y="0"/>
                </a:lnTo>
                <a:lnTo>
                  <a:pt x="144820" y="518304"/>
                </a:lnTo>
                <a:lnTo>
                  <a:pt x="0" y="518304"/>
                </a:lnTo>
                <a:lnTo>
                  <a:pt x="0" y="0"/>
                </a:lnTo>
                <a:close/>
              </a:path>
            </a:pathLst>
          </a:custGeom>
          <a:solidFill>
            <a:srgbClr val="F4F4F4"/>
          </a:solidFill>
        </p:spPr>
        <p:txBody>
          <a:bodyPr wrap="square" lIns="0" tIns="0" rIns="0" bIns="0" rtlCol="0"/>
          <a:lstStyle/>
          <a:p>
            <a:endParaRPr/>
          </a:p>
        </p:txBody>
      </p:sp>
      <p:sp>
        <p:nvSpPr>
          <p:cNvPr id="26" name="object 26"/>
          <p:cNvSpPr/>
          <p:nvPr/>
        </p:nvSpPr>
        <p:spPr>
          <a:xfrm>
            <a:off x="765922" y="2587609"/>
            <a:ext cx="541655" cy="518795"/>
          </a:xfrm>
          <a:custGeom>
            <a:avLst/>
            <a:gdLst/>
            <a:ahLst/>
            <a:cxnLst/>
            <a:rect l="l" t="t" r="r" b="b"/>
            <a:pathLst>
              <a:path w="541655" h="518794">
                <a:moveTo>
                  <a:pt x="0" y="0"/>
                </a:moveTo>
                <a:lnTo>
                  <a:pt x="541170" y="0"/>
                </a:lnTo>
                <a:lnTo>
                  <a:pt x="541170" y="518304"/>
                </a:lnTo>
                <a:lnTo>
                  <a:pt x="0" y="518304"/>
                </a:lnTo>
                <a:lnTo>
                  <a:pt x="0" y="0"/>
                </a:lnTo>
                <a:close/>
              </a:path>
            </a:pathLst>
          </a:custGeom>
          <a:solidFill>
            <a:srgbClr val="F4F4F4"/>
          </a:solidFill>
        </p:spPr>
        <p:txBody>
          <a:bodyPr wrap="square" lIns="0" tIns="0" rIns="0" bIns="0" rtlCol="0"/>
          <a:lstStyle/>
          <a:p>
            <a:endParaRPr/>
          </a:p>
        </p:txBody>
      </p:sp>
      <p:sp>
        <p:nvSpPr>
          <p:cNvPr id="27" name="object 27"/>
          <p:cNvSpPr/>
          <p:nvPr/>
        </p:nvSpPr>
        <p:spPr>
          <a:xfrm>
            <a:off x="1307093" y="2587609"/>
            <a:ext cx="434975" cy="518795"/>
          </a:xfrm>
          <a:custGeom>
            <a:avLst/>
            <a:gdLst/>
            <a:ahLst/>
            <a:cxnLst/>
            <a:rect l="l" t="t" r="r" b="b"/>
            <a:pathLst>
              <a:path w="434975" h="518794">
                <a:moveTo>
                  <a:pt x="0" y="0"/>
                </a:moveTo>
                <a:lnTo>
                  <a:pt x="434461" y="0"/>
                </a:lnTo>
                <a:lnTo>
                  <a:pt x="434461" y="518304"/>
                </a:lnTo>
                <a:lnTo>
                  <a:pt x="0" y="518304"/>
                </a:lnTo>
                <a:lnTo>
                  <a:pt x="0" y="0"/>
                </a:lnTo>
                <a:close/>
              </a:path>
            </a:pathLst>
          </a:custGeom>
          <a:solidFill>
            <a:srgbClr val="F4F4F4"/>
          </a:solidFill>
        </p:spPr>
        <p:txBody>
          <a:bodyPr wrap="square" lIns="0" tIns="0" rIns="0" bIns="0" rtlCol="0"/>
          <a:lstStyle/>
          <a:p>
            <a:endParaRPr/>
          </a:p>
        </p:txBody>
      </p:sp>
      <p:sp>
        <p:nvSpPr>
          <p:cNvPr id="28" name="object 28"/>
          <p:cNvSpPr/>
          <p:nvPr/>
        </p:nvSpPr>
        <p:spPr>
          <a:xfrm>
            <a:off x="1741554" y="2587609"/>
            <a:ext cx="579755" cy="518795"/>
          </a:xfrm>
          <a:custGeom>
            <a:avLst/>
            <a:gdLst/>
            <a:ahLst/>
            <a:cxnLst/>
            <a:rect l="l" t="t" r="r" b="b"/>
            <a:pathLst>
              <a:path w="579755" h="518794">
                <a:moveTo>
                  <a:pt x="0" y="0"/>
                </a:moveTo>
                <a:lnTo>
                  <a:pt x="579281" y="0"/>
                </a:lnTo>
                <a:lnTo>
                  <a:pt x="579281" y="518304"/>
                </a:lnTo>
                <a:lnTo>
                  <a:pt x="0" y="518304"/>
                </a:lnTo>
                <a:lnTo>
                  <a:pt x="0" y="0"/>
                </a:lnTo>
                <a:close/>
              </a:path>
            </a:pathLst>
          </a:custGeom>
          <a:solidFill>
            <a:srgbClr val="F4F4F4"/>
          </a:solidFill>
        </p:spPr>
        <p:txBody>
          <a:bodyPr wrap="square" lIns="0" tIns="0" rIns="0" bIns="0" rtlCol="0"/>
          <a:lstStyle/>
          <a:p>
            <a:endParaRPr/>
          </a:p>
        </p:txBody>
      </p:sp>
      <p:sp>
        <p:nvSpPr>
          <p:cNvPr id="29" name="object 29"/>
          <p:cNvSpPr/>
          <p:nvPr/>
        </p:nvSpPr>
        <p:spPr>
          <a:xfrm>
            <a:off x="2320836" y="2587609"/>
            <a:ext cx="617855" cy="518795"/>
          </a:xfrm>
          <a:custGeom>
            <a:avLst/>
            <a:gdLst/>
            <a:ahLst/>
            <a:cxnLst/>
            <a:rect l="l" t="t" r="r" b="b"/>
            <a:pathLst>
              <a:path w="617855" h="518794">
                <a:moveTo>
                  <a:pt x="0" y="0"/>
                </a:moveTo>
                <a:lnTo>
                  <a:pt x="617392" y="0"/>
                </a:lnTo>
                <a:lnTo>
                  <a:pt x="617392" y="518304"/>
                </a:lnTo>
                <a:lnTo>
                  <a:pt x="0" y="518304"/>
                </a:lnTo>
                <a:lnTo>
                  <a:pt x="0" y="0"/>
                </a:lnTo>
                <a:close/>
              </a:path>
            </a:pathLst>
          </a:custGeom>
          <a:solidFill>
            <a:srgbClr val="F4F4F4"/>
          </a:solidFill>
        </p:spPr>
        <p:txBody>
          <a:bodyPr wrap="square" lIns="0" tIns="0" rIns="0" bIns="0" rtlCol="0"/>
          <a:lstStyle/>
          <a:p>
            <a:endParaRPr/>
          </a:p>
        </p:txBody>
      </p:sp>
      <p:sp>
        <p:nvSpPr>
          <p:cNvPr id="30" name="object 30"/>
          <p:cNvSpPr/>
          <p:nvPr/>
        </p:nvSpPr>
        <p:spPr>
          <a:xfrm>
            <a:off x="2938228" y="2587609"/>
            <a:ext cx="358775" cy="518795"/>
          </a:xfrm>
          <a:custGeom>
            <a:avLst/>
            <a:gdLst/>
            <a:ahLst/>
            <a:cxnLst/>
            <a:rect l="l" t="t" r="r" b="b"/>
            <a:pathLst>
              <a:path w="358775" h="518794">
                <a:moveTo>
                  <a:pt x="0" y="0"/>
                </a:moveTo>
                <a:lnTo>
                  <a:pt x="358239" y="0"/>
                </a:lnTo>
                <a:lnTo>
                  <a:pt x="358239" y="518304"/>
                </a:lnTo>
                <a:lnTo>
                  <a:pt x="0" y="518304"/>
                </a:lnTo>
                <a:lnTo>
                  <a:pt x="0" y="0"/>
                </a:lnTo>
                <a:close/>
              </a:path>
            </a:pathLst>
          </a:custGeom>
          <a:solidFill>
            <a:srgbClr val="F4F4F4"/>
          </a:solidFill>
        </p:spPr>
        <p:txBody>
          <a:bodyPr wrap="square" lIns="0" tIns="0" rIns="0" bIns="0" rtlCol="0"/>
          <a:lstStyle/>
          <a:p>
            <a:endParaRPr/>
          </a:p>
        </p:txBody>
      </p:sp>
      <p:sp>
        <p:nvSpPr>
          <p:cNvPr id="31" name="object 31"/>
          <p:cNvSpPr/>
          <p:nvPr/>
        </p:nvSpPr>
        <p:spPr>
          <a:xfrm>
            <a:off x="3296468" y="2587609"/>
            <a:ext cx="305435" cy="518795"/>
          </a:xfrm>
          <a:custGeom>
            <a:avLst/>
            <a:gdLst/>
            <a:ahLst/>
            <a:cxnLst/>
            <a:rect l="l" t="t" r="r" b="b"/>
            <a:pathLst>
              <a:path w="305435" h="518794">
                <a:moveTo>
                  <a:pt x="0" y="0"/>
                </a:moveTo>
                <a:lnTo>
                  <a:pt x="304885" y="0"/>
                </a:lnTo>
                <a:lnTo>
                  <a:pt x="304885" y="518304"/>
                </a:lnTo>
                <a:lnTo>
                  <a:pt x="0" y="518304"/>
                </a:lnTo>
                <a:lnTo>
                  <a:pt x="0" y="0"/>
                </a:lnTo>
                <a:close/>
              </a:path>
            </a:pathLst>
          </a:custGeom>
          <a:solidFill>
            <a:srgbClr val="F4F4F4"/>
          </a:solidFill>
        </p:spPr>
        <p:txBody>
          <a:bodyPr wrap="square" lIns="0" tIns="0" rIns="0" bIns="0" rtlCol="0"/>
          <a:lstStyle/>
          <a:p>
            <a:endParaRPr/>
          </a:p>
        </p:txBody>
      </p:sp>
      <p:sp>
        <p:nvSpPr>
          <p:cNvPr id="32" name="object 32"/>
          <p:cNvSpPr/>
          <p:nvPr/>
        </p:nvSpPr>
        <p:spPr>
          <a:xfrm>
            <a:off x="3601353" y="2587609"/>
            <a:ext cx="343535" cy="518795"/>
          </a:xfrm>
          <a:custGeom>
            <a:avLst/>
            <a:gdLst/>
            <a:ahLst/>
            <a:cxnLst/>
            <a:rect l="l" t="t" r="r" b="b"/>
            <a:pathLst>
              <a:path w="343535" h="518794">
                <a:moveTo>
                  <a:pt x="0" y="0"/>
                </a:moveTo>
                <a:lnTo>
                  <a:pt x="342995" y="0"/>
                </a:lnTo>
                <a:lnTo>
                  <a:pt x="342995" y="518304"/>
                </a:lnTo>
                <a:lnTo>
                  <a:pt x="0" y="518304"/>
                </a:lnTo>
                <a:lnTo>
                  <a:pt x="0" y="0"/>
                </a:lnTo>
                <a:close/>
              </a:path>
            </a:pathLst>
          </a:custGeom>
          <a:solidFill>
            <a:srgbClr val="F4F4F4"/>
          </a:solidFill>
        </p:spPr>
        <p:txBody>
          <a:bodyPr wrap="square" lIns="0" tIns="0" rIns="0" bIns="0" rtlCol="0"/>
          <a:lstStyle/>
          <a:p>
            <a:endParaRPr/>
          </a:p>
        </p:txBody>
      </p:sp>
      <p:sp>
        <p:nvSpPr>
          <p:cNvPr id="33" name="object 33"/>
          <p:cNvSpPr/>
          <p:nvPr/>
        </p:nvSpPr>
        <p:spPr>
          <a:xfrm>
            <a:off x="3944349" y="2587609"/>
            <a:ext cx="427355" cy="518795"/>
          </a:xfrm>
          <a:custGeom>
            <a:avLst/>
            <a:gdLst/>
            <a:ahLst/>
            <a:cxnLst/>
            <a:rect l="l" t="t" r="r" b="b"/>
            <a:pathLst>
              <a:path w="427354" h="518794">
                <a:moveTo>
                  <a:pt x="0" y="0"/>
                </a:moveTo>
                <a:lnTo>
                  <a:pt x="426839" y="0"/>
                </a:lnTo>
                <a:lnTo>
                  <a:pt x="426839" y="518304"/>
                </a:lnTo>
                <a:lnTo>
                  <a:pt x="0" y="518304"/>
                </a:lnTo>
                <a:lnTo>
                  <a:pt x="0" y="0"/>
                </a:lnTo>
                <a:close/>
              </a:path>
            </a:pathLst>
          </a:custGeom>
          <a:solidFill>
            <a:srgbClr val="F4F4F4"/>
          </a:solidFill>
        </p:spPr>
        <p:txBody>
          <a:bodyPr wrap="square" lIns="0" tIns="0" rIns="0" bIns="0" rtlCol="0"/>
          <a:lstStyle/>
          <a:p>
            <a:endParaRPr/>
          </a:p>
        </p:txBody>
      </p:sp>
      <p:sp>
        <p:nvSpPr>
          <p:cNvPr id="34" name="object 34"/>
          <p:cNvSpPr/>
          <p:nvPr/>
        </p:nvSpPr>
        <p:spPr>
          <a:xfrm>
            <a:off x="4371188" y="2587609"/>
            <a:ext cx="617855" cy="518795"/>
          </a:xfrm>
          <a:custGeom>
            <a:avLst/>
            <a:gdLst/>
            <a:ahLst/>
            <a:cxnLst/>
            <a:rect l="l" t="t" r="r" b="b"/>
            <a:pathLst>
              <a:path w="617854" h="518794">
                <a:moveTo>
                  <a:pt x="0" y="0"/>
                </a:moveTo>
                <a:lnTo>
                  <a:pt x="617392" y="0"/>
                </a:lnTo>
                <a:lnTo>
                  <a:pt x="617392" y="518304"/>
                </a:lnTo>
                <a:lnTo>
                  <a:pt x="0" y="518304"/>
                </a:lnTo>
                <a:lnTo>
                  <a:pt x="0" y="0"/>
                </a:lnTo>
                <a:close/>
              </a:path>
            </a:pathLst>
          </a:custGeom>
          <a:solidFill>
            <a:srgbClr val="F4F4F4"/>
          </a:solidFill>
        </p:spPr>
        <p:txBody>
          <a:bodyPr wrap="square" lIns="0" tIns="0" rIns="0" bIns="0" rtlCol="0"/>
          <a:lstStyle/>
          <a:p>
            <a:endParaRPr/>
          </a:p>
        </p:txBody>
      </p:sp>
      <p:sp>
        <p:nvSpPr>
          <p:cNvPr id="35" name="object 35"/>
          <p:cNvSpPr/>
          <p:nvPr/>
        </p:nvSpPr>
        <p:spPr>
          <a:xfrm>
            <a:off x="4988580" y="2587609"/>
            <a:ext cx="663575" cy="518795"/>
          </a:xfrm>
          <a:custGeom>
            <a:avLst/>
            <a:gdLst/>
            <a:ahLst/>
            <a:cxnLst/>
            <a:rect l="l" t="t" r="r" b="b"/>
            <a:pathLst>
              <a:path w="663575" h="518794">
                <a:moveTo>
                  <a:pt x="0" y="0"/>
                </a:moveTo>
                <a:lnTo>
                  <a:pt x="663124" y="0"/>
                </a:lnTo>
                <a:lnTo>
                  <a:pt x="663124" y="518304"/>
                </a:lnTo>
                <a:lnTo>
                  <a:pt x="0" y="518304"/>
                </a:lnTo>
                <a:lnTo>
                  <a:pt x="0" y="0"/>
                </a:lnTo>
                <a:close/>
              </a:path>
            </a:pathLst>
          </a:custGeom>
          <a:solidFill>
            <a:srgbClr val="F4F4F4"/>
          </a:solidFill>
        </p:spPr>
        <p:txBody>
          <a:bodyPr wrap="square" lIns="0" tIns="0" rIns="0" bIns="0" rtlCol="0"/>
          <a:lstStyle/>
          <a:p>
            <a:endParaRPr/>
          </a:p>
        </p:txBody>
      </p:sp>
      <p:sp>
        <p:nvSpPr>
          <p:cNvPr id="36" name="object 36"/>
          <p:cNvSpPr/>
          <p:nvPr/>
        </p:nvSpPr>
        <p:spPr>
          <a:xfrm>
            <a:off x="5651705" y="2587609"/>
            <a:ext cx="556895" cy="518795"/>
          </a:xfrm>
          <a:custGeom>
            <a:avLst/>
            <a:gdLst/>
            <a:ahLst/>
            <a:cxnLst/>
            <a:rect l="l" t="t" r="r" b="b"/>
            <a:pathLst>
              <a:path w="556895" h="518794">
                <a:moveTo>
                  <a:pt x="0" y="0"/>
                </a:moveTo>
                <a:lnTo>
                  <a:pt x="556415" y="0"/>
                </a:lnTo>
                <a:lnTo>
                  <a:pt x="556415" y="518304"/>
                </a:lnTo>
                <a:lnTo>
                  <a:pt x="0" y="518304"/>
                </a:lnTo>
                <a:lnTo>
                  <a:pt x="0" y="0"/>
                </a:lnTo>
                <a:close/>
              </a:path>
            </a:pathLst>
          </a:custGeom>
          <a:solidFill>
            <a:srgbClr val="F4F4F4"/>
          </a:solidFill>
        </p:spPr>
        <p:txBody>
          <a:bodyPr wrap="square" lIns="0" tIns="0" rIns="0" bIns="0" rtlCol="0"/>
          <a:lstStyle/>
          <a:p>
            <a:endParaRPr/>
          </a:p>
        </p:txBody>
      </p:sp>
      <p:sp>
        <p:nvSpPr>
          <p:cNvPr id="37" name="object 37"/>
          <p:cNvSpPr/>
          <p:nvPr/>
        </p:nvSpPr>
        <p:spPr>
          <a:xfrm>
            <a:off x="6208120" y="2587609"/>
            <a:ext cx="313055" cy="518795"/>
          </a:xfrm>
          <a:custGeom>
            <a:avLst/>
            <a:gdLst/>
            <a:ahLst/>
            <a:cxnLst/>
            <a:rect l="l" t="t" r="r" b="b"/>
            <a:pathLst>
              <a:path w="313054" h="518794">
                <a:moveTo>
                  <a:pt x="0" y="0"/>
                </a:moveTo>
                <a:lnTo>
                  <a:pt x="312507" y="0"/>
                </a:lnTo>
                <a:lnTo>
                  <a:pt x="312507" y="518304"/>
                </a:lnTo>
                <a:lnTo>
                  <a:pt x="0" y="518304"/>
                </a:lnTo>
                <a:lnTo>
                  <a:pt x="0" y="0"/>
                </a:lnTo>
                <a:close/>
              </a:path>
            </a:pathLst>
          </a:custGeom>
          <a:solidFill>
            <a:srgbClr val="F4F4F4"/>
          </a:solidFill>
        </p:spPr>
        <p:txBody>
          <a:bodyPr wrap="square" lIns="0" tIns="0" rIns="0" bIns="0" rtlCol="0"/>
          <a:lstStyle/>
          <a:p>
            <a:endParaRPr/>
          </a:p>
        </p:txBody>
      </p:sp>
      <p:sp>
        <p:nvSpPr>
          <p:cNvPr id="38" name="object 38"/>
          <p:cNvSpPr/>
          <p:nvPr/>
        </p:nvSpPr>
        <p:spPr>
          <a:xfrm>
            <a:off x="6520627" y="2587609"/>
            <a:ext cx="450215" cy="518795"/>
          </a:xfrm>
          <a:custGeom>
            <a:avLst/>
            <a:gdLst/>
            <a:ahLst/>
            <a:cxnLst/>
            <a:rect l="l" t="t" r="r" b="b"/>
            <a:pathLst>
              <a:path w="450215" h="518794">
                <a:moveTo>
                  <a:pt x="0" y="0"/>
                </a:moveTo>
                <a:lnTo>
                  <a:pt x="449705" y="0"/>
                </a:lnTo>
                <a:lnTo>
                  <a:pt x="449705" y="518304"/>
                </a:lnTo>
                <a:lnTo>
                  <a:pt x="0" y="518304"/>
                </a:lnTo>
                <a:lnTo>
                  <a:pt x="0" y="0"/>
                </a:lnTo>
                <a:close/>
              </a:path>
            </a:pathLst>
          </a:custGeom>
          <a:solidFill>
            <a:srgbClr val="F4F4F4"/>
          </a:solidFill>
        </p:spPr>
        <p:txBody>
          <a:bodyPr wrap="square" lIns="0" tIns="0" rIns="0" bIns="0" rtlCol="0"/>
          <a:lstStyle/>
          <a:p>
            <a:endParaRPr/>
          </a:p>
        </p:txBody>
      </p:sp>
      <p:sp>
        <p:nvSpPr>
          <p:cNvPr id="39" name="object 39"/>
          <p:cNvSpPr/>
          <p:nvPr/>
        </p:nvSpPr>
        <p:spPr>
          <a:xfrm>
            <a:off x="582991" y="3144024"/>
            <a:ext cx="5252085" cy="122555"/>
          </a:xfrm>
          <a:custGeom>
            <a:avLst/>
            <a:gdLst/>
            <a:ahLst/>
            <a:cxnLst/>
            <a:rect l="l" t="t" r="r" b="b"/>
            <a:pathLst>
              <a:path w="5252085" h="122554">
                <a:moveTo>
                  <a:pt x="0" y="121954"/>
                </a:moveTo>
                <a:lnTo>
                  <a:pt x="5251645" y="121954"/>
                </a:lnTo>
                <a:lnTo>
                  <a:pt x="5251645" y="0"/>
                </a:lnTo>
                <a:lnTo>
                  <a:pt x="0" y="0"/>
                </a:lnTo>
                <a:lnTo>
                  <a:pt x="0" y="121954"/>
                </a:lnTo>
                <a:close/>
              </a:path>
            </a:pathLst>
          </a:custGeom>
          <a:solidFill>
            <a:srgbClr val="D3CFC7"/>
          </a:solidFill>
        </p:spPr>
        <p:txBody>
          <a:bodyPr wrap="square" lIns="0" tIns="0" rIns="0" bIns="0" rtlCol="0"/>
          <a:lstStyle/>
          <a:p>
            <a:endParaRPr/>
          </a:p>
        </p:txBody>
      </p:sp>
      <p:sp>
        <p:nvSpPr>
          <p:cNvPr id="40" name="object 40"/>
          <p:cNvSpPr/>
          <p:nvPr/>
        </p:nvSpPr>
        <p:spPr>
          <a:xfrm>
            <a:off x="582991" y="3144026"/>
            <a:ext cx="114331" cy="114331"/>
          </a:xfrm>
          <a:prstGeom prst="rect">
            <a:avLst/>
          </a:prstGeom>
          <a:blipFill>
            <a:blip r:embed="rId4" cstate="print"/>
            <a:stretch>
              <a:fillRect/>
            </a:stretch>
          </a:blipFill>
        </p:spPr>
        <p:txBody>
          <a:bodyPr wrap="square" lIns="0" tIns="0" rIns="0" bIns="0" rtlCol="0"/>
          <a:lstStyle/>
          <a:p>
            <a:endParaRPr/>
          </a:p>
        </p:txBody>
      </p:sp>
      <p:sp>
        <p:nvSpPr>
          <p:cNvPr id="41" name="object 41"/>
          <p:cNvSpPr/>
          <p:nvPr/>
        </p:nvSpPr>
        <p:spPr>
          <a:xfrm>
            <a:off x="6848378" y="3144024"/>
            <a:ext cx="121954" cy="121954"/>
          </a:xfrm>
          <a:prstGeom prst="rect">
            <a:avLst/>
          </a:prstGeom>
          <a:blipFill>
            <a:blip r:embed="rId5" cstate="print"/>
            <a:stretch>
              <a:fillRect/>
            </a:stretch>
          </a:blipFill>
        </p:spPr>
        <p:txBody>
          <a:bodyPr wrap="square" lIns="0" tIns="0" rIns="0" bIns="0" rtlCol="0"/>
          <a:lstStyle/>
          <a:p>
            <a:endParaRPr/>
          </a:p>
        </p:txBody>
      </p:sp>
      <p:sp>
        <p:nvSpPr>
          <p:cNvPr id="42" name="object 42"/>
          <p:cNvSpPr/>
          <p:nvPr/>
        </p:nvSpPr>
        <p:spPr>
          <a:xfrm>
            <a:off x="5834636" y="3144026"/>
            <a:ext cx="1014094" cy="122555"/>
          </a:xfrm>
          <a:custGeom>
            <a:avLst/>
            <a:gdLst/>
            <a:ahLst/>
            <a:cxnLst/>
            <a:rect l="l" t="t" r="r" b="b"/>
            <a:pathLst>
              <a:path w="1014095" h="122554">
                <a:moveTo>
                  <a:pt x="0" y="0"/>
                </a:moveTo>
                <a:lnTo>
                  <a:pt x="1013742" y="0"/>
                </a:lnTo>
                <a:lnTo>
                  <a:pt x="1013742" y="121954"/>
                </a:lnTo>
                <a:lnTo>
                  <a:pt x="0" y="121954"/>
                </a:lnTo>
                <a:lnTo>
                  <a:pt x="0" y="0"/>
                </a:lnTo>
                <a:close/>
              </a:path>
            </a:pathLst>
          </a:custGeom>
          <a:solidFill>
            <a:srgbClr val="D3CFC7"/>
          </a:solidFill>
        </p:spPr>
        <p:txBody>
          <a:bodyPr wrap="square" lIns="0" tIns="0" rIns="0" bIns="0" rtlCol="0"/>
          <a:lstStyle/>
          <a:p>
            <a:endParaRPr/>
          </a:p>
        </p:txBody>
      </p:sp>
      <p:sp>
        <p:nvSpPr>
          <p:cNvPr id="43" name="object 43"/>
          <p:cNvSpPr/>
          <p:nvPr/>
        </p:nvSpPr>
        <p:spPr>
          <a:xfrm>
            <a:off x="5834636" y="3144026"/>
            <a:ext cx="1013742" cy="121954"/>
          </a:xfrm>
          <a:prstGeom prst="rect">
            <a:avLst/>
          </a:prstGeom>
          <a:blipFill>
            <a:blip r:embed="rId6" cstate="print"/>
            <a:stretch>
              <a:fillRect/>
            </a:stretch>
          </a:blipFill>
        </p:spPr>
        <p:txBody>
          <a:bodyPr wrap="square" lIns="0" tIns="0" rIns="0" bIns="0" rtlCol="0"/>
          <a:lstStyle/>
          <a:p>
            <a:endParaRPr/>
          </a:p>
        </p:txBody>
      </p:sp>
      <p:sp>
        <p:nvSpPr>
          <p:cNvPr id="44" name="object 44"/>
          <p:cNvSpPr/>
          <p:nvPr/>
        </p:nvSpPr>
        <p:spPr>
          <a:xfrm>
            <a:off x="704945" y="3144026"/>
            <a:ext cx="5114925" cy="107314"/>
          </a:xfrm>
          <a:custGeom>
            <a:avLst/>
            <a:gdLst/>
            <a:ahLst/>
            <a:cxnLst/>
            <a:rect l="l" t="t" r="r" b="b"/>
            <a:pathLst>
              <a:path w="5114925" h="107314">
                <a:moveTo>
                  <a:pt x="0" y="106709"/>
                </a:moveTo>
                <a:lnTo>
                  <a:pt x="0" y="0"/>
                </a:lnTo>
                <a:lnTo>
                  <a:pt x="5114446" y="0"/>
                </a:lnTo>
              </a:path>
            </a:pathLst>
          </a:custGeom>
          <a:ln w="3175">
            <a:solidFill>
              <a:srgbClr val="D3CFC7"/>
            </a:solidFill>
          </a:ln>
        </p:spPr>
        <p:txBody>
          <a:bodyPr wrap="square" lIns="0" tIns="0" rIns="0" bIns="0" rtlCol="0"/>
          <a:lstStyle/>
          <a:p>
            <a:endParaRPr/>
          </a:p>
        </p:txBody>
      </p:sp>
      <p:sp>
        <p:nvSpPr>
          <p:cNvPr id="45" name="object 45"/>
          <p:cNvSpPr/>
          <p:nvPr/>
        </p:nvSpPr>
        <p:spPr>
          <a:xfrm>
            <a:off x="704945" y="3144026"/>
            <a:ext cx="5122545" cy="114935"/>
          </a:xfrm>
          <a:custGeom>
            <a:avLst/>
            <a:gdLst/>
            <a:ahLst/>
            <a:cxnLst/>
            <a:rect l="l" t="t" r="r" b="b"/>
            <a:pathLst>
              <a:path w="5122545" h="114935">
                <a:moveTo>
                  <a:pt x="0" y="114331"/>
                </a:moveTo>
                <a:lnTo>
                  <a:pt x="5122068" y="114331"/>
                </a:lnTo>
                <a:lnTo>
                  <a:pt x="5122068" y="0"/>
                </a:lnTo>
              </a:path>
            </a:pathLst>
          </a:custGeom>
          <a:ln w="3175">
            <a:solidFill>
              <a:srgbClr val="000000"/>
            </a:solidFill>
          </a:ln>
        </p:spPr>
        <p:txBody>
          <a:bodyPr wrap="square" lIns="0" tIns="0" rIns="0" bIns="0" rtlCol="0"/>
          <a:lstStyle/>
          <a:p>
            <a:endParaRPr/>
          </a:p>
        </p:txBody>
      </p:sp>
      <p:sp>
        <p:nvSpPr>
          <p:cNvPr id="46" name="object 46"/>
          <p:cNvSpPr/>
          <p:nvPr/>
        </p:nvSpPr>
        <p:spPr>
          <a:xfrm>
            <a:off x="712567" y="3151648"/>
            <a:ext cx="5099685" cy="92075"/>
          </a:xfrm>
          <a:custGeom>
            <a:avLst/>
            <a:gdLst/>
            <a:ahLst/>
            <a:cxnLst/>
            <a:rect l="l" t="t" r="r" b="b"/>
            <a:pathLst>
              <a:path w="5099685" h="92075">
                <a:moveTo>
                  <a:pt x="0" y="91465"/>
                </a:moveTo>
                <a:lnTo>
                  <a:pt x="0" y="0"/>
                </a:lnTo>
                <a:lnTo>
                  <a:pt x="5099202" y="0"/>
                </a:lnTo>
              </a:path>
            </a:pathLst>
          </a:custGeom>
          <a:ln w="3175">
            <a:solidFill>
              <a:srgbClr val="FFFFFF"/>
            </a:solidFill>
          </a:ln>
        </p:spPr>
        <p:txBody>
          <a:bodyPr wrap="square" lIns="0" tIns="0" rIns="0" bIns="0" rtlCol="0"/>
          <a:lstStyle/>
          <a:p>
            <a:endParaRPr/>
          </a:p>
        </p:txBody>
      </p:sp>
      <p:sp>
        <p:nvSpPr>
          <p:cNvPr id="47" name="object 47"/>
          <p:cNvSpPr/>
          <p:nvPr/>
        </p:nvSpPr>
        <p:spPr>
          <a:xfrm>
            <a:off x="712567" y="3151648"/>
            <a:ext cx="5107305" cy="99695"/>
          </a:xfrm>
          <a:custGeom>
            <a:avLst/>
            <a:gdLst/>
            <a:ahLst/>
            <a:cxnLst/>
            <a:rect l="l" t="t" r="r" b="b"/>
            <a:pathLst>
              <a:path w="5107305" h="99695">
                <a:moveTo>
                  <a:pt x="0" y="99087"/>
                </a:moveTo>
                <a:lnTo>
                  <a:pt x="5106824" y="99087"/>
                </a:lnTo>
                <a:lnTo>
                  <a:pt x="5106824" y="0"/>
                </a:lnTo>
              </a:path>
            </a:pathLst>
          </a:custGeom>
          <a:ln w="3175">
            <a:solidFill>
              <a:srgbClr val="696763"/>
            </a:solidFill>
          </a:ln>
        </p:spPr>
        <p:txBody>
          <a:bodyPr wrap="square" lIns="0" tIns="0" rIns="0" bIns="0" rtlCol="0"/>
          <a:lstStyle/>
          <a:p>
            <a:endParaRPr/>
          </a:p>
        </p:txBody>
      </p:sp>
      <p:sp>
        <p:nvSpPr>
          <p:cNvPr id="48" name="object 48"/>
          <p:cNvSpPr/>
          <p:nvPr/>
        </p:nvSpPr>
        <p:spPr>
          <a:xfrm>
            <a:off x="720189" y="3159270"/>
            <a:ext cx="5099685" cy="92075"/>
          </a:xfrm>
          <a:custGeom>
            <a:avLst/>
            <a:gdLst/>
            <a:ahLst/>
            <a:cxnLst/>
            <a:rect l="l" t="t" r="r" b="b"/>
            <a:pathLst>
              <a:path w="5099685" h="92075">
                <a:moveTo>
                  <a:pt x="0" y="0"/>
                </a:moveTo>
                <a:lnTo>
                  <a:pt x="5099202" y="0"/>
                </a:lnTo>
                <a:lnTo>
                  <a:pt x="5099202" y="91465"/>
                </a:lnTo>
                <a:lnTo>
                  <a:pt x="0" y="91465"/>
                </a:lnTo>
                <a:lnTo>
                  <a:pt x="0" y="0"/>
                </a:lnTo>
                <a:close/>
              </a:path>
            </a:pathLst>
          </a:custGeom>
          <a:solidFill>
            <a:srgbClr val="D3CFC7"/>
          </a:solidFill>
        </p:spPr>
        <p:txBody>
          <a:bodyPr wrap="square" lIns="0" tIns="0" rIns="0" bIns="0" rtlCol="0"/>
          <a:lstStyle/>
          <a:p>
            <a:endParaRPr/>
          </a:p>
        </p:txBody>
      </p:sp>
      <p:graphicFrame>
        <p:nvGraphicFramePr>
          <p:cNvPr id="49" name="object 49"/>
          <p:cNvGraphicFramePr>
            <a:graphicFrameLocks noGrp="1"/>
          </p:cNvGraphicFramePr>
          <p:nvPr/>
        </p:nvGraphicFramePr>
        <p:xfrm>
          <a:off x="582991" y="400059"/>
          <a:ext cx="6385556" cy="415405"/>
        </p:xfrm>
        <a:graphic>
          <a:graphicData uri="http://schemas.openxmlformats.org/drawingml/2006/table">
            <a:tbl>
              <a:tblPr firstRow="1" bandRow="1">
                <a:tableStyleId>{2D5ABB26-0587-4C30-8999-92F81FD0307C}</a:tableStyleId>
              </a:tblPr>
              <a:tblGrid>
                <a:gridCol w="189230"/>
                <a:gridCol w="535940"/>
                <a:gridCol w="472440"/>
                <a:gridCol w="539750"/>
                <a:gridCol w="617219"/>
                <a:gridCol w="356869"/>
                <a:gridCol w="307339"/>
                <a:gridCol w="342900"/>
                <a:gridCol w="426720"/>
                <a:gridCol w="617220"/>
                <a:gridCol w="660400"/>
                <a:gridCol w="558800"/>
                <a:gridCol w="311150"/>
                <a:gridCol w="449579"/>
              </a:tblGrid>
              <a:tr h="160064">
                <a:tc gridSpan="2">
                  <a:txBody>
                    <a:bodyPr/>
                    <a:lstStyle/>
                    <a:p>
                      <a:pPr marL="441959">
                        <a:lnSpc>
                          <a:spcPts val="830"/>
                        </a:lnSpc>
                      </a:pPr>
                      <a:r>
                        <a:rPr sz="700" b="1" spc="-200" dirty="0">
                          <a:latin typeface="Arial"/>
                          <a:cs typeface="Arial"/>
                        </a:rPr>
                        <a:t>n</a:t>
                      </a:r>
                      <a:r>
                        <a:rPr sz="1050" spc="-300" baseline="-27777" dirty="0">
                          <a:latin typeface="Arial"/>
                          <a:cs typeface="Arial"/>
                        </a:rPr>
                        <a:t>A</a:t>
                      </a:r>
                      <a:r>
                        <a:rPr sz="700" b="1" spc="-200" dirty="0">
                          <a:latin typeface="Arial"/>
                          <a:cs typeface="Arial"/>
                        </a:rPr>
                        <a:t>a</a:t>
                      </a:r>
                      <a:r>
                        <a:rPr sz="1050" spc="-300" baseline="-27777" dirty="0">
                          <a:latin typeface="Arial"/>
                          <a:cs typeface="Arial"/>
                        </a:rPr>
                        <a:t>&amp;</a:t>
                      </a:r>
                      <a:r>
                        <a:rPr sz="700" b="1" spc="-200" dirty="0">
                          <a:latin typeface="Arial"/>
                          <a:cs typeface="Arial"/>
                        </a:rPr>
                        <a:t>m</a:t>
                      </a:r>
                      <a:r>
                        <a:rPr sz="1050" spc="-300" baseline="-27777" dirty="0">
                          <a:latin typeface="Arial"/>
                          <a:cs typeface="Arial"/>
                        </a:rPr>
                        <a:t>A</a:t>
                      </a:r>
                      <a:r>
                        <a:rPr sz="700" b="1" spc="-200" dirty="0">
                          <a:latin typeface="Arial"/>
                          <a:cs typeface="Arial"/>
                        </a:rPr>
                        <a:t>e</a:t>
                      </a:r>
                      <a:endParaRPr sz="700">
                        <a:latin typeface="Arial"/>
                        <a:cs typeface="Arial"/>
                      </a:endParaRPr>
                    </a:p>
                  </a:txBody>
                  <a:tcPr marL="0" marR="0" marT="0" marB="0">
                    <a:lnT w="9525">
                      <a:solidFill>
                        <a:srgbClr val="000000"/>
                      </a:solidFill>
                      <a:prstDash val="solid"/>
                    </a:lnT>
                    <a:lnB w="9525">
                      <a:solidFill>
                        <a:srgbClr val="000000"/>
                      </a:solidFill>
                      <a:prstDash val="solid"/>
                    </a:lnB>
                    <a:solidFill>
                      <a:srgbClr val="F4F4F4"/>
                    </a:solidFill>
                  </a:tcPr>
                </a:tc>
                <a:tc hMerge="1">
                  <a:txBody>
                    <a:bodyPr/>
                    <a:lstStyle/>
                    <a:p>
                      <a:endParaRPr/>
                    </a:p>
                  </a:txBody>
                  <a:tcPr marL="0" marR="0" marT="0" marB="0"/>
                </a:tc>
                <a:tc>
                  <a:txBody>
                    <a:bodyPr/>
                    <a:lstStyle/>
                    <a:p>
                      <a:pPr marR="74930" algn="r">
                        <a:lnSpc>
                          <a:spcPts val="830"/>
                        </a:lnSpc>
                      </a:pPr>
                      <a:r>
                        <a:rPr sz="700" b="1" spc="-5" dirty="0">
                          <a:latin typeface="Arial"/>
                          <a:cs typeface="Arial"/>
                        </a:rPr>
                        <a:t>subsid</a:t>
                      </a:r>
                      <a:r>
                        <a:rPr sz="700" b="1" dirty="0">
                          <a:latin typeface="Arial"/>
                          <a:cs typeface="Arial"/>
                        </a:rPr>
                        <a:t>y</a:t>
                      </a:r>
                      <a:endParaRPr sz="700">
                        <a:latin typeface="Arial"/>
                        <a:cs typeface="Arial"/>
                      </a:endParaRPr>
                    </a:p>
                  </a:txBody>
                  <a:tcPr marL="0" marR="0" marT="0" marB="0">
                    <a:lnT w="9525">
                      <a:solidFill>
                        <a:srgbClr val="000000"/>
                      </a:solidFill>
                      <a:prstDash val="solid"/>
                    </a:lnT>
                    <a:lnB w="9525">
                      <a:solidFill>
                        <a:srgbClr val="000000"/>
                      </a:solidFill>
                      <a:prstDash val="solid"/>
                    </a:lnB>
                    <a:solidFill>
                      <a:srgbClr val="F4F4F4"/>
                    </a:solidFill>
                  </a:tcPr>
                </a:tc>
                <a:tc>
                  <a:txBody>
                    <a:bodyPr/>
                    <a:lstStyle/>
                    <a:p>
                      <a:pPr marR="40005" algn="r">
                        <a:lnSpc>
                          <a:spcPts val="830"/>
                        </a:lnSpc>
                      </a:pPr>
                      <a:r>
                        <a:rPr sz="700" b="1" spc="-5" dirty="0">
                          <a:latin typeface="Arial"/>
                          <a:cs typeface="Arial"/>
                        </a:rPr>
                        <a:t>typ</a:t>
                      </a:r>
                      <a:r>
                        <a:rPr sz="700" b="1" dirty="0">
                          <a:latin typeface="Arial"/>
                          <a:cs typeface="Arial"/>
                        </a:rPr>
                        <a:t>e</a:t>
                      </a:r>
                      <a:endParaRPr sz="700">
                        <a:latin typeface="Arial"/>
                        <a:cs typeface="Arial"/>
                      </a:endParaRPr>
                    </a:p>
                  </a:txBody>
                  <a:tcPr marL="0" marR="0" marT="0" marB="0">
                    <a:lnT w="9525">
                      <a:solidFill>
                        <a:srgbClr val="000000"/>
                      </a:solidFill>
                      <a:prstDash val="solid"/>
                    </a:lnT>
                    <a:lnB w="9525">
                      <a:solidFill>
                        <a:srgbClr val="000000"/>
                      </a:solidFill>
                      <a:prstDash val="solid"/>
                    </a:lnB>
                    <a:solidFill>
                      <a:srgbClr val="F4F4F4"/>
                    </a:solidFill>
                  </a:tcPr>
                </a:tc>
                <a:tc>
                  <a:txBody>
                    <a:bodyPr/>
                    <a:lstStyle/>
                    <a:p>
                      <a:pPr marR="38100" algn="r">
                        <a:lnSpc>
                          <a:spcPts val="830"/>
                        </a:lnSpc>
                      </a:pPr>
                      <a:r>
                        <a:rPr sz="700" b="1" spc="-5" dirty="0">
                          <a:latin typeface="Arial"/>
                          <a:cs typeface="Arial"/>
                        </a:rPr>
                        <a:t>Boroug</a:t>
                      </a:r>
                      <a:r>
                        <a:rPr sz="700" b="1" dirty="0">
                          <a:latin typeface="Arial"/>
                          <a:cs typeface="Arial"/>
                        </a:rPr>
                        <a:t>h</a:t>
                      </a:r>
                      <a:endParaRPr sz="700">
                        <a:latin typeface="Arial"/>
                        <a:cs typeface="Arial"/>
                      </a:endParaRPr>
                    </a:p>
                  </a:txBody>
                  <a:tcPr marL="0" marR="0" marT="0" marB="0">
                    <a:lnT w="9525">
                      <a:solidFill>
                        <a:srgbClr val="000000"/>
                      </a:solidFill>
                      <a:prstDash val="solid"/>
                    </a:lnT>
                    <a:lnB w="9525">
                      <a:solidFill>
                        <a:srgbClr val="000000"/>
                      </a:solidFill>
                      <a:prstDash val="solid"/>
                    </a:lnB>
                    <a:solidFill>
                      <a:srgbClr val="F4F4F4"/>
                    </a:solidFill>
                  </a:tcPr>
                </a:tc>
                <a:tc>
                  <a:txBody>
                    <a:bodyPr/>
                    <a:lstStyle/>
                    <a:p>
                      <a:pPr algn="ctr">
                        <a:lnSpc>
                          <a:spcPts val="830"/>
                        </a:lnSpc>
                      </a:pPr>
                      <a:r>
                        <a:rPr sz="700" b="1" spc="5" dirty="0">
                          <a:latin typeface="Arial"/>
                          <a:cs typeface="Arial"/>
                        </a:rPr>
                        <a:t>loc_id</a:t>
                      </a:r>
                      <a:endParaRPr sz="700">
                        <a:latin typeface="Arial"/>
                        <a:cs typeface="Arial"/>
                      </a:endParaRPr>
                    </a:p>
                  </a:txBody>
                  <a:tcPr marL="0" marR="0" marT="0" marB="0">
                    <a:lnT w="9525">
                      <a:solidFill>
                        <a:srgbClr val="000000"/>
                      </a:solidFill>
                      <a:prstDash val="solid"/>
                    </a:lnT>
                    <a:lnB w="9525">
                      <a:solidFill>
                        <a:srgbClr val="000000"/>
                      </a:solidFill>
                      <a:prstDash val="solid"/>
                    </a:lnB>
                    <a:solidFill>
                      <a:srgbClr val="F4F4F4"/>
                    </a:solidFill>
                  </a:tcPr>
                </a:tc>
                <a:tc>
                  <a:txBody>
                    <a:bodyPr/>
                    <a:lstStyle/>
                    <a:p>
                      <a:pPr marR="39370" algn="r">
                        <a:lnSpc>
                          <a:spcPts val="830"/>
                        </a:lnSpc>
                      </a:pPr>
                      <a:r>
                        <a:rPr sz="700" b="1" spc="-5" dirty="0">
                          <a:latin typeface="Arial"/>
                          <a:cs typeface="Arial"/>
                        </a:rPr>
                        <a:t>war</a:t>
                      </a:r>
                      <a:r>
                        <a:rPr sz="700" b="1" dirty="0">
                          <a:latin typeface="Arial"/>
                          <a:cs typeface="Arial"/>
                        </a:rPr>
                        <a:t>d</a:t>
                      </a:r>
                      <a:endParaRPr sz="700">
                        <a:latin typeface="Arial"/>
                        <a:cs typeface="Arial"/>
                      </a:endParaRPr>
                    </a:p>
                  </a:txBody>
                  <a:tcPr marL="0" marR="0" marT="0" marB="0">
                    <a:lnT w="9525">
                      <a:solidFill>
                        <a:srgbClr val="000000"/>
                      </a:solidFill>
                      <a:prstDash val="solid"/>
                    </a:lnT>
                    <a:lnB w="9525">
                      <a:solidFill>
                        <a:srgbClr val="000000"/>
                      </a:solidFill>
                      <a:prstDash val="solid"/>
                    </a:lnB>
                    <a:solidFill>
                      <a:srgbClr val="F4F4F4"/>
                    </a:solidFill>
                  </a:tcPr>
                </a:tc>
                <a:tc>
                  <a:txBody>
                    <a:bodyPr/>
                    <a:lstStyle/>
                    <a:p>
                      <a:pPr marR="41910" algn="r">
                        <a:lnSpc>
                          <a:spcPts val="830"/>
                        </a:lnSpc>
                      </a:pPr>
                      <a:r>
                        <a:rPr sz="700" b="1" spc="-5" dirty="0">
                          <a:latin typeface="Arial"/>
                          <a:cs typeface="Arial"/>
                        </a:rPr>
                        <a:t>Infan</a:t>
                      </a:r>
                      <a:r>
                        <a:rPr sz="700" b="1" dirty="0">
                          <a:latin typeface="Arial"/>
                          <a:cs typeface="Arial"/>
                        </a:rPr>
                        <a:t>t</a:t>
                      </a:r>
                      <a:endParaRPr sz="700">
                        <a:latin typeface="Arial"/>
                        <a:cs typeface="Arial"/>
                      </a:endParaRPr>
                    </a:p>
                  </a:txBody>
                  <a:tcPr marL="0" marR="0" marT="0" marB="0">
                    <a:lnT w="9525">
                      <a:solidFill>
                        <a:srgbClr val="000000"/>
                      </a:solidFill>
                      <a:prstDash val="solid"/>
                    </a:lnT>
                    <a:lnB w="9525">
                      <a:solidFill>
                        <a:srgbClr val="000000"/>
                      </a:solidFill>
                      <a:prstDash val="solid"/>
                    </a:lnB>
                    <a:solidFill>
                      <a:srgbClr val="F4F4F4"/>
                    </a:solidFill>
                  </a:tcPr>
                </a:tc>
                <a:tc>
                  <a:txBody>
                    <a:bodyPr/>
                    <a:lstStyle/>
                    <a:p>
                      <a:pPr marR="39370" algn="r">
                        <a:lnSpc>
                          <a:spcPts val="830"/>
                        </a:lnSpc>
                      </a:pPr>
                      <a:r>
                        <a:rPr sz="700" b="1" spc="-5" dirty="0">
                          <a:latin typeface="Arial"/>
                          <a:cs typeface="Arial"/>
                        </a:rPr>
                        <a:t>Toddle</a:t>
                      </a:r>
                      <a:r>
                        <a:rPr sz="700" b="1" dirty="0">
                          <a:latin typeface="Arial"/>
                          <a:cs typeface="Arial"/>
                        </a:rPr>
                        <a:t>r</a:t>
                      </a:r>
                      <a:endParaRPr sz="700">
                        <a:latin typeface="Arial"/>
                        <a:cs typeface="Arial"/>
                      </a:endParaRPr>
                    </a:p>
                  </a:txBody>
                  <a:tcPr marL="0" marR="0" marT="0" marB="0">
                    <a:lnT w="9525">
                      <a:solidFill>
                        <a:srgbClr val="000000"/>
                      </a:solidFill>
                      <a:prstDash val="solid"/>
                    </a:lnT>
                    <a:lnB w="9525">
                      <a:solidFill>
                        <a:srgbClr val="000000"/>
                      </a:solidFill>
                      <a:prstDash val="solid"/>
                    </a:lnB>
                    <a:solidFill>
                      <a:srgbClr val="F4F4F4"/>
                    </a:solidFill>
                  </a:tcPr>
                </a:tc>
                <a:tc>
                  <a:txBody>
                    <a:bodyPr/>
                    <a:lstStyle/>
                    <a:p>
                      <a:pPr marR="36830" algn="r">
                        <a:lnSpc>
                          <a:spcPts val="830"/>
                        </a:lnSpc>
                      </a:pPr>
                      <a:r>
                        <a:rPr sz="700" b="1" spc="-5" dirty="0">
                          <a:latin typeface="Arial"/>
                          <a:cs typeface="Arial"/>
                        </a:rPr>
                        <a:t>Preschoole</a:t>
                      </a:r>
                      <a:r>
                        <a:rPr sz="700" b="1" dirty="0">
                          <a:latin typeface="Arial"/>
                          <a:cs typeface="Arial"/>
                        </a:rPr>
                        <a:t>r</a:t>
                      </a:r>
                      <a:endParaRPr sz="700">
                        <a:latin typeface="Arial"/>
                        <a:cs typeface="Arial"/>
                      </a:endParaRPr>
                    </a:p>
                  </a:txBody>
                  <a:tcPr marL="0" marR="0" marT="0" marB="0">
                    <a:lnT w="9525">
                      <a:solidFill>
                        <a:srgbClr val="000000"/>
                      </a:solidFill>
                      <a:prstDash val="solid"/>
                    </a:lnT>
                    <a:lnB w="9525">
                      <a:solidFill>
                        <a:srgbClr val="000000"/>
                      </a:solidFill>
                      <a:prstDash val="solid"/>
                    </a:lnB>
                    <a:solidFill>
                      <a:srgbClr val="F4F4F4"/>
                    </a:solidFill>
                  </a:tcPr>
                </a:tc>
                <a:tc>
                  <a:txBody>
                    <a:bodyPr/>
                    <a:lstStyle/>
                    <a:p>
                      <a:pPr marR="39370" algn="r">
                        <a:lnSpc>
                          <a:spcPts val="830"/>
                        </a:lnSpc>
                      </a:pPr>
                      <a:r>
                        <a:rPr sz="700" b="1" spc="-5" dirty="0">
                          <a:latin typeface="Arial"/>
                          <a:cs typeface="Arial"/>
                        </a:rPr>
                        <a:t>Kindergarte</a:t>
                      </a:r>
                      <a:r>
                        <a:rPr sz="700" b="1" dirty="0">
                          <a:latin typeface="Arial"/>
                          <a:cs typeface="Arial"/>
                        </a:rPr>
                        <a:t>n</a:t>
                      </a:r>
                      <a:endParaRPr sz="700">
                        <a:latin typeface="Arial"/>
                        <a:cs typeface="Arial"/>
                      </a:endParaRPr>
                    </a:p>
                  </a:txBody>
                  <a:tcPr marL="0" marR="0" marT="0" marB="0">
                    <a:lnT w="9525">
                      <a:solidFill>
                        <a:srgbClr val="000000"/>
                      </a:solidFill>
                      <a:prstDash val="solid"/>
                    </a:lnT>
                    <a:lnB w="9525">
                      <a:solidFill>
                        <a:srgbClr val="000000"/>
                      </a:solidFill>
                      <a:prstDash val="solid"/>
                    </a:lnB>
                    <a:solidFill>
                      <a:srgbClr val="F4F4F4"/>
                    </a:solidFill>
                  </a:tcPr>
                </a:tc>
                <a:tc>
                  <a:txBody>
                    <a:bodyPr/>
                    <a:lstStyle/>
                    <a:p>
                      <a:pPr marR="36830" algn="r">
                        <a:lnSpc>
                          <a:spcPts val="830"/>
                        </a:lnSpc>
                      </a:pPr>
                      <a:r>
                        <a:rPr sz="700" b="1" spc="-5" dirty="0">
                          <a:latin typeface="Arial"/>
                          <a:cs typeface="Arial"/>
                        </a:rPr>
                        <a:t>Gradeleve</a:t>
                      </a:r>
                      <a:r>
                        <a:rPr sz="700" b="1" dirty="0">
                          <a:latin typeface="Arial"/>
                          <a:cs typeface="Arial"/>
                        </a:rPr>
                        <a:t>l</a:t>
                      </a:r>
                      <a:endParaRPr sz="700">
                        <a:latin typeface="Arial"/>
                        <a:cs typeface="Arial"/>
                      </a:endParaRPr>
                    </a:p>
                  </a:txBody>
                  <a:tcPr marL="0" marR="0" marT="0" marB="0">
                    <a:lnT w="9525">
                      <a:solidFill>
                        <a:srgbClr val="000000"/>
                      </a:solidFill>
                      <a:prstDash val="solid"/>
                    </a:lnT>
                    <a:lnB w="9525">
                      <a:solidFill>
                        <a:srgbClr val="000000"/>
                      </a:solidFill>
                      <a:prstDash val="solid"/>
                    </a:lnB>
                    <a:solidFill>
                      <a:srgbClr val="F4F4F4"/>
                    </a:solidFill>
                  </a:tcPr>
                </a:tc>
                <a:tc>
                  <a:txBody>
                    <a:bodyPr/>
                    <a:lstStyle/>
                    <a:p>
                      <a:pPr algn="ctr">
                        <a:lnSpc>
                          <a:spcPts val="830"/>
                        </a:lnSpc>
                      </a:pPr>
                      <a:r>
                        <a:rPr sz="700" b="1" spc="5" dirty="0">
                          <a:latin typeface="Arial"/>
                          <a:cs typeface="Arial"/>
                        </a:rPr>
                        <a:t>Total</a:t>
                      </a:r>
                      <a:endParaRPr sz="700">
                        <a:latin typeface="Arial"/>
                        <a:cs typeface="Arial"/>
                      </a:endParaRPr>
                    </a:p>
                  </a:txBody>
                  <a:tcPr marL="0" marR="0" marT="0" marB="0">
                    <a:lnT w="9525">
                      <a:solidFill>
                        <a:srgbClr val="000000"/>
                      </a:solidFill>
                      <a:prstDash val="solid"/>
                    </a:lnT>
                    <a:lnB w="9525">
                      <a:solidFill>
                        <a:srgbClr val="000000"/>
                      </a:solidFill>
                      <a:prstDash val="solid"/>
                    </a:lnB>
                    <a:solidFill>
                      <a:srgbClr val="F4F4F4"/>
                    </a:solidFill>
                  </a:tcPr>
                </a:tc>
                <a:tc>
                  <a:txBody>
                    <a:bodyPr/>
                    <a:lstStyle/>
                    <a:p>
                      <a:pPr algn="r">
                        <a:lnSpc>
                          <a:spcPts val="830"/>
                        </a:lnSpc>
                      </a:pPr>
                      <a:r>
                        <a:rPr sz="700" b="1" spc="-5" dirty="0">
                          <a:latin typeface="Arial"/>
                          <a:cs typeface="Arial"/>
                        </a:rPr>
                        <a:t>gc_geoi</a:t>
                      </a:r>
                      <a:r>
                        <a:rPr sz="700" b="1" dirty="0">
                          <a:latin typeface="Arial"/>
                          <a:cs typeface="Arial"/>
                        </a:rPr>
                        <a:t>d</a:t>
                      </a:r>
                      <a:endParaRPr sz="700">
                        <a:latin typeface="Arial"/>
                        <a:cs typeface="Arial"/>
                      </a:endParaRPr>
                    </a:p>
                  </a:txBody>
                  <a:tcPr marL="0" marR="0" marT="0" marB="0">
                    <a:lnT w="9525">
                      <a:solidFill>
                        <a:srgbClr val="000000"/>
                      </a:solidFill>
                      <a:prstDash val="solid"/>
                    </a:lnT>
                    <a:lnB w="9525">
                      <a:solidFill>
                        <a:srgbClr val="000000"/>
                      </a:solidFill>
                      <a:prstDash val="solid"/>
                    </a:lnB>
                    <a:solidFill>
                      <a:srgbClr val="F4F4F4"/>
                    </a:solidFill>
                  </a:tcPr>
                </a:tc>
              </a:tr>
              <a:tr h="255341">
                <a:tc>
                  <a:txBody>
                    <a:bodyPr/>
                    <a:lstStyle/>
                    <a:p>
                      <a:pPr marL="83820">
                        <a:lnSpc>
                          <a:spcPts val="770"/>
                        </a:lnSpc>
                      </a:pPr>
                      <a:r>
                        <a:rPr sz="700" b="1" dirty="0">
                          <a:latin typeface="Arial"/>
                          <a:cs typeface="Arial"/>
                        </a:rPr>
                        <a:t>0</a:t>
                      </a:r>
                      <a:endParaRPr sz="700">
                        <a:latin typeface="Arial"/>
                        <a:cs typeface="Arial"/>
                      </a:endParaRPr>
                    </a:p>
                  </a:txBody>
                  <a:tcPr marL="0" marR="0" marT="0" marB="0">
                    <a:lnT w="9525">
                      <a:solidFill>
                        <a:srgbClr val="000000"/>
                      </a:solidFill>
                      <a:prstDash val="solid"/>
                    </a:lnT>
                    <a:solidFill>
                      <a:srgbClr val="F4F4F4"/>
                    </a:solidFill>
                  </a:tcPr>
                </a:tc>
                <a:tc>
                  <a:txBody>
                    <a:bodyPr/>
                    <a:lstStyle/>
                    <a:p>
                      <a:pPr marR="41910" algn="r">
                        <a:lnSpc>
                          <a:spcPts val="770"/>
                        </a:lnSpc>
                      </a:pPr>
                      <a:r>
                        <a:rPr sz="700" spc="5" dirty="0">
                          <a:latin typeface="Arial"/>
                          <a:cs typeface="Arial"/>
                        </a:rPr>
                        <a:t>Child</a:t>
                      </a:r>
                      <a:r>
                        <a:rPr sz="700" spc="-90" dirty="0">
                          <a:latin typeface="Arial"/>
                          <a:cs typeface="Arial"/>
                        </a:rPr>
                        <a:t> </a:t>
                      </a:r>
                      <a:r>
                        <a:rPr sz="700" spc="5" dirty="0">
                          <a:latin typeface="Arial"/>
                          <a:cs typeface="Arial"/>
                        </a:rPr>
                        <a:t>Care</a:t>
                      </a:r>
                      <a:endParaRPr sz="700">
                        <a:latin typeface="Arial"/>
                        <a:cs typeface="Arial"/>
                      </a:endParaRPr>
                    </a:p>
                    <a:p>
                      <a:pPr marR="39370" algn="r">
                        <a:lnSpc>
                          <a:spcPct val="100000"/>
                        </a:lnSpc>
                      </a:pPr>
                      <a:r>
                        <a:rPr sz="700" spc="-5" dirty="0">
                          <a:latin typeface="Arial"/>
                          <a:cs typeface="Arial"/>
                        </a:rPr>
                        <a:t>Centr</a:t>
                      </a:r>
                      <a:r>
                        <a:rPr sz="700" dirty="0">
                          <a:latin typeface="Arial"/>
                          <a:cs typeface="Arial"/>
                        </a:rPr>
                        <a:t>e</a:t>
                      </a:r>
                      <a:endParaRPr sz="700">
                        <a:latin typeface="Arial"/>
                        <a:cs typeface="Arial"/>
                      </a:endParaRPr>
                    </a:p>
                  </a:txBody>
                  <a:tcPr marL="0" marR="0" marT="0" marB="0">
                    <a:lnT w="9525">
                      <a:solidFill>
                        <a:srgbClr val="000000"/>
                      </a:solidFill>
                      <a:prstDash val="solid"/>
                    </a:lnT>
                    <a:solidFill>
                      <a:srgbClr val="F4F4F4"/>
                    </a:solidFill>
                  </a:tcPr>
                </a:tc>
                <a:tc>
                  <a:txBody>
                    <a:bodyPr/>
                    <a:lstStyle/>
                    <a:p>
                      <a:pPr marR="79375" algn="r">
                        <a:lnSpc>
                          <a:spcPts val="770"/>
                        </a:lnSpc>
                      </a:pPr>
                      <a:r>
                        <a:rPr sz="700" spc="-5" dirty="0">
                          <a:latin typeface="Arial"/>
                          <a:cs typeface="Arial"/>
                        </a:rPr>
                        <a:t>Ye</a:t>
                      </a:r>
                      <a:r>
                        <a:rPr sz="700" dirty="0">
                          <a:latin typeface="Arial"/>
                          <a:cs typeface="Arial"/>
                        </a:rPr>
                        <a:t>s</a:t>
                      </a:r>
                      <a:endParaRPr sz="700">
                        <a:latin typeface="Arial"/>
                        <a:cs typeface="Arial"/>
                      </a:endParaRPr>
                    </a:p>
                  </a:txBody>
                  <a:tcPr marL="0" marR="0" marT="0" marB="0">
                    <a:lnT w="9525">
                      <a:solidFill>
                        <a:srgbClr val="000000"/>
                      </a:solidFill>
                      <a:prstDash val="solid"/>
                    </a:lnT>
                    <a:solidFill>
                      <a:srgbClr val="F4F4F4"/>
                    </a:solidFill>
                  </a:tcPr>
                </a:tc>
                <a:tc>
                  <a:txBody>
                    <a:bodyPr/>
                    <a:lstStyle/>
                    <a:p>
                      <a:pPr marR="38100" algn="r">
                        <a:lnSpc>
                          <a:spcPts val="770"/>
                        </a:lnSpc>
                      </a:pPr>
                      <a:r>
                        <a:rPr sz="700" spc="-5" dirty="0">
                          <a:latin typeface="Arial"/>
                          <a:cs typeface="Arial"/>
                        </a:rPr>
                        <a:t>Non-Profi</a:t>
                      </a:r>
                      <a:r>
                        <a:rPr sz="700" dirty="0">
                          <a:latin typeface="Arial"/>
                          <a:cs typeface="Arial"/>
                        </a:rPr>
                        <a:t>t</a:t>
                      </a:r>
                      <a:endParaRPr sz="700">
                        <a:latin typeface="Arial"/>
                        <a:cs typeface="Arial"/>
                      </a:endParaRPr>
                    </a:p>
                  </a:txBody>
                  <a:tcPr marL="0" marR="0" marT="0" marB="0">
                    <a:lnT w="9525">
                      <a:solidFill>
                        <a:srgbClr val="000000"/>
                      </a:solidFill>
                      <a:prstDash val="solid"/>
                    </a:lnT>
                    <a:solidFill>
                      <a:srgbClr val="F4F4F4"/>
                    </a:solidFill>
                  </a:tcPr>
                </a:tc>
                <a:tc>
                  <a:txBody>
                    <a:bodyPr/>
                    <a:lstStyle/>
                    <a:p>
                      <a:pPr marR="40005" algn="r">
                        <a:lnSpc>
                          <a:spcPts val="770"/>
                        </a:lnSpc>
                      </a:pPr>
                      <a:r>
                        <a:rPr sz="700" spc="-5" dirty="0">
                          <a:latin typeface="Arial"/>
                          <a:cs typeface="Arial"/>
                        </a:rPr>
                        <a:t>S</a:t>
                      </a:r>
                      <a:r>
                        <a:rPr sz="700" dirty="0">
                          <a:latin typeface="Arial"/>
                          <a:cs typeface="Arial"/>
                        </a:rPr>
                        <a:t>c</a:t>
                      </a:r>
                      <a:r>
                        <a:rPr sz="700" spc="-5" dirty="0">
                          <a:latin typeface="Arial"/>
                          <a:cs typeface="Arial"/>
                        </a:rPr>
                        <a:t>arboroug</a:t>
                      </a:r>
                      <a:r>
                        <a:rPr sz="700" dirty="0">
                          <a:latin typeface="Arial"/>
                          <a:cs typeface="Arial"/>
                        </a:rPr>
                        <a:t>h</a:t>
                      </a:r>
                      <a:endParaRPr sz="700">
                        <a:latin typeface="Arial"/>
                        <a:cs typeface="Arial"/>
                      </a:endParaRPr>
                    </a:p>
                  </a:txBody>
                  <a:tcPr marL="0" marR="0" marT="0" marB="0">
                    <a:lnT w="9525">
                      <a:solidFill>
                        <a:srgbClr val="000000"/>
                      </a:solidFill>
                      <a:prstDash val="solid"/>
                    </a:lnT>
                    <a:solidFill>
                      <a:srgbClr val="F4F4F4"/>
                    </a:solidFill>
                  </a:tcPr>
                </a:tc>
                <a:tc>
                  <a:txBody>
                    <a:bodyPr/>
                    <a:lstStyle/>
                    <a:p>
                      <a:pPr marL="59690" algn="ctr">
                        <a:lnSpc>
                          <a:spcPts val="770"/>
                        </a:lnSpc>
                      </a:pPr>
                      <a:r>
                        <a:rPr sz="700" spc="5" dirty="0">
                          <a:latin typeface="Arial"/>
                          <a:cs typeface="Arial"/>
                        </a:rPr>
                        <a:t>1288</a:t>
                      </a:r>
                      <a:endParaRPr sz="700">
                        <a:latin typeface="Arial"/>
                        <a:cs typeface="Arial"/>
                      </a:endParaRPr>
                    </a:p>
                  </a:txBody>
                  <a:tcPr marL="0" marR="0" marT="0" marB="0">
                    <a:lnT w="9525">
                      <a:solidFill>
                        <a:srgbClr val="000000"/>
                      </a:solidFill>
                      <a:prstDash val="solid"/>
                    </a:lnT>
                    <a:solidFill>
                      <a:srgbClr val="F4F4F4"/>
                    </a:solidFill>
                  </a:tcPr>
                </a:tc>
                <a:tc>
                  <a:txBody>
                    <a:bodyPr/>
                    <a:lstStyle/>
                    <a:p>
                      <a:pPr marR="36195" algn="r">
                        <a:lnSpc>
                          <a:spcPts val="770"/>
                        </a:lnSpc>
                      </a:pPr>
                      <a:r>
                        <a:rPr sz="700" spc="-5" dirty="0">
                          <a:latin typeface="Arial"/>
                          <a:cs typeface="Arial"/>
                        </a:rPr>
                        <a:t>4</a:t>
                      </a:r>
                      <a:r>
                        <a:rPr sz="700" dirty="0">
                          <a:latin typeface="Arial"/>
                          <a:cs typeface="Arial"/>
                        </a:rPr>
                        <a:t>1</a:t>
                      </a:r>
                      <a:endParaRPr sz="700">
                        <a:latin typeface="Arial"/>
                        <a:cs typeface="Arial"/>
                      </a:endParaRPr>
                    </a:p>
                  </a:txBody>
                  <a:tcPr marL="0" marR="0" marT="0" marB="0">
                    <a:lnT w="9525">
                      <a:solidFill>
                        <a:srgbClr val="000000"/>
                      </a:solidFill>
                      <a:prstDash val="solid"/>
                    </a:lnT>
                    <a:solidFill>
                      <a:srgbClr val="F4F4F4"/>
                    </a:solidFill>
                  </a:tcPr>
                </a:tc>
                <a:tc>
                  <a:txBody>
                    <a:bodyPr/>
                    <a:lstStyle/>
                    <a:p>
                      <a:pPr marR="36195" algn="r">
                        <a:lnSpc>
                          <a:spcPts val="770"/>
                        </a:lnSpc>
                      </a:pPr>
                      <a:r>
                        <a:rPr sz="700" spc="-5" dirty="0">
                          <a:latin typeface="Arial"/>
                          <a:cs typeface="Arial"/>
                        </a:rPr>
                        <a:t>2</a:t>
                      </a:r>
                      <a:r>
                        <a:rPr sz="700" dirty="0">
                          <a:latin typeface="Arial"/>
                          <a:cs typeface="Arial"/>
                        </a:rPr>
                        <a:t>0</a:t>
                      </a:r>
                      <a:endParaRPr sz="700">
                        <a:latin typeface="Arial"/>
                        <a:cs typeface="Arial"/>
                      </a:endParaRPr>
                    </a:p>
                  </a:txBody>
                  <a:tcPr marL="0" marR="0" marT="0" marB="0">
                    <a:lnT w="9525">
                      <a:solidFill>
                        <a:srgbClr val="000000"/>
                      </a:solidFill>
                      <a:prstDash val="solid"/>
                    </a:lnT>
                    <a:solidFill>
                      <a:srgbClr val="F4F4F4"/>
                    </a:solidFill>
                  </a:tcPr>
                </a:tc>
                <a:tc>
                  <a:txBody>
                    <a:bodyPr/>
                    <a:lstStyle/>
                    <a:p>
                      <a:pPr marR="36195" algn="r">
                        <a:lnSpc>
                          <a:spcPts val="770"/>
                        </a:lnSpc>
                      </a:pPr>
                      <a:r>
                        <a:rPr sz="700" spc="-5" dirty="0">
                          <a:latin typeface="Arial"/>
                          <a:cs typeface="Arial"/>
                        </a:rPr>
                        <a:t>2</a:t>
                      </a:r>
                      <a:r>
                        <a:rPr sz="700" dirty="0">
                          <a:latin typeface="Arial"/>
                          <a:cs typeface="Arial"/>
                        </a:rPr>
                        <a:t>5</a:t>
                      </a:r>
                      <a:endParaRPr sz="700">
                        <a:latin typeface="Arial"/>
                        <a:cs typeface="Arial"/>
                      </a:endParaRPr>
                    </a:p>
                  </a:txBody>
                  <a:tcPr marL="0" marR="0" marT="0" marB="0">
                    <a:lnT w="9525">
                      <a:solidFill>
                        <a:srgbClr val="000000"/>
                      </a:solidFill>
                      <a:prstDash val="solid"/>
                    </a:lnT>
                    <a:solidFill>
                      <a:srgbClr val="F4F4F4"/>
                    </a:solidFill>
                  </a:tcPr>
                </a:tc>
                <a:tc>
                  <a:txBody>
                    <a:bodyPr/>
                    <a:lstStyle/>
                    <a:p>
                      <a:pPr marR="36195" algn="r">
                        <a:lnSpc>
                          <a:spcPts val="770"/>
                        </a:lnSpc>
                      </a:pPr>
                      <a:r>
                        <a:rPr sz="700" spc="-5" dirty="0">
                          <a:latin typeface="Arial"/>
                          <a:cs typeface="Arial"/>
                        </a:rPr>
                        <a:t>4</a:t>
                      </a:r>
                      <a:r>
                        <a:rPr sz="700" dirty="0">
                          <a:latin typeface="Arial"/>
                          <a:cs typeface="Arial"/>
                        </a:rPr>
                        <a:t>8</a:t>
                      </a:r>
                      <a:endParaRPr sz="700">
                        <a:latin typeface="Arial"/>
                        <a:cs typeface="Arial"/>
                      </a:endParaRPr>
                    </a:p>
                  </a:txBody>
                  <a:tcPr marL="0" marR="0" marT="0" marB="0">
                    <a:lnT w="9525">
                      <a:solidFill>
                        <a:srgbClr val="000000"/>
                      </a:solidFill>
                      <a:prstDash val="solid"/>
                    </a:lnT>
                    <a:solidFill>
                      <a:srgbClr val="F4F4F4"/>
                    </a:solidFill>
                  </a:tcPr>
                </a:tc>
                <a:tc>
                  <a:txBody>
                    <a:bodyPr/>
                    <a:lstStyle/>
                    <a:p>
                      <a:pPr marR="38735" algn="r">
                        <a:lnSpc>
                          <a:spcPts val="770"/>
                        </a:lnSpc>
                      </a:pPr>
                      <a:r>
                        <a:rPr sz="700" dirty="0">
                          <a:latin typeface="Arial"/>
                          <a:cs typeface="Arial"/>
                        </a:rPr>
                        <a:t>0</a:t>
                      </a:r>
                      <a:endParaRPr sz="700">
                        <a:latin typeface="Arial"/>
                        <a:cs typeface="Arial"/>
                      </a:endParaRPr>
                    </a:p>
                  </a:txBody>
                  <a:tcPr marL="0" marR="0" marT="0" marB="0">
                    <a:lnT w="9525">
                      <a:solidFill>
                        <a:srgbClr val="000000"/>
                      </a:solidFill>
                      <a:prstDash val="solid"/>
                    </a:lnT>
                    <a:solidFill>
                      <a:srgbClr val="F4F4F4"/>
                    </a:solidFill>
                  </a:tcPr>
                </a:tc>
                <a:tc>
                  <a:txBody>
                    <a:bodyPr/>
                    <a:lstStyle/>
                    <a:p>
                      <a:pPr marR="36195" algn="r">
                        <a:lnSpc>
                          <a:spcPts val="770"/>
                        </a:lnSpc>
                      </a:pPr>
                      <a:r>
                        <a:rPr sz="700" spc="-5" dirty="0">
                          <a:latin typeface="Arial"/>
                          <a:cs typeface="Arial"/>
                        </a:rPr>
                        <a:t>4</a:t>
                      </a:r>
                      <a:r>
                        <a:rPr sz="700" dirty="0">
                          <a:latin typeface="Arial"/>
                          <a:cs typeface="Arial"/>
                        </a:rPr>
                        <a:t>5</a:t>
                      </a:r>
                      <a:endParaRPr sz="700">
                        <a:latin typeface="Arial"/>
                        <a:cs typeface="Arial"/>
                      </a:endParaRPr>
                    </a:p>
                  </a:txBody>
                  <a:tcPr marL="0" marR="0" marT="0" marB="0">
                    <a:lnT w="9525">
                      <a:solidFill>
                        <a:srgbClr val="000000"/>
                      </a:solidFill>
                      <a:prstDash val="solid"/>
                    </a:lnT>
                    <a:solidFill>
                      <a:srgbClr val="F4F4F4"/>
                    </a:solidFill>
                  </a:tcPr>
                </a:tc>
                <a:tc>
                  <a:txBody>
                    <a:bodyPr/>
                    <a:lstStyle/>
                    <a:p>
                      <a:pPr marL="67310" algn="ctr">
                        <a:lnSpc>
                          <a:spcPts val="770"/>
                        </a:lnSpc>
                      </a:pPr>
                      <a:r>
                        <a:rPr sz="700" spc="5" dirty="0">
                          <a:latin typeface="Arial"/>
                          <a:cs typeface="Arial"/>
                        </a:rPr>
                        <a:t>138</a:t>
                      </a:r>
                      <a:endParaRPr sz="700">
                        <a:latin typeface="Arial"/>
                        <a:cs typeface="Arial"/>
                      </a:endParaRPr>
                    </a:p>
                  </a:txBody>
                  <a:tcPr marL="0" marR="0" marT="0" marB="0">
                    <a:lnT w="9525">
                      <a:solidFill>
                        <a:srgbClr val="000000"/>
                      </a:solidFill>
                      <a:prstDash val="solid"/>
                    </a:lnT>
                    <a:solidFill>
                      <a:srgbClr val="F4F4F4"/>
                    </a:solidFill>
                  </a:tcPr>
                </a:tc>
                <a:tc>
                  <a:txBody>
                    <a:bodyPr/>
                    <a:lstStyle/>
                    <a:p>
                      <a:pPr algn="r">
                        <a:lnSpc>
                          <a:spcPts val="770"/>
                        </a:lnSpc>
                      </a:pPr>
                      <a:r>
                        <a:rPr sz="700" spc="-5" dirty="0">
                          <a:latin typeface="Arial"/>
                          <a:cs typeface="Arial"/>
                        </a:rPr>
                        <a:t>283443</a:t>
                      </a:r>
                      <a:r>
                        <a:rPr sz="700" dirty="0">
                          <a:latin typeface="Arial"/>
                          <a:cs typeface="Arial"/>
                        </a:rPr>
                        <a:t>4</a:t>
                      </a:r>
                      <a:endParaRPr sz="700">
                        <a:latin typeface="Arial"/>
                        <a:cs typeface="Arial"/>
                      </a:endParaRPr>
                    </a:p>
                  </a:txBody>
                  <a:tcPr marL="0" marR="0" marT="0" marB="0">
                    <a:lnT w="9525">
                      <a:solidFill>
                        <a:srgbClr val="000000"/>
                      </a:solidFill>
                      <a:prstDash val="solid"/>
                    </a:lnT>
                    <a:solidFill>
                      <a:srgbClr val="F4F4F4"/>
                    </a:solidFill>
                  </a:tcPr>
                </a:tc>
              </a:tr>
            </a:tbl>
          </a:graphicData>
        </a:graphic>
      </p:graphicFrame>
      <p:sp>
        <p:nvSpPr>
          <p:cNvPr id="50" name="object 50"/>
          <p:cNvSpPr txBox="1"/>
          <p:nvPr/>
        </p:nvSpPr>
        <p:spPr>
          <a:xfrm>
            <a:off x="654135" y="898043"/>
            <a:ext cx="76835" cy="135255"/>
          </a:xfrm>
          <a:prstGeom prst="rect">
            <a:avLst/>
          </a:prstGeom>
        </p:spPr>
        <p:txBody>
          <a:bodyPr vert="horz" wrap="square" lIns="0" tIns="15240" rIns="0" bIns="0" rtlCol="0">
            <a:spAutoFit/>
          </a:bodyPr>
          <a:lstStyle/>
          <a:p>
            <a:pPr marL="12700">
              <a:lnSpc>
                <a:spcPct val="100000"/>
              </a:lnSpc>
              <a:spcBef>
                <a:spcPts val="120"/>
              </a:spcBef>
            </a:pPr>
            <a:r>
              <a:rPr sz="700" b="1" spc="10" dirty="0">
                <a:latin typeface="Arial"/>
                <a:cs typeface="Arial"/>
              </a:rPr>
              <a:t>1</a:t>
            </a:r>
            <a:endParaRPr sz="700">
              <a:latin typeface="Arial"/>
              <a:cs typeface="Arial"/>
            </a:endParaRPr>
          </a:p>
        </p:txBody>
      </p:sp>
      <p:sp>
        <p:nvSpPr>
          <p:cNvPr id="51" name="object 51"/>
          <p:cNvSpPr txBox="1"/>
          <p:nvPr/>
        </p:nvSpPr>
        <p:spPr>
          <a:xfrm>
            <a:off x="821821" y="844688"/>
            <a:ext cx="452120" cy="241935"/>
          </a:xfrm>
          <a:prstGeom prst="rect">
            <a:avLst/>
          </a:prstGeom>
        </p:spPr>
        <p:txBody>
          <a:bodyPr vert="horz" wrap="square" lIns="0" tIns="15240" rIns="0" bIns="0" rtlCol="0">
            <a:spAutoFit/>
          </a:bodyPr>
          <a:lstStyle/>
          <a:p>
            <a:pPr marL="119380" marR="5080" indent="-107314">
              <a:lnSpc>
                <a:spcPct val="100000"/>
              </a:lnSpc>
              <a:spcBef>
                <a:spcPts val="120"/>
              </a:spcBef>
            </a:pPr>
            <a:r>
              <a:rPr sz="700" spc="10" dirty="0">
                <a:latin typeface="Arial"/>
                <a:cs typeface="Arial"/>
              </a:rPr>
              <a:t>A B C</a:t>
            </a:r>
            <a:r>
              <a:rPr sz="700" spc="-85" dirty="0">
                <a:latin typeface="Arial"/>
                <a:cs typeface="Arial"/>
              </a:rPr>
              <a:t> </a:t>
            </a:r>
            <a:r>
              <a:rPr sz="700" spc="5" dirty="0">
                <a:latin typeface="Arial"/>
                <a:cs typeface="Arial"/>
              </a:rPr>
              <a:t>Day  Nur</a:t>
            </a:r>
            <a:r>
              <a:rPr sz="700" spc="10" dirty="0">
                <a:latin typeface="Arial"/>
                <a:cs typeface="Arial"/>
              </a:rPr>
              <a:t>s</a:t>
            </a:r>
            <a:r>
              <a:rPr sz="700" dirty="0">
                <a:latin typeface="Arial"/>
                <a:cs typeface="Arial"/>
              </a:rPr>
              <a:t>er</a:t>
            </a:r>
            <a:r>
              <a:rPr sz="700" spc="10" dirty="0">
                <a:latin typeface="Arial"/>
                <a:cs typeface="Arial"/>
              </a:rPr>
              <a:t>y</a:t>
            </a:r>
            <a:endParaRPr sz="700">
              <a:latin typeface="Arial"/>
              <a:cs typeface="Arial"/>
            </a:endParaRPr>
          </a:p>
        </p:txBody>
      </p:sp>
      <p:sp>
        <p:nvSpPr>
          <p:cNvPr id="52" name="object 52"/>
          <p:cNvSpPr txBox="1"/>
          <p:nvPr/>
        </p:nvSpPr>
        <p:spPr>
          <a:xfrm>
            <a:off x="1523057" y="898043"/>
            <a:ext cx="1738630" cy="135255"/>
          </a:xfrm>
          <a:prstGeom prst="rect">
            <a:avLst/>
          </a:prstGeom>
        </p:spPr>
        <p:txBody>
          <a:bodyPr vert="horz" wrap="square" lIns="0" tIns="15240" rIns="0" bIns="0" rtlCol="0">
            <a:spAutoFit/>
          </a:bodyPr>
          <a:lstStyle/>
          <a:p>
            <a:pPr marL="12700">
              <a:lnSpc>
                <a:spcPct val="100000"/>
              </a:lnSpc>
              <a:spcBef>
                <a:spcPts val="120"/>
              </a:spcBef>
              <a:tabLst>
                <a:tab pos="934719" algn="l"/>
                <a:tab pos="1521460" algn="l"/>
              </a:tabLst>
            </a:pPr>
            <a:r>
              <a:rPr sz="700" spc="5" dirty="0">
                <a:latin typeface="Arial"/>
                <a:cs typeface="Arial"/>
              </a:rPr>
              <a:t>Ye</a:t>
            </a:r>
            <a:r>
              <a:rPr sz="700" spc="10" dirty="0">
                <a:latin typeface="Arial"/>
                <a:cs typeface="Arial"/>
              </a:rPr>
              <a:t>s</a:t>
            </a:r>
            <a:r>
              <a:rPr sz="700" dirty="0">
                <a:latin typeface="Arial"/>
                <a:cs typeface="Arial"/>
              </a:rPr>
              <a:t>   </a:t>
            </a:r>
            <a:r>
              <a:rPr sz="700" spc="-40" dirty="0">
                <a:latin typeface="Arial"/>
                <a:cs typeface="Arial"/>
              </a:rPr>
              <a:t> </a:t>
            </a:r>
            <a:r>
              <a:rPr sz="700" spc="5" dirty="0">
                <a:latin typeface="Arial"/>
                <a:cs typeface="Arial"/>
              </a:rPr>
              <a:t>Commer</a:t>
            </a:r>
            <a:r>
              <a:rPr sz="700" spc="10" dirty="0">
                <a:latin typeface="Arial"/>
                <a:cs typeface="Arial"/>
              </a:rPr>
              <a:t>c</a:t>
            </a:r>
            <a:r>
              <a:rPr sz="700" dirty="0">
                <a:latin typeface="Arial"/>
                <a:cs typeface="Arial"/>
              </a:rPr>
              <a:t>ial	Nort</a:t>
            </a:r>
            <a:r>
              <a:rPr sz="700" spc="10" dirty="0">
                <a:latin typeface="Arial"/>
                <a:cs typeface="Arial"/>
              </a:rPr>
              <a:t>h</a:t>
            </a:r>
            <a:r>
              <a:rPr sz="700" spc="5" dirty="0">
                <a:latin typeface="Arial"/>
                <a:cs typeface="Arial"/>
              </a:rPr>
              <a:t> Yor</a:t>
            </a:r>
            <a:r>
              <a:rPr sz="700" spc="10" dirty="0">
                <a:latin typeface="Arial"/>
                <a:cs typeface="Arial"/>
              </a:rPr>
              <a:t>k</a:t>
            </a:r>
            <a:r>
              <a:rPr sz="700" dirty="0">
                <a:latin typeface="Arial"/>
                <a:cs typeface="Arial"/>
              </a:rPr>
              <a:t>	</a:t>
            </a:r>
            <a:r>
              <a:rPr sz="700" spc="5" dirty="0">
                <a:latin typeface="Arial"/>
                <a:cs typeface="Arial"/>
              </a:rPr>
              <a:t>103</a:t>
            </a:r>
            <a:r>
              <a:rPr sz="700" spc="10" dirty="0">
                <a:latin typeface="Arial"/>
                <a:cs typeface="Arial"/>
              </a:rPr>
              <a:t>6</a:t>
            </a:r>
            <a:endParaRPr sz="700">
              <a:latin typeface="Arial"/>
              <a:cs typeface="Arial"/>
            </a:endParaRPr>
          </a:p>
        </p:txBody>
      </p:sp>
      <p:sp>
        <p:nvSpPr>
          <p:cNvPr id="53" name="object 53"/>
          <p:cNvSpPr txBox="1"/>
          <p:nvPr/>
        </p:nvSpPr>
        <p:spPr>
          <a:xfrm>
            <a:off x="3443833" y="898043"/>
            <a:ext cx="12763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1</a:t>
            </a:r>
            <a:r>
              <a:rPr sz="700" spc="10" dirty="0">
                <a:latin typeface="Arial"/>
                <a:cs typeface="Arial"/>
              </a:rPr>
              <a:t>5</a:t>
            </a:r>
            <a:endParaRPr sz="700">
              <a:latin typeface="Arial"/>
              <a:cs typeface="Arial"/>
            </a:endParaRPr>
          </a:p>
        </p:txBody>
      </p:sp>
      <p:sp>
        <p:nvSpPr>
          <p:cNvPr id="54" name="object 54"/>
          <p:cNvSpPr txBox="1"/>
          <p:nvPr/>
        </p:nvSpPr>
        <p:spPr>
          <a:xfrm>
            <a:off x="3786828" y="898043"/>
            <a:ext cx="12763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1</a:t>
            </a:r>
            <a:r>
              <a:rPr sz="700" spc="10" dirty="0">
                <a:latin typeface="Arial"/>
                <a:cs typeface="Arial"/>
              </a:rPr>
              <a:t>0</a:t>
            </a:r>
            <a:endParaRPr sz="700">
              <a:latin typeface="Arial"/>
              <a:cs typeface="Arial"/>
            </a:endParaRPr>
          </a:p>
        </p:txBody>
      </p:sp>
      <p:sp>
        <p:nvSpPr>
          <p:cNvPr id="55" name="object 55"/>
          <p:cNvSpPr txBox="1"/>
          <p:nvPr/>
        </p:nvSpPr>
        <p:spPr>
          <a:xfrm>
            <a:off x="4213667" y="898043"/>
            <a:ext cx="12763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1</a:t>
            </a:r>
            <a:r>
              <a:rPr sz="700" spc="10" dirty="0">
                <a:latin typeface="Arial"/>
                <a:cs typeface="Arial"/>
              </a:rPr>
              <a:t>5</a:t>
            </a:r>
            <a:endParaRPr sz="700">
              <a:latin typeface="Arial"/>
              <a:cs typeface="Arial"/>
            </a:endParaRPr>
          </a:p>
        </p:txBody>
      </p:sp>
      <p:sp>
        <p:nvSpPr>
          <p:cNvPr id="56" name="object 56"/>
          <p:cNvSpPr txBox="1"/>
          <p:nvPr/>
        </p:nvSpPr>
        <p:spPr>
          <a:xfrm>
            <a:off x="4831060" y="898043"/>
            <a:ext cx="12763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1</a:t>
            </a:r>
            <a:r>
              <a:rPr sz="700" spc="10" dirty="0">
                <a:latin typeface="Arial"/>
                <a:cs typeface="Arial"/>
              </a:rPr>
              <a:t>6</a:t>
            </a:r>
            <a:endParaRPr sz="700">
              <a:latin typeface="Arial"/>
              <a:cs typeface="Arial"/>
            </a:endParaRPr>
          </a:p>
        </p:txBody>
      </p:sp>
      <p:sp>
        <p:nvSpPr>
          <p:cNvPr id="57" name="object 57"/>
          <p:cNvSpPr txBox="1"/>
          <p:nvPr/>
        </p:nvSpPr>
        <p:spPr>
          <a:xfrm>
            <a:off x="5494185" y="898043"/>
            <a:ext cx="12763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2</a:t>
            </a:r>
            <a:r>
              <a:rPr sz="700" spc="10" dirty="0">
                <a:latin typeface="Arial"/>
                <a:cs typeface="Arial"/>
              </a:rPr>
              <a:t>0</a:t>
            </a:r>
            <a:endParaRPr sz="700">
              <a:latin typeface="Arial"/>
              <a:cs typeface="Arial"/>
            </a:endParaRPr>
          </a:p>
        </p:txBody>
      </p:sp>
      <p:sp>
        <p:nvSpPr>
          <p:cNvPr id="58" name="object 58"/>
          <p:cNvSpPr txBox="1"/>
          <p:nvPr/>
        </p:nvSpPr>
        <p:spPr>
          <a:xfrm>
            <a:off x="6050600" y="898043"/>
            <a:ext cx="12763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2</a:t>
            </a:r>
            <a:r>
              <a:rPr sz="700" spc="10" dirty="0">
                <a:latin typeface="Arial"/>
                <a:cs typeface="Arial"/>
              </a:rPr>
              <a:t>5</a:t>
            </a:r>
            <a:endParaRPr sz="700">
              <a:latin typeface="Arial"/>
              <a:cs typeface="Arial"/>
            </a:endParaRPr>
          </a:p>
        </p:txBody>
      </p:sp>
      <p:sp>
        <p:nvSpPr>
          <p:cNvPr id="59" name="object 59"/>
          <p:cNvSpPr txBox="1"/>
          <p:nvPr/>
        </p:nvSpPr>
        <p:spPr>
          <a:xfrm>
            <a:off x="6363107" y="898043"/>
            <a:ext cx="12763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8</a:t>
            </a:r>
            <a:r>
              <a:rPr sz="700" spc="10" dirty="0">
                <a:latin typeface="Arial"/>
                <a:cs typeface="Arial"/>
              </a:rPr>
              <a:t>6</a:t>
            </a:r>
            <a:endParaRPr sz="700">
              <a:latin typeface="Arial"/>
              <a:cs typeface="Arial"/>
            </a:endParaRPr>
          </a:p>
        </p:txBody>
      </p:sp>
      <p:sp>
        <p:nvSpPr>
          <p:cNvPr id="60" name="object 60"/>
          <p:cNvSpPr txBox="1"/>
          <p:nvPr/>
        </p:nvSpPr>
        <p:spPr>
          <a:xfrm>
            <a:off x="6706103" y="898043"/>
            <a:ext cx="28003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6788</a:t>
            </a:r>
            <a:r>
              <a:rPr sz="700" spc="10" dirty="0">
                <a:latin typeface="Arial"/>
                <a:cs typeface="Arial"/>
              </a:rPr>
              <a:t>2</a:t>
            </a:r>
            <a:endParaRPr sz="700">
              <a:latin typeface="Arial"/>
              <a:cs typeface="Arial"/>
            </a:endParaRPr>
          </a:p>
        </p:txBody>
      </p:sp>
      <p:sp>
        <p:nvSpPr>
          <p:cNvPr id="61" name="object 61"/>
          <p:cNvSpPr txBox="1"/>
          <p:nvPr/>
        </p:nvSpPr>
        <p:spPr>
          <a:xfrm>
            <a:off x="666835" y="1416347"/>
            <a:ext cx="64135" cy="135255"/>
          </a:xfrm>
          <a:prstGeom prst="rect">
            <a:avLst/>
          </a:prstGeom>
        </p:spPr>
        <p:txBody>
          <a:bodyPr vert="horz" wrap="square" lIns="0" tIns="15240" rIns="0" bIns="0" rtlCol="0">
            <a:spAutoFit/>
          </a:bodyPr>
          <a:lstStyle/>
          <a:p>
            <a:pPr>
              <a:lnSpc>
                <a:spcPct val="100000"/>
              </a:lnSpc>
              <a:spcBef>
                <a:spcPts val="120"/>
              </a:spcBef>
            </a:pPr>
            <a:r>
              <a:rPr sz="700" b="1" spc="10" dirty="0">
                <a:latin typeface="Arial"/>
                <a:cs typeface="Arial"/>
              </a:rPr>
              <a:t>2</a:t>
            </a:r>
            <a:endParaRPr sz="700">
              <a:latin typeface="Arial"/>
              <a:cs typeface="Arial"/>
            </a:endParaRPr>
          </a:p>
        </p:txBody>
      </p:sp>
      <p:sp>
        <p:nvSpPr>
          <p:cNvPr id="62" name="object 62"/>
          <p:cNvSpPr txBox="1"/>
          <p:nvPr/>
        </p:nvSpPr>
        <p:spPr>
          <a:xfrm>
            <a:off x="811655" y="1149573"/>
            <a:ext cx="465455" cy="669290"/>
          </a:xfrm>
          <a:prstGeom prst="rect">
            <a:avLst/>
          </a:prstGeom>
        </p:spPr>
        <p:txBody>
          <a:bodyPr vert="horz" wrap="square" lIns="0" tIns="15240" rIns="0" bIns="0" rtlCol="0">
            <a:spAutoFit/>
          </a:bodyPr>
          <a:lstStyle/>
          <a:p>
            <a:pPr>
              <a:lnSpc>
                <a:spcPct val="100000"/>
              </a:lnSpc>
              <a:spcBef>
                <a:spcPts val="120"/>
              </a:spcBef>
            </a:pPr>
            <a:r>
              <a:rPr sz="700" spc="10" dirty="0">
                <a:latin typeface="Arial"/>
                <a:cs typeface="Arial"/>
              </a:rPr>
              <a:t>A </a:t>
            </a:r>
            <a:r>
              <a:rPr sz="700" spc="5" dirty="0">
                <a:latin typeface="Arial"/>
                <a:cs typeface="Arial"/>
              </a:rPr>
              <a:t>Place</a:t>
            </a:r>
            <a:r>
              <a:rPr sz="700" spc="-80" dirty="0">
                <a:latin typeface="Arial"/>
                <a:cs typeface="Arial"/>
              </a:rPr>
              <a:t> </a:t>
            </a:r>
            <a:r>
              <a:rPr sz="700" spc="5" dirty="0">
                <a:latin typeface="Arial"/>
                <a:cs typeface="Arial"/>
              </a:rPr>
              <a:t>To</a:t>
            </a:r>
            <a:endParaRPr sz="700">
              <a:latin typeface="Arial"/>
              <a:cs typeface="Arial"/>
            </a:endParaRPr>
          </a:p>
          <a:p>
            <a:pPr marR="5080" indent="274320" algn="r">
              <a:lnSpc>
                <a:spcPct val="100000"/>
              </a:lnSpc>
            </a:pPr>
            <a:r>
              <a:rPr sz="700" dirty="0">
                <a:latin typeface="Arial"/>
                <a:cs typeface="Arial"/>
              </a:rPr>
              <a:t>Pla</a:t>
            </a:r>
            <a:r>
              <a:rPr sz="700" spc="5" dirty="0">
                <a:latin typeface="Arial"/>
                <a:cs typeface="Arial"/>
              </a:rPr>
              <a:t>y  Nur</a:t>
            </a:r>
            <a:r>
              <a:rPr sz="700" spc="10" dirty="0">
                <a:latin typeface="Arial"/>
                <a:cs typeface="Arial"/>
              </a:rPr>
              <a:t>s</a:t>
            </a:r>
            <a:r>
              <a:rPr sz="700" dirty="0">
                <a:latin typeface="Arial"/>
                <a:cs typeface="Arial"/>
              </a:rPr>
              <a:t>er</a:t>
            </a:r>
            <a:r>
              <a:rPr sz="700" spc="5" dirty="0">
                <a:latin typeface="Arial"/>
                <a:cs typeface="Arial"/>
              </a:rPr>
              <a:t>y  School</a:t>
            </a:r>
            <a:r>
              <a:rPr sz="700" spc="-85" dirty="0">
                <a:latin typeface="Arial"/>
                <a:cs typeface="Arial"/>
              </a:rPr>
              <a:t> </a:t>
            </a:r>
            <a:r>
              <a:rPr sz="700" spc="5" dirty="0">
                <a:latin typeface="Arial"/>
                <a:cs typeface="Arial"/>
              </a:rPr>
              <a:t>Of  Bloor</a:t>
            </a:r>
            <a:r>
              <a:rPr sz="700" spc="-85" dirty="0">
                <a:latin typeface="Arial"/>
                <a:cs typeface="Arial"/>
              </a:rPr>
              <a:t> </a:t>
            </a:r>
            <a:r>
              <a:rPr sz="700" spc="5" dirty="0">
                <a:latin typeface="Arial"/>
                <a:cs typeface="Arial"/>
              </a:rPr>
              <a:t>West</a:t>
            </a:r>
            <a:endParaRPr sz="700">
              <a:latin typeface="Arial"/>
              <a:cs typeface="Arial"/>
            </a:endParaRPr>
          </a:p>
          <a:p>
            <a:pPr marR="7620" algn="r">
              <a:lnSpc>
                <a:spcPct val="100000"/>
              </a:lnSpc>
            </a:pPr>
            <a:r>
              <a:rPr sz="700" dirty="0">
                <a:latin typeface="Arial"/>
                <a:cs typeface="Arial"/>
              </a:rPr>
              <a:t>V..</a:t>
            </a:r>
            <a:r>
              <a:rPr sz="700" spc="5" dirty="0">
                <a:latin typeface="Arial"/>
                <a:cs typeface="Arial"/>
              </a:rPr>
              <a:t>.</a:t>
            </a:r>
            <a:endParaRPr sz="700">
              <a:latin typeface="Arial"/>
              <a:cs typeface="Arial"/>
            </a:endParaRPr>
          </a:p>
        </p:txBody>
      </p:sp>
      <p:sp>
        <p:nvSpPr>
          <p:cNvPr id="63" name="object 63"/>
          <p:cNvSpPr txBox="1"/>
          <p:nvPr/>
        </p:nvSpPr>
        <p:spPr>
          <a:xfrm>
            <a:off x="1581490" y="1416347"/>
            <a:ext cx="706120" cy="135255"/>
          </a:xfrm>
          <a:prstGeom prst="rect">
            <a:avLst/>
          </a:prstGeom>
        </p:spPr>
        <p:txBody>
          <a:bodyPr vert="horz" wrap="square" lIns="0" tIns="15240" rIns="0" bIns="0" rtlCol="0">
            <a:spAutoFit/>
          </a:bodyPr>
          <a:lstStyle/>
          <a:p>
            <a:pPr>
              <a:lnSpc>
                <a:spcPct val="100000"/>
              </a:lnSpc>
              <a:spcBef>
                <a:spcPts val="120"/>
              </a:spcBef>
              <a:tabLst>
                <a:tab pos="281940" algn="l"/>
              </a:tabLst>
            </a:pPr>
            <a:r>
              <a:rPr sz="700" spc="10" dirty="0">
                <a:latin typeface="Arial"/>
                <a:cs typeface="Arial"/>
              </a:rPr>
              <a:t>No	</a:t>
            </a:r>
            <a:r>
              <a:rPr sz="700" dirty="0">
                <a:latin typeface="Arial"/>
                <a:cs typeface="Arial"/>
              </a:rPr>
              <a:t>Non-Profit</a:t>
            </a:r>
            <a:endParaRPr sz="700">
              <a:latin typeface="Arial"/>
              <a:cs typeface="Arial"/>
            </a:endParaRPr>
          </a:p>
        </p:txBody>
      </p:sp>
      <p:sp>
        <p:nvSpPr>
          <p:cNvPr id="64" name="object 64"/>
          <p:cNvSpPr txBox="1"/>
          <p:nvPr/>
        </p:nvSpPr>
        <p:spPr>
          <a:xfrm>
            <a:off x="2488523" y="1362992"/>
            <a:ext cx="414655" cy="241935"/>
          </a:xfrm>
          <a:prstGeom prst="rect">
            <a:avLst/>
          </a:prstGeom>
        </p:spPr>
        <p:txBody>
          <a:bodyPr vert="horz" wrap="square" lIns="0" tIns="15240" rIns="0" bIns="0" rtlCol="0">
            <a:spAutoFit/>
          </a:bodyPr>
          <a:lstStyle/>
          <a:p>
            <a:pPr marR="5080" algn="r">
              <a:lnSpc>
                <a:spcPct val="100000"/>
              </a:lnSpc>
              <a:spcBef>
                <a:spcPts val="120"/>
              </a:spcBef>
            </a:pPr>
            <a:r>
              <a:rPr sz="700" dirty="0">
                <a:latin typeface="Arial"/>
                <a:cs typeface="Arial"/>
              </a:rPr>
              <a:t>Etobi</a:t>
            </a:r>
            <a:r>
              <a:rPr sz="700" spc="10" dirty="0">
                <a:latin typeface="Arial"/>
                <a:cs typeface="Arial"/>
              </a:rPr>
              <a:t>c</a:t>
            </a:r>
            <a:r>
              <a:rPr sz="700" spc="5" dirty="0">
                <a:latin typeface="Arial"/>
                <a:cs typeface="Arial"/>
              </a:rPr>
              <a:t>o</a:t>
            </a:r>
            <a:r>
              <a:rPr sz="700" spc="10" dirty="0">
                <a:latin typeface="Arial"/>
                <a:cs typeface="Arial"/>
              </a:rPr>
              <a:t>ke</a:t>
            </a:r>
            <a:endParaRPr sz="700">
              <a:latin typeface="Arial"/>
              <a:cs typeface="Arial"/>
            </a:endParaRPr>
          </a:p>
          <a:p>
            <a:pPr marR="5080" algn="r">
              <a:lnSpc>
                <a:spcPct val="100000"/>
              </a:lnSpc>
            </a:pPr>
            <a:r>
              <a:rPr sz="700" spc="5" dirty="0">
                <a:latin typeface="Arial"/>
                <a:cs typeface="Arial"/>
              </a:rPr>
              <a:t>Yor</a:t>
            </a:r>
            <a:r>
              <a:rPr sz="700" spc="10" dirty="0">
                <a:latin typeface="Arial"/>
                <a:cs typeface="Arial"/>
              </a:rPr>
              <a:t>k</a:t>
            </a:r>
            <a:endParaRPr sz="700">
              <a:latin typeface="Arial"/>
              <a:cs typeface="Arial"/>
            </a:endParaRPr>
          </a:p>
        </p:txBody>
      </p:sp>
      <p:sp>
        <p:nvSpPr>
          <p:cNvPr id="65" name="object 65"/>
          <p:cNvSpPr txBox="1"/>
          <p:nvPr/>
        </p:nvSpPr>
        <p:spPr>
          <a:xfrm>
            <a:off x="3044938" y="1416347"/>
            <a:ext cx="526415" cy="135255"/>
          </a:xfrm>
          <a:prstGeom prst="rect">
            <a:avLst/>
          </a:prstGeom>
        </p:spPr>
        <p:txBody>
          <a:bodyPr vert="horz" wrap="square" lIns="0" tIns="15240" rIns="0" bIns="0" rtlCol="0">
            <a:spAutoFit/>
          </a:bodyPr>
          <a:lstStyle/>
          <a:p>
            <a:pPr>
              <a:lnSpc>
                <a:spcPct val="100000"/>
              </a:lnSpc>
              <a:spcBef>
                <a:spcPts val="120"/>
              </a:spcBef>
              <a:tabLst>
                <a:tab pos="411480" algn="l"/>
              </a:tabLst>
            </a:pPr>
            <a:r>
              <a:rPr sz="700" spc="5" dirty="0">
                <a:latin typeface="Arial"/>
                <a:cs typeface="Arial"/>
              </a:rPr>
              <a:t>663</a:t>
            </a:r>
            <a:r>
              <a:rPr sz="700" spc="10" dirty="0">
                <a:latin typeface="Arial"/>
                <a:cs typeface="Arial"/>
              </a:rPr>
              <a:t>2</a:t>
            </a:r>
            <a:r>
              <a:rPr sz="700" dirty="0">
                <a:latin typeface="Arial"/>
                <a:cs typeface="Arial"/>
              </a:rPr>
              <a:t>	</a:t>
            </a:r>
            <a:r>
              <a:rPr sz="700" spc="5" dirty="0">
                <a:latin typeface="Arial"/>
                <a:cs typeface="Arial"/>
              </a:rPr>
              <a:t>1</a:t>
            </a:r>
            <a:r>
              <a:rPr sz="700" spc="10" dirty="0">
                <a:latin typeface="Arial"/>
                <a:cs typeface="Arial"/>
              </a:rPr>
              <a:t>3</a:t>
            </a:r>
            <a:endParaRPr sz="700">
              <a:latin typeface="Arial"/>
              <a:cs typeface="Arial"/>
            </a:endParaRPr>
          </a:p>
        </p:txBody>
      </p:sp>
      <p:sp>
        <p:nvSpPr>
          <p:cNvPr id="66" name="object 66"/>
          <p:cNvSpPr txBox="1"/>
          <p:nvPr/>
        </p:nvSpPr>
        <p:spPr>
          <a:xfrm>
            <a:off x="3845261" y="1416347"/>
            <a:ext cx="64135" cy="135255"/>
          </a:xfrm>
          <a:prstGeom prst="rect">
            <a:avLst/>
          </a:prstGeom>
        </p:spPr>
        <p:txBody>
          <a:bodyPr vert="horz" wrap="square" lIns="0" tIns="15240" rIns="0" bIns="0" rtlCol="0">
            <a:spAutoFit/>
          </a:bodyPr>
          <a:lstStyle/>
          <a:p>
            <a:pPr>
              <a:lnSpc>
                <a:spcPct val="100000"/>
              </a:lnSpc>
              <a:spcBef>
                <a:spcPts val="120"/>
              </a:spcBef>
            </a:pPr>
            <a:r>
              <a:rPr sz="700" spc="10" dirty="0">
                <a:latin typeface="Arial"/>
                <a:cs typeface="Arial"/>
              </a:rPr>
              <a:t>0</a:t>
            </a:r>
            <a:endParaRPr sz="700">
              <a:latin typeface="Arial"/>
              <a:cs typeface="Arial"/>
            </a:endParaRPr>
          </a:p>
        </p:txBody>
      </p:sp>
      <p:sp>
        <p:nvSpPr>
          <p:cNvPr id="67" name="object 67"/>
          <p:cNvSpPr txBox="1"/>
          <p:nvPr/>
        </p:nvSpPr>
        <p:spPr>
          <a:xfrm>
            <a:off x="4272100" y="1416347"/>
            <a:ext cx="64135" cy="135255"/>
          </a:xfrm>
          <a:prstGeom prst="rect">
            <a:avLst/>
          </a:prstGeom>
        </p:spPr>
        <p:txBody>
          <a:bodyPr vert="horz" wrap="square" lIns="0" tIns="15240" rIns="0" bIns="0" rtlCol="0">
            <a:spAutoFit/>
          </a:bodyPr>
          <a:lstStyle/>
          <a:p>
            <a:pPr>
              <a:lnSpc>
                <a:spcPct val="100000"/>
              </a:lnSpc>
              <a:spcBef>
                <a:spcPts val="120"/>
              </a:spcBef>
            </a:pPr>
            <a:r>
              <a:rPr sz="700" spc="10" dirty="0">
                <a:latin typeface="Arial"/>
                <a:cs typeface="Arial"/>
              </a:rPr>
              <a:t>0</a:t>
            </a:r>
            <a:endParaRPr sz="700">
              <a:latin typeface="Arial"/>
              <a:cs typeface="Arial"/>
            </a:endParaRPr>
          </a:p>
        </p:txBody>
      </p:sp>
      <p:sp>
        <p:nvSpPr>
          <p:cNvPr id="68" name="object 68"/>
          <p:cNvSpPr txBox="1"/>
          <p:nvPr/>
        </p:nvSpPr>
        <p:spPr>
          <a:xfrm>
            <a:off x="4843760" y="1416347"/>
            <a:ext cx="114935" cy="135255"/>
          </a:xfrm>
          <a:prstGeom prst="rect">
            <a:avLst/>
          </a:prstGeom>
        </p:spPr>
        <p:txBody>
          <a:bodyPr vert="horz" wrap="square" lIns="0" tIns="15240" rIns="0" bIns="0" rtlCol="0">
            <a:spAutoFit/>
          </a:bodyPr>
          <a:lstStyle/>
          <a:p>
            <a:pPr>
              <a:lnSpc>
                <a:spcPct val="100000"/>
              </a:lnSpc>
              <a:spcBef>
                <a:spcPts val="120"/>
              </a:spcBef>
            </a:pPr>
            <a:r>
              <a:rPr sz="700" spc="5" dirty="0">
                <a:latin typeface="Arial"/>
                <a:cs typeface="Arial"/>
              </a:rPr>
              <a:t>1</a:t>
            </a:r>
            <a:r>
              <a:rPr sz="700" spc="10" dirty="0">
                <a:latin typeface="Arial"/>
                <a:cs typeface="Arial"/>
              </a:rPr>
              <a:t>6</a:t>
            </a:r>
            <a:endParaRPr sz="700">
              <a:latin typeface="Arial"/>
              <a:cs typeface="Arial"/>
            </a:endParaRPr>
          </a:p>
        </p:txBody>
      </p:sp>
      <p:sp>
        <p:nvSpPr>
          <p:cNvPr id="69" name="object 69"/>
          <p:cNvSpPr txBox="1"/>
          <p:nvPr/>
        </p:nvSpPr>
        <p:spPr>
          <a:xfrm>
            <a:off x="5552618" y="1416347"/>
            <a:ext cx="64135" cy="135255"/>
          </a:xfrm>
          <a:prstGeom prst="rect">
            <a:avLst/>
          </a:prstGeom>
        </p:spPr>
        <p:txBody>
          <a:bodyPr vert="horz" wrap="square" lIns="0" tIns="15240" rIns="0" bIns="0" rtlCol="0">
            <a:spAutoFit/>
          </a:bodyPr>
          <a:lstStyle/>
          <a:p>
            <a:pPr>
              <a:lnSpc>
                <a:spcPct val="100000"/>
              </a:lnSpc>
              <a:spcBef>
                <a:spcPts val="120"/>
              </a:spcBef>
            </a:pPr>
            <a:r>
              <a:rPr sz="700" spc="10" dirty="0">
                <a:latin typeface="Arial"/>
                <a:cs typeface="Arial"/>
              </a:rPr>
              <a:t>0</a:t>
            </a:r>
            <a:endParaRPr sz="700">
              <a:latin typeface="Arial"/>
              <a:cs typeface="Arial"/>
            </a:endParaRPr>
          </a:p>
        </p:txBody>
      </p:sp>
      <p:sp>
        <p:nvSpPr>
          <p:cNvPr id="70" name="object 70"/>
          <p:cNvSpPr txBox="1"/>
          <p:nvPr/>
        </p:nvSpPr>
        <p:spPr>
          <a:xfrm>
            <a:off x="6109033" y="1416347"/>
            <a:ext cx="871855" cy="135255"/>
          </a:xfrm>
          <a:prstGeom prst="rect">
            <a:avLst/>
          </a:prstGeom>
        </p:spPr>
        <p:txBody>
          <a:bodyPr vert="horz" wrap="square" lIns="0" tIns="15240" rIns="0" bIns="0" rtlCol="0">
            <a:spAutoFit/>
          </a:bodyPr>
          <a:lstStyle/>
          <a:p>
            <a:pPr>
              <a:lnSpc>
                <a:spcPct val="100000"/>
              </a:lnSpc>
              <a:spcBef>
                <a:spcPts val="120"/>
              </a:spcBef>
              <a:tabLst>
                <a:tab pos="266700" algn="l"/>
                <a:tab pos="502920" algn="l"/>
              </a:tabLst>
            </a:pPr>
            <a:r>
              <a:rPr sz="700" spc="10" dirty="0">
                <a:latin typeface="Arial"/>
                <a:cs typeface="Arial"/>
              </a:rPr>
              <a:t>0	</a:t>
            </a:r>
            <a:r>
              <a:rPr sz="700" spc="5" dirty="0">
                <a:latin typeface="Arial"/>
                <a:cs typeface="Arial"/>
              </a:rPr>
              <a:t>16	7985487</a:t>
            </a:r>
            <a:endParaRPr sz="700">
              <a:latin typeface="Arial"/>
              <a:cs typeface="Arial"/>
            </a:endParaRPr>
          </a:p>
        </p:txBody>
      </p:sp>
      <p:sp>
        <p:nvSpPr>
          <p:cNvPr id="71" name="object 71"/>
          <p:cNvSpPr txBox="1"/>
          <p:nvPr/>
        </p:nvSpPr>
        <p:spPr>
          <a:xfrm>
            <a:off x="654135" y="2148072"/>
            <a:ext cx="76835" cy="135255"/>
          </a:xfrm>
          <a:prstGeom prst="rect">
            <a:avLst/>
          </a:prstGeom>
        </p:spPr>
        <p:txBody>
          <a:bodyPr vert="horz" wrap="square" lIns="0" tIns="15240" rIns="0" bIns="0" rtlCol="0">
            <a:spAutoFit/>
          </a:bodyPr>
          <a:lstStyle/>
          <a:p>
            <a:pPr marL="12700">
              <a:lnSpc>
                <a:spcPct val="100000"/>
              </a:lnSpc>
              <a:spcBef>
                <a:spcPts val="120"/>
              </a:spcBef>
            </a:pPr>
            <a:r>
              <a:rPr sz="700" b="1" spc="10" dirty="0">
                <a:latin typeface="Arial"/>
                <a:cs typeface="Arial"/>
              </a:rPr>
              <a:t>3</a:t>
            </a:r>
            <a:endParaRPr sz="700">
              <a:latin typeface="Arial"/>
              <a:cs typeface="Arial"/>
            </a:endParaRPr>
          </a:p>
        </p:txBody>
      </p:sp>
      <p:sp>
        <p:nvSpPr>
          <p:cNvPr id="72" name="object 72"/>
          <p:cNvSpPr txBox="1"/>
          <p:nvPr/>
        </p:nvSpPr>
        <p:spPr>
          <a:xfrm>
            <a:off x="859932" y="1881297"/>
            <a:ext cx="417195" cy="669290"/>
          </a:xfrm>
          <a:prstGeom prst="rect">
            <a:avLst/>
          </a:prstGeom>
        </p:spPr>
        <p:txBody>
          <a:bodyPr vert="horz" wrap="square" lIns="0" tIns="15240" rIns="0" bIns="0" rtlCol="0">
            <a:spAutoFit/>
          </a:bodyPr>
          <a:lstStyle/>
          <a:p>
            <a:pPr marL="12700" marR="6985" indent="83820" algn="r">
              <a:lnSpc>
                <a:spcPct val="100000"/>
              </a:lnSpc>
              <a:spcBef>
                <a:spcPts val="120"/>
              </a:spcBef>
            </a:pPr>
            <a:r>
              <a:rPr sz="700" spc="5" dirty="0">
                <a:latin typeface="Arial"/>
                <a:cs typeface="Arial"/>
              </a:rPr>
              <a:t>Aba</a:t>
            </a:r>
            <a:r>
              <a:rPr sz="700" spc="10" dirty="0">
                <a:latin typeface="Arial"/>
                <a:cs typeface="Arial"/>
              </a:rPr>
              <a:t>c</a:t>
            </a:r>
            <a:r>
              <a:rPr sz="700" spc="5" dirty="0">
                <a:latin typeface="Arial"/>
                <a:cs typeface="Arial"/>
              </a:rPr>
              <a:t>us  Day</a:t>
            </a:r>
            <a:r>
              <a:rPr sz="700" spc="-80" dirty="0">
                <a:latin typeface="Arial"/>
                <a:cs typeface="Arial"/>
              </a:rPr>
              <a:t> </a:t>
            </a:r>
            <a:r>
              <a:rPr sz="700" spc="5" dirty="0">
                <a:latin typeface="Arial"/>
                <a:cs typeface="Arial"/>
              </a:rPr>
              <a:t>Care  </a:t>
            </a:r>
            <a:r>
              <a:rPr sz="700" dirty="0">
                <a:latin typeface="Arial"/>
                <a:cs typeface="Arial"/>
              </a:rPr>
              <a:t>Centr</a:t>
            </a:r>
            <a:r>
              <a:rPr sz="700" spc="5" dirty="0">
                <a:latin typeface="Arial"/>
                <a:cs typeface="Arial"/>
              </a:rPr>
              <a:t>e  (62973</a:t>
            </a:r>
            <a:r>
              <a:rPr sz="700" spc="10" dirty="0">
                <a:latin typeface="Arial"/>
                <a:cs typeface="Arial"/>
              </a:rPr>
              <a:t>5</a:t>
            </a:r>
            <a:endParaRPr sz="700">
              <a:latin typeface="Arial"/>
              <a:cs typeface="Arial"/>
            </a:endParaRPr>
          </a:p>
          <a:p>
            <a:pPr marL="226060" marR="5080" indent="-122555" algn="r">
              <a:lnSpc>
                <a:spcPct val="100000"/>
              </a:lnSpc>
            </a:pPr>
            <a:r>
              <a:rPr sz="700" dirty="0">
                <a:latin typeface="Arial"/>
                <a:cs typeface="Arial"/>
              </a:rPr>
              <a:t>Ontari</a:t>
            </a:r>
            <a:r>
              <a:rPr sz="700" spc="5" dirty="0">
                <a:latin typeface="Arial"/>
                <a:cs typeface="Arial"/>
              </a:rPr>
              <a:t>o  </a:t>
            </a:r>
            <a:r>
              <a:rPr sz="700" dirty="0">
                <a:latin typeface="Arial"/>
                <a:cs typeface="Arial"/>
              </a:rPr>
              <a:t>In</a:t>
            </a:r>
            <a:r>
              <a:rPr sz="700" spc="10" dirty="0">
                <a:latin typeface="Arial"/>
                <a:cs typeface="Arial"/>
              </a:rPr>
              <a:t>c</a:t>
            </a:r>
            <a:r>
              <a:rPr sz="700" dirty="0">
                <a:latin typeface="Arial"/>
                <a:cs typeface="Arial"/>
              </a:rPr>
              <a:t>.</a:t>
            </a:r>
            <a:r>
              <a:rPr sz="700" spc="5" dirty="0">
                <a:latin typeface="Arial"/>
                <a:cs typeface="Arial"/>
              </a:rPr>
              <a:t>)</a:t>
            </a:r>
            <a:endParaRPr sz="700">
              <a:latin typeface="Arial"/>
              <a:cs typeface="Arial"/>
            </a:endParaRPr>
          </a:p>
        </p:txBody>
      </p:sp>
      <p:sp>
        <p:nvSpPr>
          <p:cNvPr id="73" name="object 73"/>
          <p:cNvSpPr txBox="1"/>
          <p:nvPr/>
        </p:nvSpPr>
        <p:spPr>
          <a:xfrm>
            <a:off x="1523057" y="2148072"/>
            <a:ext cx="137985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Yes Commercial</a:t>
            </a:r>
            <a:r>
              <a:rPr sz="700" spc="15" dirty="0">
                <a:latin typeface="Arial"/>
                <a:cs typeface="Arial"/>
              </a:rPr>
              <a:t> </a:t>
            </a:r>
            <a:r>
              <a:rPr sz="700" spc="5" dirty="0">
                <a:latin typeface="Arial"/>
                <a:cs typeface="Arial"/>
              </a:rPr>
              <a:t>Scarborough</a:t>
            </a:r>
            <a:endParaRPr sz="700">
              <a:latin typeface="Arial"/>
              <a:cs typeface="Arial"/>
            </a:endParaRPr>
          </a:p>
        </p:txBody>
      </p:sp>
      <p:sp>
        <p:nvSpPr>
          <p:cNvPr id="74" name="object 74"/>
          <p:cNvSpPr txBox="1"/>
          <p:nvPr/>
        </p:nvSpPr>
        <p:spPr>
          <a:xfrm>
            <a:off x="3032238" y="2148072"/>
            <a:ext cx="22923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130</a:t>
            </a:r>
            <a:r>
              <a:rPr sz="700" spc="10" dirty="0">
                <a:latin typeface="Arial"/>
                <a:cs typeface="Arial"/>
              </a:rPr>
              <a:t>1</a:t>
            </a:r>
            <a:endParaRPr sz="700">
              <a:latin typeface="Arial"/>
              <a:cs typeface="Arial"/>
            </a:endParaRPr>
          </a:p>
        </p:txBody>
      </p:sp>
      <p:sp>
        <p:nvSpPr>
          <p:cNvPr id="75" name="object 75"/>
          <p:cNvSpPr txBox="1"/>
          <p:nvPr/>
        </p:nvSpPr>
        <p:spPr>
          <a:xfrm>
            <a:off x="3443833" y="2148072"/>
            <a:ext cx="12763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4</a:t>
            </a:r>
            <a:r>
              <a:rPr sz="700" spc="10" dirty="0">
                <a:latin typeface="Arial"/>
                <a:cs typeface="Arial"/>
              </a:rPr>
              <a:t>0</a:t>
            </a:r>
            <a:endParaRPr sz="700">
              <a:latin typeface="Arial"/>
              <a:cs typeface="Arial"/>
            </a:endParaRPr>
          </a:p>
        </p:txBody>
      </p:sp>
      <p:sp>
        <p:nvSpPr>
          <p:cNvPr id="76" name="object 76"/>
          <p:cNvSpPr txBox="1"/>
          <p:nvPr/>
        </p:nvSpPr>
        <p:spPr>
          <a:xfrm>
            <a:off x="3832561" y="2148072"/>
            <a:ext cx="76835" cy="135255"/>
          </a:xfrm>
          <a:prstGeom prst="rect">
            <a:avLst/>
          </a:prstGeom>
        </p:spPr>
        <p:txBody>
          <a:bodyPr vert="horz" wrap="square" lIns="0" tIns="15240" rIns="0" bIns="0" rtlCol="0">
            <a:spAutoFit/>
          </a:bodyPr>
          <a:lstStyle/>
          <a:p>
            <a:pPr marL="12700">
              <a:lnSpc>
                <a:spcPct val="100000"/>
              </a:lnSpc>
              <a:spcBef>
                <a:spcPts val="120"/>
              </a:spcBef>
            </a:pPr>
            <a:r>
              <a:rPr sz="700" spc="10" dirty="0">
                <a:latin typeface="Arial"/>
                <a:cs typeface="Arial"/>
              </a:rPr>
              <a:t>0</a:t>
            </a:r>
            <a:endParaRPr sz="700">
              <a:latin typeface="Arial"/>
              <a:cs typeface="Arial"/>
            </a:endParaRPr>
          </a:p>
        </p:txBody>
      </p:sp>
      <p:sp>
        <p:nvSpPr>
          <p:cNvPr id="77" name="object 77"/>
          <p:cNvSpPr txBox="1"/>
          <p:nvPr/>
        </p:nvSpPr>
        <p:spPr>
          <a:xfrm>
            <a:off x="4213667" y="2148072"/>
            <a:ext cx="12763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1</a:t>
            </a:r>
            <a:r>
              <a:rPr sz="700" spc="10" dirty="0">
                <a:latin typeface="Arial"/>
                <a:cs typeface="Arial"/>
              </a:rPr>
              <a:t>0</a:t>
            </a:r>
            <a:endParaRPr sz="700">
              <a:latin typeface="Arial"/>
              <a:cs typeface="Arial"/>
            </a:endParaRPr>
          </a:p>
        </p:txBody>
      </p:sp>
      <p:sp>
        <p:nvSpPr>
          <p:cNvPr id="78" name="object 78"/>
          <p:cNvSpPr txBox="1"/>
          <p:nvPr/>
        </p:nvSpPr>
        <p:spPr>
          <a:xfrm>
            <a:off x="4831060" y="2148072"/>
            <a:ext cx="12763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2</a:t>
            </a:r>
            <a:r>
              <a:rPr sz="700" spc="10" dirty="0">
                <a:latin typeface="Arial"/>
                <a:cs typeface="Arial"/>
              </a:rPr>
              <a:t>4</a:t>
            </a:r>
            <a:endParaRPr sz="700">
              <a:latin typeface="Arial"/>
              <a:cs typeface="Arial"/>
            </a:endParaRPr>
          </a:p>
        </p:txBody>
      </p:sp>
      <p:sp>
        <p:nvSpPr>
          <p:cNvPr id="79" name="object 79"/>
          <p:cNvSpPr txBox="1"/>
          <p:nvPr/>
        </p:nvSpPr>
        <p:spPr>
          <a:xfrm>
            <a:off x="5539918" y="2148072"/>
            <a:ext cx="76835" cy="135255"/>
          </a:xfrm>
          <a:prstGeom prst="rect">
            <a:avLst/>
          </a:prstGeom>
        </p:spPr>
        <p:txBody>
          <a:bodyPr vert="horz" wrap="square" lIns="0" tIns="15240" rIns="0" bIns="0" rtlCol="0">
            <a:spAutoFit/>
          </a:bodyPr>
          <a:lstStyle/>
          <a:p>
            <a:pPr marL="12700">
              <a:lnSpc>
                <a:spcPct val="100000"/>
              </a:lnSpc>
              <a:spcBef>
                <a:spcPts val="120"/>
              </a:spcBef>
            </a:pPr>
            <a:r>
              <a:rPr sz="700" spc="10" dirty="0">
                <a:latin typeface="Arial"/>
                <a:cs typeface="Arial"/>
              </a:rPr>
              <a:t>0</a:t>
            </a:r>
            <a:endParaRPr sz="700">
              <a:latin typeface="Arial"/>
              <a:cs typeface="Arial"/>
            </a:endParaRPr>
          </a:p>
        </p:txBody>
      </p:sp>
      <p:sp>
        <p:nvSpPr>
          <p:cNvPr id="80" name="object 80"/>
          <p:cNvSpPr txBox="1"/>
          <p:nvPr/>
        </p:nvSpPr>
        <p:spPr>
          <a:xfrm>
            <a:off x="6096333" y="2148072"/>
            <a:ext cx="76835" cy="135255"/>
          </a:xfrm>
          <a:prstGeom prst="rect">
            <a:avLst/>
          </a:prstGeom>
        </p:spPr>
        <p:txBody>
          <a:bodyPr vert="horz" wrap="square" lIns="0" tIns="15240" rIns="0" bIns="0" rtlCol="0">
            <a:spAutoFit/>
          </a:bodyPr>
          <a:lstStyle/>
          <a:p>
            <a:pPr marL="12700">
              <a:lnSpc>
                <a:spcPct val="100000"/>
              </a:lnSpc>
              <a:spcBef>
                <a:spcPts val="120"/>
              </a:spcBef>
            </a:pPr>
            <a:r>
              <a:rPr sz="700" spc="10" dirty="0">
                <a:latin typeface="Arial"/>
                <a:cs typeface="Arial"/>
              </a:rPr>
              <a:t>0</a:t>
            </a:r>
            <a:endParaRPr sz="700">
              <a:latin typeface="Arial"/>
              <a:cs typeface="Arial"/>
            </a:endParaRPr>
          </a:p>
        </p:txBody>
      </p:sp>
      <p:sp>
        <p:nvSpPr>
          <p:cNvPr id="81" name="object 81"/>
          <p:cNvSpPr txBox="1"/>
          <p:nvPr/>
        </p:nvSpPr>
        <p:spPr>
          <a:xfrm>
            <a:off x="6363107" y="2148072"/>
            <a:ext cx="12763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3</a:t>
            </a:r>
            <a:r>
              <a:rPr sz="700" spc="10" dirty="0">
                <a:latin typeface="Arial"/>
                <a:cs typeface="Arial"/>
              </a:rPr>
              <a:t>4</a:t>
            </a:r>
            <a:endParaRPr sz="700">
              <a:latin typeface="Arial"/>
              <a:cs typeface="Arial"/>
            </a:endParaRPr>
          </a:p>
        </p:txBody>
      </p:sp>
      <p:sp>
        <p:nvSpPr>
          <p:cNvPr id="82" name="object 82"/>
          <p:cNvSpPr txBox="1"/>
          <p:nvPr/>
        </p:nvSpPr>
        <p:spPr>
          <a:xfrm>
            <a:off x="6652748" y="2148072"/>
            <a:ext cx="33083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31957</a:t>
            </a:r>
            <a:r>
              <a:rPr sz="700" spc="10" dirty="0">
                <a:latin typeface="Arial"/>
                <a:cs typeface="Arial"/>
              </a:rPr>
              <a:t>8</a:t>
            </a:r>
            <a:endParaRPr sz="700">
              <a:latin typeface="Arial"/>
              <a:cs typeface="Arial"/>
            </a:endParaRPr>
          </a:p>
        </p:txBody>
      </p:sp>
      <p:sp>
        <p:nvSpPr>
          <p:cNvPr id="83" name="object 83"/>
          <p:cNvSpPr txBox="1"/>
          <p:nvPr/>
        </p:nvSpPr>
        <p:spPr>
          <a:xfrm>
            <a:off x="666835" y="2773085"/>
            <a:ext cx="64135" cy="135255"/>
          </a:xfrm>
          <a:prstGeom prst="rect">
            <a:avLst/>
          </a:prstGeom>
        </p:spPr>
        <p:txBody>
          <a:bodyPr vert="horz" wrap="square" lIns="0" tIns="15240" rIns="0" bIns="0" rtlCol="0">
            <a:spAutoFit/>
          </a:bodyPr>
          <a:lstStyle/>
          <a:p>
            <a:pPr>
              <a:lnSpc>
                <a:spcPct val="100000"/>
              </a:lnSpc>
              <a:spcBef>
                <a:spcPts val="120"/>
              </a:spcBef>
            </a:pPr>
            <a:r>
              <a:rPr sz="700" b="1" spc="10" dirty="0">
                <a:latin typeface="Arial"/>
                <a:cs typeface="Arial"/>
              </a:rPr>
              <a:t>4</a:t>
            </a:r>
            <a:endParaRPr sz="700">
              <a:latin typeface="Arial"/>
              <a:cs typeface="Arial"/>
            </a:endParaRPr>
          </a:p>
        </p:txBody>
      </p:sp>
      <p:sp>
        <p:nvSpPr>
          <p:cNvPr id="84" name="object 84"/>
          <p:cNvSpPr txBox="1"/>
          <p:nvPr/>
        </p:nvSpPr>
        <p:spPr>
          <a:xfrm>
            <a:off x="811655" y="2613021"/>
            <a:ext cx="462915" cy="455295"/>
          </a:xfrm>
          <a:prstGeom prst="rect">
            <a:avLst/>
          </a:prstGeom>
        </p:spPr>
        <p:txBody>
          <a:bodyPr vert="horz" wrap="square" lIns="0" tIns="15240" rIns="0" bIns="0" rtlCol="0">
            <a:spAutoFit/>
          </a:bodyPr>
          <a:lstStyle/>
          <a:p>
            <a:pPr marR="5080" indent="144780" algn="r">
              <a:lnSpc>
                <a:spcPct val="100000"/>
              </a:lnSpc>
              <a:spcBef>
                <a:spcPts val="120"/>
              </a:spcBef>
            </a:pPr>
            <a:r>
              <a:rPr sz="700" spc="5" dirty="0">
                <a:latin typeface="Arial"/>
                <a:cs typeface="Arial"/>
              </a:rPr>
              <a:t>Aba</a:t>
            </a:r>
            <a:r>
              <a:rPr sz="700" spc="10" dirty="0">
                <a:latin typeface="Arial"/>
                <a:cs typeface="Arial"/>
              </a:rPr>
              <a:t>c</a:t>
            </a:r>
            <a:r>
              <a:rPr sz="700" spc="5" dirty="0">
                <a:latin typeface="Arial"/>
                <a:cs typeface="Arial"/>
              </a:rPr>
              <a:t>us  Monte</a:t>
            </a:r>
            <a:r>
              <a:rPr sz="700" spc="10" dirty="0">
                <a:latin typeface="Arial"/>
                <a:cs typeface="Arial"/>
              </a:rPr>
              <a:t>ss</a:t>
            </a:r>
            <a:r>
              <a:rPr sz="700" dirty="0">
                <a:latin typeface="Arial"/>
                <a:cs typeface="Arial"/>
              </a:rPr>
              <a:t>or</a:t>
            </a:r>
            <a:r>
              <a:rPr sz="700" spc="5" dirty="0">
                <a:latin typeface="Arial"/>
                <a:cs typeface="Arial"/>
              </a:rPr>
              <a:t>i  </a:t>
            </a:r>
            <a:r>
              <a:rPr sz="700" dirty="0">
                <a:latin typeface="Arial"/>
                <a:cs typeface="Arial"/>
              </a:rPr>
              <a:t>Learnin</a:t>
            </a:r>
            <a:r>
              <a:rPr sz="700" spc="5" dirty="0">
                <a:latin typeface="Arial"/>
                <a:cs typeface="Arial"/>
              </a:rPr>
              <a:t>g  </a:t>
            </a:r>
            <a:r>
              <a:rPr sz="700" dirty="0">
                <a:latin typeface="Arial"/>
                <a:cs typeface="Arial"/>
              </a:rPr>
              <a:t>Centr</a:t>
            </a:r>
            <a:r>
              <a:rPr sz="700" spc="10" dirty="0">
                <a:latin typeface="Arial"/>
                <a:cs typeface="Arial"/>
              </a:rPr>
              <a:t>e</a:t>
            </a:r>
            <a:endParaRPr sz="700">
              <a:latin typeface="Arial"/>
              <a:cs typeface="Arial"/>
            </a:endParaRPr>
          </a:p>
        </p:txBody>
      </p:sp>
      <p:sp>
        <p:nvSpPr>
          <p:cNvPr id="85" name="object 85"/>
          <p:cNvSpPr txBox="1"/>
          <p:nvPr/>
        </p:nvSpPr>
        <p:spPr>
          <a:xfrm>
            <a:off x="1581490" y="2773085"/>
            <a:ext cx="1990089" cy="135255"/>
          </a:xfrm>
          <a:prstGeom prst="rect">
            <a:avLst/>
          </a:prstGeom>
        </p:spPr>
        <p:txBody>
          <a:bodyPr vert="horz" wrap="square" lIns="0" tIns="15240" rIns="0" bIns="0" rtlCol="0">
            <a:spAutoFit/>
          </a:bodyPr>
          <a:lstStyle/>
          <a:p>
            <a:pPr>
              <a:lnSpc>
                <a:spcPct val="100000"/>
              </a:lnSpc>
              <a:spcBef>
                <a:spcPts val="120"/>
              </a:spcBef>
              <a:tabLst>
                <a:tab pos="876300" algn="l"/>
                <a:tab pos="1463040" algn="l"/>
                <a:tab pos="1874520" algn="l"/>
              </a:tabLst>
            </a:pPr>
            <a:r>
              <a:rPr sz="700" spc="5" dirty="0">
                <a:latin typeface="Arial"/>
                <a:cs typeface="Arial"/>
              </a:rPr>
              <a:t>N</a:t>
            </a:r>
            <a:r>
              <a:rPr sz="700" spc="10" dirty="0">
                <a:latin typeface="Arial"/>
                <a:cs typeface="Arial"/>
              </a:rPr>
              <a:t>o</a:t>
            </a:r>
            <a:r>
              <a:rPr sz="700" dirty="0">
                <a:latin typeface="Arial"/>
                <a:cs typeface="Arial"/>
              </a:rPr>
              <a:t>   </a:t>
            </a:r>
            <a:r>
              <a:rPr sz="700" spc="-80" dirty="0">
                <a:latin typeface="Arial"/>
                <a:cs typeface="Arial"/>
              </a:rPr>
              <a:t> </a:t>
            </a:r>
            <a:r>
              <a:rPr sz="700" spc="5" dirty="0">
                <a:latin typeface="Arial"/>
                <a:cs typeface="Arial"/>
              </a:rPr>
              <a:t>Commer</a:t>
            </a:r>
            <a:r>
              <a:rPr sz="700" spc="10" dirty="0">
                <a:latin typeface="Arial"/>
                <a:cs typeface="Arial"/>
              </a:rPr>
              <a:t>c</a:t>
            </a:r>
            <a:r>
              <a:rPr sz="700" dirty="0">
                <a:latin typeface="Arial"/>
                <a:cs typeface="Arial"/>
              </a:rPr>
              <a:t>ial	Nort</a:t>
            </a:r>
            <a:r>
              <a:rPr sz="700" spc="10" dirty="0">
                <a:latin typeface="Arial"/>
                <a:cs typeface="Arial"/>
              </a:rPr>
              <a:t>h</a:t>
            </a:r>
            <a:r>
              <a:rPr sz="700" spc="5" dirty="0">
                <a:latin typeface="Arial"/>
                <a:cs typeface="Arial"/>
              </a:rPr>
              <a:t> Yor</a:t>
            </a:r>
            <a:r>
              <a:rPr sz="700" spc="10" dirty="0">
                <a:latin typeface="Arial"/>
                <a:cs typeface="Arial"/>
              </a:rPr>
              <a:t>k</a:t>
            </a:r>
            <a:r>
              <a:rPr sz="700" dirty="0">
                <a:latin typeface="Arial"/>
                <a:cs typeface="Arial"/>
              </a:rPr>
              <a:t>	</a:t>
            </a:r>
            <a:r>
              <a:rPr sz="700" spc="5" dirty="0">
                <a:latin typeface="Arial"/>
                <a:cs typeface="Arial"/>
              </a:rPr>
              <a:t>999</a:t>
            </a:r>
            <a:r>
              <a:rPr sz="700" spc="10" dirty="0">
                <a:latin typeface="Arial"/>
                <a:cs typeface="Arial"/>
              </a:rPr>
              <a:t>5</a:t>
            </a:r>
            <a:r>
              <a:rPr sz="700" dirty="0">
                <a:latin typeface="Arial"/>
                <a:cs typeface="Arial"/>
              </a:rPr>
              <a:t>	</a:t>
            </a:r>
            <a:r>
              <a:rPr sz="700" spc="5" dirty="0">
                <a:latin typeface="Arial"/>
                <a:cs typeface="Arial"/>
              </a:rPr>
              <a:t>3</a:t>
            </a:r>
            <a:r>
              <a:rPr sz="700" spc="10" dirty="0">
                <a:latin typeface="Arial"/>
                <a:cs typeface="Arial"/>
              </a:rPr>
              <a:t>4</a:t>
            </a:r>
            <a:endParaRPr sz="700">
              <a:latin typeface="Arial"/>
              <a:cs typeface="Arial"/>
            </a:endParaRPr>
          </a:p>
        </p:txBody>
      </p:sp>
      <p:sp>
        <p:nvSpPr>
          <p:cNvPr id="86" name="object 86"/>
          <p:cNvSpPr txBox="1"/>
          <p:nvPr/>
        </p:nvSpPr>
        <p:spPr>
          <a:xfrm>
            <a:off x="3845261" y="2773085"/>
            <a:ext cx="64135" cy="135255"/>
          </a:xfrm>
          <a:prstGeom prst="rect">
            <a:avLst/>
          </a:prstGeom>
        </p:spPr>
        <p:txBody>
          <a:bodyPr vert="horz" wrap="square" lIns="0" tIns="15240" rIns="0" bIns="0" rtlCol="0">
            <a:spAutoFit/>
          </a:bodyPr>
          <a:lstStyle/>
          <a:p>
            <a:pPr>
              <a:lnSpc>
                <a:spcPct val="100000"/>
              </a:lnSpc>
              <a:spcBef>
                <a:spcPts val="120"/>
              </a:spcBef>
            </a:pPr>
            <a:r>
              <a:rPr sz="700" spc="10" dirty="0">
                <a:latin typeface="Arial"/>
                <a:cs typeface="Arial"/>
              </a:rPr>
              <a:t>0</a:t>
            </a:r>
            <a:endParaRPr sz="700">
              <a:latin typeface="Arial"/>
              <a:cs typeface="Arial"/>
            </a:endParaRPr>
          </a:p>
        </p:txBody>
      </p:sp>
      <p:sp>
        <p:nvSpPr>
          <p:cNvPr id="87" name="object 87"/>
          <p:cNvSpPr txBox="1"/>
          <p:nvPr/>
        </p:nvSpPr>
        <p:spPr>
          <a:xfrm>
            <a:off x="4226367" y="2773085"/>
            <a:ext cx="114935" cy="135255"/>
          </a:xfrm>
          <a:prstGeom prst="rect">
            <a:avLst/>
          </a:prstGeom>
        </p:spPr>
        <p:txBody>
          <a:bodyPr vert="horz" wrap="square" lIns="0" tIns="15240" rIns="0" bIns="0" rtlCol="0">
            <a:spAutoFit/>
          </a:bodyPr>
          <a:lstStyle/>
          <a:p>
            <a:pPr>
              <a:lnSpc>
                <a:spcPct val="100000"/>
              </a:lnSpc>
              <a:spcBef>
                <a:spcPts val="120"/>
              </a:spcBef>
            </a:pPr>
            <a:r>
              <a:rPr sz="700" spc="5" dirty="0">
                <a:latin typeface="Arial"/>
                <a:cs typeface="Arial"/>
              </a:rPr>
              <a:t>1</a:t>
            </a:r>
            <a:r>
              <a:rPr sz="700" spc="10" dirty="0">
                <a:latin typeface="Arial"/>
                <a:cs typeface="Arial"/>
              </a:rPr>
              <a:t>5</a:t>
            </a:r>
            <a:endParaRPr sz="700">
              <a:latin typeface="Arial"/>
              <a:cs typeface="Arial"/>
            </a:endParaRPr>
          </a:p>
        </p:txBody>
      </p:sp>
      <p:sp>
        <p:nvSpPr>
          <p:cNvPr id="88" name="object 88"/>
          <p:cNvSpPr txBox="1"/>
          <p:nvPr/>
        </p:nvSpPr>
        <p:spPr>
          <a:xfrm>
            <a:off x="4843760" y="2773085"/>
            <a:ext cx="114935" cy="135255"/>
          </a:xfrm>
          <a:prstGeom prst="rect">
            <a:avLst/>
          </a:prstGeom>
        </p:spPr>
        <p:txBody>
          <a:bodyPr vert="horz" wrap="square" lIns="0" tIns="15240" rIns="0" bIns="0" rtlCol="0">
            <a:spAutoFit/>
          </a:bodyPr>
          <a:lstStyle/>
          <a:p>
            <a:pPr>
              <a:lnSpc>
                <a:spcPct val="100000"/>
              </a:lnSpc>
              <a:spcBef>
                <a:spcPts val="120"/>
              </a:spcBef>
            </a:pPr>
            <a:r>
              <a:rPr sz="700" spc="5" dirty="0">
                <a:latin typeface="Arial"/>
                <a:cs typeface="Arial"/>
              </a:rPr>
              <a:t>4</a:t>
            </a:r>
            <a:r>
              <a:rPr sz="700" spc="10" dirty="0">
                <a:latin typeface="Arial"/>
                <a:cs typeface="Arial"/>
              </a:rPr>
              <a:t>8</a:t>
            </a:r>
            <a:endParaRPr sz="700">
              <a:latin typeface="Arial"/>
              <a:cs typeface="Arial"/>
            </a:endParaRPr>
          </a:p>
        </p:txBody>
      </p:sp>
      <p:sp>
        <p:nvSpPr>
          <p:cNvPr id="89" name="object 89"/>
          <p:cNvSpPr txBox="1"/>
          <p:nvPr/>
        </p:nvSpPr>
        <p:spPr>
          <a:xfrm>
            <a:off x="5552618" y="2773085"/>
            <a:ext cx="64135" cy="135255"/>
          </a:xfrm>
          <a:prstGeom prst="rect">
            <a:avLst/>
          </a:prstGeom>
        </p:spPr>
        <p:txBody>
          <a:bodyPr vert="horz" wrap="square" lIns="0" tIns="15240" rIns="0" bIns="0" rtlCol="0">
            <a:spAutoFit/>
          </a:bodyPr>
          <a:lstStyle/>
          <a:p>
            <a:pPr>
              <a:lnSpc>
                <a:spcPct val="100000"/>
              </a:lnSpc>
              <a:spcBef>
                <a:spcPts val="120"/>
              </a:spcBef>
            </a:pPr>
            <a:r>
              <a:rPr sz="700" spc="10" dirty="0">
                <a:latin typeface="Arial"/>
                <a:cs typeface="Arial"/>
              </a:rPr>
              <a:t>0</a:t>
            </a:r>
            <a:endParaRPr sz="700">
              <a:latin typeface="Arial"/>
              <a:cs typeface="Arial"/>
            </a:endParaRPr>
          </a:p>
        </p:txBody>
      </p:sp>
      <p:sp>
        <p:nvSpPr>
          <p:cNvPr id="90" name="object 90"/>
          <p:cNvSpPr txBox="1"/>
          <p:nvPr/>
        </p:nvSpPr>
        <p:spPr>
          <a:xfrm>
            <a:off x="6109033" y="2773085"/>
            <a:ext cx="874394" cy="135255"/>
          </a:xfrm>
          <a:prstGeom prst="rect">
            <a:avLst/>
          </a:prstGeom>
        </p:spPr>
        <p:txBody>
          <a:bodyPr vert="horz" wrap="square" lIns="0" tIns="15240" rIns="0" bIns="0" rtlCol="0">
            <a:spAutoFit/>
          </a:bodyPr>
          <a:lstStyle/>
          <a:p>
            <a:pPr>
              <a:lnSpc>
                <a:spcPct val="100000"/>
              </a:lnSpc>
              <a:spcBef>
                <a:spcPts val="120"/>
              </a:spcBef>
              <a:tabLst>
                <a:tab pos="266700" algn="l"/>
                <a:tab pos="556260" algn="l"/>
              </a:tabLst>
            </a:pPr>
            <a:r>
              <a:rPr sz="700" spc="10" dirty="0">
                <a:latin typeface="Arial"/>
                <a:cs typeface="Arial"/>
              </a:rPr>
              <a:t>0	</a:t>
            </a:r>
            <a:r>
              <a:rPr sz="700" spc="5" dirty="0">
                <a:latin typeface="Arial"/>
                <a:cs typeface="Arial"/>
              </a:rPr>
              <a:t>6</a:t>
            </a:r>
            <a:r>
              <a:rPr sz="700" spc="10" dirty="0">
                <a:latin typeface="Arial"/>
                <a:cs typeface="Arial"/>
              </a:rPr>
              <a:t>3</a:t>
            </a:r>
            <a:r>
              <a:rPr sz="700" dirty="0">
                <a:latin typeface="Arial"/>
                <a:cs typeface="Arial"/>
              </a:rPr>
              <a:t>	</a:t>
            </a:r>
            <a:r>
              <a:rPr sz="700" spc="5" dirty="0">
                <a:latin typeface="Arial"/>
                <a:cs typeface="Arial"/>
              </a:rPr>
              <a:t>50412</a:t>
            </a:r>
            <a:r>
              <a:rPr sz="700" spc="10" dirty="0">
                <a:latin typeface="Arial"/>
                <a:cs typeface="Arial"/>
              </a:rPr>
              <a:t>8</a:t>
            </a:r>
            <a:endParaRPr sz="700">
              <a:latin typeface="Arial"/>
              <a:cs typeface="Arial"/>
            </a:endParaRPr>
          </a:p>
        </p:txBody>
      </p:sp>
      <p:sp>
        <p:nvSpPr>
          <p:cNvPr id="91" name="object 91"/>
          <p:cNvSpPr txBox="1"/>
          <p:nvPr/>
        </p:nvSpPr>
        <p:spPr>
          <a:xfrm>
            <a:off x="608402" y="3375234"/>
            <a:ext cx="3678554" cy="915669"/>
          </a:xfrm>
          <a:prstGeom prst="rect">
            <a:avLst/>
          </a:prstGeom>
        </p:spPr>
        <p:txBody>
          <a:bodyPr vert="horz" wrap="square" lIns="0" tIns="11430" rIns="0" bIns="0" rtlCol="0">
            <a:spAutoFit/>
          </a:bodyPr>
          <a:lstStyle/>
          <a:p>
            <a:pPr marL="12700">
              <a:lnSpc>
                <a:spcPct val="100000"/>
              </a:lnSpc>
              <a:spcBef>
                <a:spcPts val="90"/>
              </a:spcBef>
            </a:pPr>
            <a:r>
              <a:rPr sz="850" spc="-10" dirty="0">
                <a:solidFill>
                  <a:srgbClr val="2F3E9E"/>
                </a:solidFill>
                <a:latin typeface="Courier New"/>
                <a:cs typeface="Courier New"/>
              </a:rPr>
              <a:t>In</a:t>
            </a:r>
            <a:r>
              <a:rPr sz="850" spc="-15" dirty="0">
                <a:solidFill>
                  <a:srgbClr val="2F3E9E"/>
                </a:solidFill>
                <a:latin typeface="Courier New"/>
                <a:cs typeface="Courier New"/>
              </a:rPr>
              <a:t> </a:t>
            </a:r>
            <a:r>
              <a:rPr sz="850" spc="-10" dirty="0">
                <a:solidFill>
                  <a:srgbClr val="2F3E9E"/>
                </a:solidFill>
                <a:latin typeface="Courier New"/>
                <a:cs typeface="Courier New"/>
              </a:rPr>
              <a:t>[12]:</a:t>
            </a:r>
            <a:endParaRPr sz="850">
              <a:latin typeface="Courier New"/>
              <a:cs typeface="Courier New"/>
            </a:endParaRPr>
          </a:p>
          <a:p>
            <a:pPr marL="20320">
              <a:lnSpc>
                <a:spcPct val="100000"/>
              </a:lnSpc>
              <a:spcBef>
                <a:spcPts val="660"/>
              </a:spcBef>
            </a:pPr>
            <a:r>
              <a:rPr sz="850" i="1" spc="-10" dirty="0">
                <a:solidFill>
                  <a:srgbClr val="3F7F7F"/>
                </a:solidFill>
                <a:latin typeface="Courier New"/>
                <a:cs typeface="Courier New"/>
              </a:rPr>
              <a:t>#lets see how many </a:t>
            </a:r>
            <a:r>
              <a:rPr sz="850" i="1" spc="-15" dirty="0">
                <a:solidFill>
                  <a:srgbClr val="3F7F7F"/>
                </a:solidFill>
                <a:latin typeface="Courier New"/>
                <a:cs typeface="Courier New"/>
              </a:rPr>
              <a:t>centers provide fee_subsidy </a:t>
            </a:r>
            <a:r>
              <a:rPr sz="850" i="1" spc="-10" dirty="0">
                <a:solidFill>
                  <a:srgbClr val="3F7F7F"/>
                </a:solidFill>
                <a:latin typeface="Courier New"/>
                <a:cs typeface="Courier New"/>
              </a:rPr>
              <a:t>in</a:t>
            </a:r>
            <a:r>
              <a:rPr sz="850" i="1" spc="60" dirty="0">
                <a:solidFill>
                  <a:srgbClr val="3F7F7F"/>
                </a:solidFill>
                <a:latin typeface="Courier New"/>
                <a:cs typeface="Courier New"/>
              </a:rPr>
              <a:t> </a:t>
            </a:r>
            <a:r>
              <a:rPr sz="850" i="1" spc="-15" dirty="0">
                <a:solidFill>
                  <a:srgbClr val="3F7F7F"/>
                </a:solidFill>
                <a:latin typeface="Courier New"/>
                <a:cs typeface="Courier New"/>
              </a:rPr>
              <a:t>Toronto</a:t>
            </a:r>
            <a:endParaRPr sz="850">
              <a:latin typeface="Courier New"/>
              <a:cs typeface="Courier New"/>
            </a:endParaRPr>
          </a:p>
          <a:p>
            <a:pPr>
              <a:lnSpc>
                <a:spcPct val="100000"/>
              </a:lnSpc>
            </a:pPr>
            <a:endParaRPr sz="900">
              <a:latin typeface="Times New Roman"/>
              <a:cs typeface="Times New Roman"/>
            </a:endParaRPr>
          </a:p>
          <a:p>
            <a:pPr marL="12700">
              <a:lnSpc>
                <a:spcPct val="100000"/>
              </a:lnSpc>
              <a:spcBef>
                <a:spcPts val="585"/>
              </a:spcBef>
            </a:pPr>
            <a:r>
              <a:rPr sz="850" spc="-15" dirty="0">
                <a:solidFill>
                  <a:srgbClr val="D74214"/>
                </a:solidFill>
                <a:latin typeface="Courier New"/>
                <a:cs typeface="Courier New"/>
              </a:rPr>
              <a:t>Out[12]:</a:t>
            </a:r>
            <a:endParaRPr sz="850">
              <a:latin typeface="Courier New"/>
              <a:cs typeface="Courier New"/>
            </a:endParaRPr>
          </a:p>
          <a:p>
            <a:pPr marL="12700">
              <a:lnSpc>
                <a:spcPct val="100000"/>
              </a:lnSpc>
              <a:spcBef>
                <a:spcPts val="660"/>
              </a:spcBef>
            </a:pPr>
            <a:r>
              <a:rPr sz="850" spc="-15" dirty="0">
                <a:latin typeface="Courier New"/>
                <a:cs typeface="Courier New"/>
              </a:rPr>
              <a:t>fee_subsidy</a:t>
            </a:r>
            <a:endParaRPr sz="850">
              <a:latin typeface="Courier New"/>
              <a:cs typeface="Courier New"/>
            </a:endParaRPr>
          </a:p>
        </p:txBody>
      </p:sp>
      <p:sp>
        <p:nvSpPr>
          <p:cNvPr id="92" name="object 92"/>
          <p:cNvSpPr txBox="1"/>
          <p:nvPr/>
        </p:nvSpPr>
        <p:spPr>
          <a:xfrm>
            <a:off x="608402" y="4267022"/>
            <a:ext cx="217804" cy="283210"/>
          </a:xfrm>
          <a:prstGeom prst="rect">
            <a:avLst/>
          </a:prstGeom>
        </p:spPr>
        <p:txBody>
          <a:bodyPr vert="horz" wrap="square" lIns="0" tIns="11430" rIns="0" bIns="0" rtlCol="0">
            <a:spAutoFit/>
          </a:bodyPr>
          <a:lstStyle/>
          <a:p>
            <a:pPr marL="12700" marR="5080">
              <a:lnSpc>
                <a:spcPct val="100000"/>
              </a:lnSpc>
              <a:spcBef>
                <a:spcPts val="90"/>
              </a:spcBef>
            </a:pPr>
            <a:r>
              <a:rPr sz="850" spc="-15" dirty="0">
                <a:latin typeface="Courier New"/>
                <a:cs typeface="Courier New"/>
              </a:rPr>
              <a:t>Ye</a:t>
            </a:r>
            <a:r>
              <a:rPr sz="850" spc="-10" dirty="0">
                <a:latin typeface="Courier New"/>
                <a:cs typeface="Courier New"/>
              </a:rPr>
              <a:t>s  No</a:t>
            </a:r>
            <a:endParaRPr sz="850">
              <a:latin typeface="Courier New"/>
              <a:cs typeface="Courier New"/>
            </a:endParaRPr>
          </a:p>
        </p:txBody>
      </p:sp>
      <p:sp>
        <p:nvSpPr>
          <p:cNvPr id="93" name="object 93"/>
          <p:cNvSpPr txBox="1"/>
          <p:nvPr/>
        </p:nvSpPr>
        <p:spPr>
          <a:xfrm>
            <a:off x="1056083" y="4267022"/>
            <a:ext cx="217804" cy="283210"/>
          </a:xfrm>
          <a:prstGeom prst="rect">
            <a:avLst/>
          </a:prstGeom>
        </p:spPr>
        <p:txBody>
          <a:bodyPr vert="horz" wrap="square" lIns="0" tIns="11430" rIns="0" bIns="0" rtlCol="0">
            <a:spAutoFit/>
          </a:bodyPr>
          <a:lstStyle/>
          <a:p>
            <a:pPr marL="12700">
              <a:lnSpc>
                <a:spcPct val="100000"/>
              </a:lnSpc>
              <a:spcBef>
                <a:spcPts val="90"/>
              </a:spcBef>
            </a:pPr>
            <a:r>
              <a:rPr sz="850" spc="-15" dirty="0">
                <a:latin typeface="Courier New"/>
                <a:cs typeface="Courier New"/>
              </a:rPr>
              <a:t>67</a:t>
            </a:r>
            <a:r>
              <a:rPr sz="850" spc="-10" dirty="0">
                <a:latin typeface="Courier New"/>
                <a:cs typeface="Courier New"/>
              </a:rPr>
              <a:t>7</a:t>
            </a:r>
            <a:endParaRPr sz="850">
              <a:latin typeface="Courier New"/>
              <a:cs typeface="Courier New"/>
            </a:endParaRPr>
          </a:p>
          <a:p>
            <a:pPr marL="12700">
              <a:lnSpc>
                <a:spcPct val="100000"/>
              </a:lnSpc>
            </a:pPr>
            <a:r>
              <a:rPr sz="850" spc="-15" dirty="0">
                <a:latin typeface="Courier New"/>
                <a:cs typeface="Courier New"/>
              </a:rPr>
              <a:t>33</a:t>
            </a:r>
            <a:r>
              <a:rPr sz="850" spc="-10" dirty="0">
                <a:latin typeface="Courier New"/>
                <a:cs typeface="Courier New"/>
              </a:rPr>
              <a:t>0</a:t>
            </a:r>
            <a:endParaRPr sz="850">
              <a:latin typeface="Courier New"/>
              <a:cs typeface="Courier New"/>
            </a:endParaRPr>
          </a:p>
        </p:txBody>
      </p:sp>
      <p:sp>
        <p:nvSpPr>
          <p:cNvPr id="94" name="object 94"/>
          <p:cNvSpPr/>
          <p:nvPr/>
        </p:nvSpPr>
        <p:spPr>
          <a:xfrm>
            <a:off x="582991" y="7663945"/>
            <a:ext cx="5320665" cy="122555"/>
          </a:xfrm>
          <a:custGeom>
            <a:avLst/>
            <a:gdLst/>
            <a:ahLst/>
            <a:cxnLst/>
            <a:rect l="l" t="t" r="r" b="b"/>
            <a:pathLst>
              <a:path w="5320665" h="122554">
                <a:moveTo>
                  <a:pt x="0" y="121954"/>
                </a:moveTo>
                <a:lnTo>
                  <a:pt x="5320244" y="121954"/>
                </a:lnTo>
                <a:lnTo>
                  <a:pt x="5320244" y="0"/>
                </a:lnTo>
                <a:lnTo>
                  <a:pt x="0" y="0"/>
                </a:lnTo>
                <a:lnTo>
                  <a:pt x="0" y="121954"/>
                </a:lnTo>
                <a:close/>
              </a:path>
            </a:pathLst>
          </a:custGeom>
          <a:solidFill>
            <a:srgbClr val="D3CFC7"/>
          </a:solidFill>
        </p:spPr>
        <p:txBody>
          <a:bodyPr wrap="square" lIns="0" tIns="0" rIns="0" bIns="0" rtlCol="0"/>
          <a:lstStyle/>
          <a:p>
            <a:endParaRPr/>
          </a:p>
        </p:txBody>
      </p:sp>
      <p:sp>
        <p:nvSpPr>
          <p:cNvPr id="95" name="object 95"/>
          <p:cNvSpPr/>
          <p:nvPr/>
        </p:nvSpPr>
        <p:spPr>
          <a:xfrm>
            <a:off x="582991" y="7663946"/>
            <a:ext cx="114331" cy="114331"/>
          </a:xfrm>
          <a:prstGeom prst="rect">
            <a:avLst/>
          </a:prstGeom>
          <a:blipFill>
            <a:blip r:embed="rId4" cstate="print"/>
            <a:stretch>
              <a:fillRect/>
            </a:stretch>
          </a:blipFill>
        </p:spPr>
        <p:txBody>
          <a:bodyPr wrap="square" lIns="0" tIns="0" rIns="0" bIns="0" rtlCol="0"/>
          <a:lstStyle/>
          <a:p>
            <a:endParaRPr/>
          </a:p>
        </p:txBody>
      </p:sp>
      <p:sp>
        <p:nvSpPr>
          <p:cNvPr id="96" name="object 96"/>
          <p:cNvSpPr/>
          <p:nvPr/>
        </p:nvSpPr>
        <p:spPr>
          <a:xfrm>
            <a:off x="6848378" y="7663945"/>
            <a:ext cx="121954" cy="121954"/>
          </a:xfrm>
          <a:prstGeom prst="rect">
            <a:avLst/>
          </a:prstGeom>
          <a:blipFill>
            <a:blip r:embed="rId7" cstate="print"/>
            <a:stretch>
              <a:fillRect/>
            </a:stretch>
          </a:blipFill>
        </p:spPr>
        <p:txBody>
          <a:bodyPr wrap="square" lIns="0" tIns="0" rIns="0" bIns="0" rtlCol="0"/>
          <a:lstStyle/>
          <a:p>
            <a:endParaRPr/>
          </a:p>
        </p:txBody>
      </p:sp>
      <p:sp>
        <p:nvSpPr>
          <p:cNvPr id="97" name="object 97"/>
          <p:cNvSpPr/>
          <p:nvPr/>
        </p:nvSpPr>
        <p:spPr>
          <a:xfrm>
            <a:off x="5903235" y="7663946"/>
            <a:ext cx="945515" cy="122555"/>
          </a:xfrm>
          <a:custGeom>
            <a:avLst/>
            <a:gdLst/>
            <a:ahLst/>
            <a:cxnLst/>
            <a:rect l="l" t="t" r="r" b="b"/>
            <a:pathLst>
              <a:path w="945515" h="122554">
                <a:moveTo>
                  <a:pt x="0" y="0"/>
                </a:moveTo>
                <a:lnTo>
                  <a:pt x="945143" y="0"/>
                </a:lnTo>
                <a:lnTo>
                  <a:pt x="945143" y="121954"/>
                </a:lnTo>
                <a:lnTo>
                  <a:pt x="0" y="121954"/>
                </a:lnTo>
                <a:lnTo>
                  <a:pt x="0" y="0"/>
                </a:lnTo>
                <a:close/>
              </a:path>
            </a:pathLst>
          </a:custGeom>
          <a:solidFill>
            <a:srgbClr val="D3CFC7"/>
          </a:solidFill>
        </p:spPr>
        <p:txBody>
          <a:bodyPr wrap="square" lIns="0" tIns="0" rIns="0" bIns="0" rtlCol="0"/>
          <a:lstStyle/>
          <a:p>
            <a:endParaRPr/>
          </a:p>
        </p:txBody>
      </p:sp>
      <p:sp>
        <p:nvSpPr>
          <p:cNvPr id="98" name="object 98"/>
          <p:cNvSpPr/>
          <p:nvPr/>
        </p:nvSpPr>
        <p:spPr>
          <a:xfrm>
            <a:off x="5903235" y="7663946"/>
            <a:ext cx="945143" cy="121954"/>
          </a:xfrm>
          <a:prstGeom prst="rect">
            <a:avLst/>
          </a:prstGeom>
          <a:blipFill>
            <a:blip r:embed="rId8" cstate="print"/>
            <a:stretch>
              <a:fillRect/>
            </a:stretch>
          </a:blipFill>
        </p:spPr>
        <p:txBody>
          <a:bodyPr wrap="square" lIns="0" tIns="0" rIns="0" bIns="0" rtlCol="0"/>
          <a:lstStyle/>
          <a:p>
            <a:endParaRPr/>
          </a:p>
        </p:txBody>
      </p:sp>
      <p:sp>
        <p:nvSpPr>
          <p:cNvPr id="99" name="object 99"/>
          <p:cNvSpPr/>
          <p:nvPr/>
        </p:nvSpPr>
        <p:spPr>
          <a:xfrm>
            <a:off x="704945" y="7663946"/>
            <a:ext cx="5183505" cy="107314"/>
          </a:xfrm>
          <a:custGeom>
            <a:avLst/>
            <a:gdLst/>
            <a:ahLst/>
            <a:cxnLst/>
            <a:rect l="l" t="t" r="r" b="b"/>
            <a:pathLst>
              <a:path w="5183505" h="107315">
                <a:moveTo>
                  <a:pt x="0" y="106709"/>
                </a:moveTo>
                <a:lnTo>
                  <a:pt x="0" y="0"/>
                </a:lnTo>
                <a:lnTo>
                  <a:pt x="5183045" y="0"/>
                </a:lnTo>
              </a:path>
            </a:pathLst>
          </a:custGeom>
          <a:ln w="3175">
            <a:solidFill>
              <a:srgbClr val="D3CFC7"/>
            </a:solidFill>
          </a:ln>
        </p:spPr>
        <p:txBody>
          <a:bodyPr wrap="square" lIns="0" tIns="0" rIns="0" bIns="0" rtlCol="0"/>
          <a:lstStyle/>
          <a:p>
            <a:endParaRPr/>
          </a:p>
        </p:txBody>
      </p:sp>
      <p:sp>
        <p:nvSpPr>
          <p:cNvPr id="100" name="object 100"/>
          <p:cNvSpPr/>
          <p:nvPr/>
        </p:nvSpPr>
        <p:spPr>
          <a:xfrm>
            <a:off x="704945" y="7663946"/>
            <a:ext cx="5191125" cy="114935"/>
          </a:xfrm>
          <a:custGeom>
            <a:avLst/>
            <a:gdLst/>
            <a:ahLst/>
            <a:cxnLst/>
            <a:rect l="l" t="t" r="r" b="b"/>
            <a:pathLst>
              <a:path w="5191125" h="114934">
                <a:moveTo>
                  <a:pt x="0" y="114331"/>
                </a:moveTo>
                <a:lnTo>
                  <a:pt x="5190667" y="114331"/>
                </a:lnTo>
                <a:lnTo>
                  <a:pt x="5190667" y="0"/>
                </a:lnTo>
              </a:path>
            </a:pathLst>
          </a:custGeom>
          <a:ln w="3175">
            <a:solidFill>
              <a:srgbClr val="000000"/>
            </a:solidFill>
          </a:ln>
        </p:spPr>
        <p:txBody>
          <a:bodyPr wrap="square" lIns="0" tIns="0" rIns="0" bIns="0" rtlCol="0"/>
          <a:lstStyle/>
          <a:p>
            <a:endParaRPr/>
          </a:p>
        </p:txBody>
      </p:sp>
      <p:sp>
        <p:nvSpPr>
          <p:cNvPr id="101" name="object 101"/>
          <p:cNvSpPr/>
          <p:nvPr/>
        </p:nvSpPr>
        <p:spPr>
          <a:xfrm>
            <a:off x="712567" y="7671568"/>
            <a:ext cx="5168265" cy="92075"/>
          </a:xfrm>
          <a:custGeom>
            <a:avLst/>
            <a:gdLst/>
            <a:ahLst/>
            <a:cxnLst/>
            <a:rect l="l" t="t" r="r" b="b"/>
            <a:pathLst>
              <a:path w="5168265" h="92075">
                <a:moveTo>
                  <a:pt x="0" y="91465"/>
                </a:moveTo>
                <a:lnTo>
                  <a:pt x="0" y="0"/>
                </a:lnTo>
                <a:lnTo>
                  <a:pt x="5167801" y="0"/>
                </a:lnTo>
              </a:path>
            </a:pathLst>
          </a:custGeom>
          <a:ln w="3175">
            <a:solidFill>
              <a:srgbClr val="FFFFFF"/>
            </a:solidFill>
          </a:ln>
        </p:spPr>
        <p:txBody>
          <a:bodyPr wrap="square" lIns="0" tIns="0" rIns="0" bIns="0" rtlCol="0"/>
          <a:lstStyle/>
          <a:p>
            <a:endParaRPr/>
          </a:p>
        </p:txBody>
      </p:sp>
      <p:sp>
        <p:nvSpPr>
          <p:cNvPr id="102" name="object 102"/>
          <p:cNvSpPr/>
          <p:nvPr/>
        </p:nvSpPr>
        <p:spPr>
          <a:xfrm>
            <a:off x="712567" y="7671568"/>
            <a:ext cx="5175885" cy="99695"/>
          </a:xfrm>
          <a:custGeom>
            <a:avLst/>
            <a:gdLst/>
            <a:ahLst/>
            <a:cxnLst/>
            <a:rect l="l" t="t" r="r" b="b"/>
            <a:pathLst>
              <a:path w="5175885" h="99695">
                <a:moveTo>
                  <a:pt x="0" y="99087"/>
                </a:moveTo>
                <a:lnTo>
                  <a:pt x="5175423" y="99087"/>
                </a:lnTo>
                <a:lnTo>
                  <a:pt x="5175423" y="0"/>
                </a:lnTo>
              </a:path>
            </a:pathLst>
          </a:custGeom>
          <a:ln w="3175">
            <a:solidFill>
              <a:srgbClr val="696763"/>
            </a:solidFill>
          </a:ln>
        </p:spPr>
        <p:txBody>
          <a:bodyPr wrap="square" lIns="0" tIns="0" rIns="0" bIns="0" rtlCol="0"/>
          <a:lstStyle/>
          <a:p>
            <a:endParaRPr/>
          </a:p>
        </p:txBody>
      </p:sp>
      <p:sp>
        <p:nvSpPr>
          <p:cNvPr id="103" name="object 103"/>
          <p:cNvSpPr/>
          <p:nvPr/>
        </p:nvSpPr>
        <p:spPr>
          <a:xfrm>
            <a:off x="720189" y="7679190"/>
            <a:ext cx="5168265" cy="92075"/>
          </a:xfrm>
          <a:custGeom>
            <a:avLst/>
            <a:gdLst/>
            <a:ahLst/>
            <a:cxnLst/>
            <a:rect l="l" t="t" r="r" b="b"/>
            <a:pathLst>
              <a:path w="5168265" h="92075">
                <a:moveTo>
                  <a:pt x="0" y="0"/>
                </a:moveTo>
                <a:lnTo>
                  <a:pt x="5167801" y="0"/>
                </a:lnTo>
                <a:lnTo>
                  <a:pt x="5167801" y="91465"/>
                </a:lnTo>
                <a:lnTo>
                  <a:pt x="0" y="91465"/>
                </a:lnTo>
                <a:lnTo>
                  <a:pt x="0" y="0"/>
                </a:lnTo>
                <a:close/>
              </a:path>
            </a:pathLst>
          </a:custGeom>
          <a:solidFill>
            <a:srgbClr val="D3CFC7"/>
          </a:solidFill>
        </p:spPr>
        <p:txBody>
          <a:bodyPr wrap="square" lIns="0" tIns="0" rIns="0" bIns="0" rtlCol="0"/>
          <a:lstStyle/>
          <a:p>
            <a:endParaRPr/>
          </a:p>
        </p:txBody>
      </p:sp>
      <p:graphicFrame>
        <p:nvGraphicFramePr>
          <p:cNvPr id="104" name="object 104"/>
          <p:cNvGraphicFramePr>
            <a:graphicFrameLocks noGrp="1"/>
          </p:cNvGraphicFramePr>
          <p:nvPr/>
        </p:nvGraphicFramePr>
        <p:xfrm>
          <a:off x="582991" y="5881411"/>
          <a:ext cx="6403970" cy="1695206"/>
        </p:xfrm>
        <a:graphic>
          <a:graphicData uri="http://schemas.openxmlformats.org/drawingml/2006/table">
            <a:tbl>
              <a:tblPr firstRow="1" bandRow="1">
                <a:tableStyleId>{2D5ABB26-0587-4C30-8999-92F81FD0307C}</a:tableStyleId>
              </a:tblPr>
              <a:tblGrid>
                <a:gridCol w="382270"/>
                <a:gridCol w="676910"/>
                <a:gridCol w="624840"/>
                <a:gridCol w="624839"/>
                <a:gridCol w="624839"/>
                <a:gridCol w="626110"/>
                <a:gridCol w="662939"/>
                <a:gridCol w="624839"/>
                <a:gridCol w="624839"/>
                <a:gridCol w="676910"/>
                <a:gridCol w="254635"/>
              </a:tblGrid>
              <a:tr h="155210">
                <a:tc>
                  <a:txBody>
                    <a:bodyPr/>
                    <a:lstStyle/>
                    <a:p>
                      <a:pPr>
                        <a:lnSpc>
                          <a:spcPct val="100000"/>
                        </a:lnSpc>
                      </a:pPr>
                      <a:endParaRPr sz="700">
                        <a:latin typeface="Times New Roman"/>
                        <a:cs typeface="Times New Roman"/>
                      </a:endParaRPr>
                    </a:p>
                  </a:txBody>
                  <a:tcPr marL="0" marR="0" marT="0" marB="0">
                    <a:lnB w="9525">
                      <a:solidFill>
                        <a:srgbClr val="000000"/>
                      </a:solidFill>
                      <a:prstDash val="solid"/>
                    </a:lnB>
                  </a:tcPr>
                </a:tc>
                <a:tc>
                  <a:txBody>
                    <a:bodyPr/>
                    <a:lstStyle/>
                    <a:p>
                      <a:pPr marR="40640" algn="r">
                        <a:lnSpc>
                          <a:spcPts val="790"/>
                        </a:lnSpc>
                      </a:pPr>
                      <a:r>
                        <a:rPr sz="700" b="1" spc="-5" dirty="0">
                          <a:latin typeface="Arial"/>
                          <a:cs typeface="Arial"/>
                        </a:rPr>
                        <a:t>loc_i</a:t>
                      </a:r>
                      <a:r>
                        <a:rPr sz="700" b="1" dirty="0">
                          <a:latin typeface="Arial"/>
                          <a:cs typeface="Arial"/>
                        </a:rPr>
                        <a:t>d</a:t>
                      </a:r>
                      <a:endParaRPr sz="700">
                        <a:latin typeface="Arial"/>
                        <a:cs typeface="Arial"/>
                      </a:endParaRPr>
                    </a:p>
                  </a:txBody>
                  <a:tcPr marL="0" marR="0" marT="0" marB="0">
                    <a:lnB w="9525">
                      <a:solidFill>
                        <a:srgbClr val="000000"/>
                      </a:solidFill>
                      <a:prstDash val="solid"/>
                    </a:lnB>
                  </a:tcPr>
                </a:tc>
                <a:tc>
                  <a:txBody>
                    <a:bodyPr/>
                    <a:lstStyle/>
                    <a:p>
                      <a:pPr marR="38100" algn="r">
                        <a:lnSpc>
                          <a:spcPts val="790"/>
                        </a:lnSpc>
                      </a:pPr>
                      <a:r>
                        <a:rPr sz="700" b="1" spc="-5" dirty="0">
                          <a:latin typeface="Arial"/>
                          <a:cs typeface="Arial"/>
                        </a:rPr>
                        <a:t>war</a:t>
                      </a:r>
                      <a:r>
                        <a:rPr sz="700" b="1" dirty="0">
                          <a:latin typeface="Arial"/>
                          <a:cs typeface="Arial"/>
                        </a:rPr>
                        <a:t>d</a:t>
                      </a:r>
                      <a:endParaRPr sz="700">
                        <a:latin typeface="Arial"/>
                        <a:cs typeface="Arial"/>
                      </a:endParaRPr>
                    </a:p>
                  </a:txBody>
                  <a:tcPr marL="0" marR="0" marT="0" marB="0">
                    <a:lnB w="9525">
                      <a:solidFill>
                        <a:srgbClr val="000000"/>
                      </a:solidFill>
                      <a:prstDash val="solid"/>
                    </a:lnB>
                  </a:tcPr>
                </a:tc>
                <a:tc>
                  <a:txBody>
                    <a:bodyPr/>
                    <a:lstStyle/>
                    <a:p>
                      <a:pPr marR="40640" algn="r">
                        <a:lnSpc>
                          <a:spcPts val="790"/>
                        </a:lnSpc>
                      </a:pPr>
                      <a:r>
                        <a:rPr sz="700" b="1" spc="-5" dirty="0">
                          <a:latin typeface="Arial"/>
                          <a:cs typeface="Arial"/>
                        </a:rPr>
                        <a:t>Infan</a:t>
                      </a:r>
                      <a:r>
                        <a:rPr sz="700" b="1" dirty="0">
                          <a:latin typeface="Arial"/>
                          <a:cs typeface="Arial"/>
                        </a:rPr>
                        <a:t>t</a:t>
                      </a:r>
                      <a:endParaRPr sz="700">
                        <a:latin typeface="Arial"/>
                        <a:cs typeface="Arial"/>
                      </a:endParaRPr>
                    </a:p>
                  </a:txBody>
                  <a:tcPr marL="0" marR="0" marT="0" marB="0">
                    <a:lnB w="9525">
                      <a:solidFill>
                        <a:srgbClr val="000000"/>
                      </a:solidFill>
                      <a:prstDash val="solid"/>
                    </a:lnB>
                  </a:tcPr>
                </a:tc>
                <a:tc>
                  <a:txBody>
                    <a:bodyPr/>
                    <a:lstStyle/>
                    <a:p>
                      <a:pPr marR="38100" algn="r">
                        <a:lnSpc>
                          <a:spcPts val="790"/>
                        </a:lnSpc>
                      </a:pPr>
                      <a:r>
                        <a:rPr sz="700" b="1" spc="-5" dirty="0">
                          <a:latin typeface="Arial"/>
                          <a:cs typeface="Arial"/>
                        </a:rPr>
                        <a:t>Toddle</a:t>
                      </a:r>
                      <a:r>
                        <a:rPr sz="700" b="1" dirty="0">
                          <a:latin typeface="Arial"/>
                          <a:cs typeface="Arial"/>
                        </a:rPr>
                        <a:t>r</a:t>
                      </a:r>
                      <a:endParaRPr sz="700">
                        <a:latin typeface="Arial"/>
                        <a:cs typeface="Arial"/>
                      </a:endParaRPr>
                    </a:p>
                  </a:txBody>
                  <a:tcPr marL="0" marR="0" marT="0" marB="0">
                    <a:lnB w="9525">
                      <a:solidFill>
                        <a:srgbClr val="000000"/>
                      </a:solidFill>
                      <a:prstDash val="solid"/>
                    </a:lnB>
                  </a:tcPr>
                </a:tc>
                <a:tc>
                  <a:txBody>
                    <a:bodyPr/>
                    <a:lstStyle/>
                    <a:p>
                      <a:pPr marR="36830" algn="r">
                        <a:lnSpc>
                          <a:spcPts val="790"/>
                        </a:lnSpc>
                      </a:pPr>
                      <a:r>
                        <a:rPr sz="700" b="1" spc="-5" dirty="0">
                          <a:latin typeface="Arial"/>
                          <a:cs typeface="Arial"/>
                        </a:rPr>
                        <a:t>Preschoole</a:t>
                      </a:r>
                      <a:r>
                        <a:rPr sz="700" b="1" dirty="0">
                          <a:latin typeface="Arial"/>
                          <a:cs typeface="Arial"/>
                        </a:rPr>
                        <a:t>r</a:t>
                      </a:r>
                      <a:endParaRPr sz="700">
                        <a:latin typeface="Arial"/>
                        <a:cs typeface="Arial"/>
                      </a:endParaRPr>
                    </a:p>
                  </a:txBody>
                  <a:tcPr marL="0" marR="0" marT="0" marB="0">
                    <a:lnB w="9525">
                      <a:solidFill>
                        <a:srgbClr val="000000"/>
                      </a:solidFill>
                      <a:prstDash val="solid"/>
                    </a:lnB>
                  </a:tcPr>
                </a:tc>
                <a:tc>
                  <a:txBody>
                    <a:bodyPr/>
                    <a:lstStyle/>
                    <a:p>
                      <a:pPr marR="41910" algn="r">
                        <a:lnSpc>
                          <a:spcPts val="790"/>
                        </a:lnSpc>
                      </a:pPr>
                      <a:r>
                        <a:rPr sz="700" b="1" spc="-5" dirty="0">
                          <a:latin typeface="Arial"/>
                          <a:cs typeface="Arial"/>
                        </a:rPr>
                        <a:t>Kindergarte</a:t>
                      </a:r>
                      <a:r>
                        <a:rPr sz="700" b="1" dirty="0">
                          <a:latin typeface="Arial"/>
                          <a:cs typeface="Arial"/>
                        </a:rPr>
                        <a:t>n</a:t>
                      </a:r>
                      <a:endParaRPr sz="700">
                        <a:latin typeface="Arial"/>
                        <a:cs typeface="Arial"/>
                      </a:endParaRPr>
                    </a:p>
                  </a:txBody>
                  <a:tcPr marL="0" marR="0" marT="0" marB="0">
                    <a:lnB w="9525">
                      <a:solidFill>
                        <a:srgbClr val="000000"/>
                      </a:solidFill>
                      <a:prstDash val="solid"/>
                    </a:lnB>
                  </a:tcPr>
                </a:tc>
                <a:tc>
                  <a:txBody>
                    <a:bodyPr/>
                    <a:lstStyle/>
                    <a:p>
                      <a:pPr marR="36830" algn="r">
                        <a:lnSpc>
                          <a:spcPts val="790"/>
                        </a:lnSpc>
                      </a:pPr>
                      <a:r>
                        <a:rPr sz="700" b="1" spc="-5" dirty="0">
                          <a:latin typeface="Arial"/>
                          <a:cs typeface="Arial"/>
                        </a:rPr>
                        <a:t>Gradeleve</a:t>
                      </a:r>
                      <a:r>
                        <a:rPr sz="700" b="1" dirty="0">
                          <a:latin typeface="Arial"/>
                          <a:cs typeface="Arial"/>
                        </a:rPr>
                        <a:t>l</a:t>
                      </a:r>
                      <a:endParaRPr sz="700">
                        <a:latin typeface="Arial"/>
                        <a:cs typeface="Arial"/>
                      </a:endParaRPr>
                    </a:p>
                  </a:txBody>
                  <a:tcPr marL="0" marR="0" marT="0" marB="0">
                    <a:lnB w="9525">
                      <a:solidFill>
                        <a:srgbClr val="000000"/>
                      </a:solidFill>
                      <a:prstDash val="solid"/>
                    </a:lnB>
                  </a:tcPr>
                </a:tc>
                <a:tc>
                  <a:txBody>
                    <a:bodyPr/>
                    <a:lstStyle/>
                    <a:p>
                      <a:pPr marR="41910" algn="r">
                        <a:lnSpc>
                          <a:spcPts val="790"/>
                        </a:lnSpc>
                      </a:pPr>
                      <a:r>
                        <a:rPr sz="700" b="1" spc="-5" dirty="0">
                          <a:latin typeface="Arial"/>
                          <a:cs typeface="Arial"/>
                        </a:rPr>
                        <a:t>Tota</a:t>
                      </a:r>
                      <a:r>
                        <a:rPr sz="700" b="1" dirty="0">
                          <a:latin typeface="Arial"/>
                          <a:cs typeface="Arial"/>
                        </a:rPr>
                        <a:t>l</a:t>
                      </a:r>
                      <a:endParaRPr sz="700">
                        <a:latin typeface="Arial"/>
                        <a:cs typeface="Arial"/>
                      </a:endParaRPr>
                    </a:p>
                  </a:txBody>
                  <a:tcPr marL="0" marR="0" marT="0" marB="0">
                    <a:lnB w="9525">
                      <a:solidFill>
                        <a:srgbClr val="000000"/>
                      </a:solidFill>
                      <a:prstDash val="solid"/>
                    </a:lnB>
                  </a:tcPr>
                </a:tc>
                <a:tc>
                  <a:txBody>
                    <a:bodyPr/>
                    <a:lstStyle/>
                    <a:p>
                      <a:pPr marR="40640" algn="r">
                        <a:lnSpc>
                          <a:spcPts val="790"/>
                        </a:lnSpc>
                      </a:pPr>
                      <a:r>
                        <a:rPr sz="700" b="1" spc="-5" dirty="0">
                          <a:latin typeface="Arial"/>
                          <a:cs typeface="Arial"/>
                        </a:rPr>
                        <a:t>gc_geoi</a:t>
                      </a:r>
                      <a:r>
                        <a:rPr sz="700" b="1" dirty="0">
                          <a:latin typeface="Arial"/>
                          <a:cs typeface="Arial"/>
                        </a:rPr>
                        <a:t>d</a:t>
                      </a:r>
                      <a:endParaRPr sz="700">
                        <a:latin typeface="Arial"/>
                        <a:cs typeface="Arial"/>
                      </a:endParaRPr>
                    </a:p>
                  </a:txBody>
                  <a:tcPr marL="0" marR="0" marT="0" marB="0">
                    <a:lnB w="9525">
                      <a:solidFill>
                        <a:srgbClr val="000000"/>
                      </a:solidFill>
                      <a:prstDash val="solid"/>
                    </a:lnB>
                  </a:tcPr>
                </a:tc>
                <a:tc>
                  <a:txBody>
                    <a:bodyPr/>
                    <a:lstStyle/>
                    <a:p>
                      <a:pPr algn="r">
                        <a:lnSpc>
                          <a:spcPts val="790"/>
                        </a:lnSpc>
                      </a:pPr>
                      <a:r>
                        <a:rPr sz="700" b="1" spc="-5" dirty="0">
                          <a:latin typeface="Arial"/>
                          <a:cs typeface="Arial"/>
                        </a:rPr>
                        <a:t>l</a:t>
                      </a:r>
                      <a:r>
                        <a:rPr sz="700" b="1" dirty="0">
                          <a:latin typeface="Arial"/>
                          <a:cs typeface="Arial"/>
                        </a:rPr>
                        <a:t>o</a:t>
                      </a:r>
                      <a:endParaRPr sz="700">
                        <a:latin typeface="Arial"/>
                        <a:cs typeface="Arial"/>
                      </a:endParaRPr>
                    </a:p>
                  </a:txBody>
                  <a:tcPr marL="0" marR="0" marT="0" marB="0">
                    <a:lnB w="9525">
                      <a:solidFill>
                        <a:srgbClr val="000000"/>
                      </a:solidFill>
                      <a:prstDash val="solid"/>
                    </a:lnB>
                  </a:tcPr>
                </a:tc>
              </a:tr>
              <a:tr h="201986">
                <a:tc>
                  <a:txBody>
                    <a:bodyPr/>
                    <a:lstStyle/>
                    <a:p>
                      <a:pPr marR="41910" algn="r">
                        <a:lnSpc>
                          <a:spcPct val="100000"/>
                        </a:lnSpc>
                        <a:spcBef>
                          <a:spcPts val="350"/>
                        </a:spcBef>
                      </a:pPr>
                      <a:r>
                        <a:rPr sz="700" b="1" spc="-5" dirty="0">
                          <a:latin typeface="Arial"/>
                          <a:cs typeface="Arial"/>
                        </a:rPr>
                        <a:t>coun</a:t>
                      </a:r>
                      <a:r>
                        <a:rPr sz="700" b="1" dirty="0">
                          <a:latin typeface="Arial"/>
                          <a:cs typeface="Arial"/>
                        </a:rPr>
                        <a:t>t</a:t>
                      </a:r>
                      <a:endParaRPr sz="700">
                        <a:latin typeface="Arial"/>
                        <a:cs typeface="Arial"/>
                      </a:endParaRPr>
                    </a:p>
                  </a:txBody>
                  <a:tcPr marL="0" marR="0" marT="44450" marB="0">
                    <a:lnT w="9525">
                      <a:solidFill>
                        <a:srgbClr val="000000"/>
                      </a:solidFill>
                      <a:prstDash val="solid"/>
                    </a:lnT>
                    <a:solidFill>
                      <a:srgbClr val="F4F4F4"/>
                    </a:solidFill>
                  </a:tcPr>
                </a:tc>
                <a:tc>
                  <a:txBody>
                    <a:bodyPr/>
                    <a:lstStyle/>
                    <a:p>
                      <a:pPr marR="37465" algn="r">
                        <a:lnSpc>
                          <a:spcPct val="100000"/>
                        </a:lnSpc>
                        <a:spcBef>
                          <a:spcPts val="350"/>
                        </a:spcBef>
                      </a:pPr>
                      <a:r>
                        <a:rPr sz="700" spc="-5" dirty="0">
                          <a:latin typeface="Arial"/>
                          <a:cs typeface="Arial"/>
                        </a:rPr>
                        <a:t>1007.00000</a:t>
                      </a:r>
                      <a:r>
                        <a:rPr sz="700" dirty="0">
                          <a:latin typeface="Arial"/>
                          <a:cs typeface="Arial"/>
                        </a:rPr>
                        <a:t>0</a:t>
                      </a:r>
                      <a:endParaRPr sz="700">
                        <a:latin typeface="Arial"/>
                        <a:cs typeface="Arial"/>
                      </a:endParaRPr>
                    </a:p>
                  </a:txBody>
                  <a:tcPr marL="0" marR="0" marT="44450" marB="0">
                    <a:lnT w="9525">
                      <a:solidFill>
                        <a:srgbClr val="000000"/>
                      </a:solidFill>
                      <a:prstDash val="solid"/>
                    </a:lnT>
                    <a:solidFill>
                      <a:srgbClr val="F4F4F4"/>
                    </a:solidFill>
                  </a:tcPr>
                </a:tc>
                <a:tc>
                  <a:txBody>
                    <a:bodyPr/>
                    <a:lstStyle/>
                    <a:p>
                      <a:pPr marR="37465" algn="r">
                        <a:lnSpc>
                          <a:spcPct val="100000"/>
                        </a:lnSpc>
                        <a:spcBef>
                          <a:spcPts val="350"/>
                        </a:spcBef>
                      </a:pPr>
                      <a:r>
                        <a:rPr sz="700" spc="-5" dirty="0">
                          <a:latin typeface="Arial"/>
                          <a:cs typeface="Arial"/>
                        </a:rPr>
                        <a:t>1007.00000</a:t>
                      </a:r>
                      <a:r>
                        <a:rPr sz="700" dirty="0">
                          <a:latin typeface="Arial"/>
                          <a:cs typeface="Arial"/>
                        </a:rPr>
                        <a:t>0</a:t>
                      </a:r>
                      <a:endParaRPr sz="700">
                        <a:latin typeface="Arial"/>
                        <a:cs typeface="Arial"/>
                      </a:endParaRPr>
                    </a:p>
                  </a:txBody>
                  <a:tcPr marL="0" marR="0" marT="44450" marB="0">
                    <a:lnT w="9525">
                      <a:solidFill>
                        <a:srgbClr val="000000"/>
                      </a:solidFill>
                      <a:prstDash val="solid"/>
                    </a:lnT>
                    <a:solidFill>
                      <a:srgbClr val="F4F4F4"/>
                    </a:solidFill>
                  </a:tcPr>
                </a:tc>
                <a:tc>
                  <a:txBody>
                    <a:bodyPr/>
                    <a:lstStyle/>
                    <a:p>
                      <a:pPr marR="37465" algn="r">
                        <a:lnSpc>
                          <a:spcPct val="100000"/>
                        </a:lnSpc>
                        <a:spcBef>
                          <a:spcPts val="350"/>
                        </a:spcBef>
                      </a:pPr>
                      <a:r>
                        <a:rPr sz="700" spc="-5" dirty="0">
                          <a:latin typeface="Arial"/>
                          <a:cs typeface="Arial"/>
                        </a:rPr>
                        <a:t>1007.00000</a:t>
                      </a:r>
                      <a:r>
                        <a:rPr sz="700" dirty="0">
                          <a:latin typeface="Arial"/>
                          <a:cs typeface="Arial"/>
                        </a:rPr>
                        <a:t>0</a:t>
                      </a:r>
                      <a:endParaRPr sz="700">
                        <a:latin typeface="Arial"/>
                        <a:cs typeface="Arial"/>
                      </a:endParaRPr>
                    </a:p>
                  </a:txBody>
                  <a:tcPr marL="0" marR="0" marT="44450" marB="0">
                    <a:lnT w="9525">
                      <a:solidFill>
                        <a:srgbClr val="000000"/>
                      </a:solidFill>
                      <a:prstDash val="solid"/>
                    </a:lnT>
                    <a:solidFill>
                      <a:srgbClr val="F4F4F4"/>
                    </a:solidFill>
                  </a:tcPr>
                </a:tc>
                <a:tc>
                  <a:txBody>
                    <a:bodyPr/>
                    <a:lstStyle/>
                    <a:p>
                      <a:pPr marR="37465" algn="r">
                        <a:lnSpc>
                          <a:spcPct val="100000"/>
                        </a:lnSpc>
                        <a:spcBef>
                          <a:spcPts val="350"/>
                        </a:spcBef>
                      </a:pPr>
                      <a:r>
                        <a:rPr sz="700" spc="-5" dirty="0">
                          <a:latin typeface="Arial"/>
                          <a:cs typeface="Arial"/>
                        </a:rPr>
                        <a:t>1007.00000</a:t>
                      </a:r>
                      <a:r>
                        <a:rPr sz="700" dirty="0">
                          <a:latin typeface="Arial"/>
                          <a:cs typeface="Arial"/>
                        </a:rPr>
                        <a:t>0</a:t>
                      </a:r>
                      <a:endParaRPr sz="700">
                        <a:latin typeface="Arial"/>
                        <a:cs typeface="Arial"/>
                      </a:endParaRPr>
                    </a:p>
                  </a:txBody>
                  <a:tcPr marL="0" marR="0" marT="44450" marB="0">
                    <a:lnT w="9525">
                      <a:solidFill>
                        <a:srgbClr val="000000"/>
                      </a:solidFill>
                      <a:prstDash val="solid"/>
                    </a:lnT>
                    <a:solidFill>
                      <a:srgbClr val="F4F4F4"/>
                    </a:solidFill>
                  </a:tcPr>
                </a:tc>
                <a:tc>
                  <a:txBody>
                    <a:bodyPr/>
                    <a:lstStyle/>
                    <a:p>
                      <a:pPr marR="38735" algn="r">
                        <a:lnSpc>
                          <a:spcPct val="100000"/>
                        </a:lnSpc>
                        <a:spcBef>
                          <a:spcPts val="350"/>
                        </a:spcBef>
                      </a:pPr>
                      <a:r>
                        <a:rPr sz="700" spc="-5" dirty="0">
                          <a:latin typeface="Arial"/>
                          <a:cs typeface="Arial"/>
                        </a:rPr>
                        <a:t>1007.00000</a:t>
                      </a:r>
                      <a:r>
                        <a:rPr sz="700" dirty="0">
                          <a:latin typeface="Arial"/>
                          <a:cs typeface="Arial"/>
                        </a:rPr>
                        <a:t>0</a:t>
                      </a:r>
                      <a:endParaRPr sz="700">
                        <a:latin typeface="Arial"/>
                        <a:cs typeface="Arial"/>
                      </a:endParaRPr>
                    </a:p>
                  </a:txBody>
                  <a:tcPr marL="0" marR="0" marT="44450" marB="0">
                    <a:lnT w="9525">
                      <a:solidFill>
                        <a:srgbClr val="000000"/>
                      </a:solidFill>
                      <a:prstDash val="solid"/>
                    </a:lnT>
                    <a:solidFill>
                      <a:srgbClr val="F4F4F4"/>
                    </a:solidFill>
                  </a:tcPr>
                </a:tc>
                <a:tc>
                  <a:txBody>
                    <a:bodyPr/>
                    <a:lstStyle/>
                    <a:p>
                      <a:pPr marR="38735" algn="r">
                        <a:lnSpc>
                          <a:spcPct val="100000"/>
                        </a:lnSpc>
                        <a:spcBef>
                          <a:spcPts val="350"/>
                        </a:spcBef>
                      </a:pPr>
                      <a:r>
                        <a:rPr sz="700" spc="-5" dirty="0">
                          <a:latin typeface="Arial"/>
                          <a:cs typeface="Arial"/>
                        </a:rPr>
                        <a:t>1007.00000</a:t>
                      </a:r>
                      <a:r>
                        <a:rPr sz="700" dirty="0">
                          <a:latin typeface="Arial"/>
                          <a:cs typeface="Arial"/>
                        </a:rPr>
                        <a:t>0</a:t>
                      </a:r>
                      <a:endParaRPr sz="700">
                        <a:latin typeface="Arial"/>
                        <a:cs typeface="Arial"/>
                      </a:endParaRPr>
                    </a:p>
                  </a:txBody>
                  <a:tcPr marL="0" marR="0" marT="44450" marB="0">
                    <a:lnT w="9525">
                      <a:solidFill>
                        <a:srgbClr val="000000"/>
                      </a:solidFill>
                      <a:prstDash val="solid"/>
                    </a:lnT>
                    <a:solidFill>
                      <a:srgbClr val="F4F4F4"/>
                    </a:solidFill>
                  </a:tcPr>
                </a:tc>
                <a:tc>
                  <a:txBody>
                    <a:bodyPr/>
                    <a:lstStyle/>
                    <a:p>
                      <a:pPr marR="38735" algn="r">
                        <a:lnSpc>
                          <a:spcPct val="100000"/>
                        </a:lnSpc>
                        <a:spcBef>
                          <a:spcPts val="350"/>
                        </a:spcBef>
                      </a:pPr>
                      <a:r>
                        <a:rPr sz="700" spc="-5" dirty="0">
                          <a:latin typeface="Arial"/>
                          <a:cs typeface="Arial"/>
                        </a:rPr>
                        <a:t>1007.00000</a:t>
                      </a:r>
                      <a:r>
                        <a:rPr sz="700" dirty="0">
                          <a:latin typeface="Arial"/>
                          <a:cs typeface="Arial"/>
                        </a:rPr>
                        <a:t>0</a:t>
                      </a:r>
                      <a:endParaRPr sz="700">
                        <a:latin typeface="Arial"/>
                        <a:cs typeface="Arial"/>
                      </a:endParaRPr>
                    </a:p>
                  </a:txBody>
                  <a:tcPr marL="0" marR="0" marT="44450" marB="0">
                    <a:lnT w="9525">
                      <a:solidFill>
                        <a:srgbClr val="000000"/>
                      </a:solidFill>
                      <a:prstDash val="solid"/>
                    </a:lnT>
                    <a:solidFill>
                      <a:srgbClr val="F4F4F4"/>
                    </a:solidFill>
                  </a:tcPr>
                </a:tc>
                <a:tc>
                  <a:txBody>
                    <a:bodyPr/>
                    <a:lstStyle/>
                    <a:p>
                      <a:pPr marR="38735" algn="r">
                        <a:lnSpc>
                          <a:spcPct val="100000"/>
                        </a:lnSpc>
                        <a:spcBef>
                          <a:spcPts val="350"/>
                        </a:spcBef>
                      </a:pPr>
                      <a:r>
                        <a:rPr sz="700" spc="-5" dirty="0">
                          <a:latin typeface="Arial"/>
                          <a:cs typeface="Arial"/>
                        </a:rPr>
                        <a:t>1007.00000</a:t>
                      </a:r>
                      <a:r>
                        <a:rPr sz="700" dirty="0">
                          <a:latin typeface="Arial"/>
                          <a:cs typeface="Arial"/>
                        </a:rPr>
                        <a:t>0</a:t>
                      </a:r>
                      <a:endParaRPr sz="700">
                        <a:latin typeface="Arial"/>
                        <a:cs typeface="Arial"/>
                      </a:endParaRPr>
                    </a:p>
                  </a:txBody>
                  <a:tcPr marL="0" marR="0" marT="44450" marB="0">
                    <a:lnT w="9525">
                      <a:solidFill>
                        <a:srgbClr val="000000"/>
                      </a:solidFill>
                      <a:prstDash val="solid"/>
                    </a:lnT>
                    <a:solidFill>
                      <a:srgbClr val="F4F4F4"/>
                    </a:solidFill>
                  </a:tcPr>
                </a:tc>
                <a:tc>
                  <a:txBody>
                    <a:bodyPr/>
                    <a:lstStyle/>
                    <a:p>
                      <a:pPr marR="37465" algn="r">
                        <a:lnSpc>
                          <a:spcPct val="100000"/>
                        </a:lnSpc>
                        <a:spcBef>
                          <a:spcPts val="350"/>
                        </a:spcBef>
                      </a:pPr>
                      <a:r>
                        <a:rPr sz="700" spc="-5" dirty="0">
                          <a:latin typeface="Arial"/>
                          <a:cs typeface="Arial"/>
                        </a:rPr>
                        <a:t>1.007000e+0</a:t>
                      </a:r>
                      <a:r>
                        <a:rPr sz="700" dirty="0">
                          <a:latin typeface="Arial"/>
                          <a:cs typeface="Arial"/>
                        </a:rPr>
                        <a:t>3</a:t>
                      </a:r>
                      <a:endParaRPr sz="700">
                        <a:latin typeface="Arial"/>
                        <a:cs typeface="Arial"/>
                      </a:endParaRPr>
                    </a:p>
                  </a:txBody>
                  <a:tcPr marL="0" marR="0" marT="44450" marB="0">
                    <a:lnT w="9525">
                      <a:solidFill>
                        <a:srgbClr val="000000"/>
                      </a:solidFill>
                      <a:prstDash val="solid"/>
                    </a:lnT>
                    <a:solidFill>
                      <a:srgbClr val="F4F4F4"/>
                    </a:solidFill>
                  </a:tcPr>
                </a:tc>
                <a:tc>
                  <a:txBody>
                    <a:bodyPr/>
                    <a:lstStyle/>
                    <a:p>
                      <a:pPr marR="12065" algn="r">
                        <a:lnSpc>
                          <a:spcPct val="100000"/>
                        </a:lnSpc>
                        <a:spcBef>
                          <a:spcPts val="350"/>
                        </a:spcBef>
                      </a:pPr>
                      <a:r>
                        <a:rPr sz="700" spc="-5" dirty="0">
                          <a:latin typeface="Arial"/>
                          <a:cs typeface="Arial"/>
                        </a:rPr>
                        <a:t>100</a:t>
                      </a:r>
                      <a:r>
                        <a:rPr sz="700" dirty="0">
                          <a:latin typeface="Arial"/>
                          <a:cs typeface="Arial"/>
                        </a:rPr>
                        <a:t>7</a:t>
                      </a:r>
                      <a:endParaRPr sz="700">
                        <a:latin typeface="Arial"/>
                        <a:cs typeface="Arial"/>
                      </a:endParaRPr>
                    </a:p>
                  </a:txBody>
                  <a:tcPr marL="0" marR="0" marT="44450" marB="0">
                    <a:lnT w="9525">
                      <a:solidFill>
                        <a:srgbClr val="000000"/>
                      </a:solidFill>
                      <a:prstDash val="solid"/>
                    </a:lnT>
                    <a:solidFill>
                      <a:srgbClr val="F4F4F4"/>
                    </a:solidFill>
                  </a:tcPr>
                </a:tc>
              </a:tr>
              <a:tr h="198175">
                <a:tc>
                  <a:txBody>
                    <a:bodyPr/>
                    <a:lstStyle/>
                    <a:p>
                      <a:pPr marR="36830" algn="r">
                        <a:lnSpc>
                          <a:spcPct val="100000"/>
                        </a:lnSpc>
                        <a:spcBef>
                          <a:spcPts val="320"/>
                        </a:spcBef>
                      </a:pPr>
                      <a:r>
                        <a:rPr sz="700" b="1" spc="-5" dirty="0">
                          <a:latin typeface="Arial"/>
                          <a:cs typeface="Arial"/>
                        </a:rPr>
                        <a:t>mea</a:t>
                      </a:r>
                      <a:r>
                        <a:rPr sz="700" b="1" dirty="0">
                          <a:latin typeface="Arial"/>
                          <a:cs typeface="Arial"/>
                        </a:rPr>
                        <a:t>n</a:t>
                      </a:r>
                      <a:endParaRPr sz="700">
                        <a:latin typeface="Arial"/>
                        <a:cs typeface="Arial"/>
                      </a:endParaRPr>
                    </a:p>
                  </a:txBody>
                  <a:tcPr marL="0" marR="0" marT="40640" marB="0"/>
                </a:tc>
                <a:tc>
                  <a:txBody>
                    <a:bodyPr/>
                    <a:lstStyle/>
                    <a:p>
                      <a:pPr marR="37465" algn="r">
                        <a:lnSpc>
                          <a:spcPct val="100000"/>
                        </a:lnSpc>
                        <a:spcBef>
                          <a:spcPts val="320"/>
                        </a:spcBef>
                      </a:pPr>
                      <a:r>
                        <a:rPr sz="700" spc="-5" dirty="0">
                          <a:latin typeface="Arial"/>
                          <a:cs typeface="Arial"/>
                        </a:rPr>
                        <a:t>6878.05064</a:t>
                      </a:r>
                      <a:r>
                        <a:rPr sz="700" dirty="0">
                          <a:latin typeface="Arial"/>
                          <a:cs typeface="Arial"/>
                        </a:rPr>
                        <a:t>5</a:t>
                      </a:r>
                      <a:endParaRPr sz="700">
                        <a:latin typeface="Arial"/>
                        <a:cs typeface="Arial"/>
                      </a:endParaRPr>
                    </a:p>
                  </a:txBody>
                  <a:tcPr marL="0" marR="0" marT="40640" marB="0"/>
                </a:tc>
                <a:tc>
                  <a:txBody>
                    <a:bodyPr/>
                    <a:lstStyle/>
                    <a:p>
                      <a:pPr marR="40005" algn="r">
                        <a:lnSpc>
                          <a:spcPct val="100000"/>
                        </a:lnSpc>
                        <a:spcBef>
                          <a:spcPts val="320"/>
                        </a:spcBef>
                      </a:pPr>
                      <a:r>
                        <a:rPr sz="700" spc="-5" dirty="0">
                          <a:latin typeface="Arial"/>
                          <a:cs typeface="Arial"/>
                        </a:rPr>
                        <a:t>22.65044</a:t>
                      </a:r>
                      <a:r>
                        <a:rPr sz="700" dirty="0">
                          <a:latin typeface="Arial"/>
                          <a:cs typeface="Arial"/>
                        </a:rPr>
                        <a:t>7</a:t>
                      </a:r>
                      <a:endParaRPr sz="700">
                        <a:latin typeface="Arial"/>
                        <a:cs typeface="Arial"/>
                      </a:endParaRPr>
                    </a:p>
                  </a:txBody>
                  <a:tcPr marL="0" marR="0" marT="40640" marB="0"/>
                </a:tc>
                <a:tc>
                  <a:txBody>
                    <a:bodyPr/>
                    <a:lstStyle/>
                    <a:p>
                      <a:pPr marR="37465" algn="r">
                        <a:lnSpc>
                          <a:spcPct val="100000"/>
                        </a:lnSpc>
                        <a:spcBef>
                          <a:spcPts val="320"/>
                        </a:spcBef>
                      </a:pPr>
                      <a:r>
                        <a:rPr sz="700" spc="-5" dirty="0">
                          <a:latin typeface="Arial"/>
                          <a:cs typeface="Arial"/>
                        </a:rPr>
                        <a:t>3.46474</a:t>
                      </a:r>
                      <a:r>
                        <a:rPr sz="700" dirty="0">
                          <a:latin typeface="Arial"/>
                          <a:cs typeface="Arial"/>
                        </a:rPr>
                        <a:t>7</a:t>
                      </a:r>
                      <a:endParaRPr sz="700">
                        <a:latin typeface="Arial"/>
                        <a:cs typeface="Arial"/>
                      </a:endParaRPr>
                    </a:p>
                  </a:txBody>
                  <a:tcPr marL="0" marR="0" marT="40640" marB="0"/>
                </a:tc>
                <a:tc>
                  <a:txBody>
                    <a:bodyPr/>
                    <a:lstStyle/>
                    <a:p>
                      <a:pPr marR="37465" algn="r">
                        <a:lnSpc>
                          <a:spcPct val="100000"/>
                        </a:lnSpc>
                        <a:spcBef>
                          <a:spcPts val="320"/>
                        </a:spcBef>
                      </a:pPr>
                      <a:r>
                        <a:rPr sz="700" spc="-5" dirty="0">
                          <a:latin typeface="Arial"/>
                          <a:cs typeface="Arial"/>
                        </a:rPr>
                        <a:t>9.78848</a:t>
                      </a:r>
                      <a:r>
                        <a:rPr sz="700" dirty="0">
                          <a:latin typeface="Arial"/>
                          <a:cs typeface="Arial"/>
                        </a:rPr>
                        <a:t>1</a:t>
                      </a:r>
                      <a:endParaRPr sz="700">
                        <a:latin typeface="Arial"/>
                        <a:cs typeface="Arial"/>
                      </a:endParaRPr>
                    </a:p>
                  </a:txBody>
                  <a:tcPr marL="0" marR="0" marT="40640" marB="0"/>
                </a:tc>
                <a:tc>
                  <a:txBody>
                    <a:bodyPr/>
                    <a:lstStyle/>
                    <a:p>
                      <a:pPr marR="41275" algn="r">
                        <a:lnSpc>
                          <a:spcPct val="100000"/>
                        </a:lnSpc>
                        <a:spcBef>
                          <a:spcPts val="320"/>
                        </a:spcBef>
                      </a:pPr>
                      <a:r>
                        <a:rPr sz="700" spc="-5" dirty="0">
                          <a:latin typeface="Arial"/>
                          <a:cs typeface="Arial"/>
                        </a:rPr>
                        <a:t>22.91062</a:t>
                      </a:r>
                      <a:r>
                        <a:rPr sz="700" dirty="0">
                          <a:latin typeface="Arial"/>
                          <a:cs typeface="Arial"/>
                        </a:rPr>
                        <a:t>6</a:t>
                      </a:r>
                      <a:endParaRPr sz="700">
                        <a:latin typeface="Arial"/>
                        <a:cs typeface="Arial"/>
                      </a:endParaRPr>
                    </a:p>
                  </a:txBody>
                  <a:tcPr marL="0" marR="0" marT="40640" marB="0"/>
                </a:tc>
                <a:tc>
                  <a:txBody>
                    <a:bodyPr/>
                    <a:lstStyle/>
                    <a:p>
                      <a:pPr marR="41275" algn="r">
                        <a:lnSpc>
                          <a:spcPct val="100000"/>
                        </a:lnSpc>
                        <a:spcBef>
                          <a:spcPts val="320"/>
                        </a:spcBef>
                      </a:pPr>
                      <a:r>
                        <a:rPr sz="700" spc="-5" dirty="0">
                          <a:latin typeface="Arial"/>
                          <a:cs typeface="Arial"/>
                        </a:rPr>
                        <a:t>12.38530</a:t>
                      </a:r>
                      <a:r>
                        <a:rPr sz="700" dirty="0">
                          <a:latin typeface="Arial"/>
                          <a:cs typeface="Arial"/>
                        </a:rPr>
                        <a:t>3</a:t>
                      </a:r>
                      <a:endParaRPr sz="700">
                        <a:latin typeface="Arial"/>
                        <a:cs typeface="Arial"/>
                      </a:endParaRPr>
                    </a:p>
                  </a:txBody>
                  <a:tcPr marL="0" marR="0" marT="40640" marB="0"/>
                </a:tc>
                <a:tc>
                  <a:txBody>
                    <a:bodyPr/>
                    <a:lstStyle/>
                    <a:p>
                      <a:pPr marR="41275" algn="r">
                        <a:lnSpc>
                          <a:spcPct val="100000"/>
                        </a:lnSpc>
                        <a:spcBef>
                          <a:spcPts val="320"/>
                        </a:spcBef>
                      </a:pPr>
                      <a:r>
                        <a:rPr sz="700" spc="-5" dirty="0">
                          <a:latin typeface="Arial"/>
                          <a:cs typeface="Arial"/>
                        </a:rPr>
                        <a:t>19.73584</a:t>
                      </a:r>
                      <a:r>
                        <a:rPr sz="700" dirty="0">
                          <a:latin typeface="Arial"/>
                          <a:cs typeface="Arial"/>
                        </a:rPr>
                        <a:t>9</a:t>
                      </a:r>
                      <a:endParaRPr sz="700">
                        <a:latin typeface="Arial"/>
                        <a:cs typeface="Arial"/>
                      </a:endParaRPr>
                    </a:p>
                  </a:txBody>
                  <a:tcPr marL="0" marR="0" marT="40640" marB="0"/>
                </a:tc>
                <a:tc>
                  <a:txBody>
                    <a:bodyPr/>
                    <a:lstStyle/>
                    <a:p>
                      <a:pPr marR="41275" algn="r">
                        <a:lnSpc>
                          <a:spcPct val="100000"/>
                        </a:lnSpc>
                        <a:spcBef>
                          <a:spcPts val="320"/>
                        </a:spcBef>
                      </a:pPr>
                      <a:r>
                        <a:rPr sz="700" spc="-5" dirty="0">
                          <a:latin typeface="Arial"/>
                          <a:cs typeface="Arial"/>
                        </a:rPr>
                        <a:t>68.28500</a:t>
                      </a:r>
                      <a:r>
                        <a:rPr sz="700" dirty="0">
                          <a:latin typeface="Arial"/>
                          <a:cs typeface="Arial"/>
                        </a:rPr>
                        <a:t>5</a:t>
                      </a:r>
                      <a:endParaRPr sz="700">
                        <a:latin typeface="Arial"/>
                        <a:cs typeface="Arial"/>
                      </a:endParaRPr>
                    </a:p>
                  </a:txBody>
                  <a:tcPr marL="0" marR="0" marT="40640" marB="0"/>
                </a:tc>
                <a:tc>
                  <a:txBody>
                    <a:bodyPr/>
                    <a:lstStyle/>
                    <a:p>
                      <a:pPr marR="37465" algn="r">
                        <a:lnSpc>
                          <a:spcPct val="100000"/>
                        </a:lnSpc>
                        <a:spcBef>
                          <a:spcPts val="320"/>
                        </a:spcBef>
                      </a:pPr>
                      <a:r>
                        <a:rPr sz="700" spc="-5" dirty="0">
                          <a:latin typeface="Arial"/>
                          <a:cs typeface="Arial"/>
                        </a:rPr>
                        <a:t>6.099534e+0</a:t>
                      </a:r>
                      <a:r>
                        <a:rPr sz="700" dirty="0">
                          <a:latin typeface="Arial"/>
                          <a:cs typeface="Arial"/>
                        </a:rPr>
                        <a:t>6</a:t>
                      </a:r>
                      <a:endParaRPr sz="700">
                        <a:latin typeface="Arial"/>
                        <a:cs typeface="Arial"/>
                      </a:endParaRPr>
                    </a:p>
                  </a:txBody>
                  <a:tcPr marL="0" marR="0" marT="40640" marB="0"/>
                </a:tc>
                <a:tc>
                  <a:txBody>
                    <a:bodyPr/>
                    <a:lstStyle/>
                    <a:p>
                      <a:pPr algn="r">
                        <a:lnSpc>
                          <a:spcPct val="100000"/>
                        </a:lnSpc>
                        <a:spcBef>
                          <a:spcPts val="320"/>
                        </a:spcBef>
                      </a:pPr>
                      <a:r>
                        <a:rPr sz="700" spc="-5" dirty="0">
                          <a:latin typeface="Arial"/>
                          <a:cs typeface="Arial"/>
                        </a:rPr>
                        <a:t>-7</a:t>
                      </a:r>
                      <a:r>
                        <a:rPr sz="700" dirty="0">
                          <a:latin typeface="Arial"/>
                          <a:cs typeface="Arial"/>
                        </a:rPr>
                        <a:t>9</a:t>
                      </a:r>
                      <a:endParaRPr sz="700">
                        <a:latin typeface="Arial"/>
                        <a:cs typeface="Arial"/>
                      </a:endParaRPr>
                    </a:p>
                  </a:txBody>
                  <a:tcPr marL="0" marR="0" marT="40640" marB="0"/>
                </a:tc>
              </a:tr>
              <a:tr h="198175">
                <a:tc>
                  <a:txBody>
                    <a:bodyPr/>
                    <a:lstStyle/>
                    <a:p>
                      <a:pPr marR="39370" algn="r">
                        <a:lnSpc>
                          <a:spcPct val="100000"/>
                        </a:lnSpc>
                        <a:spcBef>
                          <a:spcPts val="320"/>
                        </a:spcBef>
                      </a:pPr>
                      <a:r>
                        <a:rPr sz="700" b="1" spc="-5" dirty="0">
                          <a:latin typeface="Arial"/>
                          <a:cs typeface="Arial"/>
                        </a:rPr>
                        <a:t>st</a:t>
                      </a:r>
                      <a:r>
                        <a:rPr sz="700" b="1" dirty="0">
                          <a:latin typeface="Arial"/>
                          <a:cs typeface="Arial"/>
                        </a:rPr>
                        <a:t>d</a:t>
                      </a:r>
                      <a:endParaRPr sz="700">
                        <a:latin typeface="Arial"/>
                        <a:cs typeface="Arial"/>
                      </a:endParaRPr>
                    </a:p>
                  </a:txBody>
                  <a:tcPr marL="0" marR="0" marT="40640" marB="0">
                    <a:solidFill>
                      <a:srgbClr val="F4F4F4"/>
                    </a:solidFill>
                  </a:tcPr>
                </a:tc>
                <a:tc>
                  <a:txBody>
                    <a:bodyPr/>
                    <a:lstStyle/>
                    <a:p>
                      <a:pPr marR="37465" algn="r">
                        <a:lnSpc>
                          <a:spcPct val="100000"/>
                        </a:lnSpc>
                        <a:spcBef>
                          <a:spcPts val="320"/>
                        </a:spcBef>
                      </a:pPr>
                      <a:r>
                        <a:rPr sz="700" spc="-5" dirty="0">
                          <a:latin typeface="Arial"/>
                          <a:cs typeface="Arial"/>
                        </a:rPr>
                        <a:t>4719.24416</a:t>
                      </a:r>
                      <a:r>
                        <a:rPr sz="700" dirty="0">
                          <a:latin typeface="Arial"/>
                          <a:cs typeface="Arial"/>
                        </a:rPr>
                        <a:t>1</a:t>
                      </a:r>
                      <a:endParaRPr sz="700">
                        <a:latin typeface="Arial"/>
                        <a:cs typeface="Arial"/>
                      </a:endParaRPr>
                    </a:p>
                  </a:txBody>
                  <a:tcPr marL="0" marR="0" marT="40640" marB="0">
                    <a:solidFill>
                      <a:srgbClr val="F4F4F4"/>
                    </a:solidFill>
                  </a:tcPr>
                </a:tc>
                <a:tc>
                  <a:txBody>
                    <a:bodyPr/>
                    <a:lstStyle/>
                    <a:p>
                      <a:pPr marR="40005" algn="r">
                        <a:lnSpc>
                          <a:spcPct val="100000"/>
                        </a:lnSpc>
                        <a:spcBef>
                          <a:spcPts val="320"/>
                        </a:spcBef>
                      </a:pPr>
                      <a:r>
                        <a:rPr sz="700" spc="-5" dirty="0">
                          <a:latin typeface="Arial"/>
                          <a:cs typeface="Arial"/>
                        </a:rPr>
                        <a:t>12.13332</a:t>
                      </a:r>
                      <a:r>
                        <a:rPr sz="700" dirty="0">
                          <a:latin typeface="Arial"/>
                          <a:cs typeface="Arial"/>
                        </a:rPr>
                        <a:t>8</a:t>
                      </a:r>
                      <a:endParaRPr sz="700">
                        <a:latin typeface="Arial"/>
                        <a:cs typeface="Arial"/>
                      </a:endParaRPr>
                    </a:p>
                  </a:txBody>
                  <a:tcPr marL="0" marR="0" marT="40640" marB="0">
                    <a:solidFill>
                      <a:srgbClr val="F4F4F4"/>
                    </a:solidFill>
                  </a:tcPr>
                </a:tc>
                <a:tc>
                  <a:txBody>
                    <a:bodyPr/>
                    <a:lstStyle/>
                    <a:p>
                      <a:pPr marR="37465" algn="r">
                        <a:lnSpc>
                          <a:spcPct val="100000"/>
                        </a:lnSpc>
                        <a:spcBef>
                          <a:spcPts val="320"/>
                        </a:spcBef>
                      </a:pPr>
                      <a:r>
                        <a:rPr sz="700" spc="-5" dirty="0">
                          <a:latin typeface="Arial"/>
                          <a:cs typeface="Arial"/>
                        </a:rPr>
                        <a:t>5.96731</a:t>
                      </a:r>
                      <a:r>
                        <a:rPr sz="700" dirty="0">
                          <a:latin typeface="Arial"/>
                          <a:cs typeface="Arial"/>
                        </a:rPr>
                        <a:t>5</a:t>
                      </a:r>
                      <a:endParaRPr sz="700">
                        <a:latin typeface="Arial"/>
                        <a:cs typeface="Arial"/>
                      </a:endParaRPr>
                    </a:p>
                  </a:txBody>
                  <a:tcPr marL="0" marR="0" marT="40640" marB="0">
                    <a:solidFill>
                      <a:srgbClr val="F4F4F4"/>
                    </a:solidFill>
                  </a:tcPr>
                </a:tc>
                <a:tc>
                  <a:txBody>
                    <a:bodyPr/>
                    <a:lstStyle/>
                    <a:p>
                      <a:pPr marR="37465" algn="r">
                        <a:lnSpc>
                          <a:spcPct val="100000"/>
                        </a:lnSpc>
                        <a:spcBef>
                          <a:spcPts val="320"/>
                        </a:spcBef>
                      </a:pPr>
                      <a:r>
                        <a:rPr sz="700" spc="-5" dirty="0">
                          <a:latin typeface="Arial"/>
                          <a:cs typeface="Arial"/>
                        </a:rPr>
                        <a:t>9.93757</a:t>
                      </a:r>
                      <a:r>
                        <a:rPr sz="700" dirty="0">
                          <a:latin typeface="Arial"/>
                          <a:cs typeface="Arial"/>
                        </a:rPr>
                        <a:t>6</a:t>
                      </a:r>
                      <a:endParaRPr sz="700">
                        <a:latin typeface="Arial"/>
                        <a:cs typeface="Arial"/>
                      </a:endParaRPr>
                    </a:p>
                  </a:txBody>
                  <a:tcPr marL="0" marR="0" marT="40640" marB="0">
                    <a:solidFill>
                      <a:srgbClr val="F4F4F4"/>
                    </a:solidFill>
                  </a:tcPr>
                </a:tc>
                <a:tc>
                  <a:txBody>
                    <a:bodyPr/>
                    <a:lstStyle/>
                    <a:p>
                      <a:pPr marR="41275" algn="r">
                        <a:lnSpc>
                          <a:spcPct val="100000"/>
                        </a:lnSpc>
                        <a:spcBef>
                          <a:spcPts val="320"/>
                        </a:spcBef>
                      </a:pPr>
                      <a:r>
                        <a:rPr sz="700" spc="-5" dirty="0">
                          <a:latin typeface="Arial"/>
                          <a:cs typeface="Arial"/>
                        </a:rPr>
                        <a:t>17.02278</a:t>
                      </a:r>
                      <a:r>
                        <a:rPr sz="700" dirty="0">
                          <a:latin typeface="Arial"/>
                          <a:cs typeface="Arial"/>
                        </a:rPr>
                        <a:t>8</a:t>
                      </a:r>
                      <a:endParaRPr sz="700">
                        <a:latin typeface="Arial"/>
                        <a:cs typeface="Arial"/>
                      </a:endParaRPr>
                    </a:p>
                  </a:txBody>
                  <a:tcPr marL="0" marR="0" marT="40640" marB="0">
                    <a:solidFill>
                      <a:srgbClr val="F4F4F4"/>
                    </a:solidFill>
                  </a:tcPr>
                </a:tc>
                <a:tc>
                  <a:txBody>
                    <a:bodyPr/>
                    <a:lstStyle/>
                    <a:p>
                      <a:pPr marR="41275" algn="r">
                        <a:lnSpc>
                          <a:spcPct val="100000"/>
                        </a:lnSpc>
                        <a:spcBef>
                          <a:spcPts val="320"/>
                        </a:spcBef>
                      </a:pPr>
                      <a:r>
                        <a:rPr sz="700" spc="-5" dirty="0">
                          <a:latin typeface="Arial"/>
                          <a:cs typeface="Arial"/>
                        </a:rPr>
                        <a:t>17.79763</a:t>
                      </a:r>
                      <a:r>
                        <a:rPr sz="700" dirty="0">
                          <a:latin typeface="Arial"/>
                          <a:cs typeface="Arial"/>
                        </a:rPr>
                        <a:t>9</a:t>
                      </a:r>
                      <a:endParaRPr sz="700">
                        <a:latin typeface="Arial"/>
                        <a:cs typeface="Arial"/>
                      </a:endParaRPr>
                    </a:p>
                  </a:txBody>
                  <a:tcPr marL="0" marR="0" marT="40640" marB="0">
                    <a:solidFill>
                      <a:srgbClr val="F4F4F4"/>
                    </a:solidFill>
                  </a:tcPr>
                </a:tc>
                <a:tc>
                  <a:txBody>
                    <a:bodyPr/>
                    <a:lstStyle/>
                    <a:p>
                      <a:pPr marR="41275" algn="r">
                        <a:lnSpc>
                          <a:spcPct val="100000"/>
                        </a:lnSpc>
                        <a:spcBef>
                          <a:spcPts val="320"/>
                        </a:spcBef>
                      </a:pPr>
                      <a:r>
                        <a:rPr sz="700" spc="-5" dirty="0">
                          <a:latin typeface="Arial"/>
                          <a:cs typeface="Arial"/>
                        </a:rPr>
                        <a:t>26.05205</a:t>
                      </a:r>
                      <a:r>
                        <a:rPr sz="700" dirty="0">
                          <a:latin typeface="Arial"/>
                          <a:cs typeface="Arial"/>
                        </a:rPr>
                        <a:t>3</a:t>
                      </a:r>
                      <a:endParaRPr sz="700">
                        <a:latin typeface="Arial"/>
                        <a:cs typeface="Arial"/>
                      </a:endParaRPr>
                    </a:p>
                  </a:txBody>
                  <a:tcPr marL="0" marR="0" marT="40640" marB="0">
                    <a:solidFill>
                      <a:srgbClr val="F4F4F4"/>
                    </a:solidFill>
                  </a:tcPr>
                </a:tc>
                <a:tc>
                  <a:txBody>
                    <a:bodyPr/>
                    <a:lstStyle/>
                    <a:p>
                      <a:pPr marR="41275" algn="r">
                        <a:lnSpc>
                          <a:spcPct val="100000"/>
                        </a:lnSpc>
                        <a:spcBef>
                          <a:spcPts val="320"/>
                        </a:spcBef>
                      </a:pPr>
                      <a:r>
                        <a:rPr sz="700" spc="-5" dirty="0">
                          <a:latin typeface="Arial"/>
                          <a:cs typeface="Arial"/>
                        </a:rPr>
                        <a:t>41.82141</a:t>
                      </a:r>
                      <a:r>
                        <a:rPr sz="700" dirty="0">
                          <a:latin typeface="Arial"/>
                          <a:cs typeface="Arial"/>
                        </a:rPr>
                        <a:t>8</a:t>
                      </a:r>
                      <a:endParaRPr sz="700">
                        <a:latin typeface="Arial"/>
                        <a:cs typeface="Arial"/>
                      </a:endParaRPr>
                    </a:p>
                  </a:txBody>
                  <a:tcPr marL="0" marR="0" marT="40640" marB="0">
                    <a:solidFill>
                      <a:srgbClr val="F4F4F4"/>
                    </a:solidFill>
                  </a:tcPr>
                </a:tc>
                <a:tc>
                  <a:txBody>
                    <a:bodyPr/>
                    <a:lstStyle/>
                    <a:p>
                      <a:pPr marR="37465" algn="r">
                        <a:lnSpc>
                          <a:spcPct val="100000"/>
                        </a:lnSpc>
                        <a:spcBef>
                          <a:spcPts val="320"/>
                        </a:spcBef>
                      </a:pPr>
                      <a:r>
                        <a:rPr sz="700" spc="-5" dirty="0">
                          <a:latin typeface="Arial"/>
                          <a:cs typeface="Arial"/>
                        </a:rPr>
                        <a:t>6.010884e+0</a:t>
                      </a:r>
                      <a:r>
                        <a:rPr sz="700" dirty="0">
                          <a:latin typeface="Arial"/>
                          <a:cs typeface="Arial"/>
                        </a:rPr>
                        <a:t>6</a:t>
                      </a:r>
                      <a:endParaRPr sz="700">
                        <a:latin typeface="Arial"/>
                        <a:cs typeface="Arial"/>
                      </a:endParaRPr>
                    </a:p>
                  </a:txBody>
                  <a:tcPr marL="0" marR="0" marT="40640" marB="0">
                    <a:solidFill>
                      <a:srgbClr val="F4F4F4"/>
                    </a:solidFill>
                  </a:tcPr>
                </a:tc>
                <a:tc>
                  <a:txBody>
                    <a:bodyPr/>
                    <a:lstStyle/>
                    <a:p>
                      <a:pPr algn="r">
                        <a:lnSpc>
                          <a:spcPct val="100000"/>
                        </a:lnSpc>
                        <a:spcBef>
                          <a:spcPts val="320"/>
                        </a:spcBef>
                      </a:pPr>
                      <a:r>
                        <a:rPr sz="700" dirty="0">
                          <a:latin typeface="Arial"/>
                          <a:cs typeface="Arial"/>
                        </a:rPr>
                        <a:t>0</a:t>
                      </a:r>
                      <a:endParaRPr sz="700">
                        <a:latin typeface="Arial"/>
                        <a:cs typeface="Arial"/>
                      </a:endParaRPr>
                    </a:p>
                  </a:txBody>
                  <a:tcPr marL="0" marR="0" marT="40640" marB="0">
                    <a:solidFill>
                      <a:srgbClr val="F4F4F4"/>
                    </a:solidFill>
                  </a:tcPr>
                </a:tc>
              </a:tr>
              <a:tr h="198175">
                <a:tc>
                  <a:txBody>
                    <a:bodyPr/>
                    <a:lstStyle/>
                    <a:p>
                      <a:pPr marR="36830" algn="r">
                        <a:lnSpc>
                          <a:spcPct val="100000"/>
                        </a:lnSpc>
                        <a:spcBef>
                          <a:spcPts val="320"/>
                        </a:spcBef>
                      </a:pPr>
                      <a:r>
                        <a:rPr sz="700" b="1" spc="-5" dirty="0">
                          <a:latin typeface="Arial"/>
                          <a:cs typeface="Arial"/>
                        </a:rPr>
                        <a:t>mi</a:t>
                      </a:r>
                      <a:r>
                        <a:rPr sz="700" b="1" dirty="0">
                          <a:latin typeface="Arial"/>
                          <a:cs typeface="Arial"/>
                        </a:rPr>
                        <a:t>n</a:t>
                      </a:r>
                      <a:endParaRPr sz="700">
                        <a:latin typeface="Arial"/>
                        <a:cs typeface="Arial"/>
                      </a:endParaRPr>
                    </a:p>
                  </a:txBody>
                  <a:tcPr marL="0" marR="0" marT="40640" marB="0"/>
                </a:tc>
                <a:tc>
                  <a:txBody>
                    <a:bodyPr/>
                    <a:lstStyle/>
                    <a:p>
                      <a:pPr marR="37465" algn="r">
                        <a:lnSpc>
                          <a:spcPct val="100000"/>
                        </a:lnSpc>
                        <a:spcBef>
                          <a:spcPts val="320"/>
                        </a:spcBef>
                      </a:pPr>
                      <a:r>
                        <a:rPr sz="700" spc="-5" dirty="0">
                          <a:latin typeface="Arial"/>
                          <a:cs typeface="Arial"/>
                        </a:rPr>
                        <a:t>1013.00000</a:t>
                      </a:r>
                      <a:r>
                        <a:rPr sz="700" dirty="0">
                          <a:latin typeface="Arial"/>
                          <a:cs typeface="Arial"/>
                        </a:rPr>
                        <a:t>0</a:t>
                      </a:r>
                      <a:endParaRPr sz="700">
                        <a:latin typeface="Arial"/>
                        <a:cs typeface="Arial"/>
                      </a:endParaRPr>
                    </a:p>
                  </a:txBody>
                  <a:tcPr marL="0" marR="0" marT="40640" marB="0"/>
                </a:tc>
                <a:tc>
                  <a:txBody>
                    <a:bodyPr/>
                    <a:lstStyle/>
                    <a:p>
                      <a:pPr marR="37465" algn="r">
                        <a:lnSpc>
                          <a:spcPct val="100000"/>
                        </a:lnSpc>
                        <a:spcBef>
                          <a:spcPts val="320"/>
                        </a:spcBef>
                      </a:pPr>
                      <a:r>
                        <a:rPr sz="700" spc="-5" dirty="0">
                          <a:latin typeface="Arial"/>
                          <a:cs typeface="Arial"/>
                        </a:rPr>
                        <a:t>1.00000</a:t>
                      </a:r>
                      <a:r>
                        <a:rPr sz="700" dirty="0">
                          <a:latin typeface="Arial"/>
                          <a:cs typeface="Arial"/>
                        </a:rPr>
                        <a:t>0</a:t>
                      </a:r>
                      <a:endParaRPr sz="700">
                        <a:latin typeface="Arial"/>
                        <a:cs typeface="Arial"/>
                      </a:endParaRPr>
                    </a:p>
                  </a:txBody>
                  <a:tcPr marL="0" marR="0" marT="40640" marB="0"/>
                </a:tc>
                <a:tc>
                  <a:txBody>
                    <a:bodyPr/>
                    <a:lstStyle/>
                    <a:p>
                      <a:pPr marR="37465" algn="r">
                        <a:lnSpc>
                          <a:spcPct val="100000"/>
                        </a:lnSpc>
                        <a:spcBef>
                          <a:spcPts val="320"/>
                        </a:spcBef>
                      </a:pPr>
                      <a:r>
                        <a:rPr sz="700" spc="-5" dirty="0">
                          <a:latin typeface="Arial"/>
                          <a:cs typeface="Arial"/>
                        </a:rPr>
                        <a:t>0.00000</a:t>
                      </a:r>
                      <a:r>
                        <a:rPr sz="700" dirty="0">
                          <a:latin typeface="Arial"/>
                          <a:cs typeface="Arial"/>
                        </a:rPr>
                        <a:t>0</a:t>
                      </a:r>
                      <a:endParaRPr sz="700">
                        <a:latin typeface="Arial"/>
                        <a:cs typeface="Arial"/>
                      </a:endParaRPr>
                    </a:p>
                  </a:txBody>
                  <a:tcPr marL="0" marR="0" marT="40640" marB="0"/>
                </a:tc>
                <a:tc>
                  <a:txBody>
                    <a:bodyPr/>
                    <a:lstStyle/>
                    <a:p>
                      <a:pPr marR="37465" algn="r">
                        <a:lnSpc>
                          <a:spcPct val="100000"/>
                        </a:lnSpc>
                        <a:spcBef>
                          <a:spcPts val="320"/>
                        </a:spcBef>
                      </a:pPr>
                      <a:r>
                        <a:rPr sz="700" spc="-5" dirty="0">
                          <a:latin typeface="Arial"/>
                          <a:cs typeface="Arial"/>
                        </a:rPr>
                        <a:t>0.00000</a:t>
                      </a:r>
                      <a:r>
                        <a:rPr sz="700" dirty="0">
                          <a:latin typeface="Arial"/>
                          <a:cs typeface="Arial"/>
                        </a:rPr>
                        <a:t>0</a:t>
                      </a:r>
                      <a:endParaRPr sz="700">
                        <a:latin typeface="Arial"/>
                        <a:cs typeface="Arial"/>
                      </a:endParaRPr>
                    </a:p>
                  </a:txBody>
                  <a:tcPr marL="0" marR="0" marT="40640" marB="0"/>
                </a:tc>
                <a:tc>
                  <a:txBody>
                    <a:bodyPr/>
                    <a:lstStyle/>
                    <a:p>
                      <a:pPr marR="38735" algn="r">
                        <a:lnSpc>
                          <a:spcPct val="100000"/>
                        </a:lnSpc>
                        <a:spcBef>
                          <a:spcPts val="320"/>
                        </a:spcBef>
                      </a:pPr>
                      <a:r>
                        <a:rPr sz="700" spc="-5" dirty="0">
                          <a:latin typeface="Arial"/>
                          <a:cs typeface="Arial"/>
                        </a:rPr>
                        <a:t>0.00000</a:t>
                      </a:r>
                      <a:r>
                        <a:rPr sz="700" dirty="0">
                          <a:latin typeface="Arial"/>
                          <a:cs typeface="Arial"/>
                        </a:rPr>
                        <a:t>0</a:t>
                      </a:r>
                      <a:endParaRPr sz="700">
                        <a:latin typeface="Arial"/>
                        <a:cs typeface="Arial"/>
                      </a:endParaRPr>
                    </a:p>
                  </a:txBody>
                  <a:tcPr marL="0" marR="0" marT="40640" marB="0"/>
                </a:tc>
                <a:tc>
                  <a:txBody>
                    <a:bodyPr/>
                    <a:lstStyle/>
                    <a:p>
                      <a:pPr marR="38735" algn="r">
                        <a:lnSpc>
                          <a:spcPct val="100000"/>
                        </a:lnSpc>
                        <a:spcBef>
                          <a:spcPts val="320"/>
                        </a:spcBef>
                      </a:pPr>
                      <a:r>
                        <a:rPr sz="700" spc="-5" dirty="0">
                          <a:latin typeface="Arial"/>
                          <a:cs typeface="Arial"/>
                        </a:rPr>
                        <a:t>0.00000</a:t>
                      </a:r>
                      <a:r>
                        <a:rPr sz="700" dirty="0">
                          <a:latin typeface="Arial"/>
                          <a:cs typeface="Arial"/>
                        </a:rPr>
                        <a:t>0</a:t>
                      </a:r>
                      <a:endParaRPr sz="700">
                        <a:latin typeface="Arial"/>
                        <a:cs typeface="Arial"/>
                      </a:endParaRPr>
                    </a:p>
                  </a:txBody>
                  <a:tcPr marL="0" marR="0" marT="40640" marB="0"/>
                </a:tc>
                <a:tc>
                  <a:txBody>
                    <a:bodyPr/>
                    <a:lstStyle/>
                    <a:p>
                      <a:pPr marR="38735" algn="r">
                        <a:lnSpc>
                          <a:spcPct val="100000"/>
                        </a:lnSpc>
                        <a:spcBef>
                          <a:spcPts val="320"/>
                        </a:spcBef>
                      </a:pPr>
                      <a:r>
                        <a:rPr sz="700" spc="-5" dirty="0">
                          <a:latin typeface="Arial"/>
                          <a:cs typeface="Arial"/>
                        </a:rPr>
                        <a:t>0.00000</a:t>
                      </a:r>
                      <a:r>
                        <a:rPr sz="700" dirty="0">
                          <a:latin typeface="Arial"/>
                          <a:cs typeface="Arial"/>
                        </a:rPr>
                        <a:t>0</a:t>
                      </a:r>
                      <a:endParaRPr sz="700">
                        <a:latin typeface="Arial"/>
                        <a:cs typeface="Arial"/>
                      </a:endParaRPr>
                    </a:p>
                  </a:txBody>
                  <a:tcPr marL="0" marR="0" marT="40640" marB="0"/>
                </a:tc>
                <a:tc>
                  <a:txBody>
                    <a:bodyPr/>
                    <a:lstStyle/>
                    <a:p>
                      <a:pPr marR="38735" algn="r">
                        <a:lnSpc>
                          <a:spcPct val="100000"/>
                        </a:lnSpc>
                        <a:spcBef>
                          <a:spcPts val="320"/>
                        </a:spcBef>
                      </a:pPr>
                      <a:r>
                        <a:rPr sz="700" spc="-5" dirty="0">
                          <a:latin typeface="Arial"/>
                          <a:cs typeface="Arial"/>
                        </a:rPr>
                        <a:t>8.00000</a:t>
                      </a:r>
                      <a:r>
                        <a:rPr sz="700" dirty="0">
                          <a:latin typeface="Arial"/>
                          <a:cs typeface="Arial"/>
                        </a:rPr>
                        <a:t>0</a:t>
                      </a:r>
                      <a:endParaRPr sz="700">
                        <a:latin typeface="Arial"/>
                        <a:cs typeface="Arial"/>
                      </a:endParaRPr>
                    </a:p>
                  </a:txBody>
                  <a:tcPr marL="0" marR="0" marT="40640" marB="0"/>
                </a:tc>
                <a:tc>
                  <a:txBody>
                    <a:bodyPr/>
                    <a:lstStyle/>
                    <a:p>
                      <a:pPr marR="37465" algn="r">
                        <a:lnSpc>
                          <a:spcPct val="100000"/>
                        </a:lnSpc>
                        <a:spcBef>
                          <a:spcPts val="320"/>
                        </a:spcBef>
                      </a:pPr>
                      <a:r>
                        <a:rPr sz="700" spc="-5" dirty="0">
                          <a:latin typeface="Arial"/>
                          <a:cs typeface="Arial"/>
                        </a:rPr>
                        <a:t>1.759900e+0</a:t>
                      </a:r>
                      <a:r>
                        <a:rPr sz="700" dirty="0">
                          <a:latin typeface="Arial"/>
                          <a:cs typeface="Arial"/>
                        </a:rPr>
                        <a:t>4</a:t>
                      </a:r>
                      <a:endParaRPr sz="700">
                        <a:latin typeface="Arial"/>
                        <a:cs typeface="Arial"/>
                      </a:endParaRPr>
                    </a:p>
                  </a:txBody>
                  <a:tcPr marL="0" marR="0" marT="40640" marB="0"/>
                </a:tc>
                <a:tc>
                  <a:txBody>
                    <a:bodyPr/>
                    <a:lstStyle/>
                    <a:p>
                      <a:pPr algn="r">
                        <a:lnSpc>
                          <a:spcPct val="100000"/>
                        </a:lnSpc>
                        <a:spcBef>
                          <a:spcPts val="320"/>
                        </a:spcBef>
                      </a:pPr>
                      <a:r>
                        <a:rPr sz="700" spc="-5" dirty="0">
                          <a:latin typeface="Arial"/>
                          <a:cs typeface="Arial"/>
                        </a:rPr>
                        <a:t>-7</a:t>
                      </a:r>
                      <a:r>
                        <a:rPr sz="700" dirty="0">
                          <a:latin typeface="Arial"/>
                          <a:cs typeface="Arial"/>
                        </a:rPr>
                        <a:t>9</a:t>
                      </a:r>
                      <a:endParaRPr sz="700">
                        <a:latin typeface="Arial"/>
                        <a:cs typeface="Arial"/>
                      </a:endParaRPr>
                    </a:p>
                  </a:txBody>
                  <a:tcPr marL="0" marR="0" marT="40640" marB="0"/>
                </a:tc>
              </a:tr>
              <a:tr h="198175">
                <a:tc>
                  <a:txBody>
                    <a:bodyPr/>
                    <a:lstStyle/>
                    <a:p>
                      <a:pPr marR="38735" algn="r">
                        <a:lnSpc>
                          <a:spcPct val="100000"/>
                        </a:lnSpc>
                        <a:spcBef>
                          <a:spcPts val="320"/>
                        </a:spcBef>
                      </a:pPr>
                      <a:r>
                        <a:rPr sz="700" b="1" spc="-5" dirty="0">
                          <a:latin typeface="Arial"/>
                          <a:cs typeface="Arial"/>
                        </a:rPr>
                        <a:t>25</a:t>
                      </a:r>
                      <a:r>
                        <a:rPr sz="700" b="1" dirty="0">
                          <a:latin typeface="Arial"/>
                          <a:cs typeface="Arial"/>
                        </a:rPr>
                        <a:t>%</a:t>
                      </a:r>
                      <a:endParaRPr sz="700">
                        <a:latin typeface="Arial"/>
                        <a:cs typeface="Arial"/>
                      </a:endParaRPr>
                    </a:p>
                  </a:txBody>
                  <a:tcPr marL="0" marR="0" marT="40640" marB="0">
                    <a:solidFill>
                      <a:srgbClr val="F4F4F4"/>
                    </a:solidFill>
                  </a:tcPr>
                </a:tc>
                <a:tc>
                  <a:txBody>
                    <a:bodyPr/>
                    <a:lstStyle/>
                    <a:p>
                      <a:pPr marR="37465" algn="r">
                        <a:lnSpc>
                          <a:spcPct val="100000"/>
                        </a:lnSpc>
                        <a:spcBef>
                          <a:spcPts val="320"/>
                        </a:spcBef>
                      </a:pPr>
                      <a:r>
                        <a:rPr sz="700" spc="-5" dirty="0">
                          <a:latin typeface="Arial"/>
                          <a:cs typeface="Arial"/>
                        </a:rPr>
                        <a:t>1775.50000</a:t>
                      </a:r>
                      <a:r>
                        <a:rPr sz="700" dirty="0">
                          <a:latin typeface="Arial"/>
                          <a:cs typeface="Arial"/>
                        </a:rPr>
                        <a:t>0</a:t>
                      </a:r>
                      <a:endParaRPr sz="700">
                        <a:latin typeface="Arial"/>
                        <a:cs typeface="Arial"/>
                      </a:endParaRPr>
                    </a:p>
                  </a:txBody>
                  <a:tcPr marL="0" marR="0" marT="40640" marB="0">
                    <a:solidFill>
                      <a:srgbClr val="F4F4F4"/>
                    </a:solidFill>
                  </a:tcPr>
                </a:tc>
                <a:tc>
                  <a:txBody>
                    <a:bodyPr/>
                    <a:lstStyle/>
                    <a:p>
                      <a:pPr marR="40005" algn="r">
                        <a:lnSpc>
                          <a:spcPct val="100000"/>
                        </a:lnSpc>
                        <a:spcBef>
                          <a:spcPts val="320"/>
                        </a:spcBef>
                      </a:pPr>
                      <a:r>
                        <a:rPr sz="700" spc="-5" dirty="0">
                          <a:latin typeface="Arial"/>
                          <a:cs typeface="Arial"/>
                        </a:rPr>
                        <a:t>13.00000</a:t>
                      </a:r>
                      <a:r>
                        <a:rPr sz="700" dirty="0">
                          <a:latin typeface="Arial"/>
                          <a:cs typeface="Arial"/>
                        </a:rPr>
                        <a:t>0</a:t>
                      </a:r>
                      <a:endParaRPr sz="700">
                        <a:latin typeface="Arial"/>
                        <a:cs typeface="Arial"/>
                      </a:endParaRPr>
                    </a:p>
                  </a:txBody>
                  <a:tcPr marL="0" marR="0" marT="40640" marB="0">
                    <a:solidFill>
                      <a:srgbClr val="F4F4F4"/>
                    </a:solidFill>
                  </a:tcPr>
                </a:tc>
                <a:tc>
                  <a:txBody>
                    <a:bodyPr/>
                    <a:lstStyle/>
                    <a:p>
                      <a:pPr marR="37465" algn="r">
                        <a:lnSpc>
                          <a:spcPct val="100000"/>
                        </a:lnSpc>
                        <a:spcBef>
                          <a:spcPts val="320"/>
                        </a:spcBef>
                      </a:pPr>
                      <a:r>
                        <a:rPr sz="700" spc="-5" dirty="0">
                          <a:latin typeface="Arial"/>
                          <a:cs typeface="Arial"/>
                        </a:rPr>
                        <a:t>0.00000</a:t>
                      </a:r>
                      <a:r>
                        <a:rPr sz="700" dirty="0">
                          <a:latin typeface="Arial"/>
                          <a:cs typeface="Arial"/>
                        </a:rPr>
                        <a:t>0</a:t>
                      </a:r>
                      <a:endParaRPr sz="700">
                        <a:latin typeface="Arial"/>
                        <a:cs typeface="Arial"/>
                      </a:endParaRPr>
                    </a:p>
                  </a:txBody>
                  <a:tcPr marL="0" marR="0" marT="40640" marB="0">
                    <a:solidFill>
                      <a:srgbClr val="F4F4F4"/>
                    </a:solidFill>
                  </a:tcPr>
                </a:tc>
                <a:tc>
                  <a:txBody>
                    <a:bodyPr/>
                    <a:lstStyle/>
                    <a:p>
                      <a:pPr marR="37465" algn="r">
                        <a:lnSpc>
                          <a:spcPct val="100000"/>
                        </a:lnSpc>
                        <a:spcBef>
                          <a:spcPts val="320"/>
                        </a:spcBef>
                      </a:pPr>
                      <a:r>
                        <a:rPr sz="700" spc="-5" dirty="0">
                          <a:latin typeface="Arial"/>
                          <a:cs typeface="Arial"/>
                        </a:rPr>
                        <a:t>0.00000</a:t>
                      </a:r>
                      <a:r>
                        <a:rPr sz="700" dirty="0">
                          <a:latin typeface="Arial"/>
                          <a:cs typeface="Arial"/>
                        </a:rPr>
                        <a:t>0</a:t>
                      </a:r>
                      <a:endParaRPr sz="700">
                        <a:latin typeface="Arial"/>
                        <a:cs typeface="Arial"/>
                      </a:endParaRPr>
                    </a:p>
                  </a:txBody>
                  <a:tcPr marL="0" marR="0" marT="40640" marB="0">
                    <a:solidFill>
                      <a:srgbClr val="F4F4F4"/>
                    </a:solidFill>
                  </a:tcPr>
                </a:tc>
                <a:tc>
                  <a:txBody>
                    <a:bodyPr/>
                    <a:lstStyle/>
                    <a:p>
                      <a:pPr marR="41275" algn="r">
                        <a:lnSpc>
                          <a:spcPct val="100000"/>
                        </a:lnSpc>
                        <a:spcBef>
                          <a:spcPts val="320"/>
                        </a:spcBef>
                      </a:pPr>
                      <a:r>
                        <a:rPr sz="700" spc="-5" dirty="0">
                          <a:latin typeface="Arial"/>
                          <a:cs typeface="Arial"/>
                        </a:rPr>
                        <a:t>16.00000</a:t>
                      </a:r>
                      <a:r>
                        <a:rPr sz="700" dirty="0">
                          <a:latin typeface="Arial"/>
                          <a:cs typeface="Arial"/>
                        </a:rPr>
                        <a:t>0</a:t>
                      </a:r>
                      <a:endParaRPr sz="700">
                        <a:latin typeface="Arial"/>
                        <a:cs typeface="Arial"/>
                      </a:endParaRPr>
                    </a:p>
                  </a:txBody>
                  <a:tcPr marL="0" marR="0" marT="40640" marB="0">
                    <a:solidFill>
                      <a:srgbClr val="F4F4F4"/>
                    </a:solidFill>
                  </a:tcPr>
                </a:tc>
                <a:tc>
                  <a:txBody>
                    <a:bodyPr/>
                    <a:lstStyle/>
                    <a:p>
                      <a:pPr marR="38735" algn="r">
                        <a:lnSpc>
                          <a:spcPct val="100000"/>
                        </a:lnSpc>
                        <a:spcBef>
                          <a:spcPts val="320"/>
                        </a:spcBef>
                      </a:pPr>
                      <a:r>
                        <a:rPr sz="700" spc="-5" dirty="0">
                          <a:latin typeface="Arial"/>
                          <a:cs typeface="Arial"/>
                        </a:rPr>
                        <a:t>0.00000</a:t>
                      </a:r>
                      <a:r>
                        <a:rPr sz="700" dirty="0">
                          <a:latin typeface="Arial"/>
                          <a:cs typeface="Arial"/>
                        </a:rPr>
                        <a:t>0</a:t>
                      </a:r>
                      <a:endParaRPr sz="700">
                        <a:latin typeface="Arial"/>
                        <a:cs typeface="Arial"/>
                      </a:endParaRPr>
                    </a:p>
                  </a:txBody>
                  <a:tcPr marL="0" marR="0" marT="40640" marB="0">
                    <a:solidFill>
                      <a:srgbClr val="F4F4F4"/>
                    </a:solidFill>
                  </a:tcPr>
                </a:tc>
                <a:tc>
                  <a:txBody>
                    <a:bodyPr/>
                    <a:lstStyle/>
                    <a:p>
                      <a:pPr marR="38735" algn="r">
                        <a:lnSpc>
                          <a:spcPct val="100000"/>
                        </a:lnSpc>
                        <a:spcBef>
                          <a:spcPts val="320"/>
                        </a:spcBef>
                      </a:pPr>
                      <a:r>
                        <a:rPr sz="700" spc="-5" dirty="0">
                          <a:latin typeface="Arial"/>
                          <a:cs typeface="Arial"/>
                        </a:rPr>
                        <a:t>0.00000</a:t>
                      </a:r>
                      <a:r>
                        <a:rPr sz="700" dirty="0">
                          <a:latin typeface="Arial"/>
                          <a:cs typeface="Arial"/>
                        </a:rPr>
                        <a:t>0</a:t>
                      </a:r>
                      <a:endParaRPr sz="700">
                        <a:latin typeface="Arial"/>
                        <a:cs typeface="Arial"/>
                      </a:endParaRPr>
                    </a:p>
                  </a:txBody>
                  <a:tcPr marL="0" marR="0" marT="40640" marB="0">
                    <a:solidFill>
                      <a:srgbClr val="F4F4F4"/>
                    </a:solidFill>
                  </a:tcPr>
                </a:tc>
                <a:tc>
                  <a:txBody>
                    <a:bodyPr/>
                    <a:lstStyle/>
                    <a:p>
                      <a:pPr marR="41275" algn="r">
                        <a:lnSpc>
                          <a:spcPct val="100000"/>
                        </a:lnSpc>
                        <a:spcBef>
                          <a:spcPts val="320"/>
                        </a:spcBef>
                      </a:pPr>
                      <a:r>
                        <a:rPr sz="700" spc="-5" dirty="0">
                          <a:latin typeface="Arial"/>
                          <a:cs typeface="Arial"/>
                        </a:rPr>
                        <a:t>39.00000</a:t>
                      </a:r>
                      <a:r>
                        <a:rPr sz="700" dirty="0">
                          <a:latin typeface="Arial"/>
                          <a:cs typeface="Arial"/>
                        </a:rPr>
                        <a:t>0</a:t>
                      </a:r>
                      <a:endParaRPr sz="700">
                        <a:latin typeface="Arial"/>
                        <a:cs typeface="Arial"/>
                      </a:endParaRPr>
                    </a:p>
                  </a:txBody>
                  <a:tcPr marL="0" marR="0" marT="40640" marB="0">
                    <a:solidFill>
                      <a:srgbClr val="F4F4F4"/>
                    </a:solidFill>
                  </a:tcPr>
                </a:tc>
                <a:tc>
                  <a:txBody>
                    <a:bodyPr/>
                    <a:lstStyle/>
                    <a:p>
                      <a:pPr marR="37465" algn="r">
                        <a:lnSpc>
                          <a:spcPct val="100000"/>
                        </a:lnSpc>
                        <a:spcBef>
                          <a:spcPts val="320"/>
                        </a:spcBef>
                      </a:pPr>
                      <a:r>
                        <a:rPr sz="700" spc="-5" dirty="0">
                          <a:latin typeface="Arial"/>
                          <a:cs typeface="Arial"/>
                        </a:rPr>
                        <a:t>5.759305e+0</a:t>
                      </a:r>
                      <a:r>
                        <a:rPr sz="700" dirty="0">
                          <a:latin typeface="Arial"/>
                          <a:cs typeface="Arial"/>
                        </a:rPr>
                        <a:t>5</a:t>
                      </a:r>
                      <a:endParaRPr sz="700">
                        <a:latin typeface="Arial"/>
                        <a:cs typeface="Arial"/>
                      </a:endParaRPr>
                    </a:p>
                  </a:txBody>
                  <a:tcPr marL="0" marR="0" marT="40640" marB="0">
                    <a:solidFill>
                      <a:srgbClr val="F4F4F4"/>
                    </a:solidFill>
                  </a:tcPr>
                </a:tc>
                <a:tc>
                  <a:txBody>
                    <a:bodyPr/>
                    <a:lstStyle/>
                    <a:p>
                      <a:pPr algn="r">
                        <a:lnSpc>
                          <a:spcPct val="100000"/>
                        </a:lnSpc>
                        <a:spcBef>
                          <a:spcPts val="320"/>
                        </a:spcBef>
                      </a:pPr>
                      <a:r>
                        <a:rPr sz="700" spc="-5" dirty="0">
                          <a:latin typeface="Arial"/>
                          <a:cs typeface="Arial"/>
                        </a:rPr>
                        <a:t>-7</a:t>
                      </a:r>
                      <a:r>
                        <a:rPr sz="700" dirty="0">
                          <a:latin typeface="Arial"/>
                          <a:cs typeface="Arial"/>
                        </a:rPr>
                        <a:t>9</a:t>
                      </a:r>
                      <a:endParaRPr sz="700">
                        <a:latin typeface="Arial"/>
                        <a:cs typeface="Arial"/>
                      </a:endParaRPr>
                    </a:p>
                  </a:txBody>
                  <a:tcPr marL="0" marR="0" marT="40640" marB="0">
                    <a:solidFill>
                      <a:srgbClr val="F4F4F4"/>
                    </a:solidFill>
                  </a:tcPr>
                </a:tc>
              </a:tr>
              <a:tr h="198175">
                <a:tc>
                  <a:txBody>
                    <a:bodyPr/>
                    <a:lstStyle/>
                    <a:p>
                      <a:pPr marR="38735" algn="r">
                        <a:lnSpc>
                          <a:spcPct val="100000"/>
                        </a:lnSpc>
                        <a:spcBef>
                          <a:spcPts val="320"/>
                        </a:spcBef>
                      </a:pPr>
                      <a:r>
                        <a:rPr sz="700" b="1" spc="-5" dirty="0">
                          <a:latin typeface="Arial"/>
                          <a:cs typeface="Arial"/>
                        </a:rPr>
                        <a:t>50</a:t>
                      </a:r>
                      <a:r>
                        <a:rPr sz="700" b="1" dirty="0">
                          <a:latin typeface="Arial"/>
                          <a:cs typeface="Arial"/>
                        </a:rPr>
                        <a:t>%</a:t>
                      </a:r>
                      <a:endParaRPr sz="700">
                        <a:latin typeface="Arial"/>
                        <a:cs typeface="Arial"/>
                      </a:endParaRPr>
                    </a:p>
                  </a:txBody>
                  <a:tcPr marL="0" marR="0" marT="40640" marB="0"/>
                </a:tc>
                <a:tc>
                  <a:txBody>
                    <a:bodyPr/>
                    <a:lstStyle/>
                    <a:p>
                      <a:pPr marR="37465" algn="r">
                        <a:lnSpc>
                          <a:spcPct val="100000"/>
                        </a:lnSpc>
                        <a:spcBef>
                          <a:spcPts val="320"/>
                        </a:spcBef>
                      </a:pPr>
                      <a:r>
                        <a:rPr sz="700" spc="-5" dirty="0">
                          <a:latin typeface="Arial"/>
                          <a:cs typeface="Arial"/>
                        </a:rPr>
                        <a:t>6551.00000</a:t>
                      </a:r>
                      <a:r>
                        <a:rPr sz="700" dirty="0">
                          <a:latin typeface="Arial"/>
                          <a:cs typeface="Arial"/>
                        </a:rPr>
                        <a:t>0</a:t>
                      </a:r>
                      <a:endParaRPr sz="700">
                        <a:latin typeface="Arial"/>
                        <a:cs typeface="Arial"/>
                      </a:endParaRPr>
                    </a:p>
                  </a:txBody>
                  <a:tcPr marL="0" marR="0" marT="40640" marB="0"/>
                </a:tc>
                <a:tc>
                  <a:txBody>
                    <a:bodyPr/>
                    <a:lstStyle/>
                    <a:p>
                      <a:pPr marR="40005" algn="r">
                        <a:lnSpc>
                          <a:spcPct val="100000"/>
                        </a:lnSpc>
                        <a:spcBef>
                          <a:spcPts val="320"/>
                        </a:spcBef>
                      </a:pPr>
                      <a:r>
                        <a:rPr sz="700" spc="-5" dirty="0">
                          <a:latin typeface="Arial"/>
                          <a:cs typeface="Arial"/>
                        </a:rPr>
                        <a:t>23.00000</a:t>
                      </a:r>
                      <a:r>
                        <a:rPr sz="700" dirty="0">
                          <a:latin typeface="Arial"/>
                          <a:cs typeface="Arial"/>
                        </a:rPr>
                        <a:t>0</a:t>
                      </a:r>
                      <a:endParaRPr sz="700">
                        <a:latin typeface="Arial"/>
                        <a:cs typeface="Arial"/>
                      </a:endParaRPr>
                    </a:p>
                  </a:txBody>
                  <a:tcPr marL="0" marR="0" marT="40640" marB="0"/>
                </a:tc>
                <a:tc>
                  <a:txBody>
                    <a:bodyPr/>
                    <a:lstStyle/>
                    <a:p>
                      <a:pPr marR="37465" algn="r">
                        <a:lnSpc>
                          <a:spcPct val="100000"/>
                        </a:lnSpc>
                        <a:spcBef>
                          <a:spcPts val="320"/>
                        </a:spcBef>
                      </a:pPr>
                      <a:r>
                        <a:rPr sz="700" spc="-5" dirty="0">
                          <a:latin typeface="Arial"/>
                          <a:cs typeface="Arial"/>
                        </a:rPr>
                        <a:t>0.00000</a:t>
                      </a:r>
                      <a:r>
                        <a:rPr sz="700" dirty="0">
                          <a:latin typeface="Arial"/>
                          <a:cs typeface="Arial"/>
                        </a:rPr>
                        <a:t>0</a:t>
                      </a:r>
                      <a:endParaRPr sz="700">
                        <a:latin typeface="Arial"/>
                        <a:cs typeface="Arial"/>
                      </a:endParaRPr>
                    </a:p>
                  </a:txBody>
                  <a:tcPr marL="0" marR="0" marT="40640" marB="0"/>
                </a:tc>
                <a:tc>
                  <a:txBody>
                    <a:bodyPr/>
                    <a:lstStyle/>
                    <a:p>
                      <a:pPr marR="40005" algn="r">
                        <a:lnSpc>
                          <a:spcPct val="100000"/>
                        </a:lnSpc>
                        <a:spcBef>
                          <a:spcPts val="320"/>
                        </a:spcBef>
                      </a:pPr>
                      <a:r>
                        <a:rPr sz="700" spc="-5" dirty="0">
                          <a:latin typeface="Arial"/>
                          <a:cs typeface="Arial"/>
                        </a:rPr>
                        <a:t>10.00000</a:t>
                      </a:r>
                      <a:r>
                        <a:rPr sz="700" dirty="0">
                          <a:latin typeface="Arial"/>
                          <a:cs typeface="Arial"/>
                        </a:rPr>
                        <a:t>0</a:t>
                      </a:r>
                      <a:endParaRPr sz="700">
                        <a:latin typeface="Arial"/>
                        <a:cs typeface="Arial"/>
                      </a:endParaRPr>
                    </a:p>
                  </a:txBody>
                  <a:tcPr marL="0" marR="0" marT="40640" marB="0"/>
                </a:tc>
                <a:tc>
                  <a:txBody>
                    <a:bodyPr/>
                    <a:lstStyle/>
                    <a:p>
                      <a:pPr marR="41275" algn="r">
                        <a:lnSpc>
                          <a:spcPct val="100000"/>
                        </a:lnSpc>
                        <a:spcBef>
                          <a:spcPts val="320"/>
                        </a:spcBef>
                      </a:pPr>
                      <a:r>
                        <a:rPr sz="700" spc="-5" dirty="0">
                          <a:latin typeface="Arial"/>
                          <a:cs typeface="Arial"/>
                        </a:rPr>
                        <a:t>24.00000</a:t>
                      </a:r>
                      <a:r>
                        <a:rPr sz="700" dirty="0">
                          <a:latin typeface="Arial"/>
                          <a:cs typeface="Arial"/>
                        </a:rPr>
                        <a:t>0</a:t>
                      </a:r>
                      <a:endParaRPr sz="700">
                        <a:latin typeface="Arial"/>
                        <a:cs typeface="Arial"/>
                      </a:endParaRPr>
                    </a:p>
                  </a:txBody>
                  <a:tcPr marL="0" marR="0" marT="40640" marB="0"/>
                </a:tc>
                <a:tc>
                  <a:txBody>
                    <a:bodyPr/>
                    <a:lstStyle/>
                    <a:p>
                      <a:pPr marR="38735" algn="r">
                        <a:lnSpc>
                          <a:spcPct val="100000"/>
                        </a:lnSpc>
                        <a:spcBef>
                          <a:spcPts val="320"/>
                        </a:spcBef>
                      </a:pPr>
                      <a:r>
                        <a:rPr sz="700" spc="-5" dirty="0">
                          <a:latin typeface="Arial"/>
                          <a:cs typeface="Arial"/>
                        </a:rPr>
                        <a:t>0.00000</a:t>
                      </a:r>
                      <a:r>
                        <a:rPr sz="700" dirty="0">
                          <a:latin typeface="Arial"/>
                          <a:cs typeface="Arial"/>
                        </a:rPr>
                        <a:t>0</a:t>
                      </a:r>
                      <a:endParaRPr sz="700">
                        <a:latin typeface="Arial"/>
                        <a:cs typeface="Arial"/>
                      </a:endParaRPr>
                    </a:p>
                  </a:txBody>
                  <a:tcPr marL="0" marR="0" marT="40640" marB="0"/>
                </a:tc>
                <a:tc>
                  <a:txBody>
                    <a:bodyPr/>
                    <a:lstStyle/>
                    <a:p>
                      <a:pPr marR="38735" algn="r">
                        <a:lnSpc>
                          <a:spcPct val="100000"/>
                        </a:lnSpc>
                        <a:spcBef>
                          <a:spcPts val="320"/>
                        </a:spcBef>
                      </a:pPr>
                      <a:r>
                        <a:rPr sz="700" spc="-5" dirty="0">
                          <a:latin typeface="Arial"/>
                          <a:cs typeface="Arial"/>
                        </a:rPr>
                        <a:t>0.00000</a:t>
                      </a:r>
                      <a:r>
                        <a:rPr sz="700" dirty="0">
                          <a:latin typeface="Arial"/>
                          <a:cs typeface="Arial"/>
                        </a:rPr>
                        <a:t>0</a:t>
                      </a:r>
                      <a:endParaRPr sz="700">
                        <a:latin typeface="Arial"/>
                        <a:cs typeface="Arial"/>
                      </a:endParaRPr>
                    </a:p>
                  </a:txBody>
                  <a:tcPr marL="0" marR="0" marT="40640" marB="0"/>
                </a:tc>
                <a:tc>
                  <a:txBody>
                    <a:bodyPr/>
                    <a:lstStyle/>
                    <a:p>
                      <a:pPr marR="41275" algn="r">
                        <a:lnSpc>
                          <a:spcPct val="100000"/>
                        </a:lnSpc>
                        <a:spcBef>
                          <a:spcPts val="320"/>
                        </a:spcBef>
                      </a:pPr>
                      <a:r>
                        <a:rPr sz="700" spc="-5" dirty="0">
                          <a:latin typeface="Arial"/>
                          <a:cs typeface="Arial"/>
                        </a:rPr>
                        <a:t>57.00000</a:t>
                      </a:r>
                      <a:r>
                        <a:rPr sz="700" dirty="0">
                          <a:latin typeface="Arial"/>
                          <a:cs typeface="Arial"/>
                        </a:rPr>
                        <a:t>0</a:t>
                      </a:r>
                      <a:endParaRPr sz="700">
                        <a:latin typeface="Arial"/>
                        <a:cs typeface="Arial"/>
                      </a:endParaRPr>
                    </a:p>
                  </a:txBody>
                  <a:tcPr marL="0" marR="0" marT="40640" marB="0"/>
                </a:tc>
                <a:tc>
                  <a:txBody>
                    <a:bodyPr/>
                    <a:lstStyle/>
                    <a:p>
                      <a:pPr marR="37465" algn="r">
                        <a:lnSpc>
                          <a:spcPct val="100000"/>
                        </a:lnSpc>
                        <a:spcBef>
                          <a:spcPts val="320"/>
                        </a:spcBef>
                      </a:pPr>
                      <a:r>
                        <a:rPr sz="700" spc="-5" dirty="0">
                          <a:latin typeface="Arial"/>
                          <a:cs typeface="Arial"/>
                        </a:rPr>
                        <a:t>6.355204e+0</a:t>
                      </a:r>
                      <a:r>
                        <a:rPr sz="700" dirty="0">
                          <a:latin typeface="Arial"/>
                          <a:cs typeface="Arial"/>
                        </a:rPr>
                        <a:t>6</a:t>
                      </a:r>
                      <a:endParaRPr sz="700">
                        <a:latin typeface="Arial"/>
                        <a:cs typeface="Arial"/>
                      </a:endParaRPr>
                    </a:p>
                  </a:txBody>
                  <a:tcPr marL="0" marR="0" marT="40640" marB="0"/>
                </a:tc>
                <a:tc>
                  <a:txBody>
                    <a:bodyPr/>
                    <a:lstStyle/>
                    <a:p>
                      <a:pPr algn="r">
                        <a:lnSpc>
                          <a:spcPct val="100000"/>
                        </a:lnSpc>
                        <a:spcBef>
                          <a:spcPts val="320"/>
                        </a:spcBef>
                      </a:pPr>
                      <a:r>
                        <a:rPr sz="700" spc="-5" dirty="0">
                          <a:latin typeface="Arial"/>
                          <a:cs typeface="Arial"/>
                        </a:rPr>
                        <a:t>-7</a:t>
                      </a:r>
                      <a:r>
                        <a:rPr sz="700" dirty="0">
                          <a:latin typeface="Arial"/>
                          <a:cs typeface="Arial"/>
                        </a:rPr>
                        <a:t>9</a:t>
                      </a:r>
                      <a:endParaRPr sz="700">
                        <a:latin typeface="Arial"/>
                        <a:cs typeface="Arial"/>
                      </a:endParaRPr>
                    </a:p>
                  </a:txBody>
                  <a:tcPr marL="0" marR="0" marT="40640" marB="0"/>
                </a:tc>
              </a:tr>
              <a:tr h="198175">
                <a:tc>
                  <a:txBody>
                    <a:bodyPr/>
                    <a:lstStyle/>
                    <a:p>
                      <a:pPr marR="38735" algn="r">
                        <a:lnSpc>
                          <a:spcPct val="100000"/>
                        </a:lnSpc>
                        <a:spcBef>
                          <a:spcPts val="320"/>
                        </a:spcBef>
                      </a:pPr>
                      <a:r>
                        <a:rPr sz="700" b="1" spc="-5" dirty="0">
                          <a:latin typeface="Arial"/>
                          <a:cs typeface="Arial"/>
                        </a:rPr>
                        <a:t>75</a:t>
                      </a:r>
                      <a:r>
                        <a:rPr sz="700" b="1" dirty="0">
                          <a:latin typeface="Arial"/>
                          <a:cs typeface="Arial"/>
                        </a:rPr>
                        <a:t>%</a:t>
                      </a:r>
                      <a:endParaRPr sz="700">
                        <a:latin typeface="Arial"/>
                        <a:cs typeface="Arial"/>
                      </a:endParaRPr>
                    </a:p>
                  </a:txBody>
                  <a:tcPr marL="0" marR="0" marT="40640" marB="0">
                    <a:solidFill>
                      <a:srgbClr val="F4F4F4"/>
                    </a:solidFill>
                  </a:tcPr>
                </a:tc>
                <a:tc>
                  <a:txBody>
                    <a:bodyPr/>
                    <a:lstStyle/>
                    <a:p>
                      <a:pPr marR="40005" algn="r">
                        <a:lnSpc>
                          <a:spcPct val="100000"/>
                        </a:lnSpc>
                        <a:spcBef>
                          <a:spcPts val="320"/>
                        </a:spcBef>
                      </a:pPr>
                      <a:r>
                        <a:rPr sz="700" spc="-5" dirty="0">
                          <a:latin typeface="Arial"/>
                          <a:cs typeface="Arial"/>
                        </a:rPr>
                        <a:t>12064.00000</a:t>
                      </a:r>
                      <a:r>
                        <a:rPr sz="700" dirty="0">
                          <a:latin typeface="Arial"/>
                          <a:cs typeface="Arial"/>
                        </a:rPr>
                        <a:t>0</a:t>
                      </a:r>
                      <a:endParaRPr sz="700">
                        <a:latin typeface="Arial"/>
                        <a:cs typeface="Arial"/>
                      </a:endParaRPr>
                    </a:p>
                  </a:txBody>
                  <a:tcPr marL="0" marR="0" marT="40640" marB="0">
                    <a:solidFill>
                      <a:srgbClr val="F4F4F4"/>
                    </a:solidFill>
                  </a:tcPr>
                </a:tc>
                <a:tc>
                  <a:txBody>
                    <a:bodyPr/>
                    <a:lstStyle/>
                    <a:p>
                      <a:pPr marR="40005" algn="r">
                        <a:lnSpc>
                          <a:spcPct val="100000"/>
                        </a:lnSpc>
                        <a:spcBef>
                          <a:spcPts val="320"/>
                        </a:spcBef>
                      </a:pPr>
                      <a:r>
                        <a:rPr sz="700" spc="-5" dirty="0">
                          <a:latin typeface="Arial"/>
                          <a:cs typeface="Arial"/>
                        </a:rPr>
                        <a:t>32.00000</a:t>
                      </a:r>
                      <a:r>
                        <a:rPr sz="700" dirty="0">
                          <a:latin typeface="Arial"/>
                          <a:cs typeface="Arial"/>
                        </a:rPr>
                        <a:t>0</a:t>
                      </a:r>
                      <a:endParaRPr sz="700">
                        <a:latin typeface="Arial"/>
                        <a:cs typeface="Arial"/>
                      </a:endParaRPr>
                    </a:p>
                  </a:txBody>
                  <a:tcPr marL="0" marR="0" marT="40640" marB="0">
                    <a:solidFill>
                      <a:srgbClr val="F4F4F4"/>
                    </a:solidFill>
                  </a:tcPr>
                </a:tc>
                <a:tc>
                  <a:txBody>
                    <a:bodyPr/>
                    <a:lstStyle/>
                    <a:p>
                      <a:pPr marR="40005" algn="r">
                        <a:lnSpc>
                          <a:spcPct val="100000"/>
                        </a:lnSpc>
                        <a:spcBef>
                          <a:spcPts val="320"/>
                        </a:spcBef>
                      </a:pPr>
                      <a:r>
                        <a:rPr sz="700" spc="-5" dirty="0">
                          <a:latin typeface="Arial"/>
                          <a:cs typeface="Arial"/>
                        </a:rPr>
                        <a:t>10.00000</a:t>
                      </a:r>
                      <a:r>
                        <a:rPr sz="700" dirty="0">
                          <a:latin typeface="Arial"/>
                          <a:cs typeface="Arial"/>
                        </a:rPr>
                        <a:t>0</a:t>
                      </a:r>
                      <a:endParaRPr sz="700">
                        <a:latin typeface="Arial"/>
                        <a:cs typeface="Arial"/>
                      </a:endParaRPr>
                    </a:p>
                  </a:txBody>
                  <a:tcPr marL="0" marR="0" marT="40640" marB="0">
                    <a:solidFill>
                      <a:srgbClr val="F4F4F4"/>
                    </a:solidFill>
                  </a:tcPr>
                </a:tc>
                <a:tc>
                  <a:txBody>
                    <a:bodyPr/>
                    <a:lstStyle/>
                    <a:p>
                      <a:pPr marR="40005" algn="r">
                        <a:lnSpc>
                          <a:spcPct val="100000"/>
                        </a:lnSpc>
                        <a:spcBef>
                          <a:spcPts val="320"/>
                        </a:spcBef>
                      </a:pPr>
                      <a:r>
                        <a:rPr sz="700" spc="-5" dirty="0">
                          <a:latin typeface="Arial"/>
                          <a:cs typeface="Arial"/>
                        </a:rPr>
                        <a:t>15.00000</a:t>
                      </a:r>
                      <a:r>
                        <a:rPr sz="700" dirty="0">
                          <a:latin typeface="Arial"/>
                          <a:cs typeface="Arial"/>
                        </a:rPr>
                        <a:t>0</a:t>
                      </a:r>
                      <a:endParaRPr sz="700">
                        <a:latin typeface="Arial"/>
                        <a:cs typeface="Arial"/>
                      </a:endParaRPr>
                    </a:p>
                  </a:txBody>
                  <a:tcPr marL="0" marR="0" marT="40640" marB="0">
                    <a:solidFill>
                      <a:srgbClr val="F4F4F4"/>
                    </a:solidFill>
                  </a:tcPr>
                </a:tc>
                <a:tc>
                  <a:txBody>
                    <a:bodyPr/>
                    <a:lstStyle/>
                    <a:p>
                      <a:pPr marR="41275" algn="r">
                        <a:lnSpc>
                          <a:spcPct val="100000"/>
                        </a:lnSpc>
                        <a:spcBef>
                          <a:spcPts val="320"/>
                        </a:spcBef>
                      </a:pPr>
                      <a:r>
                        <a:rPr sz="700" spc="-5" dirty="0">
                          <a:latin typeface="Arial"/>
                          <a:cs typeface="Arial"/>
                        </a:rPr>
                        <a:t>32.00000</a:t>
                      </a:r>
                      <a:r>
                        <a:rPr sz="700" dirty="0">
                          <a:latin typeface="Arial"/>
                          <a:cs typeface="Arial"/>
                        </a:rPr>
                        <a:t>0</a:t>
                      </a:r>
                      <a:endParaRPr sz="700">
                        <a:latin typeface="Arial"/>
                        <a:cs typeface="Arial"/>
                      </a:endParaRPr>
                    </a:p>
                  </a:txBody>
                  <a:tcPr marL="0" marR="0" marT="40640" marB="0">
                    <a:solidFill>
                      <a:srgbClr val="F4F4F4"/>
                    </a:solidFill>
                  </a:tcPr>
                </a:tc>
                <a:tc>
                  <a:txBody>
                    <a:bodyPr/>
                    <a:lstStyle/>
                    <a:p>
                      <a:pPr marR="41275" algn="r">
                        <a:lnSpc>
                          <a:spcPct val="100000"/>
                        </a:lnSpc>
                        <a:spcBef>
                          <a:spcPts val="320"/>
                        </a:spcBef>
                      </a:pPr>
                      <a:r>
                        <a:rPr sz="700" spc="-5" dirty="0">
                          <a:latin typeface="Arial"/>
                          <a:cs typeface="Arial"/>
                        </a:rPr>
                        <a:t>26.00000</a:t>
                      </a:r>
                      <a:r>
                        <a:rPr sz="700" dirty="0">
                          <a:latin typeface="Arial"/>
                          <a:cs typeface="Arial"/>
                        </a:rPr>
                        <a:t>0</a:t>
                      </a:r>
                      <a:endParaRPr sz="700">
                        <a:latin typeface="Arial"/>
                        <a:cs typeface="Arial"/>
                      </a:endParaRPr>
                    </a:p>
                  </a:txBody>
                  <a:tcPr marL="0" marR="0" marT="40640" marB="0">
                    <a:solidFill>
                      <a:srgbClr val="F4F4F4"/>
                    </a:solidFill>
                  </a:tcPr>
                </a:tc>
                <a:tc>
                  <a:txBody>
                    <a:bodyPr/>
                    <a:lstStyle/>
                    <a:p>
                      <a:pPr marR="41275" algn="r">
                        <a:lnSpc>
                          <a:spcPct val="100000"/>
                        </a:lnSpc>
                        <a:spcBef>
                          <a:spcPts val="320"/>
                        </a:spcBef>
                      </a:pPr>
                      <a:r>
                        <a:rPr sz="700" spc="-5" dirty="0">
                          <a:latin typeface="Arial"/>
                          <a:cs typeface="Arial"/>
                        </a:rPr>
                        <a:t>30.00000</a:t>
                      </a:r>
                      <a:r>
                        <a:rPr sz="700" dirty="0">
                          <a:latin typeface="Arial"/>
                          <a:cs typeface="Arial"/>
                        </a:rPr>
                        <a:t>0</a:t>
                      </a:r>
                      <a:endParaRPr sz="700">
                        <a:latin typeface="Arial"/>
                        <a:cs typeface="Arial"/>
                      </a:endParaRPr>
                    </a:p>
                  </a:txBody>
                  <a:tcPr marL="0" marR="0" marT="40640" marB="0">
                    <a:solidFill>
                      <a:srgbClr val="F4F4F4"/>
                    </a:solidFill>
                  </a:tcPr>
                </a:tc>
                <a:tc>
                  <a:txBody>
                    <a:bodyPr/>
                    <a:lstStyle/>
                    <a:p>
                      <a:pPr marR="41275" algn="r">
                        <a:lnSpc>
                          <a:spcPct val="100000"/>
                        </a:lnSpc>
                        <a:spcBef>
                          <a:spcPts val="320"/>
                        </a:spcBef>
                      </a:pPr>
                      <a:r>
                        <a:rPr sz="700" spc="-5" dirty="0">
                          <a:latin typeface="Arial"/>
                          <a:cs typeface="Arial"/>
                        </a:rPr>
                        <a:t>88.00000</a:t>
                      </a:r>
                      <a:r>
                        <a:rPr sz="700" dirty="0">
                          <a:latin typeface="Arial"/>
                          <a:cs typeface="Arial"/>
                        </a:rPr>
                        <a:t>0</a:t>
                      </a:r>
                      <a:endParaRPr sz="700">
                        <a:latin typeface="Arial"/>
                        <a:cs typeface="Arial"/>
                      </a:endParaRPr>
                    </a:p>
                  </a:txBody>
                  <a:tcPr marL="0" marR="0" marT="40640" marB="0">
                    <a:solidFill>
                      <a:srgbClr val="F4F4F4"/>
                    </a:solidFill>
                  </a:tcPr>
                </a:tc>
                <a:tc>
                  <a:txBody>
                    <a:bodyPr/>
                    <a:lstStyle/>
                    <a:p>
                      <a:pPr marR="37465" algn="r">
                        <a:lnSpc>
                          <a:spcPct val="100000"/>
                        </a:lnSpc>
                        <a:spcBef>
                          <a:spcPts val="320"/>
                        </a:spcBef>
                      </a:pPr>
                      <a:r>
                        <a:rPr sz="700" spc="-5" dirty="0">
                          <a:latin typeface="Arial"/>
                          <a:cs typeface="Arial"/>
                        </a:rPr>
                        <a:t>9.538058e+0</a:t>
                      </a:r>
                      <a:r>
                        <a:rPr sz="700" dirty="0">
                          <a:latin typeface="Arial"/>
                          <a:cs typeface="Arial"/>
                        </a:rPr>
                        <a:t>6</a:t>
                      </a:r>
                      <a:endParaRPr sz="700">
                        <a:latin typeface="Arial"/>
                        <a:cs typeface="Arial"/>
                      </a:endParaRPr>
                    </a:p>
                  </a:txBody>
                  <a:tcPr marL="0" marR="0" marT="40640" marB="0">
                    <a:solidFill>
                      <a:srgbClr val="F4F4F4"/>
                    </a:solidFill>
                  </a:tcPr>
                </a:tc>
                <a:tc>
                  <a:txBody>
                    <a:bodyPr/>
                    <a:lstStyle/>
                    <a:p>
                      <a:pPr algn="r">
                        <a:lnSpc>
                          <a:spcPct val="100000"/>
                        </a:lnSpc>
                        <a:spcBef>
                          <a:spcPts val="320"/>
                        </a:spcBef>
                      </a:pPr>
                      <a:r>
                        <a:rPr sz="700" spc="-5" dirty="0">
                          <a:latin typeface="Arial"/>
                          <a:cs typeface="Arial"/>
                        </a:rPr>
                        <a:t>-7</a:t>
                      </a:r>
                      <a:r>
                        <a:rPr sz="700" dirty="0">
                          <a:latin typeface="Arial"/>
                          <a:cs typeface="Arial"/>
                        </a:rPr>
                        <a:t>9</a:t>
                      </a:r>
                      <a:endParaRPr sz="700">
                        <a:latin typeface="Arial"/>
                        <a:cs typeface="Arial"/>
                      </a:endParaRPr>
                    </a:p>
                  </a:txBody>
                  <a:tcPr marL="0" marR="0" marT="40640" marB="0">
                    <a:solidFill>
                      <a:srgbClr val="F4F4F4"/>
                    </a:solidFill>
                  </a:tcPr>
                </a:tc>
              </a:tr>
              <a:tr h="148960">
                <a:tc>
                  <a:txBody>
                    <a:bodyPr/>
                    <a:lstStyle/>
                    <a:p>
                      <a:pPr marR="38735" algn="r">
                        <a:lnSpc>
                          <a:spcPts val="755"/>
                        </a:lnSpc>
                        <a:spcBef>
                          <a:spcPts val="320"/>
                        </a:spcBef>
                      </a:pPr>
                      <a:r>
                        <a:rPr sz="700" b="1" spc="-5" dirty="0">
                          <a:latin typeface="Arial"/>
                          <a:cs typeface="Arial"/>
                        </a:rPr>
                        <a:t>ma</a:t>
                      </a:r>
                      <a:r>
                        <a:rPr sz="700" b="1" dirty="0">
                          <a:latin typeface="Arial"/>
                          <a:cs typeface="Arial"/>
                        </a:rPr>
                        <a:t>x</a:t>
                      </a:r>
                      <a:endParaRPr sz="700">
                        <a:latin typeface="Arial"/>
                        <a:cs typeface="Arial"/>
                      </a:endParaRPr>
                    </a:p>
                  </a:txBody>
                  <a:tcPr marL="0" marR="0" marT="40640" marB="0"/>
                </a:tc>
                <a:tc>
                  <a:txBody>
                    <a:bodyPr/>
                    <a:lstStyle/>
                    <a:p>
                      <a:pPr marR="40005" algn="r">
                        <a:lnSpc>
                          <a:spcPts val="755"/>
                        </a:lnSpc>
                        <a:spcBef>
                          <a:spcPts val="320"/>
                        </a:spcBef>
                      </a:pPr>
                      <a:r>
                        <a:rPr sz="700" spc="-5" dirty="0">
                          <a:latin typeface="Arial"/>
                          <a:cs typeface="Arial"/>
                        </a:rPr>
                        <a:t>13564.00000</a:t>
                      </a:r>
                      <a:r>
                        <a:rPr sz="700" dirty="0">
                          <a:latin typeface="Arial"/>
                          <a:cs typeface="Arial"/>
                        </a:rPr>
                        <a:t>0</a:t>
                      </a:r>
                      <a:endParaRPr sz="700">
                        <a:latin typeface="Arial"/>
                        <a:cs typeface="Arial"/>
                      </a:endParaRPr>
                    </a:p>
                  </a:txBody>
                  <a:tcPr marL="0" marR="0" marT="40640" marB="0"/>
                </a:tc>
                <a:tc>
                  <a:txBody>
                    <a:bodyPr/>
                    <a:lstStyle/>
                    <a:p>
                      <a:pPr marR="40005" algn="r">
                        <a:lnSpc>
                          <a:spcPts val="755"/>
                        </a:lnSpc>
                        <a:spcBef>
                          <a:spcPts val="320"/>
                        </a:spcBef>
                      </a:pPr>
                      <a:r>
                        <a:rPr sz="700" spc="-5" dirty="0">
                          <a:latin typeface="Arial"/>
                          <a:cs typeface="Arial"/>
                        </a:rPr>
                        <a:t>44.00000</a:t>
                      </a:r>
                      <a:r>
                        <a:rPr sz="700" dirty="0">
                          <a:latin typeface="Arial"/>
                          <a:cs typeface="Arial"/>
                        </a:rPr>
                        <a:t>0</a:t>
                      </a:r>
                      <a:endParaRPr sz="700">
                        <a:latin typeface="Arial"/>
                        <a:cs typeface="Arial"/>
                      </a:endParaRPr>
                    </a:p>
                  </a:txBody>
                  <a:tcPr marL="0" marR="0" marT="40640" marB="0"/>
                </a:tc>
                <a:tc>
                  <a:txBody>
                    <a:bodyPr/>
                    <a:lstStyle/>
                    <a:p>
                      <a:pPr marR="40005" algn="r">
                        <a:lnSpc>
                          <a:spcPts val="755"/>
                        </a:lnSpc>
                        <a:spcBef>
                          <a:spcPts val="320"/>
                        </a:spcBef>
                      </a:pPr>
                      <a:r>
                        <a:rPr sz="700" spc="-5" dirty="0">
                          <a:latin typeface="Arial"/>
                          <a:cs typeface="Arial"/>
                        </a:rPr>
                        <a:t>30.00000</a:t>
                      </a:r>
                      <a:r>
                        <a:rPr sz="700" dirty="0">
                          <a:latin typeface="Arial"/>
                          <a:cs typeface="Arial"/>
                        </a:rPr>
                        <a:t>0</a:t>
                      </a:r>
                      <a:endParaRPr sz="700">
                        <a:latin typeface="Arial"/>
                        <a:cs typeface="Arial"/>
                      </a:endParaRPr>
                    </a:p>
                  </a:txBody>
                  <a:tcPr marL="0" marR="0" marT="40640" marB="0"/>
                </a:tc>
                <a:tc>
                  <a:txBody>
                    <a:bodyPr/>
                    <a:lstStyle/>
                    <a:p>
                      <a:pPr marR="40005" algn="r">
                        <a:lnSpc>
                          <a:spcPts val="755"/>
                        </a:lnSpc>
                        <a:spcBef>
                          <a:spcPts val="320"/>
                        </a:spcBef>
                      </a:pPr>
                      <a:r>
                        <a:rPr sz="700" spc="-5" dirty="0">
                          <a:latin typeface="Arial"/>
                          <a:cs typeface="Arial"/>
                        </a:rPr>
                        <a:t>56.00000</a:t>
                      </a:r>
                      <a:r>
                        <a:rPr sz="700" dirty="0">
                          <a:latin typeface="Arial"/>
                          <a:cs typeface="Arial"/>
                        </a:rPr>
                        <a:t>0</a:t>
                      </a:r>
                      <a:endParaRPr sz="700">
                        <a:latin typeface="Arial"/>
                        <a:cs typeface="Arial"/>
                      </a:endParaRPr>
                    </a:p>
                  </a:txBody>
                  <a:tcPr marL="0" marR="0" marT="40640" marB="0"/>
                </a:tc>
                <a:tc>
                  <a:txBody>
                    <a:bodyPr/>
                    <a:lstStyle/>
                    <a:p>
                      <a:pPr marR="36195" algn="r">
                        <a:lnSpc>
                          <a:spcPts val="755"/>
                        </a:lnSpc>
                        <a:spcBef>
                          <a:spcPts val="320"/>
                        </a:spcBef>
                      </a:pPr>
                      <a:r>
                        <a:rPr sz="700" spc="-5" dirty="0">
                          <a:latin typeface="Arial"/>
                          <a:cs typeface="Arial"/>
                        </a:rPr>
                        <a:t>204.00000</a:t>
                      </a:r>
                      <a:r>
                        <a:rPr sz="700" dirty="0">
                          <a:latin typeface="Arial"/>
                          <a:cs typeface="Arial"/>
                        </a:rPr>
                        <a:t>0</a:t>
                      </a:r>
                      <a:endParaRPr sz="700">
                        <a:latin typeface="Arial"/>
                        <a:cs typeface="Arial"/>
                      </a:endParaRPr>
                    </a:p>
                  </a:txBody>
                  <a:tcPr marL="0" marR="0" marT="40640" marB="0"/>
                </a:tc>
                <a:tc>
                  <a:txBody>
                    <a:bodyPr/>
                    <a:lstStyle/>
                    <a:p>
                      <a:pPr marR="36195" algn="r">
                        <a:lnSpc>
                          <a:spcPts val="755"/>
                        </a:lnSpc>
                        <a:spcBef>
                          <a:spcPts val="320"/>
                        </a:spcBef>
                      </a:pPr>
                      <a:r>
                        <a:rPr sz="700" spc="-5" dirty="0">
                          <a:latin typeface="Arial"/>
                          <a:cs typeface="Arial"/>
                        </a:rPr>
                        <a:t>100.00000</a:t>
                      </a:r>
                      <a:r>
                        <a:rPr sz="700" dirty="0">
                          <a:latin typeface="Arial"/>
                          <a:cs typeface="Arial"/>
                        </a:rPr>
                        <a:t>0</a:t>
                      </a:r>
                      <a:endParaRPr sz="700">
                        <a:latin typeface="Arial"/>
                        <a:cs typeface="Arial"/>
                      </a:endParaRPr>
                    </a:p>
                  </a:txBody>
                  <a:tcPr marL="0" marR="0" marT="40640" marB="0"/>
                </a:tc>
                <a:tc>
                  <a:txBody>
                    <a:bodyPr/>
                    <a:lstStyle/>
                    <a:p>
                      <a:pPr marR="36195" algn="r">
                        <a:lnSpc>
                          <a:spcPts val="755"/>
                        </a:lnSpc>
                        <a:spcBef>
                          <a:spcPts val="320"/>
                        </a:spcBef>
                      </a:pPr>
                      <a:r>
                        <a:rPr sz="700" spc="-5" dirty="0">
                          <a:latin typeface="Arial"/>
                          <a:cs typeface="Arial"/>
                        </a:rPr>
                        <a:t>144.00000</a:t>
                      </a:r>
                      <a:r>
                        <a:rPr sz="700" dirty="0">
                          <a:latin typeface="Arial"/>
                          <a:cs typeface="Arial"/>
                        </a:rPr>
                        <a:t>0</a:t>
                      </a:r>
                      <a:endParaRPr sz="700">
                        <a:latin typeface="Arial"/>
                        <a:cs typeface="Arial"/>
                      </a:endParaRPr>
                    </a:p>
                  </a:txBody>
                  <a:tcPr marL="0" marR="0" marT="40640" marB="0"/>
                </a:tc>
                <a:tc>
                  <a:txBody>
                    <a:bodyPr/>
                    <a:lstStyle/>
                    <a:p>
                      <a:pPr marR="36195" algn="r">
                        <a:lnSpc>
                          <a:spcPts val="755"/>
                        </a:lnSpc>
                        <a:spcBef>
                          <a:spcPts val="320"/>
                        </a:spcBef>
                      </a:pPr>
                      <a:r>
                        <a:rPr sz="700" spc="-5" dirty="0">
                          <a:latin typeface="Arial"/>
                          <a:cs typeface="Arial"/>
                        </a:rPr>
                        <a:t>280.00000</a:t>
                      </a:r>
                      <a:r>
                        <a:rPr sz="700" dirty="0">
                          <a:latin typeface="Arial"/>
                          <a:cs typeface="Arial"/>
                        </a:rPr>
                        <a:t>0</a:t>
                      </a:r>
                      <a:endParaRPr sz="700">
                        <a:latin typeface="Arial"/>
                        <a:cs typeface="Arial"/>
                      </a:endParaRPr>
                    </a:p>
                  </a:txBody>
                  <a:tcPr marL="0" marR="0" marT="40640" marB="0"/>
                </a:tc>
                <a:tc>
                  <a:txBody>
                    <a:bodyPr/>
                    <a:lstStyle/>
                    <a:p>
                      <a:pPr marR="37465" algn="r">
                        <a:lnSpc>
                          <a:spcPts val="755"/>
                        </a:lnSpc>
                        <a:spcBef>
                          <a:spcPts val="320"/>
                        </a:spcBef>
                      </a:pPr>
                      <a:r>
                        <a:rPr sz="700" spc="-5" dirty="0">
                          <a:latin typeface="Arial"/>
                          <a:cs typeface="Arial"/>
                        </a:rPr>
                        <a:t>3.007298e+0</a:t>
                      </a:r>
                      <a:r>
                        <a:rPr sz="700" dirty="0">
                          <a:latin typeface="Arial"/>
                          <a:cs typeface="Arial"/>
                        </a:rPr>
                        <a:t>7</a:t>
                      </a:r>
                      <a:endParaRPr sz="700">
                        <a:latin typeface="Arial"/>
                        <a:cs typeface="Arial"/>
                      </a:endParaRPr>
                    </a:p>
                  </a:txBody>
                  <a:tcPr marL="0" marR="0" marT="40640" marB="0"/>
                </a:tc>
                <a:tc>
                  <a:txBody>
                    <a:bodyPr/>
                    <a:lstStyle/>
                    <a:p>
                      <a:pPr algn="r">
                        <a:lnSpc>
                          <a:spcPts val="755"/>
                        </a:lnSpc>
                        <a:spcBef>
                          <a:spcPts val="320"/>
                        </a:spcBef>
                      </a:pPr>
                      <a:r>
                        <a:rPr sz="700" spc="-5" dirty="0">
                          <a:latin typeface="Arial"/>
                          <a:cs typeface="Arial"/>
                        </a:rPr>
                        <a:t>-7</a:t>
                      </a:r>
                      <a:r>
                        <a:rPr sz="700" dirty="0">
                          <a:latin typeface="Arial"/>
                          <a:cs typeface="Arial"/>
                        </a:rPr>
                        <a:t>9</a:t>
                      </a:r>
                      <a:endParaRPr sz="700">
                        <a:latin typeface="Arial"/>
                        <a:cs typeface="Arial"/>
                      </a:endParaRPr>
                    </a:p>
                  </a:txBody>
                  <a:tcPr marL="0" marR="0" marT="40640" marB="0"/>
                </a:tc>
              </a:tr>
            </a:tbl>
          </a:graphicData>
        </a:graphic>
      </p:graphicFrame>
      <p:sp>
        <p:nvSpPr>
          <p:cNvPr id="105" name="object 105"/>
          <p:cNvSpPr txBox="1"/>
          <p:nvPr/>
        </p:nvSpPr>
        <p:spPr>
          <a:xfrm>
            <a:off x="608402" y="4526175"/>
            <a:ext cx="1503045" cy="1137285"/>
          </a:xfrm>
          <a:prstGeom prst="rect">
            <a:avLst/>
          </a:prstGeom>
        </p:spPr>
        <p:txBody>
          <a:bodyPr vert="horz" wrap="square" lIns="0" tIns="11430" rIns="0" bIns="0" rtlCol="0">
            <a:spAutoFit/>
          </a:bodyPr>
          <a:lstStyle/>
          <a:p>
            <a:pPr marL="12700">
              <a:lnSpc>
                <a:spcPct val="100000"/>
              </a:lnSpc>
              <a:spcBef>
                <a:spcPts val="90"/>
              </a:spcBef>
            </a:pPr>
            <a:r>
              <a:rPr sz="850" spc="-10" dirty="0">
                <a:latin typeface="Courier New"/>
                <a:cs typeface="Courier New"/>
              </a:rPr>
              <a:t>dtype:</a:t>
            </a:r>
            <a:r>
              <a:rPr sz="850" spc="-20" dirty="0">
                <a:latin typeface="Courier New"/>
                <a:cs typeface="Courier New"/>
              </a:rPr>
              <a:t> </a:t>
            </a:r>
            <a:r>
              <a:rPr sz="850" spc="-10" dirty="0">
                <a:latin typeface="Courier New"/>
                <a:cs typeface="Courier New"/>
              </a:rPr>
              <a:t>int64</a:t>
            </a:r>
            <a:endParaRPr sz="850">
              <a:latin typeface="Courier New"/>
              <a:cs typeface="Courier New"/>
            </a:endParaRPr>
          </a:p>
          <a:p>
            <a:pPr>
              <a:lnSpc>
                <a:spcPct val="100000"/>
              </a:lnSpc>
            </a:pPr>
            <a:endParaRPr sz="900">
              <a:latin typeface="Times New Roman"/>
              <a:cs typeface="Times New Roman"/>
            </a:endParaRPr>
          </a:p>
          <a:p>
            <a:pPr>
              <a:lnSpc>
                <a:spcPct val="100000"/>
              </a:lnSpc>
              <a:spcBef>
                <a:spcPts val="40"/>
              </a:spcBef>
            </a:pPr>
            <a:endParaRPr sz="1150">
              <a:latin typeface="Times New Roman"/>
              <a:cs typeface="Times New Roman"/>
            </a:endParaRPr>
          </a:p>
          <a:p>
            <a:pPr marL="12700">
              <a:lnSpc>
                <a:spcPct val="100000"/>
              </a:lnSpc>
            </a:pPr>
            <a:r>
              <a:rPr sz="850" spc="-10" dirty="0">
                <a:solidFill>
                  <a:srgbClr val="2F3E9E"/>
                </a:solidFill>
                <a:latin typeface="Courier New"/>
                <a:cs typeface="Courier New"/>
              </a:rPr>
              <a:t>In</a:t>
            </a:r>
            <a:r>
              <a:rPr sz="850" spc="-20" dirty="0">
                <a:solidFill>
                  <a:srgbClr val="2F3E9E"/>
                </a:solidFill>
                <a:latin typeface="Courier New"/>
                <a:cs typeface="Courier New"/>
              </a:rPr>
              <a:t> </a:t>
            </a:r>
            <a:r>
              <a:rPr sz="850" spc="-10" dirty="0">
                <a:solidFill>
                  <a:srgbClr val="2F3E9E"/>
                </a:solidFill>
                <a:latin typeface="Courier New"/>
                <a:cs typeface="Courier New"/>
              </a:rPr>
              <a:t>[13]:</a:t>
            </a:r>
            <a:endParaRPr sz="850">
              <a:latin typeface="Courier New"/>
              <a:cs typeface="Courier New"/>
            </a:endParaRPr>
          </a:p>
          <a:p>
            <a:pPr marL="20320">
              <a:lnSpc>
                <a:spcPct val="100000"/>
              </a:lnSpc>
              <a:spcBef>
                <a:spcPts val="665"/>
              </a:spcBef>
            </a:pPr>
            <a:r>
              <a:rPr sz="850" spc="-15" dirty="0">
                <a:solidFill>
                  <a:srgbClr val="333333"/>
                </a:solidFill>
                <a:latin typeface="Courier New"/>
                <a:cs typeface="Courier New"/>
              </a:rPr>
              <a:t>child_center</a:t>
            </a:r>
            <a:r>
              <a:rPr sz="850" spc="-15" dirty="0">
                <a:solidFill>
                  <a:srgbClr val="666666"/>
                </a:solidFill>
                <a:latin typeface="Courier New"/>
                <a:cs typeface="Courier New"/>
              </a:rPr>
              <a:t>.</a:t>
            </a:r>
            <a:r>
              <a:rPr sz="850" spc="-15" dirty="0">
                <a:solidFill>
                  <a:srgbClr val="333333"/>
                </a:solidFill>
                <a:latin typeface="Courier New"/>
                <a:cs typeface="Courier New"/>
              </a:rPr>
              <a:t>describe()</a:t>
            </a:r>
            <a:endParaRPr sz="850">
              <a:latin typeface="Courier New"/>
              <a:cs typeface="Courier New"/>
            </a:endParaRPr>
          </a:p>
          <a:p>
            <a:pPr>
              <a:lnSpc>
                <a:spcPct val="100000"/>
              </a:lnSpc>
            </a:pPr>
            <a:endParaRPr sz="900">
              <a:latin typeface="Times New Roman"/>
              <a:cs typeface="Times New Roman"/>
            </a:endParaRPr>
          </a:p>
          <a:p>
            <a:pPr marL="12700">
              <a:lnSpc>
                <a:spcPct val="100000"/>
              </a:lnSpc>
              <a:spcBef>
                <a:spcPts val="585"/>
              </a:spcBef>
            </a:pPr>
            <a:r>
              <a:rPr sz="850" spc="-15" dirty="0">
                <a:solidFill>
                  <a:srgbClr val="D74214"/>
                </a:solidFill>
                <a:latin typeface="Courier New"/>
                <a:cs typeface="Courier New"/>
              </a:rPr>
              <a:t>Out[13]:</a:t>
            </a:r>
            <a:endParaRPr sz="850">
              <a:latin typeface="Courier New"/>
              <a:cs typeface="Courier New"/>
            </a:endParaRPr>
          </a:p>
        </p:txBody>
      </p:sp>
      <p:graphicFrame>
        <p:nvGraphicFramePr>
          <p:cNvPr id="106" name="object 106"/>
          <p:cNvGraphicFramePr>
            <a:graphicFrameLocks noGrp="1"/>
          </p:cNvGraphicFramePr>
          <p:nvPr>
            <p:extLst>
              <p:ext uri="{D42A27DB-BD31-4B8C-83A1-F6EECF244321}">
                <p14:modId xmlns:p14="http://schemas.microsoft.com/office/powerpoint/2010/main" val="2762737100"/>
              </p:ext>
            </p:extLst>
          </p:nvPr>
        </p:nvGraphicFramePr>
        <p:xfrm>
          <a:off x="589351" y="8474519"/>
          <a:ext cx="1522095" cy="837962"/>
        </p:xfrm>
        <a:graphic>
          <a:graphicData uri="http://schemas.openxmlformats.org/drawingml/2006/table">
            <a:tbl>
              <a:tblPr firstRow="1" bandRow="1">
                <a:tableStyleId>{2D5ABB26-0587-4C30-8999-92F81FD0307C}</a:tableStyleId>
              </a:tblPr>
              <a:tblGrid>
                <a:gridCol w="1123400"/>
                <a:gridCol w="398695"/>
              </a:tblGrid>
              <a:tr h="338648">
                <a:tc>
                  <a:txBody>
                    <a:bodyPr/>
                    <a:lstStyle/>
                    <a:p>
                      <a:pPr marL="31750">
                        <a:lnSpc>
                          <a:spcPts val="869"/>
                        </a:lnSpc>
                      </a:pPr>
                      <a:r>
                        <a:rPr sz="850" spc="-15" dirty="0">
                          <a:solidFill>
                            <a:srgbClr val="D74214"/>
                          </a:solidFill>
                          <a:latin typeface="Courier New"/>
                          <a:cs typeface="Courier New"/>
                        </a:rPr>
                        <a:t>Out[14]:</a:t>
                      </a:r>
                      <a:endParaRPr sz="850">
                        <a:latin typeface="Courier New"/>
                        <a:cs typeface="Courier New"/>
                      </a:endParaRPr>
                    </a:p>
                    <a:p>
                      <a:pPr marL="31750">
                        <a:lnSpc>
                          <a:spcPct val="100000"/>
                        </a:lnSpc>
                        <a:spcBef>
                          <a:spcPts val="660"/>
                        </a:spcBef>
                      </a:pPr>
                      <a:r>
                        <a:rPr sz="850" spc="-15" dirty="0">
                          <a:latin typeface="Courier New"/>
                          <a:cs typeface="Courier New"/>
                        </a:rPr>
                        <a:t>center_type</a:t>
                      </a:r>
                      <a:endParaRPr sz="850">
                        <a:latin typeface="Courier New"/>
                        <a:cs typeface="Courier New"/>
                      </a:endParaRPr>
                    </a:p>
                  </a:txBody>
                  <a:tcPr marL="0" marR="0" marT="0" marB="0"/>
                </a:tc>
                <a:tc>
                  <a:txBody>
                    <a:bodyPr/>
                    <a:lstStyle/>
                    <a:p>
                      <a:pPr>
                        <a:lnSpc>
                          <a:spcPct val="100000"/>
                        </a:lnSpc>
                      </a:pPr>
                      <a:endParaRPr sz="700">
                        <a:latin typeface="Times New Roman"/>
                        <a:cs typeface="Times New Roman"/>
                      </a:endParaRPr>
                    </a:p>
                  </a:txBody>
                  <a:tcPr marL="0" marR="0" marT="0" marB="0"/>
                </a:tc>
              </a:tr>
              <a:tr h="114933">
                <a:tc>
                  <a:txBody>
                    <a:bodyPr/>
                    <a:lstStyle/>
                    <a:p>
                      <a:pPr marL="31750">
                        <a:lnSpc>
                          <a:spcPts val="905"/>
                        </a:lnSpc>
                      </a:pPr>
                      <a:r>
                        <a:rPr sz="850" spc="-15" dirty="0">
                          <a:latin typeface="Courier New"/>
                          <a:cs typeface="Courier New"/>
                        </a:rPr>
                        <a:t>Non-Profit</a:t>
                      </a:r>
                      <a:endParaRPr sz="850">
                        <a:latin typeface="Courier New"/>
                        <a:cs typeface="Courier New"/>
                      </a:endParaRPr>
                    </a:p>
                  </a:txBody>
                  <a:tcPr marL="0" marR="0" marT="0" marB="0"/>
                </a:tc>
                <a:tc>
                  <a:txBody>
                    <a:bodyPr/>
                    <a:lstStyle/>
                    <a:p>
                      <a:pPr marR="24130" algn="r">
                        <a:lnSpc>
                          <a:spcPts val="905"/>
                        </a:lnSpc>
                      </a:pPr>
                      <a:r>
                        <a:rPr sz="850" spc="-5" dirty="0">
                          <a:latin typeface="Courier New"/>
                          <a:cs typeface="Courier New"/>
                        </a:rPr>
                        <a:t>66</a:t>
                      </a:r>
                      <a:r>
                        <a:rPr sz="850" dirty="0">
                          <a:latin typeface="Courier New"/>
                          <a:cs typeface="Courier New"/>
                        </a:rPr>
                        <a:t>8</a:t>
                      </a:r>
                      <a:endParaRPr sz="850">
                        <a:latin typeface="Courier New"/>
                        <a:cs typeface="Courier New"/>
                      </a:endParaRPr>
                    </a:p>
                  </a:txBody>
                  <a:tcPr marL="0" marR="0" marT="0" marB="0"/>
                </a:tc>
              </a:tr>
              <a:tr h="129576">
                <a:tc>
                  <a:txBody>
                    <a:bodyPr/>
                    <a:lstStyle/>
                    <a:p>
                      <a:pPr marL="31750">
                        <a:lnSpc>
                          <a:spcPts val="905"/>
                        </a:lnSpc>
                      </a:pPr>
                      <a:r>
                        <a:rPr sz="850" spc="-15" dirty="0">
                          <a:latin typeface="Courier New"/>
                          <a:cs typeface="Courier New"/>
                        </a:rPr>
                        <a:t>Commercial</a:t>
                      </a:r>
                      <a:endParaRPr sz="850">
                        <a:latin typeface="Courier New"/>
                        <a:cs typeface="Courier New"/>
                      </a:endParaRPr>
                    </a:p>
                  </a:txBody>
                  <a:tcPr marL="0" marR="0" marT="0" marB="0"/>
                </a:tc>
                <a:tc>
                  <a:txBody>
                    <a:bodyPr/>
                    <a:lstStyle/>
                    <a:p>
                      <a:pPr marR="24130" algn="r">
                        <a:lnSpc>
                          <a:spcPts val="905"/>
                        </a:lnSpc>
                      </a:pPr>
                      <a:r>
                        <a:rPr sz="850" spc="-5" dirty="0">
                          <a:latin typeface="Courier New"/>
                          <a:cs typeface="Courier New"/>
                        </a:rPr>
                        <a:t>28</a:t>
                      </a:r>
                      <a:r>
                        <a:rPr sz="850" dirty="0">
                          <a:latin typeface="Courier New"/>
                          <a:cs typeface="Courier New"/>
                        </a:rPr>
                        <a:t>6</a:t>
                      </a:r>
                      <a:endParaRPr sz="850">
                        <a:latin typeface="Courier New"/>
                        <a:cs typeface="Courier New"/>
                      </a:endParaRPr>
                    </a:p>
                  </a:txBody>
                  <a:tcPr marL="0" marR="0" marT="0" marB="0"/>
                </a:tc>
              </a:tr>
              <a:tr h="129576">
                <a:tc>
                  <a:txBody>
                    <a:bodyPr/>
                    <a:lstStyle/>
                    <a:p>
                      <a:pPr marL="31750">
                        <a:lnSpc>
                          <a:spcPts val="905"/>
                        </a:lnSpc>
                      </a:pPr>
                      <a:r>
                        <a:rPr sz="850" spc="-15" dirty="0">
                          <a:latin typeface="Courier New"/>
                          <a:cs typeface="Courier New"/>
                        </a:rPr>
                        <a:t>City-Operated</a:t>
                      </a:r>
                      <a:endParaRPr sz="850">
                        <a:latin typeface="Courier New"/>
                        <a:cs typeface="Courier New"/>
                      </a:endParaRPr>
                    </a:p>
                  </a:txBody>
                  <a:tcPr marL="0" marR="0" marT="0" marB="0"/>
                </a:tc>
                <a:tc>
                  <a:txBody>
                    <a:bodyPr/>
                    <a:lstStyle/>
                    <a:p>
                      <a:pPr marR="24130" algn="r">
                        <a:lnSpc>
                          <a:spcPts val="905"/>
                        </a:lnSpc>
                      </a:pPr>
                      <a:r>
                        <a:rPr sz="850" spc="-5" dirty="0">
                          <a:latin typeface="Courier New"/>
                          <a:cs typeface="Courier New"/>
                        </a:rPr>
                        <a:t>5</a:t>
                      </a:r>
                      <a:r>
                        <a:rPr sz="850" dirty="0">
                          <a:latin typeface="Courier New"/>
                          <a:cs typeface="Courier New"/>
                        </a:rPr>
                        <a:t>3</a:t>
                      </a:r>
                      <a:endParaRPr sz="850">
                        <a:latin typeface="Courier New"/>
                        <a:cs typeface="Courier New"/>
                      </a:endParaRPr>
                    </a:p>
                  </a:txBody>
                  <a:tcPr marL="0" marR="0" marT="0" marB="0"/>
                </a:tc>
              </a:tr>
              <a:tr h="125229">
                <a:tc>
                  <a:txBody>
                    <a:bodyPr/>
                    <a:lstStyle/>
                    <a:p>
                      <a:pPr marL="31750">
                        <a:lnSpc>
                          <a:spcPts val="885"/>
                        </a:lnSpc>
                      </a:pPr>
                      <a:r>
                        <a:rPr sz="850" spc="-10" dirty="0">
                          <a:latin typeface="Courier New"/>
                          <a:cs typeface="Courier New"/>
                        </a:rPr>
                        <a:t>dtype:</a:t>
                      </a:r>
                      <a:r>
                        <a:rPr sz="850" spc="-35" dirty="0">
                          <a:latin typeface="Courier New"/>
                          <a:cs typeface="Courier New"/>
                        </a:rPr>
                        <a:t> </a:t>
                      </a:r>
                      <a:r>
                        <a:rPr sz="850" spc="-10" dirty="0">
                          <a:latin typeface="Courier New"/>
                          <a:cs typeface="Courier New"/>
                        </a:rPr>
                        <a:t>int64</a:t>
                      </a:r>
                      <a:endParaRPr sz="850">
                        <a:latin typeface="Courier New"/>
                        <a:cs typeface="Courier New"/>
                      </a:endParaRPr>
                    </a:p>
                  </a:txBody>
                  <a:tcPr marL="0" marR="0" marT="0" marB="0"/>
                </a:tc>
                <a:tc>
                  <a:txBody>
                    <a:bodyPr/>
                    <a:lstStyle/>
                    <a:p>
                      <a:pPr>
                        <a:lnSpc>
                          <a:spcPct val="100000"/>
                        </a:lnSpc>
                      </a:pPr>
                      <a:endParaRPr sz="600" dirty="0">
                        <a:latin typeface="Times New Roman"/>
                        <a:cs typeface="Times New Roman"/>
                      </a:endParaRPr>
                    </a:p>
                  </a:txBody>
                  <a:tcPr marL="0" marR="0" marT="0" marB="0"/>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582991" y="6032811"/>
            <a:ext cx="6387341" cy="342995"/>
          </a:xfrm>
          <a:prstGeom prst="rect">
            <a:avLst/>
          </a:prstGeom>
          <a:blipFill>
            <a:blip r:embed="rId2" cstate="print"/>
            <a:stretch>
              <a:fillRect/>
            </a:stretch>
          </a:blipFill>
        </p:spPr>
        <p:txBody>
          <a:bodyPr wrap="square" lIns="0" tIns="0" rIns="0" bIns="0" rtlCol="0"/>
          <a:lstStyle/>
          <a:p>
            <a:endParaRPr/>
          </a:p>
        </p:txBody>
      </p:sp>
      <p:sp>
        <p:nvSpPr>
          <p:cNvPr id="7" name="object 7"/>
          <p:cNvSpPr txBox="1"/>
          <p:nvPr/>
        </p:nvSpPr>
        <p:spPr>
          <a:xfrm>
            <a:off x="608402" y="5837180"/>
            <a:ext cx="3423285" cy="367030"/>
          </a:xfrm>
          <a:prstGeom prst="rect">
            <a:avLst/>
          </a:prstGeom>
        </p:spPr>
        <p:txBody>
          <a:bodyPr vert="horz" wrap="square" lIns="0" tIns="11430" rIns="0" bIns="0" rtlCol="0">
            <a:spAutoFit/>
          </a:bodyPr>
          <a:lstStyle/>
          <a:p>
            <a:pPr marL="12700">
              <a:lnSpc>
                <a:spcPct val="100000"/>
              </a:lnSpc>
              <a:spcBef>
                <a:spcPts val="90"/>
              </a:spcBef>
            </a:pPr>
            <a:r>
              <a:rPr sz="850" spc="-10" dirty="0">
                <a:solidFill>
                  <a:srgbClr val="2F3E9E"/>
                </a:solidFill>
                <a:latin typeface="Courier New"/>
                <a:cs typeface="Courier New"/>
              </a:rPr>
              <a:t>In</a:t>
            </a:r>
            <a:r>
              <a:rPr sz="850" spc="-15" dirty="0">
                <a:solidFill>
                  <a:srgbClr val="2F3E9E"/>
                </a:solidFill>
                <a:latin typeface="Courier New"/>
                <a:cs typeface="Courier New"/>
              </a:rPr>
              <a:t> </a:t>
            </a:r>
            <a:r>
              <a:rPr sz="850" spc="-10" dirty="0">
                <a:solidFill>
                  <a:srgbClr val="2F3E9E"/>
                </a:solidFill>
                <a:latin typeface="Courier New"/>
                <a:cs typeface="Courier New"/>
              </a:rPr>
              <a:t>[16]:</a:t>
            </a:r>
            <a:endParaRPr sz="850">
              <a:latin typeface="Courier New"/>
              <a:cs typeface="Courier New"/>
            </a:endParaRPr>
          </a:p>
          <a:p>
            <a:pPr marL="20320">
              <a:lnSpc>
                <a:spcPct val="100000"/>
              </a:lnSpc>
              <a:spcBef>
                <a:spcPts val="660"/>
              </a:spcBef>
            </a:pPr>
            <a:r>
              <a:rPr sz="850" i="1" spc="-10" dirty="0">
                <a:solidFill>
                  <a:srgbClr val="3F7F7F"/>
                </a:solidFill>
                <a:latin typeface="Courier New"/>
                <a:cs typeface="Courier New"/>
              </a:rPr>
              <a:t>#lets see how many child care </a:t>
            </a:r>
            <a:r>
              <a:rPr sz="850" i="1" spc="-15" dirty="0">
                <a:solidFill>
                  <a:srgbClr val="3F7F7F"/>
                </a:solidFill>
                <a:latin typeface="Courier New"/>
                <a:cs typeface="Courier New"/>
              </a:rPr>
              <a:t>centers </a:t>
            </a:r>
            <a:r>
              <a:rPr sz="850" i="1" spc="-10" dirty="0">
                <a:solidFill>
                  <a:srgbClr val="3F7F7F"/>
                </a:solidFill>
                <a:latin typeface="Courier New"/>
                <a:cs typeface="Courier New"/>
              </a:rPr>
              <a:t>in each</a:t>
            </a:r>
            <a:r>
              <a:rPr sz="850" i="1" spc="-25" dirty="0">
                <a:solidFill>
                  <a:srgbClr val="3F7F7F"/>
                </a:solidFill>
                <a:latin typeface="Courier New"/>
                <a:cs typeface="Courier New"/>
              </a:rPr>
              <a:t> </a:t>
            </a:r>
            <a:r>
              <a:rPr sz="850" i="1" spc="-15" dirty="0">
                <a:solidFill>
                  <a:srgbClr val="3F7F7F"/>
                </a:solidFill>
                <a:latin typeface="Courier New"/>
                <a:cs typeface="Courier New"/>
              </a:rPr>
              <a:t>Borough</a:t>
            </a:r>
            <a:endParaRPr sz="850">
              <a:latin typeface="Courier New"/>
              <a:cs typeface="Courier New"/>
            </a:endParaRPr>
          </a:p>
        </p:txBody>
      </p:sp>
      <p:sp>
        <p:nvSpPr>
          <p:cNvPr id="8" name="object 8"/>
          <p:cNvSpPr/>
          <p:nvPr/>
        </p:nvSpPr>
        <p:spPr>
          <a:xfrm>
            <a:off x="720189" y="8106028"/>
            <a:ext cx="31115" cy="31115"/>
          </a:xfrm>
          <a:custGeom>
            <a:avLst/>
            <a:gdLst/>
            <a:ahLst/>
            <a:cxnLst/>
            <a:rect l="l" t="t" r="r" b="b"/>
            <a:pathLst>
              <a:path w="31115" h="31115">
                <a:moveTo>
                  <a:pt x="23663" y="30488"/>
                </a:moveTo>
                <a:lnTo>
                  <a:pt x="6825" y="30488"/>
                </a:lnTo>
                <a:lnTo>
                  <a:pt x="0" y="23663"/>
                </a:lnTo>
                <a:lnTo>
                  <a:pt x="0" y="6825"/>
                </a:lnTo>
                <a:lnTo>
                  <a:pt x="6825" y="0"/>
                </a:lnTo>
                <a:lnTo>
                  <a:pt x="23663" y="0"/>
                </a:lnTo>
                <a:lnTo>
                  <a:pt x="30488" y="6825"/>
                </a:lnTo>
                <a:lnTo>
                  <a:pt x="30488" y="23663"/>
                </a:lnTo>
                <a:lnTo>
                  <a:pt x="23663" y="30488"/>
                </a:lnTo>
                <a:close/>
              </a:path>
            </a:pathLst>
          </a:custGeom>
          <a:solidFill>
            <a:srgbClr val="000000"/>
          </a:solidFill>
        </p:spPr>
        <p:txBody>
          <a:bodyPr wrap="square" lIns="0" tIns="0" rIns="0" bIns="0" rtlCol="0"/>
          <a:lstStyle/>
          <a:p>
            <a:endParaRPr/>
          </a:p>
        </p:txBody>
      </p:sp>
      <p:sp>
        <p:nvSpPr>
          <p:cNvPr id="9" name="object 9"/>
          <p:cNvSpPr/>
          <p:nvPr/>
        </p:nvSpPr>
        <p:spPr>
          <a:xfrm>
            <a:off x="720189" y="8106027"/>
            <a:ext cx="31115" cy="31115"/>
          </a:xfrm>
          <a:custGeom>
            <a:avLst/>
            <a:gdLst/>
            <a:ahLst/>
            <a:cxnLst/>
            <a:rect l="l" t="t" r="r" b="b"/>
            <a:pathLst>
              <a:path w="31115" h="31115">
                <a:moveTo>
                  <a:pt x="30488" y="15244"/>
                </a:moveTo>
                <a:lnTo>
                  <a:pt x="30488" y="23663"/>
                </a:lnTo>
                <a:lnTo>
                  <a:pt x="23663" y="30488"/>
                </a:lnTo>
                <a:lnTo>
                  <a:pt x="15244" y="30488"/>
                </a:lnTo>
                <a:lnTo>
                  <a:pt x="6825" y="30488"/>
                </a:lnTo>
                <a:lnTo>
                  <a:pt x="0" y="23663"/>
                </a:lnTo>
                <a:lnTo>
                  <a:pt x="0" y="15244"/>
                </a:lnTo>
                <a:lnTo>
                  <a:pt x="0" y="6825"/>
                </a:lnTo>
                <a:lnTo>
                  <a:pt x="6825" y="0"/>
                </a:lnTo>
                <a:lnTo>
                  <a:pt x="15244" y="0"/>
                </a:lnTo>
                <a:lnTo>
                  <a:pt x="23663" y="0"/>
                </a:lnTo>
                <a:lnTo>
                  <a:pt x="30488" y="6825"/>
                </a:lnTo>
                <a:lnTo>
                  <a:pt x="30488" y="15244"/>
                </a:lnTo>
                <a:close/>
              </a:path>
            </a:pathLst>
          </a:custGeom>
          <a:ln w="7622">
            <a:solidFill>
              <a:srgbClr val="000000"/>
            </a:solidFill>
          </a:ln>
        </p:spPr>
        <p:txBody>
          <a:bodyPr wrap="square" lIns="0" tIns="0" rIns="0" bIns="0" rtlCol="0"/>
          <a:lstStyle/>
          <a:p>
            <a:endParaRPr/>
          </a:p>
        </p:txBody>
      </p:sp>
      <p:sp>
        <p:nvSpPr>
          <p:cNvPr id="10" name="object 10"/>
          <p:cNvSpPr/>
          <p:nvPr/>
        </p:nvSpPr>
        <p:spPr>
          <a:xfrm>
            <a:off x="720189" y="8258471"/>
            <a:ext cx="31115" cy="31115"/>
          </a:xfrm>
          <a:custGeom>
            <a:avLst/>
            <a:gdLst/>
            <a:ahLst/>
            <a:cxnLst/>
            <a:rect l="l" t="t" r="r" b="b"/>
            <a:pathLst>
              <a:path w="31115" h="31115">
                <a:moveTo>
                  <a:pt x="23663" y="30488"/>
                </a:moveTo>
                <a:lnTo>
                  <a:pt x="6825" y="30488"/>
                </a:lnTo>
                <a:lnTo>
                  <a:pt x="0" y="23663"/>
                </a:lnTo>
                <a:lnTo>
                  <a:pt x="0" y="6825"/>
                </a:lnTo>
                <a:lnTo>
                  <a:pt x="6825" y="0"/>
                </a:lnTo>
                <a:lnTo>
                  <a:pt x="23663" y="0"/>
                </a:lnTo>
                <a:lnTo>
                  <a:pt x="30488" y="6825"/>
                </a:lnTo>
                <a:lnTo>
                  <a:pt x="30488" y="23663"/>
                </a:lnTo>
                <a:lnTo>
                  <a:pt x="23663" y="30488"/>
                </a:lnTo>
                <a:close/>
              </a:path>
            </a:pathLst>
          </a:custGeom>
          <a:solidFill>
            <a:srgbClr val="000000"/>
          </a:solidFill>
        </p:spPr>
        <p:txBody>
          <a:bodyPr wrap="square" lIns="0" tIns="0" rIns="0" bIns="0" rtlCol="0"/>
          <a:lstStyle/>
          <a:p>
            <a:endParaRPr/>
          </a:p>
        </p:txBody>
      </p:sp>
      <p:sp>
        <p:nvSpPr>
          <p:cNvPr id="11" name="object 11"/>
          <p:cNvSpPr/>
          <p:nvPr/>
        </p:nvSpPr>
        <p:spPr>
          <a:xfrm>
            <a:off x="720189" y="8258470"/>
            <a:ext cx="31115" cy="31115"/>
          </a:xfrm>
          <a:custGeom>
            <a:avLst/>
            <a:gdLst/>
            <a:ahLst/>
            <a:cxnLst/>
            <a:rect l="l" t="t" r="r" b="b"/>
            <a:pathLst>
              <a:path w="31115" h="31115">
                <a:moveTo>
                  <a:pt x="30488" y="15244"/>
                </a:moveTo>
                <a:lnTo>
                  <a:pt x="30488" y="23663"/>
                </a:lnTo>
                <a:lnTo>
                  <a:pt x="23663" y="30488"/>
                </a:lnTo>
                <a:lnTo>
                  <a:pt x="15244" y="30488"/>
                </a:lnTo>
                <a:lnTo>
                  <a:pt x="6825" y="30488"/>
                </a:lnTo>
                <a:lnTo>
                  <a:pt x="0" y="23663"/>
                </a:lnTo>
                <a:lnTo>
                  <a:pt x="0" y="15244"/>
                </a:lnTo>
                <a:lnTo>
                  <a:pt x="0" y="6825"/>
                </a:lnTo>
                <a:lnTo>
                  <a:pt x="6825" y="0"/>
                </a:lnTo>
                <a:lnTo>
                  <a:pt x="15244" y="0"/>
                </a:lnTo>
                <a:lnTo>
                  <a:pt x="23663" y="0"/>
                </a:lnTo>
                <a:lnTo>
                  <a:pt x="30488" y="6825"/>
                </a:lnTo>
                <a:lnTo>
                  <a:pt x="30488" y="15244"/>
                </a:lnTo>
                <a:close/>
              </a:path>
            </a:pathLst>
          </a:custGeom>
          <a:ln w="7622">
            <a:solidFill>
              <a:srgbClr val="000000"/>
            </a:solidFill>
          </a:ln>
        </p:spPr>
        <p:txBody>
          <a:bodyPr wrap="square" lIns="0" tIns="0" rIns="0" bIns="0" rtlCol="0"/>
          <a:lstStyle/>
          <a:p>
            <a:endParaRPr/>
          </a:p>
        </p:txBody>
      </p:sp>
      <p:sp>
        <p:nvSpPr>
          <p:cNvPr id="12" name="object 12"/>
          <p:cNvSpPr/>
          <p:nvPr/>
        </p:nvSpPr>
        <p:spPr>
          <a:xfrm>
            <a:off x="720189" y="8410913"/>
            <a:ext cx="31115" cy="31115"/>
          </a:xfrm>
          <a:custGeom>
            <a:avLst/>
            <a:gdLst/>
            <a:ahLst/>
            <a:cxnLst/>
            <a:rect l="l" t="t" r="r" b="b"/>
            <a:pathLst>
              <a:path w="31115" h="31115">
                <a:moveTo>
                  <a:pt x="23663" y="30488"/>
                </a:moveTo>
                <a:lnTo>
                  <a:pt x="6825" y="30488"/>
                </a:lnTo>
                <a:lnTo>
                  <a:pt x="0" y="23663"/>
                </a:lnTo>
                <a:lnTo>
                  <a:pt x="0" y="6825"/>
                </a:lnTo>
                <a:lnTo>
                  <a:pt x="6825" y="0"/>
                </a:lnTo>
                <a:lnTo>
                  <a:pt x="23663" y="0"/>
                </a:lnTo>
                <a:lnTo>
                  <a:pt x="30488" y="6825"/>
                </a:lnTo>
                <a:lnTo>
                  <a:pt x="30488" y="23663"/>
                </a:lnTo>
                <a:lnTo>
                  <a:pt x="23663" y="30488"/>
                </a:lnTo>
                <a:close/>
              </a:path>
            </a:pathLst>
          </a:custGeom>
          <a:solidFill>
            <a:srgbClr val="000000"/>
          </a:solidFill>
        </p:spPr>
        <p:txBody>
          <a:bodyPr wrap="square" lIns="0" tIns="0" rIns="0" bIns="0" rtlCol="0"/>
          <a:lstStyle/>
          <a:p>
            <a:endParaRPr/>
          </a:p>
        </p:txBody>
      </p:sp>
      <p:sp>
        <p:nvSpPr>
          <p:cNvPr id="13" name="object 13"/>
          <p:cNvSpPr/>
          <p:nvPr/>
        </p:nvSpPr>
        <p:spPr>
          <a:xfrm>
            <a:off x="720189" y="8410912"/>
            <a:ext cx="31115" cy="31115"/>
          </a:xfrm>
          <a:custGeom>
            <a:avLst/>
            <a:gdLst/>
            <a:ahLst/>
            <a:cxnLst/>
            <a:rect l="l" t="t" r="r" b="b"/>
            <a:pathLst>
              <a:path w="31115" h="31115">
                <a:moveTo>
                  <a:pt x="30488" y="15244"/>
                </a:moveTo>
                <a:lnTo>
                  <a:pt x="30488" y="23663"/>
                </a:lnTo>
                <a:lnTo>
                  <a:pt x="23663" y="30488"/>
                </a:lnTo>
                <a:lnTo>
                  <a:pt x="15244" y="30488"/>
                </a:lnTo>
                <a:lnTo>
                  <a:pt x="6825" y="30488"/>
                </a:lnTo>
                <a:lnTo>
                  <a:pt x="0" y="23663"/>
                </a:lnTo>
                <a:lnTo>
                  <a:pt x="0" y="15244"/>
                </a:lnTo>
                <a:lnTo>
                  <a:pt x="0" y="6825"/>
                </a:lnTo>
                <a:lnTo>
                  <a:pt x="6825" y="0"/>
                </a:lnTo>
                <a:lnTo>
                  <a:pt x="15244" y="0"/>
                </a:lnTo>
                <a:lnTo>
                  <a:pt x="23663" y="0"/>
                </a:lnTo>
                <a:lnTo>
                  <a:pt x="30488" y="6825"/>
                </a:lnTo>
                <a:lnTo>
                  <a:pt x="30488" y="15244"/>
                </a:lnTo>
                <a:close/>
              </a:path>
            </a:pathLst>
          </a:custGeom>
          <a:ln w="7622">
            <a:solidFill>
              <a:srgbClr val="000000"/>
            </a:solidFill>
          </a:ln>
        </p:spPr>
        <p:txBody>
          <a:bodyPr wrap="square" lIns="0" tIns="0" rIns="0" bIns="0" rtlCol="0"/>
          <a:lstStyle/>
          <a:p>
            <a:endParaRPr/>
          </a:p>
        </p:txBody>
      </p:sp>
      <p:sp>
        <p:nvSpPr>
          <p:cNvPr id="14" name="object 14"/>
          <p:cNvSpPr/>
          <p:nvPr/>
        </p:nvSpPr>
        <p:spPr>
          <a:xfrm>
            <a:off x="720189" y="8563356"/>
            <a:ext cx="31115" cy="31115"/>
          </a:xfrm>
          <a:custGeom>
            <a:avLst/>
            <a:gdLst/>
            <a:ahLst/>
            <a:cxnLst/>
            <a:rect l="l" t="t" r="r" b="b"/>
            <a:pathLst>
              <a:path w="31115" h="31115">
                <a:moveTo>
                  <a:pt x="23663" y="30488"/>
                </a:moveTo>
                <a:lnTo>
                  <a:pt x="6825" y="30488"/>
                </a:lnTo>
                <a:lnTo>
                  <a:pt x="0" y="23663"/>
                </a:lnTo>
                <a:lnTo>
                  <a:pt x="0" y="6825"/>
                </a:lnTo>
                <a:lnTo>
                  <a:pt x="6825" y="0"/>
                </a:lnTo>
                <a:lnTo>
                  <a:pt x="23663" y="0"/>
                </a:lnTo>
                <a:lnTo>
                  <a:pt x="30488" y="6825"/>
                </a:lnTo>
                <a:lnTo>
                  <a:pt x="30488" y="23663"/>
                </a:lnTo>
                <a:lnTo>
                  <a:pt x="23663" y="30488"/>
                </a:lnTo>
                <a:close/>
              </a:path>
            </a:pathLst>
          </a:custGeom>
          <a:solidFill>
            <a:srgbClr val="000000"/>
          </a:solidFill>
        </p:spPr>
        <p:txBody>
          <a:bodyPr wrap="square" lIns="0" tIns="0" rIns="0" bIns="0" rtlCol="0"/>
          <a:lstStyle/>
          <a:p>
            <a:endParaRPr/>
          </a:p>
        </p:txBody>
      </p:sp>
      <p:sp>
        <p:nvSpPr>
          <p:cNvPr id="15" name="object 15"/>
          <p:cNvSpPr/>
          <p:nvPr/>
        </p:nvSpPr>
        <p:spPr>
          <a:xfrm>
            <a:off x="720189" y="8563355"/>
            <a:ext cx="31115" cy="31115"/>
          </a:xfrm>
          <a:custGeom>
            <a:avLst/>
            <a:gdLst/>
            <a:ahLst/>
            <a:cxnLst/>
            <a:rect l="l" t="t" r="r" b="b"/>
            <a:pathLst>
              <a:path w="31115" h="31115">
                <a:moveTo>
                  <a:pt x="30488" y="15244"/>
                </a:moveTo>
                <a:lnTo>
                  <a:pt x="30488" y="23663"/>
                </a:lnTo>
                <a:lnTo>
                  <a:pt x="23663" y="30488"/>
                </a:lnTo>
                <a:lnTo>
                  <a:pt x="15244" y="30488"/>
                </a:lnTo>
                <a:lnTo>
                  <a:pt x="6825" y="30488"/>
                </a:lnTo>
                <a:lnTo>
                  <a:pt x="0" y="23663"/>
                </a:lnTo>
                <a:lnTo>
                  <a:pt x="0" y="15244"/>
                </a:lnTo>
                <a:lnTo>
                  <a:pt x="0" y="6825"/>
                </a:lnTo>
                <a:lnTo>
                  <a:pt x="6825" y="0"/>
                </a:lnTo>
                <a:lnTo>
                  <a:pt x="15244" y="0"/>
                </a:lnTo>
                <a:lnTo>
                  <a:pt x="23663" y="0"/>
                </a:lnTo>
                <a:lnTo>
                  <a:pt x="30488" y="6825"/>
                </a:lnTo>
                <a:lnTo>
                  <a:pt x="30488" y="15244"/>
                </a:lnTo>
                <a:close/>
              </a:path>
            </a:pathLst>
          </a:custGeom>
          <a:ln w="7622">
            <a:solidFill>
              <a:srgbClr val="000000"/>
            </a:solidFill>
          </a:ln>
        </p:spPr>
        <p:txBody>
          <a:bodyPr wrap="square" lIns="0" tIns="0" rIns="0" bIns="0" rtlCol="0"/>
          <a:lstStyle/>
          <a:p>
            <a:endParaRPr/>
          </a:p>
        </p:txBody>
      </p:sp>
      <p:sp>
        <p:nvSpPr>
          <p:cNvPr id="16" name="object 16"/>
          <p:cNvSpPr/>
          <p:nvPr/>
        </p:nvSpPr>
        <p:spPr>
          <a:xfrm>
            <a:off x="582991" y="9074040"/>
            <a:ext cx="6387341" cy="342995"/>
          </a:xfrm>
          <a:prstGeom prst="rect">
            <a:avLst/>
          </a:prstGeom>
          <a:blipFill>
            <a:blip r:embed="rId3" cstate="print"/>
            <a:stretch>
              <a:fillRect/>
            </a:stretch>
          </a:blipFill>
        </p:spPr>
        <p:txBody>
          <a:bodyPr wrap="square" lIns="0" tIns="0" rIns="0" bIns="0" rtlCol="0"/>
          <a:lstStyle/>
          <a:p>
            <a:endParaRPr lang="en-US" dirty="0" smtClean="0"/>
          </a:p>
          <a:p>
            <a:endParaRPr dirty="0"/>
          </a:p>
        </p:txBody>
      </p:sp>
      <p:sp>
        <p:nvSpPr>
          <p:cNvPr id="17" name="object 17"/>
          <p:cNvSpPr txBox="1"/>
          <p:nvPr/>
        </p:nvSpPr>
        <p:spPr>
          <a:xfrm>
            <a:off x="608402" y="7796067"/>
            <a:ext cx="6522648" cy="1339341"/>
          </a:xfrm>
          <a:prstGeom prst="rect">
            <a:avLst/>
          </a:prstGeom>
        </p:spPr>
        <p:style>
          <a:lnRef idx="2">
            <a:schemeClr val="accent1"/>
          </a:lnRef>
          <a:fillRef idx="1">
            <a:schemeClr val="lt1"/>
          </a:fillRef>
          <a:effectRef idx="0">
            <a:schemeClr val="accent1"/>
          </a:effectRef>
          <a:fontRef idx="minor">
            <a:schemeClr val="dk1"/>
          </a:fontRef>
        </p:style>
        <p:txBody>
          <a:bodyPr vert="horz" wrap="square" lIns="0" tIns="11430" rIns="0" bIns="0" rtlCol="0">
            <a:spAutoFit/>
          </a:bodyPr>
          <a:lstStyle/>
          <a:p>
            <a:pPr marL="12700">
              <a:lnSpc>
                <a:spcPct val="100000"/>
              </a:lnSpc>
              <a:spcBef>
                <a:spcPts val="90"/>
              </a:spcBef>
            </a:pPr>
            <a:r>
              <a:rPr sz="850" b="1" spc="-10" dirty="0">
                <a:latin typeface="Arial"/>
                <a:cs typeface="Arial"/>
              </a:rPr>
              <a:t>According to our data for the Liscensed child care center in Toronto again, we found</a:t>
            </a:r>
            <a:r>
              <a:rPr sz="850" b="1" spc="45" dirty="0">
                <a:latin typeface="Arial"/>
                <a:cs typeface="Arial"/>
              </a:rPr>
              <a:t> </a:t>
            </a:r>
            <a:r>
              <a:rPr sz="850" b="1" spc="-10" dirty="0">
                <a:latin typeface="Arial"/>
                <a:cs typeface="Arial"/>
              </a:rPr>
              <a:t>that:</a:t>
            </a:r>
            <a:endParaRPr sz="850" dirty="0">
              <a:latin typeface="Arial"/>
              <a:cs typeface="Arial"/>
            </a:endParaRPr>
          </a:p>
          <a:p>
            <a:pPr marL="226060" marR="2202180">
              <a:lnSpc>
                <a:spcPct val="117700"/>
              </a:lnSpc>
              <a:spcBef>
                <a:spcPts val="660"/>
              </a:spcBef>
            </a:pPr>
            <a:r>
              <a:rPr sz="850" spc="-10" dirty="0">
                <a:latin typeface="Arial"/>
                <a:cs typeface="Arial"/>
              </a:rPr>
              <a:t>child care centers in Toronto East York = 318  </a:t>
            </a:r>
            <a:endParaRPr lang="en-US" sz="850" spc="-10" dirty="0" smtClean="0">
              <a:latin typeface="Arial"/>
              <a:cs typeface="Arial"/>
            </a:endParaRPr>
          </a:p>
          <a:p>
            <a:pPr marL="226060" marR="2202180">
              <a:lnSpc>
                <a:spcPct val="117700"/>
              </a:lnSpc>
              <a:spcBef>
                <a:spcPts val="660"/>
              </a:spcBef>
            </a:pPr>
            <a:r>
              <a:rPr sz="850" spc="-10" dirty="0" smtClean="0">
                <a:latin typeface="Arial"/>
                <a:cs typeface="Arial"/>
              </a:rPr>
              <a:t>child </a:t>
            </a:r>
            <a:r>
              <a:rPr sz="850" spc="-10" dirty="0">
                <a:latin typeface="Arial"/>
                <a:cs typeface="Arial"/>
              </a:rPr>
              <a:t>care centers in North York =</a:t>
            </a:r>
            <a:r>
              <a:rPr sz="850" spc="10" dirty="0">
                <a:latin typeface="Arial"/>
                <a:cs typeface="Arial"/>
              </a:rPr>
              <a:t> </a:t>
            </a:r>
            <a:r>
              <a:rPr sz="850" spc="-10" dirty="0">
                <a:latin typeface="Arial"/>
                <a:cs typeface="Arial"/>
              </a:rPr>
              <a:t>266</a:t>
            </a:r>
            <a:endParaRPr sz="850" dirty="0">
              <a:latin typeface="Arial"/>
              <a:cs typeface="Arial"/>
            </a:endParaRPr>
          </a:p>
          <a:p>
            <a:pPr marL="226060" marR="2346960">
              <a:lnSpc>
                <a:spcPct val="117700"/>
              </a:lnSpc>
            </a:pPr>
            <a:r>
              <a:rPr sz="850" spc="-10" dirty="0">
                <a:latin typeface="Arial"/>
                <a:cs typeface="Arial"/>
              </a:rPr>
              <a:t>child care centers in Etobicoke York = 226 </a:t>
            </a:r>
            <a:endParaRPr lang="en-US" sz="850" spc="-10" dirty="0" smtClean="0">
              <a:latin typeface="Arial"/>
              <a:cs typeface="Arial"/>
            </a:endParaRPr>
          </a:p>
          <a:p>
            <a:pPr marL="226060" marR="2346960">
              <a:lnSpc>
                <a:spcPct val="117700"/>
              </a:lnSpc>
            </a:pPr>
            <a:r>
              <a:rPr sz="850" spc="-10" dirty="0" smtClean="0">
                <a:latin typeface="Arial"/>
                <a:cs typeface="Arial"/>
              </a:rPr>
              <a:t> </a:t>
            </a:r>
            <a:r>
              <a:rPr sz="850" spc="-10" dirty="0">
                <a:latin typeface="Arial"/>
                <a:cs typeface="Arial"/>
              </a:rPr>
              <a:t>child care centers in Scarborough =</a:t>
            </a:r>
            <a:r>
              <a:rPr sz="850" spc="-20" dirty="0">
                <a:latin typeface="Arial"/>
                <a:cs typeface="Arial"/>
              </a:rPr>
              <a:t> </a:t>
            </a:r>
            <a:r>
              <a:rPr sz="850" spc="-10" dirty="0">
                <a:latin typeface="Arial"/>
                <a:cs typeface="Arial"/>
              </a:rPr>
              <a:t>197</a:t>
            </a:r>
            <a:endParaRPr sz="850" dirty="0">
              <a:latin typeface="Arial"/>
              <a:cs typeface="Arial"/>
            </a:endParaRPr>
          </a:p>
          <a:p>
            <a:pPr>
              <a:lnSpc>
                <a:spcPct val="100000"/>
              </a:lnSpc>
            </a:pPr>
            <a:endParaRPr sz="900" dirty="0">
              <a:latin typeface="Times New Roman"/>
              <a:cs typeface="Times New Roman"/>
            </a:endParaRPr>
          </a:p>
          <a:p>
            <a:pPr>
              <a:lnSpc>
                <a:spcPct val="100000"/>
              </a:lnSpc>
              <a:spcBef>
                <a:spcPts val="25"/>
              </a:spcBef>
            </a:pPr>
            <a:endParaRPr sz="850" dirty="0">
              <a:latin typeface="Times New Roman"/>
              <a:cs typeface="Times New Roman"/>
            </a:endParaRPr>
          </a:p>
          <a:p>
            <a:pPr marL="12700">
              <a:lnSpc>
                <a:spcPct val="100000"/>
              </a:lnSpc>
            </a:pPr>
            <a:r>
              <a:rPr sz="850" spc="-10" dirty="0">
                <a:solidFill>
                  <a:srgbClr val="2F3E9E"/>
                </a:solidFill>
                <a:latin typeface="Courier New"/>
                <a:cs typeface="Courier New"/>
              </a:rPr>
              <a:t>In</a:t>
            </a:r>
            <a:r>
              <a:rPr sz="850" spc="-15" dirty="0">
                <a:solidFill>
                  <a:srgbClr val="2F3E9E"/>
                </a:solidFill>
                <a:latin typeface="Courier New"/>
                <a:cs typeface="Courier New"/>
              </a:rPr>
              <a:t> </a:t>
            </a:r>
            <a:r>
              <a:rPr sz="850" spc="-10" dirty="0">
                <a:solidFill>
                  <a:srgbClr val="2F3E9E"/>
                </a:solidFill>
                <a:latin typeface="Courier New"/>
                <a:cs typeface="Courier New"/>
              </a:rPr>
              <a:t>[17]:</a:t>
            </a:r>
            <a:endParaRPr sz="850" dirty="0">
              <a:latin typeface="Courier New"/>
              <a:cs typeface="Courier New"/>
            </a:endParaRPr>
          </a:p>
        </p:txBody>
      </p:sp>
      <p:sp>
        <p:nvSpPr>
          <p:cNvPr id="18" name="object 18"/>
          <p:cNvSpPr/>
          <p:nvPr/>
        </p:nvSpPr>
        <p:spPr>
          <a:xfrm>
            <a:off x="621102" y="1261360"/>
            <a:ext cx="6311120" cy="4306501"/>
          </a:xfrm>
          <a:prstGeom prst="rect">
            <a:avLst/>
          </a:prstGeom>
          <a:blipFill>
            <a:blip r:embed="rId4" cstate="print"/>
            <a:stretch>
              <a:fillRect/>
            </a:stretch>
          </a:blipFill>
        </p:spPr>
        <p:txBody>
          <a:bodyPr wrap="square" lIns="0" tIns="0" rIns="0" bIns="0" rtlCol="0"/>
          <a:lstStyle/>
          <a:p>
            <a:endParaRPr/>
          </a:p>
        </p:txBody>
      </p:sp>
      <p:graphicFrame>
        <p:nvGraphicFramePr>
          <p:cNvPr id="19" name="object 19"/>
          <p:cNvGraphicFramePr>
            <a:graphicFrameLocks noGrp="1"/>
          </p:cNvGraphicFramePr>
          <p:nvPr/>
        </p:nvGraphicFramePr>
        <p:xfrm>
          <a:off x="589352" y="6416545"/>
          <a:ext cx="1598930" cy="852605"/>
        </p:xfrm>
        <a:graphic>
          <a:graphicData uri="http://schemas.openxmlformats.org/drawingml/2006/table">
            <a:tbl>
              <a:tblPr firstRow="1" bandRow="1">
                <a:tableStyleId>{2D5ABB26-0587-4C30-8999-92F81FD0307C}</a:tableStyleId>
              </a:tblPr>
              <a:tblGrid>
                <a:gridCol w="1247140"/>
                <a:gridCol w="351790"/>
              </a:tblGrid>
              <a:tr h="468224">
                <a:tc>
                  <a:txBody>
                    <a:bodyPr/>
                    <a:lstStyle/>
                    <a:p>
                      <a:pPr marL="31750">
                        <a:lnSpc>
                          <a:spcPts val="869"/>
                        </a:lnSpc>
                      </a:pPr>
                      <a:r>
                        <a:rPr sz="850" spc="-15" dirty="0">
                          <a:solidFill>
                            <a:srgbClr val="D74214"/>
                          </a:solidFill>
                          <a:latin typeface="Courier New"/>
                          <a:cs typeface="Courier New"/>
                        </a:rPr>
                        <a:t>Out[16]:</a:t>
                      </a:r>
                      <a:endParaRPr sz="850">
                        <a:latin typeface="Courier New"/>
                        <a:cs typeface="Courier New"/>
                      </a:endParaRPr>
                    </a:p>
                    <a:p>
                      <a:pPr marL="31750">
                        <a:lnSpc>
                          <a:spcPct val="100000"/>
                        </a:lnSpc>
                        <a:spcBef>
                          <a:spcPts val="660"/>
                        </a:spcBef>
                      </a:pPr>
                      <a:r>
                        <a:rPr sz="850" spc="-15" dirty="0">
                          <a:latin typeface="Courier New"/>
                          <a:cs typeface="Courier New"/>
                        </a:rPr>
                        <a:t>Borough</a:t>
                      </a:r>
                      <a:endParaRPr sz="850">
                        <a:latin typeface="Courier New"/>
                        <a:cs typeface="Courier New"/>
                      </a:endParaRPr>
                    </a:p>
                    <a:p>
                      <a:pPr marL="31750">
                        <a:lnSpc>
                          <a:spcPct val="100000"/>
                        </a:lnSpc>
                      </a:pPr>
                      <a:r>
                        <a:rPr sz="850" spc="-15" dirty="0">
                          <a:latin typeface="Courier New"/>
                          <a:cs typeface="Courier New"/>
                        </a:rPr>
                        <a:t>Toronto </a:t>
                      </a:r>
                      <a:r>
                        <a:rPr sz="850" spc="-10" dirty="0">
                          <a:latin typeface="Courier New"/>
                          <a:cs typeface="Courier New"/>
                        </a:rPr>
                        <a:t>East</a:t>
                      </a:r>
                      <a:r>
                        <a:rPr sz="850" spc="-40" dirty="0">
                          <a:latin typeface="Courier New"/>
                          <a:cs typeface="Courier New"/>
                        </a:rPr>
                        <a:t> </a:t>
                      </a:r>
                      <a:r>
                        <a:rPr sz="850" spc="-10" dirty="0">
                          <a:latin typeface="Courier New"/>
                          <a:cs typeface="Courier New"/>
                        </a:rPr>
                        <a:t>York</a:t>
                      </a:r>
                      <a:endParaRPr sz="850">
                        <a:latin typeface="Courier New"/>
                        <a:cs typeface="Courier New"/>
                      </a:endParaRPr>
                    </a:p>
                  </a:txBody>
                  <a:tcPr marL="0" marR="0" marT="0" marB="0"/>
                </a:tc>
                <a:tc>
                  <a:txBody>
                    <a:bodyPr/>
                    <a:lstStyle/>
                    <a:p>
                      <a:pPr>
                        <a:lnSpc>
                          <a:spcPct val="100000"/>
                        </a:lnSpc>
                      </a:pPr>
                      <a:endParaRPr sz="900">
                        <a:latin typeface="Times New Roman"/>
                        <a:cs typeface="Times New Roman"/>
                      </a:endParaRPr>
                    </a:p>
                    <a:p>
                      <a:pPr>
                        <a:lnSpc>
                          <a:spcPct val="100000"/>
                        </a:lnSpc>
                        <a:spcBef>
                          <a:spcPts val="20"/>
                        </a:spcBef>
                      </a:pPr>
                      <a:endParaRPr sz="1300">
                        <a:latin typeface="Times New Roman"/>
                        <a:cs typeface="Times New Roman"/>
                      </a:endParaRPr>
                    </a:p>
                    <a:p>
                      <a:pPr marR="24130" algn="r">
                        <a:lnSpc>
                          <a:spcPct val="100000"/>
                        </a:lnSpc>
                      </a:pPr>
                      <a:r>
                        <a:rPr sz="850" spc="-5" dirty="0">
                          <a:latin typeface="Courier New"/>
                          <a:cs typeface="Courier New"/>
                        </a:rPr>
                        <a:t>31</a:t>
                      </a:r>
                      <a:r>
                        <a:rPr sz="850" dirty="0">
                          <a:latin typeface="Courier New"/>
                          <a:cs typeface="Courier New"/>
                        </a:rPr>
                        <a:t>8</a:t>
                      </a:r>
                      <a:endParaRPr sz="850">
                        <a:latin typeface="Courier New"/>
                        <a:cs typeface="Courier New"/>
                      </a:endParaRPr>
                    </a:p>
                  </a:txBody>
                  <a:tcPr marL="0" marR="0" marT="0" marB="0"/>
                </a:tc>
              </a:tr>
              <a:tr h="129576">
                <a:tc>
                  <a:txBody>
                    <a:bodyPr/>
                    <a:lstStyle/>
                    <a:p>
                      <a:pPr marL="31750">
                        <a:lnSpc>
                          <a:spcPts val="905"/>
                        </a:lnSpc>
                      </a:pPr>
                      <a:r>
                        <a:rPr sz="850" spc="-10" dirty="0">
                          <a:latin typeface="Courier New"/>
                          <a:cs typeface="Courier New"/>
                        </a:rPr>
                        <a:t>North</a:t>
                      </a:r>
                      <a:r>
                        <a:rPr sz="850" spc="-20" dirty="0">
                          <a:latin typeface="Courier New"/>
                          <a:cs typeface="Courier New"/>
                        </a:rPr>
                        <a:t> </a:t>
                      </a:r>
                      <a:r>
                        <a:rPr sz="850" spc="-10" dirty="0">
                          <a:latin typeface="Courier New"/>
                          <a:cs typeface="Courier New"/>
                        </a:rPr>
                        <a:t>York</a:t>
                      </a:r>
                      <a:endParaRPr sz="850">
                        <a:latin typeface="Courier New"/>
                        <a:cs typeface="Courier New"/>
                      </a:endParaRPr>
                    </a:p>
                  </a:txBody>
                  <a:tcPr marL="0" marR="0" marT="0" marB="0"/>
                </a:tc>
                <a:tc>
                  <a:txBody>
                    <a:bodyPr/>
                    <a:lstStyle/>
                    <a:p>
                      <a:pPr marR="24130" algn="r">
                        <a:lnSpc>
                          <a:spcPts val="905"/>
                        </a:lnSpc>
                      </a:pPr>
                      <a:r>
                        <a:rPr sz="850" spc="-5" dirty="0">
                          <a:latin typeface="Courier New"/>
                          <a:cs typeface="Courier New"/>
                        </a:rPr>
                        <a:t>26</a:t>
                      </a:r>
                      <a:r>
                        <a:rPr sz="850" dirty="0">
                          <a:latin typeface="Courier New"/>
                          <a:cs typeface="Courier New"/>
                        </a:rPr>
                        <a:t>6</a:t>
                      </a:r>
                      <a:endParaRPr sz="850">
                        <a:latin typeface="Courier New"/>
                        <a:cs typeface="Courier New"/>
                      </a:endParaRPr>
                    </a:p>
                  </a:txBody>
                  <a:tcPr marL="0" marR="0" marT="0" marB="0"/>
                </a:tc>
              </a:tr>
              <a:tr h="129576">
                <a:tc>
                  <a:txBody>
                    <a:bodyPr/>
                    <a:lstStyle/>
                    <a:p>
                      <a:pPr marL="31750">
                        <a:lnSpc>
                          <a:spcPts val="905"/>
                        </a:lnSpc>
                      </a:pPr>
                      <a:r>
                        <a:rPr sz="850" spc="-15" dirty="0">
                          <a:latin typeface="Courier New"/>
                          <a:cs typeface="Courier New"/>
                        </a:rPr>
                        <a:t>Etobicoke</a:t>
                      </a:r>
                      <a:r>
                        <a:rPr sz="850" spc="-20" dirty="0">
                          <a:latin typeface="Courier New"/>
                          <a:cs typeface="Courier New"/>
                        </a:rPr>
                        <a:t> </a:t>
                      </a:r>
                      <a:r>
                        <a:rPr sz="850" spc="-10" dirty="0">
                          <a:latin typeface="Courier New"/>
                          <a:cs typeface="Courier New"/>
                        </a:rPr>
                        <a:t>York</a:t>
                      </a:r>
                      <a:endParaRPr sz="850">
                        <a:latin typeface="Courier New"/>
                        <a:cs typeface="Courier New"/>
                      </a:endParaRPr>
                    </a:p>
                  </a:txBody>
                  <a:tcPr marL="0" marR="0" marT="0" marB="0"/>
                </a:tc>
                <a:tc>
                  <a:txBody>
                    <a:bodyPr/>
                    <a:lstStyle/>
                    <a:p>
                      <a:pPr marR="24130" algn="r">
                        <a:lnSpc>
                          <a:spcPts val="905"/>
                        </a:lnSpc>
                      </a:pPr>
                      <a:r>
                        <a:rPr sz="850" spc="-5" dirty="0">
                          <a:latin typeface="Courier New"/>
                          <a:cs typeface="Courier New"/>
                        </a:rPr>
                        <a:t>22</a:t>
                      </a:r>
                      <a:r>
                        <a:rPr sz="850" dirty="0">
                          <a:latin typeface="Courier New"/>
                          <a:cs typeface="Courier New"/>
                        </a:rPr>
                        <a:t>6</a:t>
                      </a:r>
                      <a:endParaRPr sz="850">
                        <a:latin typeface="Courier New"/>
                        <a:cs typeface="Courier New"/>
                      </a:endParaRPr>
                    </a:p>
                  </a:txBody>
                  <a:tcPr marL="0" marR="0" marT="0" marB="0"/>
                </a:tc>
              </a:tr>
              <a:tr h="125229">
                <a:tc>
                  <a:txBody>
                    <a:bodyPr/>
                    <a:lstStyle/>
                    <a:p>
                      <a:pPr marL="31750">
                        <a:lnSpc>
                          <a:spcPts val="885"/>
                        </a:lnSpc>
                      </a:pPr>
                      <a:r>
                        <a:rPr sz="850" spc="-15" dirty="0">
                          <a:latin typeface="Courier New"/>
                          <a:cs typeface="Courier New"/>
                        </a:rPr>
                        <a:t>Scarborough</a:t>
                      </a:r>
                      <a:endParaRPr sz="850">
                        <a:latin typeface="Courier New"/>
                        <a:cs typeface="Courier New"/>
                      </a:endParaRPr>
                    </a:p>
                  </a:txBody>
                  <a:tcPr marL="0" marR="0" marT="0" marB="0"/>
                </a:tc>
                <a:tc>
                  <a:txBody>
                    <a:bodyPr/>
                    <a:lstStyle/>
                    <a:p>
                      <a:pPr marR="24130" algn="r">
                        <a:lnSpc>
                          <a:spcPts val="885"/>
                        </a:lnSpc>
                      </a:pPr>
                      <a:r>
                        <a:rPr sz="850" spc="-5" dirty="0">
                          <a:latin typeface="Courier New"/>
                          <a:cs typeface="Courier New"/>
                        </a:rPr>
                        <a:t>19</a:t>
                      </a:r>
                      <a:r>
                        <a:rPr sz="850" dirty="0">
                          <a:latin typeface="Courier New"/>
                          <a:cs typeface="Courier New"/>
                        </a:rPr>
                        <a:t>7</a:t>
                      </a:r>
                      <a:endParaRPr sz="850">
                        <a:latin typeface="Courier New"/>
                        <a:cs typeface="Courier New"/>
                      </a:endParaRPr>
                    </a:p>
                  </a:txBody>
                  <a:tcPr marL="0" marR="0" marT="0" marB="0"/>
                </a:tc>
              </a:tr>
            </a:tbl>
          </a:graphicData>
        </a:graphic>
      </p:graphicFrame>
      <p:sp>
        <p:nvSpPr>
          <p:cNvPr id="20" name="object 20"/>
          <p:cNvSpPr txBox="1"/>
          <p:nvPr/>
        </p:nvSpPr>
        <p:spPr>
          <a:xfrm>
            <a:off x="608402" y="7247273"/>
            <a:ext cx="1752600" cy="153670"/>
          </a:xfrm>
          <a:prstGeom prst="rect">
            <a:avLst/>
          </a:prstGeom>
        </p:spPr>
        <p:txBody>
          <a:bodyPr vert="horz" wrap="square" lIns="0" tIns="11430" rIns="0" bIns="0" rtlCol="0">
            <a:spAutoFit/>
          </a:bodyPr>
          <a:lstStyle/>
          <a:p>
            <a:pPr marL="12700">
              <a:lnSpc>
                <a:spcPct val="100000"/>
              </a:lnSpc>
              <a:spcBef>
                <a:spcPts val="90"/>
              </a:spcBef>
            </a:pPr>
            <a:r>
              <a:rPr sz="850" spc="-10" dirty="0">
                <a:latin typeface="Courier New"/>
                <a:cs typeface="Courier New"/>
              </a:rPr>
              <a:t>Name: </a:t>
            </a:r>
            <a:r>
              <a:rPr sz="850" spc="-15" dirty="0">
                <a:latin typeface="Courier New"/>
                <a:cs typeface="Courier New"/>
              </a:rPr>
              <a:t>Borough, </a:t>
            </a:r>
            <a:r>
              <a:rPr sz="850" spc="-10" dirty="0">
                <a:latin typeface="Courier New"/>
                <a:cs typeface="Courier New"/>
              </a:rPr>
              <a:t>dtype:</a:t>
            </a:r>
            <a:r>
              <a:rPr sz="850" spc="-60" dirty="0">
                <a:latin typeface="Courier New"/>
                <a:cs typeface="Courier New"/>
              </a:rPr>
              <a:t> </a:t>
            </a:r>
            <a:r>
              <a:rPr sz="850" spc="-10" dirty="0">
                <a:latin typeface="Courier New"/>
                <a:cs typeface="Courier New"/>
              </a:rPr>
              <a:t>int64</a:t>
            </a:r>
            <a:endParaRPr sz="850">
              <a:latin typeface="Courier New"/>
              <a:cs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82991" y="4447409"/>
            <a:ext cx="6387341" cy="342995"/>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582991" y="6787402"/>
            <a:ext cx="6387341" cy="342995"/>
          </a:xfrm>
          <a:prstGeom prst="rect">
            <a:avLst/>
          </a:prstGeom>
          <a:blipFill>
            <a:blip r:embed="rId3" cstate="print"/>
            <a:stretch>
              <a:fillRect/>
            </a:stretch>
          </a:blipFill>
        </p:spPr>
        <p:txBody>
          <a:bodyPr wrap="square" lIns="0" tIns="0" rIns="0" bIns="0" rtlCol="0"/>
          <a:lstStyle/>
          <a:p>
            <a:endParaRPr/>
          </a:p>
        </p:txBody>
      </p:sp>
      <p:sp>
        <p:nvSpPr>
          <p:cNvPr id="4" name="object 4"/>
          <p:cNvSpPr txBox="1"/>
          <p:nvPr/>
        </p:nvSpPr>
        <p:spPr>
          <a:xfrm>
            <a:off x="608402" y="6591771"/>
            <a:ext cx="537210" cy="153670"/>
          </a:xfrm>
          <a:prstGeom prst="rect">
            <a:avLst/>
          </a:prstGeom>
        </p:spPr>
        <p:txBody>
          <a:bodyPr vert="horz" wrap="square" lIns="0" tIns="11430" rIns="0" bIns="0" rtlCol="0">
            <a:spAutoFit/>
          </a:bodyPr>
          <a:lstStyle/>
          <a:p>
            <a:pPr marL="12700">
              <a:lnSpc>
                <a:spcPct val="100000"/>
              </a:lnSpc>
              <a:spcBef>
                <a:spcPts val="90"/>
              </a:spcBef>
            </a:pPr>
            <a:r>
              <a:rPr sz="850" spc="-10" dirty="0">
                <a:solidFill>
                  <a:srgbClr val="2F3E9E"/>
                </a:solidFill>
                <a:latin typeface="Courier New"/>
                <a:cs typeface="Courier New"/>
              </a:rPr>
              <a:t>In</a:t>
            </a:r>
            <a:r>
              <a:rPr sz="850" spc="-90" dirty="0">
                <a:solidFill>
                  <a:srgbClr val="2F3E9E"/>
                </a:solidFill>
                <a:latin typeface="Courier New"/>
                <a:cs typeface="Courier New"/>
              </a:rPr>
              <a:t> </a:t>
            </a:r>
            <a:r>
              <a:rPr sz="850" spc="-10" dirty="0">
                <a:solidFill>
                  <a:srgbClr val="2F3E9E"/>
                </a:solidFill>
                <a:latin typeface="Courier New"/>
                <a:cs typeface="Courier New"/>
              </a:rPr>
              <a:t>[20]:</a:t>
            </a:r>
            <a:endParaRPr sz="850">
              <a:latin typeface="Courier New"/>
              <a:cs typeface="Courier New"/>
            </a:endParaRPr>
          </a:p>
        </p:txBody>
      </p:sp>
      <p:sp>
        <p:nvSpPr>
          <p:cNvPr id="5" name="object 5"/>
          <p:cNvSpPr/>
          <p:nvPr/>
        </p:nvSpPr>
        <p:spPr>
          <a:xfrm>
            <a:off x="621102" y="1460500"/>
            <a:ext cx="6311120" cy="2521959"/>
          </a:xfrm>
          <a:prstGeom prst="rect">
            <a:avLst/>
          </a:prstGeom>
          <a:blipFill>
            <a:blip r:embed="rId4" cstate="print"/>
            <a:stretch>
              <a:fillRect/>
            </a:stretch>
          </a:blipFill>
        </p:spPr>
        <p:txBody>
          <a:bodyPr wrap="square" lIns="0" tIns="0" rIns="0" bIns="0" rtlCol="0"/>
          <a:lstStyle/>
          <a:p>
            <a:endParaRPr/>
          </a:p>
        </p:txBody>
      </p:sp>
      <p:graphicFrame>
        <p:nvGraphicFramePr>
          <p:cNvPr id="6" name="object 6"/>
          <p:cNvGraphicFramePr>
            <a:graphicFrameLocks noGrp="1"/>
          </p:cNvGraphicFramePr>
          <p:nvPr/>
        </p:nvGraphicFramePr>
        <p:xfrm>
          <a:off x="621102" y="5172553"/>
          <a:ext cx="4869175" cy="1149895"/>
        </p:xfrm>
        <a:graphic>
          <a:graphicData uri="http://schemas.openxmlformats.org/drawingml/2006/table">
            <a:tbl>
              <a:tblPr firstRow="1" bandRow="1">
                <a:tableStyleId>{2D5ABB26-0587-4C30-8999-92F81FD0307C}</a:tableStyleId>
              </a:tblPr>
              <a:tblGrid>
                <a:gridCol w="853440"/>
                <a:gridCol w="435609"/>
                <a:gridCol w="661669"/>
                <a:gridCol w="344169"/>
                <a:gridCol w="425450"/>
                <a:gridCol w="618489"/>
                <a:gridCol w="662939"/>
                <a:gridCol w="556260"/>
                <a:gridCol w="311150"/>
              </a:tblGrid>
              <a:tr h="155209">
                <a:tc>
                  <a:txBody>
                    <a:bodyPr/>
                    <a:lstStyle/>
                    <a:p>
                      <a:pPr marR="38100" algn="r">
                        <a:lnSpc>
                          <a:spcPts val="790"/>
                        </a:lnSpc>
                      </a:pPr>
                      <a:r>
                        <a:rPr sz="700" b="1" spc="-5" dirty="0">
                          <a:latin typeface="Arial"/>
                          <a:cs typeface="Arial"/>
                        </a:rPr>
                        <a:t>Boroug</a:t>
                      </a:r>
                      <a:r>
                        <a:rPr sz="700" b="1" dirty="0">
                          <a:latin typeface="Arial"/>
                          <a:cs typeface="Arial"/>
                        </a:rPr>
                        <a:t>h</a:t>
                      </a:r>
                      <a:endParaRPr sz="700" dirty="0">
                        <a:latin typeface="Arial"/>
                        <a:cs typeface="Arial"/>
                      </a:endParaRPr>
                    </a:p>
                  </a:txBody>
                  <a:tcPr marL="0" marR="0" marT="0" marB="0">
                    <a:lnB w="9525">
                      <a:solidFill>
                        <a:srgbClr val="000000"/>
                      </a:solidFill>
                      <a:prstDash val="solid"/>
                    </a:lnB>
                  </a:tcPr>
                </a:tc>
                <a:tc>
                  <a:txBody>
                    <a:bodyPr/>
                    <a:lstStyle/>
                    <a:p>
                      <a:pPr marR="36830" algn="r">
                        <a:lnSpc>
                          <a:spcPts val="790"/>
                        </a:lnSpc>
                      </a:pPr>
                      <a:r>
                        <a:rPr sz="700" b="1" spc="-5" dirty="0">
                          <a:latin typeface="Arial"/>
                          <a:cs typeface="Arial"/>
                        </a:rPr>
                        <a:t>subsid</a:t>
                      </a:r>
                      <a:r>
                        <a:rPr sz="700" b="1" dirty="0">
                          <a:latin typeface="Arial"/>
                          <a:cs typeface="Arial"/>
                        </a:rPr>
                        <a:t>y</a:t>
                      </a:r>
                      <a:endParaRPr sz="700">
                        <a:latin typeface="Arial"/>
                        <a:cs typeface="Arial"/>
                      </a:endParaRPr>
                    </a:p>
                  </a:txBody>
                  <a:tcPr marL="0" marR="0" marT="0" marB="0">
                    <a:lnB w="9525">
                      <a:solidFill>
                        <a:srgbClr val="000000"/>
                      </a:solidFill>
                      <a:prstDash val="solid"/>
                    </a:lnB>
                  </a:tcPr>
                </a:tc>
                <a:tc>
                  <a:txBody>
                    <a:bodyPr/>
                    <a:lstStyle/>
                    <a:p>
                      <a:pPr marR="40005" algn="r">
                        <a:lnSpc>
                          <a:spcPts val="790"/>
                        </a:lnSpc>
                      </a:pPr>
                      <a:r>
                        <a:rPr sz="700" b="1" spc="-5" dirty="0">
                          <a:latin typeface="Arial"/>
                          <a:cs typeface="Arial"/>
                        </a:rPr>
                        <a:t>typ</a:t>
                      </a:r>
                      <a:r>
                        <a:rPr sz="700" b="1" dirty="0">
                          <a:latin typeface="Arial"/>
                          <a:cs typeface="Arial"/>
                        </a:rPr>
                        <a:t>e</a:t>
                      </a:r>
                      <a:endParaRPr sz="700">
                        <a:latin typeface="Arial"/>
                        <a:cs typeface="Arial"/>
                      </a:endParaRPr>
                    </a:p>
                  </a:txBody>
                  <a:tcPr marL="0" marR="0" marT="0" marB="0">
                    <a:lnB w="9525">
                      <a:solidFill>
                        <a:srgbClr val="000000"/>
                      </a:solidFill>
                      <a:prstDash val="solid"/>
                    </a:lnB>
                  </a:tcPr>
                </a:tc>
                <a:tc>
                  <a:txBody>
                    <a:bodyPr/>
                    <a:lstStyle/>
                    <a:p>
                      <a:pPr marR="41910" algn="r">
                        <a:lnSpc>
                          <a:spcPts val="790"/>
                        </a:lnSpc>
                      </a:pPr>
                      <a:r>
                        <a:rPr sz="700" b="1" spc="-5" dirty="0">
                          <a:latin typeface="Arial"/>
                          <a:cs typeface="Arial"/>
                        </a:rPr>
                        <a:t>Infan</a:t>
                      </a:r>
                      <a:r>
                        <a:rPr sz="700" b="1" dirty="0">
                          <a:latin typeface="Arial"/>
                          <a:cs typeface="Arial"/>
                        </a:rPr>
                        <a:t>t</a:t>
                      </a:r>
                      <a:endParaRPr sz="700">
                        <a:latin typeface="Arial"/>
                        <a:cs typeface="Arial"/>
                      </a:endParaRPr>
                    </a:p>
                  </a:txBody>
                  <a:tcPr marL="0" marR="0" marT="0" marB="0">
                    <a:lnB w="9525">
                      <a:solidFill>
                        <a:srgbClr val="000000"/>
                      </a:solidFill>
                      <a:prstDash val="solid"/>
                    </a:lnB>
                  </a:tcPr>
                </a:tc>
                <a:tc>
                  <a:txBody>
                    <a:bodyPr/>
                    <a:lstStyle/>
                    <a:p>
                      <a:pPr marR="38100" algn="r">
                        <a:lnSpc>
                          <a:spcPts val="790"/>
                        </a:lnSpc>
                      </a:pPr>
                      <a:r>
                        <a:rPr sz="700" b="1" spc="-5" dirty="0">
                          <a:latin typeface="Arial"/>
                          <a:cs typeface="Arial"/>
                        </a:rPr>
                        <a:t>Toddle</a:t>
                      </a:r>
                      <a:r>
                        <a:rPr sz="700" b="1" dirty="0">
                          <a:latin typeface="Arial"/>
                          <a:cs typeface="Arial"/>
                        </a:rPr>
                        <a:t>r</a:t>
                      </a:r>
                      <a:endParaRPr sz="700">
                        <a:latin typeface="Arial"/>
                        <a:cs typeface="Arial"/>
                      </a:endParaRPr>
                    </a:p>
                  </a:txBody>
                  <a:tcPr marL="0" marR="0" marT="0" marB="0">
                    <a:lnB w="9525">
                      <a:solidFill>
                        <a:srgbClr val="000000"/>
                      </a:solidFill>
                      <a:prstDash val="solid"/>
                    </a:lnB>
                  </a:tcPr>
                </a:tc>
                <a:tc>
                  <a:txBody>
                    <a:bodyPr/>
                    <a:lstStyle/>
                    <a:p>
                      <a:pPr marR="36830" algn="r">
                        <a:lnSpc>
                          <a:spcPts val="790"/>
                        </a:lnSpc>
                      </a:pPr>
                      <a:r>
                        <a:rPr sz="700" b="1" spc="-5" dirty="0">
                          <a:latin typeface="Arial"/>
                          <a:cs typeface="Arial"/>
                        </a:rPr>
                        <a:t>Preschoole</a:t>
                      </a:r>
                      <a:r>
                        <a:rPr sz="700" b="1" dirty="0">
                          <a:latin typeface="Arial"/>
                          <a:cs typeface="Arial"/>
                        </a:rPr>
                        <a:t>r</a:t>
                      </a:r>
                      <a:endParaRPr sz="700">
                        <a:latin typeface="Arial"/>
                        <a:cs typeface="Arial"/>
                      </a:endParaRPr>
                    </a:p>
                  </a:txBody>
                  <a:tcPr marL="0" marR="0" marT="0" marB="0">
                    <a:lnB w="9525">
                      <a:solidFill>
                        <a:srgbClr val="000000"/>
                      </a:solidFill>
                      <a:prstDash val="solid"/>
                    </a:lnB>
                  </a:tcPr>
                </a:tc>
                <a:tc>
                  <a:txBody>
                    <a:bodyPr/>
                    <a:lstStyle/>
                    <a:p>
                      <a:pPr marR="41910" algn="r">
                        <a:lnSpc>
                          <a:spcPts val="790"/>
                        </a:lnSpc>
                      </a:pPr>
                      <a:r>
                        <a:rPr sz="700" b="1" spc="-5" dirty="0">
                          <a:latin typeface="Arial"/>
                          <a:cs typeface="Arial"/>
                        </a:rPr>
                        <a:t>Kindergarte</a:t>
                      </a:r>
                      <a:r>
                        <a:rPr sz="700" b="1" dirty="0">
                          <a:latin typeface="Arial"/>
                          <a:cs typeface="Arial"/>
                        </a:rPr>
                        <a:t>n</a:t>
                      </a:r>
                      <a:endParaRPr sz="700">
                        <a:latin typeface="Arial"/>
                        <a:cs typeface="Arial"/>
                      </a:endParaRPr>
                    </a:p>
                  </a:txBody>
                  <a:tcPr marL="0" marR="0" marT="0" marB="0">
                    <a:lnB w="9525">
                      <a:solidFill>
                        <a:srgbClr val="000000"/>
                      </a:solidFill>
                      <a:prstDash val="solid"/>
                    </a:lnB>
                  </a:tcPr>
                </a:tc>
                <a:tc>
                  <a:txBody>
                    <a:bodyPr/>
                    <a:lstStyle/>
                    <a:p>
                      <a:pPr marR="36830" algn="r">
                        <a:lnSpc>
                          <a:spcPts val="790"/>
                        </a:lnSpc>
                      </a:pPr>
                      <a:r>
                        <a:rPr sz="700" b="1" spc="-5" dirty="0">
                          <a:latin typeface="Arial"/>
                          <a:cs typeface="Arial"/>
                        </a:rPr>
                        <a:t>Gradeleve</a:t>
                      </a:r>
                      <a:r>
                        <a:rPr sz="700" b="1" dirty="0">
                          <a:latin typeface="Arial"/>
                          <a:cs typeface="Arial"/>
                        </a:rPr>
                        <a:t>l</a:t>
                      </a:r>
                      <a:endParaRPr sz="700">
                        <a:latin typeface="Arial"/>
                        <a:cs typeface="Arial"/>
                      </a:endParaRPr>
                    </a:p>
                  </a:txBody>
                  <a:tcPr marL="0" marR="0" marT="0" marB="0">
                    <a:lnB w="9525">
                      <a:solidFill>
                        <a:srgbClr val="000000"/>
                      </a:solidFill>
                      <a:prstDash val="solid"/>
                    </a:lnB>
                  </a:tcPr>
                </a:tc>
                <a:tc>
                  <a:txBody>
                    <a:bodyPr/>
                    <a:lstStyle/>
                    <a:p>
                      <a:pPr algn="ctr">
                        <a:lnSpc>
                          <a:spcPts val="790"/>
                        </a:lnSpc>
                      </a:pPr>
                      <a:r>
                        <a:rPr sz="700" b="1" spc="5" dirty="0">
                          <a:latin typeface="Arial"/>
                          <a:cs typeface="Arial"/>
                        </a:rPr>
                        <a:t>Total</a:t>
                      </a:r>
                      <a:endParaRPr sz="700">
                        <a:latin typeface="Arial"/>
                        <a:cs typeface="Arial"/>
                      </a:endParaRPr>
                    </a:p>
                  </a:txBody>
                  <a:tcPr marL="0" marR="0" marT="0" marB="0">
                    <a:lnB w="9525">
                      <a:solidFill>
                        <a:srgbClr val="000000"/>
                      </a:solidFill>
                      <a:prstDash val="solid"/>
                    </a:lnB>
                  </a:tcPr>
                </a:tc>
              </a:tr>
              <a:tr h="201986">
                <a:tc>
                  <a:txBody>
                    <a:bodyPr/>
                    <a:lstStyle/>
                    <a:p>
                      <a:pPr marR="40005" algn="r">
                        <a:lnSpc>
                          <a:spcPct val="100000"/>
                        </a:lnSpc>
                        <a:spcBef>
                          <a:spcPts val="350"/>
                        </a:spcBef>
                      </a:pPr>
                      <a:r>
                        <a:rPr sz="700" b="1" spc="10" dirty="0">
                          <a:latin typeface="Arial"/>
                          <a:cs typeface="Arial"/>
                        </a:rPr>
                        <a:t>0 </a:t>
                      </a:r>
                      <a:r>
                        <a:rPr sz="700" spc="5" dirty="0">
                          <a:latin typeface="Arial"/>
                          <a:cs typeface="Arial"/>
                        </a:rPr>
                        <a:t>Etobicoke</a:t>
                      </a:r>
                      <a:r>
                        <a:rPr sz="700" spc="50" dirty="0">
                          <a:latin typeface="Arial"/>
                          <a:cs typeface="Arial"/>
                        </a:rPr>
                        <a:t> </a:t>
                      </a:r>
                      <a:r>
                        <a:rPr sz="700" spc="5" dirty="0">
                          <a:latin typeface="Arial"/>
                          <a:cs typeface="Arial"/>
                        </a:rPr>
                        <a:t>York</a:t>
                      </a:r>
                      <a:endParaRPr sz="700">
                        <a:latin typeface="Arial"/>
                        <a:cs typeface="Arial"/>
                      </a:endParaRPr>
                    </a:p>
                  </a:txBody>
                  <a:tcPr marL="0" marR="0" marT="44450" marB="0">
                    <a:lnT w="9525">
                      <a:solidFill>
                        <a:srgbClr val="000000"/>
                      </a:solidFill>
                      <a:prstDash val="solid"/>
                    </a:lnT>
                    <a:solidFill>
                      <a:srgbClr val="F4F4F4"/>
                    </a:solidFill>
                  </a:tcPr>
                </a:tc>
                <a:tc>
                  <a:txBody>
                    <a:bodyPr/>
                    <a:lstStyle/>
                    <a:p>
                      <a:pPr marR="36830" algn="r">
                        <a:lnSpc>
                          <a:spcPct val="100000"/>
                        </a:lnSpc>
                        <a:spcBef>
                          <a:spcPts val="350"/>
                        </a:spcBef>
                      </a:pPr>
                      <a:r>
                        <a:rPr sz="700" spc="-5" dirty="0">
                          <a:latin typeface="Arial"/>
                          <a:cs typeface="Arial"/>
                        </a:rPr>
                        <a:t>N</a:t>
                      </a:r>
                      <a:r>
                        <a:rPr sz="700" dirty="0">
                          <a:latin typeface="Arial"/>
                          <a:cs typeface="Arial"/>
                        </a:rPr>
                        <a:t>o</a:t>
                      </a:r>
                      <a:endParaRPr sz="700">
                        <a:latin typeface="Arial"/>
                        <a:cs typeface="Arial"/>
                      </a:endParaRPr>
                    </a:p>
                  </a:txBody>
                  <a:tcPr marL="0" marR="0" marT="44450" marB="0">
                    <a:lnT w="9525">
                      <a:solidFill>
                        <a:srgbClr val="000000"/>
                      </a:solidFill>
                      <a:prstDash val="solid"/>
                    </a:lnT>
                    <a:solidFill>
                      <a:srgbClr val="F4F4F4"/>
                    </a:solidFill>
                  </a:tcPr>
                </a:tc>
                <a:tc>
                  <a:txBody>
                    <a:bodyPr/>
                    <a:lstStyle/>
                    <a:p>
                      <a:pPr marR="38100" algn="r">
                        <a:lnSpc>
                          <a:spcPct val="100000"/>
                        </a:lnSpc>
                        <a:spcBef>
                          <a:spcPts val="350"/>
                        </a:spcBef>
                      </a:pPr>
                      <a:r>
                        <a:rPr sz="700" spc="-5" dirty="0">
                          <a:latin typeface="Arial"/>
                          <a:cs typeface="Arial"/>
                        </a:rPr>
                        <a:t>Commer</a:t>
                      </a:r>
                      <a:r>
                        <a:rPr sz="700" dirty="0">
                          <a:latin typeface="Arial"/>
                          <a:cs typeface="Arial"/>
                        </a:rPr>
                        <a:t>c</a:t>
                      </a:r>
                      <a:r>
                        <a:rPr sz="700" spc="-5" dirty="0">
                          <a:latin typeface="Arial"/>
                          <a:cs typeface="Arial"/>
                        </a:rPr>
                        <a:t>ia</a:t>
                      </a:r>
                      <a:r>
                        <a:rPr sz="700" dirty="0">
                          <a:latin typeface="Arial"/>
                          <a:cs typeface="Arial"/>
                        </a:rPr>
                        <a:t>l</a:t>
                      </a:r>
                      <a:endParaRPr sz="700">
                        <a:latin typeface="Arial"/>
                        <a:cs typeface="Arial"/>
                      </a:endParaRPr>
                    </a:p>
                  </a:txBody>
                  <a:tcPr marL="0" marR="0" marT="44450" marB="0">
                    <a:lnT w="9525">
                      <a:solidFill>
                        <a:srgbClr val="000000"/>
                      </a:solidFill>
                      <a:prstDash val="solid"/>
                    </a:lnT>
                    <a:solidFill>
                      <a:srgbClr val="F4F4F4"/>
                    </a:solidFill>
                  </a:tcPr>
                </a:tc>
                <a:tc>
                  <a:txBody>
                    <a:bodyPr/>
                    <a:lstStyle/>
                    <a:p>
                      <a:pPr marR="38735" algn="r">
                        <a:lnSpc>
                          <a:spcPct val="100000"/>
                        </a:lnSpc>
                        <a:spcBef>
                          <a:spcPts val="350"/>
                        </a:spcBef>
                      </a:pPr>
                      <a:r>
                        <a:rPr sz="700" spc="-5" dirty="0">
                          <a:latin typeface="Arial"/>
                          <a:cs typeface="Arial"/>
                        </a:rPr>
                        <a:t>16</a:t>
                      </a:r>
                      <a:r>
                        <a:rPr sz="700" dirty="0">
                          <a:latin typeface="Arial"/>
                          <a:cs typeface="Arial"/>
                        </a:rPr>
                        <a:t>5</a:t>
                      </a:r>
                      <a:endParaRPr sz="700">
                        <a:latin typeface="Arial"/>
                        <a:cs typeface="Arial"/>
                      </a:endParaRPr>
                    </a:p>
                  </a:txBody>
                  <a:tcPr marL="0" marR="0" marT="44450" marB="0">
                    <a:lnT w="9525">
                      <a:solidFill>
                        <a:srgbClr val="000000"/>
                      </a:solidFill>
                      <a:prstDash val="solid"/>
                    </a:lnT>
                    <a:solidFill>
                      <a:srgbClr val="F4F4F4"/>
                    </a:solidFill>
                  </a:tcPr>
                </a:tc>
                <a:tc>
                  <a:txBody>
                    <a:bodyPr/>
                    <a:lstStyle/>
                    <a:p>
                      <a:pPr marR="37465" algn="r">
                        <a:lnSpc>
                          <a:spcPct val="100000"/>
                        </a:lnSpc>
                        <a:spcBef>
                          <a:spcPts val="350"/>
                        </a:spcBef>
                      </a:pPr>
                      <a:r>
                        <a:rPr sz="700" spc="-5" dirty="0">
                          <a:latin typeface="Arial"/>
                          <a:cs typeface="Arial"/>
                        </a:rPr>
                        <a:t>53</a:t>
                      </a:r>
                      <a:r>
                        <a:rPr sz="700" dirty="0">
                          <a:latin typeface="Arial"/>
                          <a:cs typeface="Arial"/>
                        </a:rPr>
                        <a:t>9</a:t>
                      </a:r>
                    </a:p>
                  </a:txBody>
                  <a:tcPr marL="0" marR="0" marT="44450" marB="0">
                    <a:lnT w="9525">
                      <a:solidFill>
                        <a:srgbClr val="000000"/>
                      </a:solidFill>
                      <a:prstDash val="solid"/>
                    </a:lnT>
                    <a:solidFill>
                      <a:srgbClr val="F4F4F4"/>
                    </a:solidFill>
                  </a:tcPr>
                </a:tc>
                <a:tc>
                  <a:txBody>
                    <a:bodyPr/>
                    <a:lstStyle/>
                    <a:p>
                      <a:pPr marR="41275" algn="r">
                        <a:lnSpc>
                          <a:spcPct val="100000"/>
                        </a:lnSpc>
                        <a:spcBef>
                          <a:spcPts val="350"/>
                        </a:spcBef>
                      </a:pPr>
                      <a:r>
                        <a:rPr sz="700" spc="-5" dirty="0">
                          <a:latin typeface="Arial"/>
                          <a:cs typeface="Arial"/>
                        </a:rPr>
                        <a:t>132</a:t>
                      </a:r>
                      <a:r>
                        <a:rPr sz="700" dirty="0">
                          <a:latin typeface="Arial"/>
                          <a:cs typeface="Arial"/>
                        </a:rPr>
                        <a:t>7</a:t>
                      </a:r>
                      <a:endParaRPr sz="700">
                        <a:latin typeface="Arial"/>
                        <a:cs typeface="Arial"/>
                      </a:endParaRPr>
                    </a:p>
                  </a:txBody>
                  <a:tcPr marL="0" marR="0" marT="44450" marB="0">
                    <a:lnT w="9525">
                      <a:solidFill>
                        <a:srgbClr val="000000"/>
                      </a:solidFill>
                      <a:prstDash val="solid"/>
                    </a:lnT>
                    <a:solidFill>
                      <a:srgbClr val="F4F4F4"/>
                    </a:solidFill>
                  </a:tcPr>
                </a:tc>
                <a:tc>
                  <a:txBody>
                    <a:bodyPr/>
                    <a:lstStyle/>
                    <a:p>
                      <a:pPr marR="38735" algn="r">
                        <a:lnSpc>
                          <a:spcPct val="100000"/>
                        </a:lnSpc>
                        <a:spcBef>
                          <a:spcPts val="350"/>
                        </a:spcBef>
                      </a:pPr>
                      <a:r>
                        <a:rPr sz="700" spc="-5" dirty="0">
                          <a:latin typeface="Arial"/>
                          <a:cs typeface="Arial"/>
                        </a:rPr>
                        <a:t>20</a:t>
                      </a:r>
                      <a:r>
                        <a:rPr sz="700" dirty="0">
                          <a:latin typeface="Arial"/>
                          <a:cs typeface="Arial"/>
                        </a:rPr>
                        <a:t>9</a:t>
                      </a:r>
                      <a:endParaRPr sz="700">
                        <a:latin typeface="Arial"/>
                        <a:cs typeface="Arial"/>
                      </a:endParaRPr>
                    </a:p>
                  </a:txBody>
                  <a:tcPr marL="0" marR="0" marT="44450" marB="0">
                    <a:lnT w="9525">
                      <a:solidFill>
                        <a:srgbClr val="000000"/>
                      </a:solidFill>
                      <a:prstDash val="solid"/>
                    </a:lnT>
                    <a:solidFill>
                      <a:srgbClr val="F4F4F4"/>
                    </a:solidFill>
                  </a:tcPr>
                </a:tc>
                <a:tc>
                  <a:txBody>
                    <a:bodyPr/>
                    <a:lstStyle/>
                    <a:p>
                      <a:pPr marR="38735" algn="r">
                        <a:lnSpc>
                          <a:spcPct val="100000"/>
                        </a:lnSpc>
                        <a:spcBef>
                          <a:spcPts val="350"/>
                        </a:spcBef>
                      </a:pPr>
                      <a:r>
                        <a:rPr sz="700" spc="-5" dirty="0">
                          <a:latin typeface="Arial"/>
                          <a:cs typeface="Arial"/>
                        </a:rPr>
                        <a:t>40</a:t>
                      </a:r>
                      <a:r>
                        <a:rPr sz="700" dirty="0">
                          <a:latin typeface="Arial"/>
                          <a:cs typeface="Arial"/>
                        </a:rPr>
                        <a:t>2</a:t>
                      </a:r>
                      <a:endParaRPr sz="700">
                        <a:latin typeface="Arial"/>
                        <a:cs typeface="Arial"/>
                      </a:endParaRPr>
                    </a:p>
                  </a:txBody>
                  <a:tcPr marL="0" marR="0" marT="44450" marB="0">
                    <a:lnT w="9525">
                      <a:solidFill>
                        <a:srgbClr val="000000"/>
                      </a:solidFill>
                      <a:prstDash val="solid"/>
                    </a:lnT>
                    <a:solidFill>
                      <a:srgbClr val="F4F4F4"/>
                    </a:solidFill>
                  </a:tcPr>
                </a:tc>
                <a:tc>
                  <a:txBody>
                    <a:bodyPr/>
                    <a:lstStyle/>
                    <a:p>
                      <a:pPr marL="11430" algn="ctr">
                        <a:lnSpc>
                          <a:spcPct val="100000"/>
                        </a:lnSpc>
                        <a:spcBef>
                          <a:spcPts val="350"/>
                        </a:spcBef>
                      </a:pPr>
                      <a:r>
                        <a:rPr sz="700" spc="5" dirty="0">
                          <a:latin typeface="Arial"/>
                          <a:cs typeface="Arial"/>
                        </a:rPr>
                        <a:t>2642</a:t>
                      </a:r>
                      <a:endParaRPr sz="700">
                        <a:latin typeface="Arial"/>
                        <a:cs typeface="Arial"/>
                      </a:endParaRPr>
                    </a:p>
                  </a:txBody>
                  <a:tcPr marL="0" marR="0" marT="44450" marB="0">
                    <a:lnT w="9525">
                      <a:solidFill>
                        <a:srgbClr val="000000"/>
                      </a:solidFill>
                      <a:prstDash val="solid"/>
                    </a:lnT>
                    <a:solidFill>
                      <a:srgbClr val="F4F4F4"/>
                    </a:solidFill>
                  </a:tcPr>
                </a:tc>
              </a:tr>
              <a:tr h="198175">
                <a:tc>
                  <a:txBody>
                    <a:bodyPr/>
                    <a:lstStyle/>
                    <a:p>
                      <a:pPr marR="40005" algn="r">
                        <a:lnSpc>
                          <a:spcPct val="100000"/>
                        </a:lnSpc>
                        <a:spcBef>
                          <a:spcPts val="320"/>
                        </a:spcBef>
                      </a:pPr>
                      <a:r>
                        <a:rPr sz="700" b="1" spc="10" dirty="0">
                          <a:latin typeface="Arial"/>
                          <a:cs typeface="Arial"/>
                        </a:rPr>
                        <a:t>1 </a:t>
                      </a:r>
                      <a:r>
                        <a:rPr sz="700" spc="5" dirty="0">
                          <a:latin typeface="Arial"/>
                          <a:cs typeface="Arial"/>
                        </a:rPr>
                        <a:t>Etobicoke</a:t>
                      </a:r>
                      <a:r>
                        <a:rPr sz="700" spc="50" dirty="0">
                          <a:latin typeface="Arial"/>
                          <a:cs typeface="Arial"/>
                        </a:rPr>
                        <a:t> </a:t>
                      </a:r>
                      <a:r>
                        <a:rPr sz="700" spc="5" dirty="0">
                          <a:latin typeface="Arial"/>
                          <a:cs typeface="Arial"/>
                        </a:rPr>
                        <a:t>York</a:t>
                      </a:r>
                      <a:endParaRPr sz="700">
                        <a:latin typeface="Arial"/>
                        <a:cs typeface="Arial"/>
                      </a:endParaRPr>
                    </a:p>
                  </a:txBody>
                  <a:tcPr marL="0" marR="0" marT="40640" marB="0"/>
                </a:tc>
                <a:tc>
                  <a:txBody>
                    <a:bodyPr/>
                    <a:lstStyle/>
                    <a:p>
                      <a:pPr marR="36830" algn="r">
                        <a:lnSpc>
                          <a:spcPct val="100000"/>
                        </a:lnSpc>
                        <a:spcBef>
                          <a:spcPts val="320"/>
                        </a:spcBef>
                      </a:pPr>
                      <a:r>
                        <a:rPr sz="700" spc="-5" dirty="0">
                          <a:latin typeface="Arial"/>
                          <a:cs typeface="Arial"/>
                        </a:rPr>
                        <a:t>N</a:t>
                      </a:r>
                      <a:r>
                        <a:rPr sz="700" dirty="0">
                          <a:latin typeface="Arial"/>
                          <a:cs typeface="Arial"/>
                        </a:rPr>
                        <a:t>o</a:t>
                      </a:r>
                      <a:endParaRPr sz="700">
                        <a:latin typeface="Arial"/>
                        <a:cs typeface="Arial"/>
                      </a:endParaRPr>
                    </a:p>
                  </a:txBody>
                  <a:tcPr marL="0" marR="0" marT="40640" marB="0"/>
                </a:tc>
                <a:tc>
                  <a:txBody>
                    <a:bodyPr/>
                    <a:lstStyle/>
                    <a:p>
                      <a:pPr marR="38100" algn="r">
                        <a:lnSpc>
                          <a:spcPct val="100000"/>
                        </a:lnSpc>
                        <a:spcBef>
                          <a:spcPts val="320"/>
                        </a:spcBef>
                      </a:pPr>
                      <a:r>
                        <a:rPr sz="700" spc="-5" dirty="0">
                          <a:latin typeface="Arial"/>
                          <a:cs typeface="Arial"/>
                        </a:rPr>
                        <a:t>Non-Profi</a:t>
                      </a:r>
                      <a:r>
                        <a:rPr sz="700" dirty="0">
                          <a:latin typeface="Arial"/>
                          <a:cs typeface="Arial"/>
                        </a:rPr>
                        <a:t>t</a:t>
                      </a:r>
                      <a:endParaRPr sz="700">
                        <a:latin typeface="Arial"/>
                        <a:cs typeface="Arial"/>
                      </a:endParaRPr>
                    </a:p>
                  </a:txBody>
                  <a:tcPr marL="0" marR="0" marT="40640" marB="0"/>
                </a:tc>
                <a:tc>
                  <a:txBody>
                    <a:bodyPr/>
                    <a:lstStyle/>
                    <a:p>
                      <a:pPr marR="36195" algn="r">
                        <a:lnSpc>
                          <a:spcPct val="100000"/>
                        </a:lnSpc>
                        <a:spcBef>
                          <a:spcPts val="320"/>
                        </a:spcBef>
                      </a:pPr>
                      <a:r>
                        <a:rPr sz="700" spc="-5" dirty="0">
                          <a:latin typeface="Arial"/>
                          <a:cs typeface="Arial"/>
                        </a:rPr>
                        <a:t>2</a:t>
                      </a:r>
                      <a:r>
                        <a:rPr sz="700" dirty="0">
                          <a:latin typeface="Arial"/>
                          <a:cs typeface="Arial"/>
                        </a:rPr>
                        <a:t>0</a:t>
                      </a:r>
                      <a:endParaRPr sz="700">
                        <a:latin typeface="Arial"/>
                        <a:cs typeface="Arial"/>
                      </a:endParaRPr>
                    </a:p>
                  </a:txBody>
                  <a:tcPr marL="0" marR="0" marT="40640" marB="0"/>
                </a:tc>
                <a:tc>
                  <a:txBody>
                    <a:bodyPr/>
                    <a:lstStyle/>
                    <a:p>
                      <a:pPr marR="37465" algn="r">
                        <a:lnSpc>
                          <a:spcPct val="100000"/>
                        </a:lnSpc>
                        <a:spcBef>
                          <a:spcPts val="320"/>
                        </a:spcBef>
                      </a:pPr>
                      <a:r>
                        <a:rPr sz="700" spc="-5" dirty="0">
                          <a:latin typeface="Arial"/>
                          <a:cs typeface="Arial"/>
                        </a:rPr>
                        <a:t>10</a:t>
                      </a:r>
                      <a:r>
                        <a:rPr sz="700" dirty="0">
                          <a:latin typeface="Arial"/>
                          <a:cs typeface="Arial"/>
                        </a:rPr>
                        <a:t>9</a:t>
                      </a:r>
                      <a:endParaRPr sz="700">
                        <a:latin typeface="Arial"/>
                        <a:cs typeface="Arial"/>
                      </a:endParaRPr>
                    </a:p>
                  </a:txBody>
                  <a:tcPr marL="0" marR="0" marT="40640" marB="0"/>
                </a:tc>
                <a:tc>
                  <a:txBody>
                    <a:bodyPr/>
                    <a:lstStyle/>
                    <a:p>
                      <a:pPr marR="38735" algn="r">
                        <a:lnSpc>
                          <a:spcPct val="100000"/>
                        </a:lnSpc>
                        <a:spcBef>
                          <a:spcPts val="320"/>
                        </a:spcBef>
                      </a:pPr>
                      <a:r>
                        <a:rPr sz="700" spc="-5" dirty="0">
                          <a:latin typeface="Arial"/>
                          <a:cs typeface="Arial"/>
                        </a:rPr>
                        <a:t>55</a:t>
                      </a:r>
                      <a:r>
                        <a:rPr sz="700" dirty="0">
                          <a:latin typeface="Arial"/>
                          <a:cs typeface="Arial"/>
                        </a:rPr>
                        <a:t>6</a:t>
                      </a:r>
                      <a:endParaRPr sz="700">
                        <a:latin typeface="Arial"/>
                        <a:cs typeface="Arial"/>
                      </a:endParaRPr>
                    </a:p>
                  </a:txBody>
                  <a:tcPr marL="0" marR="0" marT="40640" marB="0"/>
                </a:tc>
                <a:tc>
                  <a:txBody>
                    <a:bodyPr/>
                    <a:lstStyle/>
                    <a:p>
                      <a:pPr marR="36195" algn="r">
                        <a:lnSpc>
                          <a:spcPct val="100000"/>
                        </a:lnSpc>
                        <a:spcBef>
                          <a:spcPts val="320"/>
                        </a:spcBef>
                      </a:pPr>
                      <a:r>
                        <a:rPr sz="700" spc="-5" dirty="0">
                          <a:latin typeface="Arial"/>
                          <a:cs typeface="Arial"/>
                        </a:rPr>
                        <a:t>1</a:t>
                      </a:r>
                      <a:r>
                        <a:rPr sz="700" dirty="0">
                          <a:latin typeface="Arial"/>
                          <a:cs typeface="Arial"/>
                        </a:rPr>
                        <a:t>5</a:t>
                      </a:r>
                      <a:endParaRPr sz="700">
                        <a:latin typeface="Arial"/>
                        <a:cs typeface="Arial"/>
                      </a:endParaRPr>
                    </a:p>
                  </a:txBody>
                  <a:tcPr marL="0" marR="0" marT="40640" marB="0"/>
                </a:tc>
                <a:tc>
                  <a:txBody>
                    <a:bodyPr/>
                    <a:lstStyle/>
                    <a:p>
                      <a:pPr marR="38735" algn="r">
                        <a:lnSpc>
                          <a:spcPct val="100000"/>
                        </a:lnSpc>
                        <a:spcBef>
                          <a:spcPts val="320"/>
                        </a:spcBef>
                      </a:pPr>
                      <a:r>
                        <a:rPr sz="700" spc="-5" dirty="0">
                          <a:latin typeface="Arial"/>
                          <a:cs typeface="Arial"/>
                        </a:rPr>
                        <a:t>20</a:t>
                      </a:r>
                      <a:r>
                        <a:rPr sz="700" dirty="0">
                          <a:latin typeface="Arial"/>
                          <a:cs typeface="Arial"/>
                        </a:rPr>
                        <a:t>8</a:t>
                      </a:r>
                      <a:endParaRPr sz="700">
                        <a:latin typeface="Arial"/>
                        <a:cs typeface="Arial"/>
                      </a:endParaRPr>
                    </a:p>
                  </a:txBody>
                  <a:tcPr marL="0" marR="0" marT="40640" marB="0"/>
                </a:tc>
                <a:tc>
                  <a:txBody>
                    <a:bodyPr/>
                    <a:lstStyle/>
                    <a:p>
                      <a:pPr marL="67310" algn="ctr">
                        <a:lnSpc>
                          <a:spcPct val="100000"/>
                        </a:lnSpc>
                        <a:spcBef>
                          <a:spcPts val="320"/>
                        </a:spcBef>
                      </a:pPr>
                      <a:r>
                        <a:rPr sz="700" spc="5" dirty="0">
                          <a:latin typeface="Arial"/>
                          <a:cs typeface="Arial"/>
                        </a:rPr>
                        <a:t>908</a:t>
                      </a:r>
                      <a:endParaRPr sz="700">
                        <a:latin typeface="Arial"/>
                        <a:cs typeface="Arial"/>
                      </a:endParaRPr>
                    </a:p>
                  </a:txBody>
                  <a:tcPr marL="0" marR="0" marT="40640" marB="0"/>
                </a:tc>
              </a:tr>
              <a:tr h="198175">
                <a:tc>
                  <a:txBody>
                    <a:bodyPr/>
                    <a:lstStyle/>
                    <a:p>
                      <a:pPr marR="40005" algn="r">
                        <a:lnSpc>
                          <a:spcPct val="100000"/>
                        </a:lnSpc>
                        <a:spcBef>
                          <a:spcPts val="320"/>
                        </a:spcBef>
                      </a:pPr>
                      <a:r>
                        <a:rPr sz="700" b="1" spc="10" dirty="0">
                          <a:latin typeface="Arial"/>
                          <a:cs typeface="Arial"/>
                        </a:rPr>
                        <a:t>2 </a:t>
                      </a:r>
                      <a:r>
                        <a:rPr sz="700" spc="5" dirty="0">
                          <a:latin typeface="Arial"/>
                          <a:cs typeface="Arial"/>
                        </a:rPr>
                        <a:t>Etobicoke</a:t>
                      </a:r>
                      <a:r>
                        <a:rPr sz="700" spc="50" dirty="0">
                          <a:latin typeface="Arial"/>
                          <a:cs typeface="Arial"/>
                        </a:rPr>
                        <a:t> </a:t>
                      </a:r>
                      <a:r>
                        <a:rPr sz="700" spc="5" dirty="0">
                          <a:latin typeface="Arial"/>
                          <a:cs typeface="Arial"/>
                        </a:rPr>
                        <a:t>York</a:t>
                      </a:r>
                      <a:endParaRPr sz="700">
                        <a:latin typeface="Arial"/>
                        <a:cs typeface="Arial"/>
                      </a:endParaRPr>
                    </a:p>
                  </a:txBody>
                  <a:tcPr marL="0" marR="0" marT="40640" marB="0">
                    <a:solidFill>
                      <a:srgbClr val="F4F4F4"/>
                    </a:solidFill>
                  </a:tcPr>
                </a:tc>
                <a:tc>
                  <a:txBody>
                    <a:bodyPr/>
                    <a:lstStyle/>
                    <a:p>
                      <a:pPr marR="41275" algn="r">
                        <a:lnSpc>
                          <a:spcPct val="100000"/>
                        </a:lnSpc>
                        <a:spcBef>
                          <a:spcPts val="320"/>
                        </a:spcBef>
                      </a:pPr>
                      <a:r>
                        <a:rPr sz="700" spc="-5" dirty="0">
                          <a:latin typeface="Arial"/>
                          <a:cs typeface="Arial"/>
                        </a:rPr>
                        <a:t>Ye</a:t>
                      </a:r>
                      <a:r>
                        <a:rPr sz="700" dirty="0">
                          <a:latin typeface="Arial"/>
                          <a:cs typeface="Arial"/>
                        </a:rPr>
                        <a:t>s</a:t>
                      </a:r>
                      <a:endParaRPr sz="700">
                        <a:latin typeface="Arial"/>
                        <a:cs typeface="Arial"/>
                      </a:endParaRPr>
                    </a:p>
                  </a:txBody>
                  <a:tcPr marL="0" marR="0" marT="40640" marB="0">
                    <a:solidFill>
                      <a:srgbClr val="F4F4F4"/>
                    </a:solidFill>
                  </a:tcPr>
                </a:tc>
                <a:tc>
                  <a:txBody>
                    <a:bodyPr/>
                    <a:lstStyle/>
                    <a:p>
                      <a:pPr marR="40640" algn="r">
                        <a:lnSpc>
                          <a:spcPct val="100000"/>
                        </a:lnSpc>
                        <a:spcBef>
                          <a:spcPts val="320"/>
                        </a:spcBef>
                      </a:pPr>
                      <a:r>
                        <a:rPr sz="700" spc="-5" dirty="0">
                          <a:latin typeface="Arial"/>
                          <a:cs typeface="Arial"/>
                        </a:rPr>
                        <a:t>Cit</a:t>
                      </a:r>
                      <a:r>
                        <a:rPr sz="700" dirty="0">
                          <a:latin typeface="Arial"/>
                          <a:cs typeface="Arial"/>
                        </a:rPr>
                        <a:t>y</a:t>
                      </a:r>
                      <a:r>
                        <a:rPr sz="700" spc="-5" dirty="0">
                          <a:latin typeface="Arial"/>
                          <a:cs typeface="Arial"/>
                        </a:rPr>
                        <a:t>-Operate</a:t>
                      </a:r>
                      <a:r>
                        <a:rPr sz="700" dirty="0">
                          <a:latin typeface="Arial"/>
                          <a:cs typeface="Arial"/>
                        </a:rPr>
                        <a:t>d</a:t>
                      </a:r>
                      <a:endParaRPr sz="700">
                        <a:latin typeface="Arial"/>
                        <a:cs typeface="Arial"/>
                      </a:endParaRPr>
                    </a:p>
                  </a:txBody>
                  <a:tcPr marL="0" marR="0" marT="40640" marB="0">
                    <a:solidFill>
                      <a:srgbClr val="F4F4F4"/>
                    </a:solidFill>
                  </a:tcPr>
                </a:tc>
                <a:tc>
                  <a:txBody>
                    <a:bodyPr/>
                    <a:lstStyle/>
                    <a:p>
                      <a:pPr marR="38735" algn="r">
                        <a:lnSpc>
                          <a:spcPct val="100000"/>
                        </a:lnSpc>
                        <a:spcBef>
                          <a:spcPts val="320"/>
                        </a:spcBef>
                      </a:pPr>
                      <a:r>
                        <a:rPr sz="700" spc="-5" dirty="0">
                          <a:latin typeface="Arial"/>
                          <a:cs typeface="Arial"/>
                        </a:rPr>
                        <a:t>12</a:t>
                      </a:r>
                      <a:r>
                        <a:rPr sz="700" dirty="0">
                          <a:latin typeface="Arial"/>
                          <a:cs typeface="Arial"/>
                        </a:rPr>
                        <a:t>6</a:t>
                      </a:r>
                      <a:endParaRPr sz="700">
                        <a:latin typeface="Arial"/>
                        <a:cs typeface="Arial"/>
                      </a:endParaRPr>
                    </a:p>
                  </a:txBody>
                  <a:tcPr marL="0" marR="0" marT="40640" marB="0">
                    <a:solidFill>
                      <a:srgbClr val="F4F4F4"/>
                    </a:solidFill>
                  </a:tcPr>
                </a:tc>
                <a:tc>
                  <a:txBody>
                    <a:bodyPr/>
                    <a:lstStyle/>
                    <a:p>
                      <a:pPr marR="37465" algn="r">
                        <a:lnSpc>
                          <a:spcPct val="100000"/>
                        </a:lnSpc>
                        <a:spcBef>
                          <a:spcPts val="320"/>
                        </a:spcBef>
                      </a:pPr>
                      <a:r>
                        <a:rPr sz="700" spc="-5" dirty="0">
                          <a:latin typeface="Arial"/>
                          <a:cs typeface="Arial"/>
                        </a:rPr>
                        <a:t>20</a:t>
                      </a:r>
                      <a:r>
                        <a:rPr sz="700" dirty="0">
                          <a:latin typeface="Arial"/>
                          <a:cs typeface="Arial"/>
                        </a:rPr>
                        <a:t>5</a:t>
                      </a:r>
                      <a:endParaRPr sz="700">
                        <a:latin typeface="Arial"/>
                        <a:cs typeface="Arial"/>
                      </a:endParaRPr>
                    </a:p>
                  </a:txBody>
                  <a:tcPr marL="0" marR="0" marT="40640" marB="0">
                    <a:solidFill>
                      <a:srgbClr val="F4F4F4"/>
                    </a:solidFill>
                  </a:tcPr>
                </a:tc>
                <a:tc>
                  <a:txBody>
                    <a:bodyPr/>
                    <a:lstStyle/>
                    <a:p>
                      <a:pPr marR="38735" algn="r">
                        <a:lnSpc>
                          <a:spcPct val="100000"/>
                        </a:lnSpc>
                        <a:spcBef>
                          <a:spcPts val="320"/>
                        </a:spcBef>
                      </a:pPr>
                      <a:r>
                        <a:rPr sz="700" spc="-5" dirty="0">
                          <a:latin typeface="Arial"/>
                          <a:cs typeface="Arial"/>
                        </a:rPr>
                        <a:t>31</a:t>
                      </a:r>
                      <a:r>
                        <a:rPr sz="700" dirty="0">
                          <a:latin typeface="Arial"/>
                          <a:cs typeface="Arial"/>
                        </a:rPr>
                        <a:t>2</a:t>
                      </a:r>
                      <a:endParaRPr sz="700">
                        <a:latin typeface="Arial"/>
                        <a:cs typeface="Arial"/>
                      </a:endParaRPr>
                    </a:p>
                  </a:txBody>
                  <a:tcPr marL="0" marR="0" marT="40640" marB="0">
                    <a:solidFill>
                      <a:srgbClr val="F4F4F4"/>
                    </a:solidFill>
                  </a:tcPr>
                </a:tc>
                <a:tc>
                  <a:txBody>
                    <a:bodyPr/>
                    <a:lstStyle/>
                    <a:p>
                      <a:pPr marR="36195" algn="r">
                        <a:lnSpc>
                          <a:spcPct val="100000"/>
                        </a:lnSpc>
                        <a:spcBef>
                          <a:spcPts val="320"/>
                        </a:spcBef>
                      </a:pPr>
                      <a:r>
                        <a:rPr sz="700" spc="-5" dirty="0">
                          <a:latin typeface="Arial"/>
                          <a:cs typeface="Arial"/>
                        </a:rPr>
                        <a:t>6</a:t>
                      </a:r>
                      <a:r>
                        <a:rPr sz="700" dirty="0">
                          <a:latin typeface="Arial"/>
                          <a:cs typeface="Arial"/>
                        </a:rPr>
                        <a:t>2</a:t>
                      </a:r>
                      <a:endParaRPr sz="700">
                        <a:latin typeface="Arial"/>
                        <a:cs typeface="Arial"/>
                      </a:endParaRPr>
                    </a:p>
                  </a:txBody>
                  <a:tcPr marL="0" marR="0" marT="40640" marB="0">
                    <a:solidFill>
                      <a:srgbClr val="F4F4F4"/>
                    </a:solidFill>
                  </a:tcPr>
                </a:tc>
                <a:tc>
                  <a:txBody>
                    <a:bodyPr/>
                    <a:lstStyle/>
                    <a:p>
                      <a:pPr marR="36195" algn="r">
                        <a:lnSpc>
                          <a:spcPct val="100000"/>
                        </a:lnSpc>
                        <a:spcBef>
                          <a:spcPts val="320"/>
                        </a:spcBef>
                      </a:pPr>
                      <a:r>
                        <a:rPr sz="700" spc="-5" dirty="0">
                          <a:latin typeface="Arial"/>
                          <a:cs typeface="Arial"/>
                        </a:rPr>
                        <a:t>7</a:t>
                      </a:r>
                      <a:r>
                        <a:rPr sz="700" dirty="0">
                          <a:latin typeface="Arial"/>
                          <a:cs typeface="Arial"/>
                        </a:rPr>
                        <a:t>4</a:t>
                      </a:r>
                      <a:endParaRPr sz="700">
                        <a:latin typeface="Arial"/>
                        <a:cs typeface="Arial"/>
                      </a:endParaRPr>
                    </a:p>
                  </a:txBody>
                  <a:tcPr marL="0" marR="0" marT="40640" marB="0">
                    <a:solidFill>
                      <a:srgbClr val="F4F4F4"/>
                    </a:solidFill>
                  </a:tcPr>
                </a:tc>
                <a:tc>
                  <a:txBody>
                    <a:bodyPr/>
                    <a:lstStyle/>
                    <a:p>
                      <a:pPr marL="67310" algn="ctr">
                        <a:lnSpc>
                          <a:spcPct val="100000"/>
                        </a:lnSpc>
                        <a:spcBef>
                          <a:spcPts val="320"/>
                        </a:spcBef>
                      </a:pPr>
                      <a:r>
                        <a:rPr sz="700" spc="5" dirty="0">
                          <a:latin typeface="Arial"/>
                          <a:cs typeface="Arial"/>
                        </a:rPr>
                        <a:t>779</a:t>
                      </a:r>
                      <a:endParaRPr sz="700">
                        <a:latin typeface="Arial"/>
                        <a:cs typeface="Arial"/>
                      </a:endParaRPr>
                    </a:p>
                  </a:txBody>
                  <a:tcPr marL="0" marR="0" marT="40640" marB="0">
                    <a:solidFill>
                      <a:srgbClr val="F4F4F4"/>
                    </a:solidFill>
                  </a:tcPr>
                </a:tc>
              </a:tr>
              <a:tr h="198175">
                <a:tc>
                  <a:txBody>
                    <a:bodyPr/>
                    <a:lstStyle/>
                    <a:p>
                      <a:pPr marR="40005" algn="r">
                        <a:lnSpc>
                          <a:spcPct val="100000"/>
                        </a:lnSpc>
                        <a:spcBef>
                          <a:spcPts val="320"/>
                        </a:spcBef>
                      </a:pPr>
                      <a:r>
                        <a:rPr sz="700" b="1" spc="10" dirty="0">
                          <a:latin typeface="Arial"/>
                          <a:cs typeface="Arial"/>
                        </a:rPr>
                        <a:t>3 </a:t>
                      </a:r>
                      <a:r>
                        <a:rPr sz="700" spc="5" dirty="0">
                          <a:latin typeface="Arial"/>
                          <a:cs typeface="Arial"/>
                        </a:rPr>
                        <a:t>Etobicoke</a:t>
                      </a:r>
                      <a:r>
                        <a:rPr sz="700" spc="50" dirty="0">
                          <a:latin typeface="Arial"/>
                          <a:cs typeface="Arial"/>
                        </a:rPr>
                        <a:t> </a:t>
                      </a:r>
                      <a:r>
                        <a:rPr sz="700" spc="5" dirty="0">
                          <a:latin typeface="Arial"/>
                          <a:cs typeface="Arial"/>
                        </a:rPr>
                        <a:t>York</a:t>
                      </a:r>
                      <a:endParaRPr sz="700">
                        <a:latin typeface="Arial"/>
                        <a:cs typeface="Arial"/>
                      </a:endParaRPr>
                    </a:p>
                  </a:txBody>
                  <a:tcPr marL="0" marR="0" marT="40640" marB="0"/>
                </a:tc>
                <a:tc>
                  <a:txBody>
                    <a:bodyPr/>
                    <a:lstStyle/>
                    <a:p>
                      <a:pPr marR="41275" algn="r">
                        <a:lnSpc>
                          <a:spcPct val="100000"/>
                        </a:lnSpc>
                        <a:spcBef>
                          <a:spcPts val="320"/>
                        </a:spcBef>
                      </a:pPr>
                      <a:r>
                        <a:rPr sz="700" spc="-5" dirty="0">
                          <a:latin typeface="Arial"/>
                          <a:cs typeface="Arial"/>
                        </a:rPr>
                        <a:t>Ye</a:t>
                      </a:r>
                      <a:r>
                        <a:rPr sz="700" dirty="0">
                          <a:latin typeface="Arial"/>
                          <a:cs typeface="Arial"/>
                        </a:rPr>
                        <a:t>s</a:t>
                      </a:r>
                      <a:endParaRPr sz="700">
                        <a:latin typeface="Arial"/>
                        <a:cs typeface="Arial"/>
                      </a:endParaRPr>
                    </a:p>
                  </a:txBody>
                  <a:tcPr marL="0" marR="0" marT="40640" marB="0"/>
                </a:tc>
                <a:tc>
                  <a:txBody>
                    <a:bodyPr/>
                    <a:lstStyle/>
                    <a:p>
                      <a:pPr marR="38100" algn="r">
                        <a:lnSpc>
                          <a:spcPct val="100000"/>
                        </a:lnSpc>
                        <a:spcBef>
                          <a:spcPts val="320"/>
                        </a:spcBef>
                      </a:pPr>
                      <a:r>
                        <a:rPr sz="700" spc="-5" dirty="0">
                          <a:latin typeface="Arial"/>
                          <a:cs typeface="Arial"/>
                        </a:rPr>
                        <a:t>Commer</a:t>
                      </a:r>
                      <a:r>
                        <a:rPr sz="700" dirty="0">
                          <a:latin typeface="Arial"/>
                          <a:cs typeface="Arial"/>
                        </a:rPr>
                        <a:t>c</a:t>
                      </a:r>
                      <a:r>
                        <a:rPr sz="700" spc="-5" dirty="0">
                          <a:latin typeface="Arial"/>
                          <a:cs typeface="Arial"/>
                        </a:rPr>
                        <a:t>ia</a:t>
                      </a:r>
                      <a:r>
                        <a:rPr sz="700" dirty="0">
                          <a:latin typeface="Arial"/>
                          <a:cs typeface="Arial"/>
                        </a:rPr>
                        <a:t>l</a:t>
                      </a:r>
                      <a:endParaRPr sz="700">
                        <a:latin typeface="Arial"/>
                        <a:cs typeface="Arial"/>
                      </a:endParaRPr>
                    </a:p>
                  </a:txBody>
                  <a:tcPr marL="0" marR="0" marT="40640" marB="0"/>
                </a:tc>
                <a:tc>
                  <a:txBody>
                    <a:bodyPr/>
                    <a:lstStyle/>
                    <a:p>
                      <a:pPr marR="38735" algn="r">
                        <a:lnSpc>
                          <a:spcPct val="100000"/>
                        </a:lnSpc>
                        <a:spcBef>
                          <a:spcPts val="320"/>
                        </a:spcBef>
                      </a:pPr>
                      <a:r>
                        <a:rPr sz="700" spc="-5" dirty="0">
                          <a:latin typeface="Arial"/>
                          <a:cs typeface="Arial"/>
                        </a:rPr>
                        <a:t>11</a:t>
                      </a:r>
                      <a:r>
                        <a:rPr sz="700" dirty="0">
                          <a:latin typeface="Arial"/>
                          <a:cs typeface="Arial"/>
                        </a:rPr>
                        <a:t>6</a:t>
                      </a:r>
                      <a:endParaRPr sz="700">
                        <a:latin typeface="Arial"/>
                        <a:cs typeface="Arial"/>
                      </a:endParaRPr>
                    </a:p>
                  </a:txBody>
                  <a:tcPr marL="0" marR="0" marT="40640" marB="0"/>
                </a:tc>
                <a:tc>
                  <a:txBody>
                    <a:bodyPr/>
                    <a:lstStyle/>
                    <a:p>
                      <a:pPr marR="37465" algn="r">
                        <a:lnSpc>
                          <a:spcPct val="100000"/>
                        </a:lnSpc>
                        <a:spcBef>
                          <a:spcPts val="320"/>
                        </a:spcBef>
                      </a:pPr>
                      <a:r>
                        <a:rPr sz="700" spc="-5" dirty="0">
                          <a:latin typeface="Arial"/>
                          <a:cs typeface="Arial"/>
                        </a:rPr>
                        <a:t>27</a:t>
                      </a:r>
                      <a:r>
                        <a:rPr sz="700" dirty="0">
                          <a:latin typeface="Arial"/>
                          <a:cs typeface="Arial"/>
                        </a:rPr>
                        <a:t>5</a:t>
                      </a:r>
                      <a:endParaRPr sz="700">
                        <a:latin typeface="Arial"/>
                        <a:cs typeface="Arial"/>
                      </a:endParaRPr>
                    </a:p>
                  </a:txBody>
                  <a:tcPr marL="0" marR="0" marT="40640" marB="0"/>
                </a:tc>
                <a:tc>
                  <a:txBody>
                    <a:bodyPr/>
                    <a:lstStyle/>
                    <a:p>
                      <a:pPr marR="38735" algn="r">
                        <a:lnSpc>
                          <a:spcPct val="100000"/>
                        </a:lnSpc>
                        <a:spcBef>
                          <a:spcPts val="320"/>
                        </a:spcBef>
                      </a:pPr>
                      <a:r>
                        <a:rPr sz="700" spc="-5" dirty="0">
                          <a:latin typeface="Arial"/>
                          <a:cs typeface="Arial"/>
                        </a:rPr>
                        <a:t>63</a:t>
                      </a:r>
                      <a:r>
                        <a:rPr sz="700" dirty="0">
                          <a:latin typeface="Arial"/>
                          <a:cs typeface="Arial"/>
                        </a:rPr>
                        <a:t>3</a:t>
                      </a:r>
                      <a:endParaRPr sz="700">
                        <a:latin typeface="Arial"/>
                        <a:cs typeface="Arial"/>
                      </a:endParaRPr>
                    </a:p>
                  </a:txBody>
                  <a:tcPr marL="0" marR="0" marT="40640" marB="0"/>
                </a:tc>
                <a:tc>
                  <a:txBody>
                    <a:bodyPr/>
                    <a:lstStyle/>
                    <a:p>
                      <a:pPr marR="38735" algn="r">
                        <a:lnSpc>
                          <a:spcPct val="100000"/>
                        </a:lnSpc>
                        <a:spcBef>
                          <a:spcPts val="320"/>
                        </a:spcBef>
                      </a:pPr>
                      <a:r>
                        <a:rPr sz="700" spc="-5" dirty="0">
                          <a:latin typeface="Arial"/>
                          <a:cs typeface="Arial"/>
                        </a:rPr>
                        <a:t>24</a:t>
                      </a:r>
                      <a:r>
                        <a:rPr sz="700" dirty="0">
                          <a:latin typeface="Arial"/>
                          <a:cs typeface="Arial"/>
                        </a:rPr>
                        <a:t>8</a:t>
                      </a:r>
                      <a:endParaRPr sz="700">
                        <a:latin typeface="Arial"/>
                        <a:cs typeface="Arial"/>
                      </a:endParaRPr>
                    </a:p>
                  </a:txBody>
                  <a:tcPr marL="0" marR="0" marT="40640" marB="0"/>
                </a:tc>
                <a:tc>
                  <a:txBody>
                    <a:bodyPr/>
                    <a:lstStyle/>
                    <a:p>
                      <a:pPr marR="38735" algn="r">
                        <a:lnSpc>
                          <a:spcPct val="100000"/>
                        </a:lnSpc>
                        <a:spcBef>
                          <a:spcPts val="320"/>
                        </a:spcBef>
                      </a:pPr>
                      <a:r>
                        <a:rPr sz="700" spc="-5" dirty="0">
                          <a:latin typeface="Arial"/>
                          <a:cs typeface="Arial"/>
                        </a:rPr>
                        <a:t>45</a:t>
                      </a:r>
                      <a:r>
                        <a:rPr sz="700" dirty="0">
                          <a:latin typeface="Arial"/>
                          <a:cs typeface="Arial"/>
                        </a:rPr>
                        <a:t>9</a:t>
                      </a:r>
                      <a:endParaRPr sz="700">
                        <a:latin typeface="Arial"/>
                        <a:cs typeface="Arial"/>
                      </a:endParaRPr>
                    </a:p>
                  </a:txBody>
                  <a:tcPr marL="0" marR="0" marT="40640" marB="0"/>
                </a:tc>
                <a:tc>
                  <a:txBody>
                    <a:bodyPr/>
                    <a:lstStyle/>
                    <a:p>
                      <a:pPr marL="11430" algn="ctr">
                        <a:lnSpc>
                          <a:spcPct val="100000"/>
                        </a:lnSpc>
                        <a:spcBef>
                          <a:spcPts val="320"/>
                        </a:spcBef>
                      </a:pPr>
                      <a:r>
                        <a:rPr sz="700" spc="5" dirty="0">
                          <a:latin typeface="Arial"/>
                          <a:cs typeface="Arial"/>
                        </a:rPr>
                        <a:t>1731</a:t>
                      </a:r>
                      <a:endParaRPr sz="700">
                        <a:latin typeface="Arial"/>
                        <a:cs typeface="Arial"/>
                      </a:endParaRPr>
                    </a:p>
                  </a:txBody>
                  <a:tcPr marL="0" marR="0" marT="40640" marB="0"/>
                </a:tc>
              </a:tr>
              <a:tr h="198175">
                <a:tc>
                  <a:txBody>
                    <a:bodyPr/>
                    <a:lstStyle/>
                    <a:p>
                      <a:pPr marR="40005" algn="r">
                        <a:lnSpc>
                          <a:spcPct val="100000"/>
                        </a:lnSpc>
                        <a:spcBef>
                          <a:spcPts val="320"/>
                        </a:spcBef>
                      </a:pPr>
                      <a:r>
                        <a:rPr sz="700" b="1" spc="10" dirty="0">
                          <a:latin typeface="Arial"/>
                          <a:cs typeface="Arial"/>
                        </a:rPr>
                        <a:t>4 </a:t>
                      </a:r>
                      <a:r>
                        <a:rPr sz="700" spc="5" dirty="0">
                          <a:latin typeface="Arial"/>
                          <a:cs typeface="Arial"/>
                        </a:rPr>
                        <a:t>Etobicoke</a:t>
                      </a:r>
                      <a:r>
                        <a:rPr sz="700" spc="50" dirty="0">
                          <a:latin typeface="Arial"/>
                          <a:cs typeface="Arial"/>
                        </a:rPr>
                        <a:t> </a:t>
                      </a:r>
                      <a:r>
                        <a:rPr sz="700" spc="5" dirty="0">
                          <a:latin typeface="Arial"/>
                          <a:cs typeface="Arial"/>
                        </a:rPr>
                        <a:t>York</a:t>
                      </a:r>
                      <a:endParaRPr sz="700">
                        <a:latin typeface="Arial"/>
                        <a:cs typeface="Arial"/>
                      </a:endParaRPr>
                    </a:p>
                  </a:txBody>
                  <a:tcPr marL="0" marR="0" marT="40640" marB="0">
                    <a:solidFill>
                      <a:srgbClr val="F4F4F4"/>
                    </a:solidFill>
                  </a:tcPr>
                </a:tc>
                <a:tc>
                  <a:txBody>
                    <a:bodyPr/>
                    <a:lstStyle/>
                    <a:p>
                      <a:pPr marR="41275" algn="r">
                        <a:lnSpc>
                          <a:spcPct val="100000"/>
                        </a:lnSpc>
                        <a:spcBef>
                          <a:spcPts val="320"/>
                        </a:spcBef>
                      </a:pPr>
                      <a:r>
                        <a:rPr sz="700" spc="-5" dirty="0">
                          <a:latin typeface="Arial"/>
                          <a:cs typeface="Arial"/>
                        </a:rPr>
                        <a:t>Ye</a:t>
                      </a:r>
                      <a:r>
                        <a:rPr sz="700" dirty="0">
                          <a:latin typeface="Arial"/>
                          <a:cs typeface="Arial"/>
                        </a:rPr>
                        <a:t>s</a:t>
                      </a:r>
                      <a:endParaRPr sz="700">
                        <a:latin typeface="Arial"/>
                        <a:cs typeface="Arial"/>
                      </a:endParaRPr>
                    </a:p>
                  </a:txBody>
                  <a:tcPr marL="0" marR="0" marT="40640" marB="0">
                    <a:solidFill>
                      <a:srgbClr val="F4F4F4"/>
                    </a:solidFill>
                  </a:tcPr>
                </a:tc>
                <a:tc>
                  <a:txBody>
                    <a:bodyPr/>
                    <a:lstStyle/>
                    <a:p>
                      <a:pPr marR="38100" algn="r">
                        <a:lnSpc>
                          <a:spcPct val="100000"/>
                        </a:lnSpc>
                        <a:spcBef>
                          <a:spcPts val="320"/>
                        </a:spcBef>
                      </a:pPr>
                      <a:r>
                        <a:rPr sz="700" spc="-5" dirty="0">
                          <a:latin typeface="Arial"/>
                          <a:cs typeface="Arial"/>
                        </a:rPr>
                        <a:t>Non-Profi</a:t>
                      </a:r>
                      <a:r>
                        <a:rPr sz="700" dirty="0">
                          <a:latin typeface="Arial"/>
                          <a:cs typeface="Arial"/>
                        </a:rPr>
                        <a:t>t</a:t>
                      </a:r>
                      <a:endParaRPr sz="700">
                        <a:latin typeface="Arial"/>
                        <a:cs typeface="Arial"/>
                      </a:endParaRPr>
                    </a:p>
                  </a:txBody>
                  <a:tcPr marL="0" marR="0" marT="40640" marB="0">
                    <a:solidFill>
                      <a:srgbClr val="F4F4F4"/>
                    </a:solidFill>
                  </a:tcPr>
                </a:tc>
                <a:tc>
                  <a:txBody>
                    <a:bodyPr/>
                    <a:lstStyle/>
                    <a:p>
                      <a:pPr marR="38735" algn="r">
                        <a:lnSpc>
                          <a:spcPct val="100000"/>
                        </a:lnSpc>
                        <a:spcBef>
                          <a:spcPts val="320"/>
                        </a:spcBef>
                      </a:pPr>
                      <a:r>
                        <a:rPr sz="700" spc="-5" dirty="0">
                          <a:latin typeface="Arial"/>
                          <a:cs typeface="Arial"/>
                        </a:rPr>
                        <a:t>30</a:t>
                      </a:r>
                      <a:r>
                        <a:rPr sz="700" dirty="0">
                          <a:latin typeface="Arial"/>
                          <a:cs typeface="Arial"/>
                        </a:rPr>
                        <a:t>6</a:t>
                      </a:r>
                      <a:endParaRPr sz="700">
                        <a:latin typeface="Arial"/>
                        <a:cs typeface="Arial"/>
                      </a:endParaRPr>
                    </a:p>
                  </a:txBody>
                  <a:tcPr marL="0" marR="0" marT="40640" marB="0">
                    <a:solidFill>
                      <a:srgbClr val="F4F4F4"/>
                    </a:solidFill>
                  </a:tcPr>
                </a:tc>
                <a:tc>
                  <a:txBody>
                    <a:bodyPr/>
                    <a:lstStyle/>
                    <a:p>
                      <a:pPr marR="37465" algn="r">
                        <a:lnSpc>
                          <a:spcPct val="100000"/>
                        </a:lnSpc>
                        <a:spcBef>
                          <a:spcPts val="320"/>
                        </a:spcBef>
                      </a:pPr>
                      <a:r>
                        <a:rPr sz="700" spc="-5" dirty="0">
                          <a:latin typeface="Arial"/>
                          <a:cs typeface="Arial"/>
                        </a:rPr>
                        <a:t>77</a:t>
                      </a:r>
                      <a:r>
                        <a:rPr sz="700" dirty="0">
                          <a:latin typeface="Arial"/>
                          <a:cs typeface="Arial"/>
                        </a:rPr>
                        <a:t>0</a:t>
                      </a:r>
                      <a:endParaRPr sz="700">
                        <a:latin typeface="Arial"/>
                        <a:cs typeface="Arial"/>
                      </a:endParaRPr>
                    </a:p>
                  </a:txBody>
                  <a:tcPr marL="0" marR="0" marT="40640" marB="0">
                    <a:solidFill>
                      <a:srgbClr val="F4F4F4"/>
                    </a:solidFill>
                  </a:tcPr>
                </a:tc>
                <a:tc>
                  <a:txBody>
                    <a:bodyPr/>
                    <a:lstStyle/>
                    <a:p>
                      <a:pPr marR="41275" algn="r">
                        <a:lnSpc>
                          <a:spcPct val="100000"/>
                        </a:lnSpc>
                        <a:spcBef>
                          <a:spcPts val="320"/>
                        </a:spcBef>
                      </a:pPr>
                      <a:r>
                        <a:rPr sz="700" spc="-5" dirty="0">
                          <a:latin typeface="Arial"/>
                          <a:cs typeface="Arial"/>
                        </a:rPr>
                        <a:t>156</a:t>
                      </a:r>
                      <a:r>
                        <a:rPr sz="700" dirty="0">
                          <a:latin typeface="Arial"/>
                          <a:cs typeface="Arial"/>
                        </a:rPr>
                        <a:t>2</a:t>
                      </a:r>
                      <a:endParaRPr sz="700">
                        <a:latin typeface="Arial"/>
                        <a:cs typeface="Arial"/>
                      </a:endParaRPr>
                    </a:p>
                  </a:txBody>
                  <a:tcPr marL="0" marR="0" marT="40640" marB="0">
                    <a:solidFill>
                      <a:srgbClr val="F4F4F4"/>
                    </a:solidFill>
                  </a:tcPr>
                </a:tc>
                <a:tc>
                  <a:txBody>
                    <a:bodyPr/>
                    <a:lstStyle/>
                    <a:p>
                      <a:pPr marR="41275" algn="r">
                        <a:lnSpc>
                          <a:spcPct val="100000"/>
                        </a:lnSpc>
                        <a:spcBef>
                          <a:spcPts val="320"/>
                        </a:spcBef>
                      </a:pPr>
                      <a:r>
                        <a:rPr sz="700" spc="-5" dirty="0">
                          <a:latin typeface="Arial"/>
                          <a:cs typeface="Arial"/>
                        </a:rPr>
                        <a:t>233</a:t>
                      </a:r>
                      <a:r>
                        <a:rPr sz="700" dirty="0">
                          <a:latin typeface="Arial"/>
                          <a:cs typeface="Arial"/>
                        </a:rPr>
                        <a:t>4</a:t>
                      </a:r>
                      <a:endParaRPr sz="700">
                        <a:latin typeface="Arial"/>
                        <a:cs typeface="Arial"/>
                      </a:endParaRPr>
                    </a:p>
                  </a:txBody>
                  <a:tcPr marL="0" marR="0" marT="40640" marB="0">
                    <a:solidFill>
                      <a:srgbClr val="F4F4F4"/>
                    </a:solidFill>
                  </a:tcPr>
                </a:tc>
                <a:tc>
                  <a:txBody>
                    <a:bodyPr/>
                    <a:lstStyle/>
                    <a:p>
                      <a:pPr marR="41275" algn="r">
                        <a:lnSpc>
                          <a:spcPct val="100000"/>
                        </a:lnSpc>
                        <a:spcBef>
                          <a:spcPts val="320"/>
                        </a:spcBef>
                      </a:pPr>
                      <a:r>
                        <a:rPr sz="700" spc="-5" dirty="0">
                          <a:latin typeface="Arial"/>
                          <a:cs typeface="Arial"/>
                        </a:rPr>
                        <a:t>390</a:t>
                      </a:r>
                      <a:r>
                        <a:rPr sz="700" dirty="0">
                          <a:latin typeface="Arial"/>
                          <a:cs typeface="Arial"/>
                        </a:rPr>
                        <a:t>9</a:t>
                      </a:r>
                      <a:endParaRPr sz="700">
                        <a:latin typeface="Arial"/>
                        <a:cs typeface="Arial"/>
                      </a:endParaRPr>
                    </a:p>
                  </a:txBody>
                  <a:tcPr marL="0" marR="0" marT="40640" marB="0">
                    <a:solidFill>
                      <a:srgbClr val="F4F4F4"/>
                    </a:solidFill>
                  </a:tcPr>
                </a:tc>
                <a:tc>
                  <a:txBody>
                    <a:bodyPr/>
                    <a:lstStyle/>
                    <a:p>
                      <a:pPr marL="11430" algn="ctr">
                        <a:lnSpc>
                          <a:spcPct val="100000"/>
                        </a:lnSpc>
                        <a:spcBef>
                          <a:spcPts val="320"/>
                        </a:spcBef>
                      </a:pPr>
                      <a:r>
                        <a:rPr sz="700" spc="5" dirty="0">
                          <a:latin typeface="Arial"/>
                          <a:cs typeface="Arial"/>
                        </a:rPr>
                        <a:t>8881</a:t>
                      </a:r>
                      <a:endParaRPr sz="700">
                        <a:latin typeface="Arial"/>
                        <a:cs typeface="Arial"/>
                      </a:endParaRPr>
                    </a:p>
                  </a:txBody>
                  <a:tcPr marL="0" marR="0" marT="40640" marB="0">
                    <a:solidFill>
                      <a:srgbClr val="F4F4F4"/>
                    </a:solidFill>
                  </a:tcPr>
                </a:tc>
              </a:tr>
            </a:tbl>
          </a:graphicData>
        </a:graphic>
      </p:graphicFrame>
      <p:sp>
        <p:nvSpPr>
          <p:cNvPr id="7" name="object 7"/>
          <p:cNvSpPr txBox="1"/>
          <p:nvPr/>
        </p:nvSpPr>
        <p:spPr>
          <a:xfrm>
            <a:off x="608402" y="4251778"/>
            <a:ext cx="4382135" cy="702310"/>
          </a:xfrm>
          <a:prstGeom prst="rect">
            <a:avLst/>
          </a:prstGeom>
        </p:spPr>
        <p:txBody>
          <a:bodyPr vert="horz" wrap="square" lIns="0" tIns="11430" rIns="0" bIns="0" rtlCol="0">
            <a:spAutoFit/>
          </a:bodyPr>
          <a:lstStyle/>
          <a:p>
            <a:pPr marL="12700">
              <a:lnSpc>
                <a:spcPct val="100000"/>
              </a:lnSpc>
              <a:spcBef>
                <a:spcPts val="90"/>
              </a:spcBef>
            </a:pPr>
            <a:r>
              <a:rPr sz="850" spc="-10" dirty="0">
                <a:solidFill>
                  <a:srgbClr val="2F3E9E"/>
                </a:solidFill>
                <a:latin typeface="Courier New"/>
                <a:cs typeface="Courier New"/>
              </a:rPr>
              <a:t>In</a:t>
            </a:r>
            <a:r>
              <a:rPr sz="850" spc="-15" dirty="0">
                <a:solidFill>
                  <a:srgbClr val="2F3E9E"/>
                </a:solidFill>
                <a:latin typeface="Courier New"/>
                <a:cs typeface="Courier New"/>
              </a:rPr>
              <a:t> </a:t>
            </a:r>
            <a:r>
              <a:rPr sz="850" spc="-10" dirty="0">
                <a:solidFill>
                  <a:srgbClr val="2F3E9E"/>
                </a:solidFill>
                <a:latin typeface="Courier New"/>
                <a:cs typeface="Courier New"/>
              </a:rPr>
              <a:t>[18]:</a:t>
            </a:r>
            <a:endParaRPr sz="850">
              <a:latin typeface="Courier New"/>
              <a:cs typeface="Courier New"/>
            </a:endParaRPr>
          </a:p>
          <a:p>
            <a:pPr marL="20320">
              <a:lnSpc>
                <a:spcPct val="100000"/>
              </a:lnSpc>
              <a:spcBef>
                <a:spcPts val="660"/>
              </a:spcBef>
            </a:pPr>
            <a:r>
              <a:rPr sz="850" i="1" spc="-10" dirty="0">
                <a:solidFill>
                  <a:srgbClr val="3F7F7F"/>
                </a:solidFill>
                <a:latin typeface="Courier New"/>
                <a:cs typeface="Courier New"/>
              </a:rPr>
              <a:t># lets see child </a:t>
            </a:r>
            <a:r>
              <a:rPr sz="850" i="1" spc="-15" dirty="0">
                <a:solidFill>
                  <a:srgbClr val="3F7F7F"/>
                </a:solidFill>
                <a:latin typeface="Courier New"/>
                <a:cs typeface="Courier New"/>
              </a:rPr>
              <a:t>distribution </a:t>
            </a:r>
            <a:r>
              <a:rPr sz="850" i="1" spc="-10" dirty="0">
                <a:solidFill>
                  <a:srgbClr val="3F7F7F"/>
                </a:solidFill>
                <a:latin typeface="Courier New"/>
                <a:cs typeface="Courier New"/>
              </a:rPr>
              <a:t>among each </a:t>
            </a:r>
            <a:r>
              <a:rPr sz="850" i="1" spc="-15" dirty="0">
                <a:solidFill>
                  <a:srgbClr val="3F7F7F"/>
                </a:solidFill>
                <a:latin typeface="Courier New"/>
                <a:cs typeface="Courier New"/>
              </a:rPr>
              <a:t>categories </a:t>
            </a:r>
            <a:r>
              <a:rPr sz="850" i="1" spc="-10" dirty="0">
                <a:solidFill>
                  <a:srgbClr val="3F7F7F"/>
                </a:solidFill>
                <a:latin typeface="Courier New"/>
                <a:cs typeface="Courier New"/>
              </a:rPr>
              <a:t>in each</a:t>
            </a:r>
            <a:r>
              <a:rPr sz="850" i="1" spc="50" dirty="0">
                <a:solidFill>
                  <a:srgbClr val="3F7F7F"/>
                </a:solidFill>
                <a:latin typeface="Courier New"/>
                <a:cs typeface="Courier New"/>
              </a:rPr>
              <a:t> </a:t>
            </a:r>
            <a:r>
              <a:rPr sz="850" i="1" spc="-15" dirty="0">
                <a:solidFill>
                  <a:srgbClr val="3F7F7F"/>
                </a:solidFill>
                <a:latin typeface="Courier New"/>
                <a:cs typeface="Courier New"/>
              </a:rPr>
              <a:t>Bourough</a:t>
            </a:r>
            <a:endParaRPr sz="850">
              <a:latin typeface="Courier New"/>
              <a:cs typeface="Courier New"/>
            </a:endParaRPr>
          </a:p>
          <a:p>
            <a:pPr>
              <a:lnSpc>
                <a:spcPct val="100000"/>
              </a:lnSpc>
            </a:pPr>
            <a:endParaRPr sz="900">
              <a:latin typeface="Times New Roman"/>
              <a:cs typeface="Times New Roman"/>
            </a:endParaRPr>
          </a:p>
          <a:p>
            <a:pPr marL="12700">
              <a:lnSpc>
                <a:spcPct val="100000"/>
              </a:lnSpc>
              <a:spcBef>
                <a:spcPts val="585"/>
              </a:spcBef>
            </a:pPr>
            <a:r>
              <a:rPr sz="850" spc="-15" dirty="0">
                <a:solidFill>
                  <a:srgbClr val="D74214"/>
                </a:solidFill>
                <a:latin typeface="Courier New"/>
                <a:cs typeface="Courier New"/>
              </a:rPr>
              <a:t>Out[18]:</a:t>
            </a:r>
            <a:endParaRPr sz="850">
              <a:latin typeface="Courier New"/>
              <a:cs typeface="Courier New"/>
            </a:endParaRPr>
          </a:p>
        </p:txBody>
      </p:sp>
      <p:graphicFrame>
        <p:nvGraphicFramePr>
          <p:cNvPr id="8" name="object 8"/>
          <p:cNvGraphicFramePr>
            <a:graphicFrameLocks noGrp="1"/>
          </p:cNvGraphicFramePr>
          <p:nvPr>
            <p:extLst>
              <p:ext uri="{D42A27DB-BD31-4B8C-83A1-F6EECF244321}">
                <p14:modId xmlns:p14="http://schemas.microsoft.com/office/powerpoint/2010/main" val="716117901"/>
              </p:ext>
            </p:extLst>
          </p:nvPr>
        </p:nvGraphicFramePr>
        <p:xfrm>
          <a:off x="589352" y="7171136"/>
          <a:ext cx="5474899" cy="3055397"/>
        </p:xfrm>
        <a:graphic>
          <a:graphicData uri="http://schemas.openxmlformats.org/drawingml/2006/table">
            <a:tbl>
              <a:tblPr firstRow="1" bandRow="1">
                <a:tableStyleId>{3B4B98B0-60AC-42C2-AFA5-B58CD77FA1E5}</a:tableStyleId>
              </a:tblPr>
              <a:tblGrid>
                <a:gridCol w="1460682"/>
                <a:gridCol w="3211586"/>
                <a:gridCol w="802631"/>
              </a:tblGrid>
              <a:tr h="468224">
                <a:tc>
                  <a:txBody>
                    <a:bodyPr/>
                    <a:lstStyle/>
                    <a:p>
                      <a:pPr marL="31750" marR="3175">
                        <a:lnSpc>
                          <a:spcPts val="869"/>
                        </a:lnSpc>
                      </a:pPr>
                      <a:r>
                        <a:rPr sz="850" spc="-15" dirty="0"/>
                        <a:t>Out[20]:</a:t>
                      </a:r>
                      <a:endParaRPr sz="850"/>
                    </a:p>
                    <a:p>
                      <a:pPr marL="31750" marR="3175">
                        <a:lnSpc>
                          <a:spcPct val="100000"/>
                        </a:lnSpc>
                        <a:spcBef>
                          <a:spcPts val="660"/>
                        </a:spcBef>
                      </a:pPr>
                      <a:r>
                        <a:rPr sz="850" spc="-10" dirty="0"/>
                        <a:t>type</a:t>
                      </a:r>
                      <a:endParaRPr sz="850"/>
                    </a:p>
                    <a:p>
                      <a:pPr marL="31750">
                        <a:lnSpc>
                          <a:spcPct val="100000"/>
                        </a:lnSpc>
                      </a:pPr>
                      <a:r>
                        <a:rPr sz="850" spc="-15" dirty="0"/>
                        <a:t>City-Operated</a:t>
                      </a:r>
                      <a:endParaRPr sz="850">
                        <a:latin typeface="Courier New"/>
                        <a:cs typeface="Courier New"/>
                      </a:endParaRPr>
                    </a:p>
                  </a:txBody>
                  <a:tcPr marL="0" marR="0" marT="0" marB="0"/>
                </a:tc>
                <a:tc>
                  <a:txBody>
                    <a:bodyPr/>
                    <a:lstStyle/>
                    <a:p>
                      <a:pPr>
                        <a:lnSpc>
                          <a:spcPct val="100000"/>
                        </a:lnSpc>
                        <a:spcBef>
                          <a:spcPts val="35"/>
                        </a:spcBef>
                      </a:pPr>
                      <a:endParaRPr sz="1300" dirty="0"/>
                    </a:p>
                    <a:p>
                      <a:pPr marL="127635">
                        <a:lnSpc>
                          <a:spcPct val="100000"/>
                        </a:lnSpc>
                        <a:tabLst>
                          <a:tab pos="702945" algn="l"/>
                        </a:tabLst>
                      </a:pPr>
                      <a:r>
                        <a:rPr sz="850" spc="-15" dirty="0"/>
                        <a:t>subsidy	Borough</a:t>
                      </a:r>
                      <a:endParaRPr sz="850" dirty="0"/>
                    </a:p>
                    <a:p>
                      <a:pPr marL="127635">
                        <a:lnSpc>
                          <a:spcPct val="100000"/>
                        </a:lnSpc>
                        <a:tabLst>
                          <a:tab pos="702945" algn="l"/>
                        </a:tabLst>
                      </a:pPr>
                      <a:r>
                        <a:rPr sz="850" spc="-10" dirty="0"/>
                        <a:t>Yes	</a:t>
                      </a:r>
                      <a:r>
                        <a:rPr sz="850" spc="-15" dirty="0"/>
                        <a:t>Etobicoke</a:t>
                      </a:r>
                      <a:r>
                        <a:rPr sz="850" spc="-20" dirty="0"/>
                        <a:t> </a:t>
                      </a:r>
                      <a:r>
                        <a:rPr sz="850" spc="-10" dirty="0"/>
                        <a:t>York</a:t>
                      </a:r>
                      <a:endParaRPr sz="850" dirty="0">
                        <a:latin typeface="Courier New"/>
                        <a:cs typeface="Courier New"/>
                      </a:endParaRPr>
                    </a:p>
                  </a:txBody>
                  <a:tcPr marL="0" marR="0" marT="4445" marB="0"/>
                </a:tc>
                <a:tc>
                  <a:txBody>
                    <a:bodyPr/>
                    <a:lstStyle/>
                    <a:p>
                      <a:pPr>
                        <a:lnSpc>
                          <a:spcPct val="100000"/>
                        </a:lnSpc>
                      </a:pPr>
                      <a:endParaRPr sz="900"/>
                    </a:p>
                    <a:p>
                      <a:pPr>
                        <a:lnSpc>
                          <a:spcPct val="100000"/>
                        </a:lnSpc>
                        <a:spcBef>
                          <a:spcPts val="20"/>
                        </a:spcBef>
                      </a:pPr>
                      <a:endParaRPr sz="1300"/>
                    </a:p>
                    <a:p>
                      <a:pPr marR="24130" algn="r">
                        <a:lnSpc>
                          <a:spcPct val="100000"/>
                        </a:lnSpc>
                      </a:pPr>
                      <a:r>
                        <a:rPr sz="850" spc="-5" dirty="0"/>
                        <a:t>77</a:t>
                      </a:r>
                      <a:r>
                        <a:rPr sz="850" dirty="0"/>
                        <a:t>9</a:t>
                      </a:r>
                      <a:endParaRPr sz="850">
                        <a:latin typeface="Courier New"/>
                        <a:cs typeface="Courier New"/>
                      </a:endParaRPr>
                    </a:p>
                  </a:txBody>
                  <a:tcPr marL="0" marR="0" marT="0" marB="0"/>
                </a:tc>
              </a:tr>
              <a:tr h="129576">
                <a:tc>
                  <a:txBody>
                    <a:bodyPr/>
                    <a:lstStyle/>
                    <a:p>
                      <a:pPr marR="3175">
                        <a:lnSpc>
                          <a:spcPct val="100000"/>
                        </a:lnSpc>
                      </a:pPr>
                      <a:endParaRPr sz="700">
                        <a:latin typeface="Times New Roman"/>
                        <a:cs typeface="Times New Roman"/>
                      </a:endParaRPr>
                    </a:p>
                  </a:txBody>
                  <a:tcPr marL="0" marR="0" marT="0" marB="0"/>
                </a:tc>
                <a:tc>
                  <a:txBody>
                    <a:bodyPr/>
                    <a:lstStyle/>
                    <a:p>
                      <a:pPr marL="702945">
                        <a:lnSpc>
                          <a:spcPts val="905"/>
                        </a:lnSpc>
                      </a:pPr>
                      <a:r>
                        <a:rPr sz="850" spc="-10" dirty="0"/>
                        <a:t>North</a:t>
                      </a:r>
                      <a:r>
                        <a:rPr sz="850" spc="-20" dirty="0"/>
                        <a:t> </a:t>
                      </a:r>
                      <a:r>
                        <a:rPr sz="850" spc="-10" dirty="0"/>
                        <a:t>York</a:t>
                      </a:r>
                      <a:endParaRPr sz="850">
                        <a:latin typeface="Courier New"/>
                        <a:cs typeface="Courier New"/>
                      </a:endParaRPr>
                    </a:p>
                  </a:txBody>
                  <a:tcPr marL="0" marR="0" marT="0" marB="0"/>
                </a:tc>
                <a:tc>
                  <a:txBody>
                    <a:bodyPr/>
                    <a:lstStyle/>
                    <a:p>
                      <a:pPr marR="24130" algn="r">
                        <a:lnSpc>
                          <a:spcPts val="905"/>
                        </a:lnSpc>
                      </a:pPr>
                      <a:r>
                        <a:rPr sz="850" spc="-5" dirty="0"/>
                        <a:t>47</a:t>
                      </a:r>
                      <a:r>
                        <a:rPr sz="850" dirty="0"/>
                        <a:t>1</a:t>
                      </a:r>
                      <a:endParaRPr sz="850">
                        <a:latin typeface="Courier New"/>
                        <a:cs typeface="Courier New"/>
                      </a:endParaRPr>
                    </a:p>
                  </a:txBody>
                  <a:tcPr marL="0" marR="0" marT="0" marB="0"/>
                </a:tc>
              </a:tr>
              <a:tr h="129576">
                <a:tc>
                  <a:txBody>
                    <a:bodyPr/>
                    <a:lstStyle/>
                    <a:p>
                      <a:pPr marR="3175">
                        <a:lnSpc>
                          <a:spcPct val="100000"/>
                        </a:lnSpc>
                      </a:pPr>
                      <a:endParaRPr sz="700">
                        <a:latin typeface="Times New Roman"/>
                        <a:cs typeface="Times New Roman"/>
                      </a:endParaRPr>
                    </a:p>
                  </a:txBody>
                  <a:tcPr marL="0" marR="0" marT="0" marB="0"/>
                </a:tc>
                <a:tc>
                  <a:txBody>
                    <a:bodyPr/>
                    <a:lstStyle/>
                    <a:p>
                      <a:pPr marL="702945">
                        <a:lnSpc>
                          <a:spcPts val="905"/>
                        </a:lnSpc>
                      </a:pPr>
                      <a:r>
                        <a:rPr sz="850" spc="-15" dirty="0"/>
                        <a:t>Scarborough</a:t>
                      </a:r>
                      <a:endParaRPr sz="850">
                        <a:latin typeface="Courier New"/>
                        <a:cs typeface="Courier New"/>
                      </a:endParaRPr>
                    </a:p>
                  </a:txBody>
                  <a:tcPr marL="0" marR="0" marT="0" marB="0"/>
                </a:tc>
                <a:tc>
                  <a:txBody>
                    <a:bodyPr/>
                    <a:lstStyle/>
                    <a:p>
                      <a:pPr marR="24130" algn="r">
                        <a:lnSpc>
                          <a:spcPts val="905"/>
                        </a:lnSpc>
                      </a:pPr>
                      <a:r>
                        <a:rPr sz="850" spc="-5" dirty="0"/>
                        <a:t>59</a:t>
                      </a:r>
                      <a:r>
                        <a:rPr sz="850" dirty="0"/>
                        <a:t>7</a:t>
                      </a:r>
                      <a:endParaRPr sz="850">
                        <a:latin typeface="Courier New"/>
                        <a:cs typeface="Courier New"/>
                      </a:endParaRPr>
                    </a:p>
                  </a:txBody>
                  <a:tcPr marL="0" marR="0" marT="0" marB="0"/>
                </a:tc>
              </a:tr>
              <a:tr h="129576">
                <a:tc>
                  <a:txBody>
                    <a:bodyPr/>
                    <a:lstStyle/>
                    <a:p>
                      <a:pPr marR="3175">
                        <a:lnSpc>
                          <a:spcPct val="100000"/>
                        </a:lnSpc>
                      </a:pPr>
                      <a:endParaRPr sz="700">
                        <a:latin typeface="Times New Roman"/>
                        <a:cs typeface="Times New Roman"/>
                      </a:endParaRPr>
                    </a:p>
                  </a:txBody>
                  <a:tcPr marL="0" marR="0" marT="0" marB="0"/>
                </a:tc>
                <a:tc>
                  <a:txBody>
                    <a:bodyPr/>
                    <a:lstStyle/>
                    <a:p>
                      <a:pPr marR="120014" algn="r">
                        <a:lnSpc>
                          <a:spcPts val="905"/>
                        </a:lnSpc>
                      </a:pPr>
                      <a:r>
                        <a:rPr sz="850" spc="-15" dirty="0"/>
                        <a:t>Toronto </a:t>
                      </a:r>
                      <a:r>
                        <a:rPr sz="850" spc="-10" dirty="0"/>
                        <a:t>East</a:t>
                      </a:r>
                      <a:r>
                        <a:rPr sz="850" spc="-70" dirty="0"/>
                        <a:t> </a:t>
                      </a:r>
                      <a:r>
                        <a:rPr sz="850" spc="-10" dirty="0"/>
                        <a:t>York</a:t>
                      </a:r>
                      <a:endParaRPr sz="850">
                        <a:latin typeface="Courier New"/>
                        <a:cs typeface="Courier New"/>
                      </a:endParaRPr>
                    </a:p>
                  </a:txBody>
                  <a:tcPr marL="0" marR="0" marT="0" marB="0"/>
                </a:tc>
                <a:tc>
                  <a:txBody>
                    <a:bodyPr/>
                    <a:lstStyle/>
                    <a:p>
                      <a:pPr marR="24130" algn="r">
                        <a:lnSpc>
                          <a:spcPts val="905"/>
                        </a:lnSpc>
                      </a:pPr>
                      <a:r>
                        <a:rPr sz="850" spc="-5" dirty="0"/>
                        <a:t>81</a:t>
                      </a:r>
                      <a:r>
                        <a:rPr sz="850" dirty="0"/>
                        <a:t>5</a:t>
                      </a:r>
                      <a:endParaRPr sz="850">
                        <a:latin typeface="Courier New"/>
                        <a:cs typeface="Courier New"/>
                      </a:endParaRPr>
                    </a:p>
                  </a:txBody>
                  <a:tcPr marL="0" marR="0" marT="0" marB="0"/>
                </a:tc>
              </a:tr>
              <a:tr h="129576">
                <a:tc>
                  <a:txBody>
                    <a:bodyPr/>
                    <a:lstStyle/>
                    <a:p>
                      <a:pPr marL="31750" marR="3175">
                        <a:lnSpc>
                          <a:spcPts val="905"/>
                        </a:lnSpc>
                      </a:pPr>
                      <a:r>
                        <a:rPr sz="850" spc="-15" dirty="0"/>
                        <a:t>Commercial</a:t>
                      </a:r>
                      <a:endParaRPr sz="850">
                        <a:latin typeface="Courier New"/>
                        <a:cs typeface="Courier New"/>
                      </a:endParaRPr>
                    </a:p>
                  </a:txBody>
                  <a:tcPr marL="0" marR="0" marT="0" marB="0"/>
                </a:tc>
                <a:tc>
                  <a:txBody>
                    <a:bodyPr/>
                    <a:lstStyle/>
                    <a:p>
                      <a:pPr marL="127635">
                        <a:lnSpc>
                          <a:spcPts val="905"/>
                        </a:lnSpc>
                        <a:tabLst>
                          <a:tab pos="702945" algn="l"/>
                        </a:tabLst>
                      </a:pPr>
                      <a:r>
                        <a:rPr sz="850" spc="-10" dirty="0"/>
                        <a:t>No	</a:t>
                      </a:r>
                      <a:r>
                        <a:rPr sz="850" spc="-15" dirty="0"/>
                        <a:t>Etobicoke</a:t>
                      </a:r>
                      <a:r>
                        <a:rPr sz="850" spc="-20" dirty="0"/>
                        <a:t> </a:t>
                      </a:r>
                      <a:r>
                        <a:rPr sz="850" spc="-10" dirty="0"/>
                        <a:t>York</a:t>
                      </a:r>
                      <a:endParaRPr sz="850">
                        <a:latin typeface="Courier New"/>
                        <a:cs typeface="Courier New"/>
                      </a:endParaRPr>
                    </a:p>
                  </a:txBody>
                  <a:tcPr marL="0" marR="0" marT="0" marB="0"/>
                </a:tc>
                <a:tc>
                  <a:txBody>
                    <a:bodyPr/>
                    <a:lstStyle/>
                    <a:p>
                      <a:pPr marR="24130" algn="r">
                        <a:lnSpc>
                          <a:spcPts val="905"/>
                        </a:lnSpc>
                      </a:pPr>
                      <a:r>
                        <a:rPr sz="850" spc="-5" dirty="0"/>
                        <a:t>264</a:t>
                      </a:r>
                      <a:r>
                        <a:rPr sz="850" dirty="0"/>
                        <a:t>2</a:t>
                      </a:r>
                      <a:endParaRPr sz="850">
                        <a:latin typeface="Courier New"/>
                        <a:cs typeface="Courier New"/>
                      </a:endParaRPr>
                    </a:p>
                  </a:txBody>
                  <a:tcPr marL="0" marR="0" marT="0" marB="0"/>
                </a:tc>
              </a:tr>
              <a:tr h="129576">
                <a:tc>
                  <a:txBody>
                    <a:bodyPr/>
                    <a:lstStyle/>
                    <a:p>
                      <a:pPr marR="3175">
                        <a:lnSpc>
                          <a:spcPct val="100000"/>
                        </a:lnSpc>
                      </a:pPr>
                      <a:endParaRPr sz="700">
                        <a:latin typeface="Times New Roman"/>
                        <a:cs typeface="Times New Roman"/>
                      </a:endParaRPr>
                    </a:p>
                  </a:txBody>
                  <a:tcPr marL="0" marR="0" marT="0" marB="0"/>
                </a:tc>
                <a:tc>
                  <a:txBody>
                    <a:bodyPr/>
                    <a:lstStyle/>
                    <a:p>
                      <a:pPr marL="702945">
                        <a:lnSpc>
                          <a:spcPts val="905"/>
                        </a:lnSpc>
                      </a:pPr>
                      <a:r>
                        <a:rPr sz="850" spc="-10" dirty="0"/>
                        <a:t>North</a:t>
                      </a:r>
                      <a:r>
                        <a:rPr sz="850" spc="-20" dirty="0"/>
                        <a:t> </a:t>
                      </a:r>
                      <a:r>
                        <a:rPr sz="850" spc="-10" dirty="0"/>
                        <a:t>York</a:t>
                      </a:r>
                      <a:endParaRPr sz="850">
                        <a:latin typeface="Courier New"/>
                        <a:cs typeface="Courier New"/>
                      </a:endParaRPr>
                    </a:p>
                  </a:txBody>
                  <a:tcPr marL="0" marR="0" marT="0" marB="0"/>
                </a:tc>
                <a:tc>
                  <a:txBody>
                    <a:bodyPr/>
                    <a:lstStyle/>
                    <a:p>
                      <a:pPr marR="24130" algn="r">
                        <a:lnSpc>
                          <a:spcPts val="905"/>
                        </a:lnSpc>
                      </a:pPr>
                      <a:r>
                        <a:rPr sz="850" spc="-5" dirty="0"/>
                        <a:t>286</a:t>
                      </a:r>
                      <a:r>
                        <a:rPr sz="850" dirty="0"/>
                        <a:t>6</a:t>
                      </a:r>
                      <a:endParaRPr sz="850">
                        <a:latin typeface="Courier New"/>
                        <a:cs typeface="Courier New"/>
                      </a:endParaRPr>
                    </a:p>
                  </a:txBody>
                  <a:tcPr marL="0" marR="0" marT="0" marB="0"/>
                </a:tc>
              </a:tr>
              <a:tr h="129576">
                <a:tc>
                  <a:txBody>
                    <a:bodyPr/>
                    <a:lstStyle/>
                    <a:p>
                      <a:pPr marR="3175">
                        <a:lnSpc>
                          <a:spcPct val="100000"/>
                        </a:lnSpc>
                      </a:pPr>
                      <a:endParaRPr sz="700">
                        <a:latin typeface="Times New Roman"/>
                        <a:cs typeface="Times New Roman"/>
                      </a:endParaRPr>
                    </a:p>
                  </a:txBody>
                  <a:tcPr marL="0" marR="0" marT="0" marB="0"/>
                </a:tc>
                <a:tc>
                  <a:txBody>
                    <a:bodyPr/>
                    <a:lstStyle/>
                    <a:p>
                      <a:pPr marL="702945">
                        <a:lnSpc>
                          <a:spcPts val="905"/>
                        </a:lnSpc>
                      </a:pPr>
                      <a:r>
                        <a:rPr sz="850" spc="-15" dirty="0"/>
                        <a:t>Scarborough</a:t>
                      </a:r>
                      <a:endParaRPr sz="850">
                        <a:latin typeface="Courier New"/>
                        <a:cs typeface="Courier New"/>
                      </a:endParaRPr>
                    </a:p>
                  </a:txBody>
                  <a:tcPr marL="0" marR="0" marT="0" marB="0"/>
                </a:tc>
                <a:tc>
                  <a:txBody>
                    <a:bodyPr/>
                    <a:lstStyle/>
                    <a:p>
                      <a:pPr marR="24130" algn="r">
                        <a:lnSpc>
                          <a:spcPts val="905"/>
                        </a:lnSpc>
                      </a:pPr>
                      <a:r>
                        <a:rPr sz="850" spc="-5" dirty="0"/>
                        <a:t>100</a:t>
                      </a:r>
                      <a:r>
                        <a:rPr sz="850" dirty="0"/>
                        <a:t>9</a:t>
                      </a:r>
                      <a:endParaRPr sz="850">
                        <a:latin typeface="Courier New"/>
                        <a:cs typeface="Courier New"/>
                      </a:endParaRPr>
                    </a:p>
                  </a:txBody>
                  <a:tcPr marL="0" marR="0" marT="0" marB="0"/>
                </a:tc>
              </a:tr>
              <a:tr h="129576">
                <a:tc>
                  <a:txBody>
                    <a:bodyPr/>
                    <a:lstStyle/>
                    <a:p>
                      <a:pPr marR="3175">
                        <a:lnSpc>
                          <a:spcPct val="100000"/>
                        </a:lnSpc>
                      </a:pPr>
                      <a:endParaRPr sz="700">
                        <a:latin typeface="Times New Roman"/>
                        <a:cs typeface="Times New Roman"/>
                      </a:endParaRPr>
                    </a:p>
                  </a:txBody>
                  <a:tcPr marL="0" marR="0" marT="0" marB="0"/>
                </a:tc>
                <a:tc>
                  <a:txBody>
                    <a:bodyPr/>
                    <a:lstStyle/>
                    <a:p>
                      <a:pPr marR="120014" algn="r">
                        <a:lnSpc>
                          <a:spcPts val="905"/>
                        </a:lnSpc>
                      </a:pPr>
                      <a:r>
                        <a:rPr sz="850" spc="-15" dirty="0"/>
                        <a:t>Toronto </a:t>
                      </a:r>
                      <a:r>
                        <a:rPr sz="850" spc="-10" dirty="0"/>
                        <a:t>East</a:t>
                      </a:r>
                      <a:r>
                        <a:rPr sz="850" spc="-70" dirty="0"/>
                        <a:t> </a:t>
                      </a:r>
                      <a:r>
                        <a:rPr sz="850" spc="-10" dirty="0"/>
                        <a:t>York</a:t>
                      </a:r>
                      <a:endParaRPr sz="850">
                        <a:latin typeface="Courier New"/>
                        <a:cs typeface="Courier New"/>
                      </a:endParaRPr>
                    </a:p>
                  </a:txBody>
                  <a:tcPr marL="0" marR="0" marT="0" marB="0"/>
                </a:tc>
                <a:tc>
                  <a:txBody>
                    <a:bodyPr/>
                    <a:lstStyle/>
                    <a:p>
                      <a:pPr marR="24130" algn="r">
                        <a:lnSpc>
                          <a:spcPts val="905"/>
                        </a:lnSpc>
                      </a:pPr>
                      <a:r>
                        <a:rPr sz="850" spc="-5" dirty="0"/>
                        <a:t>365</a:t>
                      </a:r>
                      <a:r>
                        <a:rPr sz="850" dirty="0"/>
                        <a:t>2</a:t>
                      </a:r>
                      <a:endParaRPr sz="850">
                        <a:latin typeface="Courier New"/>
                        <a:cs typeface="Courier New"/>
                      </a:endParaRPr>
                    </a:p>
                  </a:txBody>
                  <a:tcPr marL="0" marR="0" marT="0" marB="0"/>
                </a:tc>
              </a:tr>
              <a:tr h="129576">
                <a:tc>
                  <a:txBody>
                    <a:bodyPr/>
                    <a:lstStyle/>
                    <a:p>
                      <a:pPr marR="3175">
                        <a:lnSpc>
                          <a:spcPct val="100000"/>
                        </a:lnSpc>
                      </a:pPr>
                      <a:endParaRPr sz="700">
                        <a:latin typeface="Times New Roman"/>
                        <a:cs typeface="Times New Roman"/>
                      </a:endParaRPr>
                    </a:p>
                  </a:txBody>
                  <a:tcPr marL="0" marR="0" marT="0" marB="0"/>
                </a:tc>
                <a:tc>
                  <a:txBody>
                    <a:bodyPr/>
                    <a:lstStyle/>
                    <a:p>
                      <a:pPr marL="127635">
                        <a:lnSpc>
                          <a:spcPts val="905"/>
                        </a:lnSpc>
                        <a:tabLst>
                          <a:tab pos="702945" algn="l"/>
                        </a:tabLst>
                      </a:pPr>
                      <a:r>
                        <a:rPr sz="850" spc="-10" dirty="0"/>
                        <a:t>Yes	</a:t>
                      </a:r>
                      <a:r>
                        <a:rPr sz="850" spc="-15" dirty="0"/>
                        <a:t>Etobicoke</a:t>
                      </a:r>
                      <a:r>
                        <a:rPr sz="850" spc="-20" dirty="0"/>
                        <a:t> </a:t>
                      </a:r>
                      <a:r>
                        <a:rPr sz="850" spc="-10" dirty="0"/>
                        <a:t>York</a:t>
                      </a:r>
                      <a:endParaRPr sz="850">
                        <a:latin typeface="Courier New"/>
                        <a:cs typeface="Courier New"/>
                      </a:endParaRPr>
                    </a:p>
                  </a:txBody>
                  <a:tcPr marL="0" marR="0" marT="0" marB="0"/>
                </a:tc>
                <a:tc>
                  <a:txBody>
                    <a:bodyPr/>
                    <a:lstStyle/>
                    <a:p>
                      <a:pPr marR="24130" algn="r">
                        <a:lnSpc>
                          <a:spcPts val="905"/>
                        </a:lnSpc>
                      </a:pPr>
                      <a:r>
                        <a:rPr sz="850" spc="-5" dirty="0"/>
                        <a:t>173</a:t>
                      </a:r>
                      <a:r>
                        <a:rPr sz="850" dirty="0"/>
                        <a:t>1</a:t>
                      </a:r>
                      <a:endParaRPr sz="850">
                        <a:latin typeface="Courier New"/>
                        <a:cs typeface="Courier New"/>
                      </a:endParaRPr>
                    </a:p>
                  </a:txBody>
                  <a:tcPr marL="0" marR="0" marT="0" marB="0"/>
                </a:tc>
              </a:tr>
              <a:tr h="129576">
                <a:tc>
                  <a:txBody>
                    <a:bodyPr/>
                    <a:lstStyle/>
                    <a:p>
                      <a:pPr marR="3175">
                        <a:lnSpc>
                          <a:spcPct val="100000"/>
                        </a:lnSpc>
                      </a:pPr>
                      <a:endParaRPr sz="700">
                        <a:latin typeface="Times New Roman"/>
                        <a:cs typeface="Times New Roman"/>
                      </a:endParaRPr>
                    </a:p>
                  </a:txBody>
                  <a:tcPr marL="0" marR="0" marT="0" marB="0"/>
                </a:tc>
                <a:tc>
                  <a:txBody>
                    <a:bodyPr/>
                    <a:lstStyle/>
                    <a:p>
                      <a:pPr marL="702945">
                        <a:lnSpc>
                          <a:spcPts val="905"/>
                        </a:lnSpc>
                      </a:pPr>
                      <a:r>
                        <a:rPr sz="850" spc="-10" dirty="0"/>
                        <a:t>North</a:t>
                      </a:r>
                      <a:r>
                        <a:rPr sz="850" spc="-20" dirty="0"/>
                        <a:t> </a:t>
                      </a:r>
                      <a:r>
                        <a:rPr sz="850" spc="-10" dirty="0"/>
                        <a:t>York</a:t>
                      </a:r>
                      <a:endParaRPr sz="850">
                        <a:latin typeface="Courier New"/>
                        <a:cs typeface="Courier New"/>
                      </a:endParaRPr>
                    </a:p>
                  </a:txBody>
                  <a:tcPr marL="0" marR="0" marT="0" marB="0"/>
                </a:tc>
                <a:tc>
                  <a:txBody>
                    <a:bodyPr/>
                    <a:lstStyle/>
                    <a:p>
                      <a:pPr marR="24130" algn="r">
                        <a:lnSpc>
                          <a:spcPts val="905"/>
                        </a:lnSpc>
                      </a:pPr>
                      <a:r>
                        <a:rPr sz="850" spc="-5" dirty="0"/>
                        <a:t>221</a:t>
                      </a:r>
                      <a:r>
                        <a:rPr sz="850" dirty="0"/>
                        <a:t>8</a:t>
                      </a:r>
                      <a:endParaRPr sz="850">
                        <a:latin typeface="Courier New"/>
                        <a:cs typeface="Courier New"/>
                      </a:endParaRPr>
                    </a:p>
                  </a:txBody>
                  <a:tcPr marL="0" marR="0" marT="0" marB="0"/>
                </a:tc>
              </a:tr>
              <a:tr h="129576">
                <a:tc>
                  <a:txBody>
                    <a:bodyPr/>
                    <a:lstStyle/>
                    <a:p>
                      <a:pPr marR="3175">
                        <a:lnSpc>
                          <a:spcPct val="100000"/>
                        </a:lnSpc>
                      </a:pPr>
                      <a:endParaRPr sz="700">
                        <a:latin typeface="Times New Roman"/>
                        <a:cs typeface="Times New Roman"/>
                      </a:endParaRPr>
                    </a:p>
                  </a:txBody>
                  <a:tcPr marL="0" marR="0" marT="0" marB="0"/>
                </a:tc>
                <a:tc>
                  <a:txBody>
                    <a:bodyPr/>
                    <a:lstStyle/>
                    <a:p>
                      <a:pPr marL="702945">
                        <a:lnSpc>
                          <a:spcPts val="905"/>
                        </a:lnSpc>
                      </a:pPr>
                      <a:r>
                        <a:rPr sz="850" spc="-15" dirty="0"/>
                        <a:t>Scarborough</a:t>
                      </a:r>
                      <a:endParaRPr sz="850">
                        <a:latin typeface="Courier New"/>
                        <a:cs typeface="Courier New"/>
                      </a:endParaRPr>
                    </a:p>
                  </a:txBody>
                  <a:tcPr marL="0" marR="0" marT="0" marB="0"/>
                </a:tc>
                <a:tc>
                  <a:txBody>
                    <a:bodyPr/>
                    <a:lstStyle/>
                    <a:p>
                      <a:pPr marR="24130" algn="r">
                        <a:lnSpc>
                          <a:spcPts val="905"/>
                        </a:lnSpc>
                      </a:pPr>
                      <a:r>
                        <a:rPr sz="850" spc="-5" dirty="0"/>
                        <a:t>255</a:t>
                      </a:r>
                      <a:r>
                        <a:rPr sz="850" dirty="0"/>
                        <a:t>9</a:t>
                      </a:r>
                      <a:endParaRPr sz="850">
                        <a:latin typeface="Courier New"/>
                        <a:cs typeface="Courier New"/>
                      </a:endParaRPr>
                    </a:p>
                  </a:txBody>
                  <a:tcPr marL="0" marR="0" marT="0" marB="0"/>
                </a:tc>
              </a:tr>
              <a:tr h="129576">
                <a:tc>
                  <a:txBody>
                    <a:bodyPr/>
                    <a:lstStyle/>
                    <a:p>
                      <a:pPr marR="3175">
                        <a:lnSpc>
                          <a:spcPct val="100000"/>
                        </a:lnSpc>
                      </a:pPr>
                      <a:endParaRPr sz="700">
                        <a:latin typeface="Times New Roman"/>
                        <a:cs typeface="Times New Roman"/>
                      </a:endParaRPr>
                    </a:p>
                  </a:txBody>
                  <a:tcPr marL="0" marR="0" marT="0" marB="0"/>
                </a:tc>
                <a:tc>
                  <a:txBody>
                    <a:bodyPr/>
                    <a:lstStyle/>
                    <a:p>
                      <a:pPr marR="120014" algn="r">
                        <a:lnSpc>
                          <a:spcPts val="905"/>
                        </a:lnSpc>
                      </a:pPr>
                      <a:r>
                        <a:rPr sz="850" spc="-15" dirty="0"/>
                        <a:t>Toronto </a:t>
                      </a:r>
                      <a:r>
                        <a:rPr sz="850" spc="-10" dirty="0"/>
                        <a:t>East</a:t>
                      </a:r>
                      <a:r>
                        <a:rPr sz="850" spc="-70" dirty="0"/>
                        <a:t> </a:t>
                      </a:r>
                      <a:r>
                        <a:rPr sz="850" spc="-10" dirty="0"/>
                        <a:t>York</a:t>
                      </a:r>
                      <a:endParaRPr sz="850">
                        <a:latin typeface="Courier New"/>
                        <a:cs typeface="Courier New"/>
                      </a:endParaRPr>
                    </a:p>
                  </a:txBody>
                  <a:tcPr marL="0" marR="0" marT="0" marB="0"/>
                </a:tc>
                <a:tc>
                  <a:txBody>
                    <a:bodyPr/>
                    <a:lstStyle/>
                    <a:p>
                      <a:pPr marR="24130" algn="r">
                        <a:lnSpc>
                          <a:spcPts val="905"/>
                        </a:lnSpc>
                      </a:pPr>
                      <a:r>
                        <a:rPr sz="850" spc="-5" dirty="0"/>
                        <a:t>55</a:t>
                      </a:r>
                      <a:r>
                        <a:rPr sz="850" dirty="0"/>
                        <a:t>3</a:t>
                      </a:r>
                      <a:endParaRPr sz="850">
                        <a:latin typeface="Courier New"/>
                        <a:cs typeface="Courier New"/>
                      </a:endParaRPr>
                    </a:p>
                  </a:txBody>
                  <a:tcPr marL="0" marR="0" marT="0" marB="0"/>
                </a:tc>
              </a:tr>
              <a:tr h="129576">
                <a:tc>
                  <a:txBody>
                    <a:bodyPr/>
                    <a:lstStyle/>
                    <a:p>
                      <a:pPr marL="31750" marR="3175">
                        <a:lnSpc>
                          <a:spcPts val="905"/>
                        </a:lnSpc>
                      </a:pPr>
                      <a:r>
                        <a:rPr sz="850" spc="-15" dirty="0"/>
                        <a:t>Non-Profit</a:t>
                      </a:r>
                      <a:endParaRPr sz="850">
                        <a:latin typeface="Courier New"/>
                        <a:cs typeface="Courier New"/>
                      </a:endParaRPr>
                    </a:p>
                  </a:txBody>
                  <a:tcPr marL="0" marR="0" marT="0" marB="0"/>
                </a:tc>
                <a:tc>
                  <a:txBody>
                    <a:bodyPr/>
                    <a:lstStyle/>
                    <a:p>
                      <a:pPr marL="127635">
                        <a:lnSpc>
                          <a:spcPts val="905"/>
                        </a:lnSpc>
                        <a:tabLst>
                          <a:tab pos="702945" algn="l"/>
                        </a:tabLst>
                      </a:pPr>
                      <a:r>
                        <a:rPr sz="850" spc="-10" dirty="0"/>
                        <a:t>No	</a:t>
                      </a:r>
                      <a:r>
                        <a:rPr sz="850" spc="-15" dirty="0"/>
                        <a:t>Etobicoke</a:t>
                      </a:r>
                      <a:r>
                        <a:rPr sz="850" spc="-20" dirty="0"/>
                        <a:t> </a:t>
                      </a:r>
                      <a:r>
                        <a:rPr sz="850" spc="-10" dirty="0"/>
                        <a:t>York</a:t>
                      </a:r>
                      <a:endParaRPr sz="850">
                        <a:latin typeface="Courier New"/>
                        <a:cs typeface="Courier New"/>
                      </a:endParaRPr>
                    </a:p>
                  </a:txBody>
                  <a:tcPr marL="0" marR="0" marT="0" marB="0"/>
                </a:tc>
                <a:tc>
                  <a:txBody>
                    <a:bodyPr/>
                    <a:lstStyle/>
                    <a:p>
                      <a:pPr marR="24130" algn="r">
                        <a:lnSpc>
                          <a:spcPts val="905"/>
                        </a:lnSpc>
                      </a:pPr>
                      <a:r>
                        <a:rPr sz="850" spc="-5" dirty="0"/>
                        <a:t>90</a:t>
                      </a:r>
                      <a:r>
                        <a:rPr sz="850" dirty="0"/>
                        <a:t>8</a:t>
                      </a:r>
                      <a:endParaRPr sz="850">
                        <a:latin typeface="Courier New"/>
                        <a:cs typeface="Courier New"/>
                      </a:endParaRPr>
                    </a:p>
                  </a:txBody>
                  <a:tcPr marL="0" marR="0" marT="0" marB="0"/>
                </a:tc>
              </a:tr>
              <a:tr h="129576">
                <a:tc>
                  <a:txBody>
                    <a:bodyPr/>
                    <a:lstStyle/>
                    <a:p>
                      <a:pPr marR="3175">
                        <a:lnSpc>
                          <a:spcPct val="100000"/>
                        </a:lnSpc>
                      </a:pPr>
                      <a:endParaRPr sz="700">
                        <a:latin typeface="Times New Roman"/>
                        <a:cs typeface="Times New Roman"/>
                      </a:endParaRPr>
                    </a:p>
                  </a:txBody>
                  <a:tcPr marL="0" marR="0" marT="0" marB="0"/>
                </a:tc>
                <a:tc>
                  <a:txBody>
                    <a:bodyPr/>
                    <a:lstStyle/>
                    <a:p>
                      <a:pPr marL="702945">
                        <a:lnSpc>
                          <a:spcPts val="905"/>
                        </a:lnSpc>
                      </a:pPr>
                      <a:r>
                        <a:rPr sz="850" spc="-10" dirty="0"/>
                        <a:t>North</a:t>
                      </a:r>
                      <a:r>
                        <a:rPr sz="850" spc="-20" dirty="0"/>
                        <a:t> </a:t>
                      </a:r>
                      <a:r>
                        <a:rPr sz="850" spc="-10" dirty="0"/>
                        <a:t>York</a:t>
                      </a:r>
                      <a:endParaRPr sz="850">
                        <a:latin typeface="Courier New"/>
                        <a:cs typeface="Courier New"/>
                      </a:endParaRPr>
                    </a:p>
                  </a:txBody>
                  <a:tcPr marL="0" marR="0" marT="0" marB="0"/>
                </a:tc>
                <a:tc>
                  <a:txBody>
                    <a:bodyPr/>
                    <a:lstStyle/>
                    <a:p>
                      <a:pPr marR="24130" algn="r">
                        <a:lnSpc>
                          <a:spcPts val="905"/>
                        </a:lnSpc>
                      </a:pPr>
                      <a:r>
                        <a:rPr sz="850" spc="-5" dirty="0"/>
                        <a:t>199</a:t>
                      </a:r>
                      <a:r>
                        <a:rPr sz="850" dirty="0"/>
                        <a:t>5</a:t>
                      </a:r>
                      <a:endParaRPr sz="850">
                        <a:latin typeface="Courier New"/>
                        <a:cs typeface="Courier New"/>
                      </a:endParaRPr>
                    </a:p>
                  </a:txBody>
                  <a:tcPr marL="0" marR="0" marT="0" marB="0"/>
                </a:tc>
              </a:tr>
              <a:tr h="129576">
                <a:tc>
                  <a:txBody>
                    <a:bodyPr/>
                    <a:lstStyle/>
                    <a:p>
                      <a:pPr marR="3175">
                        <a:lnSpc>
                          <a:spcPct val="100000"/>
                        </a:lnSpc>
                      </a:pPr>
                      <a:endParaRPr sz="700">
                        <a:latin typeface="Times New Roman"/>
                        <a:cs typeface="Times New Roman"/>
                      </a:endParaRPr>
                    </a:p>
                  </a:txBody>
                  <a:tcPr marL="0" marR="0" marT="0" marB="0"/>
                </a:tc>
                <a:tc>
                  <a:txBody>
                    <a:bodyPr/>
                    <a:lstStyle/>
                    <a:p>
                      <a:pPr marL="702945">
                        <a:lnSpc>
                          <a:spcPts val="905"/>
                        </a:lnSpc>
                      </a:pPr>
                      <a:r>
                        <a:rPr sz="850" spc="-15" dirty="0"/>
                        <a:t>Scarborough</a:t>
                      </a:r>
                      <a:endParaRPr sz="850">
                        <a:latin typeface="Courier New"/>
                        <a:cs typeface="Courier New"/>
                      </a:endParaRPr>
                    </a:p>
                  </a:txBody>
                  <a:tcPr marL="0" marR="0" marT="0" marB="0"/>
                </a:tc>
                <a:tc>
                  <a:txBody>
                    <a:bodyPr/>
                    <a:lstStyle/>
                    <a:p>
                      <a:pPr marR="24130" algn="r">
                        <a:lnSpc>
                          <a:spcPts val="905"/>
                        </a:lnSpc>
                      </a:pPr>
                      <a:r>
                        <a:rPr sz="850" spc="-5" dirty="0"/>
                        <a:t>93</a:t>
                      </a:r>
                      <a:r>
                        <a:rPr sz="850" dirty="0"/>
                        <a:t>3</a:t>
                      </a:r>
                      <a:endParaRPr sz="850">
                        <a:latin typeface="Courier New"/>
                        <a:cs typeface="Courier New"/>
                      </a:endParaRPr>
                    </a:p>
                  </a:txBody>
                  <a:tcPr marL="0" marR="0" marT="0" marB="0"/>
                </a:tc>
              </a:tr>
              <a:tr h="129576">
                <a:tc>
                  <a:txBody>
                    <a:bodyPr/>
                    <a:lstStyle/>
                    <a:p>
                      <a:pPr marR="3175">
                        <a:lnSpc>
                          <a:spcPct val="100000"/>
                        </a:lnSpc>
                      </a:pPr>
                      <a:endParaRPr sz="700">
                        <a:latin typeface="Times New Roman"/>
                        <a:cs typeface="Times New Roman"/>
                      </a:endParaRPr>
                    </a:p>
                  </a:txBody>
                  <a:tcPr marL="0" marR="0" marT="0" marB="0"/>
                </a:tc>
                <a:tc>
                  <a:txBody>
                    <a:bodyPr/>
                    <a:lstStyle/>
                    <a:p>
                      <a:pPr marR="120014" algn="r">
                        <a:lnSpc>
                          <a:spcPts val="905"/>
                        </a:lnSpc>
                      </a:pPr>
                      <a:r>
                        <a:rPr sz="850" spc="-15" dirty="0"/>
                        <a:t>Toronto </a:t>
                      </a:r>
                      <a:r>
                        <a:rPr sz="850" spc="-10" dirty="0"/>
                        <a:t>East</a:t>
                      </a:r>
                      <a:r>
                        <a:rPr sz="850" spc="-70" dirty="0"/>
                        <a:t> </a:t>
                      </a:r>
                      <a:r>
                        <a:rPr sz="850" spc="-10" dirty="0"/>
                        <a:t>York</a:t>
                      </a:r>
                      <a:endParaRPr sz="850">
                        <a:latin typeface="Courier New"/>
                        <a:cs typeface="Courier New"/>
                      </a:endParaRPr>
                    </a:p>
                  </a:txBody>
                  <a:tcPr marL="0" marR="0" marT="0" marB="0"/>
                </a:tc>
                <a:tc>
                  <a:txBody>
                    <a:bodyPr/>
                    <a:lstStyle/>
                    <a:p>
                      <a:pPr marR="24130" algn="r">
                        <a:lnSpc>
                          <a:spcPts val="905"/>
                        </a:lnSpc>
                      </a:pPr>
                      <a:r>
                        <a:rPr sz="850" spc="-5" dirty="0"/>
                        <a:t>200</a:t>
                      </a:r>
                      <a:r>
                        <a:rPr sz="850" dirty="0"/>
                        <a:t>4</a:t>
                      </a:r>
                      <a:endParaRPr sz="850">
                        <a:latin typeface="Courier New"/>
                        <a:cs typeface="Courier New"/>
                      </a:endParaRPr>
                    </a:p>
                  </a:txBody>
                  <a:tcPr marL="0" marR="0" marT="0" marB="0"/>
                </a:tc>
              </a:tr>
              <a:tr h="129576">
                <a:tc>
                  <a:txBody>
                    <a:bodyPr/>
                    <a:lstStyle/>
                    <a:p>
                      <a:pPr marR="3175">
                        <a:lnSpc>
                          <a:spcPct val="100000"/>
                        </a:lnSpc>
                      </a:pPr>
                      <a:endParaRPr sz="700">
                        <a:latin typeface="Times New Roman"/>
                        <a:cs typeface="Times New Roman"/>
                      </a:endParaRPr>
                    </a:p>
                  </a:txBody>
                  <a:tcPr marL="0" marR="0" marT="0" marB="0"/>
                </a:tc>
                <a:tc>
                  <a:txBody>
                    <a:bodyPr/>
                    <a:lstStyle/>
                    <a:p>
                      <a:pPr marL="127635">
                        <a:lnSpc>
                          <a:spcPts val="905"/>
                        </a:lnSpc>
                        <a:tabLst>
                          <a:tab pos="702945" algn="l"/>
                        </a:tabLst>
                      </a:pPr>
                      <a:r>
                        <a:rPr sz="850" spc="-10" dirty="0"/>
                        <a:t>Yes	</a:t>
                      </a:r>
                      <a:r>
                        <a:rPr sz="850" spc="-15" dirty="0"/>
                        <a:t>Etobicoke</a:t>
                      </a:r>
                      <a:r>
                        <a:rPr sz="850" spc="-20" dirty="0"/>
                        <a:t> </a:t>
                      </a:r>
                      <a:r>
                        <a:rPr sz="850" spc="-10" dirty="0"/>
                        <a:t>York</a:t>
                      </a:r>
                      <a:endParaRPr sz="850">
                        <a:latin typeface="Courier New"/>
                        <a:cs typeface="Courier New"/>
                      </a:endParaRPr>
                    </a:p>
                  </a:txBody>
                  <a:tcPr marL="0" marR="0" marT="0" marB="0"/>
                </a:tc>
                <a:tc>
                  <a:txBody>
                    <a:bodyPr/>
                    <a:lstStyle/>
                    <a:p>
                      <a:pPr marR="24130" algn="r">
                        <a:lnSpc>
                          <a:spcPts val="905"/>
                        </a:lnSpc>
                      </a:pPr>
                      <a:r>
                        <a:rPr sz="850" spc="-5" dirty="0"/>
                        <a:t>888</a:t>
                      </a:r>
                      <a:r>
                        <a:rPr sz="850" dirty="0"/>
                        <a:t>1</a:t>
                      </a:r>
                      <a:endParaRPr sz="850">
                        <a:latin typeface="Courier New"/>
                        <a:cs typeface="Courier New"/>
                      </a:endParaRPr>
                    </a:p>
                  </a:txBody>
                  <a:tcPr marL="0" marR="0" marT="0" marB="0"/>
                </a:tc>
              </a:tr>
              <a:tr h="129576">
                <a:tc>
                  <a:txBody>
                    <a:bodyPr/>
                    <a:lstStyle/>
                    <a:p>
                      <a:pPr marR="3175">
                        <a:lnSpc>
                          <a:spcPct val="100000"/>
                        </a:lnSpc>
                      </a:pPr>
                      <a:endParaRPr sz="700">
                        <a:latin typeface="Times New Roman"/>
                        <a:cs typeface="Times New Roman"/>
                      </a:endParaRPr>
                    </a:p>
                  </a:txBody>
                  <a:tcPr marL="0" marR="0" marT="0" marB="0"/>
                </a:tc>
                <a:tc>
                  <a:txBody>
                    <a:bodyPr/>
                    <a:lstStyle/>
                    <a:p>
                      <a:pPr marL="702945">
                        <a:lnSpc>
                          <a:spcPts val="905"/>
                        </a:lnSpc>
                      </a:pPr>
                      <a:r>
                        <a:rPr sz="850" spc="-10" dirty="0"/>
                        <a:t>North</a:t>
                      </a:r>
                      <a:r>
                        <a:rPr sz="850" spc="-20" dirty="0"/>
                        <a:t> </a:t>
                      </a:r>
                      <a:r>
                        <a:rPr sz="850" spc="-10" dirty="0"/>
                        <a:t>York</a:t>
                      </a:r>
                      <a:endParaRPr sz="850">
                        <a:latin typeface="Courier New"/>
                        <a:cs typeface="Courier New"/>
                      </a:endParaRPr>
                    </a:p>
                  </a:txBody>
                  <a:tcPr marL="0" marR="0" marT="0" marB="0"/>
                </a:tc>
                <a:tc>
                  <a:txBody>
                    <a:bodyPr/>
                    <a:lstStyle/>
                    <a:p>
                      <a:pPr marR="24130" algn="r">
                        <a:lnSpc>
                          <a:spcPts val="905"/>
                        </a:lnSpc>
                      </a:pPr>
                      <a:r>
                        <a:rPr sz="850" spc="-5" dirty="0"/>
                        <a:t>1179</a:t>
                      </a:r>
                      <a:r>
                        <a:rPr sz="850" dirty="0"/>
                        <a:t>5</a:t>
                      </a:r>
                      <a:endParaRPr sz="850">
                        <a:latin typeface="Courier New"/>
                        <a:cs typeface="Courier New"/>
                      </a:endParaRPr>
                    </a:p>
                  </a:txBody>
                  <a:tcPr marL="0" marR="0" marT="0" marB="0"/>
                </a:tc>
              </a:tr>
              <a:tr h="129576">
                <a:tc>
                  <a:txBody>
                    <a:bodyPr/>
                    <a:lstStyle/>
                    <a:p>
                      <a:pPr marR="3175">
                        <a:lnSpc>
                          <a:spcPct val="100000"/>
                        </a:lnSpc>
                      </a:pPr>
                      <a:endParaRPr sz="700">
                        <a:latin typeface="Times New Roman"/>
                        <a:cs typeface="Times New Roman"/>
                      </a:endParaRPr>
                    </a:p>
                  </a:txBody>
                  <a:tcPr marL="0" marR="0" marT="0" marB="0"/>
                </a:tc>
                <a:tc>
                  <a:txBody>
                    <a:bodyPr/>
                    <a:lstStyle/>
                    <a:p>
                      <a:pPr marL="702945">
                        <a:lnSpc>
                          <a:spcPts val="905"/>
                        </a:lnSpc>
                      </a:pPr>
                      <a:r>
                        <a:rPr sz="850" spc="-15" dirty="0"/>
                        <a:t>Scarborough</a:t>
                      </a:r>
                      <a:endParaRPr sz="850">
                        <a:latin typeface="Courier New"/>
                        <a:cs typeface="Courier New"/>
                      </a:endParaRPr>
                    </a:p>
                  </a:txBody>
                  <a:tcPr marL="0" marR="0" marT="0" marB="0"/>
                </a:tc>
                <a:tc>
                  <a:txBody>
                    <a:bodyPr/>
                    <a:lstStyle/>
                    <a:p>
                      <a:pPr marR="24130" algn="r">
                        <a:lnSpc>
                          <a:spcPts val="905"/>
                        </a:lnSpc>
                      </a:pPr>
                      <a:r>
                        <a:rPr sz="850" spc="-5" dirty="0"/>
                        <a:t>664</a:t>
                      </a:r>
                      <a:r>
                        <a:rPr sz="850" dirty="0"/>
                        <a:t>4</a:t>
                      </a:r>
                      <a:endParaRPr sz="850">
                        <a:latin typeface="Courier New"/>
                        <a:cs typeface="Courier New"/>
                      </a:endParaRPr>
                    </a:p>
                  </a:txBody>
                  <a:tcPr marL="0" marR="0" marT="0" marB="0"/>
                </a:tc>
              </a:tr>
              <a:tr h="129576">
                <a:tc>
                  <a:txBody>
                    <a:bodyPr/>
                    <a:lstStyle/>
                    <a:p>
                      <a:pPr marR="3175">
                        <a:lnSpc>
                          <a:spcPct val="100000"/>
                        </a:lnSpc>
                      </a:pPr>
                      <a:endParaRPr sz="700">
                        <a:latin typeface="Times New Roman"/>
                        <a:cs typeface="Times New Roman"/>
                      </a:endParaRPr>
                    </a:p>
                  </a:txBody>
                  <a:tcPr marL="0" marR="0" marT="0" marB="0"/>
                </a:tc>
                <a:tc>
                  <a:txBody>
                    <a:bodyPr/>
                    <a:lstStyle/>
                    <a:p>
                      <a:pPr marR="120014" algn="r">
                        <a:lnSpc>
                          <a:spcPts val="905"/>
                        </a:lnSpc>
                      </a:pPr>
                      <a:r>
                        <a:rPr sz="850" spc="-15" dirty="0"/>
                        <a:t>Toronto </a:t>
                      </a:r>
                      <a:r>
                        <a:rPr sz="850" spc="-10" dirty="0"/>
                        <a:t>East</a:t>
                      </a:r>
                      <a:r>
                        <a:rPr sz="850" spc="-70" dirty="0"/>
                        <a:t> </a:t>
                      </a:r>
                      <a:r>
                        <a:rPr sz="850" spc="-10" dirty="0"/>
                        <a:t>York</a:t>
                      </a:r>
                      <a:endParaRPr sz="850">
                        <a:latin typeface="Courier New"/>
                        <a:cs typeface="Courier New"/>
                      </a:endParaRPr>
                    </a:p>
                  </a:txBody>
                  <a:tcPr marL="0" marR="0" marT="0" marB="0"/>
                </a:tc>
                <a:tc>
                  <a:txBody>
                    <a:bodyPr/>
                    <a:lstStyle/>
                    <a:p>
                      <a:pPr marR="24130" algn="r">
                        <a:lnSpc>
                          <a:spcPts val="905"/>
                        </a:lnSpc>
                      </a:pPr>
                      <a:r>
                        <a:rPr sz="850" spc="-5" dirty="0"/>
                        <a:t>1571</a:t>
                      </a:r>
                      <a:r>
                        <a:rPr sz="850" dirty="0"/>
                        <a:t>1</a:t>
                      </a:r>
                      <a:endParaRPr sz="850">
                        <a:latin typeface="Courier New"/>
                        <a:cs typeface="Courier New"/>
                      </a:endParaRPr>
                    </a:p>
                  </a:txBody>
                  <a:tcPr marL="0" marR="0" marT="0" marB="0"/>
                </a:tc>
              </a:tr>
              <a:tr h="125229">
                <a:tc>
                  <a:txBody>
                    <a:bodyPr/>
                    <a:lstStyle/>
                    <a:p>
                      <a:pPr marL="31750" marR="3175">
                        <a:lnSpc>
                          <a:spcPts val="885"/>
                        </a:lnSpc>
                      </a:pPr>
                      <a:r>
                        <a:rPr sz="850" spc="-10" dirty="0"/>
                        <a:t>Name:</a:t>
                      </a:r>
                      <a:r>
                        <a:rPr sz="850" spc="-60" dirty="0"/>
                        <a:t> </a:t>
                      </a:r>
                      <a:r>
                        <a:rPr sz="850" spc="-10" dirty="0"/>
                        <a:t>Total,</a:t>
                      </a:r>
                      <a:endParaRPr sz="850">
                        <a:latin typeface="Courier New"/>
                        <a:cs typeface="Courier New"/>
                      </a:endParaRPr>
                    </a:p>
                  </a:txBody>
                  <a:tcPr marL="0" marR="0" marT="0" marB="0"/>
                </a:tc>
                <a:tc>
                  <a:txBody>
                    <a:bodyPr/>
                    <a:lstStyle/>
                    <a:p>
                      <a:pPr>
                        <a:lnSpc>
                          <a:spcPts val="885"/>
                        </a:lnSpc>
                      </a:pPr>
                      <a:r>
                        <a:rPr sz="850" spc="-10" dirty="0"/>
                        <a:t>dtype:</a:t>
                      </a:r>
                      <a:r>
                        <a:rPr sz="850" spc="-20" dirty="0"/>
                        <a:t> </a:t>
                      </a:r>
                      <a:r>
                        <a:rPr sz="850" spc="-10" dirty="0"/>
                        <a:t>int64</a:t>
                      </a:r>
                      <a:endParaRPr sz="850">
                        <a:latin typeface="Courier New"/>
                        <a:cs typeface="Courier New"/>
                      </a:endParaRPr>
                    </a:p>
                  </a:txBody>
                  <a:tcPr marL="0" marR="0" marT="0" marB="0"/>
                </a:tc>
                <a:tc>
                  <a:txBody>
                    <a:bodyPr/>
                    <a:lstStyle/>
                    <a:p>
                      <a:pPr>
                        <a:lnSpc>
                          <a:spcPct val="100000"/>
                        </a:lnSpc>
                      </a:pPr>
                      <a:endParaRPr sz="600" dirty="0">
                        <a:latin typeface="Times New Roman"/>
                        <a:cs typeface="Times New Roman"/>
                      </a:endParaRPr>
                    </a:p>
                  </a:txBody>
                  <a:tcPr marL="0" marR="0" marT="0" marB="0"/>
                </a:tc>
              </a:tr>
            </a:tbl>
          </a:graphicData>
        </a:graphic>
      </p:graphicFrame>
      <p:sp>
        <p:nvSpPr>
          <p:cNvPr id="9" name="object 21"/>
          <p:cNvSpPr/>
          <p:nvPr/>
        </p:nvSpPr>
        <p:spPr>
          <a:xfrm>
            <a:off x="627462" y="752909"/>
            <a:ext cx="6311120" cy="876544"/>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63940" y="380885"/>
            <a:ext cx="6490909" cy="752129"/>
          </a:xfrm>
          <a:prstGeom prst="rect">
            <a:avLst/>
          </a:prstGeom>
        </p:spPr>
        <p:txBody>
          <a:bodyPr vert="horz" wrap="square" lIns="0" tIns="33655" rIns="0" bIns="0" rtlCol="0">
            <a:spAutoFit/>
          </a:bodyPr>
          <a:lstStyle/>
          <a:p>
            <a:pPr marL="12700" marR="5080">
              <a:lnSpc>
                <a:spcPts val="840"/>
              </a:lnSpc>
              <a:spcBef>
                <a:spcPts val="265"/>
              </a:spcBef>
            </a:pPr>
            <a:r>
              <a:rPr sz="1000" b="1" spc="-10" dirty="0">
                <a:latin typeface="Arial"/>
                <a:cs typeface="Arial"/>
              </a:rPr>
              <a:t>From above dataframe, we noticed that all city operated centers are eligible for fee subsidy. In contrast, commercial &amp; Non-  profit centers are eligible for both. Now, lets visualize </a:t>
            </a:r>
            <a:r>
              <a:rPr sz="1000" b="1" spc="-15" dirty="0">
                <a:latin typeface="Arial"/>
                <a:cs typeface="Arial"/>
              </a:rPr>
              <a:t>number </a:t>
            </a:r>
            <a:r>
              <a:rPr sz="1000" b="1" spc="-10" dirty="0">
                <a:latin typeface="Arial"/>
                <a:cs typeface="Arial"/>
              </a:rPr>
              <a:t>of children enrolled in each categories in</a:t>
            </a:r>
            <a:r>
              <a:rPr sz="1000" b="1" spc="95" dirty="0">
                <a:latin typeface="Arial"/>
                <a:cs typeface="Arial"/>
              </a:rPr>
              <a:t> </a:t>
            </a:r>
            <a:r>
              <a:rPr sz="1000" b="1" spc="-10" dirty="0">
                <a:latin typeface="Arial"/>
                <a:cs typeface="Arial"/>
              </a:rPr>
              <a:t>each</a:t>
            </a:r>
            <a:endParaRPr sz="1000" b="1" dirty="0">
              <a:latin typeface="Arial"/>
              <a:cs typeface="Arial"/>
            </a:endParaRPr>
          </a:p>
          <a:p>
            <a:pPr marL="12700">
              <a:lnSpc>
                <a:spcPts val="840"/>
              </a:lnSpc>
            </a:pPr>
            <a:r>
              <a:rPr sz="1000" b="1" spc="-15" dirty="0">
                <a:latin typeface="Arial"/>
                <a:cs typeface="Arial"/>
              </a:rPr>
              <a:t>Borough</a:t>
            </a:r>
            <a:endParaRPr sz="1000" b="1" dirty="0">
              <a:latin typeface="Arial"/>
              <a:cs typeface="Arial"/>
            </a:endParaRPr>
          </a:p>
          <a:p>
            <a:pPr>
              <a:lnSpc>
                <a:spcPct val="100000"/>
              </a:lnSpc>
            </a:pPr>
            <a:endParaRPr sz="1150" dirty="0">
              <a:latin typeface="Times New Roman"/>
              <a:cs typeface="Times New Roman"/>
            </a:endParaRPr>
          </a:p>
          <a:p>
            <a:pPr marL="12700">
              <a:lnSpc>
                <a:spcPct val="100000"/>
              </a:lnSpc>
            </a:pPr>
            <a:r>
              <a:rPr sz="850" spc="-10" dirty="0">
                <a:solidFill>
                  <a:srgbClr val="2F3E9E"/>
                </a:solidFill>
                <a:latin typeface="Courier New"/>
                <a:cs typeface="Courier New"/>
              </a:rPr>
              <a:t>In</a:t>
            </a:r>
            <a:r>
              <a:rPr sz="850" spc="-15" dirty="0">
                <a:solidFill>
                  <a:srgbClr val="2F3E9E"/>
                </a:solidFill>
                <a:latin typeface="Courier New"/>
                <a:cs typeface="Courier New"/>
              </a:rPr>
              <a:t> </a:t>
            </a:r>
            <a:r>
              <a:rPr sz="850" spc="-10" dirty="0">
                <a:solidFill>
                  <a:srgbClr val="2F3E9E"/>
                </a:solidFill>
                <a:latin typeface="Courier New"/>
                <a:cs typeface="Courier New"/>
              </a:rPr>
              <a:t>[28]:</a:t>
            </a:r>
            <a:endParaRPr sz="850" dirty="0">
              <a:latin typeface="Courier New"/>
              <a:cs typeface="Courier New"/>
            </a:endParaRPr>
          </a:p>
        </p:txBody>
      </p:sp>
      <p:sp>
        <p:nvSpPr>
          <p:cNvPr id="5" name="object 5"/>
          <p:cNvSpPr txBox="1"/>
          <p:nvPr/>
        </p:nvSpPr>
        <p:spPr>
          <a:xfrm>
            <a:off x="608402" y="6035356"/>
            <a:ext cx="537210" cy="153670"/>
          </a:xfrm>
          <a:prstGeom prst="rect">
            <a:avLst/>
          </a:prstGeom>
        </p:spPr>
        <p:txBody>
          <a:bodyPr vert="horz" wrap="square" lIns="0" tIns="11430" rIns="0" bIns="0" rtlCol="0">
            <a:spAutoFit/>
          </a:bodyPr>
          <a:lstStyle/>
          <a:p>
            <a:pPr marL="12700">
              <a:lnSpc>
                <a:spcPct val="100000"/>
              </a:lnSpc>
              <a:spcBef>
                <a:spcPts val="90"/>
              </a:spcBef>
            </a:pPr>
            <a:r>
              <a:rPr sz="850" spc="-10" dirty="0">
                <a:solidFill>
                  <a:srgbClr val="2F3E9E"/>
                </a:solidFill>
                <a:latin typeface="Courier New"/>
                <a:cs typeface="Courier New"/>
              </a:rPr>
              <a:t>In</a:t>
            </a:r>
            <a:r>
              <a:rPr sz="850" spc="-90" dirty="0">
                <a:solidFill>
                  <a:srgbClr val="2F3E9E"/>
                </a:solidFill>
                <a:latin typeface="Courier New"/>
                <a:cs typeface="Courier New"/>
              </a:rPr>
              <a:t> </a:t>
            </a:r>
            <a:r>
              <a:rPr sz="850" spc="-10" dirty="0">
                <a:solidFill>
                  <a:srgbClr val="2F3E9E"/>
                </a:solidFill>
                <a:latin typeface="Courier New"/>
                <a:cs typeface="Courier New"/>
              </a:rPr>
              <a:t>[29]:</a:t>
            </a:r>
            <a:endParaRPr sz="850">
              <a:latin typeface="Courier New"/>
              <a:cs typeface="Courier New"/>
            </a:endParaRPr>
          </a:p>
        </p:txBody>
      </p:sp>
      <p:sp>
        <p:nvSpPr>
          <p:cNvPr id="6" name="object 6"/>
          <p:cNvSpPr/>
          <p:nvPr/>
        </p:nvSpPr>
        <p:spPr>
          <a:xfrm>
            <a:off x="582991" y="9958206"/>
            <a:ext cx="6387341" cy="342995"/>
          </a:xfrm>
          <a:prstGeom prst="rect">
            <a:avLst/>
          </a:prstGeom>
          <a:blipFill>
            <a:blip r:embed="rId2" cstate="print"/>
            <a:stretch>
              <a:fillRect/>
            </a:stretch>
          </a:blipFill>
        </p:spPr>
        <p:txBody>
          <a:bodyPr wrap="square" lIns="0" tIns="0" rIns="0" bIns="0" rtlCol="0"/>
          <a:lstStyle/>
          <a:p>
            <a:endParaRPr/>
          </a:p>
        </p:txBody>
      </p:sp>
      <p:sp>
        <p:nvSpPr>
          <p:cNvPr id="7" name="object 7"/>
          <p:cNvSpPr txBox="1"/>
          <p:nvPr/>
        </p:nvSpPr>
        <p:spPr>
          <a:xfrm>
            <a:off x="608402" y="9762576"/>
            <a:ext cx="2015489" cy="367030"/>
          </a:xfrm>
          <a:prstGeom prst="rect">
            <a:avLst/>
          </a:prstGeom>
        </p:spPr>
        <p:txBody>
          <a:bodyPr vert="horz" wrap="square" lIns="0" tIns="11430" rIns="0" bIns="0" rtlCol="0">
            <a:spAutoFit/>
          </a:bodyPr>
          <a:lstStyle/>
          <a:p>
            <a:pPr marL="12700">
              <a:lnSpc>
                <a:spcPct val="100000"/>
              </a:lnSpc>
              <a:spcBef>
                <a:spcPts val="90"/>
              </a:spcBef>
            </a:pPr>
            <a:r>
              <a:rPr sz="850" spc="-10" dirty="0">
                <a:solidFill>
                  <a:srgbClr val="2F3E9E"/>
                </a:solidFill>
                <a:latin typeface="Courier New"/>
                <a:cs typeface="Courier New"/>
              </a:rPr>
              <a:t>In</a:t>
            </a:r>
            <a:r>
              <a:rPr sz="850" spc="-15" dirty="0">
                <a:solidFill>
                  <a:srgbClr val="2F3E9E"/>
                </a:solidFill>
                <a:latin typeface="Courier New"/>
                <a:cs typeface="Courier New"/>
              </a:rPr>
              <a:t> </a:t>
            </a:r>
            <a:r>
              <a:rPr sz="850" spc="-10" dirty="0">
                <a:solidFill>
                  <a:srgbClr val="2F3E9E"/>
                </a:solidFill>
                <a:latin typeface="Courier New"/>
                <a:cs typeface="Courier New"/>
              </a:rPr>
              <a:t>[34]:</a:t>
            </a:r>
            <a:endParaRPr sz="850">
              <a:latin typeface="Courier New"/>
              <a:cs typeface="Courier New"/>
            </a:endParaRPr>
          </a:p>
          <a:p>
            <a:pPr marL="20320">
              <a:lnSpc>
                <a:spcPct val="100000"/>
              </a:lnSpc>
              <a:spcBef>
                <a:spcPts val="660"/>
              </a:spcBef>
            </a:pPr>
            <a:r>
              <a:rPr sz="850" spc="-15" dirty="0">
                <a:solidFill>
                  <a:srgbClr val="333333"/>
                </a:solidFill>
                <a:latin typeface="Courier New"/>
                <a:cs typeface="Courier New"/>
              </a:rPr>
              <a:t>df_grp2</a:t>
            </a:r>
            <a:r>
              <a:rPr sz="850" spc="-15" dirty="0">
                <a:solidFill>
                  <a:srgbClr val="666666"/>
                </a:solidFill>
                <a:latin typeface="Courier New"/>
                <a:cs typeface="Courier New"/>
              </a:rPr>
              <a:t>.</a:t>
            </a:r>
            <a:r>
              <a:rPr sz="850" spc="-15" dirty="0">
                <a:solidFill>
                  <a:srgbClr val="333333"/>
                </a:solidFill>
                <a:latin typeface="Courier New"/>
                <a:cs typeface="Courier New"/>
              </a:rPr>
              <a:t>type </a:t>
            </a:r>
            <a:r>
              <a:rPr sz="850" i="1" spc="-10" dirty="0">
                <a:solidFill>
                  <a:srgbClr val="3F7F7F"/>
                </a:solidFill>
                <a:latin typeface="Courier New"/>
                <a:cs typeface="Courier New"/>
              </a:rPr>
              <a:t># </a:t>
            </a:r>
            <a:r>
              <a:rPr sz="850" i="1" spc="-15" dirty="0">
                <a:solidFill>
                  <a:srgbClr val="3F7F7F"/>
                </a:solidFill>
                <a:latin typeface="Courier New"/>
                <a:cs typeface="Courier New"/>
              </a:rPr>
              <a:t>returns </a:t>
            </a:r>
            <a:r>
              <a:rPr sz="850" i="1" spc="-10" dirty="0">
                <a:solidFill>
                  <a:srgbClr val="3F7F7F"/>
                </a:solidFill>
                <a:latin typeface="Courier New"/>
                <a:cs typeface="Courier New"/>
              </a:rPr>
              <a:t>a</a:t>
            </a:r>
            <a:r>
              <a:rPr sz="850" i="1" dirty="0">
                <a:solidFill>
                  <a:srgbClr val="3F7F7F"/>
                </a:solidFill>
                <a:latin typeface="Courier New"/>
                <a:cs typeface="Courier New"/>
              </a:rPr>
              <a:t> </a:t>
            </a:r>
            <a:r>
              <a:rPr sz="850" i="1" spc="-10" dirty="0">
                <a:solidFill>
                  <a:srgbClr val="3F7F7F"/>
                </a:solidFill>
                <a:latin typeface="Courier New"/>
                <a:cs typeface="Courier New"/>
              </a:rPr>
              <a:t>series</a:t>
            </a:r>
            <a:endParaRPr sz="850">
              <a:latin typeface="Courier New"/>
              <a:cs typeface="Courier New"/>
            </a:endParaRPr>
          </a:p>
        </p:txBody>
      </p:sp>
      <p:sp>
        <p:nvSpPr>
          <p:cNvPr id="8" name="object 8"/>
          <p:cNvSpPr/>
          <p:nvPr/>
        </p:nvSpPr>
        <p:spPr>
          <a:xfrm>
            <a:off x="621101" y="1460500"/>
            <a:ext cx="6433747" cy="4305536"/>
          </a:xfrm>
          <a:prstGeom prst="rect">
            <a:avLst/>
          </a:prstGeom>
          <a:blipFill>
            <a:blip r:embed="rId3" cstate="print"/>
            <a:stretch>
              <a:fillRect/>
            </a:stretch>
          </a:blipFill>
        </p:spPr>
        <p:txBody>
          <a:bodyPr wrap="square" lIns="0" tIns="0" rIns="0" bIns="0" rtlCol="0"/>
          <a:lstStyle/>
          <a:p>
            <a:endParaRPr/>
          </a:p>
        </p:txBody>
      </p:sp>
      <p:graphicFrame>
        <p:nvGraphicFramePr>
          <p:cNvPr id="9" name="object 9"/>
          <p:cNvGraphicFramePr>
            <a:graphicFrameLocks noGrp="1"/>
          </p:cNvGraphicFramePr>
          <p:nvPr>
            <p:extLst>
              <p:ext uri="{D42A27DB-BD31-4B8C-83A1-F6EECF244321}">
                <p14:modId xmlns:p14="http://schemas.microsoft.com/office/powerpoint/2010/main" val="2210859679"/>
              </p:ext>
            </p:extLst>
          </p:nvPr>
        </p:nvGraphicFramePr>
        <p:xfrm>
          <a:off x="621102" y="6956131"/>
          <a:ext cx="6349230" cy="2487905"/>
        </p:xfrm>
        <a:graphic>
          <a:graphicData uri="http://schemas.openxmlformats.org/drawingml/2006/table">
            <a:tbl>
              <a:tblPr firstRow="1" bandRow="1">
                <a:tableStyleId>{3B4B98B0-60AC-42C2-AFA5-B58CD77FA1E5}</a:tableStyleId>
              </a:tblPr>
              <a:tblGrid>
                <a:gridCol w="1394670"/>
                <a:gridCol w="906536"/>
                <a:gridCol w="472443"/>
                <a:gridCol w="585760"/>
                <a:gridCol w="847261"/>
                <a:gridCol w="910022"/>
                <a:gridCol w="763582"/>
                <a:gridCol w="468956"/>
              </a:tblGrid>
              <a:tr h="155208">
                <a:tc>
                  <a:txBody>
                    <a:bodyPr/>
                    <a:lstStyle/>
                    <a:p>
                      <a:pPr marR="40640" algn="r">
                        <a:lnSpc>
                          <a:spcPts val="790"/>
                        </a:lnSpc>
                      </a:pPr>
                      <a:r>
                        <a:rPr sz="700" spc="-5" dirty="0"/>
                        <a:t>Boroug</a:t>
                      </a:r>
                      <a:r>
                        <a:rPr sz="700" dirty="0"/>
                        <a:t>h</a:t>
                      </a:r>
                      <a:endParaRPr sz="700" dirty="0">
                        <a:latin typeface="Arial"/>
                        <a:cs typeface="Arial"/>
                      </a:endParaRPr>
                    </a:p>
                  </a:txBody>
                  <a:tcPr marL="0" marR="0" marT="0" marB="0"/>
                </a:tc>
                <a:tc>
                  <a:txBody>
                    <a:bodyPr/>
                    <a:lstStyle/>
                    <a:p>
                      <a:pPr marR="40005" algn="r">
                        <a:lnSpc>
                          <a:spcPts val="790"/>
                        </a:lnSpc>
                      </a:pPr>
                      <a:r>
                        <a:rPr sz="700" spc="-5" dirty="0"/>
                        <a:t>typ</a:t>
                      </a:r>
                      <a:r>
                        <a:rPr sz="700" dirty="0"/>
                        <a:t>e</a:t>
                      </a:r>
                      <a:endParaRPr sz="700">
                        <a:latin typeface="Arial"/>
                        <a:cs typeface="Arial"/>
                      </a:endParaRPr>
                    </a:p>
                  </a:txBody>
                  <a:tcPr marL="0" marR="0" marT="0" marB="0"/>
                </a:tc>
                <a:tc>
                  <a:txBody>
                    <a:bodyPr/>
                    <a:lstStyle/>
                    <a:p>
                      <a:pPr marR="41910" algn="r">
                        <a:lnSpc>
                          <a:spcPts val="790"/>
                        </a:lnSpc>
                      </a:pPr>
                      <a:r>
                        <a:rPr sz="700" spc="-5" dirty="0"/>
                        <a:t>Infan</a:t>
                      </a:r>
                      <a:r>
                        <a:rPr sz="700" dirty="0"/>
                        <a:t>t</a:t>
                      </a:r>
                      <a:endParaRPr sz="700">
                        <a:latin typeface="Arial"/>
                        <a:cs typeface="Arial"/>
                      </a:endParaRPr>
                    </a:p>
                  </a:txBody>
                  <a:tcPr marL="0" marR="0" marT="0" marB="0"/>
                </a:tc>
                <a:tc>
                  <a:txBody>
                    <a:bodyPr/>
                    <a:lstStyle/>
                    <a:p>
                      <a:pPr marR="39370" algn="r">
                        <a:lnSpc>
                          <a:spcPts val="790"/>
                        </a:lnSpc>
                      </a:pPr>
                      <a:r>
                        <a:rPr sz="700" spc="-5" dirty="0"/>
                        <a:t>Toddle</a:t>
                      </a:r>
                      <a:r>
                        <a:rPr sz="700" dirty="0"/>
                        <a:t>r</a:t>
                      </a:r>
                      <a:endParaRPr sz="700">
                        <a:latin typeface="Arial"/>
                        <a:cs typeface="Arial"/>
                      </a:endParaRPr>
                    </a:p>
                  </a:txBody>
                  <a:tcPr marL="0" marR="0" marT="0" marB="0"/>
                </a:tc>
                <a:tc>
                  <a:txBody>
                    <a:bodyPr/>
                    <a:lstStyle/>
                    <a:p>
                      <a:pPr marR="36830" algn="r">
                        <a:lnSpc>
                          <a:spcPts val="790"/>
                        </a:lnSpc>
                      </a:pPr>
                      <a:r>
                        <a:rPr sz="700" spc="-5" dirty="0"/>
                        <a:t>Preschoole</a:t>
                      </a:r>
                      <a:r>
                        <a:rPr sz="700" dirty="0"/>
                        <a:t>r</a:t>
                      </a:r>
                      <a:endParaRPr sz="700">
                        <a:latin typeface="Arial"/>
                        <a:cs typeface="Arial"/>
                      </a:endParaRPr>
                    </a:p>
                  </a:txBody>
                  <a:tcPr marL="0" marR="0" marT="0" marB="0"/>
                </a:tc>
                <a:tc>
                  <a:txBody>
                    <a:bodyPr/>
                    <a:lstStyle/>
                    <a:p>
                      <a:pPr marR="41910" algn="r">
                        <a:lnSpc>
                          <a:spcPts val="790"/>
                        </a:lnSpc>
                      </a:pPr>
                      <a:r>
                        <a:rPr sz="700" spc="-5" dirty="0"/>
                        <a:t>Kindergarte</a:t>
                      </a:r>
                      <a:r>
                        <a:rPr sz="700" dirty="0"/>
                        <a:t>n</a:t>
                      </a:r>
                      <a:endParaRPr sz="700">
                        <a:latin typeface="Arial"/>
                        <a:cs typeface="Arial"/>
                      </a:endParaRPr>
                    </a:p>
                  </a:txBody>
                  <a:tcPr marL="0" marR="0" marT="0" marB="0"/>
                </a:tc>
                <a:tc>
                  <a:txBody>
                    <a:bodyPr/>
                    <a:lstStyle/>
                    <a:p>
                      <a:pPr marR="36830" algn="r">
                        <a:lnSpc>
                          <a:spcPts val="790"/>
                        </a:lnSpc>
                      </a:pPr>
                      <a:r>
                        <a:rPr sz="700" spc="-5" dirty="0"/>
                        <a:t>Gradeleve</a:t>
                      </a:r>
                      <a:r>
                        <a:rPr sz="700" dirty="0"/>
                        <a:t>l</a:t>
                      </a:r>
                      <a:endParaRPr sz="700">
                        <a:latin typeface="Arial"/>
                        <a:cs typeface="Arial"/>
                      </a:endParaRPr>
                    </a:p>
                  </a:txBody>
                  <a:tcPr marL="0" marR="0" marT="0" marB="0"/>
                </a:tc>
                <a:tc>
                  <a:txBody>
                    <a:bodyPr/>
                    <a:lstStyle/>
                    <a:p>
                      <a:pPr marR="40640" algn="r">
                        <a:lnSpc>
                          <a:spcPts val="790"/>
                        </a:lnSpc>
                      </a:pPr>
                      <a:r>
                        <a:rPr sz="700" spc="-5" dirty="0"/>
                        <a:t>Tota</a:t>
                      </a:r>
                      <a:r>
                        <a:rPr sz="700" dirty="0"/>
                        <a:t>l</a:t>
                      </a:r>
                      <a:endParaRPr sz="700">
                        <a:latin typeface="Arial"/>
                        <a:cs typeface="Arial"/>
                      </a:endParaRPr>
                    </a:p>
                  </a:txBody>
                  <a:tcPr marL="0" marR="0" marT="0" marB="0"/>
                </a:tc>
              </a:tr>
              <a:tr h="201986">
                <a:tc>
                  <a:txBody>
                    <a:bodyPr/>
                    <a:lstStyle/>
                    <a:p>
                      <a:pPr marR="43815" algn="r">
                        <a:lnSpc>
                          <a:spcPct val="100000"/>
                        </a:lnSpc>
                        <a:spcBef>
                          <a:spcPts val="350"/>
                        </a:spcBef>
                        <a:tabLst>
                          <a:tab pos="259079" algn="l"/>
                        </a:tabLst>
                      </a:pPr>
                      <a:r>
                        <a:rPr sz="700" spc="10" dirty="0"/>
                        <a:t>0	</a:t>
                      </a:r>
                      <a:r>
                        <a:rPr sz="700" spc="5" dirty="0"/>
                        <a:t>Etobicoke</a:t>
                      </a:r>
                      <a:r>
                        <a:rPr sz="700" spc="-75" dirty="0"/>
                        <a:t> </a:t>
                      </a:r>
                      <a:r>
                        <a:rPr sz="700" spc="5" dirty="0"/>
                        <a:t>York</a:t>
                      </a:r>
                      <a:endParaRPr sz="700">
                        <a:latin typeface="Arial"/>
                        <a:cs typeface="Arial"/>
                      </a:endParaRPr>
                    </a:p>
                  </a:txBody>
                  <a:tcPr marL="0" marR="0" marT="44450" marB="0"/>
                </a:tc>
                <a:tc>
                  <a:txBody>
                    <a:bodyPr/>
                    <a:lstStyle/>
                    <a:p>
                      <a:pPr marR="40640" algn="r">
                        <a:lnSpc>
                          <a:spcPct val="100000"/>
                        </a:lnSpc>
                        <a:spcBef>
                          <a:spcPts val="350"/>
                        </a:spcBef>
                      </a:pPr>
                      <a:r>
                        <a:rPr sz="700" spc="-5" dirty="0"/>
                        <a:t>Cit</a:t>
                      </a:r>
                      <a:r>
                        <a:rPr sz="700" dirty="0"/>
                        <a:t>y</a:t>
                      </a:r>
                      <a:r>
                        <a:rPr sz="700" spc="-5" dirty="0"/>
                        <a:t>-Operate</a:t>
                      </a:r>
                      <a:r>
                        <a:rPr sz="700" dirty="0"/>
                        <a:t>d</a:t>
                      </a:r>
                      <a:endParaRPr sz="700">
                        <a:latin typeface="Arial"/>
                        <a:cs typeface="Arial"/>
                      </a:endParaRPr>
                    </a:p>
                  </a:txBody>
                  <a:tcPr marL="0" marR="0" marT="44450" marB="0"/>
                </a:tc>
                <a:tc>
                  <a:txBody>
                    <a:bodyPr/>
                    <a:lstStyle/>
                    <a:p>
                      <a:pPr marR="38735" algn="r">
                        <a:lnSpc>
                          <a:spcPct val="100000"/>
                        </a:lnSpc>
                        <a:spcBef>
                          <a:spcPts val="350"/>
                        </a:spcBef>
                      </a:pPr>
                      <a:r>
                        <a:rPr sz="700" spc="-5" dirty="0"/>
                        <a:t>12</a:t>
                      </a:r>
                      <a:r>
                        <a:rPr sz="700" dirty="0"/>
                        <a:t>6</a:t>
                      </a:r>
                      <a:endParaRPr sz="700">
                        <a:latin typeface="Arial"/>
                        <a:cs typeface="Arial"/>
                      </a:endParaRPr>
                    </a:p>
                  </a:txBody>
                  <a:tcPr marL="0" marR="0" marT="44450" marB="0"/>
                </a:tc>
                <a:tc>
                  <a:txBody>
                    <a:bodyPr/>
                    <a:lstStyle/>
                    <a:p>
                      <a:pPr marR="38735" algn="r">
                        <a:lnSpc>
                          <a:spcPct val="100000"/>
                        </a:lnSpc>
                        <a:spcBef>
                          <a:spcPts val="350"/>
                        </a:spcBef>
                      </a:pPr>
                      <a:r>
                        <a:rPr sz="700" spc="-5" dirty="0"/>
                        <a:t>20</a:t>
                      </a:r>
                      <a:r>
                        <a:rPr sz="700" dirty="0"/>
                        <a:t>5</a:t>
                      </a:r>
                      <a:endParaRPr sz="700">
                        <a:latin typeface="Arial"/>
                        <a:cs typeface="Arial"/>
                      </a:endParaRPr>
                    </a:p>
                  </a:txBody>
                  <a:tcPr marL="0" marR="0" marT="44450" marB="0"/>
                </a:tc>
                <a:tc>
                  <a:txBody>
                    <a:bodyPr/>
                    <a:lstStyle/>
                    <a:p>
                      <a:pPr marR="38735" algn="r">
                        <a:lnSpc>
                          <a:spcPct val="100000"/>
                        </a:lnSpc>
                        <a:spcBef>
                          <a:spcPts val="350"/>
                        </a:spcBef>
                      </a:pPr>
                      <a:r>
                        <a:rPr sz="700" spc="-5" dirty="0"/>
                        <a:t>31</a:t>
                      </a:r>
                      <a:r>
                        <a:rPr sz="700" dirty="0"/>
                        <a:t>2</a:t>
                      </a:r>
                      <a:endParaRPr sz="700">
                        <a:latin typeface="Arial"/>
                        <a:cs typeface="Arial"/>
                      </a:endParaRPr>
                    </a:p>
                  </a:txBody>
                  <a:tcPr marL="0" marR="0" marT="44450" marB="0"/>
                </a:tc>
                <a:tc>
                  <a:txBody>
                    <a:bodyPr/>
                    <a:lstStyle/>
                    <a:p>
                      <a:pPr marR="36195" algn="r">
                        <a:lnSpc>
                          <a:spcPct val="100000"/>
                        </a:lnSpc>
                        <a:spcBef>
                          <a:spcPts val="350"/>
                        </a:spcBef>
                      </a:pPr>
                      <a:r>
                        <a:rPr sz="700" spc="-5" dirty="0"/>
                        <a:t>6</a:t>
                      </a:r>
                      <a:r>
                        <a:rPr sz="700" dirty="0"/>
                        <a:t>2</a:t>
                      </a:r>
                      <a:endParaRPr sz="700">
                        <a:latin typeface="Arial"/>
                        <a:cs typeface="Arial"/>
                      </a:endParaRPr>
                    </a:p>
                  </a:txBody>
                  <a:tcPr marL="0" marR="0" marT="44450" marB="0"/>
                </a:tc>
                <a:tc>
                  <a:txBody>
                    <a:bodyPr/>
                    <a:lstStyle/>
                    <a:p>
                      <a:pPr marR="36195" algn="r">
                        <a:lnSpc>
                          <a:spcPct val="100000"/>
                        </a:lnSpc>
                        <a:spcBef>
                          <a:spcPts val="350"/>
                        </a:spcBef>
                      </a:pPr>
                      <a:r>
                        <a:rPr sz="700" spc="-5" dirty="0"/>
                        <a:t>7</a:t>
                      </a:r>
                      <a:r>
                        <a:rPr sz="700" dirty="0"/>
                        <a:t>4</a:t>
                      </a:r>
                      <a:endParaRPr sz="700">
                        <a:latin typeface="Arial"/>
                        <a:cs typeface="Arial"/>
                      </a:endParaRPr>
                    </a:p>
                  </a:txBody>
                  <a:tcPr marL="0" marR="0" marT="44450" marB="0"/>
                </a:tc>
                <a:tc>
                  <a:txBody>
                    <a:bodyPr/>
                    <a:lstStyle/>
                    <a:p>
                      <a:pPr marR="37465" algn="r">
                        <a:lnSpc>
                          <a:spcPct val="100000"/>
                        </a:lnSpc>
                        <a:spcBef>
                          <a:spcPts val="350"/>
                        </a:spcBef>
                      </a:pPr>
                      <a:r>
                        <a:rPr sz="700" spc="-5" dirty="0"/>
                        <a:t>77</a:t>
                      </a:r>
                      <a:r>
                        <a:rPr sz="700" dirty="0"/>
                        <a:t>9</a:t>
                      </a:r>
                      <a:endParaRPr sz="700">
                        <a:latin typeface="Arial"/>
                        <a:cs typeface="Arial"/>
                      </a:endParaRPr>
                    </a:p>
                  </a:txBody>
                  <a:tcPr marL="0" marR="0" marT="44450" marB="0"/>
                </a:tc>
              </a:tr>
              <a:tr h="198175">
                <a:tc>
                  <a:txBody>
                    <a:bodyPr/>
                    <a:lstStyle/>
                    <a:p>
                      <a:pPr marR="43815" algn="r">
                        <a:lnSpc>
                          <a:spcPct val="100000"/>
                        </a:lnSpc>
                        <a:spcBef>
                          <a:spcPts val="320"/>
                        </a:spcBef>
                        <a:tabLst>
                          <a:tab pos="259079" algn="l"/>
                        </a:tabLst>
                      </a:pPr>
                      <a:r>
                        <a:rPr sz="700" spc="10" dirty="0"/>
                        <a:t>1	</a:t>
                      </a:r>
                      <a:r>
                        <a:rPr sz="700" spc="5" dirty="0"/>
                        <a:t>Etobicoke</a:t>
                      </a:r>
                      <a:r>
                        <a:rPr sz="700" spc="-75" dirty="0"/>
                        <a:t> </a:t>
                      </a:r>
                      <a:r>
                        <a:rPr sz="700" spc="5" dirty="0"/>
                        <a:t>York</a:t>
                      </a:r>
                      <a:endParaRPr sz="700">
                        <a:latin typeface="Arial"/>
                        <a:cs typeface="Arial"/>
                      </a:endParaRPr>
                    </a:p>
                  </a:txBody>
                  <a:tcPr marL="0" marR="0" marT="40640" marB="0"/>
                </a:tc>
                <a:tc>
                  <a:txBody>
                    <a:bodyPr/>
                    <a:lstStyle/>
                    <a:p>
                      <a:pPr marR="38100" algn="r">
                        <a:lnSpc>
                          <a:spcPct val="100000"/>
                        </a:lnSpc>
                        <a:spcBef>
                          <a:spcPts val="320"/>
                        </a:spcBef>
                      </a:pPr>
                      <a:r>
                        <a:rPr sz="700" spc="-5" dirty="0"/>
                        <a:t>Commer</a:t>
                      </a:r>
                      <a:r>
                        <a:rPr sz="700" dirty="0"/>
                        <a:t>c</a:t>
                      </a:r>
                      <a:r>
                        <a:rPr sz="700" spc="-5" dirty="0"/>
                        <a:t>ia</a:t>
                      </a:r>
                      <a:r>
                        <a:rPr sz="700" dirty="0"/>
                        <a:t>l</a:t>
                      </a:r>
                      <a:endParaRPr sz="700">
                        <a:latin typeface="Arial"/>
                        <a:cs typeface="Arial"/>
                      </a:endParaRPr>
                    </a:p>
                  </a:txBody>
                  <a:tcPr marL="0" marR="0" marT="40640" marB="0"/>
                </a:tc>
                <a:tc>
                  <a:txBody>
                    <a:bodyPr/>
                    <a:lstStyle/>
                    <a:p>
                      <a:pPr marR="38735" algn="r">
                        <a:lnSpc>
                          <a:spcPct val="100000"/>
                        </a:lnSpc>
                        <a:spcBef>
                          <a:spcPts val="320"/>
                        </a:spcBef>
                      </a:pPr>
                      <a:r>
                        <a:rPr sz="700" spc="-5" dirty="0"/>
                        <a:t>28</a:t>
                      </a:r>
                      <a:r>
                        <a:rPr sz="700" dirty="0"/>
                        <a:t>1</a:t>
                      </a:r>
                      <a:endParaRPr sz="700">
                        <a:latin typeface="Arial"/>
                        <a:cs typeface="Arial"/>
                      </a:endParaRPr>
                    </a:p>
                  </a:txBody>
                  <a:tcPr marL="0" marR="0" marT="40640" marB="0"/>
                </a:tc>
                <a:tc>
                  <a:txBody>
                    <a:bodyPr/>
                    <a:lstStyle/>
                    <a:p>
                      <a:pPr marR="38735" algn="r">
                        <a:lnSpc>
                          <a:spcPct val="100000"/>
                        </a:lnSpc>
                        <a:spcBef>
                          <a:spcPts val="320"/>
                        </a:spcBef>
                      </a:pPr>
                      <a:r>
                        <a:rPr sz="700" spc="-5" dirty="0"/>
                        <a:t>81</a:t>
                      </a:r>
                      <a:r>
                        <a:rPr sz="700" dirty="0"/>
                        <a:t>4</a:t>
                      </a:r>
                      <a:endParaRPr sz="700">
                        <a:latin typeface="Arial"/>
                        <a:cs typeface="Arial"/>
                      </a:endParaRPr>
                    </a:p>
                  </a:txBody>
                  <a:tcPr marL="0" marR="0" marT="40640" marB="0"/>
                </a:tc>
                <a:tc>
                  <a:txBody>
                    <a:bodyPr/>
                    <a:lstStyle/>
                    <a:p>
                      <a:pPr marR="41275" algn="r">
                        <a:lnSpc>
                          <a:spcPct val="100000"/>
                        </a:lnSpc>
                        <a:spcBef>
                          <a:spcPts val="320"/>
                        </a:spcBef>
                      </a:pPr>
                      <a:r>
                        <a:rPr sz="700" spc="-5" dirty="0"/>
                        <a:t>196</a:t>
                      </a:r>
                      <a:r>
                        <a:rPr sz="700" dirty="0"/>
                        <a:t>0</a:t>
                      </a:r>
                      <a:endParaRPr sz="700">
                        <a:latin typeface="Arial"/>
                        <a:cs typeface="Arial"/>
                      </a:endParaRPr>
                    </a:p>
                  </a:txBody>
                  <a:tcPr marL="0" marR="0" marT="40640" marB="0"/>
                </a:tc>
                <a:tc>
                  <a:txBody>
                    <a:bodyPr/>
                    <a:lstStyle/>
                    <a:p>
                      <a:pPr marR="38735" algn="r">
                        <a:lnSpc>
                          <a:spcPct val="100000"/>
                        </a:lnSpc>
                        <a:spcBef>
                          <a:spcPts val="320"/>
                        </a:spcBef>
                      </a:pPr>
                      <a:r>
                        <a:rPr sz="700" spc="-5" dirty="0"/>
                        <a:t>45</a:t>
                      </a:r>
                      <a:r>
                        <a:rPr sz="700" dirty="0"/>
                        <a:t>7</a:t>
                      </a:r>
                      <a:endParaRPr sz="700">
                        <a:latin typeface="Arial"/>
                        <a:cs typeface="Arial"/>
                      </a:endParaRPr>
                    </a:p>
                  </a:txBody>
                  <a:tcPr marL="0" marR="0" marT="40640" marB="0"/>
                </a:tc>
                <a:tc>
                  <a:txBody>
                    <a:bodyPr/>
                    <a:lstStyle/>
                    <a:p>
                      <a:pPr marR="38735" algn="r">
                        <a:lnSpc>
                          <a:spcPct val="100000"/>
                        </a:lnSpc>
                        <a:spcBef>
                          <a:spcPts val="320"/>
                        </a:spcBef>
                      </a:pPr>
                      <a:r>
                        <a:rPr sz="700" spc="-5" dirty="0"/>
                        <a:t>86</a:t>
                      </a:r>
                      <a:r>
                        <a:rPr sz="700" dirty="0"/>
                        <a:t>1</a:t>
                      </a:r>
                      <a:endParaRPr sz="700">
                        <a:latin typeface="Arial"/>
                        <a:cs typeface="Arial"/>
                      </a:endParaRPr>
                    </a:p>
                  </a:txBody>
                  <a:tcPr marL="0" marR="0" marT="40640" marB="0"/>
                </a:tc>
                <a:tc>
                  <a:txBody>
                    <a:bodyPr/>
                    <a:lstStyle/>
                    <a:p>
                      <a:pPr marR="40005" algn="r">
                        <a:lnSpc>
                          <a:spcPct val="100000"/>
                        </a:lnSpc>
                        <a:spcBef>
                          <a:spcPts val="320"/>
                        </a:spcBef>
                      </a:pPr>
                      <a:r>
                        <a:rPr sz="700" spc="-5" dirty="0"/>
                        <a:t>437</a:t>
                      </a:r>
                      <a:r>
                        <a:rPr sz="700" dirty="0"/>
                        <a:t>3</a:t>
                      </a:r>
                      <a:endParaRPr sz="700">
                        <a:latin typeface="Arial"/>
                        <a:cs typeface="Arial"/>
                      </a:endParaRPr>
                    </a:p>
                  </a:txBody>
                  <a:tcPr marL="0" marR="0" marT="40640" marB="0"/>
                </a:tc>
              </a:tr>
              <a:tr h="198175">
                <a:tc>
                  <a:txBody>
                    <a:bodyPr/>
                    <a:lstStyle/>
                    <a:p>
                      <a:pPr marR="43815" algn="r">
                        <a:lnSpc>
                          <a:spcPct val="100000"/>
                        </a:lnSpc>
                        <a:spcBef>
                          <a:spcPts val="320"/>
                        </a:spcBef>
                        <a:tabLst>
                          <a:tab pos="259079" algn="l"/>
                        </a:tabLst>
                      </a:pPr>
                      <a:r>
                        <a:rPr sz="700" spc="10" dirty="0"/>
                        <a:t>2	</a:t>
                      </a:r>
                      <a:r>
                        <a:rPr sz="700" spc="5" dirty="0"/>
                        <a:t>Etobicoke</a:t>
                      </a:r>
                      <a:r>
                        <a:rPr sz="700" spc="-75" dirty="0"/>
                        <a:t> </a:t>
                      </a:r>
                      <a:r>
                        <a:rPr sz="700" spc="5" dirty="0"/>
                        <a:t>York</a:t>
                      </a:r>
                      <a:endParaRPr sz="700">
                        <a:latin typeface="Arial"/>
                        <a:cs typeface="Arial"/>
                      </a:endParaRPr>
                    </a:p>
                  </a:txBody>
                  <a:tcPr marL="0" marR="0" marT="40640" marB="0"/>
                </a:tc>
                <a:tc>
                  <a:txBody>
                    <a:bodyPr/>
                    <a:lstStyle/>
                    <a:p>
                      <a:pPr marR="38100" algn="r">
                        <a:lnSpc>
                          <a:spcPct val="100000"/>
                        </a:lnSpc>
                        <a:spcBef>
                          <a:spcPts val="320"/>
                        </a:spcBef>
                      </a:pPr>
                      <a:r>
                        <a:rPr sz="700" spc="-5" dirty="0"/>
                        <a:t>Non-Profi</a:t>
                      </a:r>
                      <a:r>
                        <a:rPr sz="700" dirty="0"/>
                        <a:t>t</a:t>
                      </a:r>
                      <a:endParaRPr sz="700">
                        <a:latin typeface="Arial"/>
                        <a:cs typeface="Arial"/>
                      </a:endParaRPr>
                    </a:p>
                  </a:txBody>
                  <a:tcPr marL="0" marR="0" marT="40640" marB="0"/>
                </a:tc>
                <a:tc>
                  <a:txBody>
                    <a:bodyPr/>
                    <a:lstStyle/>
                    <a:p>
                      <a:pPr marR="38735" algn="r">
                        <a:lnSpc>
                          <a:spcPct val="100000"/>
                        </a:lnSpc>
                        <a:spcBef>
                          <a:spcPts val="320"/>
                        </a:spcBef>
                      </a:pPr>
                      <a:r>
                        <a:rPr sz="700" spc="-5" dirty="0"/>
                        <a:t>32</a:t>
                      </a:r>
                      <a:r>
                        <a:rPr sz="700" dirty="0"/>
                        <a:t>6</a:t>
                      </a:r>
                      <a:endParaRPr sz="700">
                        <a:latin typeface="Arial"/>
                        <a:cs typeface="Arial"/>
                      </a:endParaRPr>
                    </a:p>
                  </a:txBody>
                  <a:tcPr marL="0" marR="0" marT="40640" marB="0"/>
                </a:tc>
                <a:tc>
                  <a:txBody>
                    <a:bodyPr/>
                    <a:lstStyle/>
                    <a:p>
                      <a:pPr marR="38735" algn="r">
                        <a:lnSpc>
                          <a:spcPct val="100000"/>
                        </a:lnSpc>
                        <a:spcBef>
                          <a:spcPts val="320"/>
                        </a:spcBef>
                      </a:pPr>
                      <a:r>
                        <a:rPr sz="700" spc="-5" dirty="0"/>
                        <a:t>87</a:t>
                      </a:r>
                      <a:r>
                        <a:rPr sz="700" dirty="0"/>
                        <a:t>9</a:t>
                      </a:r>
                      <a:endParaRPr sz="700">
                        <a:latin typeface="Arial"/>
                        <a:cs typeface="Arial"/>
                      </a:endParaRPr>
                    </a:p>
                  </a:txBody>
                  <a:tcPr marL="0" marR="0" marT="40640" marB="0"/>
                </a:tc>
                <a:tc>
                  <a:txBody>
                    <a:bodyPr/>
                    <a:lstStyle/>
                    <a:p>
                      <a:pPr marR="41275" algn="r">
                        <a:lnSpc>
                          <a:spcPct val="100000"/>
                        </a:lnSpc>
                        <a:spcBef>
                          <a:spcPts val="320"/>
                        </a:spcBef>
                      </a:pPr>
                      <a:r>
                        <a:rPr sz="700" spc="-5" dirty="0"/>
                        <a:t>211</a:t>
                      </a:r>
                      <a:r>
                        <a:rPr sz="700" dirty="0"/>
                        <a:t>8</a:t>
                      </a:r>
                      <a:endParaRPr sz="700">
                        <a:latin typeface="Arial"/>
                        <a:cs typeface="Arial"/>
                      </a:endParaRPr>
                    </a:p>
                  </a:txBody>
                  <a:tcPr marL="0" marR="0" marT="40640" marB="0"/>
                </a:tc>
                <a:tc>
                  <a:txBody>
                    <a:bodyPr/>
                    <a:lstStyle/>
                    <a:p>
                      <a:pPr marR="41275" algn="r">
                        <a:lnSpc>
                          <a:spcPct val="100000"/>
                        </a:lnSpc>
                        <a:spcBef>
                          <a:spcPts val="320"/>
                        </a:spcBef>
                      </a:pPr>
                      <a:r>
                        <a:rPr sz="700" spc="-5" dirty="0"/>
                        <a:t>234</a:t>
                      </a:r>
                      <a:r>
                        <a:rPr sz="700" dirty="0"/>
                        <a:t>9</a:t>
                      </a:r>
                      <a:endParaRPr sz="700">
                        <a:latin typeface="Arial"/>
                        <a:cs typeface="Arial"/>
                      </a:endParaRPr>
                    </a:p>
                  </a:txBody>
                  <a:tcPr marL="0" marR="0" marT="40640" marB="0"/>
                </a:tc>
                <a:tc>
                  <a:txBody>
                    <a:bodyPr/>
                    <a:lstStyle/>
                    <a:p>
                      <a:pPr marR="41275" algn="r">
                        <a:lnSpc>
                          <a:spcPct val="100000"/>
                        </a:lnSpc>
                        <a:spcBef>
                          <a:spcPts val="320"/>
                        </a:spcBef>
                      </a:pPr>
                      <a:r>
                        <a:rPr sz="700" spc="-5" dirty="0"/>
                        <a:t>411</a:t>
                      </a:r>
                      <a:r>
                        <a:rPr sz="700" dirty="0"/>
                        <a:t>7</a:t>
                      </a:r>
                      <a:endParaRPr sz="700">
                        <a:latin typeface="Arial"/>
                        <a:cs typeface="Arial"/>
                      </a:endParaRPr>
                    </a:p>
                  </a:txBody>
                  <a:tcPr marL="0" marR="0" marT="40640" marB="0"/>
                </a:tc>
                <a:tc>
                  <a:txBody>
                    <a:bodyPr/>
                    <a:lstStyle/>
                    <a:p>
                      <a:pPr marR="40005" algn="r">
                        <a:lnSpc>
                          <a:spcPct val="100000"/>
                        </a:lnSpc>
                        <a:spcBef>
                          <a:spcPts val="320"/>
                        </a:spcBef>
                      </a:pPr>
                      <a:r>
                        <a:rPr sz="700" spc="-5" dirty="0"/>
                        <a:t>978</a:t>
                      </a:r>
                      <a:r>
                        <a:rPr sz="700" dirty="0"/>
                        <a:t>9</a:t>
                      </a:r>
                      <a:endParaRPr sz="700">
                        <a:latin typeface="Arial"/>
                        <a:cs typeface="Arial"/>
                      </a:endParaRPr>
                    </a:p>
                  </a:txBody>
                  <a:tcPr marL="0" marR="0" marT="40640" marB="0"/>
                </a:tc>
              </a:tr>
              <a:tr h="198175">
                <a:tc>
                  <a:txBody>
                    <a:bodyPr/>
                    <a:lstStyle/>
                    <a:p>
                      <a:pPr marR="38100" algn="r">
                        <a:lnSpc>
                          <a:spcPct val="100000"/>
                        </a:lnSpc>
                        <a:spcBef>
                          <a:spcPts val="320"/>
                        </a:spcBef>
                        <a:tabLst>
                          <a:tab pos="441959" algn="l"/>
                        </a:tabLst>
                      </a:pPr>
                      <a:r>
                        <a:rPr sz="700" spc="10" dirty="0"/>
                        <a:t>3	</a:t>
                      </a:r>
                      <a:r>
                        <a:rPr sz="700" spc="5" dirty="0"/>
                        <a:t>North</a:t>
                      </a:r>
                      <a:r>
                        <a:rPr sz="700" spc="-85" dirty="0"/>
                        <a:t> </a:t>
                      </a:r>
                      <a:r>
                        <a:rPr sz="700" spc="5" dirty="0"/>
                        <a:t>York</a:t>
                      </a:r>
                      <a:endParaRPr sz="700">
                        <a:latin typeface="Arial"/>
                        <a:cs typeface="Arial"/>
                      </a:endParaRPr>
                    </a:p>
                  </a:txBody>
                  <a:tcPr marL="0" marR="0" marT="40640" marB="0"/>
                </a:tc>
                <a:tc>
                  <a:txBody>
                    <a:bodyPr/>
                    <a:lstStyle/>
                    <a:p>
                      <a:pPr marR="40640" algn="r">
                        <a:lnSpc>
                          <a:spcPct val="100000"/>
                        </a:lnSpc>
                        <a:spcBef>
                          <a:spcPts val="320"/>
                        </a:spcBef>
                      </a:pPr>
                      <a:r>
                        <a:rPr sz="700" spc="-5" dirty="0"/>
                        <a:t>Cit</a:t>
                      </a:r>
                      <a:r>
                        <a:rPr sz="700" dirty="0"/>
                        <a:t>y</a:t>
                      </a:r>
                      <a:r>
                        <a:rPr sz="700" spc="-5" dirty="0"/>
                        <a:t>-Operate</a:t>
                      </a:r>
                      <a:r>
                        <a:rPr sz="700" dirty="0"/>
                        <a:t>d</a:t>
                      </a:r>
                      <a:endParaRPr sz="700">
                        <a:latin typeface="Arial"/>
                        <a:cs typeface="Arial"/>
                      </a:endParaRPr>
                    </a:p>
                  </a:txBody>
                  <a:tcPr marL="0" marR="0" marT="40640" marB="0"/>
                </a:tc>
                <a:tc>
                  <a:txBody>
                    <a:bodyPr/>
                    <a:lstStyle/>
                    <a:p>
                      <a:pPr marR="36195" algn="r">
                        <a:lnSpc>
                          <a:spcPct val="100000"/>
                        </a:lnSpc>
                        <a:spcBef>
                          <a:spcPts val="320"/>
                        </a:spcBef>
                      </a:pPr>
                      <a:r>
                        <a:rPr sz="700" spc="-5" dirty="0"/>
                        <a:t>4</a:t>
                      </a:r>
                      <a:r>
                        <a:rPr sz="700" dirty="0"/>
                        <a:t>6</a:t>
                      </a:r>
                      <a:endParaRPr sz="700">
                        <a:latin typeface="Arial"/>
                        <a:cs typeface="Arial"/>
                      </a:endParaRPr>
                    </a:p>
                  </a:txBody>
                  <a:tcPr marL="0" marR="0" marT="40640" marB="0"/>
                </a:tc>
                <a:tc>
                  <a:txBody>
                    <a:bodyPr/>
                    <a:lstStyle/>
                    <a:p>
                      <a:pPr marR="36195" algn="r">
                        <a:lnSpc>
                          <a:spcPct val="100000"/>
                        </a:lnSpc>
                        <a:spcBef>
                          <a:spcPts val="320"/>
                        </a:spcBef>
                      </a:pPr>
                      <a:r>
                        <a:rPr sz="700" spc="-5" dirty="0"/>
                        <a:t>7</a:t>
                      </a:r>
                      <a:r>
                        <a:rPr sz="700" dirty="0"/>
                        <a:t>5</a:t>
                      </a:r>
                      <a:endParaRPr sz="700">
                        <a:latin typeface="Arial"/>
                        <a:cs typeface="Arial"/>
                      </a:endParaRPr>
                    </a:p>
                  </a:txBody>
                  <a:tcPr marL="0" marR="0" marT="40640" marB="0"/>
                </a:tc>
                <a:tc>
                  <a:txBody>
                    <a:bodyPr/>
                    <a:lstStyle/>
                    <a:p>
                      <a:pPr marR="38735" algn="r">
                        <a:lnSpc>
                          <a:spcPct val="100000"/>
                        </a:lnSpc>
                        <a:spcBef>
                          <a:spcPts val="320"/>
                        </a:spcBef>
                      </a:pPr>
                      <a:r>
                        <a:rPr sz="700" spc="-5" dirty="0"/>
                        <a:t>15</a:t>
                      </a:r>
                      <a:r>
                        <a:rPr sz="700" dirty="0"/>
                        <a:t>2</a:t>
                      </a:r>
                      <a:endParaRPr sz="700">
                        <a:latin typeface="Arial"/>
                        <a:cs typeface="Arial"/>
                      </a:endParaRPr>
                    </a:p>
                  </a:txBody>
                  <a:tcPr marL="0" marR="0" marT="40640" marB="0"/>
                </a:tc>
                <a:tc>
                  <a:txBody>
                    <a:bodyPr/>
                    <a:lstStyle/>
                    <a:p>
                      <a:pPr marR="36195" algn="r">
                        <a:lnSpc>
                          <a:spcPct val="100000"/>
                        </a:lnSpc>
                        <a:spcBef>
                          <a:spcPts val="320"/>
                        </a:spcBef>
                      </a:pPr>
                      <a:r>
                        <a:rPr sz="700" spc="-5" dirty="0"/>
                        <a:t>8</a:t>
                      </a:r>
                      <a:r>
                        <a:rPr sz="700" dirty="0"/>
                        <a:t>0</a:t>
                      </a:r>
                      <a:endParaRPr sz="700">
                        <a:latin typeface="Arial"/>
                        <a:cs typeface="Arial"/>
                      </a:endParaRPr>
                    </a:p>
                  </a:txBody>
                  <a:tcPr marL="0" marR="0" marT="40640" marB="0"/>
                </a:tc>
                <a:tc>
                  <a:txBody>
                    <a:bodyPr/>
                    <a:lstStyle/>
                    <a:p>
                      <a:pPr marR="38735" algn="r">
                        <a:lnSpc>
                          <a:spcPct val="100000"/>
                        </a:lnSpc>
                        <a:spcBef>
                          <a:spcPts val="320"/>
                        </a:spcBef>
                      </a:pPr>
                      <a:r>
                        <a:rPr sz="700" spc="-5" dirty="0"/>
                        <a:t>11</a:t>
                      </a:r>
                      <a:r>
                        <a:rPr sz="700" dirty="0"/>
                        <a:t>8</a:t>
                      </a:r>
                      <a:endParaRPr sz="700">
                        <a:latin typeface="Arial"/>
                        <a:cs typeface="Arial"/>
                      </a:endParaRPr>
                    </a:p>
                  </a:txBody>
                  <a:tcPr marL="0" marR="0" marT="40640" marB="0"/>
                </a:tc>
                <a:tc>
                  <a:txBody>
                    <a:bodyPr/>
                    <a:lstStyle/>
                    <a:p>
                      <a:pPr marR="37465" algn="r">
                        <a:lnSpc>
                          <a:spcPct val="100000"/>
                        </a:lnSpc>
                        <a:spcBef>
                          <a:spcPts val="320"/>
                        </a:spcBef>
                      </a:pPr>
                      <a:r>
                        <a:rPr sz="700" spc="-5" dirty="0"/>
                        <a:t>47</a:t>
                      </a:r>
                      <a:r>
                        <a:rPr sz="700" dirty="0"/>
                        <a:t>1</a:t>
                      </a:r>
                      <a:endParaRPr sz="700">
                        <a:latin typeface="Arial"/>
                        <a:cs typeface="Arial"/>
                      </a:endParaRPr>
                    </a:p>
                  </a:txBody>
                  <a:tcPr marL="0" marR="0" marT="40640" marB="0"/>
                </a:tc>
              </a:tr>
              <a:tr h="198175">
                <a:tc>
                  <a:txBody>
                    <a:bodyPr/>
                    <a:lstStyle/>
                    <a:p>
                      <a:pPr marR="38100" algn="r">
                        <a:lnSpc>
                          <a:spcPct val="100000"/>
                        </a:lnSpc>
                        <a:spcBef>
                          <a:spcPts val="320"/>
                        </a:spcBef>
                        <a:tabLst>
                          <a:tab pos="441959" algn="l"/>
                        </a:tabLst>
                      </a:pPr>
                      <a:r>
                        <a:rPr sz="700" spc="10" dirty="0"/>
                        <a:t>4	</a:t>
                      </a:r>
                      <a:r>
                        <a:rPr sz="700" spc="5" dirty="0"/>
                        <a:t>North</a:t>
                      </a:r>
                      <a:r>
                        <a:rPr sz="700" spc="-85" dirty="0"/>
                        <a:t> </a:t>
                      </a:r>
                      <a:r>
                        <a:rPr sz="700" spc="5" dirty="0"/>
                        <a:t>York</a:t>
                      </a:r>
                      <a:endParaRPr sz="700">
                        <a:latin typeface="Arial"/>
                        <a:cs typeface="Arial"/>
                      </a:endParaRPr>
                    </a:p>
                  </a:txBody>
                  <a:tcPr marL="0" marR="0" marT="40640" marB="0"/>
                </a:tc>
                <a:tc>
                  <a:txBody>
                    <a:bodyPr/>
                    <a:lstStyle/>
                    <a:p>
                      <a:pPr marR="38100" algn="r">
                        <a:lnSpc>
                          <a:spcPct val="100000"/>
                        </a:lnSpc>
                        <a:spcBef>
                          <a:spcPts val="320"/>
                        </a:spcBef>
                      </a:pPr>
                      <a:r>
                        <a:rPr sz="700" spc="-5" dirty="0"/>
                        <a:t>Commer</a:t>
                      </a:r>
                      <a:r>
                        <a:rPr sz="700" dirty="0"/>
                        <a:t>c</a:t>
                      </a:r>
                      <a:r>
                        <a:rPr sz="700" spc="-5" dirty="0"/>
                        <a:t>ia</a:t>
                      </a:r>
                      <a:r>
                        <a:rPr sz="700" dirty="0"/>
                        <a:t>l</a:t>
                      </a:r>
                      <a:endParaRPr sz="700">
                        <a:latin typeface="Arial"/>
                        <a:cs typeface="Arial"/>
                      </a:endParaRPr>
                    </a:p>
                  </a:txBody>
                  <a:tcPr marL="0" marR="0" marT="40640" marB="0"/>
                </a:tc>
                <a:tc>
                  <a:txBody>
                    <a:bodyPr/>
                    <a:lstStyle/>
                    <a:p>
                      <a:pPr marR="38735" algn="r">
                        <a:lnSpc>
                          <a:spcPct val="100000"/>
                        </a:lnSpc>
                        <a:spcBef>
                          <a:spcPts val="320"/>
                        </a:spcBef>
                      </a:pPr>
                      <a:r>
                        <a:rPr sz="700" spc="-5" dirty="0"/>
                        <a:t>37</a:t>
                      </a:r>
                      <a:r>
                        <a:rPr sz="700" dirty="0"/>
                        <a:t>1</a:t>
                      </a:r>
                      <a:endParaRPr sz="700">
                        <a:latin typeface="Arial"/>
                        <a:cs typeface="Arial"/>
                      </a:endParaRPr>
                    </a:p>
                  </a:txBody>
                  <a:tcPr marL="0" marR="0" marT="40640" marB="0"/>
                </a:tc>
                <a:tc>
                  <a:txBody>
                    <a:bodyPr/>
                    <a:lstStyle/>
                    <a:p>
                      <a:pPr marR="41275" algn="r">
                        <a:lnSpc>
                          <a:spcPct val="100000"/>
                        </a:lnSpc>
                        <a:spcBef>
                          <a:spcPts val="320"/>
                        </a:spcBef>
                      </a:pPr>
                      <a:r>
                        <a:rPr sz="700" spc="-5" dirty="0"/>
                        <a:t>120</a:t>
                      </a:r>
                      <a:r>
                        <a:rPr sz="700" dirty="0"/>
                        <a:t>6</a:t>
                      </a:r>
                      <a:endParaRPr sz="700">
                        <a:latin typeface="Arial"/>
                        <a:cs typeface="Arial"/>
                      </a:endParaRPr>
                    </a:p>
                  </a:txBody>
                  <a:tcPr marL="0" marR="0" marT="40640" marB="0"/>
                </a:tc>
                <a:tc>
                  <a:txBody>
                    <a:bodyPr/>
                    <a:lstStyle/>
                    <a:p>
                      <a:pPr marR="41275" algn="r">
                        <a:lnSpc>
                          <a:spcPct val="100000"/>
                        </a:lnSpc>
                        <a:spcBef>
                          <a:spcPts val="320"/>
                        </a:spcBef>
                      </a:pPr>
                      <a:r>
                        <a:rPr sz="700" spc="-5" dirty="0"/>
                        <a:t>264</a:t>
                      </a:r>
                      <a:r>
                        <a:rPr sz="700" dirty="0"/>
                        <a:t>6</a:t>
                      </a:r>
                      <a:endParaRPr sz="700">
                        <a:latin typeface="Arial"/>
                        <a:cs typeface="Arial"/>
                      </a:endParaRPr>
                    </a:p>
                  </a:txBody>
                  <a:tcPr marL="0" marR="0" marT="40640" marB="0"/>
                </a:tc>
                <a:tc>
                  <a:txBody>
                    <a:bodyPr/>
                    <a:lstStyle/>
                    <a:p>
                      <a:pPr marR="38735" algn="r">
                        <a:lnSpc>
                          <a:spcPct val="100000"/>
                        </a:lnSpc>
                        <a:spcBef>
                          <a:spcPts val="320"/>
                        </a:spcBef>
                      </a:pPr>
                      <a:r>
                        <a:rPr sz="700" spc="-5" dirty="0"/>
                        <a:t>30</a:t>
                      </a:r>
                      <a:r>
                        <a:rPr sz="700" dirty="0"/>
                        <a:t>5</a:t>
                      </a:r>
                      <a:endParaRPr sz="700">
                        <a:latin typeface="Arial"/>
                        <a:cs typeface="Arial"/>
                      </a:endParaRPr>
                    </a:p>
                  </a:txBody>
                  <a:tcPr marL="0" marR="0" marT="40640" marB="0"/>
                </a:tc>
                <a:tc>
                  <a:txBody>
                    <a:bodyPr/>
                    <a:lstStyle/>
                    <a:p>
                      <a:pPr marR="38735" algn="r">
                        <a:lnSpc>
                          <a:spcPct val="100000"/>
                        </a:lnSpc>
                        <a:spcBef>
                          <a:spcPts val="320"/>
                        </a:spcBef>
                      </a:pPr>
                      <a:r>
                        <a:rPr sz="700" spc="-5" dirty="0"/>
                        <a:t>55</a:t>
                      </a:r>
                      <a:r>
                        <a:rPr sz="700" dirty="0"/>
                        <a:t>6</a:t>
                      </a:r>
                      <a:endParaRPr sz="700">
                        <a:latin typeface="Arial"/>
                        <a:cs typeface="Arial"/>
                      </a:endParaRPr>
                    </a:p>
                  </a:txBody>
                  <a:tcPr marL="0" marR="0" marT="40640" marB="0"/>
                </a:tc>
                <a:tc>
                  <a:txBody>
                    <a:bodyPr/>
                    <a:lstStyle/>
                    <a:p>
                      <a:pPr marR="40005" algn="r">
                        <a:lnSpc>
                          <a:spcPct val="100000"/>
                        </a:lnSpc>
                        <a:spcBef>
                          <a:spcPts val="320"/>
                        </a:spcBef>
                      </a:pPr>
                      <a:r>
                        <a:rPr sz="700" spc="-5" dirty="0"/>
                        <a:t>508</a:t>
                      </a:r>
                      <a:r>
                        <a:rPr sz="700" dirty="0"/>
                        <a:t>4</a:t>
                      </a:r>
                      <a:endParaRPr sz="700">
                        <a:latin typeface="Arial"/>
                        <a:cs typeface="Arial"/>
                      </a:endParaRPr>
                    </a:p>
                  </a:txBody>
                  <a:tcPr marL="0" marR="0" marT="40640" marB="0"/>
                </a:tc>
              </a:tr>
              <a:tr h="198175">
                <a:tc>
                  <a:txBody>
                    <a:bodyPr/>
                    <a:lstStyle/>
                    <a:p>
                      <a:pPr marR="38100" algn="r">
                        <a:lnSpc>
                          <a:spcPct val="100000"/>
                        </a:lnSpc>
                        <a:spcBef>
                          <a:spcPts val="320"/>
                        </a:spcBef>
                        <a:tabLst>
                          <a:tab pos="441959" algn="l"/>
                        </a:tabLst>
                      </a:pPr>
                      <a:r>
                        <a:rPr sz="700" spc="10" dirty="0"/>
                        <a:t>5	</a:t>
                      </a:r>
                      <a:r>
                        <a:rPr sz="700" spc="5" dirty="0"/>
                        <a:t>North</a:t>
                      </a:r>
                      <a:r>
                        <a:rPr sz="700" spc="-85" dirty="0"/>
                        <a:t> </a:t>
                      </a:r>
                      <a:r>
                        <a:rPr sz="700" spc="5" dirty="0"/>
                        <a:t>York</a:t>
                      </a:r>
                      <a:endParaRPr sz="700">
                        <a:latin typeface="Arial"/>
                        <a:cs typeface="Arial"/>
                      </a:endParaRPr>
                    </a:p>
                  </a:txBody>
                  <a:tcPr marL="0" marR="0" marT="40640" marB="0"/>
                </a:tc>
                <a:tc>
                  <a:txBody>
                    <a:bodyPr/>
                    <a:lstStyle/>
                    <a:p>
                      <a:pPr marR="38100" algn="r">
                        <a:lnSpc>
                          <a:spcPct val="100000"/>
                        </a:lnSpc>
                        <a:spcBef>
                          <a:spcPts val="320"/>
                        </a:spcBef>
                      </a:pPr>
                      <a:r>
                        <a:rPr sz="700" spc="-5" dirty="0"/>
                        <a:t>Non-Profi</a:t>
                      </a:r>
                      <a:r>
                        <a:rPr sz="700" dirty="0"/>
                        <a:t>t</a:t>
                      </a:r>
                      <a:endParaRPr sz="700">
                        <a:latin typeface="Arial"/>
                        <a:cs typeface="Arial"/>
                      </a:endParaRPr>
                    </a:p>
                  </a:txBody>
                  <a:tcPr marL="0" marR="0" marT="40640" marB="0"/>
                </a:tc>
                <a:tc>
                  <a:txBody>
                    <a:bodyPr/>
                    <a:lstStyle/>
                    <a:p>
                      <a:pPr marR="38735" algn="r">
                        <a:lnSpc>
                          <a:spcPct val="100000"/>
                        </a:lnSpc>
                        <a:spcBef>
                          <a:spcPts val="320"/>
                        </a:spcBef>
                      </a:pPr>
                      <a:r>
                        <a:rPr sz="700" spc="-5" dirty="0"/>
                        <a:t>42</a:t>
                      </a:r>
                      <a:r>
                        <a:rPr sz="700" dirty="0"/>
                        <a:t>2</a:t>
                      </a:r>
                      <a:endParaRPr sz="700">
                        <a:latin typeface="Arial"/>
                        <a:cs typeface="Arial"/>
                      </a:endParaRPr>
                    </a:p>
                  </a:txBody>
                  <a:tcPr marL="0" marR="0" marT="40640" marB="0"/>
                </a:tc>
                <a:tc>
                  <a:txBody>
                    <a:bodyPr/>
                    <a:lstStyle/>
                    <a:p>
                      <a:pPr marR="41275" algn="r">
                        <a:lnSpc>
                          <a:spcPct val="100000"/>
                        </a:lnSpc>
                        <a:spcBef>
                          <a:spcPts val="320"/>
                        </a:spcBef>
                      </a:pPr>
                      <a:r>
                        <a:rPr sz="700" spc="-5" dirty="0"/>
                        <a:t>158</a:t>
                      </a:r>
                      <a:r>
                        <a:rPr sz="700" dirty="0"/>
                        <a:t>8</a:t>
                      </a:r>
                      <a:endParaRPr sz="700">
                        <a:latin typeface="Arial"/>
                        <a:cs typeface="Arial"/>
                      </a:endParaRPr>
                    </a:p>
                  </a:txBody>
                  <a:tcPr marL="0" marR="0" marT="40640" marB="0"/>
                </a:tc>
                <a:tc>
                  <a:txBody>
                    <a:bodyPr/>
                    <a:lstStyle/>
                    <a:p>
                      <a:pPr marR="41275" algn="r">
                        <a:lnSpc>
                          <a:spcPct val="100000"/>
                        </a:lnSpc>
                        <a:spcBef>
                          <a:spcPts val="320"/>
                        </a:spcBef>
                      </a:pPr>
                      <a:r>
                        <a:rPr sz="700" spc="-5" dirty="0"/>
                        <a:t>403</a:t>
                      </a:r>
                      <a:r>
                        <a:rPr sz="700" dirty="0"/>
                        <a:t>4</a:t>
                      </a:r>
                      <a:endParaRPr sz="700" dirty="0">
                        <a:latin typeface="Arial"/>
                        <a:cs typeface="Arial"/>
                      </a:endParaRPr>
                    </a:p>
                  </a:txBody>
                  <a:tcPr marL="0" marR="0" marT="40640" marB="0"/>
                </a:tc>
                <a:tc>
                  <a:txBody>
                    <a:bodyPr/>
                    <a:lstStyle/>
                    <a:p>
                      <a:pPr marR="41275" algn="r">
                        <a:lnSpc>
                          <a:spcPct val="100000"/>
                        </a:lnSpc>
                        <a:spcBef>
                          <a:spcPts val="320"/>
                        </a:spcBef>
                      </a:pPr>
                      <a:r>
                        <a:rPr sz="700" spc="-5" dirty="0"/>
                        <a:t>289</a:t>
                      </a:r>
                      <a:r>
                        <a:rPr sz="700" dirty="0"/>
                        <a:t>5</a:t>
                      </a:r>
                      <a:endParaRPr sz="700">
                        <a:latin typeface="Arial"/>
                        <a:cs typeface="Arial"/>
                      </a:endParaRPr>
                    </a:p>
                  </a:txBody>
                  <a:tcPr marL="0" marR="0" marT="40640" marB="0"/>
                </a:tc>
                <a:tc>
                  <a:txBody>
                    <a:bodyPr/>
                    <a:lstStyle/>
                    <a:p>
                      <a:pPr marR="41275" algn="r">
                        <a:lnSpc>
                          <a:spcPct val="100000"/>
                        </a:lnSpc>
                        <a:spcBef>
                          <a:spcPts val="320"/>
                        </a:spcBef>
                      </a:pPr>
                      <a:r>
                        <a:rPr sz="700" spc="-5" dirty="0"/>
                        <a:t>485</a:t>
                      </a:r>
                      <a:r>
                        <a:rPr sz="700" dirty="0"/>
                        <a:t>1</a:t>
                      </a:r>
                      <a:endParaRPr sz="700">
                        <a:latin typeface="Arial"/>
                        <a:cs typeface="Arial"/>
                      </a:endParaRPr>
                    </a:p>
                  </a:txBody>
                  <a:tcPr marL="0" marR="0" marT="40640" marB="0"/>
                </a:tc>
                <a:tc>
                  <a:txBody>
                    <a:bodyPr/>
                    <a:lstStyle/>
                    <a:p>
                      <a:pPr marR="34925" algn="r">
                        <a:lnSpc>
                          <a:spcPct val="100000"/>
                        </a:lnSpc>
                        <a:spcBef>
                          <a:spcPts val="320"/>
                        </a:spcBef>
                      </a:pPr>
                      <a:r>
                        <a:rPr sz="700" spc="-5" dirty="0"/>
                        <a:t>1379</a:t>
                      </a:r>
                      <a:r>
                        <a:rPr sz="700" dirty="0"/>
                        <a:t>0</a:t>
                      </a:r>
                      <a:endParaRPr sz="700">
                        <a:latin typeface="Arial"/>
                        <a:cs typeface="Arial"/>
                      </a:endParaRPr>
                    </a:p>
                  </a:txBody>
                  <a:tcPr marL="0" marR="0" marT="40640" marB="0"/>
                </a:tc>
              </a:tr>
              <a:tr h="198175">
                <a:tc>
                  <a:txBody>
                    <a:bodyPr/>
                    <a:lstStyle/>
                    <a:p>
                      <a:pPr marR="42545" algn="r">
                        <a:lnSpc>
                          <a:spcPct val="100000"/>
                        </a:lnSpc>
                        <a:spcBef>
                          <a:spcPts val="320"/>
                        </a:spcBef>
                        <a:tabLst>
                          <a:tab pos="350520" algn="l"/>
                        </a:tabLst>
                      </a:pPr>
                      <a:r>
                        <a:rPr sz="700" dirty="0"/>
                        <a:t>6	</a:t>
                      </a:r>
                      <a:r>
                        <a:rPr sz="700" spc="-5" dirty="0"/>
                        <a:t>S</a:t>
                      </a:r>
                      <a:r>
                        <a:rPr sz="700" dirty="0"/>
                        <a:t>c</a:t>
                      </a:r>
                      <a:r>
                        <a:rPr sz="700" spc="-5" dirty="0"/>
                        <a:t>arboroug</a:t>
                      </a:r>
                      <a:r>
                        <a:rPr sz="700" dirty="0"/>
                        <a:t>h</a:t>
                      </a:r>
                      <a:endParaRPr sz="700">
                        <a:latin typeface="Arial"/>
                        <a:cs typeface="Arial"/>
                      </a:endParaRPr>
                    </a:p>
                  </a:txBody>
                  <a:tcPr marL="0" marR="0" marT="40640" marB="0"/>
                </a:tc>
                <a:tc>
                  <a:txBody>
                    <a:bodyPr/>
                    <a:lstStyle/>
                    <a:p>
                      <a:pPr marR="40640" algn="r">
                        <a:lnSpc>
                          <a:spcPct val="100000"/>
                        </a:lnSpc>
                        <a:spcBef>
                          <a:spcPts val="320"/>
                        </a:spcBef>
                      </a:pPr>
                      <a:r>
                        <a:rPr sz="700" spc="-5" dirty="0"/>
                        <a:t>Cit</a:t>
                      </a:r>
                      <a:r>
                        <a:rPr sz="700" dirty="0"/>
                        <a:t>y</a:t>
                      </a:r>
                      <a:r>
                        <a:rPr sz="700" spc="-5" dirty="0"/>
                        <a:t>-Operate</a:t>
                      </a:r>
                      <a:r>
                        <a:rPr sz="700" dirty="0"/>
                        <a:t>d</a:t>
                      </a:r>
                      <a:endParaRPr sz="700">
                        <a:latin typeface="Arial"/>
                        <a:cs typeface="Arial"/>
                      </a:endParaRPr>
                    </a:p>
                  </a:txBody>
                  <a:tcPr marL="0" marR="0" marT="40640" marB="0"/>
                </a:tc>
                <a:tc>
                  <a:txBody>
                    <a:bodyPr/>
                    <a:lstStyle/>
                    <a:p>
                      <a:pPr marR="36195" algn="r">
                        <a:lnSpc>
                          <a:spcPct val="100000"/>
                        </a:lnSpc>
                        <a:spcBef>
                          <a:spcPts val="320"/>
                        </a:spcBef>
                      </a:pPr>
                      <a:r>
                        <a:rPr sz="700" spc="-5" dirty="0"/>
                        <a:t>7</a:t>
                      </a:r>
                      <a:r>
                        <a:rPr sz="700" dirty="0"/>
                        <a:t>6</a:t>
                      </a:r>
                      <a:endParaRPr sz="700">
                        <a:latin typeface="Arial"/>
                        <a:cs typeface="Arial"/>
                      </a:endParaRPr>
                    </a:p>
                  </a:txBody>
                  <a:tcPr marL="0" marR="0" marT="40640" marB="0"/>
                </a:tc>
                <a:tc>
                  <a:txBody>
                    <a:bodyPr/>
                    <a:lstStyle/>
                    <a:p>
                      <a:pPr marR="38735" algn="r">
                        <a:lnSpc>
                          <a:spcPct val="100000"/>
                        </a:lnSpc>
                        <a:spcBef>
                          <a:spcPts val="320"/>
                        </a:spcBef>
                      </a:pPr>
                      <a:r>
                        <a:rPr sz="700" spc="-5" dirty="0"/>
                        <a:t>14</a:t>
                      </a:r>
                      <a:r>
                        <a:rPr sz="700" dirty="0"/>
                        <a:t>5</a:t>
                      </a:r>
                      <a:endParaRPr sz="700">
                        <a:latin typeface="Arial"/>
                        <a:cs typeface="Arial"/>
                      </a:endParaRPr>
                    </a:p>
                  </a:txBody>
                  <a:tcPr marL="0" marR="0" marT="40640" marB="0"/>
                </a:tc>
                <a:tc>
                  <a:txBody>
                    <a:bodyPr/>
                    <a:lstStyle/>
                    <a:p>
                      <a:pPr marR="38735" algn="r">
                        <a:lnSpc>
                          <a:spcPct val="100000"/>
                        </a:lnSpc>
                        <a:spcBef>
                          <a:spcPts val="320"/>
                        </a:spcBef>
                      </a:pPr>
                      <a:r>
                        <a:rPr sz="700" spc="-5" dirty="0"/>
                        <a:t>22</a:t>
                      </a:r>
                      <a:r>
                        <a:rPr sz="700" dirty="0"/>
                        <a:t>4</a:t>
                      </a:r>
                      <a:endParaRPr sz="700">
                        <a:latin typeface="Arial"/>
                        <a:cs typeface="Arial"/>
                      </a:endParaRPr>
                    </a:p>
                  </a:txBody>
                  <a:tcPr marL="0" marR="0" marT="40640" marB="0"/>
                </a:tc>
                <a:tc>
                  <a:txBody>
                    <a:bodyPr/>
                    <a:lstStyle/>
                    <a:p>
                      <a:pPr marR="36195" algn="r">
                        <a:lnSpc>
                          <a:spcPct val="100000"/>
                        </a:lnSpc>
                        <a:spcBef>
                          <a:spcPts val="320"/>
                        </a:spcBef>
                      </a:pPr>
                      <a:r>
                        <a:rPr sz="700" spc="-5" dirty="0"/>
                        <a:t>9</a:t>
                      </a:r>
                      <a:r>
                        <a:rPr sz="700" dirty="0"/>
                        <a:t>8</a:t>
                      </a:r>
                      <a:endParaRPr sz="700">
                        <a:latin typeface="Arial"/>
                        <a:cs typeface="Arial"/>
                      </a:endParaRPr>
                    </a:p>
                  </a:txBody>
                  <a:tcPr marL="0" marR="0" marT="40640" marB="0"/>
                </a:tc>
                <a:tc>
                  <a:txBody>
                    <a:bodyPr/>
                    <a:lstStyle/>
                    <a:p>
                      <a:pPr marR="36195" algn="r">
                        <a:lnSpc>
                          <a:spcPct val="100000"/>
                        </a:lnSpc>
                        <a:spcBef>
                          <a:spcPts val="320"/>
                        </a:spcBef>
                      </a:pPr>
                      <a:r>
                        <a:rPr sz="700" spc="-5" dirty="0"/>
                        <a:t>5</a:t>
                      </a:r>
                      <a:r>
                        <a:rPr sz="700" dirty="0"/>
                        <a:t>4</a:t>
                      </a:r>
                      <a:endParaRPr sz="700">
                        <a:latin typeface="Arial"/>
                        <a:cs typeface="Arial"/>
                      </a:endParaRPr>
                    </a:p>
                  </a:txBody>
                  <a:tcPr marL="0" marR="0" marT="40640" marB="0"/>
                </a:tc>
                <a:tc>
                  <a:txBody>
                    <a:bodyPr/>
                    <a:lstStyle/>
                    <a:p>
                      <a:pPr marR="37465" algn="r">
                        <a:lnSpc>
                          <a:spcPct val="100000"/>
                        </a:lnSpc>
                        <a:spcBef>
                          <a:spcPts val="320"/>
                        </a:spcBef>
                      </a:pPr>
                      <a:r>
                        <a:rPr sz="700" spc="-5" dirty="0"/>
                        <a:t>59</a:t>
                      </a:r>
                      <a:r>
                        <a:rPr sz="700" dirty="0"/>
                        <a:t>7</a:t>
                      </a:r>
                      <a:endParaRPr sz="700">
                        <a:latin typeface="Arial"/>
                        <a:cs typeface="Arial"/>
                      </a:endParaRPr>
                    </a:p>
                  </a:txBody>
                  <a:tcPr marL="0" marR="0" marT="40640" marB="0"/>
                </a:tc>
              </a:tr>
              <a:tr h="198175">
                <a:tc>
                  <a:txBody>
                    <a:bodyPr/>
                    <a:lstStyle/>
                    <a:p>
                      <a:pPr marR="42545" algn="r">
                        <a:lnSpc>
                          <a:spcPct val="100000"/>
                        </a:lnSpc>
                        <a:spcBef>
                          <a:spcPts val="320"/>
                        </a:spcBef>
                        <a:tabLst>
                          <a:tab pos="350520" algn="l"/>
                        </a:tabLst>
                      </a:pPr>
                      <a:r>
                        <a:rPr sz="700" dirty="0"/>
                        <a:t>7	</a:t>
                      </a:r>
                      <a:r>
                        <a:rPr sz="700" spc="-5" dirty="0"/>
                        <a:t>S</a:t>
                      </a:r>
                      <a:r>
                        <a:rPr sz="700" dirty="0"/>
                        <a:t>c</a:t>
                      </a:r>
                      <a:r>
                        <a:rPr sz="700" spc="-5" dirty="0"/>
                        <a:t>arboroug</a:t>
                      </a:r>
                      <a:r>
                        <a:rPr sz="700" dirty="0"/>
                        <a:t>h</a:t>
                      </a:r>
                      <a:endParaRPr sz="700">
                        <a:latin typeface="Arial"/>
                        <a:cs typeface="Arial"/>
                      </a:endParaRPr>
                    </a:p>
                  </a:txBody>
                  <a:tcPr marL="0" marR="0" marT="40640" marB="0"/>
                </a:tc>
                <a:tc>
                  <a:txBody>
                    <a:bodyPr/>
                    <a:lstStyle/>
                    <a:p>
                      <a:pPr marR="38100" algn="r">
                        <a:lnSpc>
                          <a:spcPct val="100000"/>
                        </a:lnSpc>
                        <a:spcBef>
                          <a:spcPts val="320"/>
                        </a:spcBef>
                      </a:pPr>
                      <a:r>
                        <a:rPr sz="700" spc="-5" dirty="0"/>
                        <a:t>Commer</a:t>
                      </a:r>
                      <a:r>
                        <a:rPr sz="700" dirty="0"/>
                        <a:t>c</a:t>
                      </a:r>
                      <a:r>
                        <a:rPr sz="700" spc="-5" dirty="0"/>
                        <a:t>ia</a:t>
                      </a:r>
                      <a:r>
                        <a:rPr sz="700" dirty="0"/>
                        <a:t>l</a:t>
                      </a:r>
                      <a:endParaRPr sz="700">
                        <a:latin typeface="Arial"/>
                        <a:cs typeface="Arial"/>
                      </a:endParaRPr>
                    </a:p>
                  </a:txBody>
                  <a:tcPr marL="0" marR="0" marT="40640" marB="0"/>
                </a:tc>
                <a:tc>
                  <a:txBody>
                    <a:bodyPr/>
                    <a:lstStyle/>
                    <a:p>
                      <a:pPr marR="38735" algn="r">
                        <a:lnSpc>
                          <a:spcPct val="100000"/>
                        </a:lnSpc>
                        <a:spcBef>
                          <a:spcPts val="320"/>
                        </a:spcBef>
                      </a:pPr>
                      <a:r>
                        <a:rPr sz="700" spc="-5" dirty="0"/>
                        <a:t>25</a:t>
                      </a:r>
                      <a:r>
                        <a:rPr sz="700" dirty="0"/>
                        <a:t>1</a:t>
                      </a:r>
                      <a:endParaRPr sz="700">
                        <a:latin typeface="Arial"/>
                        <a:cs typeface="Arial"/>
                      </a:endParaRPr>
                    </a:p>
                  </a:txBody>
                  <a:tcPr marL="0" marR="0" marT="40640" marB="0"/>
                </a:tc>
                <a:tc>
                  <a:txBody>
                    <a:bodyPr/>
                    <a:lstStyle/>
                    <a:p>
                      <a:pPr marR="38735" algn="r">
                        <a:lnSpc>
                          <a:spcPct val="100000"/>
                        </a:lnSpc>
                        <a:spcBef>
                          <a:spcPts val="320"/>
                        </a:spcBef>
                      </a:pPr>
                      <a:r>
                        <a:rPr sz="700" spc="-5" dirty="0"/>
                        <a:t>65</a:t>
                      </a:r>
                      <a:r>
                        <a:rPr sz="700" dirty="0"/>
                        <a:t>8</a:t>
                      </a:r>
                      <a:endParaRPr sz="700">
                        <a:latin typeface="Arial"/>
                        <a:cs typeface="Arial"/>
                      </a:endParaRPr>
                    </a:p>
                  </a:txBody>
                  <a:tcPr marL="0" marR="0" marT="40640" marB="0"/>
                </a:tc>
                <a:tc>
                  <a:txBody>
                    <a:bodyPr/>
                    <a:lstStyle/>
                    <a:p>
                      <a:pPr marR="41275" algn="r">
                        <a:lnSpc>
                          <a:spcPct val="100000"/>
                        </a:lnSpc>
                        <a:spcBef>
                          <a:spcPts val="320"/>
                        </a:spcBef>
                      </a:pPr>
                      <a:r>
                        <a:rPr sz="700" spc="-5" dirty="0"/>
                        <a:t>166</a:t>
                      </a:r>
                      <a:r>
                        <a:rPr sz="700" dirty="0"/>
                        <a:t>9</a:t>
                      </a:r>
                      <a:endParaRPr sz="700">
                        <a:latin typeface="Arial"/>
                        <a:cs typeface="Arial"/>
                      </a:endParaRPr>
                    </a:p>
                  </a:txBody>
                  <a:tcPr marL="0" marR="0" marT="40640" marB="0"/>
                </a:tc>
                <a:tc>
                  <a:txBody>
                    <a:bodyPr/>
                    <a:lstStyle/>
                    <a:p>
                      <a:pPr marR="38735" algn="r">
                        <a:lnSpc>
                          <a:spcPct val="100000"/>
                        </a:lnSpc>
                        <a:spcBef>
                          <a:spcPts val="320"/>
                        </a:spcBef>
                      </a:pPr>
                      <a:r>
                        <a:rPr sz="700" spc="-5" dirty="0"/>
                        <a:t>22</a:t>
                      </a:r>
                      <a:r>
                        <a:rPr sz="700" dirty="0"/>
                        <a:t>7</a:t>
                      </a:r>
                      <a:endParaRPr sz="700">
                        <a:latin typeface="Arial"/>
                        <a:cs typeface="Arial"/>
                      </a:endParaRPr>
                    </a:p>
                  </a:txBody>
                  <a:tcPr marL="0" marR="0" marT="40640" marB="0"/>
                </a:tc>
                <a:tc>
                  <a:txBody>
                    <a:bodyPr/>
                    <a:lstStyle/>
                    <a:p>
                      <a:pPr marR="38735" algn="r">
                        <a:lnSpc>
                          <a:spcPct val="100000"/>
                        </a:lnSpc>
                        <a:spcBef>
                          <a:spcPts val="320"/>
                        </a:spcBef>
                      </a:pPr>
                      <a:r>
                        <a:rPr sz="700" spc="-5" dirty="0"/>
                        <a:t>76</a:t>
                      </a:r>
                      <a:r>
                        <a:rPr sz="700" dirty="0"/>
                        <a:t>3</a:t>
                      </a:r>
                      <a:endParaRPr sz="700">
                        <a:latin typeface="Arial"/>
                        <a:cs typeface="Arial"/>
                      </a:endParaRPr>
                    </a:p>
                  </a:txBody>
                  <a:tcPr marL="0" marR="0" marT="40640" marB="0"/>
                </a:tc>
                <a:tc>
                  <a:txBody>
                    <a:bodyPr/>
                    <a:lstStyle/>
                    <a:p>
                      <a:pPr marR="40005" algn="r">
                        <a:lnSpc>
                          <a:spcPct val="100000"/>
                        </a:lnSpc>
                        <a:spcBef>
                          <a:spcPts val="320"/>
                        </a:spcBef>
                      </a:pPr>
                      <a:r>
                        <a:rPr sz="700" spc="-5" dirty="0"/>
                        <a:t>356</a:t>
                      </a:r>
                      <a:r>
                        <a:rPr sz="700" dirty="0"/>
                        <a:t>8</a:t>
                      </a:r>
                      <a:endParaRPr sz="700">
                        <a:latin typeface="Arial"/>
                        <a:cs typeface="Arial"/>
                      </a:endParaRPr>
                    </a:p>
                  </a:txBody>
                  <a:tcPr marL="0" marR="0" marT="40640" marB="0"/>
                </a:tc>
              </a:tr>
              <a:tr h="198175">
                <a:tc>
                  <a:txBody>
                    <a:bodyPr/>
                    <a:lstStyle/>
                    <a:p>
                      <a:pPr marR="42545" algn="r">
                        <a:lnSpc>
                          <a:spcPct val="100000"/>
                        </a:lnSpc>
                        <a:spcBef>
                          <a:spcPts val="320"/>
                        </a:spcBef>
                        <a:tabLst>
                          <a:tab pos="350520" algn="l"/>
                        </a:tabLst>
                      </a:pPr>
                      <a:r>
                        <a:rPr sz="700" dirty="0"/>
                        <a:t>8	</a:t>
                      </a:r>
                      <a:r>
                        <a:rPr sz="700" spc="-5" dirty="0"/>
                        <a:t>S</a:t>
                      </a:r>
                      <a:r>
                        <a:rPr sz="700" dirty="0"/>
                        <a:t>c</a:t>
                      </a:r>
                      <a:r>
                        <a:rPr sz="700" spc="-5" dirty="0"/>
                        <a:t>arboroug</a:t>
                      </a:r>
                      <a:r>
                        <a:rPr sz="700" dirty="0"/>
                        <a:t>h</a:t>
                      </a:r>
                      <a:endParaRPr sz="700">
                        <a:latin typeface="Arial"/>
                        <a:cs typeface="Arial"/>
                      </a:endParaRPr>
                    </a:p>
                  </a:txBody>
                  <a:tcPr marL="0" marR="0" marT="40640" marB="0"/>
                </a:tc>
                <a:tc>
                  <a:txBody>
                    <a:bodyPr/>
                    <a:lstStyle/>
                    <a:p>
                      <a:pPr marR="38100" algn="r">
                        <a:lnSpc>
                          <a:spcPct val="100000"/>
                        </a:lnSpc>
                        <a:spcBef>
                          <a:spcPts val="320"/>
                        </a:spcBef>
                      </a:pPr>
                      <a:r>
                        <a:rPr sz="700" spc="-5" dirty="0"/>
                        <a:t>Non-Profi</a:t>
                      </a:r>
                      <a:r>
                        <a:rPr sz="700" dirty="0"/>
                        <a:t>t</a:t>
                      </a:r>
                      <a:endParaRPr sz="700">
                        <a:latin typeface="Arial"/>
                        <a:cs typeface="Arial"/>
                      </a:endParaRPr>
                    </a:p>
                  </a:txBody>
                  <a:tcPr marL="0" marR="0" marT="40640" marB="0"/>
                </a:tc>
                <a:tc>
                  <a:txBody>
                    <a:bodyPr/>
                    <a:lstStyle/>
                    <a:p>
                      <a:pPr marR="38735" algn="r">
                        <a:lnSpc>
                          <a:spcPct val="100000"/>
                        </a:lnSpc>
                        <a:spcBef>
                          <a:spcPts val="320"/>
                        </a:spcBef>
                      </a:pPr>
                      <a:r>
                        <a:rPr sz="700" spc="-5" dirty="0"/>
                        <a:t>37</a:t>
                      </a:r>
                      <a:r>
                        <a:rPr sz="700" dirty="0"/>
                        <a:t>1</a:t>
                      </a:r>
                      <a:endParaRPr sz="700">
                        <a:latin typeface="Arial"/>
                        <a:cs typeface="Arial"/>
                      </a:endParaRPr>
                    </a:p>
                  </a:txBody>
                  <a:tcPr marL="0" marR="0" marT="40640" marB="0"/>
                </a:tc>
                <a:tc>
                  <a:txBody>
                    <a:bodyPr/>
                    <a:lstStyle/>
                    <a:p>
                      <a:pPr marR="38735" algn="r">
                        <a:lnSpc>
                          <a:spcPct val="100000"/>
                        </a:lnSpc>
                        <a:spcBef>
                          <a:spcPts val="320"/>
                        </a:spcBef>
                      </a:pPr>
                      <a:r>
                        <a:rPr sz="700" spc="-5" dirty="0"/>
                        <a:t>93</a:t>
                      </a:r>
                      <a:r>
                        <a:rPr sz="700" dirty="0"/>
                        <a:t>8</a:t>
                      </a:r>
                      <a:endParaRPr sz="700">
                        <a:latin typeface="Arial"/>
                        <a:cs typeface="Arial"/>
                      </a:endParaRPr>
                    </a:p>
                  </a:txBody>
                  <a:tcPr marL="0" marR="0" marT="40640" marB="0"/>
                </a:tc>
                <a:tc>
                  <a:txBody>
                    <a:bodyPr/>
                    <a:lstStyle/>
                    <a:p>
                      <a:pPr marR="41275" algn="r">
                        <a:lnSpc>
                          <a:spcPct val="100000"/>
                        </a:lnSpc>
                        <a:spcBef>
                          <a:spcPts val="320"/>
                        </a:spcBef>
                      </a:pPr>
                      <a:r>
                        <a:rPr sz="700" spc="-5" dirty="0"/>
                        <a:t>211</a:t>
                      </a:r>
                      <a:r>
                        <a:rPr sz="700" dirty="0"/>
                        <a:t>8</a:t>
                      </a:r>
                      <a:endParaRPr sz="700">
                        <a:latin typeface="Arial"/>
                        <a:cs typeface="Arial"/>
                      </a:endParaRPr>
                    </a:p>
                  </a:txBody>
                  <a:tcPr marL="0" marR="0" marT="40640" marB="0"/>
                </a:tc>
                <a:tc>
                  <a:txBody>
                    <a:bodyPr/>
                    <a:lstStyle/>
                    <a:p>
                      <a:pPr marR="41275" algn="r">
                        <a:lnSpc>
                          <a:spcPct val="100000"/>
                        </a:lnSpc>
                        <a:spcBef>
                          <a:spcPts val="320"/>
                        </a:spcBef>
                      </a:pPr>
                      <a:r>
                        <a:rPr sz="700" spc="-5" dirty="0"/>
                        <a:t>164</a:t>
                      </a:r>
                      <a:r>
                        <a:rPr sz="700" dirty="0"/>
                        <a:t>4</a:t>
                      </a:r>
                      <a:endParaRPr sz="700">
                        <a:latin typeface="Arial"/>
                        <a:cs typeface="Arial"/>
                      </a:endParaRPr>
                    </a:p>
                  </a:txBody>
                  <a:tcPr marL="0" marR="0" marT="40640" marB="0"/>
                </a:tc>
                <a:tc>
                  <a:txBody>
                    <a:bodyPr/>
                    <a:lstStyle/>
                    <a:p>
                      <a:pPr marR="41275" algn="r">
                        <a:lnSpc>
                          <a:spcPct val="100000"/>
                        </a:lnSpc>
                        <a:spcBef>
                          <a:spcPts val="320"/>
                        </a:spcBef>
                      </a:pPr>
                      <a:r>
                        <a:rPr sz="700" spc="-5" dirty="0"/>
                        <a:t>250</a:t>
                      </a:r>
                      <a:r>
                        <a:rPr sz="700" dirty="0"/>
                        <a:t>6</a:t>
                      </a:r>
                      <a:endParaRPr sz="700">
                        <a:latin typeface="Arial"/>
                        <a:cs typeface="Arial"/>
                      </a:endParaRPr>
                    </a:p>
                  </a:txBody>
                  <a:tcPr marL="0" marR="0" marT="40640" marB="0"/>
                </a:tc>
                <a:tc>
                  <a:txBody>
                    <a:bodyPr/>
                    <a:lstStyle/>
                    <a:p>
                      <a:pPr marR="40005" algn="r">
                        <a:lnSpc>
                          <a:spcPct val="100000"/>
                        </a:lnSpc>
                        <a:spcBef>
                          <a:spcPts val="320"/>
                        </a:spcBef>
                      </a:pPr>
                      <a:r>
                        <a:rPr sz="700" spc="-5" dirty="0"/>
                        <a:t>757</a:t>
                      </a:r>
                      <a:r>
                        <a:rPr sz="700" dirty="0"/>
                        <a:t>7</a:t>
                      </a:r>
                      <a:endParaRPr sz="700">
                        <a:latin typeface="Arial"/>
                        <a:cs typeface="Arial"/>
                      </a:endParaRPr>
                    </a:p>
                  </a:txBody>
                  <a:tcPr marL="0" marR="0" marT="40640" marB="0"/>
                </a:tc>
              </a:tr>
              <a:tr h="198175">
                <a:tc>
                  <a:txBody>
                    <a:bodyPr/>
                    <a:lstStyle/>
                    <a:p>
                      <a:pPr marR="35560" algn="r">
                        <a:lnSpc>
                          <a:spcPct val="100000"/>
                        </a:lnSpc>
                        <a:spcBef>
                          <a:spcPts val="320"/>
                        </a:spcBef>
                      </a:pPr>
                      <a:r>
                        <a:rPr sz="700" spc="10" dirty="0"/>
                        <a:t>9 </a:t>
                      </a:r>
                      <a:r>
                        <a:rPr sz="700" spc="5" dirty="0"/>
                        <a:t>Toronto East</a:t>
                      </a:r>
                      <a:r>
                        <a:rPr sz="700" spc="45" dirty="0"/>
                        <a:t> </a:t>
                      </a:r>
                      <a:r>
                        <a:rPr sz="700" spc="5" dirty="0"/>
                        <a:t>York</a:t>
                      </a:r>
                      <a:endParaRPr sz="700">
                        <a:latin typeface="Arial"/>
                        <a:cs typeface="Arial"/>
                      </a:endParaRPr>
                    </a:p>
                  </a:txBody>
                  <a:tcPr marL="0" marR="0" marT="40640" marB="0"/>
                </a:tc>
                <a:tc>
                  <a:txBody>
                    <a:bodyPr/>
                    <a:lstStyle/>
                    <a:p>
                      <a:pPr marR="40640" algn="r">
                        <a:lnSpc>
                          <a:spcPct val="100000"/>
                        </a:lnSpc>
                        <a:spcBef>
                          <a:spcPts val="320"/>
                        </a:spcBef>
                      </a:pPr>
                      <a:r>
                        <a:rPr sz="700" spc="-5" dirty="0"/>
                        <a:t>Cit</a:t>
                      </a:r>
                      <a:r>
                        <a:rPr sz="700" dirty="0"/>
                        <a:t>y</a:t>
                      </a:r>
                      <a:r>
                        <a:rPr sz="700" spc="-5" dirty="0"/>
                        <a:t>-Operate</a:t>
                      </a:r>
                      <a:r>
                        <a:rPr sz="700" dirty="0"/>
                        <a:t>d</a:t>
                      </a:r>
                      <a:endParaRPr sz="700">
                        <a:latin typeface="Arial"/>
                        <a:cs typeface="Arial"/>
                      </a:endParaRPr>
                    </a:p>
                  </a:txBody>
                  <a:tcPr marL="0" marR="0" marT="40640" marB="0"/>
                </a:tc>
                <a:tc>
                  <a:txBody>
                    <a:bodyPr/>
                    <a:lstStyle/>
                    <a:p>
                      <a:pPr marR="38735" algn="r">
                        <a:lnSpc>
                          <a:spcPct val="100000"/>
                        </a:lnSpc>
                        <a:spcBef>
                          <a:spcPts val="320"/>
                        </a:spcBef>
                      </a:pPr>
                      <a:r>
                        <a:rPr sz="700" spc="-5" dirty="0"/>
                        <a:t>11</a:t>
                      </a:r>
                      <a:r>
                        <a:rPr sz="700" dirty="0"/>
                        <a:t>0</a:t>
                      </a:r>
                      <a:endParaRPr sz="700">
                        <a:latin typeface="Arial"/>
                        <a:cs typeface="Arial"/>
                      </a:endParaRPr>
                    </a:p>
                  </a:txBody>
                  <a:tcPr marL="0" marR="0" marT="40640" marB="0"/>
                </a:tc>
                <a:tc>
                  <a:txBody>
                    <a:bodyPr/>
                    <a:lstStyle/>
                    <a:p>
                      <a:pPr marR="38735" algn="r">
                        <a:lnSpc>
                          <a:spcPct val="100000"/>
                        </a:lnSpc>
                        <a:spcBef>
                          <a:spcPts val="320"/>
                        </a:spcBef>
                      </a:pPr>
                      <a:r>
                        <a:rPr sz="700" spc="-5" dirty="0"/>
                        <a:t>18</a:t>
                      </a:r>
                      <a:r>
                        <a:rPr sz="700" dirty="0"/>
                        <a:t>0</a:t>
                      </a:r>
                      <a:endParaRPr sz="700">
                        <a:latin typeface="Arial"/>
                        <a:cs typeface="Arial"/>
                      </a:endParaRPr>
                    </a:p>
                  </a:txBody>
                  <a:tcPr marL="0" marR="0" marT="40640" marB="0"/>
                </a:tc>
                <a:tc>
                  <a:txBody>
                    <a:bodyPr/>
                    <a:lstStyle/>
                    <a:p>
                      <a:pPr marR="38735" algn="r">
                        <a:lnSpc>
                          <a:spcPct val="100000"/>
                        </a:lnSpc>
                        <a:spcBef>
                          <a:spcPts val="320"/>
                        </a:spcBef>
                      </a:pPr>
                      <a:r>
                        <a:rPr sz="700" spc="-5" dirty="0"/>
                        <a:t>28</a:t>
                      </a:r>
                      <a:r>
                        <a:rPr sz="700" dirty="0"/>
                        <a:t>0</a:t>
                      </a:r>
                      <a:endParaRPr sz="700">
                        <a:latin typeface="Arial"/>
                        <a:cs typeface="Arial"/>
                      </a:endParaRPr>
                    </a:p>
                  </a:txBody>
                  <a:tcPr marL="0" marR="0" marT="40640" marB="0"/>
                </a:tc>
                <a:tc>
                  <a:txBody>
                    <a:bodyPr/>
                    <a:lstStyle/>
                    <a:p>
                      <a:pPr marR="38735" algn="r">
                        <a:lnSpc>
                          <a:spcPct val="100000"/>
                        </a:lnSpc>
                        <a:spcBef>
                          <a:spcPts val="320"/>
                        </a:spcBef>
                      </a:pPr>
                      <a:r>
                        <a:rPr sz="700" spc="-5" dirty="0"/>
                        <a:t>10</a:t>
                      </a:r>
                      <a:r>
                        <a:rPr sz="700" dirty="0"/>
                        <a:t>0</a:t>
                      </a:r>
                      <a:endParaRPr sz="700">
                        <a:latin typeface="Arial"/>
                        <a:cs typeface="Arial"/>
                      </a:endParaRPr>
                    </a:p>
                  </a:txBody>
                  <a:tcPr marL="0" marR="0" marT="40640" marB="0"/>
                </a:tc>
                <a:tc>
                  <a:txBody>
                    <a:bodyPr/>
                    <a:lstStyle/>
                    <a:p>
                      <a:pPr marR="38735" algn="r">
                        <a:lnSpc>
                          <a:spcPct val="100000"/>
                        </a:lnSpc>
                        <a:spcBef>
                          <a:spcPts val="320"/>
                        </a:spcBef>
                      </a:pPr>
                      <a:r>
                        <a:rPr sz="700" spc="-5" dirty="0"/>
                        <a:t>14</a:t>
                      </a:r>
                      <a:r>
                        <a:rPr sz="700" dirty="0"/>
                        <a:t>5</a:t>
                      </a:r>
                      <a:endParaRPr sz="700">
                        <a:latin typeface="Arial"/>
                        <a:cs typeface="Arial"/>
                      </a:endParaRPr>
                    </a:p>
                  </a:txBody>
                  <a:tcPr marL="0" marR="0" marT="40640" marB="0"/>
                </a:tc>
                <a:tc>
                  <a:txBody>
                    <a:bodyPr/>
                    <a:lstStyle/>
                    <a:p>
                      <a:pPr marR="37465" algn="r">
                        <a:lnSpc>
                          <a:spcPct val="100000"/>
                        </a:lnSpc>
                        <a:spcBef>
                          <a:spcPts val="320"/>
                        </a:spcBef>
                      </a:pPr>
                      <a:r>
                        <a:rPr sz="700" spc="-5" dirty="0"/>
                        <a:t>81</a:t>
                      </a:r>
                      <a:r>
                        <a:rPr sz="700" dirty="0"/>
                        <a:t>5</a:t>
                      </a:r>
                      <a:endParaRPr sz="700">
                        <a:latin typeface="Arial"/>
                        <a:cs typeface="Arial"/>
                      </a:endParaRPr>
                    </a:p>
                  </a:txBody>
                  <a:tcPr marL="0" marR="0" marT="40640" marB="0"/>
                </a:tc>
              </a:tr>
              <a:tr h="198175">
                <a:tc>
                  <a:txBody>
                    <a:bodyPr/>
                    <a:lstStyle/>
                    <a:p>
                      <a:pPr marR="35560" algn="r">
                        <a:lnSpc>
                          <a:spcPct val="100000"/>
                        </a:lnSpc>
                        <a:spcBef>
                          <a:spcPts val="320"/>
                        </a:spcBef>
                      </a:pPr>
                      <a:r>
                        <a:rPr sz="700" spc="5" dirty="0"/>
                        <a:t>10 Toronto East</a:t>
                      </a:r>
                      <a:r>
                        <a:rPr sz="700" spc="25" dirty="0"/>
                        <a:t> </a:t>
                      </a:r>
                      <a:r>
                        <a:rPr sz="700" spc="5" dirty="0"/>
                        <a:t>York</a:t>
                      </a:r>
                      <a:endParaRPr sz="700">
                        <a:latin typeface="Arial"/>
                        <a:cs typeface="Arial"/>
                      </a:endParaRPr>
                    </a:p>
                  </a:txBody>
                  <a:tcPr marL="0" marR="0" marT="40640" marB="0"/>
                </a:tc>
                <a:tc>
                  <a:txBody>
                    <a:bodyPr/>
                    <a:lstStyle/>
                    <a:p>
                      <a:pPr marR="38100" algn="r">
                        <a:lnSpc>
                          <a:spcPct val="100000"/>
                        </a:lnSpc>
                        <a:spcBef>
                          <a:spcPts val="320"/>
                        </a:spcBef>
                      </a:pPr>
                      <a:r>
                        <a:rPr sz="700" spc="-5" dirty="0"/>
                        <a:t>Commer</a:t>
                      </a:r>
                      <a:r>
                        <a:rPr sz="700" dirty="0"/>
                        <a:t>c</a:t>
                      </a:r>
                      <a:r>
                        <a:rPr sz="700" spc="-5" dirty="0"/>
                        <a:t>ia</a:t>
                      </a:r>
                      <a:r>
                        <a:rPr sz="700" dirty="0"/>
                        <a:t>l</a:t>
                      </a:r>
                      <a:endParaRPr sz="700">
                        <a:latin typeface="Arial"/>
                        <a:cs typeface="Arial"/>
                      </a:endParaRPr>
                    </a:p>
                  </a:txBody>
                  <a:tcPr marL="0" marR="0" marT="40640" marB="0"/>
                </a:tc>
                <a:tc>
                  <a:txBody>
                    <a:bodyPr/>
                    <a:lstStyle/>
                    <a:p>
                      <a:pPr marR="38735" algn="r">
                        <a:lnSpc>
                          <a:spcPct val="100000"/>
                        </a:lnSpc>
                        <a:spcBef>
                          <a:spcPts val="320"/>
                        </a:spcBef>
                      </a:pPr>
                      <a:r>
                        <a:rPr sz="700" spc="-5" dirty="0"/>
                        <a:t>43</a:t>
                      </a:r>
                      <a:r>
                        <a:rPr sz="700" dirty="0"/>
                        <a:t>4</a:t>
                      </a:r>
                      <a:endParaRPr sz="700">
                        <a:latin typeface="Arial"/>
                        <a:cs typeface="Arial"/>
                      </a:endParaRPr>
                    </a:p>
                  </a:txBody>
                  <a:tcPr marL="0" marR="0" marT="40640" marB="0"/>
                </a:tc>
                <a:tc>
                  <a:txBody>
                    <a:bodyPr/>
                    <a:lstStyle/>
                    <a:p>
                      <a:pPr marR="41275" algn="r">
                        <a:lnSpc>
                          <a:spcPct val="100000"/>
                        </a:lnSpc>
                        <a:spcBef>
                          <a:spcPts val="320"/>
                        </a:spcBef>
                      </a:pPr>
                      <a:r>
                        <a:rPr sz="700" spc="-5" dirty="0"/>
                        <a:t>107</a:t>
                      </a:r>
                      <a:r>
                        <a:rPr sz="700" dirty="0"/>
                        <a:t>4</a:t>
                      </a:r>
                      <a:endParaRPr sz="700">
                        <a:latin typeface="Arial"/>
                        <a:cs typeface="Arial"/>
                      </a:endParaRPr>
                    </a:p>
                  </a:txBody>
                  <a:tcPr marL="0" marR="0" marT="40640" marB="0"/>
                </a:tc>
                <a:tc>
                  <a:txBody>
                    <a:bodyPr/>
                    <a:lstStyle/>
                    <a:p>
                      <a:pPr marR="41275" algn="r">
                        <a:lnSpc>
                          <a:spcPct val="100000"/>
                        </a:lnSpc>
                        <a:spcBef>
                          <a:spcPts val="320"/>
                        </a:spcBef>
                      </a:pPr>
                      <a:r>
                        <a:rPr sz="700" spc="-5" dirty="0"/>
                        <a:t>222</a:t>
                      </a:r>
                      <a:r>
                        <a:rPr sz="700" dirty="0"/>
                        <a:t>6</a:t>
                      </a:r>
                      <a:endParaRPr sz="700">
                        <a:latin typeface="Arial"/>
                        <a:cs typeface="Arial"/>
                      </a:endParaRPr>
                    </a:p>
                  </a:txBody>
                  <a:tcPr marL="0" marR="0" marT="40640" marB="0"/>
                </a:tc>
                <a:tc>
                  <a:txBody>
                    <a:bodyPr/>
                    <a:lstStyle/>
                    <a:p>
                      <a:pPr marR="38735" algn="r">
                        <a:lnSpc>
                          <a:spcPct val="100000"/>
                        </a:lnSpc>
                        <a:spcBef>
                          <a:spcPts val="320"/>
                        </a:spcBef>
                      </a:pPr>
                      <a:r>
                        <a:rPr sz="700" spc="-5" dirty="0"/>
                        <a:t>27</a:t>
                      </a:r>
                      <a:r>
                        <a:rPr sz="700" dirty="0"/>
                        <a:t>2</a:t>
                      </a:r>
                      <a:endParaRPr sz="700">
                        <a:latin typeface="Arial"/>
                        <a:cs typeface="Arial"/>
                      </a:endParaRPr>
                    </a:p>
                  </a:txBody>
                  <a:tcPr marL="0" marR="0" marT="40640" marB="0"/>
                </a:tc>
                <a:tc>
                  <a:txBody>
                    <a:bodyPr/>
                    <a:lstStyle/>
                    <a:p>
                      <a:pPr marR="38735" algn="r">
                        <a:lnSpc>
                          <a:spcPct val="100000"/>
                        </a:lnSpc>
                        <a:spcBef>
                          <a:spcPts val="320"/>
                        </a:spcBef>
                      </a:pPr>
                      <a:r>
                        <a:rPr sz="700" spc="-5" dirty="0"/>
                        <a:t>19</a:t>
                      </a:r>
                      <a:r>
                        <a:rPr sz="700" dirty="0"/>
                        <a:t>9</a:t>
                      </a:r>
                      <a:endParaRPr sz="700">
                        <a:latin typeface="Arial"/>
                        <a:cs typeface="Arial"/>
                      </a:endParaRPr>
                    </a:p>
                  </a:txBody>
                  <a:tcPr marL="0" marR="0" marT="40640" marB="0"/>
                </a:tc>
                <a:tc>
                  <a:txBody>
                    <a:bodyPr/>
                    <a:lstStyle/>
                    <a:p>
                      <a:pPr marR="40005" algn="r">
                        <a:lnSpc>
                          <a:spcPct val="100000"/>
                        </a:lnSpc>
                        <a:spcBef>
                          <a:spcPts val="320"/>
                        </a:spcBef>
                      </a:pPr>
                      <a:r>
                        <a:rPr sz="700" spc="-5" dirty="0"/>
                        <a:t>420</a:t>
                      </a:r>
                      <a:r>
                        <a:rPr sz="700" dirty="0"/>
                        <a:t>5</a:t>
                      </a:r>
                      <a:endParaRPr sz="700">
                        <a:latin typeface="Arial"/>
                        <a:cs typeface="Arial"/>
                      </a:endParaRPr>
                    </a:p>
                  </a:txBody>
                  <a:tcPr marL="0" marR="0" marT="40640" marB="0"/>
                </a:tc>
              </a:tr>
              <a:tr h="148961">
                <a:tc>
                  <a:txBody>
                    <a:bodyPr/>
                    <a:lstStyle/>
                    <a:p>
                      <a:pPr marR="35560" algn="r">
                        <a:lnSpc>
                          <a:spcPts val="755"/>
                        </a:lnSpc>
                        <a:spcBef>
                          <a:spcPts val="320"/>
                        </a:spcBef>
                      </a:pPr>
                      <a:r>
                        <a:rPr sz="700" spc="5" dirty="0"/>
                        <a:t>11 Toronto East</a:t>
                      </a:r>
                      <a:r>
                        <a:rPr sz="700" spc="25" dirty="0"/>
                        <a:t> </a:t>
                      </a:r>
                      <a:r>
                        <a:rPr sz="700" spc="5" dirty="0"/>
                        <a:t>York</a:t>
                      </a:r>
                      <a:endParaRPr sz="700">
                        <a:latin typeface="Arial"/>
                        <a:cs typeface="Arial"/>
                      </a:endParaRPr>
                    </a:p>
                  </a:txBody>
                  <a:tcPr marL="0" marR="0" marT="40640" marB="0"/>
                </a:tc>
                <a:tc>
                  <a:txBody>
                    <a:bodyPr/>
                    <a:lstStyle/>
                    <a:p>
                      <a:pPr marR="38100" algn="r">
                        <a:lnSpc>
                          <a:spcPts val="755"/>
                        </a:lnSpc>
                        <a:spcBef>
                          <a:spcPts val="320"/>
                        </a:spcBef>
                      </a:pPr>
                      <a:r>
                        <a:rPr sz="700" spc="-5" dirty="0"/>
                        <a:t>Non-Profi</a:t>
                      </a:r>
                      <a:r>
                        <a:rPr sz="700" dirty="0"/>
                        <a:t>t</a:t>
                      </a:r>
                      <a:endParaRPr sz="700">
                        <a:latin typeface="Arial"/>
                        <a:cs typeface="Arial"/>
                      </a:endParaRPr>
                    </a:p>
                  </a:txBody>
                  <a:tcPr marL="0" marR="0" marT="40640" marB="0"/>
                </a:tc>
                <a:tc>
                  <a:txBody>
                    <a:bodyPr/>
                    <a:lstStyle/>
                    <a:p>
                      <a:pPr marR="38735" algn="r">
                        <a:lnSpc>
                          <a:spcPts val="755"/>
                        </a:lnSpc>
                        <a:spcBef>
                          <a:spcPts val="320"/>
                        </a:spcBef>
                      </a:pPr>
                      <a:r>
                        <a:rPr sz="700" spc="-5" dirty="0"/>
                        <a:t>67</a:t>
                      </a:r>
                      <a:r>
                        <a:rPr sz="700" dirty="0"/>
                        <a:t>5</a:t>
                      </a:r>
                      <a:endParaRPr sz="700">
                        <a:latin typeface="Arial"/>
                        <a:cs typeface="Arial"/>
                      </a:endParaRPr>
                    </a:p>
                  </a:txBody>
                  <a:tcPr marL="0" marR="0" marT="40640" marB="0"/>
                </a:tc>
                <a:tc>
                  <a:txBody>
                    <a:bodyPr/>
                    <a:lstStyle/>
                    <a:p>
                      <a:pPr marR="41275" algn="r">
                        <a:lnSpc>
                          <a:spcPts val="755"/>
                        </a:lnSpc>
                        <a:spcBef>
                          <a:spcPts val="320"/>
                        </a:spcBef>
                      </a:pPr>
                      <a:r>
                        <a:rPr sz="700" spc="-5" dirty="0"/>
                        <a:t>209</a:t>
                      </a:r>
                      <a:r>
                        <a:rPr sz="700" dirty="0"/>
                        <a:t>5</a:t>
                      </a:r>
                      <a:endParaRPr sz="700">
                        <a:latin typeface="Arial"/>
                        <a:cs typeface="Arial"/>
                      </a:endParaRPr>
                    </a:p>
                  </a:txBody>
                  <a:tcPr marL="0" marR="0" marT="40640" marB="0"/>
                </a:tc>
                <a:tc>
                  <a:txBody>
                    <a:bodyPr/>
                    <a:lstStyle/>
                    <a:p>
                      <a:pPr marR="41275" algn="r">
                        <a:lnSpc>
                          <a:spcPts val="755"/>
                        </a:lnSpc>
                        <a:spcBef>
                          <a:spcPts val="320"/>
                        </a:spcBef>
                      </a:pPr>
                      <a:r>
                        <a:rPr sz="700" spc="-5" dirty="0"/>
                        <a:t>533</a:t>
                      </a:r>
                      <a:r>
                        <a:rPr sz="700" dirty="0"/>
                        <a:t>2</a:t>
                      </a:r>
                      <a:endParaRPr sz="700">
                        <a:latin typeface="Arial"/>
                        <a:cs typeface="Arial"/>
                      </a:endParaRPr>
                    </a:p>
                  </a:txBody>
                  <a:tcPr marL="0" marR="0" marT="40640" marB="0"/>
                </a:tc>
                <a:tc>
                  <a:txBody>
                    <a:bodyPr/>
                    <a:lstStyle/>
                    <a:p>
                      <a:pPr marR="41275" algn="r">
                        <a:lnSpc>
                          <a:spcPts val="755"/>
                        </a:lnSpc>
                        <a:spcBef>
                          <a:spcPts val="320"/>
                        </a:spcBef>
                      </a:pPr>
                      <a:r>
                        <a:rPr sz="700" spc="-5" dirty="0"/>
                        <a:t>398</a:t>
                      </a:r>
                      <a:r>
                        <a:rPr sz="700" dirty="0"/>
                        <a:t>3</a:t>
                      </a:r>
                      <a:endParaRPr sz="700">
                        <a:latin typeface="Arial"/>
                        <a:cs typeface="Arial"/>
                      </a:endParaRPr>
                    </a:p>
                  </a:txBody>
                  <a:tcPr marL="0" marR="0" marT="40640" marB="0"/>
                </a:tc>
                <a:tc>
                  <a:txBody>
                    <a:bodyPr/>
                    <a:lstStyle/>
                    <a:p>
                      <a:pPr marR="41275" algn="r">
                        <a:lnSpc>
                          <a:spcPts val="755"/>
                        </a:lnSpc>
                        <a:spcBef>
                          <a:spcPts val="320"/>
                        </a:spcBef>
                      </a:pPr>
                      <a:r>
                        <a:rPr sz="700" spc="-5" dirty="0"/>
                        <a:t>563</a:t>
                      </a:r>
                      <a:r>
                        <a:rPr sz="700" dirty="0"/>
                        <a:t>0</a:t>
                      </a:r>
                      <a:endParaRPr sz="700">
                        <a:latin typeface="Arial"/>
                        <a:cs typeface="Arial"/>
                      </a:endParaRPr>
                    </a:p>
                  </a:txBody>
                  <a:tcPr marL="0" marR="0" marT="40640" marB="0"/>
                </a:tc>
                <a:tc>
                  <a:txBody>
                    <a:bodyPr/>
                    <a:lstStyle/>
                    <a:p>
                      <a:pPr marR="34925" algn="r">
                        <a:lnSpc>
                          <a:spcPts val="755"/>
                        </a:lnSpc>
                        <a:spcBef>
                          <a:spcPts val="320"/>
                        </a:spcBef>
                      </a:pPr>
                      <a:r>
                        <a:rPr sz="700" spc="-5" dirty="0"/>
                        <a:t>1771</a:t>
                      </a:r>
                      <a:r>
                        <a:rPr sz="700" dirty="0"/>
                        <a:t>5</a:t>
                      </a:r>
                      <a:endParaRPr sz="700" dirty="0">
                        <a:latin typeface="Arial"/>
                        <a:cs typeface="Arial"/>
                      </a:endParaRPr>
                    </a:p>
                  </a:txBody>
                  <a:tcPr marL="0" marR="0" marT="40640" marB="0"/>
                </a:tc>
              </a:tr>
            </a:tbl>
          </a:graphicData>
        </a:graphic>
      </p:graphicFrame>
      <p:sp>
        <p:nvSpPr>
          <p:cNvPr id="10" name="object 10"/>
          <p:cNvSpPr txBox="1"/>
          <p:nvPr/>
        </p:nvSpPr>
        <p:spPr>
          <a:xfrm>
            <a:off x="608402" y="6584149"/>
            <a:ext cx="537210" cy="153670"/>
          </a:xfrm>
          <a:prstGeom prst="rect">
            <a:avLst/>
          </a:prstGeom>
        </p:spPr>
        <p:txBody>
          <a:bodyPr vert="horz" wrap="square" lIns="0" tIns="11430" rIns="0" bIns="0" rtlCol="0">
            <a:spAutoFit/>
          </a:bodyPr>
          <a:lstStyle/>
          <a:p>
            <a:pPr marL="12700">
              <a:lnSpc>
                <a:spcPct val="100000"/>
              </a:lnSpc>
              <a:spcBef>
                <a:spcPts val="90"/>
              </a:spcBef>
            </a:pPr>
            <a:r>
              <a:rPr sz="850" spc="-15" dirty="0">
                <a:solidFill>
                  <a:srgbClr val="D74214"/>
                </a:solidFill>
                <a:latin typeface="Courier New"/>
                <a:cs typeface="Courier New"/>
              </a:rPr>
              <a:t>Out[29]:</a:t>
            </a:r>
            <a:endParaRPr sz="850">
              <a:latin typeface="Courier New"/>
              <a:cs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608402" y="6576527"/>
            <a:ext cx="6446448" cy="801370"/>
          </a:xfrm>
          <a:prstGeom prst="rect">
            <a:avLst/>
          </a:prstGeom>
        </p:spPr>
        <p:style>
          <a:lnRef idx="2">
            <a:schemeClr val="accent1"/>
          </a:lnRef>
          <a:fillRef idx="1">
            <a:schemeClr val="lt1"/>
          </a:fillRef>
          <a:effectRef idx="0">
            <a:schemeClr val="accent1"/>
          </a:effectRef>
          <a:fontRef idx="minor">
            <a:schemeClr val="dk1"/>
          </a:fontRef>
        </p:style>
        <p:txBody>
          <a:bodyPr vert="horz" wrap="square" lIns="0" tIns="16510" rIns="0" bIns="0" rtlCol="0">
            <a:spAutoFit/>
          </a:bodyPr>
          <a:lstStyle/>
          <a:p>
            <a:pPr marL="12700">
              <a:lnSpc>
                <a:spcPct val="100000"/>
              </a:lnSpc>
              <a:spcBef>
                <a:spcPts val="130"/>
              </a:spcBef>
            </a:pPr>
            <a:r>
              <a:rPr sz="1050" b="1" spc="5" dirty="0">
                <a:latin typeface="Arial"/>
                <a:cs typeface="Arial"/>
              </a:rPr>
              <a:t>city </a:t>
            </a:r>
            <a:r>
              <a:rPr sz="1050" b="1" spc="10" dirty="0">
                <a:latin typeface="Arial"/>
                <a:cs typeface="Arial"/>
              </a:rPr>
              <a:t>operated</a:t>
            </a:r>
            <a:r>
              <a:rPr sz="1050" b="1" dirty="0">
                <a:latin typeface="Arial"/>
                <a:cs typeface="Arial"/>
              </a:rPr>
              <a:t> </a:t>
            </a:r>
            <a:r>
              <a:rPr sz="1050" b="1" spc="10" dirty="0">
                <a:latin typeface="Arial"/>
                <a:cs typeface="Arial"/>
              </a:rPr>
              <a:t>centers</a:t>
            </a:r>
            <a:endParaRPr sz="1050" dirty="0">
              <a:latin typeface="Arial"/>
              <a:cs typeface="Arial"/>
            </a:endParaRPr>
          </a:p>
          <a:p>
            <a:pPr>
              <a:lnSpc>
                <a:spcPct val="100000"/>
              </a:lnSpc>
              <a:spcBef>
                <a:spcPts val="20"/>
              </a:spcBef>
            </a:pPr>
            <a:endParaRPr sz="1250" dirty="0">
              <a:latin typeface="Times New Roman"/>
              <a:cs typeface="Times New Roman"/>
            </a:endParaRPr>
          </a:p>
          <a:p>
            <a:pPr marL="12700">
              <a:lnSpc>
                <a:spcPct val="100000"/>
              </a:lnSpc>
            </a:pPr>
            <a:r>
              <a:rPr sz="850" b="1" spc="-10" dirty="0">
                <a:latin typeface="Arial"/>
                <a:cs typeface="Arial"/>
              </a:rPr>
              <a:t>lets see what is the total </a:t>
            </a:r>
            <a:r>
              <a:rPr sz="850" b="1" spc="-15" dirty="0">
                <a:latin typeface="Arial"/>
                <a:cs typeface="Arial"/>
              </a:rPr>
              <a:t>number </a:t>
            </a:r>
            <a:r>
              <a:rPr sz="850" b="1" spc="-10" dirty="0">
                <a:latin typeface="Arial"/>
                <a:cs typeface="Arial"/>
              </a:rPr>
              <a:t>of children in city_operated centers in</a:t>
            </a:r>
            <a:r>
              <a:rPr sz="850" b="1" spc="65" dirty="0">
                <a:latin typeface="Arial"/>
                <a:cs typeface="Arial"/>
              </a:rPr>
              <a:t> </a:t>
            </a:r>
            <a:r>
              <a:rPr sz="850" b="1" spc="-10" dirty="0">
                <a:latin typeface="Arial"/>
                <a:cs typeface="Arial"/>
              </a:rPr>
              <a:t>Toronto</a:t>
            </a:r>
            <a:endParaRPr sz="850" dirty="0">
              <a:latin typeface="Arial"/>
              <a:cs typeface="Arial"/>
            </a:endParaRPr>
          </a:p>
          <a:p>
            <a:pPr>
              <a:lnSpc>
                <a:spcPct val="100000"/>
              </a:lnSpc>
            </a:pPr>
            <a:endParaRPr sz="1150" dirty="0">
              <a:latin typeface="Times New Roman"/>
              <a:cs typeface="Times New Roman"/>
            </a:endParaRPr>
          </a:p>
          <a:p>
            <a:pPr marL="12700">
              <a:lnSpc>
                <a:spcPct val="100000"/>
              </a:lnSpc>
            </a:pPr>
            <a:r>
              <a:rPr sz="850" spc="-10" dirty="0">
                <a:solidFill>
                  <a:srgbClr val="2F3E9E"/>
                </a:solidFill>
                <a:latin typeface="Courier New"/>
                <a:cs typeface="Courier New"/>
              </a:rPr>
              <a:t>In</a:t>
            </a:r>
            <a:r>
              <a:rPr sz="850" spc="-15" dirty="0">
                <a:solidFill>
                  <a:srgbClr val="2F3E9E"/>
                </a:solidFill>
                <a:latin typeface="Courier New"/>
                <a:cs typeface="Courier New"/>
              </a:rPr>
              <a:t> </a:t>
            </a:r>
            <a:r>
              <a:rPr sz="850" spc="-10" dirty="0">
                <a:solidFill>
                  <a:srgbClr val="2F3E9E"/>
                </a:solidFill>
                <a:latin typeface="Courier New"/>
                <a:cs typeface="Courier New"/>
              </a:rPr>
              <a:t>[36]:</a:t>
            </a:r>
            <a:endParaRPr sz="850" dirty="0">
              <a:latin typeface="Courier New"/>
              <a:cs typeface="Courier New"/>
            </a:endParaRPr>
          </a:p>
        </p:txBody>
      </p:sp>
      <p:sp>
        <p:nvSpPr>
          <p:cNvPr id="5" name="object 5"/>
          <p:cNvSpPr/>
          <p:nvPr/>
        </p:nvSpPr>
        <p:spPr>
          <a:xfrm>
            <a:off x="582991" y="9866741"/>
            <a:ext cx="6387341" cy="342995"/>
          </a:xfrm>
          <a:prstGeom prst="rect">
            <a:avLst/>
          </a:prstGeom>
          <a:blipFill>
            <a:blip r:embed="rId2" cstate="print"/>
            <a:stretch>
              <a:fillRect/>
            </a:stretch>
          </a:blipFill>
        </p:spPr>
        <p:txBody>
          <a:bodyPr wrap="square" lIns="0" tIns="0" rIns="0" bIns="0" rtlCol="0"/>
          <a:lstStyle/>
          <a:p>
            <a:endParaRPr/>
          </a:p>
        </p:txBody>
      </p:sp>
      <p:sp>
        <p:nvSpPr>
          <p:cNvPr id="6" name="object 6"/>
          <p:cNvSpPr txBox="1"/>
          <p:nvPr/>
        </p:nvSpPr>
        <p:spPr>
          <a:xfrm>
            <a:off x="608402" y="341627"/>
            <a:ext cx="537210" cy="153670"/>
          </a:xfrm>
          <a:prstGeom prst="rect">
            <a:avLst/>
          </a:prstGeom>
        </p:spPr>
        <p:txBody>
          <a:bodyPr vert="horz" wrap="square" lIns="0" tIns="11430" rIns="0" bIns="0" rtlCol="0">
            <a:spAutoFit/>
          </a:bodyPr>
          <a:lstStyle/>
          <a:p>
            <a:pPr marL="12700">
              <a:lnSpc>
                <a:spcPct val="100000"/>
              </a:lnSpc>
              <a:spcBef>
                <a:spcPts val="90"/>
              </a:spcBef>
            </a:pPr>
            <a:r>
              <a:rPr sz="850" spc="-15" dirty="0">
                <a:solidFill>
                  <a:srgbClr val="D74214"/>
                </a:solidFill>
                <a:latin typeface="Courier New"/>
                <a:cs typeface="Courier New"/>
              </a:rPr>
              <a:t>Out[34]:</a:t>
            </a:r>
            <a:endParaRPr sz="850">
              <a:latin typeface="Courier New"/>
              <a:cs typeface="Courier New"/>
            </a:endParaRPr>
          </a:p>
        </p:txBody>
      </p:sp>
      <p:sp>
        <p:nvSpPr>
          <p:cNvPr id="7" name="object 7"/>
          <p:cNvSpPr txBox="1"/>
          <p:nvPr/>
        </p:nvSpPr>
        <p:spPr>
          <a:xfrm>
            <a:off x="608402" y="555047"/>
            <a:ext cx="153670" cy="1579245"/>
          </a:xfrm>
          <a:prstGeom prst="rect">
            <a:avLst/>
          </a:prstGeom>
        </p:spPr>
        <p:txBody>
          <a:bodyPr vert="horz" wrap="square" lIns="0" tIns="11430" rIns="0" bIns="0" rtlCol="0">
            <a:spAutoFit/>
          </a:bodyPr>
          <a:lstStyle/>
          <a:p>
            <a:pPr marL="12700">
              <a:lnSpc>
                <a:spcPct val="100000"/>
              </a:lnSpc>
              <a:spcBef>
                <a:spcPts val="90"/>
              </a:spcBef>
            </a:pPr>
            <a:r>
              <a:rPr sz="850" spc="-10" dirty="0">
                <a:latin typeface="Courier New"/>
                <a:cs typeface="Courier New"/>
              </a:rPr>
              <a:t>0</a:t>
            </a:r>
            <a:endParaRPr sz="850" dirty="0">
              <a:latin typeface="Courier New"/>
              <a:cs typeface="Courier New"/>
            </a:endParaRPr>
          </a:p>
          <a:p>
            <a:pPr marL="12700">
              <a:lnSpc>
                <a:spcPct val="100000"/>
              </a:lnSpc>
            </a:pPr>
            <a:r>
              <a:rPr sz="850" spc="-10" dirty="0">
                <a:latin typeface="Courier New"/>
                <a:cs typeface="Courier New"/>
              </a:rPr>
              <a:t>1</a:t>
            </a:r>
            <a:endParaRPr sz="850" dirty="0">
              <a:latin typeface="Courier New"/>
              <a:cs typeface="Courier New"/>
            </a:endParaRPr>
          </a:p>
          <a:p>
            <a:pPr marL="12700">
              <a:lnSpc>
                <a:spcPct val="100000"/>
              </a:lnSpc>
            </a:pPr>
            <a:r>
              <a:rPr sz="850" spc="-10" dirty="0">
                <a:latin typeface="Courier New"/>
                <a:cs typeface="Courier New"/>
              </a:rPr>
              <a:t>2</a:t>
            </a:r>
            <a:endParaRPr sz="850" dirty="0">
              <a:latin typeface="Courier New"/>
              <a:cs typeface="Courier New"/>
            </a:endParaRPr>
          </a:p>
          <a:p>
            <a:pPr marL="12700">
              <a:lnSpc>
                <a:spcPct val="100000"/>
              </a:lnSpc>
            </a:pPr>
            <a:r>
              <a:rPr sz="850" spc="-10" dirty="0">
                <a:latin typeface="Courier New"/>
                <a:cs typeface="Courier New"/>
              </a:rPr>
              <a:t>3</a:t>
            </a:r>
            <a:endParaRPr sz="850" dirty="0">
              <a:latin typeface="Courier New"/>
              <a:cs typeface="Courier New"/>
            </a:endParaRPr>
          </a:p>
          <a:p>
            <a:pPr marL="12700">
              <a:lnSpc>
                <a:spcPct val="100000"/>
              </a:lnSpc>
            </a:pPr>
            <a:r>
              <a:rPr sz="850" spc="-10" dirty="0">
                <a:latin typeface="Courier New"/>
                <a:cs typeface="Courier New"/>
              </a:rPr>
              <a:t>4</a:t>
            </a:r>
            <a:endParaRPr sz="850" dirty="0">
              <a:latin typeface="Courier New"/>
              <a:cs typeface="Courier New"/>
            </a:endParaRPr>
          </a:p>
          <a:p>
            <a:pPr marL="12700">
              <a:lnSpc>
                <a:spcPct val="100000"/>
              </a:lnSpc>
            </a:pPr>
            <a:r>
              <a:rPr sz="850" spc="-10" dirty="0">
                <a:latin typeface="Courier New"/>
                <a:cs typeface="Courier New"/>
              </a:rPr>
              <a:t>5</a:t>
            </a:r>
            <a:endParaRPr sz="850" dirty="0">
              <a:latin typeface="Courier New"/>
              <a:cs typeface="Courier New"/>
            </a:endParaRPr>
          </a:p>
          <a:p>
            <a:pPr marL="12700">
              <a:lnSpc>
                <a:spcPct val="100000"/>
              </a:lnSpc>
            </a:pPr>
            <a:r>
              <a:rPr sz="850" spc="-10" dirty="0">
                <a:latin typeface="Courier New"/>
                <a:cs typeface="Courier New"/>
              </a:rPr>
              <a:t>6</a:t>
            </a:r>
            <a:endParaRPr sz="850" dirty="0">
              <a:latin typeface="Courier New"/>
              <a:cs typeface="Courier New"/>
            </a:endParaRPr>
          </a:p>
          <a:p>
            <a:pPr marL="12700">
              <a:lnSpc>
                <a:spcPct val="100000"/>
              </a:lnSpc>
            </a:pPr>
            <a:r>
              <a:rPr sz="850" spc="-10" dirty="0">
                <a:latin typeface="Courier New"/>
                <a:cs typeface="Courier New"/>
              </a:rPr>
              <a:t>7</a:t>
            </a:r>
            <a:endParaRPr sz="850" dirty="0">
              <a:latin typeface="Courier New"/>
              <a:cs typeface="Courier New"/>
            </a:endParaRPr>
          </a:p>
          <a:p>
            <a:pPr marL="12700">
              <a:lnSpc>
                <a:spcPct val="100000"/>
              </a:lnSpc>
            </a:pPr>
            <a:r>
              <a:rPr sz="850" spc="-10" dirty="0">
                <a:latin typeface="Courier New"/>
                <a:cs typeface="Courier New"/>
              </a:rPr>
              <a:t>8</a:t>
            </a:r>
            <a:endParaRPr sz="850" dirty="0">
              <a:latin typeface="Courier New"/>
              <a:cs typeface="Courier New"/>
            </a:endParaRPr>
          </a:p>
          <a:p>
            <a:pPr marL="12700">
              <a:lnSpc>
                <a:spcPct val="100000"/>
              </a:lnSpc>
            </a:pPr>
            <a:r>
              <a:rPr sz="850" spc="-10" dirty="0">
                <a:latin typeface="Courier New"/>
                <a:cs typeface="Courier New"/>
              </a:rPr>
              <a:t>9</a:t>
            </a:r>
            <a:endParaRPr sz="850" dirty="0">
              <a:latin typeface="Courier New"/>
              <a:cs typeface="Courier New"/>
            </a:endParaRPr>
          </a:p>
          <a:p>
            <a:pPr marL="12700">
              <a:lnSpc>
                <a:spcPct val="100000"/>
              </a:lnSpc>
            </a:pPr>
            <a:r>
              <a:rPr sz="850" spc="-15" dirty="0">
                <a:latin typeface="Courier New"/>
                <a:cs typeface="Courier New"/>
              </a:rPr>
              <a:t>1</a:t>
            </a:r>
            <a:r>
              <a:rPr sz="850" spc="-10" dirty="0">
                <a:latin typeface="Courier New"/>
                <a:cs typeface="Courier New"/>
              </a:rPr>
              <a:t>0</a:t>
            </a:r>
            <a:endParaRPr sz="850" dirty="0">
              <a:latin typeface="Courier New"/>
              <a:cs typeface="Courier New"/>
            </a:endParaRPr>
          </a:p>
          <a:p>
            <a:pPr marL="12700">
              <a:lnSpc>
                <a:spcPct val="100000"/>
              </a:lnSpc>
            </a:pPr>
            <a:r>
              <a:rPr sz="850" spc="-15" dirty="0">
                <a:latin typeface="Courier New"/>
                <a:cs typeface="Courier New"/>
              </a:rPr>
              <a:t>1</a:t>
            </a:r>
            <a:r>
              <a:rPr sz="850" spc="-10" dirty="0">
                <a:latin typeface="Courier New"/>
                <a:cs typeface="Courier New"/>
              </a:rPr>
              <a:t>1</a:t>
            </a:r>
            <a:endParaRPr sz="850" dirty="0">
              <a:latin typeface="Courier New"/>
              <a:cs typeface="Courier New"/>
            </a:endParaRPr>
          </a:p>
        </p:txBody>
      </p:sp>
      <p:sp>
        <p:nvSpPr>
          <p:cNvPr id="8" name="object 8"/>
          <p:cNvSpPr txBox="1"/>
          <p:nvPr/>
        </p:nvSpPr>
        <p:spPr>
          <a:xfrm>
            <a:off x="992128" y="555047"/>
            <a:ext cx="857250" cy="1579245"/>
          </a:xfrm>
          <a:prstGeom prst="rect">
            <a:avLst/>
          </a:prstGeom>
        </p:spPr>
        <p:txBody>
          <a:bodyPr vert="horz" wrap="square" lIns="0" tIns="11430" rIns="0" bIns="0" rtlCol="0">
            <a:spAutoFit/>
          </a:bodyPr>
          <a:lstStyle/>
          <a:p>
            <a:pPr marL="12700" marR="5080" algn="r">
              <a:lnSpc>
                <a:spcPct val="100000"/>
              </a:lnSpc>
              <a:spcBef>
                <a:spcPts val="90"/>
              </a:spcBef>
            </a:pPr>
            <a:r>
              <a:rPr sz="850" spc="-15" dirty="0">
                <a:latin typeface="Courier New"/>
                <a:cs typeface="Courier New"/>
              </a:rPr>
              <a:t>City-Operate</a:t>
            </a:r>
            <a:r>
              <a:rPr sz="850" spc="-10" dirty="0">
                <a:latin typeface="Courier New"/>
                <a:cs typeface="Courier New"/>
              </a:rPr>
              <a:t>d  </a:t>
            </a:r>
            <a:r>
              <a:rPr sz="850" spc="-15" dirty="0">
                <a:latin typeface="Courier New"/>
                <a:cs typeface="Courier New"/>
              </a:rPr>
              <a:t>Commercia</a:t>
            </a:r>
            <a:r>
              <a:rPr sz="850" spc="-10" dirty="0">
                <a:latin typeface="Courier New"/>
                <a:cs typeface="Courier New"/>
              </a:rPr>
              <a:t>l  </a:t>
            </a:r>
            <a:r>
              <a:rPr sz="850" spc="-15" dirty="0">
                <a:latin typeface="Courier New"/>
                <a:cs typeface="Courier New"/>
              </a:rPr>
              <a:t>Non-Profi</a:t>
            </a:r>
            <a:r>
              <a:rPr sz="850" spc="-10" dirty="0">
                <a:latin typeface="Courier New"/>
                <a:cs typeface="Courier New"/>
              </a:rPr>
              <a:t>t  </a:t>
            </a:r>
            <a:r>
              <a:rPr sz="850" spc="-15" dirty="0">
                <a:latin typeface="Courier New"/>
                <a:cs typeface="Courier New"/>
              </a:rPr>
              <a:t>City-Operate</a:t>
            </a:r>
            <a:r>
              <a:rPr sz="850" spc="-10" dirty="0">
                <a:latin typeface="Courier New"/>
                <a:cs typeface="Courier New"/>
              </a:rPr>
              <a:t>d  </a:t>
            </a:r>
            <a:r>
              <a:rPr sz="850" spc="-15" dirty="0">
                <a:latin typeface="Courier New"/>
                <a:cs typeface="Courier New"/>
              </a:rPr>
              <a:t>Commercia</a:t>
            </a:r>
            <a:r>
              <a:rPr sz="850" spc="-10" dirty="0">
                <a:latin typeface="Courier New"/>
                <a:cs typeface="Courier New"/>
              </a:rPr>
              <a:t>l  </a:t>
            </a:r>
            <a:r>
              <a:rPr sz="850" spc="-15" dirty="0">
                <a:latin typeface="Courier New"/>
                <a:cs typeface="Courier New"/>
              </a:rPr>
              <a:t>Non-Profi</a:t>
            </a:r>
            <a:r>
              <a:rPr sz="850" spc="-10" dirty="0">
                <a:latin typeface="Courier New"/>
                <a:cs typeface="Courier New"/>
              </a:rPr>
              <a:t>t  </a:t>
            </a:r>
            <a:r>
              <a:rPr sz="850" spc="-15" dirty="0">
                <a:latin typeface="Courier New"/>
                <a:cs typeface="Courier New"/>
              </a:rPr>
              <a:t>City-Operate</a:t>
            </a:r>
            <a:r>
              <a:rPr sz="850" spc="-10" dirty="0">
                <a:latin typeface="Courier New"/>
                <a:cs typeface="Courier New"/>
              </a:rPr>
              <a:t>d  </a:t>
            </a:r>
            <a:r>
              <a:rPr sz="850" spc="-15" dirty="0">
                <a:latin typeface="Courier New"/>
                <a:cs typeface="Courier New"/>
              </a:rPr>
              <a:t>Commercia</a:t>
            </a:r>
            <a:r>
              <a:rPr sz="850" spc="-10" dirty="0">
                <a:latin typeface="Courier New"/>
                <a:cs typeface="Courier New"/>
              </a:rPr>
              <a:t>l  </a:t>
            </a:r>
            <a:r>
              <a:rPr sz="850" spc="-15" dirty="0">
                <a:latin typeface="Courier New"/>
                <a:cs typeface="Courier New"/>
              </a:rPr>
              <a:t>Non-Profi</a:t>
            </a:r>
            <a:r>
              <a:rPr sz="850" spc="-10" dirty="0">
                <a:latin typeface="Courier New"/>
                <a:cs typeface="Courier New"/>
              </a:rPr>
              <a:t>t  </a:t>
            </a:r>
            <a:r>
              <a:rPr sz="850" spc="-15" dirty="0">
                <a:latin typeface="Courier New"/>
                <a:cs typeface="Courier New"/>
              </a:rPr>
              <a:t>City-Operate</a:t>
            </a:r>
            <a:r>
              <a:rPr sz="850" spc="-10" dirty="0">
                <a:latin typeface="Courier New"/>
                <a:cs typeface="Courier New"/>
              </a:rPr>
              <a:t>d  </a:t>
            </a:r>
            <a:r>
              <a:rPr sz="850" spc="-15" dirty="0">
                <a:latin typeface="Courier New"/>
                <a:cs typeface="Courier New"/>
              </a:rPr>
              <a:t>Commercia</a:t>
            </a:r>
            <a:r>
              <a:rPr sz="850" spc="-10" dirty="0">
                <a:latin typeface="Courier New"/>
                <a:cs typeface="Courier New"/>
              </a:rPr>
              <a:t>l  </a:t>
            </a:r>
            <a:r>
              <a:rPr sz="850" spc="-15" dirty="0">
                <a:latin typeface="Courier New"/>
                <a:cs typeface="Courier New"/>
              </a:rPr>
              <a:t>Non-Profi</a:t>
            </a:r>
            <a:r>
              <a:rPr sz="850" spc="-10" dirty="0">
                <a:latin typeface="Courier New"/>
                <a:cs typeface="Courier New"/>
              </a:rPr>
              <a:t>t</a:t>
            </a:r>
            <a:endParaRPr sz="850" dirty="0">
              <a:latin typeface="Courier New"/>
              <a:cs typeface="Courier New"/>
            </a:endParaRPr>
          </a:p>
        </p:txBody>
      </p:sp>
      <p:sp>
        <p:nvSpPr>
          <p:cNvPr id="9" name="object 9"/>
          <p:cNvSpPr txBox="1"/>
          <p:nvPr/>
        </p:nvSpPr>
        <p:spPr>
          <a:xfrm>
            <a:off x="608402" y="2109961"/>
            <a:ext cx="1624965" cy="588010"/>
          </a:xfrm>
          <a:prstGeom prst="rect">
            <a:avLst/>
          </a:prstGeom>
        </p:spPr>
        <p:txBody>
          <a:bodyPr vert="horz" wrap="square" lIns="0" tIns="11430" rIns="0" bIns="0" rtlCol="0">
            <a:spAutoFit/>
          </a:bodyPr>
          <a:lstStyle/>
          <a:p>
            <a:pPr marL="12700">
              <a:lnSpc>
                <a:spcPct val="100000"/>
              </a:lnSpc>
              <a:spcBef>
                <a:spcPts val="90"/>
              </a:spcBef>
            </a:pPr>
            <a:r>
              <a:rPr sz="850" spc="-10" dirty="0">
                <a:latin typeface="Courier New"/>
                <a:cs typeface="Courier New"/>
              </a:rPr>
              <a:t>Name: type, dtype:</a:t>
            </a:r>
            <a:r>
              <a:rPr sz="850" spc="-100" dirty="0">
                <a:latin typeface="Courier New"/>
                <a:cs typeface="Courier New"/>
              </a:rPr>
              <a:t> </a:t>
            </a:r>
            <a:r>
              <a:rPr sz="850" spc="-10" dirty="0">
                <a:latin typeface="Courier New"/>
                <a:cs typeface="Courier New"/>
              </a:rPr>
              <a:t>object</a:t>
            </a:r>
            <a:endParaRPr sz="850">
              <a:latin typeface="Courier New"/>
              <a:cs typeface="Courier New"/>
            </a:endParaRPr>
          </a:p>
          <a:p>
            <a:pPr>
              <a:lnSpc>
                <a:spcPct val="100000"/>
              </a:lnSpc>
            </a:pPr>
            <a:endParaRPr sz="900">
              <a:latin typeface="Times New Roman"/>
              <a:cs typeface="Times New Roman"/>
            </a:endParaRPr>
          </a:p>
          <a:p>
            <a:pPr>
              <a:lnSpc>
                <a:spcPct val="100000"/>
              </a:lnSpc>
              <a:spcBef>
                <a:spcPts val="40"/>
              </a:spcBef>
            </a:pPr>
            <a:endParaRPr sz="1150">
              <a:latin typeface="Times New Roman"/>
              <a:cs typeface="Times New Roman"/>
            </a:endParaRPr>
          </a:p>
          <a:p>
            <a:pPr marL="12700">
              <a:lnSpc>
                <a:spcPct val="100000"/>
              </a:lnSpc>
            </a:pPr>
            <a:r>
              <a:rPr sz="850" spc="-10" dirty="0">
                <a:solidFill>
                  <a:srgbClr val="2F3E9E"/>
                </a:solidFill>
                <a:latin typeface="Courier New"/>
                <a:cs typeface="Courier New"/>
              </a:rPr>
              <a:t>In</a:t>
            </a:r>
            <a:r>
              <a:rPr sz="850" spc="-20" dirty="0">
                <a:solidFill>
                  <a:srgbClr val="2F3E9E"/>
                </a:solidFill>
                <a:latin typeface="Courier New"/>
                <a:cs typeface="Courier New"/>
              </a:rPr>
              <a:t> </a:t>
            </a:r>
            <a:r>
              <a:rPr sz="850" spc="-10" dirty="0">
                <a:solidFill>
                  <a:srgbClr val="2F3E9E"/>
                </a:solidFill>
                <a:latin typeface="Courier New"/>
                <a:cs typeface="Courier New"/>
              </a:rPr>
              <a:t>[35]:</a:t>
            </a:r>
            <a:endParaRPr sz="850">
              <a:latin typeface="Courier New"/>
              <a:cs typeface="Courier New"/>
            </a:endParaRPr>
          </a:p>
        </p:txBody>
      </p:sp>
      <p:graphicFrame>
        <p:nvGraphicFramePr>
          <p:cNvPr id="10" name="object 10"/>
          <p:cNvGraphicFramePr>
            <a:graphicFrameLocks noGrp="1"/>
          </p:cNvGraphicFramePr>
          <p:nvPr>
            <p:extLst>
              <p:ext uri="{D42A27DB-BD31-4B8C-83A1-F6EECF244321}">
                <p14:modId xmlns:p14="http://schemas.microsoft.com/office/powerpoint/2010/main" val="3585932112"/>
              </p:ext>
            </p:extLst>
          </p:nvPr>
        </p:nvGraphicFramePr>
        <p:xfrm>
          <a:off x="621102" y="3465197"/>
          <a:ext cx="6433747" cy="2686080"/>
        </p:xfrm>
        <a:graphic>
          <a:graphicData uri="http://schemas.openxmlformats.org/drawingml/2006/table">
            <a:tbl>
              <a:tblPr firstRow="1" bandRow="1">
                <a:tableStyleId>{3B4B98B0-60AC-42C2-AFA5-B58CD77FA1E5}</a:tableStyleId>
              </a:tblPr>
              <a:tblGrid>
                <a:gridCol w="1011005"/>
                <a:gridCol w="1183459"/>
                <a:gridCol w="491814"/>
                <a:gridCol w="614085"/>
                <a:gridCol w="887823"/>
                <a:gridCol w="953520"/>
                <a:gridCol w="800227"/>
                <a:gridCol w="491814"/>
              </a:tblGrid>
              <a:tr h="353383">
                <a:tc>
                  <a:txBody>
                    <a:bodyPr/>
                    <a:lstStyle/>
                    <a:p>
                      <a:pPr>
                        <a:lnSpc>
                          <a:spcPct val="100000"/>
                        </a:lnSpc>
                      </a:pPr>
                      <a:endParaRPr sz="800" dirty="0"/>
                    </a:p>
                    <a:p>
                      <a:pPr marR="42545" algn="r">
                        <a:lnSpc>
                          <a:spcPct val="100000"/>
                        </a:lnSpc>
                        <a:spcBef>
                          <a:spcPts val="590"/>
                        </a:spcBef>
                      </a:pPr>
                      <a:r>
                        <a:rPr sz="700" spc="-5" dirty="0"/>
                        <a:t>typ</a:t>
                      </a:r>
                      <a:r>
                        <a:rPr sz="700" dirty="0"/>
                        <a:t>e</a:t>
                      </a:r>
                      <a:endParaRPr sz="700" dirty="0">
                        <a:latin typeface="Arial"/>
                        <a:cs typeface="Arial"/>
                      </a:endParaRPr>
                    </a:p>
                  </a:txBody>
                  <a:tcPr marL="0" marR="0" marT="0" marB="0"/>
                </a:tc>
                <a:tc>
                  <a:txBody>
                    <a:bodyPr/>
                    <a:lstStyle/>
                    <a:p>
                      <a:pPr marR="40640" algn="r">
                        <a:lnSpc>
                          <a:spcPts val="790"/>
                        </a:lnSpc>
                      </a:pPr>
                      <a:r>
                        <a:rPr sz="700" spc="-5" dirty="0"/>
                        <a:t>Boroug</a:t>
                      </a:r>
                      <a:r>
                        <a:rPr sz="700" dirty="0"/>
                        <a:t>h</a:t>
                      </a:r>
                      <a:endParaRPr sz="700">
                        <a:latin typeface="Arial"/>
                        <a:cs typeface="Arial"/>
                      </a:endParaRPr>
                    </a:p>
                  </a:txBody>
                  <a:tcPr marL="0" marR="0" marT="0" marB="0"/>
                </a:tc>
                <a:tc>
                  <a:txBody>
                    <a:bodyPr/>
                    <a:lstStyle/>
                    <a:p>
                      <a:pPr marR="41910" algn="r">
                        <a:lnSpc>
                          <a:spcPts val="790"/>
                        </a:lnSpc>
                      </a:pPr>
                      <a:r>
                        <a:rPr sz="700" spc="-5" dirty="0"/>
                        <a:t>Infan</a:t>
                      </a:r>
                      <a:r>
                        <a:rPr sz="700" dirty="0"/>
                        <a:t>t</a:t>
                      </a:r>
                      <a:endParaRPr sz="700">
                        <a:latin typeface="Arial"/>
                        <a:cs typeface="Arial"/>
                      </a:endParaRPr>
                    </a:p>
                  </a:txBody>
                  <a:tcPr marL="0" marR="0" marT="0" marB="0"/>
                </a:tc>
                <a:tc>
                  <a:txBody>
                    <a:bodyPr/>
                    <a:lstStyle/>
                    <a:p>
                      <a:pPr marR="39370" algn="r">
                        <a:lnSpc>
                          <a:spcPts val="790"/>
                        </a:lnSpc>
                      </a:pPr>
                      <a:r>
                        <a:rPr sz="700" spc="-5" dirty="0"/>
                        <a:t>Toddle</a:t>
                      </a:r>
                      <a:r>
                        <a:rPr sz="700" dirty="0"/>
                        <a:t>r</a:t>
                      </a:r>
                      <a:endParaRPr sz="700">
                        <a:latin typeface="Arial"/>
                        <a:cs typeface="Arial"/>
                      </a:endParaRPr>
                    </a:p>
                  </a:txBody>
                  <a:tcPr marL="0" marR="0" marT="0" marB="0"/>
                </a:tc>
                <a:tc>
                  <a:txBody>
                    <a:bodyPr/>
                    <a:lstStyle/>
                    <a:p>
                      <a:pPr marR="36830" algn="r">
                        <a:lnSpc>
                          <a:spcPts val="790"/>
                        </a:lnSpc>
                      </a:pPr>
                      <a:r>
                        <a:rPr sz="700" spc="-5" dirty="0"/>
                        <a:t>Preschoole</a:t>
                      </a:r>
                      <a:r>
                        <a:rPr sz="700" dirty="0"/>
                        <a:t>r</a:t>
                      </a:r>
                      <a:endParaRPr sz="700">
                        <a:latin typeface="Arial"/>
                        <a:cs typeface="Arial"/>
                      </a:endParaRPr>
                    </a:p>
                  </a:txBody>
                  <a:tcPr marL="0" marR="0" marT="0" marB="0"/>
                </a:tc>
                <a:tc>
                  <a:txBody>
                    <a:bodyPr/>
                    <a:lstStyle/>
                    <a:p>
                      <a:pPr marR="41910" algn="r">
                        <a:lnSpc>
                          <a:spcPts val="790"/>
                        </a:lnSpc>
                      </a:pPr>
                      <a:r>
                        <a:rPr sz="700" spc="-5" dirty="0"/>
                        <a:t>Kindergarte</a:t>
                      </a:r>
                      <a:r>
                        <a:rPr sz="700" dirty="0"/>
                        <a:t>n</a:t>
                      </a:r>
                      <a:endParaRPr sz="700">
                        <a:latin typeface="Arial"/>
                        <a:cs typeface="Arial"/>
                      </a:endParaRPr>
                    </a:p>
                  </a:txBody>
                  <a:tcPr marL="0" marR="0" marT="0" marB="0"/>
                </a:tc>
                <a:tc>
                  <a:txBody>
                    <a:bodyPr/>
                    <a:lstStyle/>
                    <a:p>
                      <a:pPr marR="36830" algn="r">
                        <a:lnSpc>
                          <a:spcPts val="790"/>
                        </a:lnSpc>
                      </a:pPr>
                      <a:r>
                        <a:rPr sz="700" spc="-5" dirty="0"/>
                        <a:t>Gradeleve</a:t>
                      </a:r>
                      <a:r>
                        <a:rPr sz="700" dirty="0"/>
                        <a:t>l</a:t>
                      </a:r>
                      <a:endParaRPr sz="700">
                        <a:latin typeface="Arial"/>
                        <a:cs typeface="Arial"/>
                      </a:endParaRPr>
                    </a:p>
                  </a:txBody>
                  <a:tcPr marL="0" marR="0" marT="0" marB="0"/>
                </a:tc>
                <a:tc>
                  <a:txBody>
                    <a:bodyPr/>
                    <a:lstStyle/>
                    <a:p>
                      <a:pPr marR="40640" algn="r">
                        <a:lnSpc>
                          <a:spcPts val="790"/>
                        </a:lnSpc>
                      </a:pPr>
                      <a:r>
                        <a:rPr sz="700" spc="-5" dirty="0"/>
                        <a:t>Tota</a:t>
                      </a:r>
                      <a:r>
                        <a:rPr sz="700" dirty="0"/>
                        <a:t>l</a:t>
                      </a:r>
                      <a:endParaRPr sz="700">
                        <a:latin typeface="Arial"/>
                        <a:cs typeface="Arial"/>
                      </a:endParaRPr>
                    </a:p>
                  </a:txBody>
                  <a:tcPr marL="0" marR="0" marT="0" marB="0"/>
                </a:tc>
              </a:tr>
              <a:tr h="201986">
                <a:tc>
                  <a:txBody>
                    <a:bodyPr/>
                    <a:lstStyle/>
                    <a:p>
                      <a:pPr marR="45720" algn="r">
                        <a:lnSpc>
                          <a:spcPct val="100000"/>
                        </a:lnSpc>
                        <a:spcBef>
                          <a:spcPts val="350"/>
                        </a:spcBef>
                      </a:pPr>
                      <a:r>
                        <a:rPr sz="700" spc="-5" dirty="0"/>
                        <a:t>City-Operate</a:t>
                      </a:r>
                      <a:r>
                        <a:rPr sz="700" dirty="0"/>
                        <a:t>d</a:t>
                      </a:r>
                      <a:endParaRPr sz="700">
                        <a:latin typeface="Arial"/>
                        <a:cs typeface="Arial"/>
                      </a:endParaRPr>
                    </a:p>
                  </a:txBody>
                  <a:tcPr marL="0" marR="0" marT="44450" marB="0"/>
                </a:tc>
                <a:tc>
                  <a:txBody>
                    <a:bodyPr/>
                    <a:lstStyle/>
                    <a:p>
                      <a:pPr marR="43815" algn="r">
                        <a:lnSpc>
                          <a:spcPct val="100000"/>
                        </a:lnSpc>
                        <a:spcBef>
                          <a:spcPts val="350"/>
                        </a:spcBef>
                      </a:pPr>
                      <a:r>
                        <a:rPr sz="700" spc="5" dirty="0"/>
                        <a:t>Etobicoke</a:t>
                      </a:r>
                      <a:r>
                        <a:rPr sz="700" spc="-75" dirty="0"/>
                        <a:t> </a:t>
                      </a:r>
                      <a:r>
                        <a:rPr sz="700" spc="5" dirty="0"/>
                        <a:t>York</a:t>
                      </a:r>
                      <a:endParaRPr sz="700">
                        <a:latin typeface="Arial"/>
                        <a:cs typeface="Arial"/>
                      </a:endParaRPr>
                    </a:p>
                  </a:txBody>
                  <a:tcPr marL="0" marR="0" marT="44450" marB="0"/>
                </a:tc>
                <a:tc>
                  <a:txBody>
                    <a:bodyPr/>
                    <a:lstStyle/>
                    <a:p>
                      <a:pPr marR="38735" algn="r">
                        <a:lnSpc>
                          <a:spcPct val="100000"/>
                        </a:lnSpc>
                        <a:spcBef>
                          <a:spcPts val="350"/>
                        </a:spcBef>
                      </a:pPr>
                      <a:r>
                        <a:rPr sz="700" spc="-5" dirty="0"/>
                        <a:t>12</a:t>
                      </a:r>
                      <a:r>
                        <a:rPr sz="700" dirty="0"/>
                        <a:t>6</a:t>
                      </a:r>
                      <a:endParaRPr sz="700">
                        <a:latin typeface="Arial"/>
                        <a:cs typeface="Arial"/>
                      </a:endParaRPr>
                    </a:p>
                  </a:txBody>
                  <a:tcPr marL="0" marR="0" marT="44450" marB="0"/>
                </a:tc>
                <a:tc>
                  <a:txBody>
                    <a:bodyPr/>
                    <a:lstStyle/>
                    <a:p>
                      <a:pPr marR="38735" algn="r">
                        <a:lnSpc>
                          <a:spcPct val="100000"/>
                        </a:lnSpc>
                        <a:spcBef>
                          <a:spcPts val="350"/>
                        </a:spcBef>
                      </a:pPr>
                      <a:r>
                        <a:rPr sz="700" spc="-5" dirty="0"/>
                        <a:t>20</a:t>
                      </a:r>
                      <a:r>
                        <a:rPr sz="700" dirty="0"/>
                        <a:t>5</a:t>
                      </a:r>
                      <a:endParaRPr sz="700">
                        <a:latin typeface="Arial"/>
                        <a:cs typeface="Arial"/>
                      </a:endParaRPr>
                    </a:p>
                  </a:txBody>
                  <a:tcPr marL="0" marR="0" marT="44450" marB="0"/>
                </a:tc>
                <a:tc>
                  <a:txBody>
                    <a:bodyPr/>
                    <a:lstStyle/>
                    <a:p>
                      <a:pPr marR="38735" algn="r">
                        <a:lnSpc>
                          <a:spcPct val="100000"/>
                        </a:lnSpc>
                        <a:spcBef>
                          <a:spcPts val="350"/>
                        </a:spcBef>
                      </a:pPr>
                      <a:r>
                        <a:rPr sz="700" spc="-5" dirty="0"/>
                        <a:t>31</a:t>
                      </a:r>
                      <a:r>
                        <a:rPr sz="700" dirty="0"/>
                        <a:t>2</a:t>
                      </a:r>
                      <a:endParaRPr sz="700">
                        <a:latin typeface="Arial"/>
                        <a:cs typeface="Arial"/>
                      </a:endParaRPr>
                    </a:p>
                  </a:txBody>
                  <a:tcPr marL="0" marR="0" marT="44450" marB="0"/>
                </a:tc>
                <a:tc>
                  <a:txBody>
                    <a:bodyPr/>
                    <a:lstStyle/>
                    <a:p>
                      <a:pPr marR="36195" algn="r">
                        <a:lnSpc>
                          <a:spcPct val="100000"/>
                        </a:lnSpc>
                        <a:spcBef>
                          <a:spcPts val="350"/>
                        </a:spcBef>
                      </a:pPr>
                      <a:r>
                        <a:rPr sz="700" spc="-5" dirty="0"/>
                        <a:t>6</a:t>
                      </a:r>
                      <a:r>
                        <a:rPr sz="700" dirty="0"/>
                        <a:t>2</a:t>
                      </a:r>
                      <a:endParaRPr sz="700">
                        <a:latin typeface="Arial"/>
                        <a:cs typeface="Arial"/>
                      </a:endParaRPr>
                    </a:p>
                  </a:txBody>
                  <a:tcPr marL="0" marR="0" marT="44450" marB="0"/>
                </a:tc>
                <a:tc>
                  <a:txBody>
                    <a:bodyPr/>
                    <a:lstStyle/>
                    <a:p>
                      <a:pPr marR="36195" algn="r">
                        <a:lnSpc>
                          <a:spcPct val="100000"/>
                        </a:lnSpc>
                        <a:spcBef>
                          <a:spcPts val="350"/>
                        </a:spcBef>
                      </a:pPr>
                      <a:r>
                        <a:rPr sz="700" spc="-5" dirty="0"/>
                        <a:t>7</a:t>
                      </a:r>
                      <a:r>
                        <a:rPr sz="700" dirty="0"/>
                        <a:t>4</a:t>
                      </a:r>
                      <a:endParaRPr sz="700">
                        <a:latin typeface="Arial"/>
                        <a:cs typeface="Arial"/>
                      </a:endParaRPr>
                    </a:p>
                  </a:txBody>
                  <a:tcPr marL="0" marR="0" marT="44450" marB="0"/>
                </a:tc>
                <a:tc>
                  <a:txBody>
                    <a:bodyPr/>
                    <a:lstStyle/>
                    <a:p>
                      <a:pPr marR="37465" algn="r">
                        <a:lnSpc>
                          <a:spcPct val="100000"/>
                        </a:lnSpc>
                        <a:spcBef>
                          <a:spcPts val="350"/>
                        </a:spcBef>
                      </a:pPr>
                      <a:r>
                        <a:rPr sz="700" spc="-5" dirty="0"/>
                        <a:t>77</a:t>
                      </a:r>
                      <a:r>
                        <a:rPr sz="700" dirty="0"/>
                        <a:t>9</a:t>
                      </a:r>
                      <a:endParaRPr sz="700">
                        <a:latin typeface="Arial"/>
                        <a:cs typeface="Arial"/>
                      </a:endParaRPr>
                    </a:p>
                  </a:txBody>
                  <a:tcPr marL="0" marR="0" marT="44450" marB="0"/>
                </a:tc>
              </a:tr>
              <a:tr h="198175">
                <a:tc>
                  <a:txBody>
                    <a:bodyPr/>
                    <a:lstStyle/>
                    <a:p>
                      <a:pPr marR="43815" algn="r">
                        <a:lnSpc>
                          <a:spcPct val="100000"/>
                        </a:lnSpc>
                        <a:spcBef>
                          <a:spcPts val="320"/>
                        </a:spcBef>
                      </a:pPr>
                      <a:r>
                        <a:rPr sz="700" spc="-5" dirty="0"/>
                        <a:t>Commercia</a:t>
                      </a:r>
                      <a:r>
                        <a:rPr sz="700" dirty="0"/>
                        <a:t>l</a:t>
                      </a:r>
                      <a:endParaRPr sz="700">
                        <a:latin typeface="Arial"/>
                        <a:cs typeface="Arial"/>
                      </a:endParaRPr>
                    </a:p>
                  </a:txBody>
                  <a:tcPr marL="0" marR="0" marT="40640" marB="0"/>
                </a:tc>
                <a:tc>
                  <a:txBody>
                    <a:bodyPr/>
                    <a:lstStyle/>
                    <a:p>
                      <a:pPr marR="43815" algn="r">
                        <a:lnSpc>
                          <a:spcPct val="100000"/>
                        </a:lnSpc>
                        <a:spcBef>
                          <a:spcPts val="320"/>
                        </a:spcBef>
                      </a:pPr>
                      <a:r>
                        <a:rPr sz="700" spc="5" dirty="0"/>
                        <a:t>Etobicoke</a:t>
                      </a:r>
                      <a:r>
                        <a:rPr sz="700" spc="-75" dirty="0"/>
                        <a:t> </a:t>
                      </a:r>
                      <a:r>
                        <a:rPr sz="700" spc="5" dirty="0"/>
                        <a:t>York</a:t>
                      </a:r>
                      <a:endParaRPr sz="700">
                        <a:latin typeface="Arial"/>
                        <a:cs typeface="Arial"/>
                      </a:endParaRPr>
                    </a:p>
                  </a:txBody>
                  <a:tcPr marL="0" marR="0" marT="40640" marB="0"/>
                </a:tc>
                <a:tc>
                  <a:txBody>
                    <a:bodyPr/>
                    <a:lstStyle/>
                    <a:p>
                      <a:pPr marR="38735" algn="r">
                        <a:lnSpc>
                          <a:spcPct val="100000"/>
                        </a:lnSpc>
                        <a:spcBef>
                          <a:spcPts val="320"/>
                        </a:spcBef>
                      </a:pPr>
                      <a:r>
                        <a:rPr sz="700" spc="-5" dirty="0"/>
                        <a:t>28</a:t>
                      </a:r>
                      <a:r>
                        <a:rPr sz="700" dirty="0"/>
                        <a:t>1</a:t>
                      </a:r>
                      <a:endParaRPr sz="700" dirty="0">
                        <a:latin typeface="Arial"/>
                        <a:cs typeface="Arial"/>
                      </a:endParaRPr>
                    </a:p>
                  </a:txBody>
                  <a:tcPr marL="0" marR="0" marT="40640" marB="0"/>
                </a:tc>
                <a:tc>
                  <a:txBody>
                    <a:bodyPr/>
                    <a:lstStyle/>
                    <a:p>
                      <a:pPr marR="38735" algn="r">
                        <a:lnSpc>
                          <a:spcPct val="100000"/>
                        </a:lnSpc>
                        <a:spcBef>
                          <a:spcPts val="320"/>
                        </a:spcBef>
                      </a:pPr>
                      <a:r>
                        <a:rPr sz="700" spc="-5" dirty="0"/>
                        <a:t>81</a:t>
                      </a:r>
                      <a:r>
                        <a:rPr sz="700" dirty="0"/>
                        <a:t>4</a:t>
                      </a:r>
                      <a:endParaRPr sz="700">
                        <a:latin typeface="Arial"/>
                        <a:cs typeface="Arial"/>
                      </a:endParaRPr>
                    </a:p>
                  </a:txBody>
                  <a:tcPr marL="0" marR="0" marT="40640" marB="0"/>
                </a:tc>
                <a:tc>
                  <a:txBody>
                    <a:bodyPr/>
                    <a:lstStyle/>
                    <a:p>
                      <a:pPr marR="41275" algn="r">
                        <a:lnSpc>
                          <a:spcPct val="100000"/>
                        </a:lnSpc>
                        <a:spcBef>
                          <a:spcPts val="320"/>
                        </a:spcBef>
                      </a:pPr>
                      <a:r>
                        <a:rPr sz="700" spc="-5" dirty="0"/>
                        <a:t>196</a:t>
                      </a:r>
                      <a:r>
                        <a:rPr sz="700" dirty="0"/>
                        <a:t>0</a:t>
                      </a:r>
                      <a:endParaRPr sz="700">
                        <a:latin typeface="Arial"/>
                        <a:cs typeface="Arial"/>
                      </a:endParaRPr>
                    </a:p>
                  </a:txBody>
                  <a:tcPr marL="0" marR="0" marT="40640" marB="0"/>
                </a:tc>
                <a:tc>
                  <a:txBody>
                    <a:bodyPr/>
                    <a:lstStyle/>
                    <a:p>
                      <a:pPr marR="38735" algn="r">
                        <a:lnSpc>
                          <a:spcPct val="100000"/>
                        </a:lnSpc>
                        <a:spcBef>
                          <a:spcPts val="320"/>
                        </a:spcBef>
                      </a:pPr>
                      <a:r>
                        <a:rPr sz="700" spc="-5" dirty="0"/>
                        <a:t>45</a:t>
                      </a:r>
                      <a:r>
                        <a:rPr sz="700" dirty="0"/>
                        <a:t>7</a:t>
                      </a:r>
                      <a:endParaRPr sz="700">
                        <a:latin typeface="Arial"/>
                        <a:cs typeface="Arial"/>
                      </a:endParaRPr>
                    </a:p>
                  </a:txBody>
                  <a:tcPr marL="0" marR="0" marT="40640" marB="0"/>
                </a:tc>
                <a:tc>
                  <a:txBody>
                    <a:bodyPr/>
                    <a:lstStyle/>
                    <a:p>
                      <a:pPr marR="38735" algn="r">
                        <a:lnSpc>
                          <a:spcPct val="100000"/>
                        </a:lnSpc>
                        <a:spcBef>
                          <a:spcPts val="320"/>
                        </a:spcBef>
                      </a:pPr>
                      <a:r>
                        <a:rPr sz="700" spc="-5" dirty="0"/>
                        <a:t>86</a:t>
                      </a:r>
                      <a:r>
                        <a:rPr sz="700" dirty="0"/>
                        <a:t>1</a:t>
                      </a:r>
                      <a:endParaRPr sz="700">
                        <a:latin typeface="Arial"/>
                        <a:cs typeface="Arial"/>
                      </a:endParaRPr>
                    </a:p>
                  </a:txBody>
                  <a:tcPr marL="0" marR="0" marT="40640" marB="0"/>
                </a:tc>
                <a:tc>
                  <a:txBody>
                    <a:bodyPr/>
                    <a:lstStyle/>
                    <a:p>
                      <a:pPr marR="40005" algn="r">
                        <a:lnSpc>
                          <a:spcPct val="100000"/>
                        </a:lnSpc>
                        <a:spcBef>
                          <a:spcPts val="320"/>
                        </a:spcBef>
                      </a:pPr>
                      <a:r>
                        <a:rPr sz="700" spc="-5" dirty="0"/>
                        <a:t>437</a:t>
                      </a:r>
                      <a:r>
                        <a:rPr sz="700" dirty="0"/>
                        <a:t>3</a:t>
                      </a:r>
                      <a:endParaRPr sz="700">
                        <a:latin typeface="Arial"/>
                        <a:cs typeface="Arial"/>
                      </a:endParaRPr>
                    </a:p>
                  </a:txBody>
                  <a:tcPr marL="0" marR="0" marT="40640" marB="0"/>
                </a:tc>
              </a:tr>
              <a:tr h="198175">
                <a:tc>
                  <a:txBody>
                    <a:bodyPr/>
                    <a:lstStyle/>
                    <a:p>
                      <a:pPr marR="35560" algn="r">
                        <a:lnSpc>
                          <a:spcPct val="100000"/>
                        </a:lnSpc>
                        <a:spcBef>
                          <a:spcPts val="320"/>
                        </a:spcBef>
                      </a:pPr>
                      <a:r>
                        <a:rPr sz="700" spc="-5" dirty="0"/>
                        <a:t>Non-Profi</a:t>
                      </a:r>
                      <a:r>
                        <a:rPr sz="700" dirty="0"/>
                        <a:t>t</a:t>
                      </a:r>
                      <a:endParaRPr sz="700">
                        <a:latin typeface="Arial"/>
                        <a:cs typeface="Arial"/>
                      </a:endParaRPr>
                    </a:p>
                  </a:txBody>
                  <a:tcPr marL="0" marR="0" marT="40640" marB="0"/>
                </a:tc>
                <a:tc>
                  <a:txBody>
                    <a:bodyPr/>
                    <a:lstStyle/>
                    <a:p>
                      <a:pPr marR="43815" algn="r">
                        <a:lnSpc>
                          <a:spcPct val="100000"/>
                        </a:lnSpc>
                        <a:spcBef>
                          <a:spcPts val="320"/>
                        </a:spcBef>
                      </a:pPr>
                      <a:r>
                        <a:rPr sz="700" spc="5" dirty="0"/>
                        <a:t>Etobicoke</a:t>
                      </a:r>
                      <a:r>
                        <a:rPr sz="700" spc="-75" dirty="0"/>
                        <a:t> </a:t>
                      </a:r>
                      <a:r>
                        <a:rPr sz="700" spc="5" dirty="0"/>
                        <a:t>York</a:t>
                      </a:r>
                      <a:endParaRPr sz="700">
                        <a:latin typeface="Arial"/>
                        <a:cs typeface="Arial"/>
                      </a:endParaRPr>
                    </a:p>
                  </a:txBody>
                  <a:tcPr marL="0" marR="0" marT="40640" marB="0"/>
                </a:tc>
                <a:tc>
                  <a:txBody>
                    <a:bodyPr/>
                    <a:lstStyle/>
                    <a:p>
                      <a:pPr marR="38735" algn="r">
                        <a:lnSpc>
                          <a:spcPct val="100000"/>
                        </a:lnSpc>
                        <a:spcBef>
                          <a:spcPts val="320"/>
                        </a:spcBef>
                      </a:pPr>
                      <a:r>
                        <a:rPr sz="700" spc="-5" dirty="0"/>
                        <a:t>32</a:t>
                      </a:r>
                      <a:r>
                        <a:rPr sz="700" dirty="0"/>
                        <a:t>6</a:t>
                      </a:r>
                      <a:endParaRPr sz="700">
                        <a:latin typeface="Arial"/>
                        <a:cs typeface="Arial"/>
                      </a:endParaRPr>
                    </a:p>
                  </a:txBody>
                  <a:tcPr marL="0" marR="0" marT="40640" marB="0"/>
                </a:tc>
                <a:tc>
                  <a:txBody>
                    <a:bodyPr/>
                    <a:lstStyle/>
                    <a:p>
                      <a:pPr marR="38735" algn="r">
                        <a:lnSpc>
                          <a:spcPct val="100000"/>
                        </a:lnSpc>
                        <a:spcBef>
                          <a:spcPts val="320"/>
                        </a:spcBef>
                      </a:pPr>
                      <a:r>
                        <a:rPr sz="700" spc="-5" dirty="0"/>
                        <a:t>87</a:t>
                      </a:r>
                      <a:r>
                        <a:rPr sz="700" dirty="0"/>
                        <a:t>9</a:t>
                      </a:r>
                      <a:endParaRPr sz="700">
                        <a:latin typeface="Arial"/>
                        <a:cs typeface="Arial"/>
                      </a:endParaRPr>
                    </a:p>
                  </a:txBody>
                  <a:tcPr marL="0" marR="0" marT="40640" marB="0"/>
                </a:tc>
                <a:tc>
                  <a:txBody>
                    <a:bodyPr/>
                    <a:lstStyle/>
                    <a:p>
                      <a:pPr marR="41275" algn="r">
                        <a:lnSpc>
                          <a:spcPct val="100000"/>
                        </a:lnSpc>
                        <a:spcBef>
                          <a:spcPts val="320"/>
                        </a:spcBef>
                      </a:pPr>
                      <a:r>
                        <a:rPr sz="700" spc="-5" dirty="0"/>
                        <a:t>211</a:t>
                      </a:r>
                      <a:r>
                        <a:rPr sz="700" dirty="0"/>
                        <a:t>8</a:t>
                      </a:r>
                      <a:endParaRPr sz="700">
                        <a:latin typeface="Arial"/>
                        <a:cs typeface="Arial"/>
                      </a:endParaRPr>
                    </a:p>
                  </a:txBody>
                  <a:tcPr marL="0" marR="0" marT="40640" marB="0"/>
                </a:tc>
                <a:tc>
                  <a:txBody>
                    <a:bodyPr/>
                    <a:lstStyle/>
                    <a:p>
                      <a:pPr marR="41275" algn="r">
                        <a:lnSpc>
                          <a:spcPct val="100000"/>
                        </a:lnSpc>
                        <a:spcBef>
                          <a:spcPts val="320"/>
                        </a:spcBef>
                      </a:pPr>
                      <a:r>
                        <a:rPr sz="700" spc="-5" dirty="0"/>
                        <a:t>234</a:t>
                      </a:r>
                      <a:r>
                        <a:rPr sz="700" dirty="0"/>
                        <a:t>9</a:t>
                      </a:r>
                      <a:endParaRPr sz="700">
                        <a:latin typeface="Arial"/>
                        <a:cs typeface="Arial"/>
                      </a:endParaRPr>
                    </a:p>
                  </a:txBody>
                  <a:tcPr marL="0" marR="0" marT="40640" marB="0"/>
                </a:tc>
                <a:tc>
                  <a:txBody>
                    <a:bodyPr/>
                    <a:lstStyle/>
                    <a:p>
                      <a:pPr marR="41275" algn="r">
                        <a:lnSpc>
                          <a:spcPct val="100000"/>
                        </a:lnSpc>
                        <a:spcBef>
                          <a:spcPts val="320"/>
                        </a:spcBef>
                      </a:pPr>
                      <a:r>
                        <a:rPr sz="700" spc="-5" dirty="0"/>
                        <a:t>411</a:t>
                      </a:r>
                      <a:r>
                        <a:rPr sz="700" dirty="0"/>
                        <a:t>7</a:t>
                      </a:r>
                      <a:endParaRPr sz="700">
                        <a:latin typeface="Arial"/>
                        <a:cs typeface="Arial"/>
                      </a:endParaRPr>
                    </a:p>
                  </a:txBody>
                  <a:tcPr marL="0" marR="0" marT="40640" marB="0"/>
                </a:tc>
                <a:tc>
                  <a:txBody>
                    <a:bodyPr/>
                    <a:lstStyle/>
                    <a:p>
                      <a:pPr marR="40005" algn="r">
                        <a:lnSpc>
                          <a:spcPct val="100000"/>
                        </a:lnSpc>
                        <a:spcBef>
                          <a:spcPts val="320"/>
                        </a:spcBef>
                      </a:pPr>
                      <a:r>
                        <a:rPr sz="700" spc="-5" dirty="0"/>
                        <a:t>978</a:t>
                      </a:r>
                      <a:r>
                        <a:rPr sz="700" dirty="0"/>
                        <a:t>9</a:t>
                      </a:r>
                      <a:endParaRPr sz="700">
                        <a:latin typeface="Arial"/>
                        <a:cs typeface="Arial"/>
                      </a:endParaRPr>
                    </a:p>
                  </a:txBody>
                  <a:tcPr marL="0" marR="0" marT="40640" marB="0"/>
                </a:tc>
              </a:tr>
              <a:tr h="198175">
                <a:tc>
                  <a:txBody>
                    <a:bodyPr/>
                    <a:lstStyle/>
                    <a:p>
                      <a:pPr marR="45720" algn="r">
                        <a:lnSpc>
                          <a:spcPct val="100000"/>
                        </a:lnSpc>
                        <a:spcBef>
                          <a:spcPts val="320"/>
                        </a:spcBef>
                      </a:pPr>
                      <a:r>
                        <a:rPr sz="700" spc="-5" dirty="0"/>
                        <a:t>City-Operate</a:t>
                      </a:r>
                      <a:r>
                        <a:rPr sz="700" dirty="0"/>
                        <a:t>d</a:t>
                      </a:r>
                      <a:endParaRPr sz="700">
                        <a:latin typeface="Arial"/>
                        <a:cs typeface="Arial"/>
                      </a:endParaRPr>
                    </a:p>
                  </a:txBody>
                  <a:tcPr marL="0" marR="0" marT="40640" marB="0"/>
                </a:tc>
                <a:tc>
                  <a:txBody>
                    <a:bodyPr/>
                    <a:lstStyle/>
                    <a:p>
                      <a:pPr marR="38100" algn="r">
                        <a:lnSpc>
                          <a:spcPct val="100000"/>
                        </a:lnSpc>
                        <a:spcBef>
                          <a:spcPts val="320"/>
                        </a:spcBef>
                      </a:pPr>
                      <a:r>
                        <a:rPr sz="700" spc="5" dirty="0"/>
                        <a:t>North</a:t>
                      </a:r>
                      <a:r>
                        <a:rPr sz="700" spc="-85" dirty="0"/>
                        <a:t> </a:t>
                      </a:r>
                      <a:r>
                        <a:rPr sz="700" spc="5" dirty="0"/>
                        <a:t>York</a:t>
                      </a:r>
                      <a:endParaRPr sz="700">
                        <a:latin typeface="Arial"/>
                        <a:cs typeface="Arial"/>
                      </a:endParaRPr>
                    </a:p>
                  </a:txBody>
                  <a:tcPr marL="0" marR="0" marT="40640" marB="0"/>
                </a:tc>
                <a:tc>
                  <a:txBody>
                    <a:bodyPr/>
                    <a:lstStyle/>
                    <a:p>
                      <a:pPr marR="36195" algn="r">
                        <a:lnSpc>
                          <a:spcPct val="100000"/>
                        </a:lnSpc>
                        <a:spcBef>
                          <a:spcPts val="320"/>
                        </a:spcBef>
                      </a:pPr>
                      <a:r>
                        <a:rPr sz="700" spc="-5" dirty="0"/>
                        <a:t>4</a:t>
                      </a:r>
                      <a:r>
                        <a:rPr sz="700" dirty="0"/>
                        <a:t>6</a:t>
                      </a:r>
                      <a:endParaRPr sz="700">
                        <a:latin typeface="Arial"/>
                        <a:cs typeface="Arial"/>
                      </a:endParaRPr>
                    </a:p>
                  </a:txBody>
                  <a:tcPr marL="0" marR="0" marT="40640" marB="0"/>
                </a:tc>
                <a:tc>
                  <a:txBody>
                    <a:bodyPr/>
                    <a:lstStyle/>
                    <a:p>
                      <a:pPr marR="36195" algn="r">
                        <a:lnSpc>
                          <a:spcPct val="100000"/>
                        </a:lnSpc>
                        <a:spcBef>
                          <a:spcPts val="320"/>
                        </a:spcBef>
                      </a:pPr>
                      <a:r>
                        <a:rPr sz="700" spc="-5" dirty="0"/>
                        <a:t>7</a:t>
                      </a:r>
                      <a:r>
                        <a:rPr sz="700" dirty="0"/>
                        <a:t>5</a:t>
                      </a:r>
                      <a:endParaRPr sz="700">
                        <a:latin typeface="Arial"/>
                        <a:cs typeface="Arial"/>
                      </a:endParaRPr>
                    </a:p>
                  </a:txBody>
                  <a:tcPr marL="0" marR="0" marT="40640" marB="0"/>
                </a:tc>
                <a:tc>
                  <a:txBody>
                    <a:bodyPr/>
                    <a:lstStyle/>
                    <a:p>
                      <a:pPr marR="38735" algn="r">
                        <a:lnSpc>
                          <a:spcPct val="100000"/>
                        </a:lnSpc>
                        <a:spcBef>
                          <a:spcPts val="320"/>
                        </a:spcBef>
                      </a:pPr>
                      <a:r>
                        <a:rPr sz="700" spc="-5" dirty="0"/>
                        <a:t>15</a:t>
                      </a:r>
                      <a:r>
                        <a:rPr sz="700" dirty="0"/>
                        <a:t>2</a:t>
                      </a:r>
                      <a:endParaRPr sz="700">
                        <a:latin typeface="Arial"/>
                        <a:cs typeface="Arial"/>
                      </a:endParaRPr>
                    </a:p>
                  </a:txBody>
                  <a:tcPr marL="0" marR="0" marT="40640" marB="0"/>
                </a:tc>
                <a:tc>
                  <a:txBody>
                    <a:bodyPr/>
                    <a:lstStyle/>
                    <a:p>
                      <a:pPr marR="36195" algn="r">
                        <a:lnSpc>
                          <a:spcPct val="100000"/>
                        </a:lnSpc>
                        <a:spcBef>
                          <a:spcPts val="320"/>
                        </a:spcBef>
                      </a:pPr>
                      <a:r>
                        <a:rPr sz="700" spc="-5" dirty="0"/>
                        <a:t>8</a:t>
                      </a:r>
                      <a:r>
                        <a:rPr sz="700" dirty="0"/>
                        <a:t>0</a:t>
                      </a:r>
                      <a:endParaRPr sz="700">
                        <a:latin typeface="Arial"/>
                        <a:cs typeface="Arial"/>
                      </a:endParaRPr>
                    </a:p>
                  </a:txBody>
                  <a:tcPr marL="0" marR="0" marT="40640" marB="0"/>
                </a:tc>
                <a:tc>
                  <a:txBody>
                    <a:bodyPr/>
                    <a:lstStyle/>
                    <a:p>
                      <a:pPr marR="38735" algn="r">
                        <a:lnSpc>
                          <a:spcPct val="100000"/>
                        </a:lnSpc>
                        <a:spcBef>
                          <a:spcPts val="320"/>
                        </a:spcBef>
                      </a:pPr>
                      <a:r>
                        <a:rPr sz="700" spc="-5" dirty="0"/>
                        <a:t>11</a:t>
                      </a:r>
                      <a:r>
                        <a:rPr sz="700" dirty="0"/>
                        <a:t>8</a:t>
                      </a:r>
                      <a:endParaRPr sz="700">
                        <a:latin typeface="Arial"/>
                        <a:cs typeface="Arial"/>
                      </a:endParaRPr>
                    </a:p>
                  </a:txBody>
                  <a:tcPr marL="0" marR="0" marT="40640" marB="0"/>
                </a:tc>
                <a:tc>
                  <a:txBody>
                    <a:bodyPr/>
                    <a:lstStyle/>
                    <a:p>
                      <a:pPr marR="37465" algn="r">
                        <a:lnSpc>
                          <a:spcPct val="100000"/>
                        </a:lnSpc>
                        <a:spcBef>
                          <a:spcPts val="320"/>
                        </a:spcBef>
                      </a:pPr>
                      <a:r>
                        <a:rPr sz="700" spc="-5" dirty="0"/>
                        <a:t>47</a:t>
                      </a:r>
                      <a:r>
                        <a:rPr sz="700" dirty="0"/>
                        <a:t>1</a:t>
                      </a:r>
                      <a:endParaRPr sz="700">
                        <a:latin typeface="Arial"/>
                        <a:cs typeface="Arial"/>
                      </a:endParaRPr>
                    </a:p>
                  </a:txBody>
                  <a:tcPr marL="0" marR="0" marT="40640" marB="0"/>
                </a:tc>
              </a:tr>
              <a:tr h="198175">
                <a:tc>
                  <a:txBody>
                    <a:bodyPr/>
                    <a:lstStyle/>
                    <a:p>
                      <a:pPr marR="43815" algn="r">
                        <a:lnSpc>
                          <a:spcPct val="100000"/>
                        </a:lnSpc>
                        <a:spcBef>
                          <a:spcPts val="320"/>
                        </a:spcBef>
                      </a:pPr>
                      <a:r>
                        <a:rPr sz="700" spc="-5" dirty="0"/>
                        <a:t>Commercia</a:t>
                      </a:r>
                      <a:r>
                        <a:rPr sz="700" dirty="0"/>
                        <a:t>l</a:t>
                      </a:r>
                      <a:endParaRPr sz="700">
                        <a:latin typeface="Arial"/>
                        <a:cs typeface="Arial"/>
                      </a:endParaRPr>
                    </a:p>
                  </a:txBody>
                  <a:tcPr marL="0" marR="0" marT="40640" marB="0"/>
                </a:tc>
                <a:tc>
                  <a:txBody>
                    <a:bodyPr/>
                    <a:lstStyle/>
                    <a:p>
                      <a:pPr marR="38100" algn="r">
                        <a:lnSpc>
                          <a:spcPct val="100000"/>
                        </a:lnSpc>
                        <a:spcBef>
                          <a:spcPts val="320"/>
                        </a:spcBef>
                      </a:pPr>
                      <a:r>
                        <a:rPr sz="700" spc="5" dirty="0"/>
                        <a:t>North</a:t>
                      </a:r>
                      <a:r>
                        <a:rPr sz="700" spc="-85" dirty="0"/>
                        <a:t> </a:t>
                      </a:r>
                      <a:r>
                        <a:rPr sz="700" spc="5" dirty="0"/>
                        <a:t>York</a:t>
                      </a:r>
                      <a:endParaRPr sz="700">
                        <a:latin typeface="Arial"/>
                        <a:cs typeface="Arial"/>
                      </a:endParaRPr>
                    </a:p>
                  </a:txBody>
                  <a:tcPr marL="0" marR="0" marT="40640" marB="0"/>
                </a:tc>
                <a:tc>
                  <a:txBody>
                    <a:bodyPr/>
                    <a:lstStyle/>
                    <a:p>
                      <a:pPr marR="38735" algn="r">
                        <a:lnSpc>
                          <a:spcPct val="100000"/>
                        </a:lnSpc>
                        <a:spcBef>
                          <a:spcPts val="320"/>
                        </a:spcBef>
                      </a:pPr>
                      <a:r>
                        <a:rPr sz="700" spc="-5" dirty="0"/>
                        <a:t>37</a:t>
                      </a:r>
                      <a:r>
                        <a:rPr sz="700" dirty="0"/>
                        <a:t>1</a:t>
                      </a:r>
                      <a:endParaRPr sz="700">
                        <a:latin typeface="Arial"/>
                        <a:cs typeface="Arial"/>
                      </a:endParaRPr>
                    </a:p>
                  </a:txBody>
                  <a:tcPr marL="0" marR="0" marT="40640" marB="0"/>
                </a:tc>
                <a:tc>
                  <a:txBody>
                    <a:bodyPr/>
                    <a:lstStyle/>
                    <a:p>
                      <a:pPr marR="41275" algn="r">
                        <a:lnSpc>
                          <a:spcPct val="100000"/>
                        </a:lnSpc>
                        <a:spcBef>
                          <a:spcPts val="320"/>
                        </a:spcBef>
                      </a:pPr>
                      <a:r>
                        <a:rPr sz="700" spc="-5" dirty="0"/>
                        <a:t>120</a:t>
                      </a:r>
                      <a:r>
                        <a:rPr sz="700" dirty="0"/>
                        <a:t>6</a:t>
                      </a:r>
                      <a:endParaRPr sz="700">
                        <a:latin typeface="Arial"/>
                        <a:cs typeface="Arial"/>
                      </a:endParaRPr>
                    </a:p>
                  </a:txBody>
                  <a:tcPr marL="0" marR="0" marT="40640" marB="0"/>
                </a:tc>
                <a:tc>
                  <a:txBody>
                    <a:bodyPr/>
                    <a:lstStyle/>
                    <a:p>
                      <a:pPr marR="41275" algn="r">
                        <a:lnSpc>
                          <a:spcPct val="100000"/>
                        </a:lnSpc>
                        <a:spcBef>
                          <a:spcPts val="320"/>
                        </a:spcBef>
                      </a:pPr>
                      <a:r>
                        <a:rPr sz="700" spc="-5" dirty="0"/>
                        <a:t>264</a:t>
                      </a:r>
                      <a:r>
                        <a:rPr sz="700" dirty="0"/>
                        <a:t>6</a:t>
                      </a:r>
                      <a:endParaRPr sz="700">
                        <a:latin typeface="Arial"/>
                        <a:cs typeface="Arial"/>
                      </a:endParaRPr>
                    </a:p>
                  </a:txBody>
                  <a:tcPr marL="0" marR="0" marT="40640" marB="0"/>
                </a:tc>
                <a:tc>
                  <a:txBody>
                    <a:bodyPr/>
                    <a:lstStyle/>
                    <a:p>
                      <a:pPr marR="38735" algn="r">
                        <a:lnSpc>
                          <a:spcPct val="100000"/>
                        </a:lnSpc>
                        <a:spcBef>
                          <a:spcPts val="320"/>
                        </a:spcBef>
                      </a:pPr>
                      <a:r>
                        <a:rPr sz="700" spc="-5" dirty="0"/>
                        <a:t>30</a:t>
                      </a:r>
                      <a:r>
                        <a:rPr sz="700" dirty="0"/>
                        <a:t>5</a:t>
                      </a:r>
                      <a:endParaRPr sz="700">
                        <a:latin typeface="Arial"/>
                        <a:cs typeface="Arial"/>
                      </a:endParaRPr>
                    </a:p>
                  </a:txBody>
                  <a:tcPr marL="0" marR="0" marT="40640" marB="0"/>
                </a:tc>
                <a:tc>
                  <a:txBody>
                    <a:bodyPr/>
                    <a:lstStyle/>
                    <a:p>
                      <a:pPr marR="38735" algn="r">
                        <a:lnSpc>
                          <a:spcPct val="100000"/>
                        </a:lnSpc>
                        <a:spcBef>
                          <a:spcPts val="320"/>
                        </a:spcBef>
                      </a:pPr>
                      <a:r>
                        <a:rPr sz="700" spc="-5" dirty="0"/>
                        <a:t>55</a:t>
                      </a:r>
                      <a:r>
                        <a:rPr sz="700" dirty="0"/>
                        <a:t>6</a:t>
                      </a:r>
                      <a:endParaRPr sz="700">
                        <a:latin typeface="Arial"/>
                        <a:cs typeface="Arial"/>
                      </a:endParaRPr>
                    </a:p>
                  </a:txBody>
                  <a:tcPr marL="0" marR="0" marT="40640" marB="0"/>
                </a:tc>
                <a:tc>
                  <a:txBody>
                    <a:bodyPr/>
                    <a:lstStyle/>
                    <a:p>
                      <a:pPr marR="40005" algn="r">
                        <a:lnSpc>
                          <a:spcPct val="100000"/>
                        </a:lnSpc>
                        <a:spcBef>
                          <a:spcPts val="320"/>
                        </a:spcBef>
                      </a:pPr>
                      <a:r>
                        <a:rPr sz="700" spc="-5" dirty="0"/>
                        <a:t>508</a:t>
                      </a:r>
                      <a:r>
                        <a:rPr sz="700" dirty="0"/>
                        <a:t>4</a:t>
                      </a:r>
                      <a:endParaRPr sz="700">
                        <a:latin typeface="Arial"/>
                        <a:cs typeface="Arial"/>
                      </a:endParaRPr>
                    </a:p>
                  </a:txBody>
                  <a:tcPr marL="0" marR="0" marT="40640" marB="0"/>
                </a:tc>
              </a:tr>
              <a:tr h="198175">
                <a:tc>
                  <a:txBody>
                    <a:bodyPr/>
                    <a:lstStyle/>
                    <a:p>
                      <a:pPr marR="35560" algn="r">
                        <a:lnSpc>
                          <a:spcPct val="100000"/>
                        </a:lnSpc>
                        <a:spcBef>
                          <a:spcPts val="320"/>
                        </a:spcBef>
                      </a:pPr>
                      <a:r>
                        <a:rPr sz="700" spc="-5" dirty="0"/>
                        <a:t>Non-Profi</a:t>
                      </a:r>
                      <a:r>
                        <a:rPr sz="700" dirty="0"/>
                        <a:t>t</a:t>
                      </a:r>
                      <a:endParaRPr sz="700">
                        <a:latin typeface="Arial"/>
                        <a:cs typeface="Arial"/>
                      </a:endParaRPr>
                    </a:p>
                  </a:txBody>
                  <a:tcPr marL="0" marR="0" marT="40640" marB="0"/>
                </a:tc>
                <a:tc>
                  <a:txBody>
                    <a:bodyPr/>
                    <a:lstStyle/>
                    <a:p>
                      <a:pPr marR="38100" algn="r">
                        <a:lnSpc>
                          <a:spcPct val="100000"/>
                        </a:lnSpc>
                        <a:spcBef>
                          <a:spcPts val="320"/>
                        </a:spcBef>
                      </a:pPr>
                      <a:r>
                        <a:rPr sz="700" spc="5" dirty="0"/>
                        <a:t>North</a:t>
                      </a:r>
                      <a:r>
                        <a:rPr sz="700" spc="-85" dirty="0"/>
                        <a:t> </a:t>
                      </a:r>
                      <a:r>
                        <a:rPr sz="700" spc="5" dirty="0"/>
                        <a:t>York</a:t>
                      </a:r>
                      <a:endParaRPr sz="700">
                        <a:latin typeface="Arial"/>
                        <a:cs typeface="Arial"/>
                      </a:endParaRPr>
                    </a:p>
                  </a:txBody>
                  <a:tcPr marL="0" marR="0" marT="40640" marB="0"/>
                </a:tc>
                <a:tc>
                  <a:txBody>
                    <a:bodyPr/>
                    <a:lstStyle/>
                    <a:p>
                      <a:pPr marR="38735" algn="r">
                        <a:lnSpc>
                          <a:spcPct val="100000"/>
                        </a:lnSpc>
                        <a:spcBef>
                          <a:spcPts val="320"/>
                        </a:spcBef>
                      </a:pPr>
                      <a:r>
                        <a:rPr sz="700" spc="-5" dirty="0"/>
                        <a:t>42</a:t>
                      </a:r>
                      <a:r>
                        <a:rPr sz="700" dirty="0"/>
                        <a:t>2</a:t>
                      </a:r>
                      <a:endParaRPr sz="700">
                        <a:latin typeface="Arial"/>
                        <a:cs typeface="Arial"/>
                      </a:endParaRPr>
                    </a:p>
                  </a:txBody>
                  <a:tcPr marL="0" marR="0" marT="40640" marB="0"/>
                </a:tc>
                <a:tc>
                  <a:txBody>
                    <a:bodyPr/>
                    <a:lstStyle/>
                    <a:p>
                      <a:pPr marR="41275" algn="r">
                        <a:lnSpc>
                          <a:spcPct val="100000"/>
                        </a:lnSpc>
                        <a:spcBef>
                          <a:spcPts val="320"/>
                        </a:spcBef>
                      </a:pPr>
                      <a:r>
                        <a:rPr sz="700" spc="-5" dirty="0"/>
                        <a:t>158</a:t>
                      </a:r>
                      <a:r>
                        <a:rPr sz="700" dirty="0"/>
                        <a:t>8</a:t>
                      </a:r>
                      <a:endParaRPr sz="700">
                        <a:latin typeface="Arial"/>
                        <a:cs typeface="Arial"/>
                      </a:endParaRPr>
                    </a:p>
                  </a:txBody>
                  <a:tcPr marL="0" marR="0" marT="40640" marB="0"/>
                </a:tc>
                <a:tc>
                  <a:txBody>
                    <a:bodyPr/>
                    <a:lstStyle/>
                    <a:p>
                      <a:pPr marR="41275" algn="r">
                        <a:lnSpc>
                          <a:spcPct val="100000"/>
                        </a:lnSpc>
                        <a:spcBef>
                          <a:spcPts val="320"/>
                        </a:spcBef>
                      </a:pPr>
                      <a:r>
                        <a:rPr sz="700" spc="-5" dirty="0"/>
                        <a:t>403</a:t>
                      </a:r>
                      <a:r>
                        <a:rPr sz="700" dirty="0"/>
                        <a:t>4</a:t>
                      </a:r>
                      <a:endParaRPr sz="700">
                        <a:latin typeface="Arial"/>
                        <a:cs typeface="Arial"/>
                      </a:endParaRPr>
                    </a:p>
                  </a:txBody>
                  <a:tcPr marL="0" marR="0" marT="40640" marB="0"/>
                </a:tc>
                <a:tc>
                  <a:txBody>
                    <a:bodyPr/>
                    <a:lstStyle/>
                    <a:p>
                      <a:pPr marR="41275" algn="r">
                        <a:lnSpc>
                          <a:spcPct val="100000"/>
                        </a:lnSpc>
                        <a:spcBef>
                          <a:spcPts val="320"/>
                        </a:spcBef>
                      </a:pPr>
                      <a:r>
                        <a:rPr sz="700" spc="-5" dirty="0"/>
                        <a:t>289</a:t>
                      </a:r>
                      <a:r>
                        <a:rPr sz="700" dirty="0"/>
                        <a:t>5</a:t>
                      </a:r>
                      <a:endParaRPr sz="700">
                        <a:latin typeface="Arial"/>
                        <a:cs typeface="Arial"/>
                      </a:endParaRPr>
                    </a:p>
                  </a:txBody>
                  <a:tcPr marL="0" marR="0" marT="40640" marB="0"/>
                </a:tc>
                <a:tc>
                  <a:txBody>
                    <a:bodyPr/>
                    <a:lstStyle/>
                    <a:p>
                      <a:pPr marR="41275" algn="r">
                        <a:lnSpc>
                          <a:spcPct val="100000"/>
                        </a:lnSpc>
                        <a:spcBef>
                          <a:spcPts val="320"/>
                        </a:spcBef>
                      </a:pPr>
                      <a:r>
                        <a:rPr sz="700" spc="-5" dirty="0"/>
                        <a:t>485</a:t>
                      </a:r>
                      <a:r>
                        <a:rPr sz="700" dirty="0"/>
                        <a:t>1</a:t>
                      </a:r>
                      <a:endParaRPr sz="700">
                        <a:latin typeface="Arial"/>
                        <a:cs typeface="Arial"/>
                      </a:endParaRPr>
                    </a:p>
                  </a:txBody>
                  <a:tcPr marL="0" marR="0" marT="40640" marB="0"/>
                </a:tc>
                <a:tc>
                  <a:txBody>
                    <a:bodyPr/>
                    <a:lstStyle/>
                    <a:p>
                      <a:pPr marR="34925" algn="r">
                        <a:lnSpc>
                          <a:spcPct val="100000"/>
                        </a:lnSpc>
                        <a:spcBef>
                          <a:spcPts val="320"/>
                        </a:spcBef>
                      </a:pPr>
                      <a:r>
                        <a:rPr sz="700" spc="-5" dirty="0"/>
                        <a:t>1379</a:t>
                      </a:r>
                      <a:r>
                        <a:rPr sz="700" dirty="0"/>
                        <a:t>0</a:t>
                      </a:r>
                      <a:endParaRPr sz="700">
                        <a:latin typeface="Arial"/>
                        <a:cs typeface="Arial"/>
                      </a:endParaRPr>
                    </a:p>
                  </a:txBody>
                  <a:tcPr marL="0" marR="0" marT="40640" marB="0"/>
                </a:tc>
              </a:tr>
              <a:tr h="198175">
                <a:tc>
                  <a:txBody>
                    <a:bodyPr/>
                    <a:lstStyle/>
                    <a:p>
                      <a:pPr marR="45720" algn="r">
                        <a:lnSpc>
                          <a:spcPct val="100000"/>
                        </a:lnSpc>
                        <a:spcBef>
                          <a:spcPts val="320"/>
                        </a:spcBef>
                      </a:pPr>
                      <a:r>
                        <a:rPr sz="700" spc="-5" dirty="0"/>
                        <a:t>City-Operate</a:t>
                      </a:r>
                      <a:r>
                        <a:rPr sz="700" dirty="0"/>
                        <a:t>d</a:t>
                      </a:r>
                      <a:endParaRPr sz="700">
                        <a:latin typeface="Arial"/>
                        <a:cs typeface="Arial"/>
                      </a:endParaRPr>
                    </a:p>
                  </a:txBody>
                  <a:tcPr marL="0" marR="0" marT="40640" marB="0"/>
                </a:tc>
                <a:tc>
                  <a:txBody>
                    <a:bodyPr/>
                    <a:lstStyle/>
                    <a:p>
                      <a:pPr marR="42545" algn="r">
                        <a:lnSpc>
                          <a:spcPct val="100000"/>
                        </a:lnSpc>
                        <a:spcBef>
                          <a:spcPts val="320"/>
                        </a:spcBef>
                      </a:pPr>
                      <a:r>
                        <a:rPr sz="700" spc="-5" dirty="0"/>
                        <a:t>S</a:t>
                      </a:r>
                      <a:r>
                        <a:rPr sz="700" dirty="0"/>
                        <a:t>c</a:t>
                      </a:r>
                      <a:r>
                        <a:rPr sz="700" spc="-5" dirty="0"/>
                        <a:t>arboroug</a:t>
                      </a:r>
                      <a:r>
                        <a:rPr sz="700" dirty="0"/>
                        <a:t>h</a:t>
                      </a:r>
                      <a:endParaRPr sz="700">
                        <a:latin typeface="Arial"/>
                        <a:cs typeface="Arial"/>
                      </a:endParaRPr>
                    </a:p>
                  </a:txBody>
                  <a:tcPr marL="0" marR="0" marT="40640" marB="0"/>
                </a:tc>
                <a:tc>
                  <a:txBody>
                    <a:bodyPr/>
                    <a:lstStyle/>
                    <a:p>
                      <a:pPr marR="36195" algn="r">
                        <a:lnSpc>
                          <a:spcPct val="100000"/>
                        </a:lnSpc>
                        <a:spcBef>
                          <a:spcPts val="320"/>
                        </a:spcBef>
                      </a:pPr>
                      <a:r>
                        <a:rPr sz="700" spc="-5" dirty="0"/>
                        <a:t>7</a:t>
                      </a:r>
                      <a:r>
                        <a:rPr sz="700" dirty="0"/>
                        <a:t>6</a:t>
                      </a:r>
                      <a:endParaRPr sz="700">
                        <a:latin typeface="Arial"/>
                        <a:cs typeface="Arial"/>
                      </a:endParaRPr>
                    </a:p>
                  </a:txBody>
                  <a:tcPr marL="0" marR="0" marT="40640" marB="0"/>
                </a:tc>
                <a:tc>
                  <a:txBody>
                    <a:bodyPr/>
                    <a:lstStyle/>
                    <a:p>
                      <a:pPr marR="38735" algn="r">
                        <a:lnSpc>
                          <a:spcPct val="100000"/>
                        </a:lnSpc>
                        <a:spcBef>
                          <a:spcPts val="320"/>
                        </a:spcBef>
                      </a:pPr>
                      <a:r>
                        <a:rPr sz="700" spc="-5" dirty="0"/>
                        <a:t>14</a:t>
                      </a:r>
                      <a:r>
                        <a:rPr sz="700" dirty="0"/>
                        <a:t>5</a:t>
                      </a:r>
                      <a:endParaRPr sz="700">
                        <a:latin typeface="Arial"/>
                        <a:cs typeface="Arial"/>
                      </a:endParaRPr>
                    </a:p>
                  </a:txBody>
                  <a:tcPr marL="0" marR="0" marT="40640" marB="0"/>
                </a:tc>
                <a:tc>
                  <a:txBody>
                    <a:bodyPr/>
                    <a:lstStyle/>
                    <a:p>
                      <a:pPr marR="38735" algn="r">
                        <a:lnSpc>
                          <a:spcPct val="100000"/>
                        </a:lnSpc>
                        <a:spcBef>
                          <a:spcPts val="320"/>
                        </a:spcBef>
                      </a:pPr>
                      <a:r>
                        <a:rPr sz="700" spc="-5" dirty="0"/>
                        <a:t>22</a:t>
                      </a:r>
                      <a:r>
                        <a:rPr sz="700" dirty="0"/>
                        <a:t>4</a:t>
                      </a:r>
                      <a:endParaRPr sz="700">
                        <a:latin typeface="Arial"/>
                        <a:cs typeface="Arial"/>
                      </a:endParaRPr>
                    </a:p>
                  </a:txBody>
                  <a:tcPr marL="0" marR="0" marT="40640" marB="0"/>
                </a:tc>
                <a:tc>
                  <a:txBody>
                    <a:bodyPr/>
                    <a:lstStyle/>
                    <a:p>
                      <a:pPr marR="36195" algn="r">
                        <a:lnSpc>
                          <a:spcPct val="100000"/>
                        </a:lnSpc>
                        <a:spcBef>
                          <a:spcPts val="320"/>
                        </a:spcBef>
                      </a:pPr>
                      <a:r>
                        <a:rPr sz="700" spc="-5" dirty="0"/>
                        <a:t>9</a:t>
                      </a:r>
                      <a:r>
                        <a:rPr sz="700" dirty="0"/>
                        <a:t>8</a:t>
                      </a:r>
                      <a:endParaRPr sz="700">
                        <a:latin typeface="Arial"/>
                        <a:cs typeface="Arial"/>
                      </a:endParaRPr>
                    </a:p>
                  </a:txBody>
                  <a:tcPr marL="0" marR="0" marT="40640" marB="0"/>
                </a:tc>
                <a:tc>
                  <a:txBody>
                    <a:bodyPr/>
                    <a:lstStyle/>
                    <a:p>
                      <a:pPr marR="36195" algn="r">
                        <a:lnSpc>
                          <a:spcPct val="100000"/>
                        </a:lnSpc>
                        <a:spcBef>
                          <a:spcPts val="320"/>
                        </a:spcBef>
                      </a:pPr>
                      <a:r>
                        <a:rPr sz="700" spc="-5" dirty="0"/>
                        <a:t>5</a:t>
                      </a:r>
                      <a:r>
                        <a:rPr sz="700" dirty="0"/>
                        <a:t>4</a:t>
                      </a:r>
                      <a:endParaRPr sz="700">
                        <a:latin typeface="Arial"/>
                        <a:cs typeface="Arial"/>
                      </a:endParaRPr>
                    </a:p>
                  </a:txBody>
                  <a:tcPr marL="0" marR="0" marT="40640" marB="0"/>
                </a:tc>
                <a:tc>
                  <a:txBody>
                    <a:bodyPr/>
                    <a:lstStyle/>
                    <a:p>
                      <a:pPr marR="37465" algn="r">
                        <a:lnSpc>
                          <a:spcPct val="100000"/>
                        </a:lnSpc>
                        <a:spcBef>
                          <a:spcPts val="320"/>
                        </a:spcBef>
                      </a:pPr>
                      <a:r>
                        <a:rPr sz="700" spc="-5" dirty="0"/>
                        <a:t>59</a:t>
                      </a:r>
                      <a:r>
                        <a:rPr sz="700" dirty="0"/>
                        <a:t>7</a:t>
                      </a:r>
                      <a:endParaRPr sz="700">
                        <a:latin typeface="Arial"/>
                        <a:cs typeface="Arial"/>
                      </a:endParaRPr>
                    </a:p>
                  </a:txBody>
                  <a:tcPr marL="0" marR="0" marT="40640" marB="0"/>
                </a:tc>
              </a:tr>
              <a:tr h="198175">
                <a:tc>
                  <a:txBody>
                    <a:bodyPr/>
                    <a:lstStyle/>
                    <a:p>
                      <a:pPr marR="43815" algn="r">
                        <a:lnSpc>
                          <a:spcPct val="100000"/>
                        </a:lnSpc>
                        <a:spcBef>
                          <a:spcPts val="320"/>
                        </a:spcBef>
                      </a:pPr>
                      <a:r>
                        <a:rPr sz="700" spc="-5" dirty="0"/>
                        <a:t>Commercia</a:t>
                      </a:r>
                      <a:r>
                        <a:rPr sz="700" dirty="0"/>
                        <a:t>l</a:t>
                      </a:r>
                      <a:endParaRPr sz="700">
                        <a:latin typeface="Arial"/>
                        <a:cs typeface="Arial"/>
                      </a:endParaRPr>
                    </a:p>
                  </a:txBody>
                  <a:tcPr marL="0" marR="0" marT="40640" marB="0"/>
                </a:tc>
                <a:tc>
                  <a:txBody>
                    <a:bodyPr/>
                    <a:lstStyle/>
                    <a:p>
                      <a:pPr marR="42545" algn="r">
                        <a:lnSpc>
                          <a:spcPct val="100000"/>
                        </a:lnSpc>
                        <a:spcBef>
                          <a:spcPts val="320"/>
                        </a:spcBef>
                      </a:pPr>
                      <a:r>
                        <a:rPr sz="700" spc="-5" dirty="0"/>
                        <a:t>S</a:t>
                      </a:r>
                      <a:r>
                        <a:rPr sz="700" dirty="0"/>
                        <a:t>c</a:t>
                      </a:r>
                      <a:r>
                        <a:rPr sz="700" spc="-5" dirty="0"/>
                        <a:t>arboroug</a:t>
                      </a:r>
                      <a:r>
                        <a:rPr sz="700" dirty="0"/>
                        <a:t>h</a:t>
                      </a:r>
                      <a:endParaRPr sz="700">
                        <a:latin typeface="Arial"/>
                        <a:cs typeface="Arial"/>
                      </a:endParaRPr>
                    </a:p>
                  </a:txBody>
                  <a:tcPr marL="0" marR="0" marT="40640" marB="0"/>
                </a:tc>
                <a:tc>
                  <a:txBody>
                    <a:bodyPr/>
                    <a:lstStyle/>
                    <a:p>
                      <a:pPr marR="38735" algn="r">
                        <a:lnSpc>
                          <a:spcPct val="100000"/>
                        </a:lnSpc>
                        <a:spcBef>
                          <a:spcPts val="320"/>
                        </a:spcBef>
                      </a:pPr>
                      <a:r>
                        <a:rPr sz="700" spc="-5" dirty="0"/>
                        <a:t>25</a:t>
                      </a:r>
                      <a:r>
                        <a:rPr sz="700" dirty="0"/>
                        <a:t>1</a:t>
                      </a:r>
                      <a:endParaRPr sz="700">
                        <a:latin typeface="Arial"/>
                        <a:cs typeface="Arial"/>
                      </a:endParaRPr>
                    </a:p>
                  </a:txBody>
                  <a:tcPr marL="0" marR="0" marT="40640" marB="0"/>
                </a:tc>
                <a:tc>
                  <a:txBody>
                    <a:bodyPr/>
                    <a:lstStyle/>
                    <a:p>
                      <a:pPr marR="38735" algn="r">
                        <a:lnSpc>
                          <a:spcPct val="100000"/>
                        </a:lnSpc>
                        <a:spcBef>
                          <a:spcPts val="320"/>
                        </a:spcBef>
                      </a:pPr>
                      <a:r>
                        <a:rPr sz="700" spc="-5" dirty="0"/>
                        <a:t>65</a:t>
                      </a:r>
                      <a:r>
                        <a:rPr sz="700" dirty="0"/>
                        <a:t>8</a:t>
                      </a:r>
                      <a:endParaRPr sz="700">
                        <a:latin typeface="Arial"/>
                        <a:cs typeface="Arial"/>
                      </a:endParaRPr>
                    </a:p>
                  </a:txBody>
                  <a:tcPr marL="0" marR="0" marT="40640" marB="0"/>
                </a:tc>
                <a:tc>
                  <a:txBody>
                    <a:bodyPr/>
                    <a:lstStyle/>
                    <a:p>
                      <a:pPr marR="41275" algn="r">
                        <a:lnSpc>
                          <a:spcPct val="100000"/>
                        </a:lnSpc>
                        <a:spcBef>
                          <a:spcPts val="320"/>
                        </a:spcBef>
                      </a:pPr>
                      <a:r>
                        <a:rPr sz="700" spc="-5" dirty="0"/>
                        <a:t>166</a:t>
                      </a:r>
                      <a:r>
                        <a:rPr sz="700" dirty="0"/>
                        <a:t>9</a:t>
                      </a:r>
                      <a:endParaRPr sz="700">
                        <a:latin typeface="Arial"/>
                        <a:cs typeface="Arial"/>
                      </a:endParaRPr>
                    </a:p>
                  </a:txBody>
                  <a:tcPr marL="0" marR="0" marT="40640" marB="0"/>
                </a:tc>
                <a:tc>
                  <a:txBody>
                    <a:bodyPr/>
                    <a:lstStyle/>
                    <a:p>
                      <a:pPr marR="38735" algn="r">
                        <a:lnSpc>
                          <a:spcPct val="100000"/>
                        </a:lnSpc>
                        <a:spcBef>
                          <a:spcPts val="320"/>
                        </a:spcBef>
                      </a:pPr>
                      <a:r>
                        <a:rPr sz="700" spc="-5" dirty="0"/>
                        <a:t>22</a:t>
                      </a:r>
                      <a:r>
                        <a:rPr sz="700" dirty="0"/>
                        <a:t>7</a:t>
                      </a:r>
                      <a:endParaRPr sz="700">
                        <a:latin typeface="Arial"/>
                        <a:cs typeface="Arial"/>
                      </a:endParaRPr>
                    </a:p>
                  </a:txBody>
                  <a:tcPr marL="0" marR="0" marT="40640" marB="0"/>
                </a:tc>
                <a:tc>
                  <a:txBody>
                    <a:bodyPr/>
                    <a:lstStyle/>
                    <a:p>
                      <a:pPr marR="38735" algn="r">
                        <a:lnSpc>
                          <a:spcPct val="100000"/>
                        </a:lnSpc>
                        <a:spcBef>
                          <a:spcPts val="320"/>
                        </a:spcBef>
                      </a:pPr>
                      <a:r>
                        <a:rPr sz="700" spc="-5" dirty="0"/>
                        <a:t>76</a:t>
                      </a:r>
                      <a:r>
                        <a:rPr sz="700" dirty="0"/>
                        <a:t>3</a:t>
                      </a:r>
                      <a:endParaRPr sz="700">
                        <a:latin typeface="Arial"/>
                        <a:cs typeface="Arial"/>
                      </a:endParaRPr>
                    </a:p>
                  </a:txBody>
                  <a:tcPr marL="0" marR="0" marT="40640" marB="0"/>
                </a:tc>
                <a:tc>
                  <a:txBody>
                    <a:bodyPr/>
                    <a:lstStyle/>
                    <a:p>
                      <a:pPr marR="40005" algn="r">
                        <a:lnSpc>
                          <a:spcPct val="100000"/>
                        </a:lnSpc>
                        <a:spcBef>
                          <a:spcPts val="320"/>
                        </a:spcBef>
                      </a:pPr>
                      <a:r>
                        <a:rPr sz="700" spc="-5" dirty="0"/>
                        <a:t>356</a:t>
                      </a:r>
                      <a:r>
                        <a:rPr sz="700" dirty="0"/>
                        <a:t>8</a:t>
                      </a:r>
                      <a:endParaRPr sz="700">
                        <a:latin typeface="Arial"/>
                        <a:cs typeface="Arial"/>
                      </a:endParaRPr>
                    </a:p>
                  </a:txBody>
                  <a:tcPr marL="0" marR="0" marT="40640" marB="0"/>
                </a:tc>
              </a:tr>
              <a:tr h="198175">
                <a:tc>
                  <a:txBody>
                    <a:bodyPr/>
                    <a:lstStyle/>
                    <a:p>
                      <a:pPr marR="35560" algn="r">
                        <a:lnSpc>
                          <a:spcPct val="100000"/>
                        </a:lnSpc>
                        <a:spcBef>
                          <a:spcPts val="320"/>
                        </a:spcBef>
                      </a:pPr>
                      <a:r>
                        <a:rPr sz="700" spc="-5" dirty="0"/>
                        <a:t>Non-Profi</a:t>
                      </a:r>
                      <a:r>
                        <a:rPr sz="700" dirty="0"/>
                        <a:t>t</a:t>
                      </a:r>
                      <a:endParaRPr sz="700">
                        <a:latin typeface="Arial"/>
                        <a:cs typeface="Arial"/>
                      </a:endParaRPr>
                    </a:p>
                  </a:txBody>
                  <a:tcPr marL="0" marR="0" marT="40640" marB="0"/>
                </a:tc>
                <a:tc>
                  <a:txBody>
                    <a:bodyPr/>
                    <a:lstStyle/>
                    <a:p>
                      <a:pPr marR="42545" algn="r">
                        <a:lnSpc>
                          <a:spcPct val="100000"/>
                        </a:lnSpc>
                        <a:spcBef>
                          <a:spcPts val="320"/>
                        </a:spcBef>
                      </a:pPr>
                      <a:r>
                        <a:rPr sz="700" spc="-5" dirty="0"/>
                        <a:t>S</a:t>
                      </a:r>
                      <a:r>
                        <a:rPr sz="700" dirty="0"/>
                        <a:t>c</a:t>
                      </a:r>
                      <a:r>
                        <a:rPr sz="700" spc="-5" dirty="0"/>
                        <a:t>arboroug</a:t>
                      </a:r>
                      <a:r>
                        <a:rPr sz="700" dirty="0"/>
                        <a:t>h</a:t>
                      </a:r>
                      <a:endParaRPr sz="700">
                        <a:latin typeface="Arial"/>
                        <a:cs typeface="Arial"/>
                      </a:endParaRPr>
                    </a:p>
                  </a:txBody>
                  <a:tcPr marL="0" marR="0" marT="40640" marB="0"/>
                </a:tc>
                <a:tc>
                  <a:txBody>
                    <a:bodyPr/>
                    <a:lstStyle/>
                    <a:p>
                      <a:pPr marR="38735" algn="r">
                        <a:lnSpc>
                          <a:spcPct val="100000"/>
                        </a:lnSpc>
                        <a:spcBef>
                          <a:spcPts val="320"/>
                        </a:spcBef>
                      </a:pPr>
                      <a:r>
                        <a:rPr sz="700" spc="-5" dirty="0"/>
                        <a:t>37</a:t>
                      </a:r>
                      <a:r>
                        <a:rPr sz="700" dirty="0"/>
                        <a:t>1</a:t>
                      </a:r>
                      <a:endParaRPr sz="700">
                        <a:latin typeface="Arial"/>
                        <a:cs typeface="Arial"/>
                      </a:endParaRPr>
                    </a:p>
                  </a:txBody>
                  <a:tcPr marL="0" marR="0" marT="40640" marB="0"/>
                </a:tc>
                <a:tc>
                  <a:txBody>
                    <a:bodyPr/>
                    <a:lstStyle/>
                    <a:p>
                      <a:pPr marR="38735" algn="r">
                        <a:lnSpc>
                          <a:spcPct val="100000"/>
                        </a:lnSpc>
                        <a:spcBef>
                          <a:spcPts val="320"/>
                        </a:spcBef>
                      </a:pPr>
                      <a:r>
                        <a:rPr sz="700" spc="-5" dirty="0"/>
                        <a:t>93</a:t>
                      </a:r>
                      <a:r>
                        <a:rPr sz="700" dirty="0"/>
                        <a:t>8</a:t>
                      </a:r>
                      <a:endParaRPr sz="700">
                        <a:latin typeface="Arial"/>
                        <a:cs typeface="Arial"/>
                      </a:endParaRPr>
                    </a:p>
                  </a:txBody>
                  <a:tcPr marL="0" marR="0" marT="40640" marB="0"/>
                </a:tc>
                <a:tc>
                  <a:txBody>
                    <a:bodyPr/>
                    <a:lstStyle/>
                    <a:p>
                      <a:pPr marR="41275" algn="r">
                        <a:lnSpc>
                          <a:spcPct val="100000"/>
                        </a:lnSpc>
                        <a:spcBef>
                          <a:spcPts val="320"/>
                        </a:spcBef>
                      </a:pPr>
                      <a:r>
                        <a:rPr sz="700" spc="-5" dirty="0"/>
                        <a:t>211</a:t>
                      </a:r>
                      <a:r>
                        <a:rPr sz="700" dirty="0"/>
                        <a:t>8</a:t>
                      </a:r>
                      <a:endParaRPr sz="700">
                        <a:latin typeface="Arial"/>
                        <a:cs typeface="Arial"/>
                      </a:endParaRPr>
                    </a:p>
                  </a:txBody>
                  <a:tcPr marL="0" marR="0" marT="40640" marB="0"/>
                </a:tc>
                <a:tc>
                  <a:txBody>
                    <a:bodyPr/>
                    <a:lstStyle/>
                    <a:p>
                      <a:pPr marR="41275" algn="r">
                        <a:lnSpc>
                          <a:spcPct val="100000"/>
                        </a:lnSpc>
                        <a:spcBef>
                          <a:spcPts val="320"/>
                        </a:spcBef>
                      </a:pPr>
                      <a:r>
                        <a:rPr sz="700" spc="-5" dirty="0"/>
                        <a:t>164</a:t>
                      </a:r>
                      <a:r>
                        <a:rPr sz="700" dirty="0"/>
                        <a:t>4</a:t>
                      </a:r>
                      <a:endParaRPr sz="700">
                        <a:latin typeface="Arial"/>
                        <a:cs typeface="Arial"/>
                      </a:endParaRPr>
                    </a:p>
                  </a:txBody>
                  <a:tcPr marL="0" marR="0" marT="40640" marB="0"/>
                </a:tc>
                <a:tc>
                  <a:txBody>
                    <a:bodyPr/>
                    <a:lstStyle/>
                    <a:p>
                      <a:pPr marR="41275" algn="r">
                        <a:lnSpc>
                          <a:spcPct val="100000"/>
                        </a:lnSpc>
                        <a:spcBef>
                          <a:spcPts val="320"/>
                        </a:spcBef>
                      </a:pPr>
                      <a:r>
                        <a:rPr sz="700" spc="-5" dirty="0"/>
                        <a:t>250</a:t>
                      </a:r>
                      <a:r>
                        <a:rPr sz="700" dirty="0"/>
                        <a:t>6</a:t>
                      </a:r>
                      <a:endParaRPr sz="700">
                        <a:latin typeface="Arial"/>
                        <a:cs typeface="Arial"/>
                      </a:endParaRPr>
                    </a:p>
                  </a:txBody>
                  <a:tcPr marL="0" marR="0" marT="40640" marB="0"/>
                </a:tc>
                <a:tc>
                  <a:txBody>
                    <a:bodyPr/>
                    <a:lstStyle/>
                    <a:p>
                      <a:pPr marR="40005" algn="r">
                        <a:lnSpc>
                          <a:spcPct val="100000"/>
                        </a:lnSpc>
                        <a:spcBef>
                          <a:spcPts val="320"/>
                        </a:spcBef>
                      </a:pPr>
                      <a:r>
                        <a:rPr sz="700" spc="-5" dirty="0"/>
                        <a:t>757</a:t>
                      </a:r>
                      <a:r>
                        <a:rPr sz="700" dirty="0"/>
                        <a:t>7</a:t>
                      </a:r>
                      <a:endParaRPr sz="700">
                        <a:latin typeface="Arial"/>
                        <a:cs typeface="Arial"/>
                      </a:endParaRPr>
                    </a:p>
                  </a:txBody>
                  <a:tcPr marL="0" marR="0" marT="40640" marB="0"/>
                </a:tc>
              </a:tr>
              <a:tr h="198175">
                <a:tc>
                  <a:txBody>
                    <a:bodyPr/>
                    <a:lstStyle/>
                    <a:p>
                      <a:pPr marR="45720" algn="r">
                        <a:lnSpc>
                          <a:spcPct val="100000"/>
                        </a:lnSpc>
                        <a:spcBef>
                          <a:spcPts val="320"/>
                        </a:spcBef>
                      </a:pPr>
                      <a:r>
                        <a:rPr sz="700" spc="-5" dirty="0"/>
                        <a:t>City-Operate</a:t>
                      </a:r>
                      <a:r>
                        <a:rPr sz="700" dirty="0"/>
                        <a:t>d</a:t>
                      </a:r>
                      <a:endParaRPr sz="700">
                        <a:latin typeface="Arial"/>
                        <a:cs typeface="Arial"/>
                      </a:endParaRPr>
                    </a:p>
                  </a:txBody>
                  <a:tcPr marL="0" marR="0" marT="40640" marB="0"/>
                </a:tc>
                <a:tc>
                  <a:txBody>
                    <a:bodyPr/>
                    <a:lstStyle/>
                    <a:p>
                      <a:pPr marR="35560" algn="r">
                        <a:lnSpc>
                          <a:spcPct val="100000"/>
                        </a:lnSpc>
                        <a:spcBef>
                          <a:spcPts val="320"/>
                        </a:spcBef>
                      </a:pPr>
                      <a:r>
                        <a:rPr sz="700" spc="5" dirty="0"/>
                        <a:t>Toronto East</a:t>
                      </a:r>
                      <a:r>
                        <a:rPr sz="700" spc="-80" dirty="0"/>
                        <a:t> </a:t>
                      </a:r>
                      <a:r>
                        <a:rPr sz="700" spc="5" dirty="0"/>
                        <a:t>York</a:t>
                      </a:r>
                      <a:endParaRPr sz="700">
                        <a:latin typeface="Arial"/>
                        <a:cs typeface="Arial"/>
                      </a:endParaRPr>
                    </a:p>
                  </a:txBody>
                  <a:tcPr marL="0" marR="0" marT="40640" marB="0"/>
                </a:tc>
                <a:tc>
                  <a:txBody>
                    <a:bodyPr/>
                    <a:lstStyle/>
                    <a:p>
                      <a:pPr marR="38735" algn="r">
                        <a:lnSpc>
                          <a:spcPct val="100000"/>
                        </a:lnSpc>
                        <a:spcBef>
                          <a:spcPts val="320"/>
                        </a:spcBef>
                      </a:pPr>
                      <a:r>
                        <a:rPr sz="700" spc="-5" dirty="0"/>
                        <a:t>11</a:t>
                      </a:r>
                      <a:r>
                        <a:rPr sz="700" dirty="0"/>
                        <a:t>0</a:t>
                      </a:r>
                      <a:endParaRPr sz="700">
                        <a:latin typeface="Arial"/>
                        <a:cs typeface="Arial"/>
                      </a:endParaRPr>
                    </a:p>
                  </a:txBody>
                  <a:tcPr marL="0" marR="0" marT="40640" marB="0"/>
                </a:tc>
                <a:tc>
                  <a:txBody>
                    <a:bodyPr/>
                    <a:lstStyle/>
                    <a:p>
                      <a:pPr marR="38735" algn="r">
                        <a:lnSpc>
                          <a:spcPct val="100000"/>
                        </a:lnSpc>
                        <a:spcBef>
                          <a:spcPts val="320"/>
                        </a:spcBef>
                      </a:pPr>
                      <a:r>
                        <a:rPr sz="700" spc="-5" dirty="0"/>
                        <a:t>18</a:t>
                      </a:r>
                      <a:r>
                        <a:rPr sz="700" dirty="0"/>
                        <a:t>0</a:t>
                      </a:r>
                      <a:endParaRPr sz="700">
                        <a:latin typeface="Arial"/>
                        <a:cs typeface="Arial"/>
                      </a:endParaRPr>
                    </a:p>
                  </a:txBody>
                  <a:tcPr marL="0" marR="0" marT="40640" marB="0"/>
                </a:tc>
                <a:tc>
                  <a:txBody>
                    <a:bodyPr/>
                    <a:lstStyle/>
                    <a:p>
                      <a:pPr marR="38735" algn="r">
                        <a:lnSpc>
                          <a:spcPct val="100000"/>
                        </a:lnSpc>
                        <a:spcBef>
                          <a:spcPts val="320"/>
                        </a:spcBef>
                      </a:pPr>
                      <a:r>
                        <a:rPr sz="700" spc="-5" dirty="0"/>
                        <a:t>28</a:t>
                      </a:r>
                      <a:r>
                        <a:rPr sz="700" dirty="0"/>
                        <a:t>0</a:t>
                      </a:r>
                      <a:endParaRPr sz="700">
                        <a:latin typeface="Arial"/>
                        <a:cs typeface="Arial"/>
                      </a:endParaRPr>
                    </a:p>
                  </a:txBody>
                  <a:tcPr marL="0" marR="0" marT="40640" marB="0"/>
                </a:tc>
                <a:tc>
                  <a:txBody>
                    <a:bodyPr/>
                    <a:lstStyle/>
                    <a:p>
                      <a:pPr marR="38735" algn="r">
                        <a:lnSpc>
                          <a:spcPct val="100000"/>
                        </a:lnSpc>
                        <a:spcBef>
                          <a:spcPts val="320"/>
                        </a:spcBef>
                      </a:pPr>
                      <a:r>
                        <a:rPr sz="700" spc="-5" dirty="0"/>
                        <a:t>10</a:t>
                      </a:r>
                      <a:r>
                        <a:rPr sz="700" dirty="0"/>
                        <a:t>0</a:t>
                      </a:r>
                      <a:endParaRPr sz="700">
                        <a:latin typeface="Arial"/>
                        <a:cs typeface="Arial"/>
                      </a:endParaRPr>
                    </a:p>
                  </a:txBody>
                  <a:tcPr marL="0" marR="0" marT="40640" marB="0"/>
                </a:tc>
                <a:tc>
                  <a:txBody>
                    <a:bodyPr/>
                    <a:lstStyle/>
                    <a:p>
                      <a:pPr marR="38735" algn="r">
                        <a:lnSpc>
                          <a:spcPct val="100000"/>
                        </a:lnSpc>
                        <a:spcBef>
                          <a:spcPts val="320"/>
                        </a:spcBef>
                      </a:pPr>
                      <a:r>
                        <a:rPr sz="700" spc="-5" dirty="0"/>
                        <a:t>14</a:t>
                      </a:r>
                      <a:r>
                        <a:rPr sz="700" dirty="0"/>
                        <a:t>5</a:t>
                      </a:r>
                      <a:endParaRPr sz="700">
                        <a:latin typeface="Arial"/>
                        <a:cs typeface="Arial"/>
                      </a:endParaRPr>
                    </a:p>
                  </a:txBody>
                  <a:tcPr marL="0" marR="0" marT="40640" marB="0"/>
                </a:tc>
                <a:tc>
                  <a:txBody>
                    <a:bodyPr/>
                    <a:lstStyle/>
                    <a:p>
                      <a:pPr marR="37465" algn="r">
                        <a:lnSpc>
                          <a:spcPct val="100000"/>
                        </a:lnSpc>
                        <a:spcBef>
                          <a:spcPts val="320"/>
                        </a:spcBef>
                      </a:pPr>
                      <a:r>
                        <a:rPr sz="700" spc="-5" dirty="0"/>
                        <a:t>81</a:t>
                      </a:r>
                      <a:r>
                        <a:rPr sz="700" dirty="0"/>
                        <a:t>5</a:t>
                      </a:r>
                      <a:endParaRPr sz="700">
                        <a:latin typeface="Arial"/>
                        <a:cs typeface="Arial"/>
                      </a:endParaRPr>
                    </a:p>
                  </a:txBody>
                  <a:tcPr marL="0" marR="0" marT="40640" marB="0"/>
                </a:tc>
              </a:tr>
              <a:tr h="198175">
                <a:tc>
                  <a:txBody>
                    <a:bodyPr/>
                    <a:lstStyle/>
                    <a:p>
                      <a:pPr marR="43815" algn="r">
                        <a:lnSpc>
                          <a:spcPct val="100000"/>
                        </a:lnSpc>
                        <a:spcBef>
                          <a:spcPts val="320"/>
                        </a:spcBef>
                      </a:pPr>
                      <a:r>
                        <a:rPr sz="700" spc="-5" dirty="0"/>
                        <a:t>Commercia</a:t>
                      </a:r>
                      <a:r>
                        <a:rPr sz="700" dirty="0"/>
                        <a:t>l</a:t>
                      </a:r>
                      <a:endParaRPr sz="700">
                        <a:latin typeface="Arial"/>
                        <a:cs typeface="Arial"/>
                      </a:endParaRPr>
                    </a:p>
                  </a:txBody>
                  <a:tcPr marL="0" marR="0" marT="40640" marB="0"/>
                </a:tc>
                <a:tc>
                  <a:txBody>
                    <a:bodyPr/>
                    <a:lstStyle/>
                    <a:p>
                      <a:pPr marR="35560" algn="r">
                        <a:lnSpc>
                          <a:spcPct val="100000"/>
                        </a:lnSpc>
                        <a:spcBef>
                          <a:spcPts val="320"/>
                        </a:spcBef>
                      </a:pPr>
                      <a:r>
                        <a:rPr sz="700" spc="5" dirty="0"/>
                        <a:t>Toronto East</a:t>
                      </a:r>
                      <a:r>
                        <a:rPr sz="700" spc="-80" dirty="0"/>
                        <a:t> </a:t>
                      </a:r>
                      <a:r>
                        <a:rPr sz="700" spc="5" dirty="0"/>
                        <a:t>York</a:t>
                      </a:r>
                      <a:endParaRPr sz="700">
                        <a:latin typeface="Arial"/>
                        <a:cs typeface="Arial"/>
                      </a:endParaRPr>
                    </a:p>
                  </a:txBody>
                  <a:tcPr marL="0" marR="0" marT="40640" marB="0"/>
                </a:tc>
                <a:tc>
                  <a:txBody>
                    <a:bodyPr/>
                    <a:lstStyle/>
                    <a:p>
                      <a:pPr marR="38735" algn="r">
                        <a:lnSpc>
                          <a:spcPct val="100000"/>
                        </a:lnSpc>
                        <a:spcBef>
                          <a:spcPts val="320"/>
                        </a:spcBef>
                      </a:pPr>
                      <a:r>
                        <a:rPr sz="700" spc="-5" dirty="0"/>
                        <a:t>43</a:t>
                      </a:r>
                      <a:r>
                        <a:rPr sz="700" dirty="0"/>
                        <a:t>4</a:t>
                      </a:r>
                      <a:endParaRPr sz="700">
                        <a:latin typeface="Arial"/>
                        <a:cs typeface="Arial"/>
                      </a:endParaRPr>
                    </a:p>
                  </a:txBody>
                  <a:tcPr marL="0" marR="0" marT="40640" marB="0"/>
                </a:tc>
                <a:tc>
                  <a:txBody>
                    <a:bodyPr/>
                    <a:lstStyle/>
                    <a:p>
                      <a:pPr marR="41275" algn="r">
                        <a:lnSpc>
                          <a:spcPct val="100000"/>
                        </a:lnSpc>
                        <a:spcBef>
                          <a:spcPts val="320"/>
                        </a:spcBef>
                      </a:pPr>
                      <a:r>
                        <a:rPr sz="700" spc="-5" dirty="0"/>
                        <a:t>107</a:t>
                      </a:r>
                      <a:r>
                        <a:rPr sz="700" dirty="0"/>
                        <a:t>4</a:t>
                      </a:r>
                      <a:endParaRPr sz="700">
                        <a:latin typeface="Arial"/>
                        <a:cs typeface="Arial"/>
                      </a:endParaRPr>
                    </a:p>
                  </a:txBody>
                  <a:tcPr marL="0" marR="0" marT="40640" marB="0"/>
                </a:tc>
                <a:tc>
                  <a:txBody>
                    <a:bodyPr/>
                    <a:lstStyle/>
                    <a:p>
                      <a:pPr marR="41275" algn="r">
                        <a:lnSpc>
                          <a:spcPct val="100000"/>
                        </a:lnSpc>
                        <a:spcBef>
                          <a:spcPts val="320"/>
                        </a:spcBef>
                      </a:pPr>
                      <a:r>
                        <a:rPr sz="700" spc="-5" dirty="0"/>
                        <a:t>222</a:t>
                      </a:r>
                      <a:r>
                        <a:rPr sz="700" dirty="0"/>
                        <a:t>6</a:t>
                      </a:r>
                      <a:endParaRPr sz="700">
                        <a:latin typeface="Arial"/>
                        <a:cs typeface="Arial"/>
                      </a:endParaRPr>
                    </a:p>
                  </a:txBody>
                  <a:tcPr marL="0" marR="0" marT="40640" marB="0"/>
                </a:tc>
                <a:tc>
                  <a:txBody>
                    <a:bodyPr/>
                    <a:lstStyle/>
                    <a:p>
                      <a:pPr marR="38735" algn="r">
                        <a:lnSpc>
                          <a:spcPct val="100000"/>
                        </a:lnSpc>
                        <a:spcBef>
                          <a:spcPts val="320"/>
                        </a:spcBef>
                      </a:pPr>
                      <a:r>
                        <a:rPr sz="700" spc="-5" dirty="0"/>
                        <a:t>27</a:t>
                      </a:r>
                      <a:r>
                        <a:rPr sz="700" dirty="0"/>
                        <a:t>2</a:t>
                      </a:r>
                      <a:endParaRPr sz="700">
                        <a:latin typeface="Arial"/>
                        <a:cs typeface="Arial"/>
                      </a:endParaRPr>
                    </a:p>
                  </a:txBody>
                  <a:tcPr marL="0" marR="0" marT="40640" marB="0"/>
                </a:tc>
                <a:tc>
                  <a:txBody>
                    <a:bodyPr/>
                    <a:lstStyle/>
                    <a:p>
                      <a:pPr marR="38735" algn="r">
                        <a:lnSpc>
                          <a:spcPct val="100000"/>
                        </a:lnSpc>
                        <a:spcBef>
                          <a:spcPts val="320"/>
                        </a:spcBef>
                      </a:pPr>
                      <a:r>
                        <a:rPr sz="700" spc="-5" dirty="0"/>
                        <a:t>19</a:t>
                      </a:r>
                      <a:r>
                        <a:rPr sz="700" dirty="0"/>
                        <a:t>9</a:t>
                      </a:r>
                      <a:endParaRPr sz="700">
                        <a:latin typeface="Arial"/>
                        <a:cs typeface="Arial"/>
                      </a:endParaRPr>
                    </a:p>
                  </a:txBody>
                  <a:tcPr marL="0" marR="0" marT="40640" marB="0"/>
                </a:tc>
                <a:tc>
                  <a:txBody>
                    <a:bodyPr/>
                    <a:lstStyle/>
                    <a:p>
                      <a:pPr marR="40005" algn="r">
                        <a:lnSpc>
                          <a:spcPct val="100000"/>
                        </a:lnSpc>
                        <a:spcBef>
                          <a:spcPts val="320"/>
                        </a:spcBef>
                      </a:pPr>
                      <a:r>
                        <a:rPr sz="700" spc="-5" dirty="0"/>
                        <a:t>420</a:t>
                      </a:r>
                      <a:r>
                        <a:rPr sz="700" dirty="0"/>
                        <a:t>5</a:t>
                      </a:r>
                      <a:endParaRPr sz="700">
                        <a:latin typeface="Arial"/>
                        <a:cs typeface="Arial"/>
                      </a:endParaRPr>
                    </a:p>
                  </a:txBody>
                  <a:tcPr marL="0" marR="0" marT="40640" marB="0"/>
                </a:tc>
              </a:tr>
              <a:tr h="148961">
                <a:tc>
                  <a:txBody>
                    <a:bodyPr/>
                    <a:lstStyle/>
                    <a:p>
                      <a:pPr marR="35560" algn="r">
                        <a:lnSpc>
                          <a:spcPts val="755"/>
                        </a:lnSpc>
                        <a:spcBef>
                          <a:spcPts val="320"/>
                        </a:spcBef>
                      </a:pPr>
                      <a:r>
                        <a:rPr sz="700" spc="-5" dirty="0"/>
                        <a:t>Non-Profi</a:t>
                      </a:r>
                      <a:r>
                        <a:rPr sz="700" dirty="0"/>
                        <a:t>t</a:t>
                      </a:r>
                      <a:endParaRPr sz="700">
                        <a:latin typeface="Arial"/>
                        <a:cs typeface="Arial"/>
                      </a:endParaRPr>
                    </a:p>
                  </a:txBody>
                  <a:tcPr marL="0" marR="0" marT="40640" marB="0"/>
                </a:tc>
                <a:tc>
                  <a:txBody>
                    <a:bodyPr/>
                    <a:lstStyle/>
                    <a:p>
                      <a:pPr marR="35560" algn="r">
                        <a:lnSpc>
                          <a:spcPts val="755"/>
                        </a:lnSpc>
                        <a:spcBef>
                          <a:spcPts val="320"/>
                        </a:spcBef>
                      </a:pPr>
                      <a:r>
                        <a:rPr sz="700" spc="5" dirty="0"/>
                        <a:t>Toronto East</a:t>
                      </a:r>
                      <a:r>
                        <a:rPr sz="700" spc="-80" dirty="0"/>
                        <a:t> </a:t>
                      </a:r>
                      <a:r>
                        <a:rPr sz="700" spc="5" dirty="0"/>
                        <a:t>York</a:t>
                      </a:r>
                      <a:endParaRPr sz="700">
                        <a:latin typeface="Arial"/>
                        <a:cs typeface="Arial"/>
                      </a:endParaRPr>
                    </a:p>
                  </a:txBody>
                  <a:tcPr marL="0" marR="0" marT="40640" marB="0"/>
                </a:tc>
                <a:tc>
                  <a:txBody>
                    <a:bodyPr/>
                    <a:lstStyle/>
                    <a:p>
                      <a:pPr marR="38735" algn="r">
                        <a:lnSpc>
                          <a:spcPts val="755"/>
                        </a:lnSpc>
                        <a:spcBef>
                          <a:spcPts val="320"/>
                        </a:spcBef>
                      </a:pPr>
                      <a:r>
                        <a:rPr sz="700" spc="-5" dirty="0"/>
                        <a:t>67</a:t>
                      </a:r>
                      <a:r>
                        <a:rPr sz="700" dirty="0"/>
                        <a:t>5</a:t>
                      </a:r>
                      <a:endParaRPr sz="700">
                        <a:latin typeface="Arial"/>
                        <a:cs typeface="Arial"/>
                      </a:endParaRPr>
                    </a:p>
                  </a:txBody>
                  <a:tcPr marL="0" marR="0" marT="40640" marB="0"/>
                </a:tc>
                <a:tc>
                  <a:txBody>
                    <a:bodyPr/>
                    <a:lstStyle/>
                    <a:p>
                      <a:pPr marR="41275" algn="r">
                        <a:lnSpc>
                          <a:spcPts val="755"/>
                        </a:lnSpc>
                        <a:spcBef>
                          <a:spcPts val="320"/>
                        </a:spcBef>
                      </a:pPr>
                      <a:r>
                        <a:rPr sz="700" spc="-5" dirty="0"/>
                        <a:t>209</a:t>
                      </a:r>
                      <a:r>
                        <a:rPr sz="700" dirty="0"/>
                        <a:t>5</a:t>
                      </a:r>
                      <a:endParaRPr sz="700">
                        <a:latin typeface="Arial"/>
                        <a:cs typeface="Arial"/>
                      </a:endParaRPr>
                    </a:p>
                  </a:txBody>
                  <a:tcPr marL="0" marR="0" marT="40640" marB="0"/>
                </a:tc>
                <a:tc>
                  <a:txBody>
                    <a:bodyPr/>
                    <a:lstStyle/>
                    <a:p>
                      <a:pPr marR="41275" algn="r">
                        <a:lnSpc>
                          <a:spcPts val="755"/>
                        </a:lnSpc>
                        <a:spcBef>
                          <a:spcPts val="320"/>
                        </a:spcBef>
                      </a:pPr>
                      <a:r>
                        <a:rPr sz="700" spc="-5" dirty="0"/>
                        <a:t>533</a:t>
                      </a:r>
                      <a:r>
                        <a:rPr sz="700" dirty="0"/>
                        <a:t>2</a:t>
                      </a:r>
                      <a:endParaRPr sz="700">
                        <a:latin typeface="Arial"/>
                        <a:cs typeface="Arial"/>
                      </a:endParaRPr>
                    </a:p>
                  </a:txBody>
                  <a:tcPr marL="0" marR="0" marT="40640" marB="0"/>
                </a:tc>
                <a:tc>
                  <a:txBody>
                    <a:bodyPr/>
                    <a:lstStyle/>
                    <a:p>
                      <a:pPr marR="41275" algn="r">
                        <a:lnSpc>
                          <a:spcPts val="755"/>
                        </a:lnSpc>
                        <a:spcBef>
                          <a:spcPts val="320"/>
                        </a:spcBef>
                      </a:pPr>
                      <a:r>
                        <a:rPr sz="700" spc="-5" dirty="0"/>
                        <a:t>398</a:t>
                      </a:r>
                      <a:r>
                        <a:rPr sz="700" dirty="0"/>
                        <a:t>3</a:t>
                      </a:r>
                      <a:endParaRPr sz="700">
                        <a:latin typeface="Arial"/>
                        <a:cs typeface="Arial"/>
                      </a:endParaRPr>
                    </a:p>
                  </a:txBody>
                  <a:tcPr marL="0" marR="0" marT="40640" marB="0"/>
                </a:tc>
                <a:tc>
                  <a:txBody>
                    <a:bodyPr/>
                    <a:lstStyle/>
                    <a:p>
                      <a:pPr marR="41275" algn="r">
                        <a:lnSpc>
                          <a:spcPts val="755"/>
                        </a:lnSpc>
                        <a:spcBef>
                          <a:spcPts val="320"/>
                        </a:spcBef>
                      </a:pPr>
                      <a:r>
                        <a:rPr sz="700" spc="-5" dirty="0"/>
                        <a:t>563</a:t>
                      </a:r>
                      <a:r>
                        <a:rPr sz="700" dirty="0"/>
                        <a:t>0</a:t>
                      </a:r>
                      <a:endParaRPr sz="700">
                        <a:latin typeface="Arial"/>
                        <a:cs typeface="Arial"/>
                      </a:endParaRPr>
                    </a:p>
                  </a:txBody>
                  <a:tcPr marL="0" marR="0" marT="40640" marB="0"/>
                </a:tc>
                <a:tc>
                  <a:txBody>
                    <a:bodyPr/>
                    <a:lstStyle/>
                    <a:p>
                      <a:pPr marR="34925" algn="r">
                        <a:lnSpc>
                          <a:spcPts val="755"/>
                        </a:lnSpc>
                        <a:spcBef>
                          <a:spcPts val="320"/>
                        </a:spcBef>
                      </a:pPr>
                      <a:r>
                        <a:rPr sz="700" spc="-5" dirty="0"/>
                        <a:t>1771</a:t>
                      </a:r>
                      <a:r>
                        <a:rPr sz="700" dirty="0"/>
                        <a:t>5</a:t>
                      </a:r>
                      <a:endParaRPr sz="700" dirty="0">
                        <a:latin typeface="Arial"/>
                        <a:cs typeface="Arial"/>
                      </a:endParaRPr>
                    </a:p>
                  </a:txBody>
                  <a:tcPr marL="0" marR="0" marT="40640" marB="0"/>
                </a:tc>
              </a:tr>
            </a:tbl>
          </a:graphicData>
        </a:graphic>
      </p:graphicFrame>
      <p:sp>
        <p:nvSpPr>
          <p:cNvPr id="11" name="object 11"/>
          <p:cNvSpPr txBox="1"/>
          <p:nvPr/>
        </p:nvSpPr>
        <p:spPr>
          <a:xfrm>
            <a:off x="608402" y="3093215"/>
            <a:ext cx="537210" cy="153670"/>
          </a:xfrm>
          <a:prstGeom prst="rect">
            <a:avLst/>
          </a:prstGeom>
        </p:spPr>
        <p:txBody>
          <a:bodyPr vert="horz" wrap="square" lIns="0" tIns="11430" rIns="0" bIns="0" rtlCol="0">
            <a:spAutoFit/>
          </a:bodyPr>
          <a:lstStyle/>
          <a:p>
            <a:pPr marL="12700">
              <a:lnSpc>
                <a:spcPct val="100000"/>
              </a:lnSpc>
              <a:spcBef>
                <a:spcPts val="90"/>
              </a:spcBef>
            </a:pPr>
            <a:r>
              <a:rPr sz="850" spc="-15" dirty="0">
                <a:solidFill>
                  <a:srgbClr val="D74214"/>
                </a:solidFill>
                <a:latin typeface="Courier New"/>
                <a:cs typeface="Courier New"/>
              </a:rPr>
              <a:t>Out[35]:</a:t>
            </a:r>
            <a:endParaRPr sz="850">
              <a:latin typeface="Courier New"/>
              <a:cs typeface="Courier New"/>
            </a:endParaRPr>
          </a:p>
        </p:txBody>
      </p:sp>
      <p:graphicFrame>
        <p:nvGraphicFramePr>
          <p:cNvPr id="12" name="object 12"/>
          <p:cNvGraphicFramePr>
            <a:graphicFrameLocks noGrp="1"/>
          </p:cNvGraphicFramePr>
          <p:nvPr>
            <p:extLst>
              <p:ext uri="{D42A27DB-BD31-4B8C-83A1-F6EECF244321}">
                <p14:modId xmlns:p14="http://schemas.microsoft.com/office/powerpoint/2010/main" val="4205731263"/>
              </p:ext>
            </p:extLst>
          </p:nvPr>
        </p:nvGraphicFramePr>
        <p:xfrm>
          <a:off x="621102" y="8145182"/>
          <a:ext cx="6433747" cy="1154035"/>
        </p:xfrm>
        <a:graphic>
          <a:graphicData uri="http://schemas.openxmlformats.org/drawingml/2006/table">
            <a:tbl>
              <a:tblPr firstRow="1" bandRow="1">
                <a:tableStyleId>{3B4B98B0-60AC-42C2-AFA5-B58CD77FA1E5}</a:tableStyleId>
              </a:tblPr>
              <a:tblGrid>
                <a:gridCol w="2068221"/>
                <a:gridCol w="723824"/>
                <a:gridCol w="1046479"/>
                <a:gridCol w="1123916"/>
                <a:gridCol w="943228"/>
                <a:gridCol w="528079"/>
              </a:tblGrid>
              <a:tr h="353383">
                <a:tc>
                  <a:txBody>
                    <a:bodyPr/>
                    <a:lstStyle/>
                    <a:p>
                      <a:pPr marR="41910" algn="r">
                        <a:lnSpc>
                          <a:spcPts val="790"/>
                        </a:lnSpc>
                      </a:pPr>
                      <a:r>
                        <a:rPr sz="700" spc="-5" dirty="0"/>
                        <a:t>Infan</a:t>
                      </a:r>
                      <a:r>
                        <a:rPr sz="700" dirty="0"/>
                        <a:t>t</a:t>
                      </a:r>
                      <a:endParaRPr sz="700"/>
                    </a:p>
                    <a:p>
                      <a:pPr>
                        <a:lnSpc>
                          <a:spcPct val="100000"/>
                        </a:lnSpc>
                        <a:spcBef>
                          <a:spcPts val="30"/>
                        </a:spcBef>
                      </a:pPr>
                      <a:endParaRPr sz="600"/>
                    </a:p>
                    <a:p>
                      <a:pPr marL="449580">
                        <a:lnSpc>
                          <a:spcPct val="100000"/>
                        </a:lnSpc>
                      </a:pPr>
                      <a:r>
                        <a:rPr sz="700" spc="5" dirty="0"/>
                        <a:t>Borough</a:t>
                      </a:r>
                      <a:endParaRPr sz="700">
                        <a:latin typeface="Arial"/>
                        <a:cs typeface="Arial"/>
                      </a:endParaRPr>
                    </a:p>
                  </a:txBody>
                  <a:tcPr marL="0" marR="0" marT="0" marB="0"/>
                </a:tc>
                <a:tc>
                  <a:txBody>
                    <a:bodyPr/>
                    <a:lstStyle/>
                    <a:p>
                      <a:pPr marR="39370" algn="r">
                        <a:lnSpc>
                          <a:spcPts val="790"/>
                        </a:lnSpc>
                      </a:pPr>
                      <a:r>
                        <a:rPr sz="700" spc="-5" dirty="0"/>
                        <a:t>Toddle</a:t>
                      </a:r>
                      <a:r>
                        <a:rPr sz="700" dirty="0"/>
                        <a:t>r</a:t>
                      </a:r>
                      <a:endParaRPr sz="700">
                        <a:latin typeface="Arial"/>
                        <a:cs typeface="Arial"/>
                      </a:endParaRPr>
                    </a:p>
                  </a:txBody>
                  <a:tcPr marL="0" marR="0" marT="0" marB="0"/>
                </a:tc>
                <a:tc>
                  <a:txBody>
                    <a:bodyPr/>
                    <a:lstStyle/>
                    <a:p>
                      <a:pPr marR="36830" algn="r">
                        <a:lnSpc>
                          <a:spcPts val="790"/>
                        </a:lnSpc>
                      </a:pPr>
                      <a:r>
                        <a:rPr sz="700" spc="-5" dirty="0"/>
                        <a:t>Preschoole</a:t>
                      </a:r>
                      <a:r>
                        <a:rPr sz="700" dirty="0"/>
                        <a:t>r</a:t>
                      </a:r>
                      <a:endParaRPr sz="700">
                        <a:latin typeface="Arial"/>
                        <a:cs typeface="Arial"/>
                      </a:endParaRPr>
                    </a:p>
                  </a:txBody>
                  <a:tcPr marL="0" marR="0" marT="0" marB="0"/>
                </a:tc>
                <a:tc>
                  <a:txBody>
                    <a:bodyPr/>
                    <a:lstStyle/>
                    <a:p>
                      <a:pPr marR="41910" algn="r">
                        <a:lnSpc>
                          <a:spcPts val="790"/>
                        </a:lnSpc>
                      </a:pPr>
                      <a:r>
                        <a:rPr sz="700" spc="-5" dirty="0"/>
                        <a:t>Kindergarte</a:t>
                      </a:r>
                      <a:r>
                        <a:rPr sz="700" dirty="0"/>
                        <a:t>n</a:t>
                      </a:r>
                      <a:endParaRPr sz="700">
                        <a:latin typeface="Arial"/>
                        <a:cs typeface="Arial"/>
                      </a:endParaRPr>
                    </a:p>
                  </a:txBody>
                  <a:tcPr marL="0" marR="0" marT="0" marB="0"/>
                </a:tc>
                <a:tc>
                  <a:txBody>
                    <a:bodyPr/>
                    <a:lstStyle/>
                    <a:p>
                      <a:pPr marR="36830" algn="r">
                        <a:lnSpc>
                          <a:spcPts val="790"/>
                        </a:lnSpc>
                      </a:pPr>
                      <a:r>
                        <a:rPr sz="700" spc="-5" dirty="0"/>
                        <a:t>Gradeleve</a:t>
                      </a:r>
                      <a:r>
                        <a:rPr sz="700" dirty="0"/>
                        <a:t>l</a:t>
                      </a:r>
                      <a:endParaRPr sz="700">
                        <a:latin typeface="Arial"/>
                        <a:cs typeface="Arial"/>
                      </a:endParaRPr>
                    </a:p>
                  </a:txBody>
                  <a:tcPr marL="0" marR="0" marT="0" marB="0"/>
                </a:tc>
                <a:tc>
                  <a:txBody>
                    <a:bodyPr/>
                    <a:lstStyle/>
                    <a:p>
                      <a:pPr marR="40640" algn="r">
                        <a:lnSpc>
                          <a:spcPts val="790"/>
                        </a:lnSpc>
                      </a:pPr>
                      <a:r>
                        <a:rPr sz="700" spc="-5" dirty="0"/>
                        <a:t>Tota</a:t>
                      </a:r>
                      <a:r>
                        <a:rPr sz="700" dirty="0"/>
                        <a:t>l</a:t>
                      </a:r>
                      <a:endParaRPr sz="700">
                        <a:latin typeface="Arial"/>
                        <a:cs typeface="Arial"/>
                      </a:endParaRPr>
                    </a:p>
                  </a:txBody>
                  <a:tcPr marL="0" marR="0" marT="0" marB="0"/>
                </a:tc>
              </a:tr>
              <a:tr h="201986">
                <a:tc>
                  <a:txBody>
                    <a:bodyPr/>
                    <a:lstStyle/>
                    <a:p>
                      <a:pPr marR="38735" algn="r">
                        <a:lnSpc>
                          <a:spcPct val="100000"/>
                        </a:lnSpc>
                        <a:spcBef>
                          <a:spcPts val="350"/>
                        </a:spcBef>
                        <a:tabLst>
                          <a:tab pos="853440" algn="l"/>
                        </a:tabLst>
                      </a:pPr>
                      <a:r>
                        <a:rPr sz="700" spc="-5" dirty="0"/>
                        <a:t>Etobicok</a:t>
                      </a:r>
                      <a:r>
                        <a:rPr sz="700" dirty="0"/>
                        <a:t>e</a:t>
                      </a:r>
                      <a:r>
                        <a:rPr sz="700" spc="5" dirty="0"/>
                        <a:t> </a:t>
                      </a:r>
                      <a:r>
                        <a:rPr sz="700" spc="-5" dirty="0"/>
                        <a:t>Yor</a:t>
                      </a:r>
                      <a:r>
                        <a:rPr sz="700" dirty="0"/>
                        <a:t>k	</a:t>
                      </a:r>
                      <a:r>
                        <a:rPr sz="700" spc="-5" dirty="0"/>
                        <a:t>12</a:t>
                      </a:r>
                      <a:r>
                        <a:rPr sz="700" dirty="0"/>
                        <a:t>6</a:t>
                      </a:r>
                      <a:endParaRPr sz="700">
                        <a:latin typeface="Arial"/>
                        <a:cs typeface="Arial"/>
                      </a:endParaRPr>
                    </a:p>
                  </a:txBody>
                  <a:tcPr marL="0" marR="0" marT="44450" marB="0"/>
                </a:tc>
                <a:tc>
                  <a:txBody>
                    <a:bodyPr/>
                    <a:lstStyle/>
                    <a:p>
                      <a:pPr marR="38735" algn="r">
                        <a:lnSpc>
                          <a:spcPct val="100000"/>
                        </a:lnSpc>
                        <a:spcBef>
                          <a:spcPts val="350"/>
                        </a:spcBef>
                      </a:pPr>
                      <a:r>
                        <a:rPr sz="700" spc="-5" dirty="0"/>
                        <a:t>20</a:t>
                      </a:r>
                      <a:r>
                        <a:rPr sz="700" dirty="0"/>
                        <a:t>5</a:t>
                      </a:r>
                      <a:endParaRPr sz="700">
                        <a:latin typeface="Arial"/>
                        <a:cs typeface="Arial"/>
                      </a:endParaRPr>
                    </a:p>
                  </a:txBody>
                  <a:tcPr marL="0" marR="0" marT="44450" marB="0"/>
                </a:tc>
                <a:tc>
                  <a:txBody>
                    <a:bodyPr/>
                    <a:lstStyle/>
                    <a:p>
                      <a:pPr marR="38735" algn="r">
                        <a:lnSpc>
                          <a:spcPct val="100000"/>
                        </a:lnSpc>
                        <a:spcBef>
                          <a:spcPts val="350"/>
                        </a:spcBef>
                      </a:pPr>
                      <a:r>
                        <a:rPr sz="700" spc="-5" dirty="0"/>
                        <a:t>31</a:t>
                      </a:r>
                      <a:r>
                        <a:rPr sz="700" dirty="0"/>
                        <a:t>2</a:t>
                      </a:r>
                      <a:endParaRPr sz="700">
                        <a:latin typeface="Arial"/>
                        <a:cs typeface="Arial"/>
                      </a:endParaRPr>
                    </a:p>
                  </a:txBody>
                  <a:tcPr marL="0" marR="0" marT="44450" marB="0"/>
                </a:tc>
                <a:tc>
                  <a:txBody>
                    <a:bodyPr/>
                    <a:lstStyle/>
                    <a:p>
                      <a:pPr marR="36195" algn="r">
                        <a:lnSpc>
                          <a:spcPct val="100000"/>
                        </a:lnSpc>
                        <a:spcBef>
                          <a:spcPts val="350"/>
                        </a:spcBef>
                      </a:pPr>
                      <a:r>
                        <a:rPr sz="700" spc="-5" dirty="0"/>
                        <a:t>6</a:t>
                      </a:r>
                      <a:r>
                        <a:rPr sz="700" dirty="0"/>
                        <a:t>2</a:t>
                      </a:r>
                      <a:endParaRPr sz="700">
                        <a:latin typeface="Arial"/>
                        <a:cs typeface="Arial"/>
                      </a:endParaRPr>
                    </a:p>
                  </a:txBody>
                  <a:tcPr marL="0" marR="0" marT="44450" marB="0"/>
                </a:tc>
                <a:tc>
                  <a:txBody>
                    <a:bodyPr/>
                    <a:lstStyle/>
                    <a:p>
                      <a:pPr marR="36195" algn="r">
                        <a:lnSpc>
                          <a:spcPct val="100000"/>
                        </a:lnSpc>
                        <a:spcBef>
                          <a:spcPts val="350"/>
                        </a:spcBef>
                      </a:pPr>
                      <a:r>
                        <a:rPr sz="700" spc="-5" dirty="0"/>
                        <a:t>7</a:t>
                      </a:r>
                      <a:r>
                        <a:rPr sz="700" dirty="0"/>
                        <a:t>4</a:t>
                      </a:r>
                      <a:endParaRPr sz="700">
                        <a:latin typeface="Arial"/>
                        <a:cs typeface="Arial"/>
                      </a:endParaRPr>
                    </a:p>
                  </a:txBody>
                  <a:tcPr marL="0" marR="0" marT="44450" marB="0"/>
                </a:tc>
                <a:tc>
                  <a:txBody>
                    <a:bodyPr/>
                    <a:lstStyle/>
                    <a:p>
                      <a:pPr marR="37465" algn="r">
                        <a:lnSpc>
                          <a:spcPct val="100000"/>
                        </a:lnSpc>
                        <a:spcBef>
                          <a:spcPts val="350"/>
                        </a:spcBef>
                      </a:pPr>
                      <a:r>
                        <a:rPr sz="700" spc="-5" dirty="0"/>
                        <a:t>77</a:t>
                      </a:r>
                      <a:r>
                        <a:rPr sz="700" dirty="0"/>
                        <a:t>9</a:t>
                      </a:r>
                      <a:endParaRPr sz="700">
                        <a:latin typeface="Arial"/>
                        <a:cs typeface="Arial"/>
                      </a:endParaRPr>
                    </a:p>
                  </a:txBody>
                  <a:tcPr marL="0" marR="0" marT="44450" marB="0"/>
                </a:tc>
              </a:tr>
              <a:tr h="198175">
                <a:tc>
                  <a:txBody>
                    <a:bodyPr/>
                    <a:lstStyle/>
                    <a:p>
                      <a:pPr marR="36195" algn="r">
                        <a:lnSpc>
                          <a:spcPct val="100000"/>
                        </a:lnSpc>
                        <a:spcBef>
                          <a:spcPts val="320"/>
                        </a:spcBef>
                        <a:tabLst>
                          <a:tab pos="716280" algn="l"/>
                        </a:tabLst>
                      </a:pPr>
                      <a:r>
                        <a:rPr sz="700" spc="-5" dirty="0"/>
                        <a:t>Nort</a:t>
                      </a:r>
                      <a:r>
                        <a:rPr sz="700" dirty="0"/>
                        <a:t>h</a:t>
                      </a:r>
                      <a:r>
                        <a:rPr sz="700" spc="5" dirty="0"/>
                        <a:t> </a:t>
                      </a:r>
                      <a:r>
                        <a:rPr sz="700" spc="-5" dirty="0"/>
                        <a:t>Yor</a:t>
                      </a:r>
                      <a:r>
                        <a:rPr sz="700" dirty="0"/>
                        <a:t>k	</a:t>
                      </a:r>
                      <a:r>
                        <a:rPr sz="700" spc="-5" dirty="0"/>
                        <a:t>4</a:t>
                      </a:r>
                      <a:r>
                        <a:rPr sz="700" dirty="0"/>
                        <a:t>6</a:t>
                      </a:r>
                      <a:endParaRPr sz="700">
                        <a:latin typeface="Arial"/>
                        <a:cs typeface="Arial"/>
                      </a:endParaRPr>
                    </a:p>
                  </a:txBody>
                  <a:tcPr marL="0" marR="0" marT="40640" marB="0"/>
                </a:tc>
                <a:tc>
                  <a:txBody>
                    <a:bodyPr/>
                    <a:lstStyle/>
                    <a:p>
                      <a:pPr marR="36195" algn="r">
                        <a:lnSpc>
                          <a:spcPct val="100000"/>
                        </a:lnSpc>
                        <a:spcBef>
                          <a:spcPts val="320"/>
                        </a:spcBef>
                      </a:pPr>
                      <a:r>
                        <a:rPr sz="700" spc="-5" dirty="0"/>
                        <a:t>7</a:t>
                      </a:r>
                      <a:r>
                        <a:rPr sz="700" dirty="0"/>
                        <a:t>5</a:t>
                      </a:r>
                      <a:endParaRPr sz="700">
                        <a:latin typeface="Arial"/>
                        <a:cs typeface="Arial"/>
                      </a:endParaRPr>
                    </a:p>
                  </a:txBody>
                  <a:tcPr marL="0" marR="0" marT="40640" marB="0"/>
                </a:tc>
                <a:tc>
                  <a:txBody>
                    <a:bodyPr/>
                    <a:lstStyle/>
                    <a:p>
                      <a:pPr marR="38735" algn="r">
                        <a:lnSpc>
                          <a:spcPct val="100000"/>
                        </a:lnSpc>
                        <a:spcBef>
                          <a:spcPts val="320"/>
                        </a:spcBef>
                      </a:pPr>
                      <a:r>
                        <a:rPr sz="700" spc="-5" dirty="0"/>
                        <a:t>15</a:t>
                      </a:r>
                      <a:r>
                        <a:rPr sz="700" dirty="0"/>
                        <a:t>2</a:t>
                      </a:r>
                      <a:endParaRPr sz="700">
                        <a:latin typeface="Arial"/>
                        <a:cs typeface="Arial"/>
                      </a:endParaRPr>
                    </a:p>
                  </a:txBody>
                  <a:tcPr marL="0" marR="0" marT="40640" marB="0"/>
                </a:tc>
                <a:tc>
                  <a:txBody>
                    <a:bodyPr/>
                    <a:lstStyle/>
                    <a:p>
                      <a:pPr marR="36195" algn="r">
                        <a:lnSpc>
                          <a:spcPct val="100000"/>
                        </a:lnSpc>
                        <a:spcBef>
                          <a:spcPts val="320"/>
                        </a:spcBef>
                      </a:pPr>
                      <a:r>
                        <a:rPr sz="700" spc="-5" dirty="0"/>
                        <a:t>8</a:t>
                      </a:r>
                      <a:r>
                        <a:rPr sz="700" dirty="0"/>
                        <a:t>0</a:t>
                      </a:r>
                      <a:endParaRPr sz="700">
                        <a:latin typeface="Arial"/>
                        <a:cs typeface="Arial"/>
                      </a:endParaRPr>
                    </a:p>
                  </a:txBody>
                  <a:tcPr marL="0" marR="0" marT="40640" marB="0"/>
                </a:tc>
                <a:tc>
                  <a:txBody>
                    <a:bodyPr/>
                    <a:lstStyle/>
                    <a:p>
                      <a:pPr marR="38735" algn="r">
                        <a:lnSpc>
                          <a:spcPct val="100000"/>
                        </a:lnSpc>
                        <a:spcBef>
                          <a:spcPts val="320"/>
                        </a:spcBef>
                      </a:pPr>
                      <a:r>
                        <a:rPr sz="700" spc="-5" dirty="0"/>
                        <a:t>11</a:t>
                      </a:r>
                      <a:r>
                        <a:rPr sz="700" dirty="0"/>
                        <a:t>8</a:t>
                      </a:r>
                      <a:endParaRPr sz="700">
                        <a:latin typeface="Arial"/>
                        <a:cs typeface="Arial"/>
                      </a:endParaRPr>
                    </a:p>
                  </a:txBody>
                  <a:tcPr marL="0" marR="0" marT="40640" marB="0"/>
                </a:tc>
                <a:tc>
                  <a:txBody>
                    <a:bodyPr/>
                    <a:lstStyle/>
                    <a:p>
                      <a:pPr marR="37465" algn="r">
                        <a:lnSpc>
                          <a:spcPct val="100000"/>
                        </a:lnSpc>
                        <a:spcBef>
                          <a:spcPts val="320"/>
                        </a:spcBef>
                      </a:pPr>
                      <a:r>
                        <a:rPr sz="700" spc="-5" dirty="0"/>
                        <a:t>47</a:t>
                      </a:r>
                      <a:r>
                        <a:rPr sz="700" dirty="0"/>
                        <a:t>1</a:t>
                      </a:r>
                      <a:endParaRPr sz="700">
                        <a:latin typeface="Arial"/>
                        <a:cs typeface="Arial"/>
                      </a:endParaRPr>
                    </a:p>
                  </a:txBody>
                  <a:tcPr marL="0" marR="0" marT="40640" marB="0"/>
                </a:tc>
              </a:tr>
              <a:tr h="198175">
                <a:tc>
                  <a:txBody>
                    <a:bodyPr/>
                    <a:lstStyle/>
                    <a:p>
                      <a:pPr marR="36195" algn="r">
                        <a:lnSpc>
                          <a:spcPct val="100000"/>
                        </a:lnSpc>
                        <a:spcBef>
                          <a:spcPts val="320"/>
                        </a:spcBef>
                        <a:tabLst>
                          <a:tab pos="815340" algn="l"/>
                        </a:tabLst>
                      </a:pPr>
                      <a:r>
                        <a:rPr sz="700" spc="-5" dirty="0"/>
                        <a:t>Scarboroug</a:t>
                      </a:r>
                      <a:r>
                        <a:rPr sz="700" dirty="0"/>
                        <a:t>h	</a:t>
                      </a:r>
                      <a:r>
                        <a:rPr sz="700" spc="-5" dirty="0"/>
                        <a:t>7</a:t>
                      </a:r>
                      <a:r>
                        <a:rPr sz="700" dirty="0"/>
                        <a:t>6</a:t>
                      </a:r>
                      <a:endParaRPr sz="700">
                        <a:latin typeface="Arial"/>
                        <a:cs typeface="Arial"/>
                      </a:endParaRPr>
                    </a:p>
                  </a:txBody>
                  <a:tcPr marL="0" marR="0" marT="40640" marB="0"/>
                </a:tc>
                <a:tc>
                  <a:txBody>
                    <a:bodyPr/>
                    <a:lstStyle/>
                    <a:p>
                      <a:pPr marR="38735" algn="r">
                        <a:lnSpc>
                          <a:spcPct val="100000"/>
                        </a:lnSpc>
                        <a:spcBef>
                          <a:spcPts val="320"/>
                        </a:spcBef>
                      </a:pPr>
                      <a:r>
                        <a:rPr sz="700" spc="-5" dirty="0"/>
                        <a:t>14</a:t>
                      </a:r>
                      <a:r>
                        <a:rPr sz="700" dirty="0"/>
                        <a:t>5</a:t>
                      </a:r>
                      <a:endParaRPr sz="700">
                        <a:latin typeface="Arial"/>
                        <a:cs typeface="Arial"/>
                      </a:endParaRPr>
                    </a:p>
                  </a:txBody>
                  <a:tcPr marL="0" marR="0" marT="40640" marB="0"/>
                </a:tc>
                <a:tc>
                  <a:txBody>
                    <a:bodyPr/>
                    <a:lstStyle/>
                    <a:p>
                      <a:pPr marR="38735" algn="r">
                        <a:lnSpc>
                          <a:spcPct val="100000"/>
                        </a:lnSpc>
                        <a:spcBef>
                          <a:spcPts val="320"/>
                        </a:spcBef>
                      </a:pPr>
                      <a:r>
                        <a:rPr sz="700" spc="-5" dirty="0"/>
                        <a:t>22</a:t>
                      </a:r>
                      <a:r>
                        <a:rPr sz="700" dirty="0"/>
                        <a:t>4</a:t>
                      </a:r>
                      <a:endParaRPr sz="700">
                        <a:latin typeface="Arial"/>
                        <a:cs typeface="Arial"/>
                      </a:endParaRPr>
                    </a:p>
                  </a:txBody>
                  <a:tcPr marL="0" marR="0" marT="40640" marB="0"/>
                </a:tc>
                <a:tc>
                  <a:txBody>
                    <a:bodyPr/>
                    <a:lstStyle/>
                    <a:p>
                      <a:pPr marR="36195" algn="r">
                        <a:lnSpc>
                          <a:spcPct val="100000"/>
                        </a:lnSpc>
                        <a:spcBef>
                          <a:spcPts val="320"/>
                        </a:spcBef>
                      </a:pPr>
                      <a:r>
                        <a:rPr sz="700" spc="-5" dirty="0"/>
                        <a:t>9</a:t>
                      </a:r>
                      <a:r>
                        <a:rPr sz="700" dirty="0"/>
                        <a:t>8</a:t>
                      </a:r>
                      <a:endParaRPr sz="700">
                        <a:latin typeface="Arial"/>
                        <a:cs typeface="Arial"/>
                      </a:endParaRPr>
                    </a:p>
                  </a:txBody>
                  <a:tcPr marL="0" marR="0" marT="40640" marB="0"/>
                </a:tc>
                <a:tc>
                  <a:txBody>
                    <a:bodyPr/>
                    <a:lstStyle/>
                    <a:p>
                      <a:pPr marR="36195" algn="r">
                        <a:lnSpc>
                          <a:spcPct val="100000"/>
                        </a:lnSpc>
                        <a:spcBef>
                          <a:spcPts val="320"/>
                        </a:spcBef>
                      </a:pPr>
                      <a:r>
                        <a:rPr sz="700" spc="-5" dirty="0"/>
                        <a:t>5</a:t>
                      </a:r>
                      <a:r>
                        <a:rPr sz="700" dirty="0"/>
                        <a:t>4</a:t>
                      </a:r>
                      <a:endParaRPr sz="700">
                        <a:latin typeface="Arial"/>
                        <a:cs typeface="Arial"/>
                      </a:endParaRPr>
                    </a:p>
                  </a:txBody>
                  <a:tcPr marL="0" marR="0" marT="40640" marB="0"/>
                </a:tc>
                <a:tc>
                  <a:txBody>
                    <a:bodyPr/>
                    <a:lstStyle/>
                    <a:p>
                      <a:pPr marR="37465" algn="r">
                        <a:lnSpc>
                          <a:spcPct val="100000"/>
                        </a:lnSpc>
                        <a:spcBef>
                          <a:spcPts val="320"/>
                        </a:spcBef>
                      </a:pPr>
                      <a:r>
                        <a:rPr sz="700" spc="-5" dirty="0"/>
                        <a:t>59</a:t>
                      </a:r>
                      <a:r>
                        <a:rPr sz="700" dirty="0"/>
                        <a:t>7</a:t>
                      </a:r>
                      <a:endParaRPr sz="700">
                        <a:latin typeface="Arial"/>
                        <a:cs typeface="Arial"/>
                      </a:endParaRPr>
                    </a:p>
                  </a:txBody>
                  <a:tcPr marL="0" marR="0" marT="40640" marB="0"/>
                </a:tc>
              </a:tr>
              <a:tr h="202316">
                <a:tc>
                  <a:txBody>
                    <a:bodyPr/>
                    <a:lstStyle/>
                    <a:p>
                      <a:pPr marR="38735" algn="r">
                        <a:lnSpc>
                          <a:spcPct val="100000"/>
                        </a:lnSpc>
                        <a:spcBef>
                          <a:spcPts val="320"/>
                        </a:spcBef>
                        <a:tabLst>
                          <a:tab pos="754380" algn="l"/>
                        </a:tabLst>
                      </a:pPr>
                      <a:r>
                        <a:rPr sz="700" spc="-5" dirty="0"/>
                        <a:t>Toront</a:t>
                      </a:r>
                      <a:r>
                        <a:rPr sz="700" dirty="0"/>
                        <a:t>o</a:t>
                      </a:r>
                      <a:r>
                        <a:rPr sz="700" spc="5" dirty="0"/>
                        <a:t> </a:t>
                      </a:r>
                      <a:r>
                        <a:rPr sz="700" spc="-5" dirty="0"/>
                        <a:t>Eas</a:t>
                      </a:r>
                      <a:r>
                        <a:rPr sz="700" dirty="0"/>
                        <a:t>t	</a:t>
                      </a:r>
                      <a:r>
                        <a:rPr sz="1050" spc="-7" baseline="-31746" dirty="0"/>
                        <a:t>11</a:t>
                      </a:r>
                      <a:r>
                        <a:rPr sz="1050" baseline="-31746" dirty="0"/>
                        <a:t>0</a:t>
                      </a:r>
                      <a:endParaRPr sz="1050" baseline="-31746">
                        <a:latin typeface="Arial"/>
                        <a:cs typeface="Arial"/>
                      </a:endParaRPr>
                    </a:p>
                  </a:txBody>
                  <a:tcPr marL="0" marR="0" marT="40640" marB="0"/>
                </a:tc>
                <a:tc>
                  <a:txBody>
                    <a:bodyPr/>
                    <a:lstStyle/>
                    <a:p>
                      <a:pPr>
                        <a:lnSpc>
                          <a:spcPct val="100000"/>
                        </a:lnSpc>
                        <a:spcBef>
                          <a:spcPts val="50"/>
                        </a:spcBef>
                      </a:pPr>
                      <a:endParaRPr sz="600"/>
                    </a:p>
                    <a:p>
                      <a:pPr marR="38735" algn="r">
                        <a:lnSpc>
                          <a:spcPts val="755"/>
                        </a:lnSpc>
                      </a:pPr>
                      <a:r>
                        <a:rPr sz="700" spc="-5" dirty="0"/>
                        <a:t>18</a:t>
                      </a:r>
                      <a:r>
                        <a:rPr sz="700" dirty="0"/>
                        <a:t>0</a:t>
                      </a:r>
                      <a:endParaRPr sz="700">
                        <a:latin typeface="Arial"/>
                        <a:cs typeface="Arial"/>
                      </a:endParaRPr>
                    </a:p>
                  </a:txBody>
                  <a:tcPr marL="0" marR="0" marT="6350" marB="0"/>
                </a:tc>
                <a:tc>
                  <a:txBody>
                    <a:bodyPr/>
                    <a:lstStyle/>
                    <a:p>
                      <a:pPr>
                        <a:lnSpc>
                          <a:spcPct val="100000"/>
                        </a:lnSpc>
                        <a:spcBef>
                          <a:spcPts val="50"/>
                        </a:spcBef>
                      </a:pPr>
                      <a:endParaRPr sz="600"/>
                    </a:p>
                    <a:p>
                      <a:pPr marR="38735" algn="r">
                        <a:lnSpc>
                          <a:spcPts val="755"/>
                        </a:lnSpc>
                      </a:pPr>
                      <a:r>
                        <a:rPr sz="700" spc="-5" dirty="0"/>
                        <a:t>28</a:t>
                      </a:r>
                      <a:r>
                        <a:rPr sz="700" dirty="0"/>
                        <a:t>0</a:t>
                      </a:r>
                      <a:endParaRPr sz="700">
                        <a:latin typeface="Arial"/>
                        <a:cs typeface="Arial"/>
                      </a:endParaRPr>
                    </a:p>
                  </a:txBody>
                  <a:tcPr marL="0" marR="0" marT="6350" marB="0"/>
                </a:tc>
                <a:tc>
                  <a:txBody>
                    <a:bodyPr/>
                    <a:lstStyle/>
                    <a:p>
                      <a:pPr>
                        <a:lnSpc>
                          <a:spcPct val="100000"/>
                        </a:lnSpc>
                        <a:spcBef>
                          <a:spcPts val="50"/>
                        </a:spcBef>
                      </a:pPr>
                      <a:endParaRPr sz="600"/>
                    </a:p>
                    <a:p>
                      <a:pPr marR="38735" algn="r">
                        <a:lnSpc>
                          <a:spcPts val="755"/>
                        </a:lnSpc>
                      </a:pPr>
                      <a:r>
                        <a:rPr sz="700" spc="-5" dirty="0"/>
                        <a:t>10</a:t>
                      </a:r>
                      <a:r>
                        <a:rPr sz="700" dirty="0"/>
                        <a:t>0</a:t>
                      </a:r>
                      <a:endParaRPr sz="700">
                        <a:latin typeface="Arial"/>
                        <a:cs typeface="Arial"/>
                      </a:endParaRPr>
                    </a:p>
                  </a:txBody>
                  <a:tcPr marL="0" marR="0" marT="6350" marB="0"/>
                </a:tc>
                <a:tc>
                  <a:txBody>
                    <a:bodyPr/>
                    <a:lstStyle/>
                    <a:p>
                      <a:pPr>
                        <a:lnSpc>
                          <a:spcPct val="100000"/>
                        </a:lnSpc>
                        <a:spcBef>
                          <a:spcPts val="50"/>
                        </a:spcBef>
                      </a:pPr>
                      <a:endParaRPr sz="600"/>
                    </a:p>
                    <a:p>
                      <a:pPr marR="38735" algn="r">
                        <a:lnSpc>
                          <a:spcPts val="755"/>
                        </a:lnSpc>
                      </a:pPr>
                      <a:r>
                        <a:rPr sz="700" spc="-5" dirty="0"/>
                        <a:t>14</a:t>
                      </a:r>
                      <a:r>
                        <a:rPr sz="700" dirty="0"/>
                        <a:t>5</a:t>
                      </a:r>
                      <a:endParaRPr sz="700">
                        <a:latin typeface="Arial"/>
                        <a:cs typeface="Arial"/>
                      </a:endParaRPr>
                    </a:p>
                  </a:txBody>
                  <a:tcPr marL="0" marR="0" marT="6350" marB="0"/>
                </a:tc>
                <a:tc>
                  <a:txBody>
                    <a:bodyPr/>
                    <a:lstStyle/>
                    <a:p>
                      <a:pPr>
                        <a:lnSpc>
                          <a:spcPct val="100000"/>
                        </a:lnSpc>
                        <a:spcBef>
                          <a:spcPts val="50"/>
                        </a:spcBef>
                      </a:pPr>
                      <a:endParaRPr sz="600" dirty="0"/>
                    </a:p>
                    <a:p>
                      <a:pPr marR="37465" algn="r">
                        <a:lnSpc>
                          <a:spcPts val="755"/>
                        </a:lnSpc>
                      </a:pPr>
                      <a:r>
                        <a:rPr sz="700" spc="-5" dirty="0"/>
                        <a:t>81</a:t>
                      </a:r>
                      <a:r>
                        <a:rPr sz="700" dirty="0"/>
                        <a:t>5</a:t>
                      </a:r>
                      <a:endParaRPr sz="700" dirty="0">
                        <a:latin typeface="Arial"/>
                        <a:cs typeface="Arial"/>
                      </a:endParaRPr>
                    </a:p>
                  </a:txBody>
                  <a:tcPr marL="0" marR="0" marT="6350" marB="0"/>
                </a:tc>
              </a:tr>
            </a:tbl>
          </a:graphicData>
        </a:graphic>
      </p:graphicFrame>
      <p:sp>
        <p:nvSpPr>
          <p:cNvPr id="13" name="object 13"/>
          <p:cNvSpPr txBox="1"/>
          <p:nvPr/>
        </p:nvSpPr>
        <p:spPr>
          <a:xfrm>
            <a:off x="608402" y="7773200"/>
            <a:ext cx="537210" cy="153670"/>
          </a:xfrm>
          <a:prstGeom prst="rect">
            <a:avLst/>
          </a:prstGeom>
        </p:spPr>
        <p:txBody>
          <a:bodyPr vert="horz" wrap="square" lIns="0" tIns="11430" rIns="0" bIns="0" rtlCol="0">
            <a:spAutoFit/>
          </a:bodyPr>
          <a:lstStyle/>
          <a:p>
            <a:pPr marL="12700">
              <a:lnSpc>
                <a:spcPct val="100000"/>
              </a:lnSpc>
              <a:spcBef>
                <a:spcPts val="90"/>
              </a:spcBef>
            </a:pPr>
            <a:r>
              <a:rPr sz="850" spc="-15" dirty="0">
                <a:solidFill>
                  <a:srgbClr val="D74214"/>
                </a:solidFill>
                <a:latin typeface="Courier New"/>
                <a:cs typeface="Courier New"/>
              </a:rPr>
              <a:t>Out[36]:</a:t>
            </a:r>
            <a:endParaRPr sz="850">
              <a:latin typeface="Courier New"/>
              <a:cs typeface="Courier New"/>
            </a:endParaRPr>
          </a:p>
        </p:txBody>
      </p:sp>
      <p:sp>
        <p:nvSpPr>
          <p:cNvPr id="14" name="object 14"/>
          <p:cNvSpPr txBox="1"/>
          <p:nvPr/>
        </p:nvSpPr>
        <p:spPr>
          <a:xfrm>
            <a:off x="1233416" y="9229027"/>
            <a:ext cx="228600" cy="135255"/>
          </a:xfrm>
          <a:prstGeom prst="rect">
            <a:avLst/>
          </a:prstGeom>
        </p:spPr>
        <p:txBody>
          <a:bodyPr vert="horz" wrap="square" lIns="0" tIns="15240" rIns="0" bIns="0" rtlCol="0">
            <a:spAutoFit/>
          </a:bodyPr>
          <a:lstStyle/>
          <a:p>
            <a:pPr marL="12700">
              <a:lnSpc>
                <a:spcPct val="100000"/>
              </a:lnSpc>
              <a:spcBef>
                <a:spcPts val="120"/>
              </a:spcBef>
            </a:pPr>
            <a:r>
              <a:rPr sz="700" b="1" spc="5" dirty="0">
                <a:latin typeface="Arial"/>
                <a:cs typeface="Arial"/>
              </a:rPr>
              <a:t>Yor</a:t>
            </a:r>
            <a:r>
              <a:rPr sz="700" b="1" spc="10" dirty="0">
                <a:latin typeface="Arial"/>
                <a:cs typeface="Arial"/>
              </a:rPr>
              <a:t>k</a:t>
            </a:r>
            <a:endParaRPr sz="700">
              <a:latin typeface="Arial"/>
              <a:cs typeface="Arial"/>
            </a:endParaRPr>
          </a:p>
        </p:txBody>
      </p:sp>
      <p:sp>
        <p:nvSpPr>
          <p:cNvPr id="15" name="object 15"/>
          <p:cNvSpPr txBox="1"/>
          <p:nvPr/>
        </p:nvSpPr>
        <p:spPr>
          <a:xfrm>
            <a:off x="608402" y="9671110"/>
            <a:ext cx="5341620" cy="702310"/>
          </a:xfrm>
          <a:prstGeom prst="rect">
            <a:avLst/>
          </a:prstGeom>
        </p:spPr>
        <p:txBody>
          <a:bodyPr vert="horz" wrap="square" lIns="0" tIns="11430" rIns="0" bIns="0" rtlCol="0">
            <a:spAutoFit/>
          </a:bodyPr>
          <a:lstStyle/>
          <a:p>
            <a:pPr marL="12700">
              <a:lnSpc>
                <a:spcPct val="100000"/>
              </a:lnSpc>
              <a:spcBef>
                <a:spcPts val="90"/>
              </a:spcBef>
            </a:pPr>
            <a:r>
              <a:rPr sz="850" spc="-10" dirty="0">
                <a:solidFill>
                  <a:srgbClr val="2F3E9E"/>
                </a:solidFill>
                <a:latin typeface="Courier New"/>
                <a:cs typeface="Courier New"/>
              </a:rPr>
              <a:t>In</a:t>
            </a:r>
            <a:r>
              <a:rPr sz="850" spc="-15" dirty="0">
                <a:solidFill>
                  <a:srgbClr val="2F3E9E"/>
                </a:solidFill>
                <a:latin typeface="Courier New"/>
                <a:cs typeface="Courier New"/>
              </a:rPr>
              <a:t> </a:t>
            </a:r>
            <a:r>
              <a:rPr sz="850" spc="-10" dirty="0">
                <a:solidFill>
                  <a:srgbClr val="2F3E9E"/>
                </a:solidFill>
                <a:latin typeface="Courier New"/>
                <a:cs typeface="Courier New"/>
              </a:rPr>
              <a:t>[37]:</a:t>
            </a:r>
            <a:endParaRPr sz="850">
              <a:latin typeface="Courier New"/>
              <a:cs typeface="Courier New"/>
            </a:endParaRPr>
          </a:p>
          <a:p>
            <a:pPr marL="20320">
              <a:lnSpc>
                <a:spcPct val="100000"/>
              </a:lnSpc>
              <a:spcBef>
                <a:spcPts val="660"/>
              </a:spcBef>
            </a:pPr>
            <a:r>
              <a:rPr sz="850" i="1" spc="-10" dirty="0">
                <a:solidFill>
                  <a:srgbClr val="3F7F7F"/>
                </a:solidFill>
                <a:latin typeface="Courier New"/>
                <a:cs typeface="Courier New"/>
              </a:rPr>
              <a:t># lets see what is the total number of </a:t>
            </a:r>
            <a:r>
              <a:rPr sz="850" i="1" spc="-15" dirty="0">
                <a:solidFill>
                  <a:srgbClr val="3F7F7F"/>
                </a:solidFill>
                <a:latin typeface="Courier New"/>
                <a:cs typeface="Courier New"/>
              </a:rPr>
              <a:t>children </a:t>
            </a:r>
            <a:r>
              <a:rPr sz="850" i="1" spc="-10" dirty="0">
                <a:solidFill>
                  <a:srgbClr val="3F7F7F"/>
                </a:solidFill>
                <a:latin typeface="Courier New"/>
                <a:cs typeface="Courier New"/>
              </a:rPr>
              <a:t>in </a:t>
            </a:r>
            <a:r>
              <a:rPr sz="850" i="1" spc="-15" dirty="0">
                <a:solidFill>
                  <a:srgbClr val="3F7F7F"/>
                </a:solidFill>
                <a:latin typeface="Courier New"/>
                <a:cs typeface="Courier New"/>
              </a:rPr>
              <a:t>city_operated centers </a:t>
            </a:r>
            <a:r>
              <a:rPr sz="850" i="1" spc="-10" dirty="0">
                <a:solidFill>
                  <a:srgbClr val="3F7F7F"/>
                </a:solidFill>
                <a:latin typeface="Courier New"/>
                <a:cs typeface="Courier New"/>
              </a:rPr>
              <a:t>in</a:t>
            </a:r>
            <a:r>
              <a:rPr sz="850" i="1" spc="90" dirty="0">
                <a:solidFill>
                  <a:srgbClr val="3F7F7F"/>
                </a:solidFill>
                <a:latin typeface="Courier New"/>
                <a:cs typeface="Courier New"/>
              </a:rPr>
              <a:t> </a:t>
            </a:r>
            <a:r>
              <a:rPr sz="850" i="1" spc="-15" dirty="0">
                <a:solidFill>
                  <a:srgbClr val="3F7F7F"/>
                </a:solidFill>
                <a:latin typeface="Courier New"/>
                <a:cs typeface="Courier New"/>
              </a:rPr>
              <a:t>Toronto</a:t>
            </a:r>
            <a:endParaRPr sz="850">
              <a:latin typeface="Courier New"/>
              <a:cs typeface="Courier New"/>
            </a:endParaRPr>
          </a:p>
          <a:p>
            <a:pPr>
              <a:lnSpc>
                <a:spcPct val="100000"/>
              </a:lnSpc>
            </a:pPr>
            <a:endParaRPr sz="900">
              <a:latin typeface="Times New Roman"/>
              <a:cs typeface="Times New Roman"/>
            </a:endParaRPr>
          </a:p>
          <a:p>
            <a:pPr marL="12700">
              <a:lnSpc>
                <a:spcPct val="100000"/>
              </a:lnSpc>
              <a:spcBef>
                <a:spcPts val="585"/>
              </a:spcBef>
            </a:pPr>
            <a:r>
              <a:rPr sz="850" spc="-15" dirty="0">
                <a:solidFill>
                  <a:srgbClr val="D74214"/>
                </a:solidFill>
                <a:latin typeface="Courier New"/>
                <a:cs typeface="Courier New"/>
              </a:rPr>
              <a:t>Out[37]:</a:t>
            </a:r>
            <a:endParaRPr sz="850">
              <a:latin typeface="Courier New"/>
              <a:cs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82991" y="1093674"/>
            <a:ext cx="6387341" cy="342995"/>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608402" y="5852425"/>
            <a:ext cx="6446448" cy="801370"/>
          </a:xfrm>
          <a:prstGeom prst="rect">
            <a:avLst/>
          </a:prstGeom>
        </p:spPr>
        <p:style>
          <a:lnRef idx="2">
            <a:schemeClr val="accent1"/>
          </a:lnRef>
          <a:fillRef idx="1">
            <a:schemeClr val="lt1"/>
          </a:fillRef>
          <a:effectRef idx="0">
            <a:schemeClr val="accent1"/>
          </a:effectRef>
          <a:fontRef idx="minor">
            <a:schemeClr val="dk1"/>
          </a:fontRef>
        </p:style>
        <p:txBody>
          <a:bodyPr vert="horz" wrap="square" lIns="0" tIns="16510" rIns="0" bIns="0" rtlCol="0">
            <a:spAutoFit/>
          </a:bodyPr>
          <a:lstStyle/>
          <a:p>
            <a:pPr marL="12700">
              <a:lnSpc>
                <a:spcPct val="100000"/>
              </a:lnSpc>
              <a:spcBef>
                <a:spcPts val="130"/>
              </a:spcBef>
            </a:pPr>
            <a:r>
              <a:rPr sz="1050" b="1" spc="10" dirty="0">
                <a:latin typeface="Arial"/>
                <a:cs typeface="Arial"/>
              </a:rPr>
              <a:t>Commercial</a:t>
            </a:r>
            <a:r>
              <a:rPr sz="1050" b="1" dirty="0">
                <a:latin typeface="Arial"/>
                <a:cs typeface="Arial"/>
              </a:rPr>
              <a:t> </a:t>
            </a:r>
            <a:r>
              <a:rPr sz="1050" b="1" spc="10" dirty="0">
                <a:latin typeface="Arial"/>
                <a:cs typeface="Arial"/>
              </a:rPr>
              <a:t>centers</a:t>
            </a:r>
            <a:endParaRPr sz="1050" dirty="0">
              <a:latin typeface="Arial"/>
              <a:cs typeface="Arial"/>
            </a:endParaRPr>
          </a:p>
          <a:p>
            <a:pPr>
              <a:lnSpc>
                <a:spcPct val="100000"/>
              </a:lnSpc>
              <a:spcBef>
                <a:spcPts val="20"/>
              </a:spcBef>
            </a:pPr>
            <a:endParaRPr sz="1250" dirty="0">
              <a:latin typeface="Times New Roman"/>
              <a:cs typeface="Times New Roman"/>
            </a:endParaRPr>
          </a:p>
          <a:p>
            <a:pPr marL="12700">
              <a:lnSpc>
                <a:spcPct val="100000"/>
              </a:lnSpc>
            </a:pPr>
            <a:r>
              <a:rPr sz="850" b="1" spc="-10" dirty="0">
                <a:latin typeface="Arial"/>
                <a:cs typeface="Arial"/>
              </a:rPr>
              <a:t>lets see what is the total </a:t>
            </a:r>
            <a:r>
              <a:rPr sz="850" b="1" spc="-15" dirty="0">
                <a:latin typeface="Arial"/>
                <a:cs typeface="Arial"/>
              </a:rPr>
              <a:t>number </a:t>
            </a:r>
            <a:r>
              <a:rPr sz="850" b="1" spc="-10" dirty="0">
                <a:latin typeface="Arial"/>
                <a:cs typeface="Arial"/>
              </a:rPr>
              <a:t>of children in </a:t>
            </a:r>
            <a:r>
              <a:rPr sz="850" b="1" spc="-15" dirty="0">
                <a:latin typeface="Arial"/>
                <a:cs typeface="Arial"/>
              </a:rPr>
              <a:t>Commercial </a:t>
            </a:r>
            <a:r>
              <a:rPr sz="850" b="1" spc="-10" dirty="0">
                <a:latin typeface="Arial"/>
                <a:cs typeface="Arial"/>
              </a:rPr>
              <a:t>centers in</a:t>
            </a:r>
            <a:r>
              <a:rPr sz="850" b="1" spc="105" dirty="0">
                <a:latin typeface="Arial"/>
                <a:cs typeface="Arial"/>
              </a:rPr>
              <a:t> </a:t>
            </a:r>
            <a:r>
              <a:rPr sz="850" b="1" spc="-10" dirty="0">
                <a:latin typeface="Arial"/>
                <a:cs typeface="Arial"/>
              </a:rPr>
              <a:t>Toronto</a:t>
            </a:r>
            <a:endParaRPr sz="850" dirty="0">
              <a:latin typeface="Arial"/>
              <a:cs typeface="Arial"/>
            </a:endParaRPr>
          </a:p>
          <a:p>
            <a:pPr>
              <a:lnSpc>
                <a:spcPct val="100000"/>
              </a:lnSpc>
            </a:pPr>
            <a:endParaRPr sz="1150" dirty="0">
              <a:latin typeface="Times New Roman"/>
              <a:cs typeface="Times New Roman"/>
            </a:endParaRPr>
          </a:p>
          <a:p>
            <a:pPr marL="12700">
              <a:lnSpc>
                <a:spcPct val="100000"/>
              </a:lnSpc>
            </a:pPr>
            <a:r>
              <a:rPr sz="850" spc="-10" dirty="0">
                <a:solidFill>
                  <a:srgbClr val="2F3E9E"/>
                </a:solidFill>
                <a:latin typeface="Courier New"/>
                <a:cs typeface="Courier New"/>
              </a:rPr>
              <a:t>In</a:t>
            </a:r>
            <a:r>
              <a:rPr sz="850" spc="-15" dirty="0">
                <a:solidFill>
                  <a:srgbClr val="2F3E9E"/>
                </a:solidFill>
                <a:latin typeface="Courier New"/>
                <a:cs typeface="Courier New"/>
              </a:rPr>
              <a:t> </a:t>
            </a:r>
            <a:r>
              <a:rPr sz="850" spc="-10" dirty="0">
                <a:solidFill>
                  <a:srgbClr val="2F3E9E"/>
                </a:solidFill>
                <a:latin typeface="Courier New"/>
                <a:cs typeface="Courier New"/>
              </a:rPr>
              <a:t>[40]:</a:t>
            </a:r>
            <a:endParaRPr sz="850" dirty="0">
              <a:latin typeface="Courier New"/>
              <a:cs typeface="Courier New"/>
            </a:endParaRPr>
          </a:p>
        </p:txBody>
      </p:sp>
      <p:sp>
        <p:nvSpPr>
          <p:cNvPr id="5" name="object 5"/>
          <p:cNvSpPr/>
          <p:nvPr/>
        </p:nvSpPr>
        <p:spPr>
          <a:xfrm>
            <a:off x="582991" y="9142639"/>
            <a:ext cx="6387341" cy="342995"/>
          </a:xfrm>
          <a:prstGeom prst="rect">
            <a:avLst/>
          </a:prstGeom>
          <a:blipFill>
            <a:blip r:embed="rId2" cstate="print"/>
            <a:stretch>
              <a:fillRect/>
            </a:stretch>
          </a:blipFill>
        </p:spPr>
        <p:txBody>
          <a:bodyPr wrap="square" lIns="0" tIns="0" rIns="0" bIns="0" rtlCol="0"/>
          <a:lstStyle/>
          <a:p>
            <a:endParaRPr/>
          </a:p>
        </p:txBody>
      </p:sp>
      <p:sp>
        <p:nvSpPr>
          <p:cNvPr id="6" name="object 6"/>
          <p:cNvSpPr txBox="1"/>
          <p:nvPr/>
        </p:nvSpPr>
        <p:spPr>
          <a:xfrm>
            <a:off x="608402" y="463581"/>
            <a:ext cx="537210" cy="588010"/>
          </a:xfrm>
          <a:prstGeom prst="rect">
            <a:avLst/>
          </a:prstGeom>
        </p:spPr>
        <p:txBody>
          <a:bodyPr vert="horz" wrap="square" lIns="0" tIns="11430" rIns="0" bIns="0" rtlCol="0">
            <a:spAutoFit/>
          </a:bodyPr>
          <a:lstStyle/>
          <a:p>
            <a:pPr marL="12700">
              <a:lnSpc>
                <a:spcPct val="100000"/>
              </a:lnSpc>
              <a:spcBef>
                <a:spcPts val="90"/>
              </a:spcBef>
            </a:pPr>
            <a:r>
              <a:rPr sz="850" spc="-10" dirty="0">
                <a:latin typeface="Courier New"/>
                <a:cs typeface="Courier New"/>
              </a:rPr>
              <a:t>2662</a:t>
            </a:r>
            <a:endParaRPr sz="850">
              <a:latin typeface="Courier New"/>
              <a:cs typeface="Courier New"/>
            </a:endParaRPr>
          </a:p>
          <a:p>
            <a:pPr>
              <a:lnSpc>
                <a:spcPct val="100000"/>
              </a:lnSpc>
            </a:pPr>
            <a:endParaRPr sz="900">
              <a:latin typeface="Times New Roman"/>
              <a:cs typeface="Times New Roman"/>
            </a:endParaRPr>
          </a:p>
          <a:p>
            <a:pPr>
              <a:lnSpc>
                <a:spcPct val="100000"/>
              </a:lnSpc>
              <a:spcBef>
                <a:spcPts val="40"/>
              </a:spcBef>
            </a:pPr>
            <a:endParaRPr sz="1150">
              <a:latin typeface="Times New Roman"/>
              <a:cs typeface="Times New Roman"/>
            </a:endParaRPr>
          </a:p>
          <a:p>
            <a:pPr marL="12700">
              <a:lnSpc>
                <a:spcPct val="100000"/>
              </a:lnSpc>
            </a:pPr>
            <a:r>
              <a:rPr sz="850" spc="-10" dirty="0">
                <a:solidFill>
                  <a:srgbClr val="2F3E9E"/>
                </a:solidFill>
                <a:latin typeface="Courier New"/>
                <a:cs typeface="Courier New"/>
              </a:rPr>
              <a:t>In</a:t>
            </a:r>
            <a:r>
              <a:rPr sz="850" spc="-90" dirty="0">
                <a:solidFill>
                  <a:srgbClr val="2F3E9E"/>
                </a:solidFill>
                <a:latin typeface="Courier New"/>
                <a:cs typeface="Courier New"/>
              </a:rPr>
              <a:t> </a:t>
            </a:r>
            <a:r>
              <a:rPr sz="850" spc="-10" dirty="0">
                <a:solidFill>
                  <a:srgbClr val="2F3E9E"/>
                </a:solidFill>
                <a:latin typeface="Courier New"/>
                <a:cs typeface="Courier New"/>
              </a:rPr>
              <a:t>[45]:</a:t>
            </a:r>
            <a:endParaRPr sz="850">
              <a:latin typeface="Courier New"/>
              <a:cs typeface="Courier New"/>
            </a:endParaRPr>
          </a:p>
        </p:txBody>
      </p:sp>
      <p:sp>
        <p:nvSpPr>
          <p:cNvPr id="7" name="object 7"/>
          <p:cNvSpPr/>
          <p:nvPr/>
        </p:nvSpPr>
        <p:spPr>
          <a:xfrm>
            <a:off x="621102" y="1474780"/>
            <a:ext cx="6311120" cy="4001616"/>
          </a:xfrm>
          <a:prstGeom prst="rect">
            <a:avLst/>
          </a:prstGeom>
          <a:blipFill>
            <a:blip r:embed="rId3" cstate="print"/>
            <a:stretch>
              <a:fillRect/>
            </a:stretch>
          </a:blipFill>
        </p:spPr>
        <p:txBody>
          <a:bodyPr wrap="square" lIns="0" tIns="0" rIns="0" bIns="0" rtlCol="0"/>
          <a:lstStyle/>
          <a:p>
            <a:endParaRPr/>
          </a:p>
        </p:txBody>
      </p:sp>
      <p:graphicFrame>
        <p:nvGraphicFramePr>
          <p:cNvPr id="8" name="object 8"/>
          <p:cNvGraphicFramePr>
            <a:graphicFrameLocks noGrp="1"/>
          </p:cNvGraphicFramePr>
          <p:nvPr>
            <p:extLst>
              <p:ext uri="{D42A27DB-BD31-4B8C-83A1-F6EECF244321}">
                <p14:modId xmlns:p14="http://schemas.microsoft.com/office/powerpoint/2010/main" val="2713367360"/>
              </p:ext>
            </p:extLst>
          </p:nvPr>
        </p:nvGraphicFramePr>
        <p:xfrm>
          <a:off x="425450" y="7202769"/>
          <a:ext cx="6629398" cy="1744238"/>
        </p:xfrm>
        <a:graphic>
          <a:graphicData uri="http://schemas.openxmlformats.org/drawingml/2006/table">
            <a:tbl>
              <a:tblPr firstRow="1" bandRow="1">
                <a:tableStyleId>{3B4B98B0-60AC-42C2-AFA5-B58CD77FA1E5}</a:tableStyleId>
              </a:tblPr>
              <a:tblGrid>
                <a:gridCol w="2128900"/>
                <a:gridCol w="745834"/>
                <a:gridCol w="1080519"/>
                <a:gridCol w="1155878"/>
                <a:gridCol w="974129"/>
                <a:gridCol w="544138"/>
              </a:tblGrid>
              <a:tr h="534113">
                <a:tc>
                  <a:txBody>
                    <a:bodyPr/>
                    <a:lstStyle/>
                    <a:p>
                      <a:pPr marR="40640" algn="r">
                        <a:lnSpc>
                          <a:spcPts val="790"/>
                        </a:lnSpc>
                      </a:pPr>
                      <a:r>
                        <a:rPr sz="1000" spc="-5" dirty="0"/>
                        <a:t>Infan</a:t>
                      </a:r>
                      <a:r>
                        <a:rPr sz="1000" dirty="0"/>
                        <a:t>t</a:t>
                      </a:r>
                    </a:p>
                    <a:p>
                      <a:pPr>
                        <a:lnSpc>
                          <a:spcPct val="100000"/>
                        </a:lnSpc>
                        <a:spcBef>
                          <a:spcPts val="30"/>
                        </a:spcBef>
                      </a:pPr>
                      <a:endParaRPr sz="1000" dirty="0"/>
                    </a:p>
                    <a:p>
                      <a:pPr marL="449580">
                        <a:lnSpc>
                          <a:spcPct val="100000"/>
                        </a:lnSpc>
                      </a:pPr>
                      <a:r>
                        <a:rPr sz="1000" spc="5" dirty="0"/>
                        <a:t>Borough</a:t>
                      </a:r>
                      <a:endParaRPr sz="1000" dirty="0">
                        <a:latin typeface="Arial"/>
                        <a:cs typeface="Arial"/>
                      </a:endParaRPr>
                    </a:p>
                  </a:txBody>
                  <a:tcPr marL="0" marR="0" marT="0" marB="0"/>
                </a:tc>
                <a:tc>
                  <a:txBody>
                    <a:bodyPr/>
                    <a:lstStyle/>
                    <a:p>
                      <a:pPr marR="38100" algn="r">
                        <a:lnSpc>
                          <a:spcPts val="790"/>
                        </a:lnSpc>
                      </a:pPr>
                      <a:r>
                        <a:rPr sz="1000" spc="-5" dirty="0"/>
                        <a:t>Toddle</a:t>
                      </a:r>
                      <a:r>
                        <a:rPr sz="1000" dirty="0"/>
                        <a:t>r</a:t>
                      </a:r>
                      <a:endParaRPr sz="1000" dirty="0">
                        <a:latin typeface="Arial"/>
                        <a:cs typeface="Arial"/>
                      </a:endParaRPr>
                    </a:p>
                  </a:txBody>
                  <a:tcPr marL="0" marR="0" marT="0" marB="0"/>
                </a:tc>
                <a:tc>
                  <a:txBody>
                    <a:bodyPr/>
                    <a:lstStyle/>
                    <a:p>
                      <a:pPr marR="36830" algn="r">
                        <a:lnSpc>
                          <a:spcPts val="790"/>
                        </a:lnSpc>
                      </a:pPr>
                      <a:r>
                        <a:rPr sz="1000" spc="-5" dirty="0"/>
                        <a:t>Preschoole</a:t>
                      </a:r>
                      <a:r>
                        <a:rPr sz="1000" dirty="0"/>
                        <a:t>r</a:t>
                      </a:r>
                      <a:endParaRPr sz="1000" dirty="0">
                        <a:latin typeface="Arial"/>
                        <a:cs typeface="Arial"/>
                      </a:endParaRPr>
                    </a:p>
                  </a:txBody>
                  <a:tcPr marL="0" marR="0" marT="0" marB="0"/>
                </a:tc>
                <a:tc>
                  <a:txBody>
                    <a:bodyPr/>
                    <a:lstStyle/>
                    <a:p>
                      <a:pPr marR="40640" algn="r">
                        <a:lnSpc>
                          <a:spcPts val="790"/>
                        </a:lnSpc>
                      </a:pPr>
                      <a:r>
                        <a:rPr sz="1000" spc="-5" dirty="0"/>
                        <a:t>Kindergarte</a:t>
                      </a:r>
                      <a:r>
                        <a:rPr sz="1000" dirty="0"/>
                        <a:t>n</a:t>
                      </a:r>
                      <a:endParaRPr sz="1000" dirty="0">
                        <a:latin typeface="Arial"/>
                        <a:cs typeface="Arial"/>
                      </a:endParaRPr>
                    </a:p>
                  </a:txBody>
                  <a:tcPr marL="0" marR="0" marT="0" marB="0"/>
                </a:tc>
                <a:tc>
                  <a:txBody>
                    <a:bodyPr/>
                    <a:lstStyle/>
                    <a:p>
                      <a:pPr marR="36830" algn="r">
                        <a:lnSpc>
                          <a:spcPts val="790"/>
                        </a:lnSpc>
                      </a:pPr>
                      <a:r>
                        <a:rPr sz="1000" spc="-5" dirty="0"/>
                        <a:t>Gradeleve</a:t>
                      </a:r>
                      <a:r>
                        <a:rPr sz="1000" dirty="0"/>
                        <a:t>l</a:t>
                      </a:r>
                      <a:endParaRPr sz="1000" dirty="0">
                        <a:latin typeface="Arial"/>
                        <a:cs typeface="Arial"/>
                      </a:endParaRPr>
                    </a:p>
                  </a:txBody>
                  <a:tcPr marL="0" marR="0" marT="0" marB="0"/>
                </a:tc>
                <a:tc>
                  <a:txBody>
                    <a:bodyPr/>
                    <a:lstStyle/>
                    <a:p>
                      <a:pPr algn="ctr">
                        <a:lnSpc>
                          <a:spcPts val="790"/>
                        </a:lnSpc>
                      </a:pPr>
                      <a:r>
                        <a:rPr sz="1000" spc="5" dirty="0"/>
                        <a:t>Total</a:t>
                      </a:r>
                      <a:endParaRPr sz="1000" dirty="0">
                        <a:latin typeface="Arial"/>
                        <a:cs typeface="Arial"/>
                      </a:endParaRPr>
                    </a:p>
                  </a:txBody>
                  <a:tcPr marL="0" marR="0" marT="0" marB="0"/>
                </a:tc>
              </a:tr>
              <a:tr h="305286">
                <a:tc>
                  <a:txBody>
                    <a:bodyPr/>
                    <a:lstStyle/>
                    <a:p>
                      <a:pPr marR="37465" algn="r">
                        <a:lnSpc>
                          <a:spcPct val="100000"/>
                        </a:lnSpc>
                        <a:spcBef>
                          <a:spcPts val="350"/>
                        </a:spcBef>
                        <a:tabLst>
                          <a:tab pos="853440" algn="l"/>
                        </a:tabLst>
                      </a:pPr>
                      <a:r>
                        <a:rPr sz="700" spc="-5" dirty="0"/>
                        <a:t>Etobicok</a:t>
                      </a:r>
                      <a:r>
                        <a:rPr sz="700" dirty="0"/>
                        <a:t>e</a:t>
                      </a:r>
                      <a:r>
                        <a:rPr sz="700" spc="5" dirty="0"/>
                        <a:t> </a:t>
                      </a:r>
                      <a:r>
                        <a:rPr sz="700" spc="-5" dirty="0"/>
                        <a:t>Yor</a:t>
                      </a:r>
                      <a:r>
                        <a:rPr sz="700" dirty="0"/>
                        <a:t>k	</a:t>
                      </a:r>
                      <a:r>
                        <a:rPr sz="700" spc="-5" dirty="0"/>
                        <a:t>28</a:t>
                      </a:r>
                      <a:r>
                        <a:rPr sz="700" dirty="0"/>
                        <a:t>1</a:t>
                      </a:r>
                      <a:endParaRPr sz="700">
                        <a:latin typeface="Arial"/>
                        <a:cs typeface="Arial"/>
                      </a:endParaRPr>
                    </a:p>
                  </a:txBody>
                  <a:tcPr marL="0" marR="0" marT="44450" marB="0"/>
                </a:tc>
                <a:tc>
                  <a:txBody>
                    <a:bodyPr/>
                    <a:lstStyle/>
                    <a:p>
                      <a:pPr marR="37465" algn="r">
                        <a:lnSpc>
                          <a:spcPct val="100000"/>
                        </a:lnSpc>
                        <a:spcBef>
                          <a:spcPts val="350"/>
                        </a:spcBef>
                      </a:pPr>
                      <a:r>
                        <a:rPr sz="700" spc="-5" dirty="0"/>
                        <a:t>81</a:t>
                      </a:r>
                      <a:r>
                        <a:rPr sz="700" dirty="0"/>
                        <a:t>4</a:t>
                      </a:r>
                      <a:endParaRPr sz="700">
                        <a:latin typeface="Arial"/>
                        <a:cs typeface="Arial"/>
                      </a:endParaRPr>
                    </a:p>
                  </a:txBody>
                  <a:tcPr marL="0" marR="0" marT="44450" marB="0"/>
                </a:tc>
                <a:tc>
                  <a:txBody>
                    <a:bodyPr/>
                    <a:lstStyle/>
                    <a:p>
                      <a:pPr marR="41275" algn="r">
                        <a:lnSpc>
                          <a:spcPct val="100000"/>
                        </a:lnSpc>
                        <a:spcBef>
                          <a:spcPts val="350"/>
                        </a:spcBef>
                      </a:pPr>
                      <a:r>
                        <a:rPr sz="700" spc="-5" dirty="0"/>
                        <a:t>196</a:t>
                      </a:r>
                      <a:r>
                        <a:rPr sz="700" dirty="0"/>
                        <a:t>0</a:t>
                      </a:r>
                      <a:endParaRPr sz="700">
                        <a:latin typeface="Arial"/>
                        <a:cs typeface="Arial"/>
                      </a:endParaRPr>
                    </a:p>
                  </a:txBody>
                  <a:tcPr marL="0" marR="0" marT="44450" marB="0"/>
                </a:tc>
                <a:tc>
                  <a:txBody>
                    <a:bodyPr/>
                    <a:lstStyle/>
                    <a:p>
                      <a:pPr marR="37465" algn="r">
                        <a:lnSpc>
                          <a:spcPct val="100000"/>
                        </a:lnSpc>
                        <a:spcBef>
                          <a:spcPts val="350"/>
                        </a:spcBef>
                      </a:pPr>
                      <a:r>
                        <a:rPr sz="700" spc="-5" dirty="0"/>
                        <a:t>45</a:t>
                      </a:r>
                      <a:r>
                        <a:rPr sz="700" dirty="0"/>
                        <a:t>7</a:t>
                      </a:r>
                      <a:endParaRPr sz="700">
                        <a:latin typeface="Arial"/>
                        <a:cs typeface="Arial"/>
                      </a:endParaRPr>
                    </a:p>
                  </a:txBody>
                  <a:tcPr marL="0" marR="0" marT="44450" marB="0"/>
                </a:tc>
                <a:tc>
                  <a:txBody>
                    <a:bodyPr/>
                    <a:lstStyle/>
                    <a:p>
                      <a:pPr marR="38735" algn="r">
                        <a:lnSpc>
                          <a:spcPct val="100000"/>
                        </a:lnSpc>
                        <a:spcBef>
                          <a:spcPts val="350"/>
                        </a:spcBef>
                      </a:pPr>
                      <a:r>
                        <a:rPr sz="700" spc="-5" dirty="0"/>
                        <a:t>86</a:t>
                      </a:r>
                      <a:r>
                        <a:rPr sz="700" dirty="0"/>
                        <a:t>1</a:t>
                      </a:r>
                      <a:endParaRPr sz="700">
                        <a:latin typeface="Arial"/>
                        <a:cs typeface="Arial"/>
                      </a:endParaRPr>
                    </a:p>
                  </a:txBody>
                  <a:tcPr marL="0" marR="0" marT="44450" marB="0"/>
                </a:tc>
                <a:tc>
                  <a:txBody>
                    <a:bodyPr/>
                    <a:lstStyle/>
                    <a:p>
                      <a:pPr marL="11430" algn="ctr">
                        <a:lnSpc>
                          <a:spcPct val="100000"/>
                        </a:lnSpc>
                        <a:spcBef>
                          <a:spcPts val="350"/>
                        </a:spcBef>
                      </a:pPr>
                      <a:r>
                        <a:rPr sz="700" spc="5" dirty="0"/>
                        <a:t>4373</a:t>
                      </a:r>
                      <a:endParaRPr sz="700">
                        <a:latin typeface="Arial"/>
                        <a:cs typeface="Arial"/>
                      </a:endParaRPr>
                    </a:p>
                  </a:txBody>
                  <a:tcPr marL="0" marR="0" marT="44450" marB="0"/>
                </a:tc>
              </a:tr>
              <a:tr h="299526">
                <a:tc>
                  <a:txBody>
                    <a:bodyPr/>
                    <a:lstStyle/>
                    <a:p>
                      <a:pPr marR="37465" algn="r">
                        <a:lnSpc>
                          <a:spcPct val="100000"/>
                        </a:lnSpc>
                        <a:spcBef>
                          <a:spcPts val="320"/>
                        </a:spcBef>
                        <a:tabLst>
                          <a:tab pos="662940" algn="l"/>
                        </a:tabLst>
                      </a:pPr>
                      <a:r>
                        <a:rPr sz="700" spc="-5" dirty="0"/>
                        <a:t>Nort</a:t>
                      </a:r>
                      <a:r>
                        <a:rPr sz="700" dirty="0"/>
                        <a:t>h</a:t>
                      </a:r>
                      <a:r>
                        <a:rPr sz="700" spc="5" dirty="0"/>
                        <a:t> </a:t>
                      </a:r>
                      <a:r>
                        <a:rPr sz="700" spc="-5" dirty="0"/>
                        <a:t>Yor</a:t>
                      </a:r>
                      <a:r>
                        <a:rPr sz="700" dirty="0"/>
                        <a:t>k	</a:t>
                      </a:r>
                      <a:r>
                        <a:rPr sz="700" spc="-5" dirty="0"/>
                        <a:t>37</a:t>
                      </a:r>
                      <a:r>
                        <a:rPr sz="700" dirty="0"/>
                        <a:t>1</a:t>
                      </a:r>
                      <a:endParaRPr sz="700">
                        <a:latin typeface="Arial"/>
                        <a:cs typeface="Arial"/>
                      </a:endParaRPr>
                    </a:p>
                  </a:txBody>
                  <a:tcPr marL="0" marR="0" marT="40640" marB="0"/>
                </a:tc>
                <a:tc>
                  <a:txBody>
                    <a:bodyPr/>
                    <a:lstStyle/>
                    <a:p>
                      <a:pPr marR="40005" algn="r">
                        <a:lnSpc>
                          <a:spcPct val="100000"/>
                        </a:lnSpc>
                        <a:spcBef>
                          <a:spcPts val="320"/>
                        </a:spcBef>
                      </a:pPr>
                      <a:r>
                        <a:rPr sz="700" spc="-5" dirty="0"/>
                        <a:t>120</a:t>
                      </a:r>
                      <a:r>
                        <a:rPr sz="700" dirty="0"/>
                        <a:t>6</a:t>
                      </a:r>
                      <a:endParaRPr sz="700">
                        <a:latin typeface="Arial"/>
                        <a:cs typeface="Arial"/>
                      </a:endParaRPr>
                    </a:p>
                  </a:txBody>
                  <a:tcPr marL="0" marR="0" marT="40640" marB="0"/>
                </a:tc>
                <a:tc>
                  <a:txBody>
                    <a:bodyPr/>
                    <a:lstStyle/>
                    <a:p>
                      <a:pPr marR="41275" algn="r">
                        <a:lnSpc>
                          <a:spcPct val="100000"/>
                        </a:lnSpc>
                        <a:spcBef>
                          <a:spcPts val="320"/>
                        </a:spcBef>
                      </a:pPr>
                      <a:r>
                        <a:rPr sz="700" spc="-5" dirty="0"/>
                        <a:t>264</a:t>
                      </a:r>
                      <a:r>
                        <a:rPr sz="700" dirty="0"/>
                        <a:t>6</a:t>
                      </a:r>
                      <a:endParaRPr sz="700" dirty="0">
                        <a:latin typeface="Arial"/>
                        <a:cs typeface="Arial"/>
                      </a:endParaRPr>
                    </a:p>
                  </a:txBody>
                  <a:tcPr marL="0" marR="0" marT="40640" marB="0"/>
                </a:tc>
                <a:tc>
                  <a:txBody>
                    <a:bodyPr/>
                    <a:lstStyle/>
                    <a:p>
                      <a:pPr marR="37465" algn="r">
                        <a:lnSpc>
                          <a:spcPct val="100000"/>
                        </a:lnSpc>
                        <a:spcBef>
                          <a:spcPts val="320"/>
                        </a:spcBef>
                      </a:pPr>
                      <a:r>
                        <a:rPr sz="700" spc="-5" dirty="0"/>
                        <a:t>30</a:t>
                      </a:r>
                      <a:r>
                        <a:rPr sz="700" dirty="0"/>
                        <a:t>5</a:t>
                      </a:r>
                      <a:endParaRPr sz="700">
                        <a:latin typeface="Arial"/>
                        <a:cs typeface="Arial"/>
                      </a:endParaRPr>
                    </a:p>
                  </a:txBody>
                  <a:tcPr marL="0" marR="0" marT="40640" marB="0"/>
                </a:tc>
                <a:tc>
                  <a:txBody>
                    <a:bodyPr/>
                    <a:lstStyle/>
                    <a:p>
                      <a:pPr marR="38735" algn="r">
                        <a:lnSpc>
                          <a:spcPct val="100000"/>
                        </a:lnSpc>
                        <a:spcBef>
                          <a:spcPts val="320"/>
                        </a:spcBef>
                      </a:pPr>
                      <a:r>
                        <a:rPr sz="700" spc="-5" dirty="0"/>
                        <a:t>55</a:t>
                      </a:r>
                      <a:r>
                        <a:rPr sz="700" dirty="0"/>
                        <a:t>6</a:t>
                      </a:r>
                      <a:endParaRPr sz="700">
                        <a:latin typeface="Arial"/>
                        <a:cs typeface="Arial"/>
                      </a:endParaRPr>
                    </a:p>
                  </a:txBody>
                  <a:tcPr marL="0" marR="0" marT="40640" marB="0"/>
                </a:tc>
                <a:tc>
                  <a:txBody>
                    <a:bodyPr/>
                    <a:lstStyle/>
                    <a:p>
                      <a:pPr marL="11430" algn="ctr">
                        <a:lnSpc>
                          <a:spcPct val="100000"/>
                        </a:lnSpc>
                        <a:spcBef>
                          <a:spcPts val="320"/>
                        </a:spcBef>
                      </a:pPr>
                      <a:r>
                        <a:rPr sz="700" spc="5" dirty="0"/>
                        <a:t>5084</a:t>
                      </a:r>
                      <a:endParaRPr sz="700">
                        <a:latin typeface="Arial"/>
                        <a:cs typeface="Arial"/>
                      </a:endParaRPr>
                    </a:p>
                  </a:txBody>
                  <a:tcPr marL="0" marR="0" marT="40640" marB="0"/>
                </a:tc>
              </a:tr>
              <a:tr h="299526">
                <a:tc>
                  <a:txBody>
                    <a:bodyPr/>
                    <a:lstStyle/>
                    <a:p>
                      <a:pPr marR="37465" algn="r">
                        <a:lnSpc>
                          <a:spcPct val="100000"/>
                        </a:lnSpc>
                        <a:spcBef>
                          <a:spcPts val="320"/>
                        </a:spcBef>
                        <a:tabLst>
                          <a:tab pos="762000" algn="l"/>
                        </a:tabLst>
                      </a:pPr>
                      <a:r>
                        <a:rPr sz="700" spc="-5" dirty="0"/>
                        <a:t>Scarboroug</a:t>
                      </a:r>
                      <a:r>
                        <a:rPr sz="700" dirty="0"/>
                        <a:t>h	</a:t>
                      </a:r>
                      <a:r>
                        <a:rPr sz="700" spc="-5" dirty="0"/>
                        <a:t>25</a:t>
                      </a:r>
                      <a:r>
                        <a:rPr sz="700" dirty="0"/>
                        <a:t>1</a:t>
                      </a:r>
                      <a:endParaRPr sz="700">
                        <a:latin typeface="Arial"/>
                        <a:cs typeface="Arial"/>
                      </a:endParaRPr>
                    </a:p>
                  </a:txBody>
                  <a:tcPr marL="0" marR="0" marT="40640" marB="0"/>
                </a:tc>
                <a:tc>
                  <a:txBody>
                    <a:bodyPr/>
                    <a:lstStyle/>
                    <a:p>
                      <a:pPr marR="37465" algn="r">
                        <a:lnSpc>
                          <a:spcPct val="100000"/>
                        </a:lnSpc>
                        <a:spcBef>
                          <a:spcPts val="320"/>
                        </a:spcBef>
                      </a:pPr>
                      <a:r>
                        <a:rPr sz="700" spc="-5" dirty="0"/>
                        <a:t>65</a:t>
                      </a:r>
                      <a:r>
                        <a:rPr sz="700" dirty="0"/>
                        <a:t>8</a:t>
                      </a:r>
                      <a:endParaRPr sz="700">
                        <a:latin typeface="Arial"/>
                        <a:cs typeface="Arial"/>
                      </a:endParaRPr>
                    </a:p>
                  </a:txBody>
                  <a:tcPr marL="0" marR="0" marT="40640" marB="0"/>
                </a:tc>
                <a:tc>
                  <a:txBody>
                    <a:bodyPr/>
                    <a:lstStyle/>
                    <a:p>
                      <a:pPr marR="41275" algn="r">
                        <a:lnSpc>
                          <a:spcPct val="100000"/>
                        </a:lnSpc>
                        <a:spcBef>
                          <a:spcPts val="320"/>
                        </a:spcBef>
                      </a:pPr>
                      <a:r>
                        <a:rPr sz="700" spc="-5" dirty="0"/>
                        <a:t>166</a:t>
                      </a:r>
                      <a:r>
                        <a:rPr sz="700" dirty="0"/>
                        <a:t>9</a:t>
                      </a:r>
                      <a:endParaRPr sz="700">
                        <a:latin typeface="Arial"/>
                        <a:cs typeface="Arial"/>
                      </a:endParaRPr>
                    </a:p>
                  </a:txBody>
                  <a:tcPr marL="0" marR="0" marT="40640" marB="0"/>
                </a:tc>
                <a:tc>
                  <a:txBody>
                    <a:bodyPr/>
                    <a:lstStyle/>
                    <a:p>
                      <a:pPr marR="37465" algn="r">
                        <a:lnSpc>
                          <a:spcPct val="100000"/>
                        </a:lnSpc>
                        <a:spcBef>
                          <a:spcPts val="320"/>
                        </a:spcBef>
                      </a:pPr>
                      <a:r>
                        <a:rPr sz="700" spc="-5" dirty="0"/>
                        <a:t>22</a:t>
                      </a:r>
                      <a:r>
                        <a:rPr sz="700" dirty="0"/>
                        <a:t>7</a:t>
                      </a:r>
                      <a:endParaRPr sz="700">
                        <a:latin typeface="Arial"/>
                        <a:cs typeface="Arial"/>
                      </a:endParaRPr>
                    </a:p>
                  </a:txBody>
                  <a:tcPr marL="0" marR="0" marT="40640" marB="0"/>
                </a:tc>
                <a:tc>
                  <a:txBody>
                    <a:bodyPr/>
                    <a:lstStyle/>
                    <a:p>
                      <a:pPr marR="38735" algn="r">
                        <a:lnSpc>
                          <a:spcPct val="100000"/>
                        </a:lnSpc>
                        <a:spcBef>
                          <a:spcPts val="320"/>
                        </a:spcBef>
                      </a:pPr>
                      <a:r>
                        <a:rPr sz="700" spc="-5" dirty="0"/>
                        <a:t>76</a:t>
                      </a:r>
                      <a:r>
                        <a:rPr sz="700" dirty="0"/>
                        <a:t>3</a:t>
                      </a:r>
                      <a:endParaRPr sz="700">
                        <a:latin typeface="Arial"/>
                        <a:cs typeface="Arial"/>
                      </a:endParaRPr>
                    </a:p>
                  </a:txBody>
                  <a:tcPr marL="0" marR="0" marT="40640" marB="0"/>
                </a:tc>
                <a:tc>
                  <a:txBody>
                    <a:bodyPr/>
                    <a:lstStyle/>
                    <a:p>
                      <a:pPr marL="11430" algn="ctr">
                        <a:lnSpc>
                          <a:spcPct val="100000"/>
                        </a:lnSpc>
                        <a:spcBef>
                          <a:spcPts val="320"/>
                        </a:spcBef>
                      </a:pPr>
                      <a:r>
                        <a:rPr sz="700" spc="5" dirty="0"/>
                        <a:t>3568</a:t>
                      </a:r>
                      <a:endParaRPr sz="700">
                        <a:latin typeface="Arial"/>
                        <a:cs typeface="Arial"/>
                      </a:endParaRPr>
                    </a:p>
                  </a:txBody>
                  <a:tcPr marL="0" marR="0" marT="40640" marB="0"/>
                </a:tc>
              </a:tr>
              <a:tr h="305787">
                <a:tc>
                  <a:txBody>
                    <a:bodyPr/>
                    <a:lstStyle/>
                    <a:p>
                      <a:pPr marR="37465" algn="r">
                        <a:lnSpc>
                          <a:spcPct val="100000"/>
                        </a:lnSpc>
                        <a:spcBef>
                          <a:spcPts val="320"/>
                        </a:spcBef>
                        <a:tabLst>
                          <a:tab pos="754380" algn="l"/>
                        </a:tabLst>
                      </a:pPr>
                      <a:r>
                        <a:rPr sz="700" spc="-5" dirty="0"/>
                        <a:t>Toront</a:t>
                      </a:r>
                      <a:r>
                        <a:rPr sz="700" dirty="0"/>
                        <a:t>o</a:t>
                      </a:r>
                      <a:r>
                        <a:rPr sz="700" spc="5" dirty="0"/>
                        <a:t> </a:t>
                      </a:r>
                      <a:r>
                        <a:rPr sz="700" spc="-5" dirty="0"/>
                        <a:t>Eas</a:t>
                      </a:r>
                      <a:r>
                        <a:rPr sz="700" dirty="0"/>
                        <a:t>t	</a:t>
                      </a:r>
                      <a:r>
                        <a:rPr sz="1050" spc="-7" baseline="-31746" dirty="0"/>
                        <a:t>43</a:t>
                      </a:r>
                      <a:r>
                        <a:rPr sz="1050" baseline="-31746" dirty="0"/>
                        <a:t>4</a:t>
                      </a:r>
                      <a:endParaRPr sz="1050" baseline="-31746">
                        <a:latin typeface="Arial"/>
                        <a:cs typeface="Arial"/>
                      </a:endParaRPr>
                    </a:p>
                  </a:txBody>
                  <a:tcPr marL="0" marR="0" marT="40640" marB="0"/>
                </a:tc>
                <a:tc>
                  <a:txBody>
                    <a:bodyPr/>
                    <a:lstStyle/>
                    <a:p>
                      <a:pPr>
                        <a:lnSpc>
                          <a:spcPct val="100000"/>
                        </a:lnSpc>
                        <a:spcBef>
                          <a:spcPts val="50"/>
                        </a:spcBef>
                      </a:pPr>
                      <a:endParaRPr sz="600"/>
                    </a:p>
                    <a:p>
                      <a:pPr marR="40005" algn="r">
                        <a:lnSpc>
                          <a:spcPts val="755"/>
                        </a:lnSpc>
                      </a:pPr>
                      <a:r>
                        <a:rPr sz="700" spc="-5" dirty="0"/>
                        <a:t>107</a:t>
                      </a:r>
                      <a:r>
                        <a:rPr sz="700" dirty="0"/>
                        <a:t>4</a:t>
                      </a:r>
                      <a:endParaRPr sz="700">
                        <a:latin typeface="Arial"/>
                        <a:cs typeface="Arial"/>
                      </a:endParaRPr>
                    </a:p>
                  </a:txBody>
                  <a:tcPr marL="0" marR="0" marT="6350" marB="0"/>
                </a:tc>
                <a:tc>
                  <a:txBody>
                    <a:bodyPr/>
                    <a:lstStyle/>
                    <a:p>
                      <a:pPr>
                        <a:lnSpc>
                          <a:spcPct val="100000"/>
                        </a:lnSpc>
                        <a:spcBef>
                          <a:spcPts val="50"/>
                        </a:spcBef>
                      </a:pPr>
                      <a:endParaRPr sz="600"/>
                    </a:p>
                    <a:p>
                      <a:pPr marR="41275" algn="r">
                        <a:lnSpc>
                          <a:spcPts val="755"/>
                        </a:lnSpc>
                      </a:pPr>
                      <a:r>
                        <a:rPr sz="700" spc="-5" dirty="0"/>
                        <a:t>222</a:t>
                      </a:r>
                      <a:r>
                        <a:rPr sz="700" dirty="0"/>
                        <a:t>6</a:t>
                      </a:r>
                      <a:endParaRPr sz="700">
                        <a:latin typeface="Arial"/>
                        <a:cs typeface="Arial"/>
                      </a:endParaRPr>
                    </a:p>
                  </a:txBody>
                  <a:tcPr marL="0" marR="0" marT="6350" marB="0"/>
                </a:tc>
                <a:tc>
                  <a:txBody>
                    <a:bodyPr/>
                    <a:lstStyle/>
                    <a:p>
                      <a:pPr>
                        <a:lnSpc>
                          <a:spcPct val="100000"/>
                        </a:lnSpc>
                        <a:spcBef>
                          <a:spcPts val="50"/>
                        </a:spcBef>
                      </a:pPr>
                      <a:endParaRPr sz="600"/>
                    </a:p>
                    <a:p>
                      <a:pPr marR="37465" algn="r">
                        <a:lnSpc>
                          <a:spcPts val="755"/>
                        </a:lnSpc>
                      </a:pPr>
                      <a:r>
                        <a:rPr sz="700" spc="-5" dirty="0"/>
                        <a:t>27</a:t>
                      </a:r>
                      <a:r>
                        <a:rPr sz="700" dirty="0"/>
                        <a:t>2</a:t>
                      </a:r>
                      <a:endParaRPr sz="700">
                        <a:latin typeface="Arial"/>
                        <a:cs typeface="Arial"/>
                      </a:endParaRPr>
                    </a:p>
                  </a:txBody>
                  <a:tcPr marL="0" marR="0" marT="6350" marB="0"/>
                </a:tc>
                <a:tc>
                  <a:txBody>
                    <a:bodyPr/>
                    <a:lstStyle/>
                    <a:p>
                      <a:pPr>
                        <a:lnSpc>
                          <a:spcPct val="100000"/>
                        </a:lnSpc>
                        <a:spcBef>
                          <a:spcPts val="50"/>
                        </a:spcBef>
                      </a:pPr>
                      <a:endParaRPr sz="600"/>
                    </a:p>
                    <a:p>
                      <a:pPr marR="38735" algn="r">
                        <a:lnSpc>
                          <a:spcPts val="755"/>
                        </a:lnSpc>
                      </a:pPr>
                      <a:r>
                        <a:rPr sz="700" spc="-5" dirty="0"/>
                        <a:t>19</a:t>
                      </a:r>
                      <a:r>
                        <a:rPr sz="700" dirty="0"/>
                        <a:t>9</a:t>
                      </a:r>
                      <a:endParaRPr sz="700">
                        <a:latin typeface="Arial"/>
                        <a:cs typeface="Arial"/>
                      </a:endParaRPr>
                    </a:p>
                  </a:txBody>
                  <a:tcPr marL="0" marR="0" marT="6350" marB="0"/>
                </a:tc>
                <a:tc>
                  <a:txBody>
                    <a:bodyPr/>
                    <a:lstStyle/>
                    <a:p>
                      <a:pPr>
                        <a:lnSpc>
                          <a:spcPct val="100000"/>
                        </a:lnSpc>
                        <a:spcBef>
                          <a:spcPts val="50"/>
                        </a:spcBef>
                      </a:pPr>
                      <a:endParaRPr sz="600" dirty="0"/>
                    </a:p>
                    <a:p>
                      <a:pPr marL="11430" algn="ctr">
                        <a:lnSpc>
                          <a:spcPts val="755"/>
                        </a:lnSpc>
                      </a:pPr>
                      <a:r>
                        <a:rPr sz="700" spc="5" dirty="0"/>
                        <a:t>4205</a:t>
                      </a:r>
                      <a:endParaRPr sz="700" dirty="0">
                        <a:latin typeface="Arial"/>
                        <a:cs typeface="Arial"/>
                      </a:endParaRPr>
                    </a:p>
                  </a:txBody>
                  <a:tcPr marL="0" marR="0" marT="6350" marB="0"/>
                </a:tc>
              </a:tr>
            </a:tbl>
          </a:graphicData>
        </a:graphic>
      </p:graphicFrame>
      <p:sp>
        <p:nvSpPr>
          <p:cNvPr id="9" name="object 9"/>
          <p:cNvSpPr txBox="1"/>
          <p:nvPr/>
        </p:nvSpPr>
        <p:spPr>
          <a:xfrm>
            <a:off x="608402" y="7049098"/>
            <a:ext cx="537210" cy="153670"/>
          </a:xfrm>
          <a:prstGeom prst="rect">
            <a:avLst/>
          </a:prstGeom>
        </p:spPr>
        <p:txBody>
          <a:bodyPr vert="horz" wrap="square" lIns="0" tIns="11430" rIns="0" bIns="0" rtlCol="0">
            <a:spAutoFit/>
          </a:bodyPr>
          <a:lstStyle/>
          <a:p>
            <a:pPr marL="12700">
              <a:lnSpc>
                <a:spcPct val="100000"/>
              </a:lnSpc>
              <a:spcBef>
                <a:spcPts val="90"/>
              </a:spcBef>
            </a:pPr>
            <a:r>
              <a:rPr sz="850" spc="-15" dirty="0">
                <a:solidFill>
                  <a:srgbClr val="D74214"/>
                </a:solidFill>
                <a:latin typeface="Courier New"/>
                <a:cs typeface="Courier New"/>
              </a:rPr>
              <a:t>Out[40]:</a:t>
            </a:r>
            <a:endParaRPr sz="850">
              <a:latin typeface="Courier New"/>
              <a:cs typeface="Courier New"/>
            </a:endParaRPr>
          </a:p>
        </p:txBody>
      </p:sp>
      <p:sp>
        <p:nvSpPr>
          <p:cNvPr id="10" name="object 10"/>
          <p:cNvSpPr txBox="1"/>
          <p:nvPr/>
        </p:nvSpPr>
        <p:spPr>
          <a:xfrm>
            <a:off x="1233416" y="8504925"/>
            <a:ext cx="228600" cy="135255"/>
          </a:xfrm>
          <a:prstGeom prst="rect">
            <a:avLst/>
          </a:prstGeom>
        </p:spPr>
        <p:txBody>
          <a:bodyPr vert="horz" wrap="square" lIns="0" tIns="15240" rIns="0" bIns="0" rtlCol="0">
            <a:spAutoFit/>
          </a:bodyPr>
          <a:lstStyle/>
          <a:p>
            <a:pPr marL="12700">
              <a:lnSpc>
                <a:spcPct val="100000"/>
              </a:lnSpc>
              <a:spcBef>
                <a:spcPts val="120"/>
              </a:spcBef>
            </a:pPr>
            <a:r>
              <a:rPr sz="700" b="1" spc="5" dirty="0">
                <a:latin typeface="Arial"/>
                <a:cs typeface="Arial"/>
              </a:rPr>
              <a:t>Yor</a:t>
            </a:r>
            <a:r>
              <a:rPr sz="700" b="1" spc="10" dirty="0">
                <a:latin typeface="Arial"/>
                <a:cs typeface="Arial"/>
              </a:rPr>
              <a:t>k</a:t>
            </a:r>
            <a:endParaRPr sz="700">
              <a:latin typeface="Arial"/>
              <a:cs typeface="Arial"/>
            </a:endParaRPr>
          </a:p>
        </p:txBody>
      </p:sp>
      <p:sp>
        <p:nvSpPr>
          <p:cNvPr id="11" name="object 11"/>
          <p:cNvSpPr txBox="1"/>
          <p:nvPr/>
        </p:nvSpPr>
        <p:spPr>
          <a:xfrm>
            <a:off x="608402" y="8947008"/>
            <a:ext cx="5149850" cy="1350645"/>
          </a:xfrm>
          <a:prstGeom prst="rect">
            <a:avLst/>
          </a:prstGeom>
        </p:spPr>
        <p:txBody>
          <a:bodyPr vert="horz" wrap="square" lIns="0" tIns="11430" rIns="0" bIns="0" rtlCol="0">
            <a:spAutoFit/>
          </a:bodyPr>
          <a:lstStyle/>
          <a:p>
            <a:pPr marL="12700">
              <a:lnSpc>
                <a:spcPct val="100000"/>
              </a:lnSpc>
              <a:spcBef>
                <a:spcPts val="90"/>
              </a:spcBef>
            </a:pPr>
            <a:r>
              <a:rPr sz="850" spc="-10" dirty="0">
                <a:solidFill>
                  <a:srgbClr val="2F3E9E"/>
                </a:solidFill>
                <a:latin typeface="Courier New"/>
                <a:cs typeface="Courier New"/>
              </a:rPr>
              <a:t>In</a:t>
            </a:r>
            <a:r>
              <a:rPr sz="850" spc="-15" dirty="0">
                <a:solidFill>
                  <a:srgbClr val="2F3E9E"/>
                </a:solidFill>
                <a:latin typeface="Courier New"/>
                <a:cs typeface="Courier New"/>
              </a:rPr>
              <a:t> </a:t>
            </a:r>
            <a:r>
              <a:rPr sz="850" spc="-10" dirty="0">
                <a:solidFill>
                  <a:srgbClr val="2F3E9E"/>
                </a:solidFill>
                <a:latin typeface="Courier New"/>
                <a:cs typeface="Courier New"/>
              </a:rPr>
              <a:t>[41]:</a:t>
            </a:r>
            <a:endParaRPr sz="850">
              <a:latin typeface="Courier New"/>
              <a:cs typeface="Courier New"/>
            </a:endParaRPr>
          </a:p>
          <a:p>
            <a:pPr marL="20320">
              <a:lnSpc>
                <a:spcPct val="100000"/>
              </a:lnSpc>
              <a:spcBef>
                <a:spcPts val="660"/>
              </a:spcBef>
            </a:pPr>
            <a:r>
              <a:rPr sz="850" i="1" spc="-10" dirty="0">
                <a:solidFill>
                  <a:srgbClr val="3F7F7F"/>
                </a:solidFill>
                <a:latin typeface="Courier New"/>
                <a:cs typeface="Courier New"/>
              </a:rPr>
              <a:t># lets see what is the total number of </a:t>
            </a:r>
            <a:r>
              <a:rPr sz="850" i="1" spc="-15" dirty="0">
                <a:solidFill>
                  <a:srgbClr val="3F7F7F"/>
                </a:solidFill>
                <a:latin typeface="Courier New"/>
                <a:cs typeface="Courier New"/>
              </a:rPr>
              <a:t>children </a:t>
            </a:r>
            <a:r>
              <a:rPr sz="850" i="1" spc="-10" dirty="0">
                <a:solidFill>
                  <a:srgbClr val="3F7F7F"/>
                </a:solidFill>
                <a:latin typeface="Courier New"/>
                <a:cs typeface="Courier New"/>
              </a:rPr>
              <a:t>in </a:t>
            </a:r>
            <a:r>
              <a:rPr sz="850" i="1" spc="-15" dirty="0">
                <a:solidFill>
                  <a:srgbClr val="3F7F7F"/>
                </a:solidFill>
                <a:latin typeface="Courier New"/>
                <a:cs typeface="Courier New"/>
              </a:rPr>
              <a:t>commercial centers </a:t>
            </a:r>
            <a:r>
              <a:rPr sz="850" i="1" spc="-10" dirty="0">
                <a:solidFill>
                  <a:srgbClr val="3F7F7F"/>
                </a:solidFill>
                <a:latin typeface="Courier New"/>
                <a:cs typeface="Courier New"/>
              </a:rPr>
              <a:t>in</a:t>
            </a:r>
            <a:r>
              <a:rPr sz="850" i="1" spc="75" dirty="0">
                <a:solidFill>
                  <a:srgbClr val="3F7F7F"/>
                </a:solidFill>
                <a:latin typeface="Courier New"/>
                <a:cs typeface="Courier New"/>
              </a:rPr>
              <a:t> </a:t>
            </a:r>
            <a:r>
              <a:rPr sz="850" i="1" spc="-15" dirty="0">
                <a:solidFill>
                  <a:srgbClr val="3F7F7F"/>
                </a:solidFill>
                <a:latin typeface="Courier New"/>
                <a:cs typeface="Courier New"/>
              </a:rPr>
              <a:t>Toronto</a:t>
            </a:r>
            <a:endParaRPr sz="850">
              <a:latin typeface="Courier New"/>
              <a:cs typeface="Courier New"/>
            </a:endParaRPr>
          </a:p>
          <a:p>
            <a:pPr>
              <a:lnSpc>
                <a:spcPct val="100000"/>
              </a:lnSpc>
              <a:spcBef>
                <a:spcPts val="40"/>
              </a:spcBef>
            </a:pPr>
            <a:endParaRPr sz="800">
              <a:latin typeface="Times New Roman"/>
              <a:cs typeface="Times New Roman"/>
            </a:endParaRPr>
          </a:p>
          <a:p>
            <a:pPr marL="12700" marR="4617085">
              <a:lnSpc>
                <a:spcPct val="164800"/>
              </a:lnSpc>
            </a:pPr>
            <a:r>
              <a:rPr sz="850" spc="-15" dirty="0">
                <a:solidFill>
                  <a:srgbClr val="D74214"/>
                </a:solidFill>
                <a:latin typeface="Courier New"/>
                <a:cs typeface="Courier New"/>
              </a:rPr>
              <a:t>Out[41]</a:t>
            </a:r>
            <a:r>
              <a:rPr sz="850" spc="-10" dirty="0">
                <a:solidFill>
                  <a:srgbClr val="D74214"/>
                </a:solidFill>
                <a:latin typeface="Courier New"/>
                <a:cs typeface="Courier New"/>
              </a:rPr>
              <a:t>:  </a:t>
            </a:r>
            <a:r>
              <a:rPr sz="850" spc="-10" dirty="0">
                <a:latin typeface="Courier New"/>
                <a:cs typeface="Courier New"/>
              </a:rPr>
              <a:t>17230</a:t>
            </a:r>
            <a:endParaRPr sz="850">
              <a:latin typeface="Courier New"/>
              <a:cs typeface="Courier New"/>
            </a:endParaRPr>
          </a:p>
          <a:p>
            <a:pPr>
              <a:lnSpc>
                <a:spcPct val="100000"/>
              </a:lnSpc>
            </a:pPr>
            <a:endParaRPr sz="900">
              <a:latin typeface="Times New Roman"/>
              <a:cs typeface="Times New Roman"/>
            </a:endParaRPr>
          </a:p>
          <a:p>
            <a:pPr>
              <a:lnSpc>
                <a:spcPct val="100000"/>
              </a:lnSpc>
              <a:spcBef>
                <a:spcPts val="40"/>
              </a:spcBef>
            </a:pPr>
            <a:endParaRPr sz="1150">
              <a:latin typeface="Times New Roman"/>
              <a:cs typeface="Times New Roman"/>
            </a:endParaRPr>
          </a:p>
          <a:p>
            <a:pPr marL="12700">
              <a:lnSpc>
                <a:spcPct val="100000"/>
              </a:lnSpc>
              <a:spcBef>
                <a:spcPts val="5"/>
              </a:spcBef>
            </a:pPr>
            <a:r>
              <a:rPr sz="850" spc="-10" dirty="0">
                <a:solidFill>
                  <a:srgbClr val="2F3E9E"/>
                </a:solidFill>
                <a:latin typeface="Courier New"/>
                <a:cs typeface="Courier New"/>
              </a:rPr>
              <a:t>In</a:t>
            </a:r>
            <a:r>
              <a:rPr sz="850" spc="-15" dirty="0">
                <a:solidFill>
                  <a:srgbClr val="2F3E9E"/>
                </a:solidFill>
                <a:latin typeface="Courier New"/>
                <a:cs typeface="Courier New"/>
              </a:rPr>
              <a:t> </a:t>
            </a:r>
            <a:r>
              <a:rPr sz="850" spc="-10" dirty="0">
                <a:solidFill>
                  <a:srgbClr val="2F3E9E"/>
                </a:solidFill>
                <a:latin typeface="Courier New"/>
                <a:cs typeface="Courier New"/>
              </a:rPr>
              <a:t>[44]:</a:t>
            </a:r>
            <a:endParaRPr sz="850">
              <a:latin typeface="Courier New"/>
              <a:cs typeface="Courier New"/>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71</TotalTime>
  <Words>4387</Words>
  <Application>Microsoft Office PowerPoint</Application>
  <PresentationFormat>Custom</PresentationFormat>
  <Paragraphs>2016</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Courier New</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Neighborhoods-Copy2</dc:title>
  <cp:lastModifiedBy>adnan-</cp:lastModifiedBy>
  <cp:revision>9</cp:revision>
  <dcterms:created xsi:type="dcterms:W3CDTF">2019-04-14T12:54:10Z</dcterms:created>
  <dcterms:modified xsi:type="dcterms:W3CDTF">2019-04-14T15:34:19Z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2019-04-14T00:00:00Z</vt:filetime>
  </property>
  <property fmtid="{D5CDD505-2E9C-101B-9397-08002B2CF9AE}" pid="3" name="Creator">
    <vt:lpwstr>wkhtmltopdf 0.12.5</vt:lpwstr>
  </property>
  <property fmtid="{D5CDD505-2E9C-101B-9397-08002B2CF9AE}" pid="4" name="LastSaved">
    <vt:filetime>2019-04-14T00:00:00Z</vt:filetime>
  </property>
</Properties>
</file>