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9" r:id="rId5"/>
    <p:sldId id="258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E28426"/>
    <a:srgbClr val="D68B1C"/>
    <a:srgbClr val="E5A547"/>
    <a:srgbClr val="43CEFF"/>
    <a:srgbClr val="FF3399"/>
    <a:srgbClr val="70AC2E"/>
    <a:srgbClr val="C19FFF"/>
    <a:srgbClr val="CAB4EA"/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5C35-A500-4B32-A5A2-CDE9A356E31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87C39-E452-4668-904F-684D7922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87C39-E452-4668-904F-684D792230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4039820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5414165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E5A5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985720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385" y="4650640"/>
            <a:ext cx="6400800" cy="6108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POWERPOINT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5BE4A-6897-4461-AB07-664093D78E80}"/>
              </a:ext>
            </a:extLst>
          </p:cNvPr>
          <p:cNvSpPr txBox="1"/>
          <p:nvPr/>
        </p:nvSpPr>
        <p:spPr>
          <a:xfrm>
            <a:off x="5946345" y="5014646"/>
            <a:ext cx="66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BY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27B66F-BDD5-4B95-9C7D-08C38BC0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196" y="4650423"/>
            <a:ext cx="7772400" cy="1374775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GROUP -10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ADE6F479-C392-4922-BBA1-C309E3954E99}"/>
              </a:ext>
            </a:extLst>
          </p:cNvPr>
          <p:cNvSpPr txBox="1"/>
          <p:nvPr/>
        </p:nvSpPr>
        <p:spPr>
          <a:xfrm>
            <a:off x="296260" y="374900"/>
            <a:ext cx="870418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American International University Bangladesh-AIUB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erlin Sans FB" panose="020E0602020502020306" pitchFamily="34" charset="0"/>
              </a:rPr>
              <a:t>Faculty of Engineering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Final Term Presentation-Fall 2021-22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Course: Computer Aided Design &amp; Drafting.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/>
              </a:rPr>
              <a:t>                       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 Extra Bold" panose="02060903040505020403" pitchFamily="18" charset="0"/>
              </a:rPr>
              <a:t>Faculty: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ckwell Extra Bold" panose="02060903040505020403" pitchFamily="18" charset="0"/>
              </a:rPr>
              <a:t>DR. MD. MAHADI HASAN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 Extra Bold" panose="02060903040505020403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1871-CEEF-49A0-9343-E163E429E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2311"/>
              </p:ext>
            </p:extLst>
          </p:nvPr>
        </p:nvGraphicFramePr>
        <p:xfrm>
          <a:off x="2128720" y="3887115"/>
          <a:ext cx="656631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921">
                  <a:extLst>
                    <a:ext uri="{9D8B030D-6E8A-4147-A177-3AD203B41FA5}">
                      <a16:colId xmlns:a16="http://schemas.microsoft.com/office/drawing/2014/main" val="2414440524"/>
                    </a:ext>
                  </a:extLst>
                </a:gridCol>
                <a:gridCol w="2901395">
                  <a:extLst>
                    <a:ext uri="{9D8B030D-6E8A-4147-A177-3AD203B41FA5}">
                      <a16:colId xmlns:a16="http://schemas.microsoft.com/office/drawing/2014/main" val="1587125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/>
                        <a:t>Name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9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Md. Abdul </a:t>
                      </a:r>
                      <a:r>
                        <a:rPr lang="en-US" sz="2400" b="1" dirty="0" err="1"/>
                        <a:t>Muneem</a:t>
                      </a:r>
                      <a:r>
                        <a:rPr lang="en-US" sz="2400" b="1" dirty="0"/>
                        <a:t> Adnan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20-44213-3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25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Joydep</a:t>
                      </a:r>
                      <a:r>
                        <a:rPr lang="en-US" sz="2400" b="1" dirty="0"/>
                        <a:t> Dhar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20-44237-3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00128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54C57-0282-48CC-A548-9068DE94C857}"/>
              </a:ext>
            </a:extLst>
          </p:cNvPr>
          <p:cNvSpPr txBox="1"/>
          <p:nvPr/>
        </p:nvSpPr>
        <p:spPr>
          <a:xfrm>
            <a:off x="1976014" y="2970885"/>
            <a:ext cx="6719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Topic: </a:t>
            </a:r>
            <a:r>
              <a:rPr lang="en-US" b="1" dirty="0">
                <a:latin typeface="Arial Narrow" panose="020B0606020202030204" pitchFamily="34" charset="0"/>
              </a:rPr>
              <a:t>Duplex House Design and Electrical Connection Using AutoCAD.</a:t>
            </a:r>
          </a:p>
        </p:txBody>
      </p:sp>
    </p:spTree>
    <p:extLst>
      <p:ext uri="{BB962C8B-B14F-4D97-AF65-F5344CB8AC3E}">
        <p14:creationId xmlns:p14="http://schemas.microsoft.com/office/powerpoint/2010/main" val="40403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7E2632-4433-4B01-9268-E835ACF996EB}"/>
              </a:ext>
            </a:extLst>
          </p:cNvPr>
          <p:cNvSpPr txBox="1"/>
          <p:nvPr/>
        </p:nvSpPr>
        <p:spPr>
          <a:xfrm>
            <a:off x="-1" y="1461176"/>
            <a:ext cx="380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Table of Contents: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ECCBD-C8C8-401A-B7C5-78BDCE775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67" y="2207360"/>
            <a:ext cx="4898224" cy="3430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39419-C429-4C17-B48B-3490817AEF5C}"/>
              </a:ext>
            </a:extLst>
          </p:cNvPr>
          <p:cNvSpPr txBox="1"/>
          <p:nvPr/>
        </p:nvSpPr>
        <p:spPr>
          <a:xfrm>
            <a:off x="296260" y="2665475"/>
            <a:ext cx="351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The Civil </a:t>
            </a:r>
            <a:r>
              <a:rPr lang="en-US" sz="2000" b="1" noProof="0" dirty="0">
                <a:solidFill>
                  <a:srgbClr val="9BBB59"/>
                </a:solidFill>
                <a:latin typeface="Calibri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rawing;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D023E-3DE5-4CD6-A423-B0AAB77F34EC}"/>
              </a:ext>
            </a:extLst>
          </p:cNvPr>
          <p:cNvSpPr txBox="1"/>
          <p:nvPr/>
        </p:nvSpPr>
        <p:spPr>
          <a:xfrm>
            <a:off x="300052" y="3392513"/>
            <a:ext cx="351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Placement of The Electrical Fittings;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A4AE-681E-4685-A0A0-5B015C9497EC}"/>
              </a:ext>
            </a:extLst>
          </p:cNvPr>
          <p:cNvSpPr txBox="1"/>
          <p:nvPr/>
        </p:nvSpPr>
        <p:spPr>
          <a:xfrm>
            <a:off x="296259" y="4150330"/>
            <a:ext cx="3359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Wiring and Power </a:t>
            </a:r>
            <a:r>
              <a:rPr lang="en-US" sz="2000" b="1" dirty="0">
                <a:solidFill>
                  <a:srgbClr val="9BBB59"/>
                </a:solidFill>
                <a:latin typeface="Calibri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istribution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3B376-C1AD-4324-A37C-C62A52CEFB89}"/>
              </a:ext>
            </a:extLst>
          </p:cNvPr>
          <p:cNvSpPr txBox="1"/>
          <p:nvPr/>
        </p:nvSpPr>
        <p:spPr>
          <a:xfrm>
            <a:off x="296260" y="4877368"/>
            <a:ext cx="2901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lang="en-US" sz="2000" b="1" noProof="0" dirty="0">
                <a:solidFill>
                  <a:srgbClr val="9BBB59"/>
                </a:solidFill>
                <a:latin typeface="Calibri"/>
              </a:rPr>
              <a:t>Calculation of Load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B3EACF6-71DE-4EC6-BD4C-A1D0EBBE2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0" y="1138425"/>
            <a:ext cx="3691644" cy="3684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869EF9-6231-4030-9AAA-896724F30082}"/>
              </a:ext>
            </a:extLst>
          </p:cNvPr>
          <p:cNvSpPr txBox="1"/>
          <p:nvPr/>
        </p:nvSpPr>
        <p:spPr>
          <a:xfrm>
            <a:off x="0" y="318084"/>
            <a:ext cx="6404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Introduction to the </a:t>
            </a:r>
            <a:r>
              <a:rPr lang="en-US" sz="3000" b="1" kern="0" dirty="0">
                <a:latin typeface="Arial Rounded MT Bold" panose="020F0704030504030204" pitchFamily="34" charset="0"/>
              </a:rPr>
              <a:t>Civil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 Drawing: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DFF65-6DE0-40AB-94C4-BAA22B621121}"/>
              </a:ext>
            </a:extLst>
          </p:cNvPr>
          <p:cNvSpPr txBox="1"/>
          <p:nvPr/>
        </p:nvSpPr>
        <p:spPr>
          <a:xfrm>
            <a:off x="1640219" y="1396848"/>
            <a:ext cx="30844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Software: AutoCAD 2007.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3-Bed-Room;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3-Toilet;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3-Varenda;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Kitchen;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Drawing-room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Dinning;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Lobby;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1-Generator room;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1-Parking-area;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838AAB-59CD-4BA1-B044-D7CBC541E9FE}"/>
              </a:ext>
            </a:extLst>
          </p:cNvPr>
          <p:cNvSpPr txBox="1"/>
          <p:nvPr/>
        </p:nvSpPr>
        <p:spPr>
          <a:xfrm>
            <a:off x="0" y="1443835"/>
            <a:ext cx="70244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Placement of the Electrical Fittings</a:t>
            </a:r>
            <a:r>
              <a:rPr lang="en-US" sz="3000" b="1" dirty="0">
                <a:latin typeface="Arial Rounded MT Bold" panose="020F070403050403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22C41-290F-48F7-9948-22ED054FDFE9}"/>
              </a:ext>
            </a:extLst>
          </p:cNvPr>
          <p:cNvSpPr txBox="1"/>
          <p:nvPr/>
        </p:nvSpPr>
        <p:spPr>
          <a:xfrm>
            <a:off x="601669" y="2360065"/>
            <a:ext cx="44284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E28426"/>
                </a:solidFill>
              </a:rPr>
              <a:t>Switch Board [SB];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E2842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E28426"/>
                </a:solidFill>
              </a:rPr>
              <a:t>Sufficient Number of Light[L] &amp; Fan[F];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E2842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E28426"/>
                </a:solidFill>
              </a:rPr>
              <a:t>Socket (2 pin[2S]=5A,3pin[3S] =15A);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E2842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E28426"/>
                </a:solidFill>
              </a:rPr>
              <a:t>BNBC Rules– 1993,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E2842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E28426"/>
                </a:solidFill>
              </a:rPr>
              <a:t>Sub Distribution Board-SDB;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E2842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E28426"/>
                </a:solidFill>
              </a:rPr>
              <a:t>Main Distribution Board-MDB;</a:t>
            </a:r>
            <a:endParaRPr lang="en-US" b="1" dirty="0">
              <a:solidFill>
                <a:srgbClr val="E2842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D1DAB-3E85-4916-9FCE-23D5F8C65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07" y="1997833"/>
            <a:ext cx="3594247" cy="4092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D574C-4DB1-46C5-9E6A-1109C3398266}"/>
              </a:ext>
            </a:extLst>
          </p:cNvPr>
          <p:cNvSpPr txBox="1"/>
          <p:nvPr/>
        </p:nvSpPr>
        <p:spPr>
          <a:xfrm>
            <a:off x="16107" y="1443835"/>
            <a:ext cx="6413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Wiring and Power </a:t>
            </a:r>
            <a:r>
              <a:rPr lang="en-US" sz="3000" b="1" dirty="0">
                <a:latin typeface="Arial Rounded MT Bold" panose="020F0704030504030204" pitchFamily="34" charset="0"/>
              </a:rPr>
              <a:t>D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istribution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F309A-9EB2-43CD-9285-8362E993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18" y="2054655"/>
            <a:ext cx="4021626" cy="4524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AB0C1-0961-42A2-AC60-48402252F16F}"/>
              </a:ext>
            </a:extLst>
          </p:cNvPr>
          <p:cNvSpPr txBox="1"/>
          <p:nvPr/>
        </p:nvSpPr>
        <p:spPr>
          <a:xfrm>
            <a:off x="296260" y="2360065"/>
            <a:ext cx="45811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Layer: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 Voltage equipment (SB),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Second Layer: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 Voltage equipment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Third Layer: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Internal connection (SB)to(SDB),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Fourth Layer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TJB and Dish connection line, 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Fifth Layer: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MDB to each SDB all the connection.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</a:t>
            </a:r>
          </a:p>
          <a:p>
            <a:r>
              <a:rPr lang="en-US" dirty="0">
                <a:solidFill>
                  <a:srgbClr val="CC3399"/>
                </a:solidFill>
              </a:rPr>
              <a:t>     </a:t>
            </a:r>
            <a:r>
              <a:rPr lang="en-US" b="1" dirty="0">
                <a:solidFill>
                  <a:srgbClr val="CC3399"/>
                </a:solidFill>
              </a:rPr>
              <a:t>PVC riser (Carrier of main power cables)</a:t>
            </a:r>
          </a:p>
        </p:txBody>
      </p:sp>
    </p:spTree>
    <p:extLst>
      <p:ext uri="{BB962C8B-B14F-4D97-AF65-F5344CB8AC3E}">
        <p14:creationId xmlns:p14="http://schemas.microsoft.com/office/powerpoint/2010/main" val="14342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16C958-AC2A-48DD-85E9-2BC9EA729FA4}"/>
              </a:ext>
            </a:extLst>
          </p:cNvPr>
          <p:cNvSpPr txBox="1"/>
          <p:nvPr/>
        </p:nvSpPr>
        <p:spPr>
          <a:xfrm>
            <a:off x="754375" y="374900"/>
            <a:ext cx="397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Calculation of Load: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6C00DD-16AB-4D93-966D-EF43F6ECA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82" y="1357862"/>
            <a:ext cx="5144218" cy="4544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1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306F7-7575-4CD7-ADF2-E081D411D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596540"/>
            <a:ext cx="6566315" cy="30541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05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238</Words>
  <Application>Microsoft Office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Arial Rounded MT Bold</vt:lpstr>
      <vt:lpstr>Berlin Sans FB</vt:lpstr>
      <vt:lpstr>Berlin Sans FB Demi</vt:lpstr>
      <vt:lpstr>Calibri</vt:lpstr>
      <vt:lpstr>Rockwell Extra Bold</vt:lpstr>
      <vt:lpstr>Wingdings</vt:lpstr>
      <vt:lpstr>Office Theme</vt:lpstr>
      <vt:lpstr>  GROUP -10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MD. ABDUL MUNEEM ADNAN</cp:lastModifiedBy>
  <cp:revision>58</cp:revision>
  <dcterms:created xsi:type="dcterms:W3CDTF">2013-08-21T19:17:07Z</dcterms:created>
  <dcterms:modified xsi:type="dcterms:W3CDTF">2021-12-19T09:13:28Z</dcterms:modified>
</cp:coreProperties>
</file>