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81" r:id="rId3"/>
    <p:sldId id="258" r:id="rId4"/>
    <p:sldId id="261" r:id="rId5"/>
    <p:sldId id="263" r:id="rId6"/>
    <p:sldId id="264" r:id="rId7"/>
    <p:sldId id="265" r:id="rId8"/>
    <p:sldId id="278" r:id="rId9"/>
    <p:sldId id="267" r:id="rId10"/>
    <p:sldId id="269" r:id="rId11"/>
    <p:sldId id="271" r:id="rId12"/>
    <p:sldId id="272" r:id="rId13"/>
    <p:sldId id="287" r:id="rId14"/>
    <p:sldId id="273" r:id="rId15"/>
    <p:sldId id="288" r:id="rId16"/>
    <p:sldId id="274" r:id="rId17"/>
    <p:sldId id="282" r:id="rId18"/>
    <p:sldId id="283" r:id="rId19"/>
    <p:sldId id="284" r:id="rId20"/>
    <p:sldId id="285" r:id="rId21"/>
    <p:sldId id="286"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60"/>
  </p:normalViewPr>
  <p:slideViewPr>
    <p:cSldViewPr snapToGrid="0">
      <p:cViewPr varScale="1">
        <p:scale>
          <a:sx n="78" d="100"/>
          <a:sy n="78"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53D76-C3AA-4D64-8CB2-ECEDB5A506A8}"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E9F1A-2446-4E0B-ABEC-21E321685759}" type="slidenum">
              <a:rPr lang="en-US" smtClean="0"/>
              <a:t>‹#›</a:t>
            </a:fld>
            <a:endParaRPr lang="en-US"/>
          </a:p>
        </p:txBody>
      </p:sp>
    </p:spTree>
    <p:extLst>
      <p:ext uri="{BB962C8B-B14F-4D97-AF65-F5344CB8AC3E}">
        <p14:creationId xmlns:p14="http://schemas.microsoft.com/office/powerpoint/2010/main" val="265185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AE9F1A-2446-4E0B-ABEC-21E321685759}" type="slidenum">
              <a:rPr lang="en-US" smtClean="0"/>
              <a:t>8</a:t>
            </a:fld>
            <a:endParaRPr lang="en-US"/>
          </a:p>
        </p:txBody>
      </p:sp>
    </p:spTree>
    <p:extLst>
      <p:ext uri="{BB962C8B-B14F-4D97-AF65-F5344CB8AC3E}">
        <p14:creationId xmlns:p14="http://schemas.microsoft.com/office/powerpoint/2010/main" val="389173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BD63-EDB2-CFC7-9642-8FBF3EF2C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6F84B-8930-445C-463C-E0F6F581C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DC090F-6E2D-C8AA-AB25-8CDE98A2B511}"/>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5" name="Footer Placeholder 4">
            <a:extLst>
              <a:ext uri="{FF2B5EF4-FFF2-40B4-BE49-F238E27FC236}">
                <a16:creationId xmlns:a16="http://schemas.microsoft.com/office/drawing/2014/main" id="{7055E4D2-BCFF-8C0A-467E-8D785AC2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0856B-38B9-6978-CAE6-15495A6DF499}"/>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210571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B80F-8F89-D646-9623-221F8016D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5819D5-2906-FFAD-7878-B0B3573EA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11C88-5A6A-4B3A-057D-81D36FCF0361}"/>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5" name="Footer Placeholder 4">
            <a:extLst>
              <a:ext uri="{FF2B5EF4-FFF2-40B4-BE49-F238E27FC236}">
                <a16:creationId xmlns:a16="http://schemas.microsoft.com/office/drawing/2014/main" id="{4855541D-C544-38E7-C9FC-FDAAA236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A2539-0255-25DA-6DA1-096FA069536D}"/>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377104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00C03-A839-8317-60C8-F29AA77FF7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E47939-B5EC-1E0A-C8DE-5789A9520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FCDD2-8D5B-81F4-5FCB-3B21694D84F1}"/>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5" name="Footer Placeholder 4">
            <a:extLst>
              <a:ext uri="{FF2B5EF4-FFF2-40B4-BE49-F238E27FC236}">
                <a16:creationId xmlns:a16="http://schemas.microsoft.com/office/drawing/2014/main" id="{263DDA1F-746D-C144-CD04-8DD60F7FF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91CAF-42C5-0CFF-76AC-AC39FDBEE0DB}"/>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375564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2654-722A-875C-9E24-68363E169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A7522-D0CB-3379-CA15-D760C3D125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46528-CDDE-AE93-90ED-C73B4839847E}"/>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5" name="Footer Placeholder 4">
            <a:extLst>
              <a:ext uri="{FF2B5EF4-FFF2-40B4-BE49-F238E27FC236}">
                <a16:creationId xmlns:a16="http://schemas.microsoft.com/office/drawing/2014/main" id="{93D1F1B1-67BA-479C-DF1D-C2D7B5CEF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0F51D-5FC8-EB94-AE8E-F088677F6E27}"/>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187030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499C-88BD-5E6C-9F2C-F80F390BF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93C0A-E9D6-4FC8-2CB3-A8588C092D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4D00E-D54B-BA22-8539-4284CD11B7AC}"/>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5" name="Footer Placeholder 4">
            <a:extLst>
              <a:ext uri="{FF2B5EF4-FFF2-40B4-BE49-F238E27FC236}">
                <a16:creationId xmlns:a16="http://schemas.microsoft.com/office/drawing/2014/main" id="{BA085A70-B84B-C4B2-AFE9-DF963DCDD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66920-887F-4589-3A79-5EBAE8C7DCDF}"/>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427565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D61D-3EA8-7914-57F3-93E789697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92FBF-9814-325C-43D0-B043C0DA8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A57CD3-3802-5EEB-927E-2B0ED9F99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BA0C9-2C6D-06D1-9D10-95FEC1CD3D96}"/>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6" name="Footer Placeholder 5">
            <a:extLst>
              <a:ext uri="{FF2B5EF4-FFF2-40B4-BE49-F238E27FC236}">
                <a16:creationId xmlns:a16="http://schemas.microsoft.com/office/drawing/2014/main" id="{0F404C13-52DA-EBDC-F470-CB8907CA7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F265C-4586-A8D5-A31F-764CA06B2D9B}"/>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99287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C780-7ECB-BF44-A871-506979A218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1BB4E5-58EA-0866-F1AD-9193631A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E91467-0EE4-3A63-DC7A-D71D71B73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197CF1-E629-15F6-F1AE-40F62D37D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7ACE0E-D41A-6ADA-4150-7ABBFB06F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85996-6EF5-CCFE-4BAC-8EE2F6CDB0C0}"/>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8" name="Footer Placeholder 7">
            <a:extLst>
              <a:ext uri="{FF2B5EF4-FFF2-40B4-BE49-F238E27FC236}">
                <a16:creationId xmlns:a16="http://schemas.microsoft.com/office/drawing/2014/main" id="{B8C19A2C-EE7A-ACAD-DE2B-6EA1861532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2D06C-2A69-B753-4A1D-910F0E4A9B64}"/>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43015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3C0E-6CF2-E10C-835C-C8286B00E9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E2A845-C689-A557-66BC-3AB1CE00BA51}"/>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4" name="Footer Placeholder 3">
            <a:extLst>
              <a:ext uri="{FF2B5EF4-FFF2-40B4-BE49-F238E27FC236}">
                <a16:creationId xmlns:a16="http://schemas.microsoft.com/office/drawing/2014/main" id="{AC9F6571-4B6D-3B74-6DB6-9300D2E8F0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A26E6C-B2AB-D061-1B8D-E4B0127C60DA}"/>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105041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7DEF7-061F-016F-27B2-489C8B04D73F}"/>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3" name="Footer Placeholder 2">
            <a:extLst>
              <a:ext uri="{FF2B5EF4-FFF2-40B4-BE49-F238E27FC236}">
                <a16:creationId xmlns:a16="http://schemas.microsoft.com/office/drawing/2014/main" id="{B1276127-8E65-8BF2-0D57-DE3B8ACE1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D3C416-DE72-ED0E-E779-2B77550DD1A6}"/>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96002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1B36-760C-7FC7-C92C-BCEC96B58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74D1A7-7091-381D-67F8-F7AE400D2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10BD6-834C-EBFB-7158-450314E04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DC58E-C750-57A6-B57B-082AB9B1EB2B}"/>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6" name="Footer Placeholder 5">
            <a:extLst>
              <a:ext uri="{FF2B5EF4-FFF2-40B4-BE49-F238E27FC236}">
                <a16:creationId xmlns:a16="http://schemas.microsoft.com/office/drawing/2014/main" id="{A07F06DC-8D7C-BF9A-6D76-4BB9D8180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5076B-EA16-E87B-23C8-BB12372AECBE}"/>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3877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0609-CCA6-9AD8-70CB-18603AF3F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8440C3-1A1E-24AF-1D0C-6D352E23F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66AE2-9EA6-9B49-4B2E-8EA1A5096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6F4E3-103D-DBBA-594A-7FCC1B98DD2B}"/>
              </a:ext>
            </a:extLst>
          </p:cNvPr>
          <p:cNvSpPr>
            <a:spLocks noGrp="1"/>
          </p:cNvSpPr>
          <p:nvPr>
            <p:ph type="dt" sz="half" idx="10"/>
          </p:nvPr>
        </p:nvSpPr>
        <p:spPr/>
        <p:txBody>
          <a:bodyPr/>
          <a:lstStyle/>
          <a:p>
            <a:fld id="{088EB661-3CEC-4DC2-8749-EC2D58F15A69}" type="datetimeFigureOut">
              <a:rPr lang="en-US" smtClean="0"/>
              <a:t>4/27/2025</a:t>
            </a:fld>
            <a:endParaRPr lang="en-US"/>
          </a:p>
        </p:txBody>
      </p:sp>
      <p:sp>
        <p:nvSpPr>
          <p:cNvPr id="6" name="Footer Placeholder 5">
            <a:extLst>
              <a:ext uri="{FF2B5EF4-FFF2-40B4-BE49-F238E27FC236}">
                <a16:creationId xmlns:a16="http://schemas.microsoft.com/office/drawing/2014/main" id="{6C540905-5685-0D8D-9CA8-A1521B810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7A787-6A37-9093-A8EF-CA150A90C6BF}"/>
              </a:ext>
            </a:extLst>
          </p:cNvPr>
          <p:cNvSpPr>
            <a:spLocks noGrp="1"/>
          </p:cNvSpPr>
          <p:nvPr>
            <p:ph type="sldNum" sz="quarter" idx="12"/>
          </p:nvPr>
        </p:nvSpPr>
        <p:spPr/>
        <p:txBody>
          <a:bodyPr/>
          <a:lstStyle/>
          <a:p>
            <a:fld id="{2D5406D3-DD39-4FE8-A214-3ED5F73DCAF3}" type="slidenum">
              <a:rPr lang="en-US" smtClean="0"/>
              <a:t>‹#›</a:t>
            </a:fld>
            <a:endParaRPr lang="en-US"/>
          </a:p>
        </p:txBody>
      </p:sp>
    </p:spTree>
    <p:extLst>
      <p:ext uri="{BB962C8B-B14F-4D97-AF65-F5344CB8AC3E}">
        <p14:creationId xmlns:p14="http://schemas.microsoft.com/office/powerpoint/2010/main" val="179820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409B3-B1B9-51FD-0F82-5405170B4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03C3A3-4EE9-C0F3-D5DA-D630F1C78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24EDF-21CF-4846-7640-F9AE3ED0B2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8EB661-3CEC-4DC2-8749-EC2D58F15A69}" type="datetimeFigureOut">
              <a:rPr lang="en-US" smtClean="0"/>
              <a:t>4/27/2025</a:t>
            </a:fld>
            <a:endParaRPr lang="en-US"/>
          </a:p>
        </p:txBody>
      </p:sp>
      <p:sp>
        <p:nvSpPr>
          <p:cNvPr id="5" name="Footer Placeholder 4">
            <a:extLst>
              <a:ext uri="{FF2B5EF4-FFF2-40B4-BE49-F238E27FC236}">
                <a16:creationId xmlns:a16="http://schemas.microsoft.com/office/drawing/2014/main" id="{5EF5BBE3-BE56-386A-6ED6-B4D47276B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1F4A8E-5E02-13B9-7B6E-948540C5F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5406D3-DD39-4FE8-A214-3ED5F73DCAF3}" type="slidenum">
              <a:rPr lang="en-US" smtClean="0"/>
              <a:t>‹#›</a:t>
            </a:fld>
            <a:endParaRPr lang="en-US"/>
          </a:p>
        </p:txBody>
      </p:sp>
    </p:spTree>
    <p:extLst>
      <p:ext uri="{BB962C8B-B14F-4D97-AF65-F5344CB8AC3E}">
        <p14:creationId xmlns:p14="http://schemas.microsoft.com/office/powerpoint/2010/main" val="396337119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raffic on a highway&#10;&#10;AI-generated content may be incorrect.">
            <a:extLst>
              <a:ext uri="{FF2B5EF4-FFF2-40B4-BE49-F238E27FC236}">
                <a16:creationId xmlns:a16="http://schemas.microsoft.com/office/drawing/2014/main" id="{62541756-F56F-DB91-5D78-288C63999BFD}"/>
              </a:ext>
            </a:extLst>
          </p:cNvPr>
          <p:cNvPicPr>
            <a:picLocks noChangeAspect="1"/>
          </p:cNvPicPr>
          <p:nvPr/>
        </p:nvPicPr>
        <p:blipFill>
          <a:blip r:embed="rId2" cstate="email">
            <a:extLst>
              <a:ext uri="{28A0092B-C50C-407E-A947-70E740481C1C}">
                <a14:useLocalDpi xmlns:a14="http://schemas.microsoft.com/office/drawing/2010/main"/>
              </a:ext>
            </a:extLst>
          </a:blip>
          <a:srcRect t="14773"/>
          <a:stretch/>
        </p:blipFill>
        <p:spPr>
          <a:xfrm>
            <a:off x="14297" y="19664"/>
            <a:ext cx="12191980" cy="6857990"/>
          </a:xfrm>
          <a:prstGeom prst="rect">
            <a:avLst/>
          </a:prstGeom>
        </p:spPr>
      </p:pic>
      <p:sp>
        <p:nvSpPr>
          <p:cNvPr id="9" name="Rectangle 8">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634356-5D3B-8A46-4880-A5C5B1E6F781}"/>
              </a:ext>
            </a:extLst>
          </p:cNvPr>
          <p:cNvSpPr txBox="1"/>
          <p:nvPr/>
        </p:nvSpPr>
        <p:spPr>
          <a:xfrm>
            <a:off x="2276475" y="2247900"/>
            <a:ext cx="7581900" cy="2514600"/>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6600" dirty="0">
              <a:solidFill>
                <a:schemeClr val="tx1">
                  <a:lumMod val="75000"/>
                  <a:lumOff val="25000"/>
                </a:schemeClr>
              </a:solidFill>
              <a:latin typeface="+mj-lt"/>
              <a:ea typeface="+mj-ea"/>
              <a:cs typeface="+mj-cs"/>
            </a:endParaRPr>
          </a:p>
        </p:txBody>
      </p:sp>
      <p:sp>
        <p:nvSpPr>
          <p:cNvPr id="6" name="TextBox 5">
            <a:extLst>
              <a:ext uri="{FF2B5EF4-FFF2-40B4-BE49-F238E27FC236}">
                <a16:creationId xmlns:a16="http://schemas.microsoft.com/office/drawing/2014/main" id="{200E0301-8804-4233-1D90-95816A19F056}"/>
              </a:ext>
            </a:extLst>
          </p:cNvPr>
          <p:cNvSpPr txBox="1"/>
          <p:nvPr/>
        </p:nvSpPr>
        <p:spPr>
          <a:xfrm>
            <a:off x="3333135" y="2474887"/>
            <a:ext cx="6015694" cy="1908215"/>
          </a:xfrm>
          <a:prstGeom prst="rect">
            <a:avLst/>
          </a:prstGeom>
          <a:noFill/>
        </p:spPr>
        <p:txBody>
          <a:bodyPr wrap="square">
            <a:spAutoFit/>
          </a:bodyPr>
          <a:lstStyle/>
          <a:p>
            <a:pPr>
              <a:lnSpc>
                <a:spcPct val="90000"/>
              </a:lnSpc>
              <a:spcBef>
                <a:spcPct val="0"/>
              </a:spcBef>
              <a:spcAft>
                <a:spcPts val="600"/>
              </a:spcAft>
            </a:pPr>
            <a:r>
              <a:rPr lang="en-US" sz="4000" dirty="0">
                <a:latin typeface="Times New Roman" panose="02020603050405020304" pitchFamily="18" charset="0"/>
                <a:ea typeface="Batang" panose="02030600000101010101" pitchFamily="18" charset="-127"/>
                <a:cs typeface="Times New Roman" panose="02020603050405020304" pitchFamily="18" charset="0"/>
              </a:rPr>
              <a:t>UK Road Safety Analysis:</a:t>
            </a:r>
          </a:p>
          <a:p>
            <a:pPr>
              <a:lnSpc>
                <a:spcPct val="90000"/>
              </a:lnSpc>
              <a:spcBef>
                <a:spcPct val="0"/>
              </a:spcBef>
              <a:spcAft>
                <a:spcPts val="600"/>
              </a:spcAft>
            </a:pPr>
            <a:r>
              <a:rPr lang="en-US" sz="4000" dirty="0">
                <a:latin typeface="Times New Roman" panose="02020603050405020304" pitchFamily="18" charset="0"/>
                <a:ea typeface="Batang" panose="02030600000101010101" pitchFamily="18" charset="-127"/>
                <a:cs typeface="Times New Roman" panose="02020603050405020304" pitchFamily="18" charset="0"/>
              </a:rPr>
              <a:t>Understanding  Accidents</a:t>
            </a:r>
          </a:p>
          <a:p>
            <a:pPr>
              <a:lnSpc>
                <a:spcPct val="90000"/>
              </a:lnSpc>
              <a:spcBef>
                <a:spcPct val="0"/>
              </a:spcBef>
              <a:spcAft>
                <a:spcPts val="600"/>
              </a:spcAft>
            </a:pPr>
            <a:r>
              <a:rPr lang="en-US" sz="4000" dirty="0">
                <a:latin typeface="Times New Roman" panose="02020603050405020304" pitchFamily="18" charset="0"/>
                <a:ea typeface="Batang" panose="02030600000101010101" pitchFamily="18" charset="-127"/>
                <a:cs typeface="Times New Roman" panose="02020603050405020304" pitchFamily="18" charset="0"/>
              </a:rPr>
              <a:t>&amp; Predicting Severity</a:t>
            </a:r>
          </a:p>
        </p:txBody>
      </p:sp>
    </p:spTree>
    <p:extLst>
      <p:ext uri="{BB962C8B-B14F-4D97-AF65-F5344CB8AC3E}">
        <p14:creationId xmlns:p14="http://schemas.microsoft.com/office/powerpoint/2010/main" val="214222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6FF6DD-BBD1-65A8-3CB3-DFEDC1CFF27D}"/>
              </a:ext>
            </a:extLst>
          </p:cNvPr>
          <p:cNvPicPr>
            <a:picLocks noChangeAspect="1"/>
          </p:cNvPicPr>
          <p:nvPr/>
        </p:nvPicPr>
        <p:blipFill>
          <a:blip r:embed="rId2"/>
          <a:stretch>
            <a:fillRect/>
          </a:stretch>
        </p:blipFill>
        <p:spPr>
          <a:xfrm>
            <a:off x="117987" y="828868"/>
            <a:ext cx="7891356" cy="5651778"/>
          </a:xfrm>
          <a:prstGeom prst="rect">
            <a:avLst/>
          </a:prstGeom>
        </p:spPr>
      </p:pic>
      <p:sp>
        <p:nvSpPr>
          <p:cNvPr id="4" name="TextBox 3">
            <a:extLst>
              <a:ext uri="{FF2B5EF4-FFF2-40B4-BE49-F238E27FC236}">
                <a16:creationId xmlns:a16="http://schemas.microsoft.com/office/drawing/2014/main" id="{31F90794-9341-6550-85AF-4A6FED24BE33}"/>
              </a:ext>
            </a:extLst>
          </p:cNvPr>
          <p:cNvSpPr txBox="1"/>
          <p:nvPr/>
        </p:nvSpPr>
        <p:spPr>
          <a:xfrm>
            <a:off x="589935" y="167149"/>
            <a:ext cx="5771536" cy="1323439"/>
          </a:xfrm>
          <a:prstGeom prst="rect">
            <a:avLst/>
          </a:prstGeom>
          <a:noFill/>
        </p:spPr>
        <p:txBody>
          <a:bodyPr wrap="square" rtlCol="0">
            <a:spAutoFit/>
          </a:bodyPr>
          <a:lstStyle/>
          <a:p>
            <a:r>
              <a:rPr lang="en-US" sz="3600" b="1" i="0" dirty="0">
                <a:effectLst/>
                <a:latin typeface="Times New Roman" panose="02020603050405020304" pitchFamily="18" charset="0"/>
                <a:ea typeface="Batang" panose="02030600000101010101" pitchFamily="18" charset="-127"/>
                <a:cs typeface="Times New Roman" panose="02020603050405020304" pitchFamily="18" charset="0"/>
              </a:rPr>
              <a:t>CORELATION MATRIX</a:t>
            </a:r>
          </a:p>
          <a:p>
            <a:endParaRPr lang="en-US" sz="4400" dirty="0">
              <a:latin typeface="Batang" panose="02030600000101010101" pitchFamily="18" charset="-127"/>
              <a:ea typeface="Batang" panose="02030600000101010101" pitchFamily="18" charset="-127"/>
            </a:endParaRPr>
          </a:p>
        </p:txBody>
      </p:sp>
      <p:sp>
        <p:nvSpPr>
          <p:cNvPr id="2" name="TextBox 1">
            <a:extLst>
              <a:ext uri="{FF2B5EF4-FFF2-40B4-BE49-F238E27FC236}">
                <a16:creationId xmlns:a16="http://schemas.microsoft.com/office/drawing/2014/main" id="{C8072269-B903-F05F-A55E-47460C29759C}"/>
              </a:ext>
            </a:extLst>
          </p:cNvPr>
          <p:cNvSpPr txBox="1"/>
          <p:nvPr/>
        </p:nvSpPr>
        <p:spPr>
          <a:xfrm>
            <a:off x="8249264" y="2413337"/>
            <a:ext cx="3687097" cy="2031325"/>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This shows that speed limit has minimal impact on number of vehicles and number of casualties. where number of vehicles and number casualties has a bit stronger relation that is 0.2 compared to speed limit. </a:t>
            </a:r>
          </a:p>
        </p:txBody>
      </p:sp>
    </p:spTree>
    <p:extLst>
      <p:ext uri="{BB962C8B-B14F-4D97-AF65-F5344CB8AC3E}">
        <p14:creationId xmlns:p14="http://schemas.microsoft.com/office/powerpoint/2010/main" val="87300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C00F5C-D126-B61B-00D2-DF22FC70AEFE}"/>
              </a:ext>
            </a:extLst>
          </p:cNvPr>
          <p:cNvSpPr txBox="1"/>
          <p:nvPr/>
        </p:nvSpPr>
        <p:spPr>
          <a:xfrm>
            <a:off x="301336" y="101574"/>
            <a:ext cx="6660573" cy="707886"/>
          </a:xfrm>
          <a:prstGeom prst="rect">
            <a:avLst/>
          </a:prstGeom>
          <a:noFill/>
        </p:spPr>
        <p:txBody>
          <a:bodyPr wrap="square">
            <a:spAutoFit/>
          </a:bodyPr>
          <a:lstStyle/>
          <a:p>
            <a:r>
              <a:rPr lang="en-US" sz="4000" b="1" dirty="0">
                <a:latin typeface="Times New Roman" panose="02020603050405020304" pitchFamily="18" charset="0"/>
                <a:ea typeface="Batang" panose="02030600000101010101" pitchFamily="18" charset="-127"/>
                <a:cs typeface="Times New Roman" panose="02020603050405020304" pitchFamily="18" charset="0"/>
              </a:rPr>
              <a:t>Methodology</a:t>
            </a:r>
          </a:p>
        </p:txBody>
      </p:sp>
      <p:sp>
        <p:nvSpPr>
          <p:cNvPr id="8" name="TextBox 7">
            <a:extLst>
              <a:ext uri="{FF2B5EF4-FFF2-40B4-BE49-F238E27FC236}">
                <a16:creationId xmlns:a16="http://schemas.microsoft.com/office/drawing/2014/main" id="{A4DF27C7-273B-CEAE-81B4-F05246394004}"/>
              </a:ext>
            </a:extLst>
          </p:cNvPr>
          <p:cNvSpPr txBox="1"/>
          <p:nvPr/>
        </p:nvSpPr>
        <p:spPr>
          <a:xfrm>
            <a:off x="4191726" y="1195089"/>
            <a:ext cx="4440997" cy="923330"/>
          </a:xfrm>
          <a:prstGeom prst="rect">
            <a:avLst/>
          </a:prstGeom>
          <a:noFill/>
        </p:spPr>
        <p:txBody>
          <a:bodyPr wrap="square" rtlCol="0">
            <a:spAutoFit/>
          </a:bodyPr>
          <a:lstStyle/>
          <a:p>
            <a:r>
              <a:rPr kumimoji="0" lang="en-US" altLang="en-US" sz="3600" b="1" i="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Chi-Square Test</a:t>
            </a:r>
          </a:p>
          <a:p>
            <a:endParaRPr lang="en-US" dirty="0"/>
          </a:p>
        </p:txBody>
      </p:sp>
      <p:sp>
        <p:nvSpPr>
          <p:cNvPr id="12" name="Rectangle 4">
            <a:extLst>
              <a:ext uri="{FF2B5EF4-FFF2-40B4-BE49-F238E27FC236}">
                <a16:creationId xmlns:a16="http://schemas.microsoft.com/office/drawing/2014/main" id="{EB8D89F3-AEEF-1DD0-D865-BECA58E212EE}"/>
              </a:ext>
            </a:extLst>
          </p:cNvPr>
          <p:cNvSpPr>
            <a:spLocks noChangeArrowheads="1"/>
          </p:cNvSpPr>
          <p:nvPr/>
        </p:nvSpPr>
        <p:spPr bwMode="auto">
          <a:xfrm>
            <a:off x="85027" y="2936308"/>
            <a:ext cx="5755335"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Chi-Square Test on weather conditions and accident severity: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p-value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1.3539774741973777e-74 (extremely small), indicating a strong statistical significance.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EFE731B-B5C7-49A0-EC2F-EDA8B7C18C6E}"/>
              </a:ext>
            </a:extLst>
          </p:cNvPr>
          <p:cNvSpPr txBox="1"/>
          <p:nvPr/>
        </p:nvSpPr>
        <p:spPr>
          <a:xfrm>
            <a:off x="6096000" y="2792631"/>
            <a:ext cx="6094268"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Chi-Square Test on light conditions and accident severity: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p-value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1.1803413019381023e-132 (even smaller than the first), showing an even stronger statistical significance.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10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E2B7D-4A33-F83B-8BEA-D5A269DB334B}"/>
              </a:ext>
            </a:extLst>
          </p:cNvPr>
          <p:cNvSpPr txBox="1"/>
          <p:nvPr/>
        </p:nvSpPr>
        <p:spPr>
          <a:xfrm>
            <a:off x="1485899" y="363682"/>
            <a:ext cx="9538855" cy="1231106"/>
          </a:xfrm>
          <a:prstGeom prst="rect">
            <a:avLst/>
          </a:prstGeom>
          <a:noFill/>
        </p:spPr>
        <p:txBody>
          <a:bodyPr wrap="square" rtlCol="0">
            <a:spAutoFit/>
          </a:bodyPr>
          <a:lstStyle/>
          <a:p>
            <a:pPr algn="ctr"/>
            <a:r>
              <a:rPr lang="en-US" sz="2800" b="1" i="0" dirty="0">
                <a:effectLst/>
                <a:latin typeface="Batang" panose="02030600000101010101" pitchFamily="18" charset="-127"/>
                <a:ea typeface="Batang" panose="02030600000101010101" pitchFamily="18" charset="-127"/>
              </a:rPr>
              <a:t> </a:t>
            </a:r>
            <a:r>
              <a:rPr lang="en-US" sz="2800" b="1" i="0" dirty="0">
                <a:effectLst/>
                <a:latin typeface="Times New Roman" panose="02020603050405020304" pitchFamily="18" charset="0"/>
                <a:ea typeface="Batang" panose="02030600000101010101" pitchFamily="18" charset="-127"/>
                <a:cs typeface="Times New Roman" panose="02020603050405020304" pitchFamily="18" charset="0"/>
              </a:rPr>
              <a:t>HYPOTHESIS TESTING FOR WEATHER AND LIGHT      CONDITIONS</a:t>
            </a:r>
          </a:p>
          <a:p>
            <a:endParaRPr lang="en-US" dirty="0"/>
          </a:p>
        </p:txBody>
      </p:sp>
      <p:sp>
        <p:nvSpPr>
          <p:cNvPr id="3" name="Rectangle 1">
            <a:extLst>
              <a:ext uri="{FF2B5EF4-FFF2-40B4-BE49-F238E27FC236}">
                <a16:creationId xmlns:a16="http://schemas.microsoft.com/office/drawing/2014/main" id="{BB824726-0D07-E7B3-ACA3-65D722354067}"/>
              </a:ext>
            </a:extLst>
          </p:cNvPr>
          <p:cNvSpPr>
            <a:spLocks noChangeArrowheads="1"/>
          </p:cNvSpPr>
          <p:nvPr/>
        </p:nvSpPr>
        <p:spPr bwMode="auto">
          <a:xfrm>
            <a:off x="315191" y="2488583"/>
            <a:ext cx="539288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Hypothesis testing</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weather conditions and accident severity: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Chi-square Statistic</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397.28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Degrees of Freedom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 Decision</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Reject the null hypothesis (H₀) since p-value &lt; 0.05.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Weather conditions significantly affect accident severity.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5D743FC-BE87-4ADE-DEB8-EC65584CA86B}"/>
              </a:ext>
            </a:extLst>
          </p:cNvPr>
          <p:cNvSpPr>
            <a:spLocks noChangeArrowheads="1"/>
          </p:cNvSpPr>
          <p:nvPr/>
        </p:nvSpPr>
        <p:spPr bwMode="auto">
          <a:xfrm>
            <a:off x="5912428" y="2116093"/>
            <a:ext cx="576695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 testing on light conditions and accident severity: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Chi-square Statistic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638.58</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Degrees of Freedom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0.00000</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 Decision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Reject the null hypothesis (H₀) since p-value &lt; 0.05.</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Light conditions significantly affect accident severity.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51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42000">
              <a:schemeClr val="bg2">
                <a:tint val="93000"/>
                <a:satMod val="150000"/>
                <a:shade val="98000"/>
                <a:lumMod val="102000"/>
              </a:schemeClr>
            </a:gs>
            <a:gs pos="49000">
              <a:schemeClr val="bg2">
                <a:tint val="98000"/>
                <a:satMod val="130000"/>
                <a:shade val="90000"/>
                <a:lumMod val="103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AB8D8-26B6-C882-E5B8-4F94EF4E0898}"/>
              </a:ext>
            </a:extLst>
          </p:cNvPr>
          <p:cNvSpPr txBox="1"/>
          <p:nvPr/>
        </p:nvSpPr>
        <p:spPr>
          <a:xfrm>
            <a:off x="294968" y="363794"/>
            <a:ext cx="9842090" cy="923330"/>
          </a:xfrm>
          <a:prstGeom prst="rect">
            <a:avLst/>
          </a:prstGeom>
          <a:noFill/>
        </p:spPr>
        <p:txBody>
          <a:bodyPr wrap="square" rtlCol="0">
            <a:spAutoFit/>
          </a:bodyPr>
          <a:lstStyle/>
          <a:p>
            <a:r>
              <a:rPr lang="en-US" sz="3600" b="1" i="0" dirty="0">
                <a:effectLst/>
                <a:latin typeface="Times New Roman" panose="02020603050405020304" pitchFamily="18" charset="0"/>
                <a:cs typeface="Times New Roman" panose="02020603050405020304" pitchFamily="18" charset="0"/>
              </a:rPr>
              <a:t>                               Feature Selection</a:t>
            </a:r>
          </a:p>
          <a:p>
            <a:endParaRPr lang="en-US" dirty="0"/>
          </a:p>
        </p:txBody>
      </p:sp>
      <p:sp>
        <p:nvSpPr>
          <p:cNvPr id="3" name="TextBox 2">
            <a:extLst>
              <a:ext uri="{FF2B5EF4-FFF2-40B4-BE49-F238E27FC236}">
                <a16:creationId xmlns:a16="http://schemas.microsoft.com/office/drawing/2014/main" id="{FBEA4339-58A1-6A6E-563E-2246C50E6E56}"/>
              </a:ext>
            </a:extLst>
          </p:cNvPr>
          <p:cNvSpPr txBox="1"/>
          <p:nvPr/>
        </p:nvSpPr>
        <p:spPr>
          <a:xfrm>
            <a:off x="4139382" y="1287124"/>
            <a:ext cx="3500284" cy="954107"/>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Filter Method</a:t>
            </a:r>
          </a:p>
          <a:p>
            <a:endParaRPr lang="en-US" sz="2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5AEC88EF-0C09-A3AF-FEFC-E4F61807A024}"/>
              </a:ext>
            </a:extLst>
          </p:cNvPr>
          <p:cNvSpPr>
            <a:spLocks noChangeArrowheads="1"/>
          </p:cNvSpPr>
          <p:nvPr/>
        </p:nvSpPr>
        <p:spPr bwMode="auto">
          <a:xfrm>
            <a:off x="3274142" y="2241231"/>
            <a:ext cx="5879690"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Top Features (Filter - MI):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time,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speed_limit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junction_control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first_road_number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junction_detail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latitude,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number_of_vehicles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longitude,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second_road_number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8485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781C56-CA72-7347-2A92-F805FF6C056D}"/>
              </a:ext>
            </a:extLst>
          </p:cNvPr>
          <p:cNvSpPr txBox="1"/>
          <p:nvPr/>
        </p:nvSpPr>
        <p:spPr>
          <a:xfrm>
            <a:off x="156450" y="115670"/>
            <a:ext cx="6094268" cy="646331"/>
          </a:xfrm>
          <a:prstGeom prst="rect">
            <a:avLst/>
          </a:prstGeom>
          <a:noFill/>
        </p:spPr>
        <p:txBody>
          <a:bodyPr wrap="square">
            <a:spAutoFit/>
          </a:bodyPr>
          <a:lstStyle/>
          <a:p>
            <a:pPr algn="l"/>
            <a:r>
              <a:rPr lang="en-US" sz="3600" b="1" i="0" dirty="0">
                <a:effectLst/>
                <a:latin typeface="Times New Roman" panose="02020603050405020304" pitchFamily="18" charset="0"/>
                <a:ea typeface="Batang" panose="02030600000101010101" pitchFamily="18" charset="-127"/>
                <a:cs typeface="Times New Roman" panose="02020603050405020304" pitchFamily="18" charset="0"/>
              </a:rPr>
              <a:t>EMBEDDED METHOD</a:t>
            </a:r>
          </a:p>
        </p:txBody>
      </p:sp>
      <p:sp>
        <p:nvSpPr>
          <p:cNvPr id="2" name="TextBox 1">
            <a:extLst>
              <a:ext uri="{FF2B5EF4-FFF2-40B4-BE49-F238E27FC236}">
                <a16:creationId xmlns:a16="http://schemas.microsoft.com/office/drawing/2014/main" id="{0D441DB2-B712-900E-3507-1734CC00AC99}"/>
              </a:ext>
            </a:extLst>
          </p:cNvPr>
          <p:cNvSpPr txBox="1"/>
          <p:nvPr/>
        </p:nvSpPr>
        <p:spPr>
          <a:xfrm>
            <a:off x="5333999" y="762001"/>
            <a:ext cx="4827639"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LASSO</a:t>
            </a:r>
            <a:r>
              <a:rPr lang="en-CA" dirty="0"/>
              <a:t> </a:t>
            </a:r>
          </a:p>
        </p:txBody>
      </p:sp>
      <p:pic>
        <p:nvPicPr>
          <p:cNvPr id="2050" name="Picture 2">
            <a:extLst>
              <a:ext uri="{FF2B5EF4-FFF2-40B4-BE49-F238E27FC236}">
                <a16:creationId xmlns:a16="http://schemas.microsoft.com/office/drawing/2014/main" id="{1C9932D9-501D-1F00-85B4-11AF70C3D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59" y="1312004"/>
            <a:ext cx="7777528" cy="54303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72ECBCA-4AA3-BD9A-F2AF-2153B3840ECF}"/>
              </a:ext>
            </a:extLst>
          </p:cNvPr>
          <p:cNvSpPr>
            <a:spLocks noChangeArrowheads="1"/>
          </p:cNvSpPr>
          <p:nvPr/>
        </p:nvSpPr>
        <p:spPr bwMode="auto">
          <a:xfrm>
            <a:off x="8613057" y="1751619"/>
            <a:ext cx="346095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'longitude’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'latitude'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number_of_vehicles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number_of_casualties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first_road_number</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speed_limit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junction_detail</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junction_control</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'hour’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000000"/>
                </a:solidFill>
                <a:latin typeface="Times New Roman" panose="02020603050405020304" pitchFamily="18" charset="0"/>
                <a:cs typeface="Times New Roman" panose="02020603050405020304" pitchFamily="18" charset="0"/>
              </a:rPr>
              <a:t>These are the top Features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803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35000">
              <a:schemeClr val="bg2">
                <a:tint val="93000"/>
                <a:satMod val="150000"/>
                <a:shade val="98000"/>
                <a:lumMod val="102000"/>
              </a:schemeClr>
            </a:gs>
            <a:gs pos="50000">
              <a:schemeClr val="bg2">
                <a:tint val="98000"/>
                <a:satMod val="130000"/>
                <a:shade val="90000"/>
                <a:lumMod val="103000"/>
              </a:schemeClr>
            </a:gs>
            <a:gs pos="3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C87753-BFCA-F43E-162D-B910BFA8F488}"/>
              </a:ext>
            </a:extLst>
          </p:cNvPr>
          <p:cNvSpPr txBox="1"/>
          <p:nvPr/>
        </p:nvSpPr>
        <p:spPr>
          <a:xfrm>
            <a:off x="560438" y="648930"/>
            <a:ext cx="8554065" cy="1200329"/>
          </a:xfrm>
          <a:prstGeom prst="rect">
            <a:avLst/>
          </a:prstGeom>
          <a:noFill/>
        </p:spPr>
        <p:txBody>
          <a:bodyPr wrap="square" rtlCol="0">
            <a:spAutoFit/>
          </a:bodyPr>
          <a:lstStyle/>
          <a:p>
            <a:r>
              <a:rPr lang="en-US" sz="3600" b="1" i="0" dirty="0">
                <a:effectLst/>
                <a:latin typeface="Times New Roman" panose="02020603050405020304" pitchFamily="18" charset="0"/>
                <a:cs typeface="Times New Roman" panose="02020603050405020304" pitchFamily="18" charset="0"/>
              </a:rPr>
              <a:t>                               Wrapper Method</a:t>
            </a:r>
          </a:p>
          <a:p>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88EB2D-93EC-C07F-052B-0D1ECEED21CE}"/>
              </a:ext>
            </a:extLst>
          </p:cNvPr>
          <p:cNvSpPr txBox="1"/>
          <p:nvPr/>
        </p:nvSpPr>
        <p:spPr>
          <a:xfrm>
            <a:off x="3785420" y="1553497"/>
            <a:ext cx="5427406" cy="954107"/>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Recursive feature Elimination</a:t>
            </a:r>
          </a:p>
          <a:p>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180829-8DD5-991B-7B85-20A1AFB8FF0D}"/>
              </a:ext>
            </a:extLst>
          </p:cNvPr>
          <p:cNvPicPr>
            <a:picLocks noChangeAspect="1"/>
          </p:cNvPicPr>
          <p:nvPr/>
        </p:nvPicPr>
        <p:blipFill>
          <a:blip r:embed="rId2"/>
          <a:stretch>
            <a:fillRect/>
          </a:stretch>
        </p:blipFill>
        <p:spPr>
          <a:xfrm>
            <a:off x="339214" y="3106616"/>
            <a:ext cx="11513572" cy="1317144"/>
          </a:xfrm>
          <a:prstGeom prst="rect">
            <a:avLst/>
          </a:prstGeom>
        </p:spPr>
      </p:pic>
    </p:spTree>
    <p:extLst>
      <p:ext uri="{BB962C8B-B14F-4D97-AF65-F5344CB8AC3E}">
        <p14:creationId xmlns:p14="http://schemas.microsoft.com/office/powerpoint/2010/main" val="124890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6BC52B-E539-078D-F207-66BABFE96E57}"/>
              </a:ext>
            </a:extLst>
          </p:cNvPr>
          <p:cNvSpPr txBox="1"/>
          <p:nvPr/>
        </p:nvSpPr>
        <p:spPr>
          <a:xfrm>
            <a:off x="367146" y="462198"/>
            <a:ext cx="6096000" cy="769441"/>
          </a:xfrm>
          <a:prstGeom prst="rect">
            <a:avLst/>
          </a:prstGeom>
          <a:noFill/>
        </p:spPr>
        <p:txBody>
          <a:bodyPr wrap="square">
            <a:spAutoFit/>
          </a:bodyPr>
          <a:lstStyle/>
          <a:p>
            <a:r>
              <a:rPr lang="en-US" sz="4400" b="1" dirty="0">
                <a:latin typeface="Times New Roman" panose="02020603050405020304" pitchFamily="18" charset="0"/>
                <a:ea typeface="Batang" panose="02030600000101010101" pitchFamily="18" charset="-127"/>
                <a:cs typeface="Times New Roman" panose="02020603050405020304" pitchFamily="18" charset="0"/>
              </a:rPr>
              <a:t>Results: Final Model</a:t>
            </a:r>
          </a:p>
        </p:txBody>
      </p:sp>
      <p:sp>
        <p:nvSpPr>
          <p:cNvPr id="4" name="TextBox 3">
            <a:extLst>
              <a:ext uri="{FF2B5EF4-FFF2-40B4-BE49-F238E27FC236}">
                <a16:creationId xmlns:a16="http://schemas.microsoft.com/office/drawing/2014/main" id="{D460B87D-7F75-5D0E-45A8-1A28662F5EE5}"/>
              </a:ext>
            </a:extLst>
          </p:cNvPr>
          <p:cNvSpPr txBox="1"/>
          <p:nvPr/>
        </p:nvSpPr>
        <p:spPr>
          <a:xfrm>
            <a:off x="931505" y="1231639"/>
            <a:ext cx="7211291" cy="584775"/>
          </a:xfrm>
          <a:prstGeom prst="rect">
            <a:avLst/>
          </a:prstGeom>
          <a:noFill/>
        </p:spPr>
        <p:txBody>
          <a:bodyPr wrap="square" rtlCol="0">
            <a:spAutoFit/>
          </a:bodyPr>
          <a:lstStyle/>
          <a:p>
            <a:r>
              <a:rPr lang="en-US" sz="3200" b="1" dirty="0">
                <a:latin typeface="Times New Roman" panose="02020603050405020304" pitchFamily="18" charset="0"/>
                <a:ea typeface="Batang" panose="02030600000101010101" pitchFamily="18" charset="-127"/>
                <a:cs typeface="Times New Roman" panose="02020603050405020304" pitchFamily="18" charset="0"/>
              </a:rPr>
              <a:t>Using</a:t>
            </a:r>
            <a:r>
              <a:rPr lang="en-US"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ea typeface="Batang" panose="02030600000101010101" pitchFamily="18" charset="-127"/>
                <a:cs typeface="Times New Roman" panose="02020603050405020304" pitchFamily="18" charset="0"/>
              </a:rPr>
              <a:t>PyCaret</a:t>
            </a:r>
            <a:endParaRPr lang="en-US"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150B2C-2FED-30AF-4757-6737FA37B486}"/>
              </a:ext>
            </a:extLst>
          </p:cNvPr>
          <p:cNvPicPr>
            <a:picLocks noChangeAspect="1"/>
          </p:cNvPicPr>
          <p:nvPr/>
        </p:nvPicPr>
        <p:blipFill>
          <a:blip r:embed="rId2"/>
          <a:stretch>
            <a:fillRect/>
          </a:stretch>
        </p:blipFill>
        <p:spPr>
          <a:xfrm>
            <a:off x="216890" y="1816414"/>
            <a:ext cx="7925906" cy="4601217"/>
          </a:xfrm>
          <a:prstGeom prst="rect">
            <a:avLst/>
          </a:prstGeom>
        </p:spPr>
      </p:pic>
      <p:pic>
        <p:nvPicPr>
          <p:cNvPr id="9" name="Picture 8">
            <a:extLst>
              <a:ext uri="{FF2B5EF4-FFF2-40B4-BE49-F238E27FC236}">
                <a16:creationId xmlns:a16="http://schemas.microsoft.com/office/drawing/2014/main" id="{D56C4AD4-10D4-5301-5742-A2D2214E0679}"/>
              </a:ext>
            </a:extLst>
          </p:cNvPr>
          <p:cNvPicPr>
            <a:picLocks noChangeAspect="1"/>
          </p:cNvPicPr>
          <p:nvPr/>
        </p:nvPicPr>
        <p:blipFill>
          <a:blip r:embed="rId3"/>
          <a:stretch>
            <a:fillRect/>
          </a:stretch>
        </p:blipFill>
        <p:spPr>
          <a:xfrm>
            <a:off x="7960056" y="701833"/>
            <a:ext cx="4239217" cy="5715798"/>
          </a:xfrm>
          <a:prstGeom prst="rect">
            <a:avLst/>
          </a:prstGeom>
        </p:spPr>
      </p:pic>
    </p:spTree>
    <p:extLst>
      <p:ext uri="{BB962C8B-B14F-4D97-AF65-F5344CB8AC3E}">
        <p14:creationId xmlns:p14="http://schemas.microsoft.com/office/powerpoint/2010/main" val="3208924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14CD61-CB26-DDA4-8345-A14F2A9EBDF6}"/>
              </a:ext>
            </a:extLst>
          </p:cNvPr>
          <p:cNvSpPr txBox="1"/>
          <p:nvPr/>
        </p:nvSpPr>
        <p:spPr>
          <a:xfrm>
            <a:off x="560439" y="481781"/>
            <a:ext cx="11061290"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After running the models using </a:t>
            </a:r>
            <a:r>
              <a:rPr lang="en-US" sz="2400" b="1" dirty="0" err="1">
                <a:latin typeface="Times New Roman" panose="02020603050405020304" pitchFamily="18" charset="0"/>
                <a:cs typeface="Times New Roman" panose="02020603050405020304" pitchFamily="18" charset="0"/>
              </a:rPr>
              <a:t>PyCaret</a:t>
            </a:r>
            <a:r>
              <a:rPr lang="en-US" sz="2400" b="1" dirty="0">
                <a:latin typeface="Times New Roman" panose="02020603050405020304" pitchFamily="18" charset="0"/>
                <a:cs typeface="Times New Roman" panose="02020603050405020304" pitchFamily="18" charset="0"/>
              </a:rPr>
              <a:t> with our selected features, each group member picked one model to work on. We focused on tuning, hyperparameter optimization, and cross-validation for these models. The models we explored included Random Forest, Extra Trees, </a:t>
            </a:r>
            <a:r>
              <a:rPr lang="en-US" sz="2400" b="1" dirty="0" err="1">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LightGBM</a:t>
            </a:r>
            <a:r>
              <a:rPr lang="en-US" sz="2400" b="1" dirty="0">
                <a:latin typeface="Times New Roman" panose="02020603050405020304" pitchFamily="18" charset="0"/>
                <a:cs typeface="Times New Roman" panose="02020603050405020304" pitchFamily="18" charset="0"/>
              </a:rPr>
              <a:t>, K-Nearest Neighbors, and Gradient Boosting Classifier. After comparing their performances, we found that Random Forest gave us the highest accuracy and consistent results across metrics, so we chose it as our final model."</a:t>
            </a:r>
          </a:p>
        </p:txBody>
      </p:sp>
      <p:pic>
        <p:nvPicPr>
          <p:cNvPr id="4" name="Picture 3" descr="A firefighter putting out a fire">
            <a:extLst>
              <a:ext uri="{FF2B5EF4-FFF2-40B4-BE49-F238E27FC236}">
                <a16:creationId xmlns:a16="http://schemas.microsoft.com/office/drawing/2014/main" id="{F9C47B57-AF79-0121-120A-E87EAD7C86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429000"/>
            <a:ext cx="12191999" cy="3428999"/>
          </a:xfrm>
          <a:prstGeom prst="rect">
            <a:avLst/>
          </a:prstGeom>
        </p:spPr>
      </p:pic>
    </p:spTree>
    <p:extLst>
      <p:ext uri="{BB962C8B-B14F-4D97-AF65-F5344CB8AC3E}">
        <p14:creationId xmlns:p14="http://schemas.microsoft.com/office/powerpoint/2010/main" val="164271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F59BE-015E-0209-3E10-C112400B3A2E}"/>
              </a:ext>
            </a:extLst>
          </p:cNvPr>
          <p:cNvSpPr txBox="1"/>
          <p:nvPr/>
        </p:nvSpPr>
        <p:spPr>
          <a:xfrm>
            <a:off x="255638" y="491613"/>
            <a:ext cx="11543071" cy="1200329"/>
          </a:xfrm>
          <a:prstGeom prst="rect">
            <a:avLst/>
          </a:prstGeom>
          <a:noFill/>
        </p:spPr>
        <p:txBody>
          <a:bodyPr wrap="square" rtlCol="0">
            <a:spAutoFit/>
          </a:bodyPr>
          <a:lstStyle/>
          <a:p>
            <a:r>
              <a:rPr lang="en-US" sz="3600" b="1" i="0" dirty="0">
                <a:effectLst/>
                <a:latin typeface="Times New Roman" panose="02020603050405020304" pitchFamily="18" charset="0"/>
                <a:cs typeface="Times New Roman" panose="02020603050405020304" pitchFamily="18" charset="0"/>
              </a:rPr>
              <a:t>Training Models and Evaluation Using Random Forest</a:t>
            </a:r>
          </a:p>
          <a:p>
            <a:endParaRPr lang="en-US" sz="3600" dirty="0">
              <a:latin typeface="Times New Roman" panose="02020603050405020304" pitchFamily="18" charset="0"/>
              <a:cs typeface="Times New Roman" panose="02020603050405020304" pitchFamily="18" charset="0"/>
            </a:endParaRPr>
          </a:p>
        </p:txBody>
      </p:sp>
      <p:pic>
        <p:nvPicPr>
          <p:cNvPr id="5" name="Picture 4" descr="A screenshot of a computer&#10;&#10;AI-generated content may be incorrect.">
            <a:extLst>
              <a:ext uri="{FF2B5EF4-FFF2-40B4-BE49-F238E27FC236}">
                <a16:creationId xmlns:a16="http://schemas.microsoft.com/office/drawing/2014/main" id="{EF3A5270-5A90-AEE9-D496-026E27F79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904" y="1691942"/>
            <a:ext cx="5277587" cy="3873116"/>
          </a:xfrm>
          <a:prstGeom prst="rect">
            <a:avLst/>
          </a:prstGeom>
        </p:spPr>
      </p:pic>
      <p:sp>
        <p:nvSpPr>
          <p:cNvPr id="6" name="TextBox 5">
            <a:extLst>
              <a:ext uri="{FF2B5EF4-FFF2-40B4-BE49-F238E27FC236}">
                <a16:creationId xmlns:a16="http://schemas.microsoft.com/office/drawing/2014/main" id="{48C9C406-C2C2-76D7-71D0-062BCA2208E4}"/>
              </a:ext>
            </a:extLst>
          </p:cNvPr>
          <p:cNvSpPr txBox="1"/>
          <p:nvPr/>
        </p:nvSpPr>
        <p:spPr>
          <a:xfrm>
            <a:off x="324465" y="1691942"/>
            <a:ext cx="5279922"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Random Forest classifier achieved an overall accuracy of </a:t>
            </a:r>
            <a:r>
              <a:rPr lang="en-US" sz="2400" b="1" dirty="0">
                <a:latin typeface="Times New Roman" panose="02020603050405020304" pitchFamily="18" charset="0"/>
                <a:cs typeface="Times New Roman" panose="02020603050405020304" pitchFamily="18" charset="0"/>
              </a:rPr>
              <a:t>70.03%</a:t>
            </a:r>
            <a:r>
              <a:rPr lang="en-US" sz="2400" dirty="0">
                <a:latin typeface="Times New Roman" panose="02020603050405020304" pitchFamily="18" charset="0"/>
                <a:cs typeface="Times New Roman" panose="02020603050405020304" pitchFamily="18" charset="0"/>
              </a:rPr>
              <a:t> in predicting accident severity. The model performed well for the </a:t>
            </a:r>
            <a:r>
              <a:rPr lang="en-US" sz="2400" b="1" dirty="0">
                <a:latin typeface="Times New Roman" panose="02020603050405020304" pitchFamily="18" charset="0"/>
                <a:cs typeface="Times New Roman" panose="02020603050405020304" pitchFamily="18" charset="0"/>
              </a:rPr>
              <a:t>Fatal</a:t>
            </a:r>
            <a:r>
              <a:rPr lang="en-US" sz="2400" dirty="0">
                <a:latin typeface="Times New Roman" panose="02020603050405020304" pitchFamily="18" charset="0"/>
                <a:cs typeface="Times New Roman" panose="02020603050405020304" pitchFamily="18" charset="0"/>
              </a:rPr>
              <a:t> (F1-score: 0.78) and </a:t>
            </a:r>
            <a:r>
              <a:rPr lang="en-US" sz="2400" b="1" dirty="0">
                <a:latin typeface="Times New Roman" panose="02020603050405020304" pitchFamily="18" charset="0"/>
                <a:cs typeface="Times New Roman" panose="02020603050405020304" pitchFamily="18" charset="0"/>
              </a:rPr>
              <a:t>Minor</a:t>
            </a:r>
            <a:r>
              <a:rPr lang="en-US" sz="2400" dirty="0">
                <a:latin typeface="Times New Roman" panose="02020603050405020304" pitchFamily="18" charset="0"/>
                <a:cs typeface="Times New Roman" panose="02020603050405020304" pitchFamily="18" charset="0"/>
              </a:rPr>
              <a:t> (F1-score: 0.75) classes, showing strong precision and recall. However, performance for the </a:t>
            </a:r>
            <a:r>
              <a:rPr lang="en-US" sz="2400" b="1" dirty="0">
                <a:latin typeface="Times New Roman" panose="02020603050405020304" pitchFamily="18" charset="0"/>
                <a:cs typeface="Times New Roman" panose="02020603050405020304" pitchFamily="18" charset="0"/>
              </a:rPr>
              <a:t>Serious</a:t>
            </a:r>
            <a:r>
              <a:rPr lang="en-US" sz="2400" dirty="0">
                <a:latin typeface="Times New Roman" panose="02020603050405020304" pitchFamily="18" charset="0"/>
                <a:cs typeface="Times New Roman" panose="02020603050405020304" pitchFamily="18" charset="0"/>
              </a:rPr>
              <a:t> class was weaker, with an F1-score of </a:t>
            </a:r>
            <a:r>
              <a:rPr lang="en-US" sz="2400" b="1" dirty="0">
                <a:latin typeface="Times New Roman" panose="02020603050405020304" pitchFamily="18" charset="0"/>
                <a:cs typeface="Times New Roman" panose="02020603050405020304" pitchFamily="18" charset="0"/>
              </a:rPr>
              <a:t>0.55</a:t>
            </a:r>
            <a:r>
              <a:rPr lang="en-US" sz="2400" dirty="0">
                <a:latin typeface="Times New Roman" panose="02020603050405020304" pitchFamily="18" charset="0"/>
                <a:cs typeface="Times New Roman" panose="02020603050405020304" pitchFamily="18" charset="0"/>
              </a:rPr>
              <a:t> and recall of only 50%, indicating that half of the serious cases were missed.</a:t>
            </a:r>
          </a:p>
        </p:txBody>
      </p:sp>
    </p:spTree>
    <p:extLst>
      <p:ext uri="{BB962C8B-B14F-4D97-AF65-F5344CB8AC3E}">
        <p14:creationId xmlns:p14="http://schemas.microsoft.com/office/powerpoint/2010/main" val="279662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DDCE61-DB9D-D8B9-2DC3-882C4B8B5C8D}"/>
              </a:ext>
            </a:extLst>
          </p:cNvPr>
          <p:cNvSpPr txBox="1"/>
          <p:nvPr/>
        </p:nvSpPr>
        <p:spPr>
          <a:xfrm>
            <a:off x="334297" y="442452"/>
            <a:ext cx="2098219" cy="501445"/>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BDF550E4-436D-FEDD-A44F-B17DE6E5122F}"/>
              </a:ext>
            </a:extLst>
          </p:cNvPr>
          <p:cNvSpPr txBox="1"/>
          <p:nvPr/>
        </p:nvSpPr>
        <p:spPr>
          <a:xfrm>
            <a:off x="216310" y="314632"/>
            <a:ext cx="11061290" cy="923330"/>
          </a:xfrm>
          <a:prstGeom prst="rect">
            <a:avLst/>
          </a:prstGeom>
          <a:noFill/>
        </p:spPr>
        <p:txBody>
          <a:bodyPr wrap="square" rtlCol="0">
            <a:spAutoFit/>
          </a:bodyPr>
          <a:lstStyle/>
          <a:p>
            <a:r>
              <a:rPr kumimoji="0" lang="en-US" altLang="en-US" sz="3600" b="0" i="0" u="none" strike="noStrike" cap="none" normalizeH="0" baseline="0" dirty="0">
                <a:ln>
                  <a:noFill/>
                </a:ln>
                <a:effectLst/>
                <a:latin typeface="Times New Roman" panose="02020603050405020304" pitchFamily="18" charset="0"/>
                <a:cs typeface="Times New Roman" panose="02020603050405020304" pitchFamily="18" charset="0"/>
              </a:rPr>
              <a:t>     Random Forest Accuracy after Hyperparameter Tuning </a:t>
            </a:r>
          </a:p>
          <a:p>
            <a:endParaRPr lang="en-US" dirty="0"/>
          </a:p>
        </p:txBody>
      </p:sp>
      <p:pic>
        <p:nvPicPr>
          <p:cNvPr id="9" name="Picture 8" descr="A screenshot of a computer&#10;&#10;AI-generated content may be incorrect.">
            <a:extLst>
              <a:ext uri="{FF2B5EF4-FFF2-40B4-BE49-F238E27FC236}">
                <a16:creationId xmlns:a16="http://schemas.microsoft.com/office/drawing/2014/main" id="{DC1DF78A-26C2-C715-6378-589152D7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10" y="1071717"/>
            <a:ext cx="11651225" cy="3006598"/>
          </a:xfrm>
          <a:prstGeom prst="rect">
            <a:avLst/>
          </a:prstGeom>
        </p:spPr>
      </p:pic>
      <p:sp>
        <p:nvSpPr>
          <p:cNvPr id="10" name="TextBox 9">
            <a:extLst>
              <a:ext uri="{FF2B5EF4-FFF2-40B4-BE49-F238E27FC236}">
                <a16:creationId xmlns:a16="http://schemas.microsoft.com/office/drawing/2014/main" id="{8109486C-1BC6-F7D9-EE68-17855C7DFBA6}"/>
              </a:ext>
            </a:extLst>
          </p:cNvPr>
          <p:cNvSpPr txBox="1"/>
          <p:nvPr/>
        </p:nvSpPr>
        <p:spPr>
          <a:xfrm>
            <a:off x="68827" y="4272677"/>
            <a:ext cx="12123174" cy="2831544"/>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After applying hyperparameter tuning, the best Random Forest model achieved an accuracy of </a:t>
            </a:r>
            <a:r>
              <a:rPr lang="en-US" sz="2000" b="1" dirty="0">
                <a:latin typeface="Times New Roman" panose="02020603050405020304" pitchFamily="18" charset="0"/>
                <a:cs typeface="Times New Roman" panose="02020603050405020304" pitchFamily="18" charset="0"/>
              </a:rPr>
              <a:t>69.94%</a:t>
            </a:r>
            <a:r>
              <a:rPr lang="en-US" sz="2000" dirty="0">
                <a:latin typeface="Times New Roman" panose="02020603050405020304" pitchFamily="18" charset="0"/>
                <a:cs typeface="Times New Roman" panose="02020603050405020304" pitchFamily="18" charset="0"/>
              </a:rPr>
              <a:t>, which is comparable to the default model performance. The model continued to perform well on the </a:t>
            </a:r>
            <a:r>
              <a:rPr lang="en-US" sz="2000" b="1" dirty="0">
                <a:latin typeface="Times New Roman" panose="02020603050405020304" pitchFamily="18" charset="0"/>
                <a:cs typeface="Times New Roman" panose="02020603050405020304" pitchFamily="18" charset="0"/>
              </a:rPr>
              <a:t>Fatal</a:t>
            </a:r>
            <a:r>
              <a:rPr lang="en-US" sz="2000" dirty="0">
                <a:latin typeface="Times New Roman" panose="02020603050405020304" pitchFamily="18" charset="0"/>
                <a:cs typeface="Times New Roman" panose="02020603050405020304" pitchFamily="18" charset="0"/>
              </a:rPr>
              <a:t> (F1-score: 0.77) and </a:t>
            </a:r>
            <a:r>
              <a:rPr lang="en-US" sz="2000" b="1" dirty="0">
                <a:latin typeface="Times New Roman" panose="02020603050405020304" pitchFamily="18" charset="0"/>
                <a:cs typeface="Times New Roman" panose="02020603050405020304" pitchFamily="18" charset="0"/>
              </a:rPr>
              <a:t>Minor</a:t>
            </a:r>
            <a:r>
              <a:rPr lang="en-US" sz="2000" dirty="0">
                <a:latin typeface="Times New Roman" panose="02020603050405020304" pitchFamily="18" charset="0"/>
                <a:cs typeface="Times New Roman" panose="02020603050405020304" pitchFamily="18" charset="0"/>
              </a:rPr>
              <a:t> (F1-score: 0.76) classes, with high recall values of </a:t>
            </a:r>
            <a:r>
              <a:rPr lang="en-US" sz="2000" b="1" dirty="0">
                <a:latin typeface="Times New Roman" panose="02020603050405020304" pitchFamily="18" charset="0"/>
                <a:cs typeface="Times New Roman" panose="02020603050405020304" pitchFamily="18" charset="0"/>
              </a:rPr>
              <a:t>0.80</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0.82</a:t>
            </a:r>
            <a:r>
              <a:rPr lang="en-US" sz="2000" dirty="0">
                <a:latin typeface="Times New Roman" panose="02020603050405020304" pitchFamily="18" charset="0"/>
                <a:cs typeface="Times New Roman" panose="02020603050405020304" pitchFamily="18" charset="0"/>
              </a:rPr>
              <a:t> respectively, indicating good sensitivity.</a:t>
            </a:r>
          </a:p>
          <a:p>
            <a:pPr>
              <a:buNone/>
            </a:pPr>
            <a:r>
              <a:rPr lang="en-US" sz="2000" dirty="0">
                <a:latin typeface="Times New Roman" panose="02020603050405020304" pitchFamily="18" charset="0"/>
                <a:cs typeface="Times New Roman" panose="02020603050405020304" pitchFamily="18" charset="0"/>
              </a:rPr>
              <a:t>However, the </a:t>
            </a:r>
            <a:r>
              <a:rPr lang="en-US" sz="2000" b="1" dirty="0">
                <a:latin typeface="Times New Roman" panose="02020603050405020304" pitchFamily="18" charset="0"/>
                <a:cs typeface="Times New Roman" panose="02020603050405020304" pitchFamily="18" charset="0"/>
              </a:rPr>
              <a:t>Serious</a:t>
            </a:r>
            <a:r>
              <a:rPr lang="en-US" sz="2000" dirty="0">
                <a:latin typeface="Times New Roman" panose="02020603050405020304" pitchFamily="18" charset="0"/>
                <a:cs typeface="Times New Roman" panose="02020603050405020304" pitchFamily="18" charset="0"/>
              </a:rPr>
              <a:t> class remains a challenge, with a lower recall of </a:t>
            </a:r>
            <a:r>
              <a:rPr lang="en-US" sz="2000" b="1" dirty="0">
                <a:latin typeface="Times New Roman" panose="02020603050405020304" pitchFamily="18" charset="0"/>
                <a:cs typeface="Times New Roman" panose="02020603050405020304" pitchFamily="18" charset="0"/>
              </a:rPr>
              <a:t>0.48</a:t>
            </a:r>
            <a:r>
              <a:rPr lang="en-US" sz="2000" dirty="0">
                <a:latin typeface="Times New Roman" panose="02020603050405020304" pitchFamily="18" charset="0"/>
                <a:cs typeface="Times New Roman" panose="02020603050405020304" pitchFamily="18" charset="0"/>
              </a:rPr>
              <a:t> and F1-score of </a:t>
            </a:r>
            <a:r>
              <a:rPr lang="en-US" sz="2000" b="1" dirty="0">
                <a:latin typeface="Times New Roman" panose="02020603050405020304" pitchFamily="18" charset="0"/>
                <a:cs typeface="Times New Roman" panose="02020603050405020304" pitchFamily="18" charset="0"/>
              </a:rPr>
              <a:t>0.55</a:t>
            </a:r>
            <a:r>
              <a:rPr lang="en-US" sz="2000" dirty="0">
                <a:latin typeface="Times New Roman" panose="02020603050405020304" pitchFamily="18" charset="0"/>
                <a:cs typeface="Times New Roman" panose="02020603050405020304" pitchFamily="18" charset="0"/>
              </a:rPr>
              <a:t>, suggesting that the model struggles to correctly identify many of the serious cases.</a:t>
            </a:r>
          </a:p>
          <a:p>
            <a:r>
              <a:rPr lang="en-US" sz="2000" dirty="0">
                <a:latin typeface="Times New Roman" panose="02020603050405020304" pitchFamily="18" charset="0"/>
                <a:cs typeface="Times New Roman" panose="02020603050405020304" pitchFamily="18" charset="0"/>
              </a:rPr>
              <a:t>Despite tuning, the class imbalance and overlapping feature space may be limiting the model's ability to improve. To enhance performance further, additional steps such as </a:t>
            </a:r>
            <a:r>
              <a:rPr lang="en-US" sz="2000" b="1" dirty="0">
                <a:latin typeface="Times New Roman" panose="02020603050405020304" pitchFamily="18" charset="0"/>
                <a:cs typeface="Times New Roman" panose="02020603050405020304" pitchFamily="18" charset="0"/>
              </a:rPr>
              <a:t>class balancing, feature selection, or alternative models</a:t>
            </a:r>
            <a:r>
              <a:rPr lang="en-US" sz="2000" dirty="0">
                <a:latin typeface="Times New Roman" panose="02020603050405020304" pitchFamily="18" charset="0"/>
                <a:cs typeface="Times New Roman" panose="02020603050405020304" pitchFamily="18" charset="0"/>
              </a:rPr>
              <a:t> like </a:t>
            </a:r>
            <a:r>
              <a:rPr lang="en-US" sz="2000" b="1"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 or </a:t>
            </a:r>
            <a:r>
              <a:rPr lang="en-US" sz="2000" b="1" dirty="0" err="1">
                <a:latin typeface="Times New Roman" panose="02020603050405020304" pitchFamily="18" charset="0"/>
                <a:cs typeface="Times New Roman" panose="02020603050405020304" pitchFamily="18" charset="0"/>
              </a:rPr>
              <a:t>LightGBM</a:t>
            </a:r>
            <a:r>
              <a:rPr lang="en-US" sz="2000" dirty="0">
                <a:latin typeface="Times New Roman" panose="02020603050405020304" pitchFamily="18" charset="0"/>
                <a:cs typeface="Times New Roman" panose="02020603050405020304" pitchFamily="18" charset="0"/>
              </a:rPr>
              <a:t> can be considered.</a:t>
            </a:r>
          </a:p>
          <a:p>
            <a:endParaRPr lang="en-US" dirty="0"/>
          </a:p>
        </p:txBody>
      </p:sp>
    </p:spTree>
    <p:extLst>
      <p:ext uri="{BB962C8B-B14F-4D97-AF65-F5344CB8AC3E}">
        <p14:creationId xmlns:p14="http://schemas.microsoft.com/office/powerpoint/2010/main" val="353291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1587-2B3A-502D-8549-DDBCA4335B0A}"/>
              </a:ext>
            </a:extLst>
          </p:cNvPr>
          <p:cNvSpPr>
            <a:spLocks noGrp="1"/>
          </p:cNvSpPr>
          <p:nvPr>
            <p:ph type="ctrTitle"/>
          </p:nvPr>
        </p:nvSpPr>
        <p:spPr>
          <a:xfrm>
            <a:off x="1524000" y="406400"/>
            <a:ext cx="9144000" cy="1193800"/>
          </a:xfrm>
        </p:spPr>
        <p:txBody>
          <a:bodyPr>
            <a:normAutofit/>
          </a:bodyPr>
          <a:lstStyle/>
          <a:p>
            <a:r>
              <a:rPr lang="en-CA" sz="4000" dirty="0">
                <a:latin typeface="Times New Roman" panose="02020603050405020304" pitchFamily="18" charset="0"/>
                <a:cs typeface="Times New Roman" panose="02020603050405020304" pitchFamily="18" charset="0"/>
              </a:rPr>
              <a:t>UK road accident Analysis, Statistical Insights and Feature selection</a:t>
            </a:r>
          </a:p>
        </p:txBody>
      </p:sp>
      <p:sp>
        <p:nvSpPr>
          <p:cNvPr id="3" name="Subtitle 2">
            <a:extLst>
              <a:ext uri="{FF2B5EF4-FFF2-40B4-BE49-F238E27FC236}">
                <a16:creationId xmlns:a16="http://schemas.microsoft.com/office/drawing/2014/main" id="{79AF8B94-2684-CEE5-11AD-D302F2DBE80D}"/>
              </a:ext>
            </a:extLst>
          </p:cNvPr>
          <p:cNvSpPr>
            <a:spLocks noGrp="1"/>
          </p:cNvSpPr>
          <p:nvPr>
            <p:ph type="subTitle" idx="1"/>
          </p:nvPr>
        </p:nvSpPr>
        <p:spPr>
          <a:xfrm>
            <a:off x="1838632" y="1541243"/>
            <a:ext cx="9144000" cy="665162"/>
          </a:xfrm>
        </p:spPr>
        <p:txBody>
          <a:bodyPr>
            <a:normAutofit/>
          </a:bodyPr>
          <a:lstStyle/>
          <a:p>
            <a:r>
              <a:rPr lang="en-CA" sz="3200" dirty="0">
                <a:latin typeface="Times New Roman" panose="02020603050405020304" pitchFamily="18" charset="0"/>
                <a:cs typeface="Times New Roman" panose="02020603050405020304" pitchFamily="18" charset="0"/>
              </a:rPr>
              <a:t>Exploring accidents trends and key influencing factors</a:t>
            </a:r>
          </a:p>
        </p:txBody>
      </p:sp>
      <p:sp>
        <p:nvSpPr>
          <p:cNvPr id="4" name="TextBox 3">
            <a:extLst>
              <a:ext uri="{FF2B5EF4-FFF2-40B4-BE49-F238E27FC236}">
                <a16:creationId xmlns:a16="http://schemas.microsoft.com/office/drawing/2014/main" id="{BF531CAE-2FDD-8822-1CB0-F9908E38231E}"/>
              </a:ext>
            </a:extLst>
          </p:cNvPr>
          <p:cNvSpPr txBox="1"/>
          <p:nvPr/>
        </p:nvSpPr>
        <p:spPr>
          <a:xfrm>
            <a:off x="227547" y="3999070"/>
            <a:ext cx="5121202" cy="2308324"/>
          </a:xfrm>
          <a:prstGeom prst="rect">
            <a:avLst/>
          </a:prstGeom>
          <a:noFill/>
        </p:spPr>
        <p:txBody>
          <a:bodyPr wrap="square" rtlCol="0">
            <a:spAutoFit/>
          </a:bodyPr>
          <a:lstStyle/>
          <a:p>
            <a:r>
              <a:rPr lang="en-CA" sz="2400" dirty="0"/>
              <a:t>Group Members: </a:t>
            </a:r>
            <a:r>
              <a:rPr lang="en-CA" sz="2400" dirty="0">
                <a:latin typeface="Times New Roman" panose="02020603050405020304" pitchFamily="18" charset="0"/>
                <a:cs typeface="Times New Roman" panose="02020603050405020304" pitchFamily="18" charset="0"/>
              </a:rPr>
              <a:t>Abdul Adnan</a:t>
            </a:r>
          </a:p>
          <a:p>
            <a:r>
              <a:rPr lang="en-CA" sz="2400" dirty="0">
                <a:latin typeface="Times New Roman" panose="02020603050405020304" pitchFamily="18" charset="0"/>
                <a:cs typeface="Times New Roman" panose="02020603050405020304" pitchFamily="18" charset="0"/>
              </a:rPr>
              <a:t>                              Sahil Sahil</a:t>
            </a:r>
          </a:p>
          <a:p>
            <a:r>
              <a:rPr lang="en-CA" sz="2400" dirty="0">
                <a:latin typeface="Times New Roman" panose="02020603050405020304" pitchFamily="18" charset="0"/>
                <a:cs typeface="Times New Roman" panose="02020603050405020304" pitchFamily="18" charset="0"/>
              </a:rPr>
              <a:t>                              Shubham Shubham</a:t>
            </a:r>
          </a:p>
          <a:p>
            <a:r>
              <a:rPr lang="en-CA" sz="2400" dirty="0">
                <a:latin typeface="Times New Roman" panose="02020603050405020304" pitchFamily="18" charset="0"/>
                <a:cs typeface="Times New Roman" panose="02020603050405020304" pitchFamily="18" charset="0"/>
              </a:rPr>
              <a:t>                              Vaibhav Vaibhav</a:t>
            </a:r>
          </a:p>
          <a:p>
            <a:r>
              <a:rPr lang="en-CA" sz="2400" dirty="0">
                <a:latin typeface="Times New Roman" panose="02020603050405020304" pitchFamily="18" charset="0"/>
                <a:cs typeface="Times New Roman" panose="02020603050405020304" pitchFamily="18" charset="0"/>
              </a:rPr>
              <a:t>                               Shalu Choudhary</a:t>
            </a:r>
          </a:p>
          <a:p>
            <a:r>
              <a:rPr lang="en-CA" sz="2400" dirty="0">
                <a:latin typeface="Times New Roman" panose="02020603050405020304" pitchFamily="18" charset="0"/>
                <a:cs typeface="Times New Roman" panose="02020603050405020304" pitchFamily="18" charset="0"/>
              </a:rPr>
              <a:t>                               Mohit Rexwal</a:t>
            </a:r>
          </a:p>
        </p:txBody>
      </p:sp>
      <p:sp>
        <p:nvSpPr>
          <p:cNvPr id="5" name="TextBox 4">
            <a:extLst>
              <a:ext uri="{FF2B5EF4-FFF2-40B4-BE49-F238E27FC236}">
                <a16:creationId xmlns:a16="http://schemas.microsoft.com/office/drawing/2014/main" id="{E2FEC9A4-EE4E-D04C-1908-322D065AA84A}"/>
              </a:ext>
            </a:extLst>
          </p:cNvPr>
          <p:cNvSpPr txBox="1"/>
          <p:nvPr/>
        </p:nvSpPr>
        <p:spPr>
          <a:xfrm>
            <a:off x="98323" y="3075057"/>
            <a:ext cx="5712542" cy="707886"/>
          </a:xfrm>
          <a:prstGeom prst="rect">
            <a:avLst/>
          </a:prstGeom>
          <a:noFill/>
        </p:spPr>
        <p:txBody>
          <a:bodyPr wrap="square" rtlCol="0">
            <a:spAutoFit/>
          </a:bodyPr>
          <a:lstStyle/>
          <a:p>
            <a:r>
              <a:rPr lang="en-CA" sz="4000" b="1" dirty="0">
                <a:latin typeface="Times New Roman" panose="02020603050405020304" pitchFamily="18" charset="0"/>
                <a:cs typeface="Times New Roman" panose="02020603050405020304" pitchFamily="18" charset="0"/>
              </a:rPr>
              <a:t>Presented by: Group 8</a:t>
            </a:r>
          </a:p>
        </p:txBody>
      </p:sp>
    </p:spTree>
    <p:extLst>
      <p:ext uri="{BB962C8B-B14F-4D97-AF65-F5344CB8AC3E}">
        <p14:creationId xmlns:p14="http://schemas.microsoft.com/office/powerpoint/2010/main" val="2407275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DFE02-CA5E-AA53-0749-81E7A07B88D7}"/>
              </a:ext>
            </a:extLst>
          </p:cNvPr>
          <p:cNvSpPr txBox="1"/>
          <p:nvPr/>
        </p:nvSpPr>
        <p:spPr>
          <a:xfrm>
            <a:off x="235974" y="511277"/>
            <a:ext cx="1092363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Cross-validation on the Random Forest</a:t>
            </a:r>
          </a:p>
        </p:txBody>
      </p:sp>
      <p:pic>
        <p:nvPicPr>
          <p:cNvPr id="4" name="Picture 3">
            <a:extLst>
              <a:ext uri="{FF2B5EF4-FFF2-40B4-BE49-F238E27FC236}">
                <a16:creationId xmlns:a16="http://schemas.microsoft.com/office/drawing/2014/main" id="{1F4967A8-3C2A-74D6-6DBE-EACCF13FC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67" y="1286726"/>
            <a:ext cx="9627252" cy="2408904"/>
          </a:xfrm>
          <a:prstGeom prst="rect">
            <a:avLst/>
          </a:prstGeom>
        </p:spPr>
      </p:pic>
      <p:sp>
        <p:nvSpPr>
          <p:cNvPr id="5" name="TextBox 4">
            <a:extLst>
              <a:ext uri="{FF2B5EF4-FFF2-40B4-BE49-F238E27FC236}">
                <a16:creationId xmlns:a16="http://schemas.microsoft.com/office/drawing/2014/main" id="{0E52E7BD-A91F-C00F-E243-3D6D1B9D3B8C}"/>
              </a:ext>
            </a:extLst>
          </p:cNvPr>
          <p:cNvSpPr txBox="1"/>
          <p:nvPr/>
        </p:nvSpPr>
        <p:spPr>
          <a:xfrm>
            <a:off x="49161" y="3824748"/>
            <a:ext cx="12093677" cy="2831544"/>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The Random Forest model was evaluated using 5-fold cross-validation, producing the following accuracy scores: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[0.5865, 0.6845, 0.7319, 0.7311, 0.7335]</a:t>
            </a: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mean cross-validation accuracy</a:t>
            </a:r>
            <a:r>
              <a:rPr lang="en-US" sz="2000" dirty="0">
                <a:latin typeface="Times New Roman" panose="02020603050405020304" pitchFamily="18" charset="0"/>
                <a:cs typeface="Times New Roman" panose="02020603050405020304" pitchFamily="18" charset="0"/>
              </a:rPr>
              <a:t> is </a:t>
            </a:r>
            <a:r>
              <a:rPr lang="en-US" sz="2000" b="1" dirty="0">
                <a:latin typeface="Times New Roman" panose="02020603050405020304" pitchFamily="18" charset="0"/>
                <a:cs typeface="Times New Roman" panose="02020603050405020304" pitchFamily="18" charset="0"/>
              </a:rPr>
              <a:t>69.35%</a:t>
            </a:r>
            <a:r>
              <a:rPr lang="en-US" sz="2000" dirty="0">
                <a:latin typeface="Times New Roman" panose="02020603050405020304" pitchFamily="18" charset="0"/>
                <a:cs typeface="Times New Roman" panose="02020603050405020304" pitchFamily="18" charset="0"/>
              </a:rPr>
              <a:t>, with a </a:t>
            </a:r>
            <a:r>
              <a:rPr lang="en-US" sz="2000" b="1" dirty="0">
                <a:latin typeface="Times New Roman" panose="02020603050405020304" pitchFamily="18" charset="0"/>
                <a:cs typeface="Times New Roman" panose="02020603050405020304" pitchFamily="18" charset="0"/>
              </a:rPr>
              <a:t>standard deviation of 0.0566</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indicates that the model is generally consistent in its performance across different data splits, though one fold (58.65%) showed notably lower accuracy, suggesting some variability possibly due to data imbalance or distribution differences.</a:t>
            </a:r>
          </a:p>
          <a:p>
            <a:r>
              <a:rPr lang="en-US" sz="2000" dirty="0">
                <a:latin typeface="Times New Roman" panose="02020603050405020304" pitchFamily="18" charset="0"/>
                <a:cs typeface="Times New Roman" panose="02020603050405020304" pitchFamily="18" charset="0"/>
              </a:rPr>
              <a:t>To improve stability and performance, further tuning, stratified sampling, or addressing class imbalance could be beneficial.</a:t>
            </a:r>
          </a:p>
          <a:p>
            <a:endParaRPr lang="en-US" dirty="0"/>
          </a:p>
        </p:txBody>
      </p:sp>
    </p:spTree>
    <p:extLst>
      <p:ext uri="{BB962C8B-B14F-4D97-AF65-F5344CB8AC3E}">
        <p14:creationId xmlns:p14="http://schemas.microsoft.com/office/powerpoint/2010/main" val="42379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8EC92-0295-8969-50B7-5B05627322E4}"/>
              </a:ext>
            </a:extLst>
          </p:cNvPr>
          <p:cNvSpPr txBox="1"/>
          <p:nvPr/>
        </p:nvSpPr>
        <p:spPr>
          <a:xfrm>
            <a:off x="403123" y="462116"/>
            <a:ext cx="5594554"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Model Deployment</a:t>
            </a:r>
          </a:p>
        </p:txBody>
      </p:sp>
      <p:pic>
        <p:nvPicPr>
          <p:cNvPr id="4" name="Picture 3" descr="A screenshot of a computer">
            <a:extLst>
              <a:ext uri="{FF2B5EF4-FFF2-40B4-BE49-F238E27FC236}">
                <a16:creationId xmlns:a16="http://schemas.microsoft.com/office/drawing/2014/main" id="{1666D976-9292-B6C7-E833-5EC5FFBBE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74" y="1206819"/>
            <a:ext cx="9832258" cy="4014110"/>
          </a:xfrm>
          <a:prstGeom prst="rect">
            <a:avLst/>
          </a:prstGeom>
        </p:spPr>
      </p:pic>
      <p:sp>
        <p:nvSpPr>
          <p:cNvPr id="5" name="TextBox 4">
            <a:extLst>
              <a:ext uri="{FF2B5EF4-FFF2-40B4-BE49-F238E27FC236}">
                <a16:creationId xmlns:a16="http://schemas.microsoft.com/office/drawing/2014/main" id="{D5064E85-C6E3-B3D5-743A-7999F954F2C5}"/>
              </a:ext>
            </a:extLst>
          </p:cNvPr>
          <p:cNvSpPr txBox="1"/>
          <p:nvPr/>
        </p:nvSpPr>
        <p:spPr>
          <a:xfrm>
            <a:off x="1248697" y="5535561"/>
            <a:ext cx="1058934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Gradio was used to create an interactive web interface for the UK road accident severity prediction model. It allows users to input accident-related features and instantly receive severity predictions from the trained Random Forest model.</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75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A8B92-6057-35FF-BE5F-3992A05E9332}"/>
              </a:ext>
            </a:extLst>
          </p:cNvPr>
          <p:cNvSpPr txBox="1"/>
          <p:nvPr/>
        </p:nvSpPr>
        <p:spPr>
          <a:xfrm>
            <a:off x="405245" y="346611"/>
            <a:ext cx="10325966" cy="646331"/>
          </a:xfrm>
          <a:prstGeom prst="rect">
            <a:avLst/>
          </a:prstGeom>
          <a:noFill/>
        </p:spPr>
        <p:txBody>
          <a:bodyPr wrap="square">
            <a:spAutoFit/>
          </a:bodyPr>
          <a:lstStyle/>
          <a:p>
            <a:r>
              <a:rPr lang="en-US" sz="3600" b="1" dirty="0">
                <a:latin typeface="Times New Roman" panose="02020603050405020304" pitchFamily="18" charset="0"/>
                <a:ea typeface="Batang" panose="02030600000101010101" pitchFamily="18" charset="-127"/>
                <a:cs typeface="Times New Roman" panose="02020603050405020304" pitchFamily="18" charset="0"/>
              </a:rPr>
              <a:t>Conclusions</a:t>
            </a:r>
          </a:p>
        </p:txBody>
      </p:sp>
      <p:sp>
        <p:nvSpPr>
          <p:cNvPr id="4" name="TextBox 3">
            <a:extLst>
              <a:ext uri="{FF2B5EF4-FFF2-40B4-BE49-F238E27FC236}">
                <a16:creationId xmlns:a16="http://schemas.microsoft.com/office/drawing/2014/main" id="{96BD82A8-8427-79E3-35F0-A9D7F9B902CB}"/>
              </a:ext>
            </a:extLst>
          </p:cNvPr>
          <p:cNvSpPr txBox="1"/>
          <p:nvPr/>
        </p:nvSpPr>
        <p:spPr>
          <a:xfrm>
            <a:off x="405245" y="1109315"/>
            <a:ext cx="6546161" cy="5632311"/>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The Random Forest model demonstrated satisfactory performance in predicting accident severity, achieving a maximum accuracy of </a:t>
            </a:r>
            <a:r>
              <a:rPr lang="en-US" sz="2000" b="1" dirty="0">
                <a:latin typeface="Times New Roman" panose="02020603050405020304" pitchFamily="18" charset="0"/>
                <a:cs typeface="Times New Roman" panose="02020603050405020304" pitchFamily="18" charset="0"/>
              </a:rPr>
              <a:t>70.03%</a:t>
            </a:r>
            <a:r>
              <a:rPr lang="en-US" sz="2000" dirty="0">
                <a:latin typeface="Times New Roman" panose="02020603050405020304" pitchFamily="18" charset="0"/>
                <a:cs typeface="Times New Roman" panose="02020603050405020304" pitchFamily="18" charset="0"/>
              </a:rPr>
              <a:t> before tuning and </a:t>
            </a:r>
            <a:r>
              <a:rPr lang="en-US" sz="2000" b="1" dirty="0">
                <a:latin typeface="Times New Roman" panose="02020603050405020304" pitchFamily="18" charset="0"/>
                <a:cs typeface="Times New Roman" panose="02020603050405020304" pitchFamily="18" charset="0"/>
              </a:rPr>
              <a:t>69.94%</a:t>
            </a:r>
            <a:r>
              <a:rPr lang="en-US" sz="2000" dirty="0">
                <a:latin typeface="Times New Roman" panose="02020603050405020304" pitchFamily="18" charset="0"/>
                <a:cs typeface="Times New Roman" panose="02020603050405020304" pitchFamily="18" charset="0"/>
              </a:rPr>
              <a:t> after hyperparameter tuning. Cross-validation results further confirmed model stability, with a </a:t>
            </a:r>
            <a:r>
              <a:rPr lang="en-US" sz="2000" b="1" dirty="0">
                <a:latin typeface="Times New Roman" panose="02020603050405020304" pitchFamily="18" charset="0"/>
                <a:cs typeface="Times New Roman" panose="02020603050405020304" pitchFamily="18" charset="0"/>
              </a:rPr>
              <a:t>mean accuracy of 69.35%</a:t>
            </a:r>
            <a:r>
              <a:rPr lang="en-US" sz="2000" dirty="0">
                <a:latin typeface="Times New Roman" panose="02020603050405020304" pitchFamily="18" charset="0"/>
                <a:cs typeface="Times New Roman" panose="02020603050405020304" pitchFamily="18" charset="0"/>
              </a:rPr>
              <a:t> and a standard deviation of </a:t>
            </a:r>
            <a:r>
              <a:rPr lang="en-US" sz="2000" b="1" dirty="0">
                <a:latin typeface="Times New Roman" panose="02020603050405020304" pitchFamily="18" charset="0"/>
                <a:cs typeface="Times New Roman" panose="02020603050405020304" pitchFamily="18" charset="0"/>
              </a:rPr>
              <a:t>0.0566</a:t>
            </a:r>
            <a:r>
              <a:rPr lang="en-US" sz="2000" dirty="0">
                <a:latin typeface="Times New Roman" panose="02020603050405020304" pitchFamily="18" charset="0"/>
                <a:cs typeface="Times New Roman" panose="02020603050405020304" pitchFamily="18" charset="0"/>
              </a:rPr>
              <a:t>.</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The model performed well in identifying </a:t>
            </a:r>
            <a:r>
              <a:rPr lang="en-US" sz="2000" b="1" dirty="0">
                <a:latin typeface="Times New Roman" panose="02020603050405020304" pitchFamily="18" charset="0"/>
                <a:cs typeface="Times New Roman" panose="02020603050405020304" pitchFamily="18" charset="0"/>
              </a:rPr>
              <a:t>Fatal</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Minor</a:t>
            </a:r>
            <a:r>
              <a:rPr lang="en-US" sz="2000" dirty="0">
                <a:latin typeface="Times New Roman" panose="02020603050405020304" pitchFamily="18" charset="0"/>
                <a:cs typeface="Times New Roman" panose="02020603050405020304" pitchFamily="18" charset="0"/>
              </a:rPr>
              <a:t> accidents, with high precision and recall. However, it struggled to accurately classify the </a:t>
            </a:r>
            <a:r>
              <a:rPr lang="en-US" sz="2000" b="1" dirty="0">
                <a:latin typeface="Times New Roman" panose="02020603050405020304" pitchFamily="18" charset="0"/>
                <a:cs typeface="Times New Roman" panose="02020603050405020304" pitchFamily="18" charset="0"/>
              </a:rPr>
              <a:t>Serious</a:t>
            </a:r>
            <a:r>
              <a:rPr lang="en-US" sz="2000" dirty="0">
                <a:latin typeface="Times New Roman" panose="02020603050405020304" pitchFamily="18" charset="0"/>
                <a:cs typeface="Times New Roman" panose="02020603050405020304" pitchFamily="18" charset="0"/>
              </a:rPr>
              <a:t> category, highlighting the impact of class imbalance and overlapping features. Despite tuning, gains were marginal, suggesting the need for further enhancements such as </a:t>
            </a:r>
            <a:r>
              <a:rPr lang="en-US" sz="2000" b="1" dirty="0">
                <a:latin typeface="Times New Roman" panose="02020603050405020304" pitchFamily="18" charset="0"/>
                <a:cs typeface="Times New Roman" panose="02020603050405020304" pitchFamily="18" charset="0"/>
              </a:rPr>
              <a:t>advanced resampling techniques, feature engineering, or alternative ensemble models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Overall, the Random Forest model provides a solid baseline for accident severity prediction and can be effectively deployed with additional improvements for real-world use.</a:t>
            </a:r>
          </a:p>
        </p:txBody>
      </p:sp>
      <p:pic>
        <p:nvPicPr>
          <p:cNvPr id="5" name="Picture 4" descr="A firefighter spraying out a car on fire&#10;&#10;AI-generated content may be incorrect.">
            <a:extLst>
              <a:ext uri="{FF2B5EF4-FFF2-40B4-BE49-F238E27FC236}">
                <a16:creationId xmlns:a16="http://schemas.microsoft.com/office/drawing/2014/main" id="{7ECE2F67-E858-2F66-F9A9-93AD8A35FFD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52852" y="0"/>
            <a:ext cx="4739148" cy="6857999"/>
          </a:xfrm>
          <a:prstGeom prst="rect">
            <a:avLst/>
          </a:prstGeom>
        </p:spPr>
      </p:pic>
    </p:spTree>
    <p:extLst>
      <p:ext uri="{BB962C8B-B14F-4D97-AF65-F5344CB8AC3E}">
        <p14:creationId xmlns:p14="http://schemas.microsoft.com/office/powerpoint/2010/main" val="1016396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BD1633-9B51-2774-E4AE-15B34E16C3B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225853" cy="6858000"/>
          </a:xfrm>
          <a:prstGeom prst="rect">
            <a:avLst/>
          </a:prstGeom>
        </p:spPr>
      </p:pic>
    </p:spTree>
    <p:extLst>
      <p:ext uri="{BB962C8B-B14F-4D97-AF65-F5344CB8AC3E}">
        <p14:creationId xmlns:p14="http://schemas.microsoft.com/office/powerpoint/2010/main" val="423177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ar crash on the road">
            <a:extLst>
              <a:ext uri="{FF2B5EF4-FFF2-40B4-BE49-F238E27FC236}">
                <a16:creationId xmlns:a16="http://schemas.microsoft.com/office/drawing/2014/main" id="{134A6553-FDEB-7B83-3EF4-B539A06EF520}"/>
              </a:ext>
            </a:extLst>
          </p:cNvPr>
          <p:cNvPicPr>
            <a:picLocks noChangeAspect="1"/>
          </p:cNvPicPr>
          <p:nvPr/>
        </p:nvPicPr>
        <p:blipFill>
          <a:blip r:embed="rId2" cstate="email">
            <a:extLst>
              <a:ext uri="{28A0092B-C50C-407E-A947-70E740481C1C}">
                <a14:useLocalDpi xmlns:a14="http://schemas.microsoft.com/office/drawing/2010/main"/>
              </a:ext>
            </a:extLst>
          </a:blip>
          <a:srcRect l="7299" t="1376" r="22579" b="-1"/>
          <a:stretch/>
        </p:blipFill>
        <p:spPr>
          <a:xfrm>
            <a:off x="3437216" y="0"/>
            <a:ext cx="8908037" cy="6857999"/>
          </a:xfrm>
          <a:prstGeom prst="rect">
            <a:avLst/>
          </a:prstGeom>
        </p:spPr>
      </p:pic>
      <p:sp>
        <p:nvSpPr>
          <p:cNvPr id="46" name="Rectangle 4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48CF91E-E65D-1268-8010-49B3BC74BAED}"/>
              </a:ext>
            </a:extLst>
          </p:cNvPr>
          <p:cNvSpPr txBox="1"/>
          <p:nvPr/>
        </p:nvSpPr>
        <p:spPr>
          <a:xfrm>
            <a:off x="435309" y="998330"/>
            <a:ext cx="4023360" cy="79868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Times New Roman" panose="02020603050405020304" pitchFamily="18" charset="0"/>
                <a:ea typeface="+mj-ea"/>
                <a:cs typeface="Times New Roman" panose="02020603050405020304" pitchFamily="18" charset="0"/>
              </a:rPr>
              <a:t>Introduction</a:t>
            </a:r>
          </a:p>
        </p:txBody>
      </p:sp>
      <p:sp>
        <p:nvSpPr>
          <p:cNvPr id="48" name="Rectangle 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E195968B-5EA0-4882-D7DA-FF9C01B8FB13}"/>
              </a:ext>
            </a:extLst>
          </p:cNvPr>
          <p:cNvSpPr txBox="1"/>
          <p:nvPr/>
        </p:nvSpPr>
        <p:spPr>
          <a:xfrm>
            <a:off x="127819" y="2033185"/>
            <a:ext cx="5309417" cy="480131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Road accidents are a significant global concern, causing injury, death, and economic loss.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1">
                  <a:lumMod val="75000"/>
                </a:schemeClr>
              </a:solidFill>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By leveraging data and AI, we aim to uncover patterns and build a system that can </a:t>
            </a:r>
            <a:r>
              <a:rPr kumimoji="0" lang="en-US" altLang="en-US" sz="1800" b="1"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predict accident severity</a:t>
            </a:r>
            <a:r>
              <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support decision-making</a:t>
            </a:r>
            <a:r>
              <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 for safer roads.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 Our project focuses on predicting </a:t>
            </a:r>
            <a:r>
              <a:rPr kumimoji="0" lang="en-US" altLang="en-US" sz="1800" b="1"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road accident severity</a:t>
            </a:r>
            <a:r>
              <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 — whether an accident is likely to be </a:t>
            </a:r>
            <a:r>
              <a:rPr kumimoji="0" lang="en-US" altLang="en-US" sz="1800" b="1"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Minor, Serious, or Fatal</a:t>
            </a:r>
            <a:r>
              <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 — using </a:t>
            </a:r>
            <a:r>
              <a:rPr kumimoji="0" lang="en-US" altLang="en-US" sz="1800" b="1"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machine learning models</a:t>
            </a:r>
            <a:r>
              <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solidFill>
                  <a:schemeClr val="bg1">
                    <a:lumMod val="75000"/>
                  </a:schemeClr>
                </a:solidFill>
                <a:latin typeface="Times New Roman" panose="02020603050405020304" pitchFamily="18" charset="0"/>
                <a:cs typeface="Times New Roman" panose="02020603050405020304" pitchFamily="18" charset="0"/>
              </a:rPr>
              <a:t>The key objective is to build a </a:t>
            </a:r>
            <a:r>
              <a:rPr lang="en-US" b="1" dirty="0">
                <a:solidFill>
                  <a:schemeClr val="bg1">
                    <a:lumMod val="75000"/>
                  </a:schemeClr>
                </a:solidFill>
                <a:latin typeface="Times New Roman" panose="02020603050405020304" pitchFamily="18" charset="0"/>
                <a:cs typeface="Times New Roman" panose="02020603050405020304" pitchFamily="18" charset="0"/>
              </a:rPr>
              <a:t>highly accurate model</a:t>
            </a:r>
            <a:r>
              <a:rPr lang="en-US" dirty="0">
                <a:solidFill>
                  <a:schemeClr val="bg1">
                    <a:lumMod val="75000"/>
                  </a:schemeClr>
                </a:solidFill>
                <a:latin typeface="Times New Roman" panose="02020603050405020304" pitchFamily="18" charset="0"/>
                <a:cs typeface="Times New Roman" panose="02020603050405020304" pitchFamily="18" charset="0"/>
              </a:rPr>
              <a:t> that can predict accident severity, and to understand which factors contribute most to severe accidents.</a:t>
            </a:r>
            <a:endParaRPr kumimoji="0" lang="en-US" altLang="en-US" sz="1800" b="0" i="0" u="none" strike="noStrike" cap="none" normalizeH="0" baseline="0" dirty="0">
              <a:ln>
                <a:noFill/>
              </a:ln>
              <a:solidFill>
                <a:schemeClr val="bg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F1898E8A-9BAA-EF4B-56FF-88A60BE6FBDE}"/>
              </a:ext>
            </a:extLst>
          </p:cNvPr>
          <p:cNvSpPr>
            <a:spLocks noChangeArrowheads="1"/>
          </p:cNvSpPr>
          <p:nvPr/>
        </p:nvSpPr>
        <p:spPr bwMode="auto">
          <a:xfrm>
            <a:off x="5437238" y="5832115"/>
            <a:ext cx="24973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5522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5DB5D-B46B-0611-0D94-D3BA5EF36070}"/>
              </a:ext>
            </a:extLst>
          </p:cNvPr>
          <p:cNvSpPr txBox="1"/>
          <p:nvPr/>
        </p:nvSpPr>
        <p:spPr>
          <a:xfrm>
            <a:off x="471947" y="226143"/>
            <a:ext cx="9497963" cy="707886"/>
          </a:xfrm>
          <a:prstGeom prst="rect">
            <a:avLst/>
          </a:prstGeom>
          <a:noFill/>
        </p:spPr>
        <p:txBody>
          <a:bodyPr wrap="square" rtlCol="0">
            <a:spAutoFit/>
          </a:bodyPr>
          <a:lstStyle/>
          <a:p>
            <a:r>
              <a:rPr lang="en-US" sz="4000" dirty="0">
                <a:latin typeface="Times New Roman" panose="02020603050405020304" pitchFamily="18" charset="0"/>
                <a:ea typeface="Batang" panose="02030600000101010101" pitchFamily="18" charset="-127"/>
                <a:cs typeface="Times New Roman" panose="02020603050405020304" pitchFamily="18" charset="0"/>
              </a:rPr>
              <a:t>UK road accident 2023 Dataset Overview</a:t>
            </a:r>
          </a:p>
        </p:txBody>
      </p:sp>
      <p:sp>
        <p:nvSpPr>
          <p:cNvPr id="3" name="TextBox 2">
            <a:extLst>
              <a:ext uri="{FF2B5EF4-FFF2-40B4-BE49-F238E27FC236}">
                <a16:creationId xmlns:a16="http://schemas.microsoft.com/office/drawing/2014/main" id="{257F3AD4-B89A-B13D-C5F0-7F9ED37D33CC}"/>
              </a:ext>
            </a:extLst>
          </p:cNvPr>
          <p:cNvSpPr txBox="1"/>
          <p:nvPr/>
        </p:nvSpPr>
        <p:spPr>
          <a:xfrm>
            <a:off x="147484" y="1063350"/>
            <a:ext cx="6145161"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Sourced : UK government Website &amp; Road Transport dept of UK </a:t>
            </a:r>
          </a:p>
          <a:p>
            <a:r>
              <a:rPr lang="en-US" dirty="0">
                <a:latin typeface="Times New Roman" panose="02020603050405020304" pitchFamily="18" charset="0"/>
                <a:cs typeface="Times New Roman" panose="02020603050405020304" pitchFamily="18" charset="0"/>
              </a:rPr>
              <a:t>Total Records: 104259 Rows &amp; 36 Columns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 Attributes: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Accident Severity : Minor, Serious, Fatal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vehicles involved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Weather &amp; Road Conditions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Speed limits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Road Types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Location Data (Longitude, Latitude)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 Identifying significant accident patterns and key influencing factors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2" name="Picture 11" descr="A screenshot of a weather forecast&#10;&#10;AI-generated content may be incorrect.">
            <a:extLst>
              <a:ext uri="{FF2B5EF4-FFF2-40B4-BE49-F238E27FC236}">
                <a16:creationId xmlns:a16="http://schemas.microsoft.com/office/drawing/2014/main" id="{99732A21-AC3D-BF12-F09E-CDB9A1C50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887" y="2888560"/>
            <a:ext cx="6235113" cy="3969440"/>
          </a:xfrm>
          <a:prstGeom prst="rect">
            <a:avLst/>
          </a:prstGeom>
        </p:spPr>
      </p:pic>
    </p:spTree>
    <p:extLst>
      <p:ext uri="{BB962C8B-B14F-4D97-AF65-F5344CB8AC3E}">
        <p14:creationId xmlns:p14="http://schemas.microsoft.com/office/powerpoint/2010/main" val="88243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8E8DC8-6588-5B19-9287-33D14C6B142A}"/>
              </a:ext>
            </a:extLst>
          </p:cNvPr>
          <p:cNvSpPr txBox="1"/>
          <p:nvPr/>
        </p:nvSpPr>
        <p:spPr>
          <a:xfrm>
            <a:off x="166255" y="218209"/>
            <a:ext cx="11388436" cy="769441"/>
          </a:xfrm>
          <a:prstGeom prst="rect">
            <a:avLst/>
          </a:prstGeom>
          <a:noFill/>
        </p:spPr>
        <p:txBody>
          <a:bodyPr wrap="square" rtlCol="0">
            <a:spAutoFit/>
          </a:bodyPr>
          <a:lstStyle/>
          <a:p>
            <a:r>
              <a:rPr lang="en-US" sz="4400" b="1" dirty="0">
                <a:latin typeface="Batang" panose="02030600000101010101" pitchFamily="18" charset="-127"/>
                <a:ea typeface="Batang" panose="02030600000101010101" pitchFamily="18" charset="-127"/>
              </a:rPr>
              <a:t>            </a:t>
            </a:r>
            <a:r>
              <a:rPr lang="en-US" sz="4400" b="1" dirty="0">
                <a:latin typeface="Times New Roman" panose="02020603050405020304" pitchFamily="18" charset="0"/>
                <a:ea typeface="Batang" panose="02030600000101010101" pitchFamily="18" charset="-127"/>
                <a:cs typeface="Times New Roman" panose="02020603050405020304" pitchFamily="18" charset="0"/>
              </a:rPr>
              <a:t>Exploratory Data Analysis</a:t>
            </a:r>
            <a:r>
              <a:rPr lang="en-US" sz="4400" dirty="0">
                <a:latin typeface="Batang" panose="02030600000101010101" pitchFamily="18" charset="-127"/>
                <a:ea typeface="Batang" panose="02030600000101010101" pitchFamily="18" charset="-127"/>
              </a:rPr>
              <a:t>.</a:t>
            </a:r>
          </a:p>
        </p:txBody>
      </p:sp>
      <p:sp>
        <p:nvSpPr>
          <p:cNvPr id="3" name="TextBox 2">
            <a:extLst>
              <a:ext uri="{FF2B5EF4-FFF2-40B4-BE49-F238E27FC236}">
                <a16:creationId xmlns:a16="http://schemas.microsoft.com/office/drawing/2014/main" id="{A7A14664-BCD6-B93E-696F-6299CBA5B316}"/>
              </a:ext>
            </a:extLst>
          </p:cNvPr>
          <p:cNvSpPr txBox="1"/>
          <p:nvPr/>
        </p:nvSpPr>
        <p:spPr>
          <a:xfrm>
            <a:off x="645131" y="1058151"/>
            <a:ext cx="9996054" cy="369332"/>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Showing  Accident Severity  based on different factors:</a:t>
            </a:r>
          </a:p>
        </p:txBody>
      </p:sp>
      <p:pic>
        <p:nvPicPr>
          <p:cNvPr id="5" name="Picture 4" descr="A graph of accident with multiple colored squares&#10;&#10;AI-generated content may be incorrect.">
            <a:extLst>
              <a:ext uri="{FF2B5EF4-FFF2-40B4-BE49-F238E27FC236}">
                <a16:creationId xmlns:a16="http://schemas.microsoft.com/office/drawing/2014/main" id="{D4FD2230-038B-C544-80F7-D53111F69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03" y="1716408"/>
            <a:ext cx="5049982" cy="3558759"/>
          </a:xfrm>
          <a:prstGeom prst="rect">
            <a:avLst/>
          </a:prstGeom>
        </p:spPr>
      </p:pic>
      <p:pic>
        <p:nvPicPr>
          <p:cNvPr id="7" name="Picture 6" descr="A graph of blue rectangular shapes&#10;&#10;AI-generated content may be incorrect.">
            <a:extLst>
              <a:ext uri="{FF2B5EF4-FFF2-40B4-BE49-F238E27FC236}">
                <a16:creationId xmlns:a16="http://schemas.microsoft.com/office/drawing/2014/main" id="{36774766-C9E8-D8A4-D8B4-90949FEB4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72" y="1716407"/>
            <a:ext cx="5496792" cy="3558759"/>
          </a:xfrm>
          <a:prstGeom prst="rect">
            <a:avLst/>
          </a:prstGeom>
        </p:spPr>
      </p:pic>
      <p:sp>
        <p:nvSpPr>
          <p:cNvPr id="8" name="TextBox 7">
            <a:extLst>
              <a:ext uri="{FF2B5EF4-FFF2-40B4-BE49-F238E27FC236}">
                <a16:creationId xmlns:a16="http://schemas.microsoft.com/office/drawing/2014/main" id="{C0236402-8800-EE29-4E00-FCE05D0CDE6F}"/>
              </a:ext>
            </a:extLst>
          </p:cNvPr>
          <p:cNvSpPr txBox="1"/>
          <p:nvPr/>
        </p:nvSpPr>
        <p:spPr>
          <a:xfrm>
            <a:off x="263236" y="5591890"/>
            <a:ext cx="57669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majority of accidents are significantly </a:t>
            </a:r>
            <a:r>
              <a:rPr lang="en-US" b="1" dirty="0">
                <a:latin typeface="Times New Roman" panose="02020603050405020304" pitchFamily="18" charset="0"/>
                <a:cs typeface="Times New Roman" panose="02020603050405020304" pitchFamily="18" charset="0"/>
              </a:rPr>
              <a:t>Minor</a:t>
            </a:r>
            <a:r>
              <a:rPr lang="en-US" dirty="0">
                <a:latin typeface="Times New Roman" panose="02020603050405020304" pitchFamily="18" charset="0"/>
                <a:cs typeface="Times New Roman" panose="02020603050405020304" pitchFamily="18" charset="0"/>
              </a:rPr>
              <a:t> than any other category.</a:t>
            </a:r>
          </a:p>
        </p:txBody>
      </p:sp>
      <p:sp>
        <p:nvSpPr>
          <p:cNvPr id="9" name="TextBox 8">
            <a:extLst>
              <a:ext uri="{FF2B5EF4-FFF2-40B4-BE49-F238E27FC236}">
                <a16:creationId xmlns:a16="http://schemas.microsoft.com/office/drawing/2014/main" id="{A0165C8E-8E75-F092-0794-D6A9E559C2F5}"/>
              </a:ext>
            </a:extLst>
          </p:cNvPr>
          <p:cNvSpPr txBox="1"/>
          <p:nvPr/>
        </p:nvSpPr>
        <p:spPr>
          <a:xfrm>
            <a:off x="6431972" y="5542258"/>
            <a:ext cx="534092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Saturday</a:t>
            </a:r>
            <a:r>
              <a:rPr lang="en-US" dirty="0">
                <a:latin typeface="Times New Roman" panose="02020603050405020304" pitchFamily="18" charset="0"/>
                <a:cs typeface="Times New Roman" panose="02020603050405020304" pitchFamily="18" charset="0"/>
              </a:rPr>
              <a:t> has the highest number of accidents, suggesting weekends might be riskier due to increased traffic, leisure activities, or impaired driving.</a:t>
            </a:r>
          </a:p>
        </p:txBody>
      </p:sp>
    </p:spTree>
    <p:extLst>
      <p:ext uri="{BB962C8B-B14F-4D97-AF65-F5344CB8AC3E}">
        <p14:creationId xmlns:p14="http://schemas.microsoft.com/office/powerpoint/2010/main" val="80469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a accident&#10;&#10;AI-generated content may be incorrect.">
            <a:extLst>
              <a:ext uri="{FF2B5EF4-FFF2-40B4-BE49-F238E27FC236}">
                <a16:creationId xmlns:a16="http://schemas.microsoft.com/office/drawing/2014/main" id="{C7A7C6EA-86E6-E091-2E4C-5816871C4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25" y="195684"/>
            <a:ext cx="4871444" cy="2456725"/>
          </a:xfrm>
          <a:prstGeom prst="rect">
            <a:avLst/>
          </a:prstGeom>
        </p:spPr>
      </p:pic>
      <p:pic>
        <p:nvPicPr>
          <p:cNvPr id="11" name="Picture 10" descr="A graph of accident&#10;&#10;AI-generated content may be incorrect.">
            <a:extLst>
              <a:ext uri="{FF2B5EF4-FFF2-40B4-BE49-F238E27FC236}">
                <a16:creationId xmlns:a16="http://schemas.microsoft.com/office/drawing/2014/main" id="{41E82EFC-42CB-7478-556C-594ADB820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725" y="174621"/>
            <a:ext cx="5163912" cy="2586585"/>
          </a:xfrm>
          <a:prstGeom prst="rect">
            <a:avLst/>
          </a:prstGeom>
        </p:spPr>
      </p:pic>
      <p:pic>
        <p:nvPicPr>
          <p:cNvPr id="14" name="Picture 13" descr="A red dot on a white background&#10;&#10;AI-generated content may be incorrect.">
            <a:extLst>
              <a:ext uri="{FF2B5EF4-FFF2-40B4-BE49-F238E27FC236}">
                <a16:creationId xmlns:a16="http://schemas.microsoft.com/office/drawing/2014/main" id="{262BFA9F-C581-7AF7-C39F-FDED4BEAE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77" y="3620816"/>
            <a:ext cx="4374573" cy="2583846"/>
          </a:xfrm>
          <a:prstGeom prst="rect">
            <a:avLst/>
          </a:prstGeom>
        </p:spPr>
      </p:pic>
      <p:pic>
        <p:nvPicPr>
          <p:cNvPr id="16" name="Picture 15" descr="A graph of a number of people with different colored bars&#10;&#10;AI-generated content may be incorrect.">
            <a:extLst>
              <a:ext uri="{FF2B5EF4-FFF2-40B4-BE49-F238E27FC236}">
                <a16:creationId xmlns:a16="http://schemas.microsoft.com/office/drawing/2014/main" id="{2B740CD2-56C6-20FB-EA42-D945503D00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930" y="3343279"/>
            <a:ext cx="5087711" cy="2745827"/>
          </a:xfrm>
          <a:prstGeom prst="rect">
            <a:avLst/>
          </a:prstGeom>
        </p:spPr>
      </p:pic>
      <p:sp>
        <p:nvSpPr>
          <p:cNvPr id="17" name="TextBox 16">
            <a:extLst>
              <a:ext uri="{FF2B5EF4-FFF2-40B4-BE49-F238E27FC236}">
                <a16:creationId xmlns:a16="http://schemas.microsoft.com/office/drawing/2014/main" id="{6AD701F0-086B-5F4F-E0E5-47E06C9C8C9C}"/>
              </a:ext>
            </a:extLst>
          </p:cNvPr>
          <p:cNvSpPr txBox="1"/>
          <p:nvPr/>
        </p:nvSpPr>
        <p:spPr>
          <a:xfrm>
            <a:off x="304424" y="2761206"/>
            <a:ext cx="5135140"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Most minor and serious accidents occur on wet/damp roads, with fewer on dry or icy surfaces.</a:t>
            </a:r>
          </a:p>
        </p:txBody>
      </p:sp>
      <p:sp>
        <p:nvSpPr>
          <p:cNvPr id="18" name="TextBox 17">
            <a:extLst>
              <a:ext uri="{FF2B5EF4-FFF2-40B4-BE49-F238E27FC236}">
                <a16:creationId xmlns:a16="http://schemas.microsoft.com/office/drawing/2014/main" id="{CCB483E5-76B2-6AD5-2A56-4C37FC5B049A}"/>
              </a:ext>
            </a:extLst>
          </p:cNvPr>
          <p:cNvSpPr txBox="1"/>
          <p:nvPr/>
        </p:nvSpPr>
        <p:spPr>
          <a:xfrm>
            <a:off x="6551725" y="2672544"/>
            <a:ext cx="5478587"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Accidents peak between 3 PM and 6 PM, with fewer incidents during early morning hours.</a:t>
            </a:r>
          </a:p>
        </p:txBody>
      </p:sp>
      <p:sp>
        <p:nvSpPr>
          <p:cNvPr id="19" name="TextBox 18">
            <a:extLst>
              <a:ext uri="{FF2B5EF4-FFF2-40B4-BE49-F238E27FC236}">
                <a16:creationId xmlns:a16="http://schemas.microsoft.com/office/drawing/2014/main" id="{BDAB1C1E-5DE2-C02E-6E15-53C48A513FED}"/>
              </a:ext>
            </a:extLst>
          </p:cNvPr>
          <p:cNvSpPr txBox="1"/>
          <p:nvPr/>
        </p:nvSpPr>
        <p:spPr>
          <a:xfrm>
            <a:off x="319025" y="6273225"/>
            <a:ext cx="5042684"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 geographic plot shows accident locations, densely clustered in central and southern regions</a:t>
            </a:r>
            <a:r>
              <a:rPr lang="en-US" sz="1600" dirty="0">
                <a:latin typeface="Times New Roman" panose="02020603050405020304" pitchFamily="18" charset="0"/>
                <a:cs typeface="Times New Roman" panose="02020603050405020304" pitchFamily="18" charset="0"/>
              </a:rPr>
              <a:t>.</a:t>
            </a:r>
          </a:p>
        </p:txBody>
      </p:sp>
      <p:sp>
        <p:nvSpPr>
          <p:cNvPr id="20" name="TextBox 19">
            <a:extLst>
              <a:ext uri="{FF2B5EF4-FFF2-40B4-BE49-F238E27FC236}">
                <a16:creationId xmlns:a16="http://schemas.microsoft.com/office/drawing/2014/main" id="{146CDA6A-5383-6A72-5DF8-A9AFFB131EFD}"/>
              </a:ext>
            </a:extLst>
          </p:cNvPr>
          <p:cNvSpPr txBox="1"/>
          <p:nvPr/>
        </p:nvSpPr>
        <p:spPr>
          <a:xfrm>
            <a:off x="6709063" y="6211669"/>
            <a:ext cx="532125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Most accidents happen during rain, with fewer incidents in severe weather like hail, fog, or snow</a:t>
            </a:r>
            <a:r>
              <a:rPr lang="en-US" dirty="0"/>
              <a:t>.</a:t>
            </a:r>
          </a:p>
        </p:txBody>
      </p:sp>
    </p:spTree>
    <p:extLst>
      <p:ext uri="{BB962C8B-B14F-4D97-AF65-F5344CB8AC3E}">
        <p14:creationId xmlns:p14="http://schemas.microsoft.com/office/powerpoint/2010/main" val="14509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speed limit&#10;&#10;AI-generated content may be incorrect.">
            <a:extLst>
              <a:ext uri="{FF2B5EF4-FFF2-40B4-BE49-F238E27FC236}">
                <a16:creationId xmlns:a16="http://schemas.microsoft.com/office/drawing/2014/main" id="{B67598FC-E6BB-37E8-164F-383E381AC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51" y="135450"/>
            <a:ext cx="4304319" cy="2904119"/>
          </a:xfrm>
          <a:prstGeom prst="rect">
            <a:avLst/>
          </a:prstGeom>
        </p:spPr>
      </p:pic>
      <p:pic>
        <p:nvPicPr>
          <p:cNvPr id="5" name="Picture 4" descr="A graph of a number of vehicles&#10;&#10;AI-generated content may be incorrect.">
            <a:extLst>
              <a:ext uri="{FF2B5EF4-FFF2-40B4-BE49-F238E27FC236}">
                <a16:creationId xmlns:a16="http://schemas.microsoft.com/office/drawing/2014/main" id="{AE831F28-E7D1-21F8-12CC-60B7780F5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478" y="240540"/>
            <a:ext cx="4623955" cy="2729783"/>
          </a:xfrm>
          <a:prstGeom prst="rect">
            <a:avLst/>
          </a:prstGeom>
        </p:spPr>
      </p:pic>
      <p:pic>
        <p:nvPicPr>
          <p:cNvPr id="7" name="Picture 6" descr="A graph of a graph&#10;&#10;AI-generated content may be incorrect.">
            <a:extLst>
              <a:ext uri="{FF2B5EF4-FFF2-40B4-BE49-F238E27FC236}">
                <a16:creationId xmlns:a16="http://schemas.microsoft.com/office/drawing/2014/main" id="{44030A9A-43ED-8894-94B0-3C2F7E350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77" y="3953882"/>
            <a:ext cx="5521249" cy="2228898"/>
          </a:xfrm>
          <a:prstGeom prst="rect">
            <a:avLst/>
          </a:prstGeom>
        </p:spPr>
      </p:pic>
      <p:pic>
        <p:nvPicPr>
          <p:cNvPr id="9" name="Picture 8" descr="A screenshot of a weather forecast&#10;&#10;AI-generated content may be incorrect.">
            <a:extLst>
              <a:ext uri="{FF2B5EF4-FFF2-40B4-BE49-F238E27FC236}">
                <a16:creationId xmlns:a16="http://schemas.microsoft.com/office/drawing/2014/main" id="{2554732D-659D-AE3A-B01E-9FE77DBFE9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5986" y="4091533"/>
            <a:ext cx="5204941" cy="1691888"/>
          </a:xfrm>
          <a:prstGeom prst="rect">
            <a:avLst/>
          </a:prstGeom>
        </p:spPr>
      </p:pic>
      <p:sp>
        <p:nvSpPr>
          <p:cNvPr id="11" name="TextBox 10">
            <a:extLst>
              <a:ext uri="{FF2B5EF4-FFF2-40B4-BE49-F238E27FC236}">
                <a16:creationId xmlns:a16="http://schemas.microsoft.com/office/drawing/2014/main" id="{4E4B8872-CD04-50E9-F433-A7CD4EEBB342}"/>
              </a:ext>
            </a:extLst>
          </p:cNvPr>
          <p:cNvSpPr txBox="1"/>
          <p:nvPr/>
        </p:nvSpPr>
        <p:spPr>
          <a:xfrm>
            <a:off x="408351" y="3039570"/>
            <a:ext cx="4304319" cy="830997"/>
          </a:xfrm>
          <a:prstGeom prst="rect">
            <a:avLst/>
          </a:prstGeom>
          <a:blipFill dpi="0" rotWithShape="1">
            <a:blip r:embed="rId6">
              <a:alphaModFix amt="10000"/>
            </a:blip>
            <a:srcRect/>
            <a:tile tx="0" ty="0" sx="100000" sy="100000" flip="none" algn="tl"/>
          </a:blipFill>
        </p:spPr>
        <p:txBody>
          <a:bodyPr wrap="square" rtlCol="0">
            <a:spAutoFit/>
          </a:bodyPr>
          <a:lstStyle/>
          <a:p>
            <a:r>
              <a:rPr lang="en-US" sz="1600" dirty="0">
                <a:latin typeface="Times New Roman" panose="02020603050405020304" pitchFamily="18" charset="0"/>
                <a:cs typeface="Times New Roman" panose="02020603050405020304" pitchFamily="18" charset="0"/>
              </a:rPr>
              <a:t>Higher speed limits are linked to more severe accidents, with fatal accidents occurring at higher average speeds.</a:t>
            </a:r>
          </a:p>
        </p:txBody>
      </p:sp>
      <p:sp>
        <p:nvSpPr>
          <p:cNvPr id="12" name="TextBox 11">
            <a:extLst>
              <a:ext uri="{FF2B5EF4-FFF2-40B4-BE49-F238E27FC236}">
                <a16:creationId xmlns:a16="http://schemas.microsoft.com/office/drawing/2014/main" id="{A2A892EE-44AB-5BEA-B7E5-03EEF0627205}"/>
              </a:ext>
            </a:extLst>
          </p:cNvPr>
          <p:cNvSpPr txBox="1"/>
          <p:nvPr/>
        </p:nvSpPr>
        <p:spPr>
          <a:xfrm>
            <a:off x="6819898" y="3039569"/>
            <a:ext cx="490450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Accidents with more vehicles tend to have more casualties, though most incidents involve fewer than 6 vehicles.</a:t>
            </a:r>
          </a:p>
        </p:txBody>
      </p:sp>
      <p:sp>
        <p:nvSpPr>
          <p:cNvPr id="13" name="TextBox 12">
            <a:extLst>
              <a:ext uri="{FF2B5EF4-FFF2-40B4-BE49-F238E27FC236}">
                <a16:creationId xmlns:a16="http://schemas.microsoft.com/office/drawing/2014/main" id="{3949EA1E-69C5-3C0E-8489-E095878E036B}"/>
              </a:ext>
            </a:extLst>
          </p:cNvPr>
          <p:cNvSpPr txBox="1"/>
          <p:nvPr/>
        </p:nvSpPr>
        <p:spPr>
          <a:xfrm>
            <a:off x="212519" y="6218262"/>
            <a:ext cx="552124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number of accidents fluctuates throughout the year, peaking around June and dipping in February.</a:t>
            </a:r>
          </a:p>
        </p:txBody>
      </p:sp>
      <p:sp>
        <p:nvSpPr>
          <p:cNvPr id="14" name="TextBox 13">
            <a:extLst>
              <a:ext uri="{FF2B5EF4-FFF2-40B4-BE49-F238E27FC236}">
                <a16:creationId xmlns:a16="http://schemas.microsoft.com/office/drawing/2014/main" id="{026C1064-E234-863E-9A01-7B57088A21A9}"/>
              </a:ext>
            </a:extLst>
          </p:cNvPr>
          <p:cNvSpPr txBox="1"/>
          <p:nvPr/>
        </p:nvSpPr>
        <p:spPr>
          <a:xfrm>
            <a:off x="6629400" y="5852667"/>
            <a:ext cx="5285507"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Most minor accidents happen during daylight or rain, with some occurring in darkness without streetlights or overcast conditions.</a:t>
            </a:r>
          </a:p>
        </p:txBody>
      </p:sp>
    </p:spTree>
    <p:extLst>
      <p:ext uri="{BB962C8B-B14F-4D97-AF65-F5344CB8AC3E}">
        <p14:creationId xmlns:p14="http://schemas.microsoft.com/office/powerpoint/2010/main" val="190823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0725A4B8-3B58-3A4B-EB84-91AE82988F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0891" y="138996"/>
            <a:ext cx="5291666" cy="288076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DD875774-6F88-2773-02BE-F72735A88F1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68364" y="138996"/>
            <a:ext cx="5291667" cy="299700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551A4A4-BF29-0598-2AAB-ED28FC4E64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1318" y="3662166"/>
            <a:ext cx="6324918" cy="2744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7E807C-D862-A9CB-C4A6-3AC7514001F7}"/>
              </a:ext>
            </a:extLst>
          </p:cNvPr>
          <p:cNvSpPr txBox="1"/>
          <p:nvPr/>
        </p:nvSpPr>
        <p:spPr>
          <a:xfrm>
            <a:off x="6437312" y="6488668"/>
            <a:ext cx="51227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Accident Severity by Road Type</a:t>
            </a:r>
          </a:p>
        </p:txBody>
      </p:sp>
      <p:sp>
        <p:nvSpPr>
          <p:cNvPr id="3" name="TextBox 2">
            <a:extLst>
              <a:ext uri="{FF2B5EF4-FFF2-40B4-BE49-F238E27FC236}">
                <a16:creationId xmlns:a16="http://schemas.microsoft.com/office/drawing/2014/main" id="{574341C7-3541-DAA0-E8AA-5FA1968A9107}"/>
              </a:ext>
            </a:extLst>
          </p:cNvPr>
          <p:cNvSpPr txBox="1"/>
          <p:nvPr/>
        </p:nvSpPr>
        <p:spPr>
          <a:xfrm>
            <a:off x="342131" y="3096414"/>
            <a:ext cx="500918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Accident Severity by Road Surface Conditions</a:t>
            </a:r>
          </a:p>
        </p:txBody>
      </p:sp>
      <p:sp>
        <p:nvSpPr>
          <p:cNvPr id="4" name="TextBox 3">
            <a:extLst>
              <a:ext uri="{FF2B5EF4-FFF2-40B4-BE49-F238E27FC236}">
                <a16:creationId xmlns:a16="http://schemas.microsoft.com/office/drawing/2014/main" id="{C97C5807-2EC3-7841-85CD-5E4F6FE4AEE8}"/>
              </a:ext>
            </a:extLst>
          </p:cNvPr>
          <p:cNvSpPr txBox="1"/>
          <p:nvPr/>
        </p:nvSpPr>
        <p:spPr>
          <a:xfrm>
            <a:off x="6550844" y="3175252"/>
            <a:ext cx="500918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Accident Severity by Special Condition at Site</a:t>
            </a:r>
          </a:p>
        </p:txBody>
      </p:sp>
      <p:pic>
        <p:nvPicPr>
          <p:cNvPr id="6" name="Picture 5" descr="A screenshot of a calendar&#10;&#10;AI-generated content may be incorrect.">
            <a:extLst>
              <a:ext uri="{FF2B5EF4-FFF2-40B4-BE49-F238E27FC236}">
                <a16:creationId xmlns:a16="http://schemas.microsoft.com/office/drawing/2014/main" id="{6A72A353-C231-4DA8-928E-B7ACA6A143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969" y="3542397"/>
            <a:ext cx="3401938" cy="3238952"/>
          </a:xfrm>
          <a:prstGeom prst="rect">
            <a:avLst/>
          </a:prstGeom>
        </p:spPr>
      </p:pic>
    </p:spTree>
    <p:extLst>
      <p:ext uri="{BB962C8B-B14F-4D97-AF65-F5344CB8AC3E}">
        <p14:creationId xmlns:p14="http://schemas.microsoft.com/office/powerpoint/2010/main" val="413391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92BC3-5940-F594-626F-83D0263E6D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D99726F-FF55-75E0-DDF6-C8D557A5A069}"/>
              </a:ext>
            </a:extLst>
          </p:cNvPr>
          <p:cNvSpPr txBox="1"/>
          <p:nvPr/>
        </p:nvSpPr>
        <p:spPr>
          <a:xfrm>
            <a:off x="389826" y="358877"/>
            <a:ext cx="6868391" cy="769441"/>
          </a:xfrm>
          <a:prstGeom prst="rect">
            <a:avLst/>
          </a:prstGeom>
          <a:noFill/>
        </p:spPr>
        <p:txBody>
          <a:bodyPr wrap="square" rtlCol="0">
            <a:spAutoFit/>
          </a:bodyPr>
          <a:lstStyle/>
          <a:p>
            <a:r>
              <a:rPr lang="en-US" sz="4400" b="1" dirty="0">
                <a:latin typeface="Times New Roman" panose="02020603050405020304" pitchFamily="18" charset="0"/>
                <a:ea typeface="Batang" panose="02030600000101010101" pitchFamily="18" charset="-127"/>
                <a:cs typeface="Times New Roman" panose="02020603050405020304" pitchFamily="18" charset="0"/>
              </a:rPr>
              <a:t>Data Imbalance</a:t>
            </a:r>
          </a:p>
        </p:txBody>
      </p:sp>
      <p:pic>
        <p:nvPicPr>
          <p:cNvPr id="4" name="Picture 3" descr="A graph of accident with multiple colored squares&#10;&#10;AI-generated content may be incorrect.">
            <a:extLst>
              <a:ext uri="{FF2B5EF4-FFF2-40B4-BE49-F238E27FC236}">
                <a16:creationId xmlns:a16="http://schemas.microsoft.com/office/drawing/2014/main" id="{C832C3B1-630F-062A-392A-74E3D1B27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822" y="0"/>
            <a:ext cx="6074633" cy="3531476"/>
          </a:xfrm>
          <a:prstGeom prst="rect">
            <a:avLst/>
          </a:prstGeom>
        </p:spPr>
      </p:pic>
      <p:pic>
        <p:nvPicPr>
          <p:cNvPr id="6" name="Picture 5" descr="A graph of a number of different colored squares&#10;&#10;AI-generated content may be incorrect.">
            <a:extLst>
              <a:ext uri="{FF2B5EF4-FFF2-40B4-BE49-F238E27FC236}">
                <a16:creationId xmlns:a16="http://schemas.microsoft.com/office/drawing/2014/main" id="{0F6332B0-897C-090C-3BCF-5719938B9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822" y="3641166"/>
            <a:ext cx="6198590" cy="3216834"/>
          </a:xfrm>
          <a:prstGeom prst="rect">
            <a:avLst/>
          </a:prstGeom>
        </p:spPr>
      </p:pic>
      <p:sp>
        <p:nvSpPr>
          <p:cNvPr id="9" name="TextBox 8">
            <a:extLst>
              <a:ext uri="{FF2B5EF4-FFF2-40B4-BE49-F238E27FC236}">
                <a16:creationId xmlns:a16="http://schemas.microsoft.com/office/drawing/2014/main" id="{52A06B2A-89D5-2BCE-A27E-30C4DACEAE11}"/>
              </a:ext>
            </a:extLst>
          </p:cNvPr>
          <p:cNvSpPr txBox="1"/>
          <p:nvPr/>
        </p:nvSpPr>
        <p:spPr>
          <a:xfrm>
            <a:off x="522053" y="4985845"/>
            <a:ext cx="3455067" cy="4918841"/>
          </a:xfrm>
          <a:prstGeom prst="rect">
            <a:avLst/>
          </a:prstGeom>
          <a:noFill/>
        </p:spPr>
        <p:txBody>
          <a:bodyPr wrap="square" rtlCol="0">
            <a:spAutoFit/>
          </a:bodyPr>
          <a:lstStyle/>
          <a:p>
            <a:endParaRPr lang="en-US" dirty="0"/>
          </a:p>
        </p:txBody>
      </p:sp>
      <p:sp>
        <p:nvSpPr>
          <p:cNvPr id="10" name="Rectangle 1">
            <a:extLst>
              <a:ext uri="{FF2B5EF4-FFF2-40B4-BE49-F238E27FC236}">
                <a16:creationId xmlns:a16="http://schemas.microsoft.com/office/drawing/2014/main" id="{43BBA510-06EF-01C3-DF44-81E3A62EB80F}"/>
              </a:ext>
            </a:extLst>
          </p:cNvPr>
          <p:cNvSpPr>
            <a:spLocks noChangeArrowheads="1"/>
          </p:cNvSpPr>
          <p:nvPr/>
        </p:nvSpPr>
        <p:spPr bwMode="auto">
          <a:xfrm>
            <a:off x="301336" y="1410491"/>
            <a:ext cx="5531905"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Imbalance and SMOTE: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original dataset was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highly imbalanced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63,392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Serious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18,766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Fatal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1,238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could bias the model towards predicting  accidents.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SMOTE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(Synthetic Minority Over-sampling Technique) was used to balance the classes, resampling all to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63,392 each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ensures the model learns patterns from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Serious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Fatal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cases, improving its prediction accuracy for rare but critical events.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8298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3236</TotalTime>
  <Words>1424</Words>
  <Application>Microsoft Office PowerPoint</Application>
  <PresentationFormat>Widescreen</PresentationFormat>
  <Paragraphs>130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Batang</vt:lpstr>
      <vt:lpstr>Aptos</vt:lpstr>
      <vt:lpstr>Aptos Display</vt:lpstr>
      <vt:lpstr>Arial</vt:lpstr>
      <vt:lpstr>Calibri</vt:lpstr>
      <vt:lpstr>Times New Roman</vt:lpstr>
      <vt:lpstr>Wingdings</vt:lpstr>
      <vt:lpstr>Office Theme</vt:lpstr>
      <vt:lpstr>PowerPoint Presentation</vt:lpstr>
      <vt:lpstr>UK road accident Analysis, Statistical Insights and 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Shalu Choudhary</dc:creator>
  <cp:lastModifiedBy>Abdul Adnan</cp:lastModifiedBy>
  <cp:revision>35</cp:revision>
  <dcterms:created xsi:type="dcterms:W3CDTF">2025-03-02T20:41:46Z</dcterms:created>
  <dcterms:modified xsi:type="dcterms:W3CDTF">2025-04-27T21:28:46Z</dcterms:modified>
</cp:coreProperties>
</file>