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legreya Sans SC" panose="020B0604020202020204" charset="0"/>
      <p:regular r:id="rId17"/>
    </p:embeddedFont>
    <p:embeddedFont>
      <p:font typeface="Alegreya Sans SC Bold" panose="020B0604020202020204" charset="0"/>
      <p:regular r:id="rId18"/>
    </p:embeddedFont>
    <p:embeddedFont>
      <p:font typeface="Calibri" panose="020F0502020204030204" pitchFamily="34" charset="0"/>
      <p:regular r:id="rId19"/>
      <p:bold r:id="rId20"/>
      <p:italic r:id="rId21"/>
      <p:boldItalic r:id="rId22"/>
    </p:embeddedFont>
    <p:embeddedFont>
      <p:font typeface="Fira Sans" panose="020B0503050000020004" pitchFamily="34" charset="0"/>
      <p:regular r:id="rId23"/>
    </p:embeddedFont>
    <p:embeddedFont>
      <p:font typeface="Fira Sans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18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476399" y="2173146"/>
            <a:ext cx="5249238" cy="6896447"/>
          </a:xfrm>
          <a:custGeom>
            <a:avLst/>
            <a:gdLst/>
            <a:ahLst/>
            <a:cxnLst/>
            <a:rect l="l" t="t" r="r" b="b"/>
            <a:pathLst>
              <a:path w="5249238" h="6896447">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C183D7F6-B498-43B3-948B-1728B52AA6E4}">
                <adec:decorative xmlns:adec="http://schemas.microsoft.com/office/drawing/2017/decorative" val="1"/>
              </a:ext>
            </a:extLst>
          </p:cNvPr>
          <p:cNvSpPr/>
          <p:nvPr/>
        </p:nvSpPr>
        <p:spPr>
          <a:xfrm rot="-10800000">
            <a:off x="-286818" y="1217407"/>
            <a:ext cx="5208407" cy="6842803"/>
          </a:xfrm>
          <a:custGeom>
            <a:avLst/>
            <a:gdLst/>
            <a:ahLst/>
            <a:cxnLst/>
            <a:rect l="l" t="t" r="r" b="b"/>
            <a:pathLst>
              <a:path w="5208407" h="6842803">
                <a:moveTo>
                  <a:pt x="0" y="0"/>
                </a:moveTo>
                <a:lnTo>
                  <a:pt x="5208407" y="0"/>
                </a:lnTo>
                <a:lnTo>
                  <a:pt x="5208407" y="6842803"/>
                </a:lnTo>
                <a:lnTo>
                  <a:pt x="0" y="68428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C183D7F6-B498-43B3-948B-1728B52AA6E4}">
                <adec:decorative xmlns:adec="http://schemas.microsoft.com/office/drawing/2017/decorative" val="1"/>
              </a:ext>
            </a:extLst>
          </p:cNvPr>
          <p:cNvSpPr/>
          <p:nvPr/>
        </p:nvSpPr>
        <p:spPr>
          <a:xfrm>
            <a:off x="4921589" y="3557484"/>
            <a:ext cx="13366411" cy="3043429"/>
          </a:xfrm>
          <a:custGeom>
            <a:avLst/>
            <a:gdLst/>
            <a:ahLst/>
            <a:cxnLst/>
            <a:rect l="l" t="t" r="r" b="b"/>
            <a:pathLst>
              <a:path w="13366411" h="3043429">
                <a:moveTo>
                  <a:pt x="0" y="0"/>
                </a:moveTo>
                <a:lnTo>
                  <a:pt x="13366411" y="0"/>
                </a:lnTo>
                <a:lnTo>
                  <a:pt x="13366411" y="3043429"/>
                </a:lnTo>
                <a:lnTo>
                  <a:pt x="0" y="304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C183D7F6-B498-43B3-948B-1728B52AA6E4}">
                <adec:decorative xmlns:adec="http://schemas.microsoft.com/office/drawing/2017/decorative" val="1"/>
              </a:ext>
            </a:extLst>
          </p:cNvPr>
          <p:cNvSpPr/>
          <p:nvPr/>
        </p:nvSpPr>
        <p:spPr>
          <a:xfrm>
            <a:off x="6422416" y="170049"/>
            <a:ext cx="8954418" cy="5621064"/>
          </a:xfrm>
          <a:custGeom>
            <a:avLst/>
            <a:gdLst/>
            <a:ahLst/>
            <a:cxnLst/>
            <a:rect l="l" t="t" r="r" b="b"/>
            <a:pathLst>
              <a:path w="8954418" h="5621064">
                <a:moveTo>
                  <a:pt x="0" y="0"/>
                </a:moveTo>
                <a:lnTo>
                  <a:pt x="8954418" y="0"/>
                </a:lnTo>
                <a:lnTo>
                  <a:pt x="8954418" y="5621063"/>
                </a:lnTo>
                <a:lnTo>
                  <a:pt x="0" y="56210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a:off x="13780228" y="-659099"/>
            <a:ext cx="11605199" cy="11605199"/>
          </a:xfrm>
          <a:custGeom>
            <a:avLst/>
            <a:gdLst/>
            <a:ahLst/>
            <a:cxnLst/>
            <a:rect l="l" t="t" r="r" b="b"/>
            <a:pathLst>
              <a:path w="11605199" h="11605199">
                <a:moveTo>
                  <a:pt x="0" y="0"/>
                </a:moveTo>
                <a:lnTo>
                  <a:pt x="11605198" y="0"/>
                </a:lnTo>
                <a:lnTo>
                  <a:pt x="11605198" y="11605198"/>
                </a:lnTo>
                <a:lnTo>
                  <a:pt x="0" y="1160519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5105202" y="3780965"/>
            <a:ext cx="10271632" cy="4001244"/>
          </a:xfrm>
          <a:prstGeom prst="rect">
            <a:avLst/>
          </a:prstGeom>
        </p:spPr>
        <p:txBody>
          <a:bodyPr lIns="0" tIns="0" rIns="0" bIns="0" rtlCol="0" anchor="t">
            <a:spAutoFit/>
          </a:bodyPr>
          <a:lstStyle/>
          <a:p>
            <a:pPr algn="l">
              <a:lnSpc>
                <a:spcPts val="14383"/>
              </a:lnSpc>
            </a:pPr>
            <a:r>
              <a:rPr lang="en-US" sz="14241" spc="3816">
                <a:solidFill>
                  <a:srgbClr val="D7FDFF"/>
                </a:solidFill>
                <a:latin typeface="Alegreya Sans SC"/>
                <a:ea typeface="Alegreya Sans SC"/>
                <a:cs typeface="Alegreya Sans SC"/>
                <a:sym typeface="Alegreya Sans SC"/>
              </a:rPr>
              <a:t>Car Crusher  </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466570" y="2547050"/>
            <a:ext cx="15354859" cy="5221244"/>
          </a:xfrm>
          <a:prstGeom prst="rect">
            <a:avLst/>
          </a:prstGeom>
        </p:spPr>
        <p:txBody>
          <a:bodyPr lIns="0" tIns="0" rIns="0" bIns="0" rtlCol="0" anchor="t">
            <a:spAutoFit/>
          </a:bodyPr>
          <a:lstStyle/>
          <a:p>
            <a:pPr marL="715535" lvl="1" indent="-357768" algn="just">
              <a:lnSpc>
                <a:spcPts val="4639"/>
              </a:lnSpc>
              <a:buFont typeface="Arial"/>
              <a:buChar char="•"/>
            </a:pPr>
            <a:r>
              <a:rPr lang="en-US" sz="3314" b="1">
                <a:solidFill>
                  <a:srgbClr val="D7FDFF"/>
                </a:solidFill>
                <a:latin typeface="Fira Sans Bold"/>
                <a:ea typeface="Fira Sans Bold"/>
                <a:cs typeface="Fira Sans Bold"/>
                <a:sym typeface="Fira Sans Bold"/>
              </a:rPr>
              <a:t>Game State Management: </a:t>
            </a:r>
            <a:r>
              <a:rPr lang="en-US" sz="3314">
                <a:solidFill>
                  <a:srgbClr val="D7FDFF"/>
                </a:solidFill>
                <a:latin typeface="Fira Sans"/>
                <a:ea typeface="Fira Sans"/>
                <a:cs typeface="Fira Sans"/>
                <a:sym typeface="Fira Sans"/>
              </a:rPr>
              <a:t>Inside the loop, the game state is reset, and a clock is started to track the time. The loop runs the following sequence:</a:t>
            </a:r>
          </a:p>
          <a:p>
            <a:pPr marL="715535" lvl="1" indent="-357768" algn="just">
              <a:lnSpc>
                <a:spcPts val="4639"/>
              </a:lnSpc>
              <a:buAutoNum type="arabicPeriod"/>
            </a:pPr>
            <a:r>
              <a:rPr lang="en-US" sz="3314">
                <a:solidFill>
                  <a:srgbClr val="D7FDFF"/>
                </a:solidFill>
                <a:latin typeface="Fira Sans"/>
                <a:ea typeface="Fira Sans"/>
                <a:cs typeface="Fira Sans"/>
                <a:sym typeface="Fira Sans"/>
              </a:rPr>
              <a:t>Clear the screen.</a:t>
            </a:r>
          </a:p>
          <a:p>
            <a:pPr marL="715535" lvl="1" indent="-357768" algn="just">
              <a:lnSpc>
                <a:spcPts val="4639"/>
              </a:lnSpc>
              <a:buAutoNum type="arabicPeriod"/>
            </a:pPr>
            <a:r>
              <a:rPr lang="en-US" sz="3314">
                <a:solidFill>
                  <a:srgbClr val="D7FDFF"/>
                </a:solidFill>
                <a:latin typeface="Fira Sans"/>
                <a:ea typeface="Fira Sans"/>
                <a:cs typeface="Fira Sans"/>
                <a:sym typeface="Fira Sans"/>
              </a:rPr>
              <a:t>Create new enemies every two turns using the create_enemies() function.</a:t>
            </a:r>
          </a:p>
          <a:p>
            <a:pPr marL="715535" lvl="1" indent="-357768" algn="just">
              <a:lnSpc>
                <a:spcPts val="4639"/>
              </a:lnSpc>
              <a:buAutoNum type="arabicPeriod"/>
            </a:pPr>
            <a:r>
              <a:rPr lang="en-US" sz="3314">
                <a:solidFill>
                  <a:srgbClr val="D7FDFF"/>
                </a:solidFill>
                <a:latin typeface="Fira Sans"/>
                <a:ea typeface="Fira Sans"/>
                <a:cs typeface="Fira Sans"/>
                <a:sym typeface="Fira Sans"/>
              </a:rPr>
              <a:t>Move existing enemies using the enemy_Movement() function.</a:t>
            </a:r>
          </a:p>
          <a:p>
            <a:pPr marL="715535" lvl="1" indent="-357768" algn="just">
              <a:lnSpc>
                <a:spcPts val="4639"/>
              </a:lnSpc>
              <a:buAutoNum type="arabicPeriod"/>
            </a:pPr>
            <a:r>
              <a:rPr lang="en-US" sz="3314">
                <a:solidFill>
                  <a:srgbClr val="D7FDFF"/>
                </a:solidFill>
                <a:latin typeface="Fira Sans"/>
                <a:ea typeface="Fira Sans"/>
                <a:cs typeface="Fira Sans"/>
                <a:sym typeface="Fira Sans"/>
              </a:rPr>
              <a:t>Render the game roads and player/enemy positions using roads_create().</a:t>
            </a:r>
          </a:p>
          <a:p>
            <a:pPr marL="715535" lvl="1" indent="-357768" algn="just">
              <a:lnSpc>
                <a:spcPts val="4639"/>
              </a:lnSpc>
              <a:buAutoNum type="arabicPeriod"/>
            </a:pPr>
            <a:r>
              <a:rPr lang="en-US" sz="3314">
                <a:solidFill>
                  <a:srgbClr val="D7FDFF"/>
                </a:solidFill>
                <a:latin typeface="Fira Sans"/>
                <a:ea typeface="Fira Sans"/>
                <a:cs typeface="Fira Sans"/>
                <a:sym typeface="Fira Sans"/>
              </a:rPr>
              <a:t>Handle player movement based on input using the player_Movement() function.</a:t>
            </a:r>
          </a:p>
          <a:p>
            <a:pPr marL="715535" lvl="1" indent="-357768" algn="just">
              <a:lnSpc>
                <a:spcPts val="4639"/>
              </a:lnSpc>
              <a:buAutoNum type="arabicPeriod"/>
            </a:pPr>
            <a:r>
              <a:rPr lang="en-US" sz="3314">
                <a:solidFill>
                  <a:srgbClr val="D7FDFF"/>
                </a:solidFill>
                <a:latin typeface="Fira Sans"/>
                <a:ea typeface="Fira Sans"/>
                <a:cs typeface="Fira Sans"/>
                <a:sym typeface="Fira Sans"/>
              </a:rPr>
              <a:t>Calculate and display the player's score using Show_Score().</a:t>
            </a:r>
          </a:p>
        </p:txBody>
      </p:sp>
      <p:sp>
        <p:nvSpPr>
          <p:cNvPr id="3" name="TextBox 3"/>
          <p:cNvSpPr txBox="1"/>
          <p:nvPr/>
        </p:nvSpPr>
        <p:spPr>
          <a:xfrm>
            <a:off x="4483427" y="1013565"/>
            <a:ext cx="8719027" cy="1403873"/>
          </a:xfrm>
          <a:prstGeom prst="rect">
            <a:avLst/>
          </a:prstGeom>
        </p:spPr>
        <p:txBody>
          <a:bodyPr lIns="0" tIns="0" rIns="0" bIns="0" rtlCol="0" anchor="t">
            <a:spAutoFit/>
          </a:bodyPr>
          <a:lstStyle/>
          <a:p>
            <a:pPr algn="ctr">
              <a:lnSpc>
                <a:spcPts val="10296"/>
              </a:lnSpc>
              <a:spcBef>
                <a:spcPct val="0"/>
              </a:spcBef>
            </a:pPr>
            <a:r>
              <a:rPr lang="en-US" sz="7354" b="1">
                <a:solidFill>
                  <a:srgbClr val="D7FDFF"/>
                </a:solidFill>
                <a:latin typeface="Alegreya Sans SC Bold"/>
                <a:ea typeface="Alegreya Sans SC Bold"/>
                <a:cs typeface="Alegreya Sans SC Bold"/>
                <a:sym typeface="Alegreya Sans SC Bold"/>
              </a:rPr>
              <a:t>Game Loop</a:t>
            </a:r>
          </a:p>
        </p:txBody>
      </p:sp>
      <p:sp>
        <p:nvSpPr>
          <p:cNvPr id="4" name="Freeform 4">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C183D7F6-B498-43B3-948B-1728B52AA6E4}">
                <adec:decorative xmlns:adec="http://schemas.microsoft.com/office/drawing/2017/decorative" val="1"/>
              </a:ext>
            </a:extLst>
          </p:cNvPr>
          <p:cNvSpPr/>
          <p:nvPr/>
        </p:nvSpPr>
        <p:spPr>
          <a:xfrm flipV="1">
            <a:off x="1222889" y="-387411"/>
            <a:ext cx="2567706" cy="3373451"/>
          </a:xfrm>
          <a:custGeom>
            <a:avLst/>
            <a:gdLst/>
            <a:ahLst/>
            <a:cxnLst/>
            <a:rect l="l" t="t" r="r" b="b"/>
            <a:pathLst>
              <a:path w="2567706" h="3373451">
                <a:moveTo>
                  <a:pt x="0" y="3373452"/>
                </a:moveTo>
                <a:lnTo>
                  <a:pt x="2567706" y="3373452"/>
                </a:lnTo>
                <a:lnTo>
                  <a:pt x="2567706" y="0"/>
                </a:lnTo>
                <a:lnTo>
                  <a:pt x="0" y="0"/>
                </a:lnTo>
                <a:lnTo>
                  <a:pt x="0" y="3373452"/>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rot="-10800000" flipH="1">
            <a:off x="-767315" y="-135036"/>
            <a:ext cx="3274057" cy="4301455"/>
          </a:xfrm>
          <a:custGeom>
            <a:avLst/>
            <a:gdLst/>
            <a:ahLst/>
            <a:cxnLst/>
            <a:rect l="l" t="t" r="r" b="b"/>
            <a:pathLst>
              <a:path w="3274057" h="4301455">
                <a:moveTo>
                  <a:pt x="3274057" y="0"/>
                </a:moveTo>
                <a:lnTo>
                  <a:pt x="0" y="0"/>
                </a:lnTo>
                <a:lnTo>
                  <a:pt x="0" y="4301455"/>
                </a:lnTo>
                <a:lnTo>
                  <a:pt x="3274057" y="4301455"/>
                </a:lnTo>
                <a:lnTo>
                  <a:pt x="327405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rot="-10800000" flipV="1">
            <a:off x="14786756" y="7403374"/>
            <a:ext cx="2582789" cy="3393268"/>
          </a:xfrm>
          <a:custGeom>
            <a:avLst/>
            <a:gdLst/>
            <a:ahLst/>
            <a:cxnLst/>
            <a:rect l="l" t="t" r="r" b="b"/>
            <a:pathLst>
              <a:path w="2582789" h="3393268">
                <a:moveTo>
                  <a:pt x="0" y="3393267"/>
                </a:moveTo>
                <a:lnTo>
                  <a:pt x="2582789" y="3393267"/>
                </a:lnTo>
                <a:lnTo>
                  <a:pt x="2582789" y="0"/>
                </a:lnTo>
                <a:lnTo>
                  <a:pt x="0" y="0"/>
                </a:lnTo>
                <a:lnTo>
                  <a:pt x="0" y="339326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C183D7F6-B498-43B3-948B-1728B52AA6E4}">
                <adec:decorative xmlns:adec="http://schemas.microsoft.com/office/drawing/2017/decorative" val="1"/>
              </a:ext>
            </a:extLst>
          </p:cNvPr>
          <p:cNvSpPr/>
          <p:nvPr/>
        </p:nvSpPr>
        <p:spPr>
          <a:xfrm flipH="1">
            <a:off x="16078150" y="6216062"/>
            <a:ext cx="3293290" cy="4326723"/>
          </a:xfrm>
          <a:custGeom>
            <a:avLst/>
            <a:gdLst/>
            <a:ahLst/>
            <a:cxnLst/>
            <a:rect l="l" t="t" r="r" b="b"/>
            <a:pathLst>
              <a:path w="3293290" h="4326723">
                <a:moveTo>
                  <a:pt x="3293290" y="0"/>
                </a:moveTo>
                <a:lnTo>
                  <a:pt x="0" y="0"/>
                </a:lnTo>
                <a:lnTo>
                  <a:pt x="0" y="4326722"/>
                </a:lnTo>
                <a:lnTo>
                  <a:pt x="3293290" y="4326722"/>
                </a:lnTo>
                <a:lnTo>
                  <a:pt x="329329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466570" y="2556575"/>
            <a:ext cx="15354859" cy="2233295"/>
          </a:xfrm>
          <a:prstGeom prst="rect">
            <a:avLst/>
          </a:prstGeom>
        </p:spPr>
        <p:txBody>
          <a:bodyPr lIns="0" tIns="0" rIns="0" bIns="0" rtlCol="0" anchor="t">
            <a:spAutoFit/>
          </a:bodyPr>
          <a:lstStyle/>
          <a:p>
            <a:pPr marL="690879" lvl="1" indent="-345439" algn="just">
              <a:lnSpc>
                <a:spcPts val="4479"/>
              </a:lnSpc>
              <a:buFont typeface="Arial"/>
              <a:buChar char="•"/>
            </a:pPr>
            <a:r>
              <a:rPr lang="en-US" sz="3199" b="1">
                <a:solidFill>
                  <a:srgbClr val="D7FDFF"/>
                </a:solidFill>
                <a:latin typeface="Fira Sans Bold"/>
                <a:ea typeface="Fira Sans Bold"/>
                <a:cs typeface="Fira Sans Bold"/>
                <a:sym typeface="Fira Sans Bold"/>
              </a:rPr>
              <a:t>Creating Enemies: </a:t>
            </a:r>
            <a:r>
              <a:rPr lang="en-US" sz="3199">
                <a:solidFill>
                  <a:srgbClr val="D7FDFF"/>
                </a:solidFill>
                <a:latin typeface="Fira Sans"/>
                <a:ea typeface="Fira Sans"/>
                <a:cs typeface="Fira Sans"/>
                <a:sym typeface="Fira Sans"/>
              </a:rPr>
              <a:t>The create_enemies() function generates enemy positions randomly within specified bounds. It ensures that enemies do not spawn in water or out of bounds. The enemies are added to the arrays enemy_Position_X and enemy_Position_Y, and the enemy_Count is updated.</a:t>
            </a:r>
          </a:p>
        </p:txBody>
      </p:sp>
      <p:sp>
        <p:nvSpPr>
          <p:cNvPr id="3" name="TextBox 3"/>
          <p:cNvSpPr txBox="1"/>
          <p:nvPr/>
        </p:nvSpPr>
        <p:spPr>
          <a:xfrm>
            <a:off x="3790595" y="1013565"/>
            <a:ext cx="12534134" cy="1403873"/>
          </a:xfrm>
          <a:prstGeom prst="rect">
            <a:avLst/>
          </a:prstGeom>
        </p:spPr>
        <p:txBody>
          <a:bodyPr lIns="0" tIns="0" rIns="0" bIns="0" rtlCol="0" anchor="t">
            <a:spAutoFit/>
          </a:bodyPr>
          <a:lstStyle/>
          <a:p>
            <a:pPr algn="ctr">
              <a:lnSpc>
                <a:spcPts val="10296"/>
              </a:lnSpc>
              <a:spcBef>
                <a:spcPct val="0"/>
              </a:spcBef>
            </a:pPr>
            <a:r>
              <a:rPr lang="en-US" sz="7354" b="1">
                <a:solidFill>
                  <a:srgbClr val="D7FDFF"/>
                </a:solidFill>
                <a:latin typeface="Alegreya Sans SC Bold"/>
                <a:ea typeface="Alegreya Sans SC Bold"/>
                <a:cs typeface="Alegreya Sans SC Bold"/>
                <a:sym typeface="Alegreya Sans SC Bold"/>
              </a:rPr>
              <a:t>Enemy Creation and Movement</a:t>
            </a:r>
          </a:p>
        </p:txBody>
      </p:sp>
      <p:sp>
        <p:nvSpPr>
          <p:cNvPr id="4" name="Freeform 4">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C183D7F6-B498-43B3-948B-1728B52AA6E4}">
                <adec:decorative xmlns:adec="http://schemas.microsoft.com/office/drawing/2017/decorative" val="1"/>
              </a:ext>
            </a:extLst>
          </p:cNvPr>
          <p:cNvSpPr/>
          <p:nvPr/>
        </p:nvSpPr>
        <p:spPr>
          <a:xfrm flipV="1">
            <a:off x="1222889" y="-387411"/>
            <a:ext cx="2567706" cy="3373451"/>
          </a:xfrm>
          <a:custGeom>
            <a:avLst/>
            <a:gdLst/>
            <a:ahLst/>
            <a:cxnLst/>
            <a:rect l="l" t="t" r="r" b="b"/>
            <a:pathLst>
              <a:path w="2567706" h="3373451">
                <a:moveTo>
                  <a:pt x="0" y="3373452"/>
                </a:moveTo>
                <a:lnTo>
                  <a:pt x="2567706" y="3373452"/>
                </a:lnTo>
                <a:lnTo>
                  <a:pt x="2567706" y="0"/>
                </a:lnTo>
                <a:lnTo>
                  <a:pt x="0" y="0"/>
                </a:lnTo>
                <a:lnTo>
                  <a:pt x="0" y="3373452"/>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rot="-10800000" flipH="1">
            <a:off x="-767315" y="-135036"/>
            <a:ext cx="3274057" cy="4301455"/>
          </a:xfrm>
          <a:custGeom>
            <a:avLst/>
            <a:gdLst/>
            <a:ahLst/>
            <a:cxnLst/>
            <a:rect l="l" t="t" r="r" b="b"/>
            <a:pathLst>
              <a:path w="3274057" h="4301455">
                <a:moveTo>
                  <a:pt x="3274057" y="0"/>
                </a:moveTo>
                <a:lnTo>
                  <a:pt x="0" y="0"/>
                </a:lnTo>
                <a:lnTo>
                  <a:pt x="0" y="4301455"/>
                </a:lnTo>
                <a:lnTo>
                  <a:pt x="3274057" y="4301455"/>
                </a:lnTo>
                <a:lnTo>
                  <a:pt x="327405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rot="-10800000" flipV="1">
            <a:off x="14786756" y="7403374"/>
            <a:ext cx="2582789" cy="3393268"/>
          </a:xfrm>
          <a:custGeom>
            <a:avLst/>
            <a:gdLst/>
            <a:ahLst/>
            <a:cxnLst/>
            <a:rect l="l" t="t" r="r" b="b"/>
            <a:pathLst>
              <a:path w="2582789" h="3393268">
                <a:moveTo>
                  <a:pt x="0" y="3393267"/>
                </a:moveTo>
                <a:lnTo>
                  <a:pt x="2582789" y="3393267"/>
                </a:lnTo>
                <a:lnTo>
                  <a:pt x="2582789" y="0"/>
                </a:lnTo>
                <a:lnTo>
                  <a:pt x="0" y="0"/>
                </a:lnTo>
                <a:lnTo>
                  <a:pt x="0" y="339326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C183D7F6-B498-43B3-948B-1728B52AA6E4}">
                <adec:decorative xmlns:adec="http://schemas.microsoft.com/office/drawing/2017/decorative" val="1"/>
              </a:ext>
            </a:extLst>
          </p:cNvPr>
          <p:cNvSpPr/>
          <p:nvPr/>
        </p:nvSpPr>
        <p:spPr>
          <a:xfrm flipH="1">
            <a:off x="16078150" y="6216062"/>
            <a:ext cx="3293290" cy="4326723"/>
          </a:xfrm>
          <a:custGeom>
            <a:avLst/>
            <a:gdLst/>
            <a:ahLst/>
            <a:cxnLst/>
            <a:rect l="l" t="t" r="r" b="b"/>
            <a:pathLst>
              <a:path w="3293290" h="4326723">
                <a:moveTo>
                  <a:pt x="3293290" y="0"/>
                </a:moveTo>
                <a:lnTo>
                  <a:pt x="0" y="0"/>
                </a:lnTo>
                <a:lnTo>
                  <a:pt x="0" y="4326722"/>
                </a:lnTo>
                <a:lnTo>
                  <a:pt x="3293290" y="4326722"/>
                </a:lnTo>
                <a:lnTo>
                  <a:pt x="329329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466570" y="5076825"/>
            <a:ext cx="15354859" cy="1671320"/>
          </a:xfrm>
          <a:prstGeom prst="rect">
            <a:avLst/>
          </a:prstGeom>
        </p:spPr>
        <p:txBody>
          <a:bodyPr lIns="0" tIns="0" rIns="0" bIns="0" rtlCol="0" anchor="t">
            <a:spAutoFit/>
          </a:bodyPr>
          <a:lstStyle/>
          <a:p>
            <a:pPr marL="690879" lvl="1" indent="-345439" algn="just">
              <a:lnSpc>
                <a:spcPts val="4479"/>
              </a:lnSpc>
              <a:buFont typeface="Arial"/>
              <a:buChar char="•"/>
            </a:pPr>
            <a:r>
              <a:rPr lang="en-US" sz="3199" b="1">
                <a:solidFill>
                  <a:srgbClr val="D7FDFF"/>
                </a:solidFill>
                <a:latin typeface="Fira Sans Bold"/>
                <a:ea typeface="Fira Sans Bold"/>
                <a:cs typeface="Fira Sans Bold"/>
                <a:sym typeface="Fira Sans Bold"/>
              </a:rPr>
              <a:t>Moving Enemies: </a:t>
            </a:r>
            <a:r>
              <a:rPr lang="en-US" sz="3199">
                <a:solidFill>
                  <a:srgbClr val="D7FDFF"/>
                </a:solidFill>
                <a:latin typeface="Fira Sans"/>
                <a:ea typeface="Fira Sans"/>
                <a:cs typeface="Fira Sans"/>
                <a:sym typeface="Fira Sans"/>
              </a:rPr>
              <a:t>The enemy_Movement() function updates the vertical position of all enemies by decrementing their Y-coordinate, effectively moving them upwards on the screen.</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466570" y="2556575"/>
            <a:ext cx="15354859" cy="2233295"/>
          </a:xfrm>
          <a:prstGeom prst="rect">
            <a:avLst/>
          </a:prstGeom>
        </p:spPr>
        <p:txBody>
          <a:bodyPr lIns="0" tIns="0" rIns="0" bIns="0" rtlCol="0" anchor="t">
            <a:spAutoFit/>
          </a:bodyPr>
          <a:lstStyle/>
          <a:p>
            <a:pPr marL="690879" lvl="1" indent="-345439" algn="just">
              <a:lnSpc>
                <a:spcPts val="4479"/>
              </a:lnSpc>
              <a:buFont typeface="Arial"/>
              <a:buChar char="•"/>
            </a:pPr>
            <a:r>
              <a:rPr lang="en-US" sz="3199" b="1">
                <a:solidFill>
                  <a:srgbClr val="D7FDFF"/>
                </a:solidFill>
                <a:latin typeface="Fira Sans Bold"/>
                <a:ea typeface="Fira Sans Bold"/>
                <a:cs typeface="Fira Sans Bold"/>
                <a:sym typeface="Fira Sans Bold"/>
              </a:rPr>
              <a:t>Detecting Collisions: </a:t>
            </a:r>
            <a:r>
              <a:rPr lang="en-US" sz="3199">
                <a:solidFill>
                  <a:srgbClr val="D7FDFF"/>
                </a:solidFill>
                <a:latin typeface="Fira Sans"/>
                <a:ea typeface="Fira Sans"/>
                <a:cs typeface="Fira Sans"/>
                <a:sym typeface="Fira Sans"/>
              </a:rPr>
              <a:t>The player_Movement() function checks for collisions between the player and enemies. It compares the player's position against all enemy positions stored in the arrays. If the player's position matches any enemy position, or if they are adjacent, a collision is detected.</a:t>
            </a:r>
          </a:p>
        </p:txBody>
      </p:sp>
      <p:sp>
        <p:nvSpPr>
          <p:cNvPr id="3" name="TextBox 3"/>
          <p:cNvSpPr txBox="1"/>
          <p:nvPr/>
        </p:nvSpPr>
        <p:spPr>
          <a:xfrm>
            <a:off x="3790595" y="1013565"/>
            <a:ext cx="12534134" cy="1403873"/>
          </a:xfrm>
          <a:prstGeom prst="rect">
            <a:avLst/>
          </a:prstGeom>
        </p:spPr>
        <p:txBody>
          <a:bodyPr lIns="0" tIns="0" rIns="0" bIns="0" rtlCol="0" anchor="t">
            <a:spAutoFit/>
          </a:bodyPr>
          <a:lstStyle/>
          <a:p>
            <a:pPr algn="ctr">
              <a:lnSpc>
                <a:spcPts val="10296"/>
              </a:lnSpc>
              <a:spcBef>
                <a:spcPct val="0"/>
              </a:spcBef>
            </a:pPr>
            <a:r>
              <a:rPr lang="en-US" sz="7354" b="1">
                <a:solidFill>
                  <a:srgbClr val="D7FDFF"/>
                </a:solidFill>
                <a:latin typeface="Alegreya Sans SC Bold"/>
                <a:ea typeface="Alegreya Sans SC Bold"/>
                <a:cs typeface="Alegreya Sans SC Bold"/>
                <a:sym typeface="Alegreya Sans SC Bold"/>
              </a:rPr>
              <a:t>Collision Detection</a:t>
            </a:r>
          </a:p>
        </p:txBody>
      </p:sp>
      <p:sp>
        <p:nvSpPr>
          <p:cNvPr id="4" name="Freeform 4">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C183D7F6-B498-43B3-948B-1728B52AA6E4}">
                <adec:decorative xmlns:adec="http://schemas.microsoft.com/office/drawing/2017/decorative" val="1"/>
              </a:ext>
            </a:extLst>
          </p:cNvPr>
          <p:cNvSpPr/>
          <p:nvPr/>
        </p:nvSpPr>
        <p:spPr>
          <a:xfrm flipV="1">
            <a:off x="1222889" y="-387411"/>
            <a:ext cx="2567706" cy="3373451"/>
          </a:xfrm>
          <a:custGeom>
            <a:avLst/>
            <a:gdLst/>
            <a:ahLst/>
            <a:cxnLst/>
            <a:rect l="l" t="t" r="r" b="b"/>
            <a:pathLst>
              <a:path w="2567706" h="3373451">
                <a:moveTo>
                  <a:pt x="0" y="3373452"/>
                </a:moveTo>
                <a:lnTo>
                  <a:pt x="2567706" y="3373452"/>
                </a:lnTo>
                <a:lnTo>
                  <a:pt x="2567706" y="0"/>
                </a:lnTo>
                <a:lnTo>
                  <a:pt x="0" y="0"/>
                </a:lnTo>
                <a:lnTo>
                  <a:pt x="0" y="3373452"/>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rot="-10800000" flipH="1">
            <a:off x="-767315" y="-135036"/>
            <a:ext cx="3274057" cy="4301455"/>
          </a:xfrm>
          <a:custGeom>
            <a:avLst/>
            <a:gdLst/>
            <a:ahLst/>
            <a:cxnLst/>
            <a:rect l="l" t="t" r="r" b="b"/>
            <a:pathLst>
              <a:path w="3274057" h="4301455">
                <a:moveTo>
                  <a:pt x="3274057" y="0"/>
                </a:moveTo>
                <a:lnTo>
                  <a:pt x="0" y="0"/>
                </a:lnTo>
                <a:lnTo>
                  <a:pt x="0" y="4301455"/>
                </a:lnTo>
                <a:lnTo>
                  <a:pt x="3274057" y="4301455"/>
                </a:lnTo>
                <a:lnTo>
                  <a:pt x="327405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rot="-10800000" flipV="1">
            <a:off x="14786756" y="7403374"/>
            <a:ext cx="2582789" cy="3393268"/>
          </a:xfrm>
          <a:custGeom>
            <a:avLst/>
            <a:gdLst/>
            <a:ahLst/>
            <a:cxnLst/>
            <a:rect l="l" t="t" r="r" b="b"/>
            <a:pathLst>
              <a:path w="2582789" h="3393268">
                <a:moveTo>
                  <a:pt x="0" y="3393267"/>
                </a:moveTo>
                <a:lnTo>
                  <a:pt x="2582789" y="3393267"/>
                </a:lnTo>
                <a:lnTo>
                  <a:pt x="2582789" y="0"/>
                </a:lnTo>
                <a:lnTo>
                  <a:pt x="0" y="0"/>
                </a:lnTo>
                <a:lnTo>
                  <a:pt x="0" y="339326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C183D7F6-B498-43B3-948B-1728B52AA6E4}">
                <adec:decorative xmlns:adec="http://schemas.microsoft.com/office/drawing/2017/decorative" val="1"/>
              </a:ext>
            </a:extLst>
          </p:cNvPr>
          <p:cNvSpPr/>
          <p:nvPr/>
        </p:nvSpPr>
        <p:spPr>
          <a:xfrm flipH="1">
            <a:off x="16078150" y="6216062"/>
            <a:ext cx="3293290" cy="4326723"/>
          </a:xfrm>
          <a:custGeom>
            <a:avLst/>
            <a:gdLst/>
            <a:ahLst/>
            <a:cxnLst/>
            <a:rect l="l" t="t" r="r" b="b"/>
            <a:pathLst>
              <a:path w="3293290" h="4326723">
                <a:moveTo>
                  <a:pt x="3293290" y="0"/>
                </a:moveTo>
                <a:lnTo>
                  <a:pt x="0" y="0"/>
                </a:lnTo>
                <a:lnTo>
                  <a:pt x="0" y="4326722"/>
                </a:lnTo>
                <a:lnTo>
                  <a:pt x="3293290" y="4326722"/>
                </a:lnTo>
                <a:lnTo>
                  <a:pt x="329329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466570" y="5076825"/>
            <a:ext cx="15354859" cy="2233295"/>
          </a:xfrm>
          <a:prstGeom prst="rect">
            <a:avLst/>
          </a:prstGeom>
        </p:spPr>
        <p:txBody>
          <a:bodyPr lIns="0" tIns="0" rIns="0" bIns="0" rtlCol="0" anchor="t">
            <a:spAutoFit/>
          </a:bodyPr>
          <a:lstStyle/>
          <a:p>
            <a:pPr marL="690879" lvl="1" indent="-345439" algn="just">
              <a:lnSpc>
                <a:spcPts val="4479"/>
              </a:lnSpc>
              <a:buFont typeface="Arial"/>
              <a:buChar char="•"/>
            </a:pPr>
            <a:r>
              <a:rPr lang="en-US" sz="3199" b="1">
                <a:solidFill>
                  <a:srgbClr val="D7FDFF"/>
                </a:solidFill>
                <a:latin typeface="Fira Sans Bold"/>
                <a:ea typeface="Fira Sans Bold"/>
                <a:cs typeface="Fira Sans Bold"/>
                <a:sym typeface="Fira Sans Bold"/>
              </a:rPr>
              <a:t>Game Over Conditions: </a:t>
            </a:r>
            <a:r>
              <a:rPr lang="en-US" sz="3199">
                <a:solidFill>
                  <a:srgbClr val="D7FDFF"/>
                </a:solidFill>
                <a:latin typeface="Fira Sans"/>
                <a:ea typeface="Fira Sans"/>
                <a:cs typeface="Fira Sans"/>
                <a:sym typeface="Fira Sans"/>
              </a:rPr>
              <a:t>If a collision is detected, the game prints a "Game OVER" message, plays the game over music, and sets the game variable to false (0) to exit the loop. Additionally, it checks if the player goes out of bounds and triggers the same game over conditions.</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466570" y="2556575"/>
            <a:ext cx="15354859" cy="1671320"/>
          </a:xfrm>
          <a:prstGeom prst="rect">
            <a:avLst/>
          </a:prstGeom>
        </p:spPr>
        <p:txBody>
          <a:bodyPr lIns="0" tIns="0" rIns="0" bIns="0" rtlCol="0" anchor="t">
            <a:spAutoFit/>
          </a:bodyPr>
          <a:lstStyle/>
          <a:p>
            <a:pPr marL="690879" lvl="1" indent="-345439" algn="just">
              <a:lnSpc>
                <a:spcPts val="4479"/>
              </a:lnSpc>
              <a:buFont typeface="Arial"/>
              <a:buChar char="•"/>
            </a:pPr>
            <a:r>
              <a:rPr lang="en-US" sz="3199" b="1">
                <a:solidFill>
                  <a:srgbClr val="D7FDFF"/>
                </a:solidFill>
                <a:latin typeface="Fira Sans Bold"/>
                <a:ea typeface="Fira Sans Bold"/>
                <a:cs typeface="Fira Sans Bold"/>
                <a:sym typeface="Fira Sans Bold"/>
              </a:rPr>
              <a:t>Calculating Score: </a:t>
            </a:r>
            <a:r>
              <a:rPr lang="en-US" sz="3199">
                <a:solidFill>
                  <a:srgbClr val="D7FDFF"/>
                </a:solidFill>
                <a:latin typeface="Fira Sans"/>
                <a:ea typeface="Fira Sans"/>
                <a:cs typeface="Fira Sans"/>
                <a:sym typeface="Fira Sans"/>
              </a:rPr>
              <a:t>The score is calculated based on the elapsed time since the start of the game. The Show_Score() function computes the time difference using the clock() function and displays it in seconds.</a:t>
            </a:r>
          </a:p>
        </p:txBody>
      </p:sp>
      <p:sp>
        <p:nvSpPr>
          <p:cNvPr id="3" name="TextBox 3"/>
          <p:cNvSpPr txBox="1"/>
          <p:nvPr/>
        </p:nvSpPr>
        <p:spPr>
          <a:xfrm>
            <a:off x="3790595" y="1013565"/>
            <a:ext cx="12534134" cy="1403873"/>
          </a:xfrm>
          <a:prstGeom prst="rect">
            <a:avLst/>
          </a:prstGeom>
        </p:spPr>
        <p:txBody>
          <a:bodyPr lIns="0" tIns="0" rIns="0" bIns="0" rtlCol="0" anchor="t">
            <a:spAutoFit/>
          </a:bodyPr>
          <a:lstStyle/>
          <a:p>
            <a:pPr algn="ctr">
              <a:lnSpc>
                <a:spcPts val="10296"/>
              </a:lnSpc>
              <a:spcBef>
                <a:spcPct val="0"/>
              </a:spcBef>
            </a:pPr>
            <a:r>
              <a:rPr lang="en-US" sz="7354" b="1">
                <a:solidFill>
                  <a:srgbClr val="D7FDFF"/>
                </a:solidFill>
                <a:latin typeface="Alegreya Sans SC Bold"/>
                <a:ea typeface="Alegreya Sans SC Bold"/>
                <a:cs typeface="Alegreya Sans SC Bold"/>
                <a:sym typeface="Alegreya Sans SC Bold"/>
              </a:rPr>
              <a:t>Scoring System</a:t>
            </a:r>
          </a:p>
        </p:txBody>
      </p:sp>
      <p:sp>
        <p:nvSpPr>
          <p:cNvPr id="4" name="Freeform 4">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C183D7F6-B498-43B3-948B-1728B52AA6E4}">
                <adec:decorative xmlns:adec="http://schemas.microsoft.com/office/drawing/2017/decorative" val="1"/>
              </a:ext>
            </a:extLst>
          </p:cNvPr>
          <p:cNvSpPr/>
          <p:nvPr/>
        </p:nvSpPr>
        <p:spPr>
          <a:xfrm flipV="1">
            <a:off x="1222889" y="-387411"/>
            <a:ext cx="2567706" cy="3373451"/>
          </a:xfrm>
          <a:custGeom>
            <a:avLst/>
            <a:gdLst/>
            <a:ahLst/>
            <a:cxnLst/>
            <a:rect l="l" t="t" r="r" b="b"/>
            <a:pathLst>
              <a:path w="2567706" h="3373451">
                <a:moveTo>
                  <a:pt x="0" y="3373452"/>
                </a:moveTo>
                <a:lnTo>
                  <a:pt x="2567706" y="3373452"/>
                </a:lnTo>
                <a:lnTo>
                  <a:pt x="2567706" y="0"/>
                </a:lnTo>
                <a:lnTo>
                  <a:pt x="0" y="0"/>
                </a:lnTo>
                <a:lnTo>
                  <a:pt x="0" y="3373452"/>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rot="-10800000" flipH="1">
            <a:off x="-767315" y="-135036"/>
            <a:ext cx="3274057" cy="4301455"/>
          </a:xfrm>
          <a:custGeom>
            <a:avLst/>
            <a:gdLst/>
            <a:ahLst/>
            <a:cxnLst/>
            <a:rect l="l" t="t" r="r" b="b"/>
            <a:pathLst>
              <a:path w="3274057" h="4301455">
                <a:moveTo>
                  <a:pt x="3274057" y="0"/>
                </a:moveTo>
                <a:lnTo>
                  <a:pt x="0" y="0"/>
                </a:lnTo>
                <a:lnTo>
                  <a:pt x="0" y="4301455"/>
                </a:lnTo>
                <a:lnTo>
                  <a:pt x="3274057" y="4301455"/>
                </a:lnTo>
                <a:lnTo>
                  <a:pt x="327405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rot="-10800000" flipV="1">
            <a:off x="14786756" y="7403374"/>
            <a:ext cx="2582789" cy="3393268"/>
          </a:xfrm>
          <a:custGeom>
            <a:avLst/>
            <a:gdLst/>
            <a:ahLst/>
            <a:cxnLst/>
            <a:rect l="l" t="t" r="r" b="b"/>
            <a:pathLst>
              <a:path w="2582789" h="3393268">
                <a:moveTo>
                  <a:pt x="0" y="3393267"/>
                </a:moveTo>
                <a:lnTo>
                  <a:pt x="2582789" y="3393267"/>
                </a:lnTo>
                <a:lnTo>
                  <a:pt x="2582789" y="0"/>
                </a:lnTo>
                <a:lnTo>
                  <a:pt x="0" y="0"/>
                </a:lnTo>
                <a:lnTo>
                  <a:pt x="0" y="339326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C183D7F6-B498-43B3-948B-1728B52AA6E4}">
                <adec:decorative xmlns:adec="http://schemas.microsoft.com/office/drawing/2017/decorative" val="1"/>
              </a:ext>
            </a:extLst>
          </p:cNvPr>
          <p:cNvSpPr/>
          <p:nvPr/>
        </p:nvSpPr>
        <p:spPr>
          <a:xfrm flipH="1">
            <a:off x="16078150" y="6216062"/>
            <a:ext cx="3293290" cy="4326723"/>
          </a:xfrm>
          <a:custGeom>
            <a:avLst/>
            <a:gdLst/>
            <a:ahLst/>
            <a:cxnLst/>
            <a:rect l="l" t="t" r="r" b="b"/>
            <a:pathLst>
              <a:path w="3293290" h="4326723">
                <a:moveTo>
                  <a:pt x="3293290" y="0"/>
                </a:moveTo>
                <a:lnTo>
                  <a:pt x="0" y="0"/>
                </a:lnTo>
                <a:lnTo>
                  <a:pt x="0" y="4326722"/>
                </a:lnTo>
                <a:lnTo>
                  <a:pt x="3293290" y="4326722"/>
                </a:lnTo>
                <a:lnTo>
                  <a:pt x="329329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466570" y="4586583"/>
            <a:ext cx="15354859" cy="1671320"/>
          </a:xfrm>
          <a:prstGeom prst="rect">
            <a:avLst/>
          </a:prstGeom>
        </p:spPr>
        <p:txBody>
          <a:bodyPr lIns="0" tIns="0" rIns="0" bIns="0" rtlCol="0" anchor="t">
            <a:spAutoFit/>
          </a:bodyPr>
          <a:lstStyle/>
          <a:p>
            <a:pPr marL="690879" lvl="1" indent="-345439" algn="just">
              <a:lnSpc>
                <a:spcPts val="4479"/>
              </a:lnSpc>
              <a:buFont typeface="Arial"/>
              <a:buChar char="•"/>
            </a:pPr>
            <a:r>
              <a:rPr lang="en-US" sz="3199" b="1">
                <a:solidFill>
                  <a:srgbClr val="D7FDFF"/>
                </a:solidFill>
                <a:latin typeface="Fira Sans Bold"/>
                <a:ea typeface="Fira Sans Bold"/>
                <a:cs typeface="Fira Sans Bold"/>
                <a:sym typeface="Fira Sans Bold"/>
              </a:rPr>
              <a:t>Storing Scores: </a:t>
            </a:r>
            <a:r>
              <a:rPr lang="en-US" sz="3199">
                <a:solidFill>
                  <a:srgbClr val="D7FDFF"/>
                </a:solidFill>
                <a:latin typeface="Fira Sans"/>
                <a:ea typeface="Fira Sans"/>
                <a:cs typeface="Fira Sans"/>
                <a:sym typeface="Fira Sans"/>
              </a:rPr>
              <a:t>The storing_Score() function saves the player's name and score to a file named "score.txt" for future reference. If the file does not exist, it creates one.</a:t>
            </a:r>
          </a:p>
        </p:txBody>
      </p:sp>
      <p:sp>
        <p:nvSpPr>
          <p:cNvPr id="10" name="TextBox 10"/>
          <p:cNvSpPr txBox="1"/>
          <p:nvPr/>
        </p:nvSpPr>
        <p:spPr>
          <a:xfrm>
            <a:off x="1466570" y="6708103"/>
            <a:ext cx="15354859" cy="1109345"/>
          </a:xfrm>
          <a:prstGeom prst="rect">
            <a:avLst/>
          </a:prstGeom>
        </p:spPr>
        <p:txBody>
          <a:bodyPr lIns="0" tIns="0" rIns="0" bIns="0" rtlCol="0" anchor="t">
            <a:spAutoFit/>
          </a:bodyPr>
          <a:lstStyle/>
          <a:p>
            <a:pPr marL="690879" lvl="1" indent="-345439" algn="just">
              <a:lnSpc>
                <a:spcPts val="4479"/>
              </a:lnSpc>
              <a:buFont typeface="Arial"/>
              <a:buChar char="•"/>
            </a:pPr>
            <a:r>
              <a:rPr lang="en-US" sz="3199" b="1">
                <a:solidFill>
                  <a:srgbClr val="D7FDFF"/>
                </a:solidFill>
                <a:latin typeface="Fira Sans Bold"/>
                <a:ea typeface="Fira Sans Bold"/>
                <a:cs typeface="Fira Sans Bold"/>
                <a:sym typeface="Fira Sans Bold"/>
              </a:rPr>
              <a:t>Displaying Scores: </a:t>
            </a:r>
            <a:r>
              <a:rPr lang="en-US" sz="3199">
                <a:solidFill>
                  <a:srgbClr val="D7FDFF"/>
                </a:solidFill>
                <a:latin typeface="Fira Sans"/>
                <a:ea typeface="Fira Sans"/>
                <a:cs typeface="Fira Sans"/>
                <a:sym typeface="Fira Sans"/>
              </a:rPr>
              <a:t>The Display_Score() function reads from "score.txt" and displays previous scores, allowing players to see their past performances.</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rot="-10800000" flipH="1">
            <a:off x="-767315" y="-135036"/>
            <a:ext cx="3274057" cy="4301455"/>
          </a:xfrm>
          <a:custGeom>
            <a:avLst/>
            <a:gdLst/>
            <a:ahLst/>
            <a:cxnLst/>
            <a:rect l="l" t="t" r="r" b="b"/>
            <a:pathLst>
              <a:path w="3274057" h="4301455">
                <a:moveTo>
                  <a:pt x="3274057" y="0"/>
                </a:moveTo>
                <a:lnTo>
                  <a:pt x="0" y="0"/>
                </a:lnTo>
                <a:lnTo>
                  <a:pt x="0" y="4301455"/>
                </a:lnTo>
                <a:lnTo>
                  <a:pt x="3274057" y="4301455"/>
                </a:lnTo>
                <a:lnTo>
                  <a:pt x="327405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784487" y="1828323"/>
            <a:ext cx="8719027" cy="1403873"/>
          </a:xfrm>
          <a:prstGeom prst="rect">
            <a:avLst/>
          </a:prstGeom>
        </p:spPr>
        <p:txBody>
          <a:bodyPr lIns="0" tIns="0" rIns="0" bIns="0" rtlCol="0" anchor="t">
            <a:spAutoFit/>
          </a:bodyPr>
          <a:lstStyle/>
          <a:p>
            <a:pPr algn="ctr">
              <a:lnSpc>
                <a:spcPts val="10296"/>
              </a:lnSpc>
              <a:spcBef>
                <a:spcPct val="0"/>
              </a:spcBef>
            </a:pPr>
            <a:r>
              <a:rPr lang="en-US" sz="7354" b="1">
                <a:solidFill>
                  <a:srgbClr val="D7FDFF"/>
                </a:solidFill>
                <a:latin typeface="Alegreya Sans SC Bold"/>
                <a:ea typeface="Alegreya Sans SC Bold"/>
                <a:cs typeface="Alegreya Sans SC Bold"/>
                <a:sym typeface="Alegreya Sans SC Bold"/>
              </a:rPr>
              <a:t>Conclusion </a:t>
            </a:r>
          </a:p>
        </p:txBody>
      </p:sp>
      <p:sp>
        <p:nvSpPr>
          <p:cNvPr id="4" name="Freeform 4">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028700" y="4074389"/>
            <a:ext cx="16230600" cy="1411557"/>
          </a:xfrm>
          <a:prstGeom prst="rect">
            <a:avLst/>
          </a:prstGeom>
        </p:spPr>
        <p:txBody>
          <a:bodyPr lIns="0" tIns="0" rIns="0" bIns="0" rtlCol="0" anchor="t">
            <a:spAutoFit/>
          </a:bodyPr>
          <a:lstStyle/>
          <a:p>
            <a:pPr algn="just">
              <a:lnSpc>
                <a:spcPts val="5672"/>
              </a:lnSpc>
              <a:spcBef>
                <a:spcPct val="0"/>
              </a:spcBef>
            </a:pPr>
            <a:r>
              <a:rPr lang="en-US" sz="4051">
                <a:solidFill>
                  <a:srgbClr val="D7FDFF"/>
                </a:solidFill>
                <a:latin typeface="Fira Sans"/>
                <a:ea typeface="Fira Sans"/>
                <a:cs typeface="Fira Sans"/>
                <a:sym typeface="Fira Sans"/>
              </a:rPr>
              <a:t>In summary, the Car Crasher game is a simple yet engaging console-based game developed in C.</a:t>
            </a:r>
          </a:p>
        </p:txBody>
      </p:sp>
      <p:sp>
        <p:nvSpPr>
          <p:cNvPr id="6" name="Freeform 6">
            <a:extLst>
              <a:ext uri="{C183D7F6-B498-43B3-948B-1728B52AA6E4}">
                <adec:decorative xmlns:adec="http://schemas.microsoft.com/office/drawing/2017/decorative" val="1"/>
              </a:ext>
            </a:extLst>
          </p:cNvPr>
          <p:cNvSpPr/>
          <p:nvPr/>
        </p:nvSpPr>
        <p:spPr>
          <a:xfrm flipV="1">
            <a:off x="1222889" y="-387411"/>
            <a:ext cx="2567706" cy="3373451"/>
          </a:xfrm>
          <a:custGeom>
            <a:avLst/>
            <a:gdLst/>
            <a:ahLst/>
            <a:cxnLst/>
            <a:rect l="l" t="t" r="r" b="b"/>
            <a:pathLst>
              <a:path w="2567706" h="3373451">
                <a:moveTo>
                  <a:pt x="0" y="3373452"/>
                </a:moveTo>
                <a:lnTo>
                  <a:pt x="2567706" y="3373452"/>
                </a:lnTo>
                <a:lnTo>
                  <a:pt x="2567706" y="0"/>
                </a:lnTo>
                <a:lnTo>
                  <a:pt x="0" y="0"/>
                </a:lnTo>
                <a:lnTo>
                  <a:pt x="0" y="337345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rot="-10800000" flipV="1">
            <a:off x="14786756" y="7403374"/>
            <a:ext cx="2582789" cy="3393268"/>
          </a:xfrm>
          <a:custGeom>
            <a:avLst/>
            <a:gdLst/>
            <a:ahLst/>
            <a:cxnLst/>
            <a:rect l="l" t="t" r="r" b="b"/>
            <a:pathLst>
              <a:path w="2582789" h="3393268">
                <a:moveTo>
                  <a:pt x="0" y="3393267"/>
                </a:moveTo>
                <a:lnTo>
                  <a:pt x="2582789" y="3393267"/>
                </a:lnTo>
                <a:lnTo>
                  <a:pt x="2582789" y="0"/>
                </a:lnTo>
                <a:lnTo>
                  <a:pt x="0" y="0"/>
                </a:lnTo>
                <a:lnTo>
                  <a:pt x="0" y="339326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C183D7F6-B498-43B3-948B-1728B52AA6E4}">
                <adec:decorative xmlns:adec="http://schemas.microsoft.com/office/drawing/2017/decorative" val="1"/>
              </a:ext>
            </a:extLst>
          </p:cNvPr>
          <p:cNvSpPr/>
          <p:nvPr/>
        </p:nvSpPr>
        <p:spPr>
          <a:xfrm flipH="1">
            <a:off x="16078150" y="6216062"/>
            <a:ext cx="3293290" cy="4326723"/>
          </a:xfrm>
          <a:custGeom>
            <a:avLst/>
            <a:gdLst/>
            <a:ahLst/>
            <a:cxnLst/>
            <a:rect l="l" t="t" r="r" b="b"/>
            <a:pathLst>
              <a:path w="3293290" h="4326723">
                <a:moveTo>
                  <a:pt x="3293290" y="0"/>
                </a:moveTo>
                <a:lnTo>
                  <a:pt x="0" y="0"/>
                </a:lnTo>
                <a:lnTo>
                  <a:pt x="0" y="4326722"/>
                </a:lnTo>
                <a:lnTo>
                  <a:pt x="3293290" y="4326722"/>
                </a:lnTo>
                <a:lnTo>
                  <a:pt x="329329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476399" y="2173146"/>
            <a:ext cx="5249238" cy="6896447"/>
          </a:xfrm>
          <a:custGeom>
            <a:avLst/>
            <a:gdLst/>
            <a:ahLst/>
            <a:cxnLst/>
            <a:rect l="l" t="t" r="r" b="b"/>
            <a:pathLst>
              <a:path w="5249238" h="6896447">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C183D7F6-B498-43B3-948B-1728B52AA6E4}">
                <adec:decorative xmlns:adec="http://schemas.microsoft.com/office/drawing/2017/decorative" val="1"/>
              </a:ext>
            </a:extLst>
          </p:cNvPr>
          <p:cNvSpPr/>
          <p:nvPr/>
        </p:nvSpPr>
        <p:spPr>
          <a:xfrm rot="-10800000">
            <a:off x="-286818" y="1217407"/>
            <a:ext cx="5208407" cy="6842803"/>
          </a:xfrm>
          <a:custGeom>
            <a:avLst/>
            <a:gdLst/>
            <a:ahLst/>
            <a:cxnLst/>
            <a:rect l="l" t="t" r="r" b="b"/>
            <a:pathLst>
              <a:path w="5208407" h="6842803">
                <a:moveTo>
                  <a:pt x="0" y="0"/>
                </a:moveTo>
                <a:lnTo>
                  <a:pt x="5208407" y="0"/>
                </a:lnTo>
                <a:lnTo>
                  <a:pt x="5208407" y="6842803"/>
                </a:lnTo>
                <a:lnTo>
                  <a:pt x="0" y="68428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C183D7F6-B498-43B3-948B-1728B52AA6E4}">
                <adec:decorative xmlns:adec="http://schemas.microsoft.com/office/drawing/2017/decorative" val="1"/>
              </a:ext>
            </a:extLst>
          </p:cNvPr>
          <p:cNvSpPr/>
          <p:nvPr/>
        </p:nvSpPr>
        <p:spPr>
          <a:xfrm>
            <a:off x="4921589" y="3557484"/>
            <a:ext cx="13366411" cy="3043429"/>
          </a:xfrm>
          <a:custGeom>
            <a:avLst/>
            <a:gdLst/>
            <a:ahLst/>
            <a:cxnLst/>
            <a:rect l="l" t="t" r="r" b="b"/>
            <a:pathLst>
              <a:path w="13366411" h="3043429">
                <a:moveTo>
                  <a:pt x="0" y="0"/>
                </a:moveTo>
                <a:lnTo>
                  <a:pt x="13366411" y="0"/>
                </a:lnTo>
                <a:lnTo>
                  <a:pt x="13366411" y="3043429"/>
                </a:lnTo>
                <a:lnTo>
                  <a:pt x="0" y="304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C183D7F6-B498-43B3-948B-1728B52AA6E4}">
                <adec:decorative xmlns:adec="http://schemas.microsoft.com/office/drawing/2017/decorative" val="1"/>
              </a:ext>
            </a:extLst>
          </p:cNvPr>
          <p:cNvSpPr/>
          <p:nvPr/>
        </p:nvSpPr>
        <p:spPr>
          <a:xfrm>
            <a:off x="13780228" y="-659099"/>
            <a:ext cx="11605199" cy="11605199"/>
          </a:xfrm>
          <a:custGeom>
            <a:avLst/>
            <a:gdLst/>
            <a:ahLst/>
            <a:cxnLst/>
            <a:rect l="l" t="t" r="r" b="b"/>
            <a:pathLst>
              <a:path w="11605199" h="11605199">
                <a:moveTo>
                  <a:pt x="0" y="0"/>
                </a:moveTo>
                <a:lnTo>
                  <a:pt x="11605198" y="0"/>
                </a:lnTo>
                <a:lnTo>
                  <a:pt x="11605198" y="11605198"/>
                </a:lnTo>
                <a:lnTo>
                  <a:pt x="0" y="116051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6315970" y="4223324"/>
            <a:ext cx="7464258" cy="1821302"/>
          </a:xfrm>
          <a:prstGeom prst="rect">
            <a:avLst/>
          </a:prstGeom>
        </p:spPr>
        <p:txBody>
          <a:bodyPr lIns="0" tIns="0" rIns="0" bIns="0" rtlCol="0" anchor="t">
            <a:spAutoFit/>
          </a:bodyPr>
          <a:lstStyle/>
          <a:p>
            <a:pPr algn="l">
              <a:lnSpc>
                <a:spcPts val="11985"/>
              </a:lnSpc>
            </a:pPr>
            <a:r>
              <a:rPr lang="en-US" sz="11866">
                <a:solidFill>
                  <a:srgbClr val="D7FDFF"/>
                </a:solidFill>
                <a:latin typeface="Alegreya Sans SC"/>
                <a:ea typeface="Alegreya Sans SC"/>
                <a:cs typeface="Alegreya Sans SC"/>
                <a:sym typeface="Alegreya Sans SC"/>
              </a:rPr>
              <a:t>Thank You</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14080307" y="-1732119"/>
            <a:ext cx="8415386" cy="8415386"/>
          </a:xfrm>
          <a:custGeom>
            <a:avLst/>
            <a:gdLst/>
            <a:ahLst/>
            <a:cxnLst/>
            <a:rect l="l" t="t" r="r" b="b"/>
            <a:pathLst>
              <a:path w="8415386" h="8415386">
                <a:moveTo>
                  <a:pt x="0" y="0"/>
                </a:moveTo>
                <a:lnTo>
                  <a:pt x="8415386" y="0"/>
                </a:lnTo>
                <a:lnTo>
                  <a:pt x="8415386" y="8415386"/>
                </a:lnTo>
                <a:lnTo>
                  <a:pt x="0" y="84153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739935" y="4256196"/>
            <a:ext cx="12808130" cy="3180663"/>
          </a:xfrm>
          <a:prstGeom prst="rect">
            <a:avLst/>
          </a:prstGeom>
        </p:spPr>
        <p:txBody>
          <a:bodyPr lIns="0" tIns="0" rIns="0" bIns="0" rtlCol="0" anchor="t">
            <a:spAutoFit/>
          </a:bodyPr>
          <a:lstStyle/>
          <a:p>
            <a:pPr algn="ctr">
              <a:lnSpc>
                <a:spcPts val="6337"/>
              </a:lnSpc>
            </a:pPr>
            <a:r>
              <a:rPr lang="en-US" sz="4527">
                <a:solidFill>
                  <a:srgbClr val="D7FDFF"/>
                </a:solidFill>
                <a:latin typeface="Fira Sans"/>
                <a:ea typeface="Fira Sans"/>
                <a:cs typeface="Fira Sans"/>
                <a:sym typeface="Fira Sans"/>
              </a:rPr>
              <a:t>▪︎ Adnan Hatim</a:t>
            </a:r>
          </a:p>
          <a:p>
            <a:pPr algn="ctr">
              <a:lnSpc>
                <a:spcPts val="6337"/>
              </a:lnSpc>
            </a:pPr>
            <a:r>
              <a:rPr lang="en-US" sz="4527">
                <a:solidFill>
                  <a:srgbClr val="D7FDFF"/>
                </a:solidFill>
                <a:latin typeface="Fira Sans"/>
                <a:ea typeface="Fira Sans"/>
                <a:cs typeface="Fira Sans"/>
                <a:sym typeface="Fira Sans"/>
              </a:rPr>
              <a:t>▪︎Murtaza Hunaid</a:t>
            </a:r>
          </a:p>
          <a:p>
            <a:pPr algn="ctr">
              <a:lnSpc>
                <a:spcPts val="6337"/>
              </a:lnSpc>
            </a:pPr>
            <a:r>
              <a:rPr lang="en-US" sz="4527">
                <a:solidFill>
                  <a:srgbClr val="D7FDFF"/>
                </a:solidFill>
                <a:latin typeface="Fira Sans"/>
                <a:ea typeface="Fira Sans"/>
                <a:cs typeface="Fira Sans"/>
                <a:sym typeface="Fira Sans"/>
              </a:rPr>
              <a:t>▪︎ Turab Ali Zaidi</a:t>
            </a:r>
          </a:p>
          <a:p>
            <a:pPr algn="ctr">
              <a:lnSpc>
                <a:spcPts val="6337"/>
              </a:lnSpc>
              <a:spcBef>
                <a:spcPct val="0"/>
              </a:spcBef>
            </a:pPr>
            <a:r>
              <a:rPr lang="en-US" sz="4527">
                <a:solidFill>
                  <a:srgbClr val="D7FDFF"/>
                </a:solidFill>
                <a:latin typeface="Fira Sans"/>
                <a:ea typeface="Fira Sans"/>
                <a:cs typeface="Fira Sans"/>
                <a:sym typeface="Fira Sans"/>
              </a:rPr>
              <a:t>▪︎ Mohammad Aizaz</a:t>
            </a:r>
          </a:p>
        </p:txBody>
      </p:sp>
      <p:sp>
        <p:nvSpPr>
          <p:cNvPr id="5" name="Freeform 5">
            <a:extLst>
              <a:ext uri="{C183D7F6-B498-43B3-948B-1728B52AA6E4}">
                <adec:decorative xmlns:adec="http://schemas.microsoft.com/office/drawing/2017/decorative" val="1"/>
              </a:ext>
            </a:extLst>
          </p:cNvPr>
          <p:cNvSpPr/>
          <p:nvPr/>
        </p:nvSpPr>
        <p:spPr>
          <a:xfrm rot="-10800000">
            <a:off x="853604" y="472515"/>
            <a:ext cx="2952452" cy="3878930"/>
          </a:xfrm>
          <a:custGeom>
            <a:avLst/>
            <a:gdLst/>
            <a:ahLst/>
            <a:cxnLst/>
            <a:rect l="l" t="t" r="r" b="b"/>
            <a:pathLst>
              <a:path w="2952452" h="3878930">
                <a:moveTo>
                  <a:pt x="0" y="0"/>
                </a:moveTo>
                <a:lnTo>
                  <a:pt x="2952453" y="0"/>
                </a:lnTo>
                <a:lnTo>
                  <a:pt x="2952453" y="3878931"/>
                </a:lnTo>
                <a:lnTo>
                  <a:pt x="0" y="38789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a:off x="-4609329" y="3260610"/>
            <a:ext cx="8415386" cy="8415386"/>
          </a:xfrm>
          <a:custGeom>
            <a:avLst/>
            <a:gdLst/>
            <a:ahLst/>
            <a:cxnLst/>
            <a:rect l="l" t="t" r="r" b="b"/>
            <a:pathLst>
              <a:path w="8415386" h="8415386">
                <a:moveTo>
                  <a:pt x="0" y="0"/>
                </a:moveTo>
                <a:lnTo>
                  <a:pt x="8415386" y="0"/>
                </a:lnTo>
                <a:lnTo>
                  <a:pt x="8415386" y="8415386"/>
                </a:lnTo>
                <a:lnTo>
                  <a:pt x="0" y="84153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rot="-10800000" flipH="1" flipV="1">
            <a:off x="0" y="-59259"/>
            <a:ext cx="2952452" cy="3878930"/>
          </a:xfrm>
          <a:custGeom>
            <a:avLst/>
            <a:gdLst/>
            <a:ahLst/>
            <a:cxnLst/>
            <a:rect l="l" t="t" r="r" b="b"/>
            <a:pathLst>
              <a:path w="2952452" h="3878930">
                <a:moveTo>
                  <a:pt x="2952452" y="3878931"/>
                </a:moveTo>
                <a:lnTo>
                  <a:pt x="0" y="3878931"/>
                </a:lnTo>
                <a:lnTo>
                  <a:pt x="0" y="0"/>
                </a:lnTo>
                <a:lnTo>
                  <a:pt x="2952452" y="0"/>
                </a:lnTo>
                <a:lnTo>
                  <a:pt x="2952452" y="3878931"/>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a:extLst>
              <a:ext uri="{C183D7F6-B498-43B3-948B-1728B52AA6E4}">
                <adec:decorative xmlns:adec="http://schemas.microsoft.com/office/drawing/2017/decorative" val="1"/>
              </a:ext>
            </a:extLst>
          </p:cNvPr>
          <p:cNvSpPr/>
          <p:nvPr/>
        </p:nvSpPr>
        <p:spPr>
          <a:xfrm>
            <a:off x="14481943" y="5876296"/>
            <a:ext cx="2952452" cy="3878930"/>
          </a:xfrm>
          <a:custGeom>
            <a:avLst/>
            <a:gdLst/>
            <a:ahLst/>
            <a:cxnLst/>
            <a:rect l="l" t="t" r="r" b="b"/>
            <a:pathLst>
              <a:path w="2952452" h="3878930">
                <a:moveTo>
                  <a:pt x="0" y="0"/>
                </a:moveTo>
                <a:lnTo>
                  <a:pt x="2952453" y="0"/>
                </a:lnTo>
                <a:lnTo>
                  <a:pt x="2952453" y="3878930"/>
                </a:lnTo>
                <a:lnTo>
                  <a:pt x="0" y="38789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a:extLst>
              <a:ext uri="{C183D7F6-B498-43B3-948B-1728B52AA6E4}">
                <adec:decorative xmlns:adec="http://schemas.microsoft.com/office/drawing/2017/decorative" val="1"/>
              </a:ext>
            </a:extLst>
          </p:cNvPr>
          <p:cNvSpPr/>
          <p:nvPr/>
        </p:nvSpPr>
        <p:spPr>
          <a:xfrm flipH="1" flipV="1">
            <a:off x="15335548" y="6408070"/>
            <a:ext cx="2952452" cy="3878930"/>
          </a:xfrm>
          <a:custGeom>
            <a:avLst/>
            <a:gdLst/>
            <a:ahLst/>
            <a:cxnLst/>
            <a:rect l="l" t="t" r="r" b="b"/>
            <a:pathLst>
              <a:path w="2952452" h="3878930">
                <a:moveTo>
                  <a:pt x="2952452" y="3878930"/>
                </a:moveTo>
                <a:lnTo>
                  <a:pt x="0" y="3878930"/>
                </a:lnTo>
                <a:lnTo>
                  <a:pt x="0" y="0"/>
                </a:lnTo>
                <a:lnTo>
                  <a:pt x="2952452" y="0"/>
                </a:lnTo>
                <a:lnTo>
                  <a:pt x="2952452" y="387893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4784487" y="2415799"/>
            <a:ext cx="8719027" cy="1403873"/>
          </a:xfrm>
          <a:prstGeom prst="rect">
            <a:avLst/>
          </a:prstGeom>
        </p:spPr>
        <p:txBody>
          <a:bodyPr lIns="0" tIns="0" rIns="0" bIns="0" rtlCol="0" anchor="t">
            <a:spAutoFit/>
          </a:bodyPr>
          <a:lstStyle/>
          <a:p>
            <a:pPr algn="ctr">
              <a:lnSpc>
                <a:spcPts val="10296"/>
              </a:lnSpc>
              <a:spcBef>
                <a:spcPct val="0"/>
              </a:spcBef>
            </a:pPr>
            <a:r>
              <a:rPr lang="en-US" sz="7354" b="1">
                <a:solidFill>
                  <a:srgbClr val="D7FDFF"/>
                </a:solidFill>
                <a:latin typeface="Alegreya Sans SC Bold"/>
                <a:ea typeface="Alegreya Sans SC Bold"/>
                <a:cs typeface="Alegreya Sans SC Bold"/>
                <a:sym typeface="Alegreya Sans SC Bold"/>
              </a:rPr>
              <a:t>Team Members</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784487" y="1828323"/>
            <a:ext cx="8719027" cy="1403873"/>
          </a:xfrm>
          <a:prstGeom prst="rect">
            <a:avLst/>
          </a:prstGeom>
        </p:spPr>
        <p:txBody>
          <a:bodyPr lIns="0" tIns="0" rIns="0" bIns="0" rtlCol="0" anchor="t">
            <a:spAutoFit/>
          </a:bodyPr>
          <a:lstStyle/>
          <a:p>
            <a:pPr algn="ctr">
              <a:lnSpc>
                <a:spcPts val="10296"/>
              </a:lnSpc>
              <a:spcBef>
                <a:spcPct val="0"/>
              </a:spcBef>
            </a:pPr>
            <a:r>
              <a:rPr lang="en-US" sz="7354" b="1">
                <a:solidFill>
                  <a:srgbClr val="D7FDFF"/>
                </a:solidFill>
                <a:latin typeface="Alegreya Sans SC Bold"/>
                <a:ea typeface="Alegreya Sans SC Bold"/>
                <a:cs typeface="Alegreya Sans SC Bold"/>
                <a:sym typeface="Alegreya Sans SC Bold"/>
              </a:rPr>
              <a:t>Game Concept</a:t>
            </a:r>
          </a:p>
        </p:txBody>
      </p:sp>
      <p:sp>
        <p:nvSpPr>
          <p:cNvPr id="3" name="Freeform 3">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739935" y="3462269"/>
            <a:ext cx="12808130" cy="3508375"/>
          </a:xfrm>
          <a:prstGeom prst="rect">
            <a:avLst/>
          </a:prstGeom>
        </p:spPr>
        <p:txBody>
          <a:bodyPr lIns="0" tIns="0" rIns="0" bIns="0" rtlCol="0" anchor="t">
            <a:spAutoFit/>
          </a:bodyPr>
          <a:lstStyle/>
          <a:p>
            <a:pPr algn="ctr">
              <a:lnSpc>
                <a:spcPts val="5600"/>
              </a:lnSpc>
              <a:spcBef>
                <a:spcPct val="0"/>
              </a:spcBef>
            </a:pPr>
            <a:r>
              <a:rPr lang="en-US" sz="4000">
                <a:solidFill>
                  <a:srgbClr val="D7FDFF"/>
                </a:solidFill>
                <a:latin typeface="Fira Sans"/>
                <a:ea typeface="Fira Sans"/>
                <a:cs typeface="Fira Sans"/>
                <a:sym typeface="Fira Sans"/>
              </a:rPr>
              <a:t>Car Crasher is a high-speed,  driving game where players take control of a car and navigate through a chaotic city environment. The primary objective is to avoid collisions with enemy cars while maximizing your score.</a:t>
            </a:r>
          </a:p>
        </p:txBody>
      </p:sp>
      <p:sp>
        <p:nvSpPr>
          <p:cNvPr id="5" name="Freeform 5">
            <a:extLst>
              <a:ext uri="{C183D7F6-B498-43B3-948B-1728B52AA6E4}">
                <adec:decorative xmlns:adec="http://schemas.microsoft.com/office/drawing/2017/decorative" val="1"/>
              </a:ext>
            </a:extLst>
          </p:cNvPr>
          <p:cNvSpPr/>
          <p:nvPr/>
        </p:nvSpPr>
        <p:spPr>
          <a:xfrm rot="-10800000" flipH="1" flipV="1">
            <a:off x="1086558" y="6425555"/>
            <a:ext cx="2182042" cy="2866766"/>
          </a:xfrm>
          <a:custGeom>
            <a:avLst/>
            <a:gdLst/>
            <a:ahLst/>
            <a:cxnLst/>
            <a:rect l="l" t="t" r="r" b="b"/>
            <a:pathLst>
              <a:path w="2182042" h="2866766">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flipH="1" flipV="1">
            <a:off x="239162" y="5259319"/>
            <a:ext cx="2182042" cy="2866766"/>
          </a:xfrm>
          <a:custGeom>
            <a:avLst/>
            <a:gdLst/>
            <a:ahLst/>
            <a:cxnLst/>
            <a:rect l="l" t="t" r="r" b="b"/>
            <a:pathLst>
              <a:path w="2182042" h="2866766">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rot="-10800000" flipH="1" flipV="1">
            <a:off x="15390121" y="1822870"/>
            <a:ext cx="2182042" cy="2866766"/>
          </a:xfrm>
          <a:custGeom>
            <a:avLst/>
            <a:gdLst/>
            <a:ahLst/>
            <a:cxnLst/>
            <a:rect l="l" t="t" r="r" b="b"/>
            <a:pathLst>
              <a:path w="2182042" h="2866766">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C183D7F6-B498-43B3-948B-1728B52AA6E4}">
                <adec:decorative xmlns:adec="http://schemas.microsoft.com/office/drawing/2017/decorative" val="1"/>
              </a:ext>
            </a:extLst>
          </p:cNvPr>
          <p:cNvSpPr/>
          <p:nvPr/>
        </p:nvSpPr>
        <p:spPr>
          <a:xfrm flipH="1" flipV="1">
            <a:off x="14542725" y="656634"/>
            <a:ext cx="2182042" cy="2866766"/>
          </a:xfrm>
          <a:custGeom>
            <a:avLst/>
            <a:gdLst/>
            <a:ahLst/>
            <a:cxnLst/>
            <a:rect l="l" t="t" r="r" b="b"/>
            <a:pathLst>
              <a:path w="2182042" h="2866766">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784487" y="1475898"/>
            <a:ext cx="8719027" cy="1402671"/>
          </a:xfrm>
          <a:prstGeom prst="rect">
            <a:avLst/>
          </a:prstGeom>
        </p:spPr>
        <p:txBody>
          <a:bodyPr lIns="0" tIns="0" rIns="0" bIns="0" rtlCol="0" anchor="t">
            <a:spAutoFit/>
          </a:bodyPr>
          <a:lstStyle/>
          <a:p>
            <a:pPr algn="ctr">
              <a:lnSpc>
                <a:spcPts val="10296"/>
              </a:lnSpc>
              <a:spcBef>
                <a:spcPct val="0"/>
              </a:spcBef>
            </a:pPr>
            <a:r>
              <a:rPr lang="en-US" sz="7354">
                <a:solidFill>
                  <a:srgbClr val="D7FDFF"/>
                </a:solidFill>
                <a:latin typeface="Alegreya Sans SC"/>
                <a:ea typeface="Alegreya Sans SC"/>
                <a:cs typeface="Alegreya Sans SC"/>
                <a:sym typeface="Alegreya Sans SC"/>
              </a:rPr>
              <a:t>Core Mechanics</a:t>
            </a:r>
          </a:p>
        </p:txBody>
      </p:sp>
      <p:sp>
        <p:nvSpPr>
          <p:cNvPr id="3" name="Freeform 3">
            <a:extLst>
              <a:ext uri="{C183D7F6-B498-43B3-948B-1728B52AA6E4}">
                <adec:decorative xmlns:adec="http://schemas.microsoft.com/office/drawing/2017/decorative" val="1"/>
              </a:ext>
            </a:extLst>
          </p:cNvPr>
          <p:cNvSpPr/>
          <p:nvPr/>
        </p:nvSpPr>
        <p:spPr>
          <a:xfrm>
            <a:off x="-3343097" y="3582539"/>
            <a:ext cx="6258128" cy="6258128"/>
          </a:xfrm>
          <a:custGeom>
            <a:avLst/>
            <a:gdLst/>
            <a:ahLst/>
            <a:cxnLst/>
            <a:rect l="l" t="t" r="r" b="b"/>
            <a:pathLst>
              <a:path w="6258128" h="6258128">
                <a:moveTo>
                  <a:pt x="0" y="0"/>
                </a:moveTo>
                <a:lnTo>
                  <a:pt x="6258128" y="0"/>
                </a:lnTo>
                <a:lnTo>
                  <a:pt x="6258128" y="6258128"/>
                </a:lnTo>
                <a:lnTo>
                  <a:pt x="0" y="62581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C183D7F6-B498-43B3-948B-1728B52AA6E4}">
                <adec:decorative xmlns:adec="http://schemas.microsoft.com/office/drawing/2017/decorative" val="1"/>
              </a:ext>
            </a:extLst>
          </p:cNvPr>
          <p:cNvSpPr/>
          <p:nvPr/>
        </p:nvSpPr>
        <p:spPr>
          <a:xfrm rot="-10800000" flipH="1">
            <a:off x="0" y="0"/>
            <a:ext cx="3772662" cy="4956521"/>
          </a:xfrm>
          <a:custGeom>
            <a:avLst/>
            <a:gdLst/>
            <a:ahLst/>
            <a:cxnLst/>
            <a:rect l="l" t="t" r="r" b="b"/>
            <a:pathLst>
              <a:path w="3772662" h="4956521">
                <a:moveTo>
                  <a:pt x="3772662" y="0"/>
                </a:moveTo>
                <a:lnTo>
                  <a:pt x="0" y="0"/>
                </a:lnTo>
                <a:lnTo>
                  <a:pt x="0" y="4956521"/>
                </a:lnTo>
                <a:lnTo>
                  <a:pt x="3772662" y="4956521"/>
                </a:lnTo>
                <a:lnTo>
                  <a:pt x="377266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flipH="1">
            <a:off x="15370413" y="-445426"/>
            <a:ext cx="7128693" cy="7128693"/>
          </a:xfrm>
          <a:custGeom>
            <a:avLst/>
            <a:gdLst/>
            <a:ahLst/>
            <a:cxnLst/>
            <a:rect l="l" t="t" r="r" b="b"/>
            <a:pathLst>
              <a:path w="7128693" h="7128693">
                <a:moveTo>
                  <a:pt x="7128693" y="0"/>
                </a:moveTo>
                <a:lnTo>
                  <a:pt x="0" y="0"/>
                </a:lnTo>
                <a:lnTo>
                  <a:pt x="0" y="7128693"/>
                </a:lnTo>
                <a:lnTo>
                  <a:pt x="7128693" y="7128693"/>
                </a:lnTo>
                <a:lnTo>
                  <a:pt x="71286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flipH="1">
            <a:off x="15551448" y="6691720"/>
            <a:ext cx="2736552" cy="3595280"/>
          </a:xfrm>
          <a:custGeom>
            <a:avLst/>
            <a:gdLst/>
            <a:ahLst/>
            <a:cxnLst/>
            <a:rect l="l" t="t" r="r" b="b"/>
            <a:pathLst>
              <a:path w="2736552" h="3595280">
                <a:moveTo>
                  <a:pt x="2736552" y="0"/>
                </a:moveTo>
                <a:lnTo>
                  <a:pt x="0" y="0"/>
                </a:lnTo>
                <a:lnTo>
                  <a:pt x="0" y="3595280"/>
                </a:lnTo>
                <a:lnTo>
                  <a:pt x="2736552" y="3595280"/>
                </a:lnTo>
                <a:lnTo>
                  <a:pt x="273655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886331" y="3097644"/>
            <a:ext cx="13484083" cy="646853"/>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Player Control: </a:t>
            </a:r>
            <a:r>
              <a:rPr lang="en-US" sz="3408">
                <a:solidFill>
                  <a:srgbClr val="D7FDFF"/>
                </a:solidFill>
                <a:latin typeface="Alegreya Sans SC"/>
                <a:ea typeface="Alegreya Sans SC"/>
                <a:cs typeface="Alegreya Sans SC"/>
                <a:sym typeface="Alegreya Sans SC"/>
              </a:rPr>
              <a:t>Players will use keyboard inputs to steer their car.</a:t>
            </a:r>
          </a:p>
        </p:txBody>
      </p:sp>
      <p:sp>
        <p:nvSpPr>
          <p:cNvPr id="9" name="TextBox 9"/>
          <p:cNvSpPr txBox="1"/>
          <p:nvPr/>
        </p:nvSpPr>
        <p:spPr>
          <a:xfrm>
            <a:off x="1886331" y="3960812"/>
            <a:ext cx="13484083" cy="1246928"/>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Enemy Cars:</a:t>
            </a:r>
            <a:r>
              <a:rPr lang="en-US" sz="3408">
                <a:solidFill>
                  <a:srgbClr val="D7FDFF"/>
                </a:solidFill>
                <a:latin typeface="Alegreya Sans SC"/>
                <a:ea typeface="Alegreya Sans SC"/>
                <a:cs typeface="Alegreya Sans SC"/>
                <a:sym typeface="Alegreya Sans SC"/>
              </a:rPr>
              <a:t> enemy cars will constantly spawn and move towards the player's car.</a:t>
            </a:r>
          </a:p>
        </p:txBody>
      </p:sp>
      <p:sp>
        <p:nvSpPr>
          <p:cNvPr id="10" name="TextBox 10"/>
          <p:cNvSpPr txBox="1"/>
          <p:nvPr/>
        </p:nvSpPr>
        <p:spPr>
          <a:xfrm>
            <a:off x="1886331" y="5255364"/>
            <a:ext cx="13484083" cy="1246928"/>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Collision Detection: </a:t>
            </a:r>
            <a:r>
              <a:rPr lang="en-US" sz="3408">
                <a:solidFill>
                  <a:srgbClr val="D7FDFF"/>
                </a:solidFill>
                <a:latin typeface="Alegreya Sans SC"/>
                <a:ea typeface="Alegreya Sans SC"/>
                <a:cs typeface="Alegreya Sans SC"/>
                <a:sym typeface="Alegreya Sans SC"/>
              </a:rPr>
              <a:t>The game will accurately detect collisions between the player's car and enemy cars</a:t>
            </a:r>
            <a:r>
              <a:rPr lang="en-US" sz="3408" b="1">
                <a:solidFill>
                  <a:srgbClr val="D7FDFF"/>
                </a:solidFill>
                <a:latin typeface="Alegreya Sans SC Bold"/>
                <a:ea typeface="Alegreya Sans SC Bold"/>
                <a:cs typeface="Alegreya Sans SC Bold"/>
                <a:sym typeface="Alegreya Sans SC Bold"/>
              </a:rPr>
              <a:t>.</a:t>
            </a:r>
          </a:p>
        </p:txBody>
      </p:sp>
      <p:sp>
        <p:nvSpPr>
          <p:cNvPr id="11" name="TextBox 11"/>
          <p:cNvSpPr txBox="1"/>
          <p:nvPr/>
        </p:nvSpPr>
        <p:spPr>
          <a:xfrm>
            <a:off x="1886331" y="6687666"/>
            <a:ext cx="13484083" cy="1246928"/>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Scoring System:</a:t>
            </a:r>
            <a:r>
              <a:rPr lang="en-US" sz="3408">
                <a:solidFill>
                  <a:srgbClr val="D7FDFF"/>
                </a:solidFill>
                <a:latin typeface="Alegreya Sans SC"/>
                <a:ea typeface="Alegreya Sans SC"/>
                <a:cs typeface="Alegreya Sans SC"/>
                <a:sym typeface="Alegreya Sans SC"/>
              </a:rPr>
              <a:t> Players will earn points by surviving, the longer he survives the greater the points he gets</a:t>
            </a:r>
          </a:p>
        </p:txBody>
      </p:sp>
      <p:sp>
        <p:nvSpPr>
          <p:cNvPr id="12" name="TextBox 12"/>
          <p:cNvSpPr txBox="1"/>
          <p:nvPr/>
        </p:nvSpPr>
        <p:spPr>
          <a:xfrm>
            <a:off x="1886331" y="7982219"/>
            <a:ext cx="13484083" cy="646853"/>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Game Over: </a:t>
            </a:r>
            <a:r>
              <a:rPr lang="en-US" sz="3408">
                <a:solidFill>
                  <a:srgbClr val="D7FDFF"/>
                </a:solidFill>
                <a:latin typeface="Alegreya Sans SC"/>
                <a:ea typeface="Alegreya Sans SC"/>
                <a:cs typeface="Alegreya Sans SC"/>
                <a:sym typeface="Alegreya Sans SC"/>
              </a:rPr>
              <a:t>Player will lose  upon colliding with an enemy car.</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784487" y="1475898"/>
            <a:ext cx="8719027" cy="1402671"/>
          </a:xfrm>
          <a:prstGeom prst="rect">
            <a:avLst/>
          </a:prstGeom>
        </p:spPr>
        <p:txBody>
          <a:bodyPr lIns="0" tIns="0" rIns="0" bIns="0" rtlCol="0" anchor="t">
            <a:spAutoFit/>
          </a:bodyPr>
          <a:lstStyle/>
          <a:p>
            <a:pPr algn="ctr">
              <a:lnSpc>
                <a:spcPts val="10296"/>
              </a:lnSpc>
              <a:spcBef>
                <a:spcPct val="0"/>
              </a:spcBef>
            </a:pPr>
            <a:r>
              <a:rPr lang="en-US" sz="7354">
                <a:solidFill>
                  <a:srgbClr val="D7FDFF"/>
                </a:solidFill>
                <a:latin typeface="Alegreya Sans SC"/>
                <a:ea typeface="Alegreya Sans SC"/>
                <a:cs typeface="Alegreya Sans SC"/>
                <a:sym typeface="Alegreya Sans SC"/>
              </a:rPr>
              <a:t>Technical Details</a:t>
            </a:r>
          </a:p>
        </p:txBody>
      </p:sp>
      <p:sp>
        <p:nvSpPr>
          <p:cNvPr id="3" name="Freeform 3">
            <a:extLst>
              <a:ext uri="{C183D7F6-B498-43B3-948B-1728B52AA6E4}">
                <adec:decorative xmlns:adec="http://schemas.microsoft.com/office/drawing/2017/decorative" val="1"/>
              </a:ext>
            </a:extLst>
          </p:cNvPr>
          <p:cNvSpPr/>
          <p:nvPr/>
        </p:nvSpPr>
        <p:spPr>
          <a:xfrm>
            <a:off x="-3343097" y="3582539"/>
            <a:ext cx="6258128" cy="6258128"/>
          </a:xfrm>
          <a:custGeom>
            <a:avLst/>
            <a:gdLst/>
            <a:ahLst/>
            <a:cxnLst/>
            <a:rect l="l" t="t" r="r" b="b"/>
            <a:pathLst>
              <a:path w="6258128" h="6258128">
                <a:moveTo>
                  <a:pt x="0" y="0"/>
                </a:moveTo>
                <a:lnTo>
                  <a:pt x="6258128" y="0"/>
                </a:lnTo>
                <a:lnTo>
                  <a:pt x="6258128" y="6258128"/>
                </a:lnTo>
                <a:lnTo>
                  <a:pt x="0" y="62581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C183D7F6-B498-43B3-948B-1728B52AA6E4}">
                <adec:decorative xmlns:adec="http://schemas.microsoft.com/office/drawing/2017/decorative" val="1"/>
              </a:ext>
            </a:extLst>
          </p:cNvPr>
          <p:cNvSpPr/>
          <p:nvPr/>
        </p:nvSpPr>
        <p:spPr>
          <a:xfrm rot="-10800000" flipH="1">
            <a:off x="0" y="0"/>
            <a:ext cx="3772662" cy="4956521"/>
          </a:xfrm>
          <a:custGeom>
            <a:avLst/>
            <a:gdLst/>
            <a:ahLst/>
            <a:cxnLst/>
            <a:rect l="l" t="t" r="r" b="b"/>
            <a:pathLst>
              <a:path w="3772662" h="4956521">
                <a:moveTo>
                  <a:pt x="3772662" y="0"/>
                </a:moveTo>
                <a:lnTo>
                  <a:pt x="0" y="0"/>
                </a:lnTo>
                <a:lnTo>
                  <a:pt x="0" y="4956521"/>
                </a:lnTo>
                <a:lnTo>
                  <a:pt x="3772662" y="4956521"/>
                </a:lnTo>
                <a:lnTo>
                  <a:pt x="377266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flipH="1">
            <a:off x="15370413" y="-445426"/>
            <a:ext cx="7128693" cy="7128693"/>
          </a:xfrm>
          <a:custGeom>
            <a:avLst/>
            <a:gdLst/>
            <a:ahLst/>
            <a:cxnLst/>
            <a:rect l="l" t="t" r="r" b="b"/>
            <a:pathLst>
              <a:path w="7128693" h="7128693">
                <a:moveTo>
                  <a:pt x="7128693" y="0"/>
                </a:moveTo>
                <a:lnTo>
                  <a:pt x="0" y="0"/>
                </a:lnTo>
                <a:lnTo>
                  <a:pt x="0" y="7128693"/>
                </a:lnTo>
                <a:lnTo>
                  <a:pt x="7128693" y="7128693"/>
                </a:lnTo>
                <a:lnTo>
                  <a:pt x="71286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flipH="1">
            <a:off x="15551448" y="6691720"/>
            <a:ext cx="2736552" cy="3595280"/>
          </a:xfrm>
          <a:custGeom>
            <a:avLst/>
            <a:gdLst/>
            <a:ahLst/>
            <a:cxnLst/>
            <a:rect l="l" t="t" r="r" b="b"/>
            <a:pathLst>
              <a:path w="2736552" h="3595280">
                <a:moveTo>
                  <a:pt x="2736552" y="0"/>
                </a:moveTo>
                <a:lnTo>
                  <a:pt x="0" y="0"/>
                </a:lnTo>
                <a:lnTo>
                  <a:pt x="0" y="3595280"/>
                </a:lnTo>
                <a:lnTo>
                  <a:pt x="2736552" y="3595280"/>
                </a:lnTo>
                <a:lnTo>
                  <a:pt x="273655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546755" y="2985571"/>
            <a:ext cx="15372969" cy="1847003"/>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&lt;stdio.h&gt;: </a:t>
            </a:r>
            <a:r>
              <a:rPr lang="en-US" sz="3408">
                <a:solidFill>
                  <a:srgbClr val="D7FDFF"/>
                </a:solidFill>
                <a:latin typeface="Alegreya Sans SC"/>
                <a:ea typeface="Alegreya Sans SC"/>
                <a:cs typeface="Alegreya Sans SC"/>
                <a:sym typeface="Alegreya Sans SC"/>
              </a:rPr>
              <a:t>This library is used for input and output operations. Functions like printf and scanf are defined in this library, allowing the program to display messages to the console and read user input.</a:t>
            </a:r>
          </a:p>
        </p:txBody>
      </p:sp>
      <p:sp>
        <p:nvSpPr>
          <p:cNvPr id="9" name="TextBox 9"/>
          <p:cNvSpPr txBox="1"/>
          <p:nvPr/>
        </p:nvSpPr>
        <p:spPr>
          <a:xfrm>
            <a:off x="1457515" y="5010150"/>
            <a:ext cx="15372969" cy="1847003"/>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&lt;time.h&gt;: </a:t>
            </a:r>
            <a:r>
              <a:rPr lang="en-US" sz="3408">
                <a:solidFill>
                  <a:srgbClr val="D7FDFF"/>
                </a:solidFill>
                <a:latin typeface="Alegreya Sans SC"/>
                <a:ea typeface="Alegreya Sans SC"/>
                <a:cs typeface="Alegreya Sans SC"/>
                <a:sym typeface="Alegreya Sans SC"/>
              </a:rPr>
              <a:t>This library provides functions to manipulate and measure time. In this game, it is used to calculate the elapsed time for the player's survival, which is displayed as the score.</a:t>
            </a:r>
          </a:p>
        </p:txBody>
      </p:sp>
      <p:sp>
        <p:nvSpPr>
          <p:cNvPr id="10" name="TextBox 10"/>
          <p:cNvSpPr txBox="1"/>
          <p:nvPr/>
        </p:nvSpPr>
        <p:spPr>
          <a:xfrm>
            <a:off x="1457515" y="7038128"/>
            <a:ext cx="15372969" cy="2447078"/>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&lt;conio.h&gt;: </a:t>
            </a:r>
            <a:r>
              <a:rPr lang="en-US" sz="3408">
                <a:solidFill>
                  <a:srgbClr val="D7FDFF"/>
                </a:solidFill>
                <a:latin typeface="Alegreya Sans SC"/>
                <a:ea typeface="Alegreya Sans SC"/>
                <a:cs typeface="Alegreya Sans SC"/>
                <a:sym typeface="Alegreya Sans SC"/>
              </a:rPr>
              <a:t>This library is used for console input/output. It provides functions like getch(), which allows the program to capture user keystrokes without waiting for the Enter key. This is essential for real-time player movement in the game</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784487" y="1475898"/>
            <a:ext cx="8719027" cy="1402671"/>
          </a:xfrm>
          <a:prstGeom prst="rect">
            <a:avLst/>
          </a:prstGeom>
        </p:spPr>
        <p:txBody>
          <a:bodyPr lIns="0" tIns="0" rIns="0" bIns="0" rtlCol="0" anchor="t">
            <a:spAutoFit/>
          </a:bodyPr>
          <a:lstStyle/>
          <a:p>
            <a:pPr algn="ctr">
              <a:lnSpc>
                <a:spcPts val="10296"/>
              </a:lnSpc>
              <a:spcBef>
                <a:spcPct val="0"/>
              </a:spcBef>
            </a:pPr>
            <a:r>
              <a:rPr lang="en-US" sz="7354">
                <a:solidFill>
                  <a:srgbClr val="D7FDFF"/>
                </a:solidFill>
                <a:latin typeface="Alegreya Sans SC"/>
                <a:ea typeface="Alegreya Sans SC"/>
                <a:cs typeface="Alegreya Sans SC"/>
                <a:sym typeface="Alegreya Sans SC"/>
              </a:rPr>
              <a:t>Technical Details</a:t>
            </a:r>
          </a:p>
        </p:txBody>
      </p:sp>
      <p:sp>
        <p:nvSpPr>
          <p:cNvPr id="3" name="Freeform 3">
            <a:extLst>
              <a:ext uri="{C183D7F6-B498-43B3-948B-1728B52AA6E4}">
                <adec:decorative xmlns:adec="http://schemas.microsoft.com/office/drawing/2017/decorative" val="1"/>
              </a:ext>
            </a:extLst>
          </p:cNvPr>
          <p:cNvSpPr/>
          <p:nvPr/>
        </p:nvSpPr>
        <p:spPr>
          <a:xfrm>
            <a:off x="-3343097" y="3582539"/>
            <a:ext cx="6258128" cy="6258128"/>
          </a:xfrm>
          <a:custGeom>
            <a:avLst/>
            <a:gdLst/>
            <a:ahLst/>
            <a:cxnLst/>
            <a:rect l="l" t="t" r="r" b="b"/>
            <a:pathLst>
              <a:path w="6258128" h="6258128">
                <a:moveTo>
                  <a:pt x="0" y="0"/>
                </a:moveTo>
                <a:lnTo>
                  <a:pt x="6258128" y="0"/>
                </a:lnTo>
                <a:lnTo>
                  <a:pt x="6258128" y="6258128"/>
                </a:lnTo>
                <a:lnTo>
                  <a:pt x="0" y="62581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C183D7F6-B498-43B3-948B-1728B52AA6E4}">
                <adec:decorative xmlns:adec="http://schemas.microsoft.com/office/drawing/2017/decorative" val="1"/>
              </a:ext>
            </a:extLst>
          </p:cNvPr>
          <p:cNvSpPr/>
          <p:nvPr/>
        </p:nvSpPr>
        <p:spPr>
          <a:xfrm rot="-10800000" flipH="1">
            <a:off x="0" y="0"/>
            <a:ext cx="3772662" cy="4956521"/>
          </a:xfrm>
          <a:custGeom>
            <a:avLst/>
            <a:gdLst/>
            <a:ahLst/>
            <a:cxnLst/>
            <a:rect l="l" t="t" r="r" b="b"/>
            <a:pathLst>
              <a:path w="3772662" h="4956521">
                <a:moveTo>
                  <a:pt x="3772662" y="0"/>
                </a:moveTo>
                <a:lnTo>
                  <a:pt x="0" y="0"/>
                </a:lnTo>
                <a:lnTo>
                  <a:pt x="0" y="4956521"/>
                </a:lnTo>
                <a:lnTo>
                  <a:pt x="3772662" y="4956521"/>
                </a:lnTo>
                <a:lnTo>
                  <a:pt x="377266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flipH="1">
            <a:off x="15370413" y="-445426"/>
            <a:ext cx="7128693" cy="7128693"/>
          </a:xfrm>
          <a:custGeom>
            <a:avLst/>
            <a:gdLst/>
            <a:ahLst/>
            <a:cxnLst/>
            <a:rect l="l" t="t" r="r" b="b"/>
            <a:pathLst>
              <a:path w="7128693" h="7128693">
                <a:moveTo>
                  <a:pt x="7128693" y="0"/>
                </a:moveTo>
                <a:lnTo>
                  <a:pt x="0" y="0"/>
                </a:lnTo>
                <a:lnTo>
                  <a:pt x="0" y="7128693"/>
                </a:lnTo>
                <a:lnTo>
                  <a:pt x="7128693" y="7128693"/>
                </a:lnTo>
                <a:lnTo>
                  <a:pt x="71286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flipH="1">
            <a:off x="15551448" y="6691720"/>
            <a:ext cx="2736552" cy="3595280"/>
          </a:xfrm>
          <a:custGeom>
            <a:avLst/>
            <a:gdLst/>
            <a:ahLst/>
            <a:cxnLst/>
            <a:rect l="l" t="t" r="r" b="b"/>
            <a:pathLst>
              <a:path w="2736552" h="3595280">
                <a:moveTo>
                  <a:pt x="2736552" y="0"/>
                </a:moveTo>
                <a:lnTo>
                  <a:pt x="0" y="0"/>
                </a:lnTo>
                <a:lnTo>
                  <a:pt x="0" y="3595280"/>
                </a:lnTo>
                <a:lnTo>
                  <a:pt x="2736552" y="3595280"/>
                </a:lnTo>
                <a:lnTo>
                  <a:pt x="273655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546755" y="2985571"/>
            <a:ext cx="15372969" cy="1847003"/>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&lt;string.h&gt;:</a:t>
            </a:r>
            <a:r>
              <a:rPr lang="en-US" sz="3408">
                <a:solidFill>
                  <a:srgbClr val="D7FDFF"/>
                </a:solidFill>
                <a:latin typeface="Alegreya Sans SC"/>
                <a:ea typeface="Alegreya Sans SC"/>
                <a:cs typeface="Alegreya Sans SC"/>
                <a:sym typeface="Alegreya Sans SC"/>
              </a:rPr>
              <a:t> This library is used for string manipulation functions. It provides functionalities to handle and manipulate strings, such as copying and comparing strings. In this code, it is used for player name handling.</a:t>
            </a:r>
          </a:p>
        </p:txBody>
      </p:sp>
      <p:sp>
        <p:nvSpPr>
          <p:cNvPr id="9" name="TextBox 9"/>
          <p:cNvSpPr txBox="1"/>
          <p:nvPr/>
        </p:nvSpPr>
        <p:spPr>
          <a:xfrm>
            <a:off x="1457515" y="5010150"/>
            <a:ext cx="15372969" cy="1847003"/>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&lt;stdlib.h&gt;: </a:t>
            </a:r>
            <a:r>
              <a:rPr lang="en-US" sz="3408">
                <a:solidFill>
                  <a:srgbClr val="D7FDFF"/>
                </a:solidFill>
                <a:latin typeface="Alegreya Sans SC"/>
                <a:ea typeface="Alegreya Sans SC"/>
                <a:cs typeface="Alegreya Sans SC"/>
                <a:sym typeface="Alegreya Sans SC"/>
              </a:rPr>
              <a:t>This library includes functions for memory allocation, process control, conversions, and random number generation. In this game, it is used for the rand() function to generate random positions for enemy cars.</a:t>
            </a:r>
          </a:p>
        </p:txBody>
      </p:sp>
      <p:sp>
        <p:nvSpPr>
          <p:cNvPr id="10" name="TextBox 10"/>
          <p:cNvSpPr txBox="1"/>
          <p:nvPr/>
        </p:nvSpPr>
        <p:spPr>
          <a:xfrm>
            <a:off x="1457515" y="7038128"/>
            <a:ext cx="15372969" cy="2447078"/>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&lt;windows.h&gt;: </a:t>
            </a:r>
            <a:r>
              <a:rPr lang="en-US" sz="3408">
                <a:solidFill>
                  <a:srgbClr val="D7FDFF"/>
                </a:solidFill>
                <a:latin typeface="Alegreya Sans SC"/>
                <a:ea typeface="Alegreya Sans SC"/>
                <a:cs typeface="Alegreya Sans SC"/>
                <a:sym typeface="Alegreya Sans SC"/>
              </a:rPr>
              <a:t>This library is specific to Windows operating systems and provides access to Windows API functions. It is used here for console manipulation, such as changing the font settings and handling multimedia functions.</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784487" y="1475898"/>
            <a:ext cx="8719027" cy="1402671"/>
          </a:xfrm>
          <a:prstGeom prst="rect">
            <a:avLst/>
          </a:prstGeom>
        </p:spPr>
        <p:txBody>
          <a:bodyPr lIns="0" tIns="0" rIns="0" bIns="0" rtlCol="0" anchor="t">
            <a:spAutoFit/>
          </a:bodyPr>
          <a:lstStyle/>
          <a:p>
            <a:pPr algn="ctr">
              <a:lnSpc>
                <a:spcPts val="10296"/>
              </a:lnSpc>
              <a:spcBef>
                <a:spcPct val="0"/>
              </a:spcBef>
            </a:pPr>
            <a:r>
              <a:rPr lang="en-US" sz="7354">
                <a:solidFill>
                  <a:srgbClr val="D7FDFF"/>
                </a:solidFill>
                <a:latin typeface="Alegreya Sans SC"/>
                <a:ea typeface="Alegreya Sans SC"/>
                <a:cs typeface="Alegreya Sans SC"/>
                <a:sym typeface="Alegreya Sans SC"/>
              </a:rPr>
              <a:t>Technical Details</a:t>
            </a:r>
          </a:p>
        </p:txBody>
      </p:sp>
      <p:sp>
        <p:nvSpPr>
          <p:cNvPr id="3" name="Freeform 3">
            <a:extLst>
              <a:ext uri="{C183D7F6-B498-43B3-948B-1728B52AA6E4}">
                <adec:decorative xmlns:adec="http://schemas.microsoft.com/office/drawing/2017/decorative" val="1"/>
              </a:ext>
            </a:extLst>
          </p:cNvPr>
          <p:cNvSpPr/>
          <p:nvPr/>
        </p:nvSpPr>
        <p:spPr>
          <a:xfrm>
            <a:off x="-3343097" y="3582539"/>
            <a:ext cx="6258128" cy="6258128"/>
          </a:xfrm>
          <a:custGeom>
            <a:avLst/>
            <a:gdLst/>
            <a:ahLst/>
            <a:cxnLst/>
            <a:rect l="l" t="t" r="r" b="b"/>
            <a:pathLst>
              <a:path w="6258128" h="6258128">
                <a:moveTo>
                  <a:pt x="0" y="0"/>
                </a:moveTo>
                <a:lnTo>
                  <a:pt x="6258128" y="0"/>
                </a:lnTo>
                <a:lnTo>
                  <a:pt x="6258128" y="6258128"/>
                </a:lnTo>
                <a:lnTo>
                  <a:pt x="0" y="62581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C183D7F6-B498-43B3-948B-1728B52AA6E4}">
                <adec:decorative xmlns:adec="http://schemas.microsoft.com/office/drawing/2017/decorative" val="1"/>
              </a:ext>
            </a:extLst>
          </p:cNvPr>
          <p:cNvSpPr/>
          <p:nvPr/>
        </p:nvSpPr>
        <p:spPr>
          <a:xfrm rot="-10800000" flipH="1">
            <a:off x="0" y="0"/>
            <a:ext cx="3772662" cy="4956521"/>
          </a:xfrm>
          <a:custGeom>
            <a:avLst/>
            <a:gdLst/>
            <a:ahLst/>
            <a:cxnLst/>
            <a:rect l="l" t="t" r="r" b="b"/>
            <a:pathLst>
              <a:path w="3772662" h="4956521">
                <a:moveTo>
                  <a:pt x="3772662" y="0"/>
                </a:moveTo>
                <a:lnTo>
                  <a:pt x="0" y="0"/>
                </a:lnTo>
                <a:lnTo>
                  <a:pt x="0" y="4956521"/>
                </a:lnTo>
                <a:lnTo>
                  <a:pt x="3772662" y="4956521"/>
                </a:lnTo>
                <a:lnTo>
                  <a:pt x="377266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flipH="1">
            <a:off x="15370413" y="-445426"/>
            <a:ext cx="7128693" cy="7128693"/>
          </a:xfrm>
          <a:custGeom>
            <a:avLst/>
            <a:gdLst/>
            <a:ahLst/>
            <a:cxnLst/>
            <a:rect l="l" t="t" r="r" b="b"/>
            <a:pathLst>
              <a:path w="7128693" h="7128693">
                <a:moveTo>
                  <a:pt x="7128693" y="0"/>
                </a:moveTo>
                <a:lnTo>
                  <a:pt x="0" y="0"/>
                </a:lnTo>
                <a:lnTo>
                  <a:pt x="0" y="7128693"/>
                </a:lnTo>
                <a:lnTo>
                  <a:pt x="7128693" y="7128693"/>
                </a:lnTo>
                <a:lnTo>
                  <a:pt x="71286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flipH="1">
            <a:off x="15551448" y="6691720"/>
            <a:ext cx="2736552" cy="3595280"/>
          </a:xfrm>
          <a:custGeom>
            <a:avLst/>
            <a:gdLst/>
            <a:ahLst/>
            <a:cxnLst/>
            <a:rect l="l" t="t" r="r" b="b"/>
            <a:pathLst>
              <a:path w="2736552" h="3595280">
                <a:moveTo>
                  <a:pt x="2736552" y="0"/>
                </a:moveTo>
                <a:lnTo>
                  <a:pt x="0" y="0"/>
                </a:lnTo>
                <a:lnTo>
                  <a:pt x="0" y="3595280"/>
                </a:lnTo>
                <a:lnTo>
                  <a:pt x="2736552" y="3595280"/>
                </a:lnTo>
                <a:lnTo>
                  <a:pt x="2736552"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546755" y="2985571"/>
            <a:ext cx="15372969" cy="1847003"/>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&lt;mmsystem.h&gt;: </a:t>
            </a:r>
            <a:r>
              <a:rPr lang="en-US" sz="3408">
                <a:solidFill>
                  <a:srgbClr val="D7FDFF"/>
                </a:solidFill>
                <a:latin typeface="Alegreya Sans SC"/>
                <a:ea typeface="Alegreya Sans SC"/>
                <a:cs typeface="Alegreya Sans SC"/>
                <a:sym typeface="Alegreya Sans SC"/>
              </a:rPr>
              <a:t>This library is used for multimedia functions, specifically for playing sound files. In this game, it is used to handle background music and sound effects, allowing the game to play audio files during gameplay.</a:t>
            </a:r>
          </a:p>
        </p:txBody>
      </p:sp>
      <p:sp>
        <p:nvSpPr>
          <p:cNvPr id="9" name="TextBox 9"/>
          <p:cNvSpPr txBox="1"/>
          <p:nvPr/>
        </p:nvSpPr>
        <p:spPr>
          <a:xfrm>
            <a:off x="1457515" y="5010150"/>
            <a:ext cx="15372969" cy="1847003"/>
          </a:xfrm>
          <a:prstGeom prst="rect">
            <a:avLst/>
          </a:prstGeom>
        </p:spPr>
        <p:txBody>
          <a:bodyPr lIns="0" tIns="0" rIns="0" bIns="0" rtlCol="0" anchor="t">
            <a:spAutoFit/>
          </a:bodyPr>
          <a:lstStyle/>
          <a:p>
            <a:pPr marL="735865" lvl="1" indent="-367932" algn="l">
              <a:lnSpc>
                <a:spcPts val="4771"/>
              </a:lnSpc>
              <a:buFont typeface="Arial"/>
              <a:buChar char="•"/>
            </a:pPr>
            <a:r>
              <a:rPr lang="en-US" sz="3408" b="1">
                <a:solidFill>
                  <a:srgbClr val="D7FDFF"/>
                </a:solidFill>
                <a:latin typeface="Alegreya Sans SC Bold"/>
                <a:ea typeface="Alegreya Sans SC Bold"/>
                <a:cs typeface="Alegreya Sans SC Bold"/>
                <a:sym typeface="Alegreya Sans SC Bold"/>
              </a:rPr>
              <a:t>&lt;pthread.h&gt;: </a:t>
            </a:r>
            <a:r>
              <a:rPr lang="en-US" sz="3408">
                <a:solidFill>
                  <a:srgbClr val="D7FDFF"/>
                </a:solidFill>
                <a:latin typeface="Alegreya Sans SC"/>
                <a:ea typeface="Alegreya Sans SC"/>
                <a:cs typeface="Alegreya Sans SC"/>
                <a:sym typeface="Alegreya Sans SC"/>
              </a:rPr>
              <a:t>This library provides support for multi-threading. It allows the game to run music playback in a separate thread, ensuring that the game can continue to run smoothly while music is playing in the background.</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adec="http://schemas.microsoft.com/office/drawing/2017/decorative" val="1"/>
              </a:ext>
            </a:extLst>
          </p:cNvPr>
          <p:cNvSpPr/>
          <p:nvPr/>
        </p:nvSpPr>
        <p:spPr>
          <a:xfrm>
            <a:off x="14080307" y="-1732119"/>
            <a:ext cx="8415386" cy="8415386"/>
          </a:xfrm>
          <a:custGeom>
            <a:avLst/>
            <a:gdLst/>
            <a:ahLst/>
            <a:cxnLst/>
            <a:rect l="l" t="t" r="r" b="b"/>
            <a:pathLst>
              <a:path w="8415386" h="8415386">
                <a:moveTo>
                  <a:pt x="0" y="0"/>
                </a:moveTo>
                <a:lnTo>
                  <a:pt x="8415386" y="0"/>
                </a:lnTo>
                <a:lnTo>
                  <a:pt x="8415386" y="8415386"/>
                </a:lnTo>
                <a:lnTo>
                  <a:pt x="0" y="84153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C183D7F6-B498-43B3-948B-1728B52AA6E4}">
                <adec:decorative xmlns:adec="http://schemas.microsoft.com/office/drawing/2017/decorative" val="1"/>
              </a:ext>
            </a:extLst>
          </p:cNvPr>
          <p:cNvSpPr/>
          <p:nvPr/>
        </p:nvSpPr>
        <p:spPr>
          <a:xfrm rot="-10800000">
            <a:off x="853604" y="472515"/>
            <a:ext cx="2952452" cy="3878930"/>
          </a:xfrm>
          <a:custGeom>
            <a:avLst/>
            <a:gdLst/>
            <a:ahLst/>
            <a:cxnLst/>
            <a:rect l="l" t="t" r="r" b="b"/>
            <a:pathLst>
              <a:path w="2952452" h="3878930">
                <a:moveTo>
                  <a:pt x="0" y="0"/>
                </a:moveTo>
                <a:lnTo>
                  <a:pt x="2952453" y="0"/>
                </a:lnTo>
                <a:lnTo>
                  <a:pt x="2952453" y="3878931"/>
                </a:lnTo>
                <a:lnTo>
                  <a:pt x="0" y="387893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a:extLst>
              <a:ext uri="{C183D7F6-B498-43B3-948B-1728B52AA6E4}">
                <adec:decorative xmlns:adec="http://schemas.microsoft.com/office/drawing/2017/decorative" val="1"/>
              </a:ext>
            </a:extLst>
          </p:cNvPr>
          <p:cNvSpPr/>
          <p:nvPr/>
        </p:nvSpPr>
        <p:spPr>
          <a:xfrm>
            <a:off x="-4609329" y="3260610"/>
            <a:ext cx="8415386" cy="8415386"/>
          </a:xfrm>
          <a:custGeom>
            <a:avLst/>
            <a:gdLst/>
            <a:ahLst/>
            <a:cxnLst/>
            <a:rect l="l" t="t" r="r" b="b"/>
            <a:pathLst>
              <a:path w="8415386" h="8415386">
                <a:moveTo>
                  <a:pt x="0" y="0"/>
                </a:moveTo>
                <a:lnTo>
                  <a:pt x="8415386" y="0"/>
                </a:lnTo>
                <a:lnTo>
                  <a:pt x="8415386" y="8415386"/>
                </a:lnTo>
                <a:lnTo>
                  <a:pt x="0" y="84153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C183D7F6-B498-43B3-948B-1728B52AA6E4}">
                <adec:decorative xmlns:adec="http://schemas.microsoft.com/office/drawing/2017/decorative" val="1"/>
              </a:ext>
            </a:extLst>
          </p:cNvPr>
          <p:cNvSpPr/>
          <p:nvPr/>
        </p:nvSpPr>
        <p:spPr>
          <a:xfrm rot="-10800000" flipH="1" flipV="1">
            <a:off x="0" y="-59259"/>
            <a:ext cx="2952452" cy="3878930"/>
          </a:xfrm>
          <a:custGeom>
            <a:avLst/>
            <a:gdLst/>
            <a:ahLst/>
            <a:cxnLst/>
            <a:rect l="l" t="t" r="r" b="b"/>
            <a:pathLst>
              <a:path w="2952452" h="3878930">
                <a:moveTo>
                  <a:pt x="2952452" y="3878931"/>
                </a:moveTo>
                <a:lnTo>
                  <a:pt x="0" y="3878931"/>
                </a:lnTo>
                <a:lnTo>
                  <a:pt x="0" y="0"/>
                </a:lnTo>
                <a:lnTo>
                  <a:pt x="2952452" y="0"/>
                </a:lnTo>
                <a:lnTo>
                  <a:pt x="2952452" y="3878931"/>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a:off x="14481943" y="5876296"/>
            <a:ext cx="2952452" cy="3878930"/>
          </a:xfrm>
          <a:custGeom>
            <a:avLst/>
            <a:gdLst/>
            <a:ahLst/>
            <a:cxnLst/>
            <a:rect l="l" t="t" r="r" b="b"/>
            <a:pathLst>
              <a:path w="2952452" h="3878930">
                <a:moveTo>
                  <a:pt x="0" y="0"/>
                </a:moveTo>
                <a:lnTo>
                  <a:pt x="2952453" y="0"/>
                </a:lnTo>
                <a:lnTo>
                  <a:pt x="2952453" y="3878930"/>
                </a:lnTo>
                <a:lnTo>
                  <a:pt x="0" y="38789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a:extLst>
              <a:ext uri="{C183D7F6-B498-43B3-948B-1728B52AA6E4}">
                <adec:decorative xmlns:adec="http://schemas.microsoft.com/office/drawing/2017/decorative" val="1"/>
              </a:ext>
            </a:extLst>
          </p:cNvPr>
          <p:cNvSpPr/>
          <p:nvPr/>
        </p:nvSpPr>
        <p:spPr>
          <a:xfrm flipH="1" flipV="1">
            <a:off x="15335548" y="6408070"/>
            <a:ext cx="2952452" cy="3878930"/>
          </a:xfrm>
          <a:custGeom>
            <a:avLst/>
            <a:gdLst/>
            <a:ahLst/>
            <a:cxnLst/>
            <a:rect l="l" t="t" r="r" b="b"/>
            <a:pathLst>
              <a:path w="2952452" h="3878930">
                <a:moveTo>
                  <a:pt x="2952452" y="3878930"/>
                </a:moveTo>
                <a:lnTo>
                  <a:pt x="0" y="3878930"/>
                </a:lnTo>
                <a:lnTo>
                  <a:pt x="0" y="0"/>
                </a:lnTo>
                <a:lnTo>
                  <a:pt x="2952452" y="0"/>
                </a:lnTo>
                <a:lnTo>
                  <a:pt x="2952452" y="387893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4295272" y="4829175"/>
            <a:ext cx="9697457" cy="1557921"/>
          </a:xfrm>
          <a:prstGeom prst="rect">
            <a:avLst/>
          </a:prstGeom>
        </p:spPr>
        <p:txBody>
          <a:bodyPr lIns="0" tIns="0" rIns="0" bIns="0" rtlCol="0" anchor="t">
            <a:spAutoFit/>
          </a:bodyPr>
          <a:lstStyle/>
          <a:p>
            <a:pPr algn="ctr">
              <a:lnSpc>
                <a:spcPts val="11451"/>
              </a:lnSpc>
              <a:spcBef>
                <a:spcPct val="0"/>
              </a:spcBef>
            </a:pPr>
            <a:r>
              <a:rPr lang="en-US" sz="8179" b="1">
                <a:solidFill>
                  <a:srgbClr val="D7FDFF"/>
                </a:solidFill>
                <a:latin typeface="Alegreya Sans SC Bold"/>
                <a:ea typeface="Alegreya Sans SC Bold"/>
                <a:cs typeface="Alegreya Sans SC Bold"/>
                <a:sym typeface="Alegreya Sans SC Bold"/>
              </a:rPr>
              <a:t>Code Structure </a:t>
            </a:r>
          </a:p>
        </p:txBody>
      </p:sp>
      <p:sp>
        <p:nvSpPr>
          <p:cNvPr id="10" name="Freeform 10">
            <a:extLst>
              <a:ext uri="{C183D7F6-B498-43B3-948B-1728B52AA6E4}">
                <adec:decorative xmlns:adec="http://schemas.microsoft.com/office/drawing/2017/decorative" val="1"/>
              </a:ext>
            </a:extLst>
          </p:cNvPr>
          <p:cNvSpPr/>
          <p:nvPr/>
        </p:nvSpPr>
        <p:spPr>
          <a:xfrm>
            <a:off x="7389626" y="-59259"/>
            <a:ext cx="8954418" cy="5621064"/>
          </a:xfrm>
          <a:custGeom>
            <a:avLst/>
            <a:gdLst/>
            <a:ahLst/>
            <a:cxnLst/>
            <a:rect l="l" t="t" r="r" b="b"/>
            <a:pathLst>
              <a:path w="8954418" h="5621064">
                <a:moveTo>
                  <a:pt x="0" y="0"/>
                </a:moveTo>
                <a:lnTo>
                  <a:pt x="8954418" y="0"/>
                </a:lnTo>
                <a:lnTo>
                  <a:pt x="8954418" y="5621064"/>
                </a:lnTo>
                <a:lnTo>
                  <a:pt x="0" y="56210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904441" y="2861375"/>
            <a:ext cx="13876999" cy="2040767"/>
          </a:xfrm>
          <a:prstGeom prst="rect">
            <a:avLst/>
          </a:prstGeom>
        </p:spPr>
        <p:txBody>
          <a:bodyPr lIns="0" tIns="0" rIns="0" bIns="0" rtlCol="0" anchor="t">
            <a:spAutoFit/>
          </a:bodyPr>
          <a:lstStyle/>
          <a:p>
            <a:pPr marL="627155" lvl="1" indent="-313577" algn="just">
              <a:lnSpc>
                <a:spcPts val="4066"/>
              </a:lnSpc>
              <a:buFont typeface="Arial"/>
              <a:buChar char="•"/>
            </a:pPr>
            <a:r>
              <a:rPr lang="en-US" sz="2904" b="1">
                <a:solidFill>
                  <a:srgbClr val="D7FDFF"/>
                </a:solidFill>
                <a:latin typeface="Fira Sans Bold"/>
                <a:ea typeface="Fira Sans Bold"/>
                <a:cs typeface="Fira Sans Bold"/>
                <a:sym typeface="Fira Sans Bold"/>
              </a:rPr>
              <a:t>Player Position:</a:t>
            </a:r>
            <a:r>
              <a:rPr lang="en-US" sz="2904">
                <a:solidFill>
                  <a:srgbClr val="D7FDFF"/>
                </a:solidFill>
                <a:latin typeface="Fira Sans"/>
                <a:ea typeface="Fira Sans"/>
                <a:cs typeface="Fira Sans"/>
                <a:sym typeface="Fira Sans"/>
              </a:rPr>
              <a:t> The player's initial position is set with player_Position_X and player_Position_Y variables, which are initialized in the reset_game_state() function. The player starts at coordinates (15, 10).</a:t>
            </a:r>
          </a:p>
          <a:p>
            <a:pPr algn="just">
              <a:lnSpc>
                <a:spcPts val="4066"/>
              </a:lnSpc>
              <a:spcBef>
                <a:spcPct val="0"/>
              </a:spcBef>
            </a:pPr>
            <a:endParaRPr lang="en-US" sz="2904">
              <a:solidFill>
                <a:srgbClr val="D7FDFF"/>
              </a:solidFill>
              <a:latin typeface="Fira Sans"/>
              <a:ea typeface="Fira Sans"/>
              <a:cs typeface="Fira Sans"/>
              <a:sym typeface="Fira Sans"/>
            </a:endParaRPr>
          </a:p>
        </p:txBody>
      </p:sp>
      <p:sp>
        <p:nvSpPr>
          <p:cNvPr id="3" name="TextBox 3"/>
          <p:cNvSpPr txBox="1"/>
          <p:nvPr/>
        </p:nvSpPr>
        <p:spPr>
          <a:xfrm>
            <a:off x="4483427" y="1013565"/>
            <a:ext cx="8719027" cy="1403873"/>
          </a:xfrm>
          <a:prstGeom prst="rect">
            <a:avLst/>
          </a:prstGeom>
        </p:spPr>
        <p:txBody>
          <a:bodyPr lIns="0" tIns="0" rIns="0" bIns="0" rtlCol="0" anchor="t">
            <a:spAutoFit/>
          </a:bodyPr>
          <a:lstStyle/>
          <a:p>
            <a:pPr algn="ctr">
              <a:lnSpc>
                <a:spcPts val="10296"/>
              </a:lnSpc>
              <a:spcBef>
                <a:spcPct val="0"/>
              </a:spcBef>
            </a:pPr>
            <a:r>
              <a:rPr lang="en-US" sz="7354" b="1">
                <a:solidFill>
                  <a:srgbClr val="D7FDFF"/>
                </a:solidFill>
                <a:latin typeface="Alegreya Sans SC Bold"/>
                <a:ea typeface="Alegreya Sans SC Bold"/>
                <a:cs typeface="Alegreya Sans SC Bold"/>
                <a:sym typeface="Alegreya Sans SC Bold"/>
              </a:rPr>
              <a:t>Initialization</a:t>
            </a:r>
          </a:p>
        </p:txBody>
      </p:sp>
      <p:sp>
        <p:nvSpPr>
          <p:cNvPr id="4" name="Freeform 4">
            <a:extLst>
              <a:ext uri="{C183D7F6-B498-43B3-948B-1728B52AA6E4}">
                <adec:decorative xmlns:adec="http://schemas.microsoft.com/office/drawing/2017/decorative" val="1"/>
              </a:ext>
            </a:extLst>
          </p:cNvPr>
          <p:cNvSpPr/>
          <p:nvPr/>
        </p:nvSpPr>
        <p:spPr>
          <a:xfrm>
            <a:off x="0" y="6683267"/>
            <a:ext cx="18288000" cy="4164037"/>
          </a:xfrm>
          <a:custGeom>
            <a:avLst/>
            <a:gdLst/>
            <a:ahLst/>
            <a:cxnLst/>
            <a:rect l="l" t="t" r="r" b="b"/>
            <a:pathLst>
              <a:path w="18288000" h="4164037">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904441" y="4642500"/>
            <a:ext cx="13876999" cy="2040767"/>
          </a:xfrm>
          <a:prstGeom prst="rect">
            <a:avLst/>
          </a:prstGeom>
        </p:spPr>
        <p:txBody>
          <a:bodyPr lIns="0" tIns="0" rIns="0" bIns="0" rtlCol="0" anchor="t">
            <a:spAutoFit/>
          </a:bodyPr>
          <a:lstStyle/>
          <a:p>
            <a:pPr marL="627155" lvl="1" indent="-313577" algn="just">
              <a:lnSpc>
                <a:spcPts val="4066"/>
              </a:lnSpc>
              <a:buFont typeface="Arial"/>
              <a:buChar char="•"/>
            </a:pPr>
            <a:r>
              <a:rPr lang="en-US" sz="2904" b="1">
                <a:solidFill>
                  <a:srgbClr val="D7FDFF"/>
                </a:solidFill>
                <a:latin typeface="Fira Sans Bold"/>
                <a:ea typeface="Fira Sans Bold"/>
                <a:cs typeface="Fira Sans Bold"/>
                <a:sym typeface="Fira Sans Bold"/>
              </a:rPr>
              <a:t>Enemy Positions:</a:t>
            </a:r>
            <a:r>
              <a:rPr lang="en-US" sz="2904">
                <a:solidFill>
                  <a:srgbClr val="D7FDFF"/>
                </a:solidFill>
                <a:latin typeface="Fira Sans"/>
                <a:ea typeface="Fira Sans"/>
                <a:cs typeface="Fira Sans"/>
                <a:sym typeface="Fira Sans"/>
              </a:rPr>
              <a:t> The enemy positions are stored in arrays enemy_Position_X and enemy_Position_Y. The enemy count is initialized to zero. The reset_game_state() function also resets the enemy count and clears any previous enemy positions.</a:t>
            </a:r>
          </a:p>
        </p:txBody>
      </p:sp>
      <p:sp>
        <p:nvSpPr>
          <p:cNvPr id="6" name="Freeform 6">
            <a:extLst>
              <a:ext uri="{C183D7F6-B498-43B3-948B-1728B52AA6E4}">
                <adec:decorative xmlns:adec="http://schemas.microsoft.com/office/drawing/2017/decorative" val="1"/>
              </a:ext>
            </a:extLst>
          </p:cNvPr>
          <p:cNvSpPr/>
          <p:nvPr/>
        </p:nvSpPr>
        <p:spPr>
          <a:xfrm flipV="1">
            <a:off x="1222889" y="-387411"/>
            <a:ext cx="2567706" cy="3373451"/>
          </a:xfrm>
          <a:custGeom>
            <a:avLst/>
            <a:gdLst/>
            <a:ahLst/>
            <a:cxnLst/>
            <a:rect l="l" t="t" r="r" b="b"/>
            <a:pathLst>
              <a:path w="2567706" h="3373451">
                <a:moveTo>
                  <a:pt x="0" y="3373452"/>
                </a:moveTo>
                <a:lnTo>
                  <a:pt x="2567706" y="3373452"/>
                </a:lnTo>
                <a:lnTo>
                  <a:pt x="2567706" y="0"/>
                </a:lnTo>
                <a:lnTo>
                  <a:pt x="0" y="0"/>
                </a:lnTo>
                <a:lnTo>
                  <a:pt x="0" y="3373452"/>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a:extLst>
              <a:ext uri="{C183D7F6-B498-43B3-948B-1728B52AA6E4}">
                <adec:decorative xmlns:adec="http://schemas.microsoft.com/office/drawing/2017/decorative" val="1"/>
              </a:ext>
            </a:extLst>
          </p:cNvPr>
          <p:cNvSpPr/>
          <p:nvPr/>
        </p:nvSpPr>
        <p:spPr>
          <a:xfrm rot="-10800000" flipH="1">
            <a:off x="-767315" y="-135036"/>
            <a:ext cx="3274057" cy="4301455"/>
          </a:xfrm>
          <a:custGeom>
            <a:avLst/>
            <a:gdLst/>
            <a:ahLst/>
            <a:cxnLst/>
            <a:rect l="l" t="t" r="r" b="b"/>
            <a:pathLst>
              <a:path w="3274057" h="4301455">
                <a:moveTo>
                  <a:pt x="3274057" y="0"/>
                </a:moveTo>
                <a:lnTo>
                  <a:pt x="0" y="0"/>
                </a:lnTo>
                <a:lnTo>
                  <a:pt x="0" y="4301455"/>
                </a:lnTo>
                <a:lnTo>
                  <a:pt x="3274057" y="4301455"/>
                </a:lnTo>
                <a:lnTo>
                  <a:pt x="3274057"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C183D7F6-B498-43B3-948B-1728B52AA6E4}">
                <adec:decorative xmlns:adec="http://schemas.microsoft.com/office/drawing/2017/decorative" val="1"/>
              </a:ext>
            </a:extLst>
          </p:cNvPr>
          <p:cNvSpPr/>
          <p:nvPr/>
        </p:nvSpPr>
        <p:spPr>
          <a:xfrm rot="-10800000" flipV="1">
            <a:off x="14786756" y="7403374"/>
            <a:ext cx="2582789" cy="3393268"/>
          </a:xfrm>
          <a:custGeom>
            <a:avLst/>
            <a:gdLst/>
            <a:ahLst/>
            <a:cxnLst/>
            <a:rect l="l" t="t" r="r" b="b"/>
            <a:pathLst>
              <a:path w="2582789" h="3393268">
                <a:moveTo>
                  <a:pt x="0" y="3393267"/>
                </a:moveTo>
                <a:lnTo>
                  <a:pt x="2582789" y="3393267"/>
                </a:lnTo>
                <a:lnTo>
                  <a:pt x="2582789" y="0"/>
                </a:lnTo>
                <a:lnTo>
                  <a:pt x="0" y="0"/>
                </a:lnTo>
                <a:lnTo>
                  <a:pt x="0" y="3393267"/>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C183D7F6-B498-43B3-948B-1728B52AA6E4}">
                <adec:decorative xmlns:adec="http://schemas.microsoft.com/office/drawing/2017/decorative" val="1"/>
              </a:ext>
            </a:extLst>
          </p:cNvPr>
          <p:cNvSpPr/>
          <p:nvPr/>
        </p:nvSpPr>
        <p:spPr>
          <a:xfrm flipH="1">
            <a:off x="16078150" y="6216062"/>
            <a:ext cx="3293290" cy="4326723"/>
          </a:xfrm>
          <a:custGeom>
            <a:avLst/>
            <a:gdLst/>
            <a:ahLst/>
            <a:cxnLst/>
            <a:rect l="l" t="t" r="r" b="b"/>
            <a:pathLst>
              <a:path w="3293290" h="4326723">
                <a:moveTo>
                  <a:pt x="3293290" y="0"/>
                </a:moveTo>
                <a:lnTo>
                  <a:pt x="0" y="0"/>
                </a:lnTo>
                <a:lnTo>
                  <a:pt x="0" y="4326722"/>
                </a:lnTo>
                <a:lnTo>
                  <a:pt x="3293290" y="4326722"/>
                </a:lnTo>
                <a:lnTo>
                  <a:pt x="329329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904441" y="6890522"/>
            <a:ext cx="13876999" cy="1526417"/>
          </a:xfrm>
          <a:prstGeom prst="rect">
            <a:avLst/>
          </a:prstGeom>
        </p:spPr>
        <p:txBody>
          <a:bodyPr lIns="0" tIns="0" rIns="0" bIns="0" rtlCol="0" anchor="t">
            <a:spAutoFit/>
          </a:bodyPr>
          <a:lstStyle/>
          <a:p>
            <a:pPr marL="627155" lvl="1" indent="-313577" algn="just">
              <a:lnSpc>
                <a:spcPts val="4066"/>
              </a:lnSpc>
              <a:buFont typeface="Arial"/>
              <a:buChar char="•"/>
            </a:pPr>
            <a:r>
              <a:rPr lang="en-US" sz="2904" b="1">
                <a:solidFill>
                  <a:srgbClr val="D7FDFF"/>
                </a:solidFill>
                <a:latin typeface="Fira Sans Bold"/>
                <a:ea typeface="Fira Sans Bold"/>
                <a:cs typeface="Fira Sans Bold"/>
                <a:sym typeface="Fira Sans Bold"/>
              </a:rPr>
              <a:t>Game State Variables:</a:t>
            </a:r>
            <a:r>
              <a:rPr lang="en-US" sz="2904">
                <a:solidFill>
                  <a:srgbClr val="D7FDFF"/>
                </a:solidFill>
                <a:latin typeface="Fira Sans"/>
                <a:ea typeface="Fira Sans"/>
                <a:cs typeface="Fira Sans"/>
                <a:sym typeface="Fira Sans"/>
              </a:rPr>
              <a:t> Other variables such as game (to track if the game is running) and turn (to control the flow of turns) are also initialized at the start of the main() function.</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1055</Words>
  <Application>Microsoft Office PowerPoint</Application>
  <PresentationFormat>Custom</PresentationFormat>
  <Paragraphs>51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Alegreya Sans SC Bold</vt:lpstr>
      <vt:lpstr>Calibri</vt:lpstr>
      <vt:lpstr>Alegreya Sans SC</vt:lpstr>
      <vt:lpstr>Fira Sans Bold</vt:lpstr>
      <vt:lpstr>Fira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Tosca Black Gradient Abstract Project Presentation </dc:title>
  <cp:lastModifiedBy>adnan Hatim</cp:lastModifiedBy>
  <cp:revision>2</cp:revision>
  <dcterms:created xsi:type="dcterms:W3CDTF">2006-08-16T00:00:00Z</dcterms:created>
  <dcterms:modified xsi:type="dcterms:W3CDTF">2024-11-27T14:41:20Z</dcterms:modified>
  <dc:identifier>DAGXrIURvgA</dc:identifier>
</cp:coreProperties>
</file>