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6" r:id="rId9"/>
    <p:sldId id="267"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BB4"/>
    <a:srgbClr val="E6C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DEC7A-4B7B-4AAF-942A-4330FCFA783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126218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DEC7A-4B7B-4AAF-942A-4330FCFA783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215868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DEC7A-4B7B-4AAF-942A-4330FCFA783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257376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DEC7A-4B7B-4AAF-942A-4330FCFA783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122262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DEC7A-4B7B-4AAF-942A-4330FCFA783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220673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DEC7A-4B7B-4AAF-942A-4330FCFA783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276625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DEC7A-4B7B-4AAF-942A-4330FCFA7830}"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298704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DEC7A-4B7B-4AAF-942A-4330FCFA7830}"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41690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DEC7A-4B7B-4AAF-942A-4330FCFA7830}"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399003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DEC7A-4B7B-4AAF-942A-4330FCFA783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356224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DEC7A-4B7B-4AAF-942A-4330FCFA783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D88F5-FD37-4EEF-A758-7BD2B63CEF93}" type="slidenum">
              <a:rPr lang="en-US" smtClean="0"/>
              <a:t>‹#›</a:t>
            </a:fld>
            <a:endParaRPr lang="en-US"/>
          </a:p>
        </p:txBody>
      </p:sp>
    </p:spTree>
    <p:extLst>
      <p:ext uri="{BB962C8B-B14F-4D97-AF65-F5344CB8AC3E}">
        <p14:creationId xmlns:p14="http://schemas.microsoft.com/office/powerpoint/2010/main" val="167169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DEC7A-4B7B-4AAF-942A-4330FCFA7830}" type="datetimeFigureOut">
              <a:rPr lang="en-US" smtClean="0"/>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D88F5-FD37-4EEF-A758-7BD2B63CEF93}" type="slidenum">
              <a:rPr lang="en-US" smtClean="0"/>
              <a:t>‹#›</a:t>
            </a:fld>
            <a:endParaRPr lang="en-US"/>
          </a:p>
        </p:txBody>
      </p:sp>
    </p:spTree>
    <p:extLst>
      <p:ext uri="{BB962C8B-B14F-4D97-AF65-F5344CB8AC3E}">
        <p14:creationId xmlns:p14="http://schemas.microsoft.com/office/powerpoint/2010/main" val="2771358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a:xfrm>
            <a:off x="795128" y="3638324"/>
            <a:ext cx="10700657" cy="1325563"/>
          </a:xfrm>
          <a:effectLst>
            <a:outerShdw blurRad="50800" dist="38100" dir="2700000" algn="tl" rotWithShape="0">
              <a:prstClr val="black">
                <a:alpha val="40000"/>
              </a:prstClr>
            </a:outerShdw>
          </a:effectLst>
        </p:spPr>
        <p:txBody>
          <a:bodyPr>
            <a:normAutofit/>
          </a:bodyPr>
          <a:lstStyle/>
          <a:p>
            <a:r>
              <a:rPr lang="en-US" sz="3200" dirty="0">
                <a:latin typeface="Adobe Hebrew" panose="02040503050201020203" pitchFamily="18" charset="-79"/>
                <a:cs typeface="Adobe Hebrew" panose="02040503050201020203" pitchFamily="18" charset="-79"/>
              </a:rPr>
              <a:t>In the Name of ALLAH, the Most gracious, the Most Merciful</a:t>
            </a: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581" y="5364536"/>
            <a:ext cx="1305582" cy="1302970"/>
          </a:xfrm>
          <a:prstGeom prst="rect">
            <a:avLst/>
          </a:prstGeom>
          <a:effectLst>
            <a:outerShdw blurRad="63500" sx="102000" sy="102000" algn="ctr" rotWithShape="0">
              <a:schemeClr val="tx1">
                <a:alpha val="40000"/>
              </a:schemeClr>
            </a:outerShdw>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56" y="1708369"/>
            <a:ext cx="10058400" cy="1929955"/>
          </a:xfrm>
          <a:prstGeom prst="rect">
            <a:avLst/>
          </a:prstGeom>
        </p:spPr>
      </p:pic>
      <p:sp>
        <p:nvSpPr>
          <p:cNvPr id="28" name="Rectangle 27"/>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07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0634"/>
            <a:ext cx="12192000" cy="584775"/>
          </a:xfrm>
          <a:prstGeom prst="rect">
            <a:avLst/>
          </a:prstGeom>
        </p:spPr>
        <p:txBody>
          <a:bodyPr wrap="square">
            <a:spAutoFit/>
          </a:bodyPr>
          <a:lstStyle/>
          <a:p>
            <a:pPr algn="ctr"/>
            <a:r>
              <a:rPr lang="en-US" sz="3200" u="sng" dirty="0">
                <a:latin typeface="Times New Roman" panose="02020603050405020304" pitchFamily="18" charset="0"/>
                <a:cs typeface="Times New Roman" panose="02020603050405020304" pitchFamily="18" charset="0"/>
              </a:rPr>
              <a:t>Development Requirements</a:t>
            </a:r>
            <a:endParaRPr lang="en-US" sz="3200" dirty="0"/>
          </a:p>
        </p:txBody>
      </p:sp>
      <p:grpSp>
        <p:nvGrpSpPr>
          <p:cNvPr id="10" name="Group 9"/>
          <p:cNvGrpSpPr/>
          <p:nvPr/>
        </p:nvGrpSpPr>
        <p:grpSpPr>
          <a:xfrm>
            <a:off x="612877" y="1105316"/>
            <a:ext cx="8016773" cy="5447645"/>
            <a:chOff x="212827" y="1215509"/>
            <a:chExt cx="8016773" cy="5447645"/>
          </a:xfrm>
        </p:grpSpPr>
        <p:sp>
          <p:nvSpPr>
            <p:cNvPr id="8" name="Rectangle 7"/>
            <p:cNvSpPr/>
            <p:nvPr/>
          </p:nvSpPr>
          <p:spPr>
            <a:xfrm>
              <a:off x="212827" y="1215509"/>
              <a:ext cx="3536224" cy="461665"/>
            </a:xfrm>
            <a:prstGeom prst="rect">
              <a:avLst/>
            </a:prstGeom>
          </p:spPr>
          <p:txBody>
            <a:bodyPr wrap="none">
              <a:spAutoFit/>
            </a:bodyPr>
            <a:lstStyle/>
            <a:p>
              <a:r>
                <a:rPr lang="en-US" sz="2400" b="1" dirty="0">
                  <a:latin typeface="Adobe Garamond Pro Bold" panose="02020702060506020403" pitchFamily="18" charset="0"/>
                  <a:ea typeface="Times New Roman" panose="02020603050405020304" pitchFamily="18" charset="0"/>
                </a:rPr>
                <a:t>Hardware</a:t>
              </a:r>
              <a:r>
                <a:rPr lang="en-US" b="1" dirty="0">
                  <a:latin typeface="Adobe Garamond Pro Bold" panose="02020702060506020403" pitchFamily="18" charset="0"/>
                  <a:ea typeface="Times New Roman" panose="02020603050405020304" pitchFamily="18" charset="0"/>
                </a:rPr>
                <a:t> </a:t>
              </a:r>
              <a:r>
                <a:rPr lang="en-US" sz="2400" b="1" dirty="0">
                  <a:latin typeface="Adobe Garamond Pro Bold" panose="02020702060506020403" pitchFamily="18" charset="0"/>
                  <a:ea typeface="Times New Roman" panose="02020603050405020304" pitchFamily="18" charset="0"/>
                </a:rPr>
                <a:t>Requirements :</a:t>
              </a:r>
              <a:endParaRPr lang="en-US" b="1" dirty="0">
                <a:latin typeface="Adobe Garamond Pro Bold" panose="02020702060506020403" pitchFamily="18" charset="0"/>
              </a:endParaRPr>
            </a:p>
          </p:txBody>
        </p:sp>
        <p:sp>
          <p:nvSpPr>
            <p:cNvPr id="9" name="Rectangle 8"/>
            <p:cNvSpPr/>
            <p:nvPr/>
          </p:nvSpPr>
          <p:spPr>
            <a:xfrm>
              <a:off x="285750" y="1677174"/>
              <a:ext cx="7943850" cy="4985980"/>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 for Development :  MS Windows 10, CPU </a:t>
              </a:r>
            </a:p>
            <a:p>
              <a:r>
                <a:rPr lang="en-US" sz="2000" dirty="0">
                  <a:latin typeface="Times New Roman" panose="02020603050405020304" pitchFamily="18" charset="0"/>
                  <a:cs typeface="Times New Roman" panose="02020603050405020304" pitchFamily="18" charset="0"/>
                </a:rPr>
                <a:t>                                         (Core i5), Hard Disk 512GB, Ram 4GB</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Android Phone : Nougat (7.0) or later version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Resolution of Display : 1280 * 1024 with 16-bit color</a:t>
              </a:r>
            </a:p>
            <a:p>
              <a:endParaRPr lang="en-US" dirty="0"/>
            </a:p>
            <a:p>
              <a:r>
                <a:rPr lang="en-US" sz="2400" b="1" dirty="0">
                  <a:latin typeface="Adobe Garamond Pro Bold" panose="02020702060506020403" pitchFamily="18" charset="0"/>
                  <a:ea typeface="Adobe Gothic Std B" panose="020B0800000000000000" pitchFamily="34" charset="-128"/>
                </a:rPr>
                <a:t>Software</a:t>
              </a:r>
              <a:r>
                <a:rPr lang="en-US" b="1" dirty="0">
                  <a:latin typeface="Adobe Garamond Pro Bold" panose="02020702060506020403" pitchFamily="18" charset="0"/>
                  <a:ea typeface="Adobe Gothic Std B" panose="020B0800000000000000" pitchFamily="34" charset="-128"/>
                </a:rPr>
                <a:t> </a:t>
              </a:r>
              <a:r>
                <a:rPr lang="en-US" sz="2400" b="1" dirty="0">
                  <a:latin typeface="Adobe Garamond Pro Bold" panose="02020702060506020403" pitchFamily="18" charset="0"/>
                  <a:ea typeface="Adobe Gothic Std B" panose="020B0800000000000000" pitchFamily="34" charset="-128"/>
                </a:rPr>
                <a:t>Requirements</a:t>
              </a:r>
              <a:r>
                <a:rPr lang="en-US" b="1" dirty="0">
                  <a:latin typeface="Adobe Garamond Pro Bold" panose="02020702060506020403" pitchFamily="18" charset="0"/>
                  <a:ea typeface="Adobe Gothic Std B" panose="020B0800000000000000" pitchFamily="34" charset="-128"/>
                </a:rPr>
                <a:t> :</a:t>
              </a:r>
            </a:p>
            <a:p>
              <a:endParaRPr lang="en-US" dirty="0"/>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Blender : 3D Modeling(animation), Visual Effects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Unity 3D (version 2017 or Above) : Mobile Application Development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 Core : Use for Augmented Reality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Sharp : Programming languages for Scripting</a:t>
              </a:r>
            </a:p>
          </p:txBody>
        </p:sp>
      </p:grpSp>
      <p:sp>
        <p:nvSpPr>
          <p:cNvPr id="27" name="Rectangle 26"/>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7284"/>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sym typeface="+mn-ea"/>
              </a:rPr>
              <a:t>Modern tools </a:t>
            </a:r>
            <a:endParaRPr lang="en-US" sz="4400" dirty="0"/>
          </a:p>
        </p:txBody>
      </p:sp>
      <p:graphicFrame>
        <p:nvGraphicFramePr>
          <p:cNvPr id="3" name="Table 2"/>
          <p:cNvGraphicFramePr>
            <a:graphicFrameLocks noGrp="1"/>
          </p:cNvGraphicFramePr>
          <p:nvPr>
            <p:extLst>
              <p:ext uri="{D42A27DB-BD31-4B8C-83A1-F6EECF244321}">
                <p14:modId xmlns:p14="http://schemas.microsoft.com/office/powerpoint/2010/main" val="1228760573"/>
              </p:ext>
            </p:extLst>
          </p:nvPr>
        </p:nvGraphicFramePr>
        <p:xfrm>
          <a:off x="2032000" y="1938866"/>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96961587"/>
                    </a:ext>
                  </a:extLst>
                </a:gridCol>
                <a:gridCol w="2709333">
                  <a:extLst>
                    <a:ext uri="{9D8B030D-6E8A-4147-A177-3AD203B41FA5}">
                      <a16:colId xmlns:a16="http://schemas.microsoft.com/office/drawing/2014/main" val="538406096"/>
                    </a:ext>
                  </a:extLst>
                </a:gridCol>
                <a:gridCol w="2709333">
                  <a:extLst>
                    <a:ext uri="{9D8B030D-6E8A-4147-A177-3AD203B41FA5}">
                      <a16:colId xmlns:a16="http://schemas.microsoft.com/office/drawing/2014/main" val="3292786345"/>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Tools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Version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Rationale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931574161"/>
                  </a:ext>
                </a:extLst>
              </a:tr>
              <a:tr h="370840">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Blender</a:t>
                      </a:r>
                      <a:endParaRPr lang="en-US" dirty="0">
                        <a:solidFill>
                          <a:schemeClr val="bg1"/>
                        </a:solidFill>
                      </a:endParaRPr>
                    </a:p>
                  </a:txBody>
                  <a:tcPr>
                    <a:solidFill>
                      <a:schemeClr val="accent1"/>
                    </a:solidFill>
                  </a:tcPr>
                </a:tc>
                <a:tc>
                  <a:txBody>
                    <a:bodyPr/>
                    <a:lstStyle/>
                    <a:p>
                      <a:pPr algn="ctr"/>
                      <a:r>
                        <a:rPr lang="en-US" sz="1800" b="0" i="0" kern="1200" dirty="0">
                          <a:solidFill>
                            <a:schemeClr val="dk1"/>
                          </a:solidFill>
                          <a:effectLst/>
                          <a:latin typeface="+mn-lt"/>
                          <a:ea typeface="+mn-ea"/>
                          <a:cs typeface="+mn-cs"/>
                        </a:rPr>
                        <a:t>2.90.0 </a:t>
                      </a:r>
                      <a:endParaRPr lang="en-US" dirty="0"/>
                    </a:p>
                  </a:txBody>
                  <a:tcPr/>
                </a:tc>
                <a:tc>
                  <a:txBody>
                    <a:bodyPr/>
                    <a:lstStyle/>
                    <a:p>
                      <a:pPr algn="ctr"/>
                      <a:r>
                        <a:rPr lang="en-US" dirty="0"/>
                        <a:t>3D Modeling Tool</a:t>
                      </a:r>
                    </a:p>
                  </a:txBody>
                  <a:tcPr/>
                </a:tc>
                <a:extLst>
                  <a:ext uri="{0D108BD9-81ED-4DB2-BD59-A6C34878D82A}">
                    <a16:rowId xmlns:a16="http://schemas.microsoft.com/office/drawing/2014/main" val="3941332345"/>
                  </a:ext>
                </a:extLst>
              </a:tr>
              <a:tr h="370840">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Unity 3D </a:t>
                      </a:r>
                      <a:endParaRPr lang="en-US" dirty="0">
                        <a:solidFill>
                          <a:schemeClr val="bg1"/>
                        </a:solidFill>
                      </a:endParaRPr>
                    </a:p>
                  </a:txBody>
                  <a:tcPr>
                    <a:solidFill>
                      <a:schemeClr val="accent1"/>
                    </a:solidFill>
                  </a:tcPr>
                </a:tc>
                <a:tc>
                  <a:txBody>
                    <a:bodyPr/>
                    <a:lstStyle/>
                    <a:p>
                      <a:pPr algn="ctr"/>
                      <a:r>
                        <a:rPr lang="en-US" dirty="0">
                          <a:solidFill>
                            <a:schemeClr val="tx1"/>
                          </a:solidFill>
                        </a:rPr>
                        <a:t>2018.4.5</a:t>
                      </a:r>
                    </a:p>
                  </a:txBody>
                  <a:tcPr/>
                </a:tc>
                <a:tc>
                  <a:txBody>
                    <a:bodyPr/>
                    <a:lstStyle/>
                    <a:p>
                      <a:pPr algn="ctr"/>
                      <a:r>
                        <a:rPr lang="en-US" dirty="0"/>
                        <a:t>For Development</a:t>
                      </a:r>
                    </a:p>
                  </a:txBody>
                  <a:tcPr/>
                </a:tc>
                <a:extLst>
                  <a:ext uri="{0D108BD9-81ED-4DB2-BD59-A6C34878D82A}">
                    <a16:rowId xmlns:a16="http://schemas.microsoft.com/office/drawing/2014/main" val="2124073936"/>
                  </a:ext>
                </a:extLst>
              </a:tr>
              <a:tr h="370840">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AR Core </a:t>
                      </a:r>
                      <a:endParaRPr lang="en-US" dirty="0">
                        <a:solidFill>
                          <a:schemeClr val="bg1"/>
                        </a:solidFill>
                      </a:endParaRPr>
                    </a:p>
                  </a:txBody>
                  <a:tcPr>
                    <a:solidFill>
                      <a:schemeClr val="accent1"/>
                    </a:solidFill>
                  </a:tcPr>
                </a:tc>
                <a:tc>
                  <a:txBody>
                    <a:bodyPr/>
                    <a:lstStyle/>
                    <a:p>
                      <a:pPr algn="ctr"/>
                      <a:r>
                        <a:rPr lang="en-US" sz="1800" b="0" i="0" kern="1200" dirty="0">
                          <a:solidFill>
                            <a:schemeClr val="dk1"/>
                          </a:solidFill>
                          <a:effectLst/>
                          <a:latin typeface="+mn-lt"/>
                          <a:ea typeface="+mn-ea"/>
                          <a:cs typeface="+mn-cs"/>
                        </a:rPr>
                        <a:t>1.19.20210084 </a:t>
                      </a:r>
                      <a:endParaRPr lang="en-US" dirty="0"/>
                    </a:p>
                  </a:txBody>
                  <a:tcPr/>
                </a:tc>
                <a:tc>
                  <a:txBody>
                    <a:bodyPr/>
                    <a:lstStyle/>
                    <a:p>
                      <a:pPr algn="ctr"/>
                      <a:r>
                        <a:rPr lang="en-US" dirty="0"/>
                        <a:t>Augmented Reality Application</a:t>
                      </a:r>
                    </a:p>
                  </a:txBody>
                  <a:tcPr/>
                </a:tc>
                <a:extLst>
                  <a:ext uri="{0D108BD9-81ED-4DB2-BD59-A6C34878D82A}">
                    <a16:rowId xmlns:a16="http://schemas.microsoft.com/office/drawing/2014/main" val="1245780167"/>
                  </a:ext>
                </a:extLst>
              </a:tr>
              <a:tr h="370840">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C Sharp </a:t>
                      </a:r>
                      <a:endParaRPr lang="en-US" dirty="0">
                        <a:solidFill>
                          <a:schemeClr val="bg1"/>
                        </a:solidFill>
                      </a:endParaRPr>
                    </a:p>
                  </a:txBody>
                  <a:tcPr>
                    <a:solidFill>
                      <a:schemeClr val="accent1"/>
                    </a:solidFill>
                  </a:tcPr>
                </a:tc>
                <a:tc>
                  <a:txBody>
                    <a:bodyPr/>
                    <a:lstStyle/>
                    <a:p>
                      <a:pPr algn="ctr"/>
                      <a:r>
                        <a:rPr lang="en-US" dirty="0"/>
                        <a:t>2013</a:t>
                      </a:r>
                    </a:p>
                  </a:txBody>
                  <a:tcPr/>
                </a:tc>
                <a:tc>
                  <a:txBody>
                    <a:bodyPr/>
                    <a:lstStyle/>
                    <a:p>
                      <a:pPr algn="ctr"/>
                      <a:r>
                        <a:rPr lang="en-US" dirty="0"/>
                        <a:t>IDE</a:t>
                      </a:r>
                    </a:p>
                  </a:txBody>
                  <a:tcPr/>
                </a:tc>
                <a:extLst>
                  <a:ext uri="{0D108BD9-81ED-4DB2-BD59-A6C34878D82A}">
                    <a16:rowId xmlns:a16="http://schemas.microsoft.com/office/drawing/2014/main" val="3481028961"/>
                  </a:ext>
                </a:extLst>
              </a:tr>
            </a:tbl>
          </a:graphicData>
        </a:graphic>
      </p:graphicFrame>
    </p:spTree>
    <p:extLst>
      <p:ext uri="{BB962C8B-B14F-4D97-AF65-F5344CB8AC3E}">
        <p14:creationId xmlns:p14="http://schemas.microsoft.com/office/powerpoint/2010/main" val="6966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8234"/>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sym typeface="+mn-ea"/>
              </a:rPr>
              <a:t>Benefits </a:t>
            </a:r>
            <a:endParaRPr lang="en-US" sz="4400" dirty="0"/>
          </a:p>
        </p:txBody>
      </p:sp>
      <p:sp>
        <p:nvSpPr>
          <p:cNvPr id="6" name="Content Placeholder 5"/>
          <p:cNvSpPr>
            <a:spLocks noGrp="1"/>
          </p:cNvSpPr>
          <p:nvPr>
            <p:ph idx="1"/>
          </p:nvPr>
        </p:nvSpPr>
        <p:spPr>
          <a:xfrm>
            <a:off x="304800" y="1825625"/>
            <a:ext cx="10515600" cy="4351338"/>
          </a:xfrm>
        </p:spPr>
        <p:txBody>
          <a:bodyPr/>
          <a:lstStyle/>
          <a:p>
            <a:r>
              <a:rPr lang="en-US" dirty="0">
                <a:latin typeface="Times New Roman" panose="02020603050405020304" pitchFamily="18" charset="0"/>
                <a:cs typeface="Times New Roman" panose="02020603050405020304" pitchFamily="18" charset="0"/>
              </a:rPr>
              <a:t>Through AR technology users can interact with real world in real time.</a:t>
            </a:r>
          </a:p>
          <a:p>
            <a:r>
              <a:rPr lang="en-US" dirty="0">
                <a:latin typeface="Times New Roman" panose="02020603050405020304" pitchFamily="18" charset="0"/>
                <a:cs typeface="Times New Roman" panose="02020603050405020304" pitchFamily="18" charset="0"/>
              </a:rPr>
              <a:t>Due to AR technology, information become more realistic.</a:t>
            </a:r>
          </a:p>
          <a:p>
            <a:r>
              <a:rPr lang="en-US" dirty="0">
                <a:latin typeface="Times New Roman" panose="02020603050405020304" pitchFamily="18" charset="0"/>
                <a:cs typeface="Times New Roman" panose="02020603050405020304" pitchFamily="18" charset="0"/>
              </a:rPr>
              <a:t>With the help of AR technology, life’s activities become easy and fun.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752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 y="-308403"/>
            <a:ext cx="12191998"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Augmented Reality Shooting Game</a:t>
            </a:r>
            <a:endParaRPr lang="en-US" sz="3200" dirty="0"/>
          </a:p>
        </p:txBody>
      </p:sp>
      <p:sp>
        <p:nvSpPr>
          <p:cNvPr id="35" name="Content Placeholder 34"/>
          <p:cNvSpPr>
            <a:spLocks noGrp="1"/>
          </p:cNvSpPr>
          <p:nvPr>
            <p:ph idx="1"/>
          </p:nvPr>
        </p:nvSpPr>
        <p:spPr>
          <a:xfrm>
            <a:off x="1" y="2418576"/>
            <a:ext cx="12191999" cy="3370263"/>
          </a:xfrm>
        </p:spPr>
        <p:txBody>
          <a:bodyPr>
            <a:normAutofit fontScale="32500" lnSpcReduction="20000"/>
          </a:bodyPr>
          <a:lstStyle/>
          <a:p>
            <a:pPr marL="0" indent="0" algn="ctr">
              <a:buNone/>
            </a:pPr>
            <a:r>
              <a:rPr lang="en-US" sz="6200" b="1" u="sng" dirty="0">
                <a:latin typeface="Times New Roman" panose="02020603050405020304" pitchFamily="18" charset="0"/>
                <a:cs typeface="Times New Roman" panose="02020603050405020304" pitchFamily="18" charset="0"/>
              </a:rPr>
              <a:t>Supervised by:</a:t>
            </a:r>
          </a:p>
          <a:p>
            <a:pPr marL="0" indent="0" algn="ctr">
              <a:buNone/>
            </a:pPr>
            <a:r>
              <a:rPr lang="en-US" sz="6200" dirty="0">
                <a:latin typeface="Times New Roman" panose="02020603050405020304" pitchFamily="18" charset="0"/>
                <a:cs typeface="Times New Roman" panose="02020603050405020304" pitchFamily="18" charset="0"/>
              </a:rPr>
              <a:t>Muhammad Kamran</a:t>
            </a:r>
          </a:p>
          <a:p>
            <a:pPr algn="ctr"/>
            <a:endParaRPr lang="en-US" sz="6200" u="sng" dirty="0">
              <a:latin typeface="Times New Roman" panose="02020603050405020304" pitchFamily="18" charset="0"/>
              <a:cs typeface="Times New Roman" panose="02020603050405020304" pitchFamily="18" charset="0"/>
            </a:endParaRPr>
          </a:p>
          <a:p>
            <a:pPr marL="0" indent="0" algn="ctr">
              <a:buNone/>
            </a:pPr>
            <a:r>
              <a:rPr lang="en-US" sz="6200" b="1" u="sng" dirty="0">
                <a:latin typeface="Times New Roman" panose="02020603050405020304" pitchFamily="18" charset="0"/>
                <a:cs typeface="Times New Roman" panose="02020603050405020304" pitchFamily="18" charset="0"/>
              </a:rPr>
              <a:t>Group Members:</a:t>
            </a:r>
          </a:p>
          <a:p>
            <a:pPr algn="ctr"/>
            <a:endParaRPr lang="en-US" sz="6200" b="1" u="sng" dirty="0">
              <a:latin typeface="Times New Roman" panose="02020603050405020304" pitchFamily="18" charset="0"/>
              <a:cs typeface="Times New Roman" panose="02020603050405020304" pitchFamily="18" charset="0"/>
            </a:endParaRPr>
          </a:p>
          <a:p>
            <a:pPr marL="0" indent="0" algn="ctr">
              <a:buNone/>
            </a:pPr>
            <a:r>
              <a:rPr lang="en-US" sz="6200" dirty="0">
                <a:latin typeface="Times New Roman" panose="02020603050405020304" pitchFamily="18" charset="0"/>
                <a:cs typeface="Times New Roman" panose="02020603050405020304" pitchFamily="18" charset="0"/>
              </a:rPr>
              <a:t>Muhammad Usman (FA17-BSE-037) </a:t>
            </a:r>
          </a:p>
          <a:p>
            <a:pPr marL="0" indent="0" algn="ctr">
              <a:buNone/>
            </a:pPr>
            <a:r>
              <a:rPr lang="en-US" sz="6200" dirty="0">
                <a:latin typeface="Times New Roman" panose="02020603050405020304" pitchFamily="18" charset="0"/>
                <a:cs typeface="Times New Roman" panose="02020603050405020304" pitchFamily="18" charset="0"/>
              </a:rPr>
              <a:t>Muhammad Adnan </a:t>
            </a:r>
            <a:r>
              <a:rPr lang="en-US" sz="6200" dirty="0" err="1">
                <a:latin typeface="Times New Roman" panose="02020603050405020304" pitchFamily="18" charset="0"/>
                <a:cs typeface="Times New Roman" panose="02020603050405020304" pitchFamily="18" charset="0"/>
              </a:rPr>
              <a:t>Abid</a:t>
            </a:r>
            <a:r>
              <a:rPr lang="en-US" sz="6200" dirty="0">
                <a:latin typeface="Times New Roman" panose="02020603050405020304" pitchFamily="18" charset="0"/>
                <a:cs typeface="Times New Roman" panose="02020603050405020304" pitchFamily="18" charset="0"/>
              </a:rPr>
              <a:t> (FA17-BSE-003)</a:t>
            </a:r>
          </a:p>
          <a:p>
            <a:pPr algn="ctr"/>
            <a:endParaRPr lang="en-US" sz="6200" dirty="0">
              <a:latin typeface="Times New Roman" panose="02020603050405020304" pitchFamily="18" charset="0"/>
              <a:cs typeface="Times New Roman" panose="02020603050405020304" pitchFamily="18" charset="0"/>
            </a:endParaRPr>
          </a:p>
          <a:p>
            <a:pPr marL="0" indent="0" algn="ctr">
              <a:buNone/>
            </a:pPr>
            <a:r>
              <a:rPr lang="en-US" sz="6200" dirty="0">
                <a:latin typeface="Times New Roman" panose="02020603050405020304" pitchFamily="18" charset="0"/>
                <a:cs typeface="Times New Roman" panose="02020603050405020304" pitchFamily="18" charset="0"/>
              </a:rPr>
              <a:t>Department of Computer Science </a:t>
            </a:r>
          </a:p>
          <a:p>
            <a:pPr marL="0" indent="0" algn="ctr">
              <a:buNone/>
            </a:pPr>
            <a:r>
              <a:rPr lang="en-US" sz="6200" b="1" dirty="0">
                <a:latin typeface="Times New Roman" panose="02020603050405020304" pitchFamily="18" charset="0"/>
                <a:cs typeface="Times New Roman" panose="02020603050405020304" pitchFamily="18" charset="0"/>
              </a:rPr>
              <a:t>COMSATS </a:t>
            </a:r>
            <a:r>
              <a:rPr lang="en-US" sz="6200" dirty="0">
                <a:latin typeface="Times New Roman" panose="02020603050405020304" pitchFamily="18" charset="0"/>
                <a:cs typeface="Times New Roman" panose="02020603050405020304" pitchFamily="18" charset="0"/>
              </a:rPr>
              <a:t>University Islamabad, </a:t>
            </a:r>
            <a:r>
              <a:rPr lang="en-US" sz="6200" dirty="0" err="1">
                <a:latin typeface="Times New Roman" panose="02020603050405020304" pitchFamily="18" charset="0"/>
                <a:cs typeface="Times New Roman" panose="02020603050405020304" pitchFamily="18" charset="0"/>
              </a:rPr>
              <a:t>Attock</a:t>
            </a:r>
            <a:r>
              <a:rPr lang="en-US" sz="6200" dirty="0">
                <a:latin typeface="Times New Roman" panose="02020603050405020304" pitchFamily="18" charset="0"/>
                <a:cs typeface="Times New Roman" panose="02020603050405020304" pitchFamily="18" charset="0"/>
              </a:rPr>
              <a:t> Campus</a:t>
            </a:r>
          </a:p>
          <a:p>
            <a:pPr algn="ctr"/>
            <a:endParaRPr lang="en-US" dirty="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2563" y="620149"/>
            <a:ext cx="1595766" cy="1592573"/>
          </a:xfrm>
          <a:prstGeom prst="rect">
            <a:avLst/>
          </a:prstGeom>
          <a:effectLst>
            <a:outerShdw sx="1000" sy="1000" algn="ctr" rotWithShape="0">
              <a:prstClr val="black"/>
            </a:outerShdw>
          </a:effectLst>
        </p:spPr>
      </p:pic>
      <p:sp>
        <p:nvSpPr>
          <p:cNvPr id="2" name="Rectangle 1"/>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20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2053" y="85725"/>
            <a:ext cx="12214053" cy="769441"/>
          </a:xfrm>
          <a:prstGeom prst="rect">
            <a:avLst/>
          </a:prstGeom>
        </p:spPr>
        <p:txBody>
          <a:bodyPr wrap="square">
            <a:spAutoFit/>
          </a:bodyPr>
          <a:lstStyle/>
          <a:p>
            <a:pPr algn="ctr"/>
            <a:r>
              <a:rPr lang="en-US" sz="4400" u="sng" dirty="0">
                <a:latin typeface="Times New Roman" pitchFamily="18" charset="0"/>
                <a:cs typeface="Times New Roman" pitchFamily="18" charset="0"/>
              </a:rPr>
              <a:t>Outline</a:t>
            </a:r>
            <a:endParaRPr lang="en-US" sz="4400" dirty="0"/>
          </a:p>
        </p:txBody>
      </p:sp>
      <p:grpSp>
        <p:nvGrpSpPr>
          <p:cNvPr id="18" name="Group 17"/>
          <p:cNvGrpSpPr/>
          <p:nvPr/>
        </p:nvGrpSpPr>
        <p:grpSpPr>
          <a:xfrm>
            <a:off x="635172" y="1103392"/>
            <a:ext cx="2785605" cy="5141385"/>
            <a:chOff x="-22053" y="1141492"/>
            <a:chExt cx="2785605" cy="5141385"/>
          </a:xfrm>
        </p:grpSpPr>
        <p:sp>
          <p:nvSpPr>
            <p:cNvPr id="37" name="Rectangle 36"/>
            <p:cNvSpPr/>
            <p:nvPr/>
          </p:nvSpPr>
          <p:spPr>
            <a:xfrm>
              <a:off x="0" y="1141492"/>
              <a:ext cx="2057400" cy="461665"/>
            </a:xfrm>
            <a:prstGeom prst="rect">
              <a:avLst/>
            </a:prstGeom>
          </p:spPr>
          <p:txBody>
            <a:bodyPr wrap="square">
              <a:spAutoFit/>
            </a:bodyPr>
            <a:lstStyle/>
            <a:p>
              <a:pPr marL="285750" indent="-285750" algn="ctr">
                <a:buFont typeface="Arial" panose="020B0604020202020204" pitchFamily="34" charset="0"/>
                <a:buChar char="•"/>
              </a:pPr>
              <a:r>
                <a:rPr lang="en-US" sz="2400" dirty="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8" name="Rectangle 37"/>
            <p:cNvSpPr/>
            <p:nvPr/>
          </p:nvSpPr>
          <p:spPr>
            <a:xfrm>
              <a:off x="-22053" y="1808456"/>
              <a:ext cx="2183034"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Working flow</a:t>
              </a:r>
            </a:p>
          </p:txBody>
        </p:sp>
        <p:sp>
          <p:nvSpPr>
            <p:cNvPr id="39" name="Rectangle 38"/>
            <p:cNvSpPr/>
            <p:nvPr/>
          </p:nvSpPr>
          <p:spPr>
            <a:xfrm>
              <a:off x="-5155" y="2481688"/>
              <a:ext cx="2768707"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Problem statement</a:t>
              </a:r>
            </a:p>
          </p:txBody>
        </p:sp>
        <p:sp>
          <p:nvSpPr>
            <p:cNvPr id="40" name="Rectangle 39"/>
            <p:cNvSpPr/>
            <p:nvPr/>
          </p:nvSpPr>
          <p:spPr>
            <a:xfrm>
              <a:off x="23049" y="3150782"/>
              <a:ext cx="1864613"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Objectives </a:t>
              </a:r>
            </a:p>
          </p:txBody>
        </p:sp>
        <p:sp>
          <p:nvSpPr>
            <p:cNvPr id="41" name="Rectangle 40"/>
            <p:cNvSpPr/>
            <p:nvPr/>
          </p:nvSpPr>
          <p:spPr>
            <a:xfrm>
              <a:off x="23049" y="3820628"/>
              <a:ext cx="2207656"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Methodology </a:t>
              </a:r>
            </a:p>
          </p:txBody>
        </p:sp>
        <p:sp>
          <p:nvSpPr>
            <p:cNvPr id="42" name="Rectangle 41"/>
            <p:cNvSpPr/>
            <p:nvPr/>
          </p:nvSpPr>
          <p:spPr>
            <a:xfrm>
              <a:off x="23049" y="4481770"/>
              <a:ext cx="2199641"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Modern tools </a:t>
              </a:r>
            </a:p>
          </p:txBody>
        </p:sp>
        <p:sp>
          <p:nvSpPr>
            <p:cNvPr id="43" name="Rectangle 42"/>
            <p:cNvSpPr/>
            <p:nvPr/>
          </p:nvSpPr>
          <p:spPr>
            <a:xfrm>
              <a:off x="23049" y="5149560"/>
              <a:ext cx="1497526"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Benefits</a:t>
              </a:r>
              <a:endParaRPr lang="en-US" sz="2400" dirty="0"/>
            </a:p>
          </p:txBody>
        </p:sp>
        <p:sp>
          <p:nvSpPr>
            <p:cNvPr id="45" name="Rectangle 44"/>
            <p:cNvSpPr/>
            <p:nvPr/>
          </p:nvSpPr>
          <p:spPr>
            <a:xfrm>
              <a:off x="23049" y="5821212"/>
              <a:ext cx="1838965"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References</a:t>
              </a:r>
              <a:endParaRPr lang="en-US" sz="2400" dirty="0"/>
            </a:p>
          </p:txBody>
        </p:sp>
      </p:grpSp>
      <p:sp>
        <p:nvSpPr>
          <p:cNvPr id="44" name="Rectangle 43"/>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128" y="-27516"/>
            <a:ext cx="1595766" cy="1592573"/>
          </a:xfrm>
          <a:prstGeom prst="rect">
            <a:avLst/>
          </a:prstGeom>
          <a:effectLst>
            <a:outerShdw sx="1000" sy="1000" algn="ctr" rotWithShape="0">
              <a:prstClr val="black"/>
            </a:outerShdw>
          </a:effectLst>
        </p:spPr>
      </p:pic>
    </p:spTree>
    <p:extLst>
      <p:ext uri="{BB962C8B-B14F-4D97-AF65-F5344CB8AC3E}">
        <p14:creationId xmlns:p14="http://schemas.microsoft.com/office/powerpoint/2010/main" val="258283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43959"/>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rPr>
              <a:t>Introduction</a:t>
            </a:r>
            <a:endParaRPr lang="en-US" sz="4400" dirty="0"/>
          </a:p>
        </p:txBody>
      </p:sp>
      <p:sp>
        <p:nvSpPr>
          <p:cNvPr id="3" name="Title 2"/>
          <p:cNvSpPr>
            <a:spLocks noGrp="1"/>
          </p:cNvSpPr>
          <p:nvPr>
            <p:ph type="title"/>
          </p:nvPr>
        </p:nvSpPr>
        <p:spPr>
          <a:xfrm>
            <a:off x="657226" y="1603375"/>
            <a:ext cx="10515600" cy="1325563"/>
          </a:xfrm>
        </p:spPr>
        <p:txBody>
          <a:bodyPr>
            <a:no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 Shooting Game is an augmented reality-based game. Augmented Reality is a term for real environment whose elements are augmented by computer generated information. By using this technology in your android phone, you can imagine the player in real space while playing this game.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CD6D17BD-27AA-4E5C-BABB-DD7E42CE56FA}"/>
              </a:ext>
            </a:extLst>
          </p:cNvPr>
          <p:cNvSpPr txBox="1">
            <a:spLocks/>
          </p:cNvSpPr>
          <p:nvPr/>
        </p:nvSpPr>
        <p:spPr>
          <a:xfrm>
            <a:off x="657226" y="326628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AR Shooting Game, we are using Simple State Machine Artificial Intelligence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93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03772"/>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rPr>
              <a:t>Working Flow</a:t>
            </a:r>
            <a:endParaRPr lang="en-US" sz="4400" dirty="0"/>
          </a:p>
        </p:txBody>
      </p:sp>
      <p:sp>
        <p:nvSpPr>
          <p:cNvPr id="14" name="Rectangle 13"/>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39" y="665669"/>
            <a:ext cx="6858000" cy="5612040"/>
          </a:xfrm>
          <a:prstGeom prst="rect">
            <a:avLst/>
          </a:prstGeom>
        </p:spPr>
      </p:pic>
    </p:spTree>
    <p:extLst>
      <p:ext uri="{BB962C8B-B14F-4D97-AF65-F5344CB8AC3E}">
        <p14:creationId xmlns:p14="http://schemas.microsoft.com/office/powerpoint/2010/main" val="274590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4425" y="148708"/>
            <a:ext cx="4536149" cy="769441"/>
          </a:xfrm>
          <a:prstGeom prst="rect">
            <a:avLst/>
          </a:prstGeom>
        </p:spPr>
        <p:txBody>
          <a:bodyPr wrap="square">
            <a:spAutoFit/>
          </a:bodyPr>
          <a:lstStyle/>
          <a:p>
            <a:pPr algn="ctr"/>
            <a:r>
              <a:rPr lang="en-US" sz="4400" u="sng" dirty="0">
                <a:latin typeface="Times New Roman" pitchFamily="18" charset="0"/>
                <a:cs typeface="Times New Roman" pitchFamily="18" charset="0"/>
                <a:sym typeface="+mn-ea"/>
              </a:rPr>
              <a:t>Problem statement</a:t>
            </a:r>
            <a:endParaRPr lang="en-US" sz="4400" dirty="0"/>
          </a:p>
        </p:txBody>
      </p:sp>
      <p:sp>
        <p:nvSpPr>
          <p:cNvPr id="4" name="Rectangle 3"/>
          <p:cNvSpPr/>
          <p:nvPr/>
        </p:nvSpPr>
        <p:spPr>
          <a:xfrm>
            <a:off x="619126" y="1499571"/>
            <a:ext cx="10896599" cy="3456139"/>
          </a:xfrm>
          <a:prstGeom prst="rect">
            <a:avLst/>
          </a:prstGeom>
        </p:spPr>
        <p:txBody>
          <a:bodyPr wrap="square">
            <a:spAutoFit/>
          </a:bodyPr>
          <a:lstStyle/>
          <a:p>
            <a:pPr marL="285750" indent="-285750">
              <a:lnSpc>
                <a:spcPct val="115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is some AR shooting game available but it does not meet the user satisfaction. They have different problems like buying of asset’s, controls, audio, Sign in, unavailability of asset’s, less modes, poor design, crashing, login, connection error, lack of information, help, compatibility with android, record maintenance, levels etc. </a:t>
            </a:r>
            <a:r>
              <a:rPr lang="en-US" sz="2400" dirty="0">
                <a:latin typeface="Times New Roman" panose="02020603050405020304" pitchFamily="18" charset="0"/>
                <a:cs typeface="Times New Roman" panose="02020603050405020304" pitchFamily="18" charset="0"/>
              </a:rPr>
              <a:t>we’ve been witnessing in our country, game development is still not as popular in Pakistan. It is not considered as a serious career path or as something that could help the industry and get recognition for the country. It is not given the same type of importance as other development fields and areas in the country.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81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1584"/>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sym typeface="+mn-ea"/>
              </a:rPr>
              <a:t>Objectives</a:t>
            </a:r>
            <a:endParaRPr lang="en-US" sz="4400" dirty="0"/>
          </a:p>
        </p:txBody>
      </p:sp>
      <p:sp>
        <p:nvSpPr>
          <p:cNvPr id="3" name="Rectangle 2"/>
          <p:cNvSpPr/>
          <p:nvPr/>
        </p:nvSpPr>
        <p:spPr>
          <a:xfrm>
            <a:off x="590550" y="1617647"/>
            <a:ext cx="11059258" cy="2606867"/>
          </a:xfrm>
          <a:prstGeom prst="rect">
            <a:avLst/>
          </a:prstGeom>
        </p:spPr>
        <p:txBody>
          <a:bodyPr wrap="square">
            <a:spAutoFit/>
          </a:bodyPr>
          <a:lstStyle/>
          <a:p>
            <a:pPr marL="342900" marR="0" lvl="0" indent="-342900" algn="just">
              <a:lnSpc>
                <a:spcPct val="115000"/>
              </a:lnSpc>
              <a:spcBef>
                <a:spcPts val="1200"/>
              </a:spcBef>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Arial" panose="020B0604020202020204" pitchFamily="34" charset="0"/>
              </a:rPr>
              <a:t>Our game has real environment</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lnSpc>
                <a:spcPct val="115000"/>
              </a:lnSpc>
              <a:spcBef>
                <a:spcPts val="1200"/>
              </a:spcBef>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Our game solves </a:t>
            </a: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those </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problems which are in existing </a:t>
            </a: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games i.e. buying of assets, controls etc.</a:t>
            </a:r>
          </a:p>
          <a:p>
            <a:pPr marL="342900" indent="-342900" algn="just">
              <a:lnSpc>
                <a:spcPct val="115000"/>
              </a:lnSpc>
              <a:spcBef>
                <a:spcPts val="1200"/>
              </a:spcBef>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cs typeface="Arial" panose="020B0604020202020204" pitchFamily="34" charset="0"/>
              </a:rPr>
              <a:t>Our game detect ground.</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1200"/>
              </a:spcBef>
              <a:spcAft>
                <a:spcPts val="0"/>
              </a:spcAf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Rectangle 12"/>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92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9" y="221246"/>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rPr>
              <a:t>Methodology</a:t>
            </a:r>
            <a:r>
              <a:rPr lang="en-US" sz="4400" dirty="0">
                <a:latin typeface="Times New Roman" pitchFamily="18" charset="0"/>
                <a:cs typeface="Times New Roman" pitchFamily="18" charset="0"/>
              </a:rPr>
              <a:t> </a:t>
            </a:r>
          </a:p>
        </p:txBody>
      </p:sp>
      <p:sp>
        <p:nvSpPr>
          <p:cNvPr id="13" name="Rectangle 12"/>
          <p:cNvSpPr/>
          <p:nvPr/>
        </p:nvSpPr>
        <p:spPr>
          <a:xfrm>
            <a:off x="11801475"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0"/>
            <a:ext cx="39052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609" y="1061025"/>
            <a:ext cx="5829300" cy="4733106"/>
          </a:xfrm>
          <a:prstGeom prst="rect">
            <a:avLst/>
          </a:prstGeom>
        </p:spPr>
      </p:pic>
      <p:sp>
        <p:nvSpPr>
          <p:cNvPr id="3" name="Rectangle 2"/>
          <p:cNvSpPr/>
          <p:nvPr/>
        </p:nvSpPr>
        <p:spPr>
          <a:xfrm>
            <a:off x="10258" y="5943572"/>
            <a:ext cx="12181741" cy="523220"/>
          </a:xfrm>
          <a:prstGeom prst="rect">
            <a:avLst/>
          </a:prstGeom>
        </p:spPr>
        <p:txBody>
          <a:bodyPr wrap="square">
            <a:spAutoFit/>
          </a:bodyPr>
          <a:lstStyle/>
          <a:p>
            <a:pPr algn="ctr"/>
            <a:r>
              <a:rPr lang="en-US" sz="2800" dirty="0" smtClean="0">
                <a:latin typeface="Times New Roman" pitchFamily="18" charset="0"/>
                <a:cs typeface="Times New Roman" pitchFamily="18" charset="0"/>
              </a:rPr>
              <a:t>Spiral Model</a:t>
            </a:r>
            <a:endParaRPr lang="en-US" sz="2800" dirty="0"/>
          </a:p>
        </p:txBody>
      </p:sp>
    </p:spTree>
    <p:extLst>
      <p:ext uri="{BB962C8B-B14F-4D97-AF65-F5344CB8AC3E}">
        <p14:creationId xmlns:p14="http://schemas.microsoft.com/office/powerpoint/2010/main" val="45748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455" y="1626578"/>
            <a:ext cx="9952892"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So in this project, we are following the spiral as the methodology. We were not wrong if we say the spiral model combines both the iterative and the waterfall process models. One thing in the spiral model makes it different from all other named risk analysis. Risk analysis is the technique in which we can determine the risk by examining the time estimation, cost estimation, the feasibility of the things, etc.</a:t>
            </a:r>
          </a:p>
        </p:txBody>
      </p:sp>
      <p:sp>
        <p:nvSpPr>
          <p:cNvPr id="3" name="Rectangle 2"/>
          <p:cNvSpPr/>
          <p:nvPr/>
        </p:nvSpPr>
        <p:spPr>
          <a:xfrm>
            <a:off x="0" y="492342"/>
            <a:ext cx="12192000" cy="769441"/>
          </a:xfrm>
          <a:prstGeom prst="rect">
            <a:avLst/>
          </a:prstGeom>
        </p:spPr>
        <p:txBody>
          <a:bodyPr wrap="square">
            <a:spAutoFit/>
          </a:bodyPr>
          <a:lstStyle/>
          <a:p>
            <a:pPr algn="ctr"/>
            <a:r>
              <a:rPr lang="en-US" sz="4400" u="sng" dirty="0">
                <a:latin typeface="Times New Roman" pitchFamily="18" charset="0"/>
                <a:cs typeface="Times New Roman" pitchFamily="18" charset="0"/>
              </a:rPr>
              <a:t>Methodology</a:t>
            </a:r>
            <a:endParaRPr lang="en-US" sz="4400" dirty="0"/>
          </a:p>
        </p:txBody>
      </p:sp>
    </p:spTree>
    <p:extLst>
      <p:ext uri="{BB962C8B-B14F-4D97-AF65-F5344CB8AC3E}">
        <p14:creationId xmlns:p14="http://schemas.microsoft.com/office/powerpoint/2010/main" val="206888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506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Adobe Gothic Std B</vt:lpstr>
      <vt:lpstr>Adobe Garamond Pro Bold</vt:lpstr>
      <vt:lpstr>Adobe Hebrew</vt:lpstr>
      <vt:lpstr>Arial</vt:lpstr>
      <vt:lpstr>Calibri</vt:lpstr>
      <vt:lpstr>Calibri Light</vt:lpstr>
      <vt:lpstr>Times New Roman</vt:lpstr>
      <vt:lpstr>Office Theme</vt:lpstr>
      <vt:lpstr>In the Name of ALLAH, the Most gracious, the Most Merciful</vt:lpstr>
      <vt:lpstr>Augmented Reality Shooting Game</vt:lpstr>
      <vt:lpstr>PowerPoint Presentation</vt:lpstr>
      <vt:lpstr>AR Shooting Game is an augmented reality-based game. Augmented Reality is a term for real environment whose elements are augmented by computer generated information. By using this technology in your android phone, you can imagine the player in real space while playing this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Moorche</cp:lastModifiedBy>
  <cp:revision>65</cp:revision>
  <dcterms:created xsi:type="dcterms:W3CDTF">2020-09-23T09:22:38Z</dcterms:created>
  <dcterms:modified xsi:type="dcterms:W3CDTF">2020-12-09T13:55:32Z</dcterms:modified>
</cp:coreProperties>
</file>