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61"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91" r:id="rId34"/>
    <p:sldId id="289" r:id="rId35"/>
    <p:sldId id="290" r:id="rId36"/>
    <p:sldId id="280" r:id="rId37"/>
    <p:sldId id="293" r:id="rId38"/>
    <p:sldId id="294"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27" r:id="rId58"/>
    <p:sldId id="328" r:id="rId59"/>
    <p:sldId id="329" r:id="rId60"/>
    <p:sldId id="295" r:id="rId61"/>
    <p:sldId id="296" r:id="rId62"/>
    <p:sldId id="330" r:id="rId63"/>
    <p:sldId id="297" r:id="rId64"/>
    <p:sldId id="299" r:id="rId65"/>
    <p:sldId id="331" r:id="rId66"/>
    <p:sldId id="300" r:id="rId67"/>
    <p:sldId id="332" r:id="rId68"/>
    <p:sldId id="301" r:id="rId69"/>
    <p:sldId id="302" r:id="rId70"/>
    <p:sldId id="303" r:id="rId71"/>
    <p:sldId id="304" r:id="rId72"/>
    <p:sldId id="305" r:id="rId73"/>
    <p:sldId id="306" r:id="rId74"/>
    <p:sldId id="307" r:id="rId75"/>
    <p:sldId id="292" r:id="rId7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98" y="-78"/>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75D6E6-6ED3-4BA1-95FA-D6B31C9EC10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C6A64436-0F74-4D85-BA32-1C538A0A5CB0}">
      <dgm:prSet phldrT="[Text]"/>
      <dgm:spPr/>
      <dgm:t>
        <a:bodyPr/>
        <a:lstStyle/>
        <a:p>
          <a:r>
            <a:rPr lang="en-US" dirty="0" smtClean="0"/>
            <a:t>Data Structure</a:t>
          </a:r>
          <a:endParaRPr lang="en-US" dirty="0"/>
        </a:p>
      </dgm:t>
    </dgm:pt>
    <dgm:pt modelId="{2C3AF9FD-7125-41E8-9AE4-0DA83E88DC55}" type="parTrans" cxnId="{5542E5A2-F4DC-47BB-852F-05A2CE723A2B}">
      <dgm:prSet/>
      <dgm:spPr/>
      <dgm:t>
        <a:bodyPr/>
        <a:lstStyle/>
        <a:p>
          <a:endParaRPr lang="en-US"/>
        </a:p>
      </dgm:t>
    </dgm:pt>
    <dgm:pt modelId="{214B8395-C978-48E2-82F0-A25D021E8539}" type="sibTrans" cxnId="{5542E5A2-F4DC-47BB-852F-05A2CE723A2B}">
      <dgm:prSet/>
      <dgm:spPr/>
      <dgm:t>
        <a:bodyPr/>
        <a:lstStyle/>
        <a:p>
          <a:endParaRPr lang="en-US"/>
        </a:p>
      </dgm:t>
    </dgm:pt>
    <dgm:pt modelId="{49893442-9942-4676-8C19-B9D40679591E}">
      <dgm:prSet phldrT="[Text]"/>
      <dgm:spPr/>
      <dgm:t>
        <a:bodyPr/>
        <a:lstStyle/>
        <a:p>
          <a:r>
            <a:rPr lang="en-US" dirty="0" err="1" smtClean="0"/>
            <a:t>Phisical</a:t>
          </a:r>
          <a:r>
            <a:rPr lang="en-US" dirty="0" smtClean="0"/>
            <a:t> Data Structure</a:t>
          </a:r>
          <a:endParaRPr lang="en-US" dirty="0"/>
        </a:p>
      </dgm:t>
    </dgm:pt>
    <dgm:pt modelId="{2B6F8441-92C1-4DB0-9161-C53326A23DC7}" type="parTrans" cxnId="{C7EEFDF3-35F3-47FF-BAFA-A56E3C96D2C5}">
      <dgm:prSet/>
      <dgm:spPr/>
      <dgm:t>
        <a:bodyPr/>
        <a:lstStyle/>
        <a:p>
          <a:endParaRPr lang="en-US"/>
        </a:p>
      </dgm:t>
    </dgm:pt>
    <dgm:pt modelId="{22F198F9-A9F9-4B60-BB29-1D43020F0645}" type="sibTrans" cxnId="{C7EEFDF3-35F3-47FF-BAFA-A56E3C96D2C5}">
      <dgm:prSet/>
      <dgm:spPr/>
      <dgm:t>
        <a:bodyPr/>
        <a:lstStyle/>
        <a:p>
          <a:endParaRPr lang="en-US"/>
        </a:p>
      </dgm:t>
    </dgm:pt>
    <dgm:pt modelId="{701C4BEC-DED1-40B1-9AA4-5444E9986A76}">
      <dgm:prSet phldrT="[Text]"/>
      <dgm:spPr/>
      <dgm:t>
        <a:bodyPr/>
        <a:lstStyle/>
        <a:p>
          <a:r>
            <a:rPr lang="en-US" dirty="0" smtClean="0"/>
            <a:t>Logical Data Structure</a:t>
          </a:r>
          <a:endParaRPr lang="en-US" dirty="0"/>
        </a:p>
      </dgm:t>
    </dgm:pt>
    <dgm:pt modelId="{265DD465-2ACF-4671-AA0A-A19271C7E6D5}" type="sibTrans" cxnId="{302C1831-28B3-4566-BD24-6D1935426D7B}">
      <dgm:prSet/>
      <dgm:spPr/>
      <dgm:t>
        <a:bodyPr/>
        <a:lstStyle/>
        <a:p>
          <a:endParaRPr lang="en-US"/>
        </a:p>
      </dgm:t>
    </dgm:pt>
    <dgm:pt modelId="{26F849FE-03F5-46DA-8E19-4C1B2855FEEF}" type="parTrans" cxnId="{302C1831-28B3-4566-BD24-6D1935426D7B}">
      <dgm:prSet/>
      <dgm:spPr/>
      <dgm:t>
        <a:bodyPr/>
        <a:lstStyle/>
        <a:p>
          <a:endParaRPr lang="en-US"/>
        </a:p>
      </dgm:t>
    </dgm:pt>
    <dgm:pt modelId="{7FF05171-B590-4D68-920E-E5D08B3E2178}">
      <dgm:prSet/>
      <dgm:spPr/>
      <dgm:t>
        <a:bodyPr/>
        <a:lstStyle/>
        <a:p>
          <a:r>
            <a:rPr lang="en-US" dirty="0" smtClean="0"/>
            <a:t>Non linear Data Structure</a:t>
          </a:r>
          <a:endParaRPr lang="en-US" dirty="0"/>
        </a:p>
      </dgm:t>
    </dgm:pt>
    <dgm:pt modelId="{7ABAF6DE-A339-4999-96BC-F688F7822AF5}" type="parTrans" cxnId="{155A4969-2C16-4691-A74F-4B1E39014AF3}">
      <dgm:prSet/>
      <dgm:spPr/>
      <dgm:t>
        <a:bodyPr/>
        <a:lstStyle/>
        <a:p>
          <a:endParaRPr lang="en-US"/>
        </a:p>
      </dgm:t>
    </dgm:pt>
    <dgm:pt modelId="{26A11498-B113-4433-841B-FD254E419901}" type="sibTrans" cxnId="{155A4969-2C16-4691-A74F-4B1E39014AF3}">
      <dgm:prSet/>
      <dgm:spPr/>
      <dgm:t>
        <a:bodyPr/>
        <a:lstStyle/>
        <a:p>
          <a:endParaRPr lang="en-US"/>
        </a:p>
      </dgm:t>
    </dgm:pt>
    <dgm:pt modelId="{A1AA62C5-0B2E-4AC8-8237-98773C99B37C}">
      <dgm:prSet/>
      <dgm:spPr/>
      <dgm:t>
        <a:bodyPr/>
        <a:lstStyle/>
        <a:p>
          <a:r>
            <a:rPr lang="en-US" dirty="0" smtClean="0"/>
            <a:t>Linear Data Structure</a:t>
          </a:r>
          <a:endParaRPr lang="en-US" dirty="0"/>
        </a:p>
      </dgm:t>
    </dgm:pt>
    <dgm:pt modelId="{7163DA3D-B314-4F54-B0B3-C3D98063ED84}" type="parTrans" cxnId="{59E9CAC0-221C-4BC6-879F-4D48D5B06A7D}">
      <dgm:prSet/>
      <dgm:spPr/>
      <dgm:t>
        <a:bodyPr/>
        <a:lstStyle/>
        <a:p>
          <a:endParaRPr lang="en-US"/>
        </a:p>
      </dgm:t>
    </dgm:pt>
    <dgm:pt modelId="{C6F44BBC-3BCF-49C2-8657-0CEC9E1C3F62}" type="sibTrans" cxnId="{59E9CAC0-221C-4BC6-879F-4D48D5B06A7D}">
      <dgm:prSet/>
      <dgm:spPr/>
      <dgm:t>
        <a:bodyPr/>
        <a:lstStyle/>
        <a:p>
          <a:endParaRPr lang="en-US"/>
        </a:p>
      </dgm:t>
    </dgm:pt>
    <dgm:pt modelId="{06594FAF-D659-4F18-98E8-57152785CBC1}">
      <dgm:prSet/>
      <dgm:spPr/>
      <dgm:t>
        <a:bodyPr/>
        <a:lstStyle/>
        <a:p>
          <a:r>
            <a:rPr lang="en-US" dirty="0" err="1" smtClean="0"/>
            <a:t>E.g</a:t>
          </a:r>
          <a:r>
            <a:rPr lang="en-US" dirty="0" smtClean="0"/>
            <a:t>: </a:t>
          </a:r>
          <a:r>
            <a:rPr lang="en-US" dirty="0" err="1" smtClean="0"/>
            <a:t>int</a:t>
          </a:r>
          <a:r>
            <a:rPr lang="en-US" dirty="0" smtClean="0"/>
            <a:t>, char, float</a:t>
          </a:r>
          <a:endParaRPr lang="en-US" dirty="0"/>
        </a:p>
      </dgm:t>
    </dgm:pt>
    <dgm:pt modelId="{AC8F43B0-D91C-4B5E-B2EB-460B9D2B53B6}" type="parTrans" cxnId="{C9F36C99-9AB8-4EE5-9DCE-8DF4C730DFD7}">
      <dgm:prSet/>
      <dgm:spPr/>
      <dgm:t>
        <a:bodyPr/>
        <a:lstStyle/>
        <a:p>
          <a:endParaRPr lang="en-US"/>
        </a:p>
      </dgm:t>
    </dgm:pt>
    <dgm:pt modelId="{CB713DC0-80E5-4C2E-BCBD-DA63500DA1C2}" type="sibTrans" cxnId="{C9F36C99-9AB8-4EE5-9DCE-8DF4C730DFD7}">
      <dgm:prSet/>
      <dgm:spPr/>
      <dgm:t>
        <a:bodyPr/>
        <a:lstStyle/>
        <a:p>
          <a:endParaRPr lang="en-US"/>
        </a:p>
      </dgm:t>
    </dgm:pt>
    <dgm:pt modelId="{266F4E0D-2B45-492A-BB3A-C10CF0FE3BEC}" type="asst">
      <dgm:prSet/>
      <dgm:spPr/>
      <dgm:t>
        <a:bodyPr/>
        <a:lstStyle/>
        <a:p>
          <a:r>
            <a:rPr lang="en-US" dirty="0" smtClean="0"/>
            <a:t>E.g.. Array, Link List, Queue</a:t>
          </a:r>
          <a:endParaRPr lang="en-US" dirty="0"/>
        </a:p>
      </dgm:t>
    </dgm:pt>
    <dgm:pt modelId="{8E623F8B-FD89-4B86-9FFA-6E248AA7B9BB}" type="parTrans" cxnId="{D132D845-8ED6-4C01-9A47-AE8135ED231D}">
      <dgm:prSet/>
      <dgm:spPr/>
      <dgm:t>
        <a:bodyPr/>
        <a:lstStyle/>
        <a:p>
          <a:endParaRPr lang="en-US"/>
        </a:p>
      </dgm:t>
    </dgm:pt>
    <dgm:pt modelId="{FE01AAFA-F8CF-4C7D-AE1B-1AB60CDD0C48}" type="sibTrans" cxnId="{D132D845-8ED6-4C01-9A47-AE8135ED231D}">
      <dgm:prSet/>
      <dgm:spPr/>
      <dgm:t>
        <a:bodyPr/>
        <a:lstStyle/>
        <a:p>
          <a:endParaRPr lang="en-US"/>
        </a:p>
      </dgm:t>
    </dgm:pt>
    <dgm:pt modelId="{D8A627D4-C4E5-46D2-82E2-E4D3AE45FD35}">
      <dgm:prSet/>
      <dgm:spPr/>
      <dgm:t>
        <a:bodyPr/>
        <a:lstStyle/>
        <a:p>
          <a:r>
            <a:rPr lang="en-US" dirty="0" smtClean="0"/>
            <a:t>Tree, graph</a:t>
          </a:r>
          <a:endParaRPr lang="en-US" dirty="0"/>
        </a:p>
      </dgm:t>
    </dgm:pt>
    <dgm:pt modelId="{8778F47E-1479-4F76-8A53-101B9D1B05E9}" type="parTrans" cxnId="{260E176F-617D-499E-BA85-92B2B0AA0767}">
      <dgm:prSet/>
      <dgm:spPr/>
      <dgm:t>
        <a:bodyPr/>
        <a:lstStyle/>
        <a:p>
          <a:endParaRPr lang="en-US"/>
        </a:p>
      </dgm:t>
    </dgm:pt>
    <dgm:pt modelId="{24490D8B-A861-42C1-8F56-9A7D97B18F46}" type="sibTrans" cxnId="{260E176F-617D-499E-BA85-92B2B0AA0767}">
      <dgm:prSet/>
      <dgm:spPr/>
      <dgm:t>
        <a:bodyPr/>
        <a:lstStyle/>
        <a:p>
          <a:endParaRPr lang="en-US"/>
        </a:p>
      </dgm:t>
    </dgm:pt>
    <dgm:pt modelId="{C28065AA-329B-4581-873D-2533AA15D604}" type="pres">
      <dgm:prSet presAssocID="{7375D6E6-6ED3-4BA1-95FA-D6B31C9EC108}" presName="hierChild1" presStyleCnt="0">
        <dgm:presLayoutVars>
          <dgm:orgChart val="1"/>
          <dgm:chPref val="1"/>
          <dgm:dir/>
          <dgm:animOne val="branch"/>
          <dgm:animLvl val="lvl"/>
          <dgm:resizeHandles/>
        </dgm:presLayoutVars>
      </dgm:prSet>
      <dgm:spPr/>
      <dgm:t>
        <a:bodyPr/>
        <a:lstStyle/>
        <a:p>
          <a:endParaRPr lang="en-US"/>
        </a:p>
      </dgm:t>
    </dgm:pt>
    <dgm:pt modelId="{B7567EF8-915E-4F21-8896-CD4891CFA0F5}" type="pres">
      <dgm:prSet presAssocID="{C6A64436-0F74-4D85-BA32-1C538A0A5CB0}" presName="hierRoot1" presStyleCnt="0">
        <dgm:presLayoutVars>
          <dgm:hierBranch val="init"/>
        </dgm:presLayoutVars>
      </dgm:prSet>
      <dgm:spPr/>
    </dgm:pt>
    <dgm:pt modelId="{FDFF239E-276F-450C-9DB0-E7545F2D2297}" type="pres">
      <dgm:prSet presAssocID="{C6A64436-0F74-4D85-BA32-1C538A0A5CB0}" presName="rootComposite1" presStyleCnt="0"/>
      <dgm:spPr/>
    </dgm:pt>
    <dgm:pt modelId="{F4488565-5EC3-4006-8CEC-CA69794DE884}" type="pres">
      <dgm:prSet presAssocID="{C6A64436-0F74-4D85-BA32-1C538A0A5CB0}" presName="rootText1" presStyleLbl="node0" presStyleIdx="0" presStyleCnt="1">
        <dgm:presLayoutVars>
          <dgm:chPref val="3"/>
        </dgm:presLayoutVars>
      </dgm:prSet>
      <dgm:spPr/>
      <dgm:t>
        <a:bodyPr/>
        <a:lstStyle/>
        <a:p>
          <a:endParaRPr lang="en-US"/>
        </a:p>
      </dgm:t>
    </dgm:pt>
    <dgm:pt modelId="{258EA335-A1A1-41E3-8A34-A273C6C7E835}" type="pres">
      <dgm:prSet presAssocID="{C6A64436-0F74-4D85-BA32-1C538A0A5CB0}" presName="rootConnector1" presStyleLbl="node1" presStyleIdx="0" presStyleCnt="0"/>
      <dgm:spPr/>
      <dgm:t>
        <a:bodyPr/>
        <a:lstStyle/>
        <a:p>
          <a:endParaRPr lang="en-US"/>
        </a:p>
      </dgm:t>
    </dgm:pt>
    <dgm:pt modelId="{7565D34F-8C92-4B19-A319-D17467CC6A17}" type="pres">
      <dgm:prSet presAssocID="{C6A64436-0F74-4D85-BA32-1C538A0A5CB0}" presName="hierChild2" presStyleCnt="0"/>
      <dgm:spPr/>
    </dgm:pt>
    <dgm:pt modelId="{69A21631-F2FB-47BD-A1AE-B967AFC2F6E8}" type="pres">
      <dgm:prSet presAssocID="{2B6F8441-92C1-4DB0-9161-C53326A23DC7}" presName="Name37" presStyleLbl="parChTrans1D2" presStyleIdx="0" presStyleCnt="2"/>
      <dgm:spPr/>
      <dgm:t>
        <a:bodyPr/>
        <a:lstStyle/>
        <a:p>
          <a:endParaRPr lang="en-US"/>
        </a:p>
      </dgm:t>
    </dgm:pt>
    <dgm:pt modelId="{09F6BE96-30FF-4AD7-87B2-62279425254E}" type="pres">
      <dgm:prSet presAssocID="{49893442-9942-4676-8C19-B9D40679591E}" presName="hierRoot2" presStyleCnt="0">
        <dgm:presLayoutVars>
          <dgm:hierBranch val="init"/>
        </dgm:presLayoutVars>
      </dgm:prSet>
      <dgm:spPr/>
    </dgm:pt>
    <dgm:pt modelId="{6BAC9621-E5DF-4EB0-90C2-CE03AFF7EC75}" type="pres">
      <dgm:prSet presAssocID="{49893442-9942-4676-8C19-B9D40679591E}" presName="rootComposite" presStyleCnt="0"/>
      <dgm:spPr/>
    </dgm:pt>
    <dgm:pt modelId="{02C8C35E-95BF-4418-900D-A463D35EFF47}" type="pres">
      <dgm:prSet presAssocID="{49893442-9942-4676-8C19-B9D40679591E}" presName="rootText" presStyleLbl="node2" presStyleIdx="0" presStyleCnt="2">
        <dgm:presLayoutVars>
          <dgm:chPref val="3"/>
        </dgm:presLayoutVars>
      </dgm:prSet>
      <dgm:spPr/>
      <dgm:t>
        <a:bodyPr/>
        <a:lstStyle/>
        <a:p>
          <a:endParaRPr lang="en-US"/>
        </a:p>
      </dgm:t>
    </dgm:pt>
    <dgm:pt modelId="{35917ACE-BE86-4C5A-B2CE-48C25F74BC15}" type="pres">
      <dgm:prSet presAssocID="{49893442-9942-4676-8C19-B9D40679591E}" presName="rootConnector" presStyleLbl="node2" presStyleIdx="0" presStyleCnt="2"/>
      <dgm:spPr/>
      <dgm:t>
        <a:bodyPr/>
        <a:lstStyle/>
        <a:p>
          <a:endParaRPr lang="en-US"/>
        </a:p>
      </dgm:t>
    </dgm:pt>
    <dgm:pt modelId="{0120F144-574D-41D1-8944-9AD31778BFF4}" type="pres">
      <dgm:prSet presAssocID="{49893442-9942-4676-8C19-B9D40679591E}" presName="hierChild4" presStyleCnt="0"/>
      <dgm:spPr/>
    </dgm:pt>
    <dgm:pt modelId="{77A0312F-04AC-46CF-ACB6-E196FF0DA991}" type="pres">
      <dgm:prSet presAssocID="{AC8F43B0-D91C-4B5E-B2EB-460B9D2B53B6}" presName="Name37" presStyleLbl="parChTrans1D3" presStyleIdx="0" presStyleCnt="3"/>
      <dgm:spPr/>
      <dgm:t>
        <a:bodyPr/>
        <a:lstStyle/>
        <a:p>
          <a:endParaRPr lang="en-US"/>
        </a:p>
      </dgm:t>
    </dgm:pt>
    <dgm:pt modelId="{BF36FD2B-699A-4C78-A361-E29821D8CCD3}" type="pres">
      <dgm:prSet presAssocID="{06594FAF-D659-4F18-98E8-57152785CBC1}" presName="hierRoot2" presStyleCnt="0">
        <dgm:presLayoutVars>
          <dgm:hierBranch val="init"/>
        </dgm:presLayoutVars>
      </dgm:prSet>
      <dgm:spPr/>
    </dgm:pt>
    <dgm:pt modelId="{4D5B56C5-BB32-40D6-87C7-C365344C9BA4}" type="pres">
      <dgm:prSet presAssocID="{06594FAF-D659-4F18-98E8-57152785CBC1}" presName="rootComposite" presStyleCnt="0"/>
      <dgm:spPr/>
    </dgm:pt>
    <dgm:pt modelId="{5FDEE05A-C695-41CA-9D73-46EAB399A884}" type="pres">
      <dgm:prSet presAssocID="{06594FAF-D659-4F18-98E8-57152785CBC1}" presName="rootText" presStyleLbl="node3" presStyleIdx="0" presStyleCnt="3">
        <dgm:presLayoutVars>
          <dgm:chPref val="3"/>
        </dgm:presLayoutVars>
      </dgm:prSet>
      <dgm:spPr>
        <a:prstGeom prst="ellipse">
          <a:avLst/>
        </a:prstGeom>
      </dgm:spPr>
      <dgm:t>
        <a:bodyPr/>
        <a:lstStyle/>
        <a:p>
          <a:endParaRPr lang="en-US"/>
        </a:p>
      </dgm:t>
    </dgm:pt>
    <dgm:pt modelId="{82020761-C72E-4D9C-B714-BBCE2FD46C20}" type="pres">
      <dgm:prSet presAssocID="{06594FAF-D659-4F18-98E8-57152785CBC1}" presName="rootConnector" presStyleLbl="node3" presStyleIdx="0" presStyleCnt="3"/>
      <dgm:spPr/>
      <dgm:t>
        <a:bodyPr/>
        <a:lstStyle/>
        <a:p>
          <a:endParaRPr lang="en-US"/>
        </a:p>
      </dgm:t>
    </dgm:pt>
    <dgm:pt modelId="{217BEE65-5F61-4301-AB64-37C72FCCEE59}" type="pres">
      <dgm:prSet presAssocID="{06594FAF-D659-4F18-98E8-57152785CBC1}" presName="hierChild4" presStyleCnt="0"/>
      <dgm:spPr/>
    </dgm:pt>
    <dgm:pt modelId="{3956530F-21CA-43E2-9E21-6516F498403D}" type="pres">
      <dgm:prSet presAssocID="{06594FAF-D659-4F18-98E8-57152785CBC1}" presName="hierChild5" presStyleCnt="0"/>
      <dgm:spPr/>
    </dgm:pt>
    <dgm:pt modelId="{1F2AF87E-BCB2-4D28-AD25-F0E373D48F16}" type="pres">
      <dgm:prSet presAssocID="{49893442-9942-4676-8C19-B9D40679591E}" presName="hierChild5" presStyleCnt="0"/>
      <dgm:spPr/>
    </dgm:pt>
    <dgm:pt modelId="{BAAE35DD-25E4-4CF1-8DA0-FE4CCE03EDC9}" type="pres">
      <dgm:prSet presAssocID="{26F849FE-03F5-46DA-8E19-4C1B2855FEEF}" presName="Name37" presStyleLbl="parChTrans1D2" presStyleIdx="1" presStyleCnt="2"/>
      <dgm:spPr/>
      <dgm:t>
        <a:bodyPr/>
        <a:lstStyle/>
        <a:p>
          <a:endParaRPr lang="en-US"/>
        </a:p>
      </dgm:t>
    </dgm:pt>
    <dgm:pt modelId="{84E258AF-D9BE-4A4B-A564-484601FF6C5B}" type="pres">
      <dgm:prSet presAssocID="{701C4BEC-DED1-40B1-9AA4-5444E9986A76}" presName="hierRoot2" presStyleCnt="0">
        <dgm:presLayoutVars>
          <dgm:hierBranch val="init"/>
        </dgm:presLayoutVars>
      </dgm:prSet>
      <dgm:spPr/>
    </dgm:pt>
    <dgm:pt modelId="{16958205-A599-43A0-82C0-16D8198EA56D}" type="pres">
      <dgm:prSet presAssocID="{701C4BEC-DED1-40B1-9AA4-5444E9986A76}" presName="rootComposite" presStyleCnt="0"/>
      <dgm:spPr/>
    </dgm:pt>
    <dgm:pt modelId="{898A2071-EEB5-4414-9D6D-D2D9ABCF2D30}" type="pres">
      <dgm:prSet presAssocID="{701C4BEC-DED1-40B1-9AA4-5444E9986A76}" presName="rootText" presStyleLbl="node2" presStyleIdx="1" presStyleCnt="2">
        <dgm:presLayoutVars>
          <dgm:chPref val="3"/>
        </dgm:presLayoutVars>
      </dgm:prSet>
      <dgm:spPr/>
      <dgm:t>
        <a:bodyPr/>
        <a:lstStyle/>
        <a:p>
          <a:endParaRPr lang="en-US"/>
        </a:p>
      </dgm:t>
    </dgm:pt>
    <dgm:pt modelId="{18A174F5-360C-43F5-84C7-5ACFD66850DF}" type="pres">
      <dgm:prSet presAssocID="{701C4BEC-DED1-40B1-9AA4-5444E9986A76}" presName="rootConnector" presStyleLbl="node2" presStyleIdx="1" presStyleCnt="2"/>
      <dgm:spPr/>
      <dgm:t>
        <a:bodyPr/>
        <a:lstStyle/>
        <a:p>
          <a:endParaRPr lang="en-US"/>
        </a:p>
      </dgm:t>
    </dgm:pt>
    <dgm:pt modelId="{602921EE-05E1-4226-85AE-3071E1A094F5}" type="pres">
      <dgm:prSet presAssocID="{701C4BEC-DED1-40B1-9AA4-5444E9986A76}" presName="hierChild4" presStyleCnt="0"/>
      <dgm:spPr/>
    </dgm:pt>
    <dgm:pt modelId="{CA53D8E1-8296-4518-AA4F-B69430902B59}" type="pres">
      <dgm:prSet presAssocID="{7163DA3D-B314-4F54-B0B3-C3D98063ED84}" presName="Name37" presStyleLbl="parChTrans1D3" presStyleIdx="1" presStyleCnt="3"/>
      <dgm:spPr/>
      <dgm:t>
        <a:bodyPr/>
        <a:lstStyle/>
        <a:p>
          <a:endParaRPr lang="en-US"/>
        </a:p>
      </dgm:t>
    </dgm:pt>
    <dgm:pt modelId="{0E1E8B9E-6E56-4A9C-916E-69149B2E38F4}" type="pres">
      <dgm:prSet presAssocID="{A1AA62C5-0B2E-4AC8-8237-98773C99B37C}" presName="hierRoot2" presStyleCnt="0">
        <dgm:presLayoutVars>
          <dgm:hierBranch val="init"/>
        </dgm:presLayoutVars>
      </dgm:prSet>
      <dgm:spPr/>
    </dgm:pt>
    <dgm:pt modelId="{B9F50A13-C0DA-4AD5-81FE-02A78D7443DD}" type="pres">
      <dgm:prSet presAssocID="{A1AA62C5-0B2E-4AC8-8237-98773C99B37C}" presName="rootComposite" presStyleCnt="0"/>
      <dgm:spPr/>
    </dgm:pt>
    <dgm:pt modelId="{15A87E5D-FA4B-4A85-81B6-B85B05EFD364}" type="pres">
      <dgm:prSet presAssocID="{A1AA62C5-0B2E-4AC8-8237-98773C99B37C}" presName="rootText" presStyleLbl="node3" presStyleIdx="1" presStyleCnt="3">
        <dgm:presLayoutVars>
          <dgm:chPref val="3"/>
        </dgm:presLayoutVars>
      </dgm:prSet>
      <dgm:spPr/>
      <dgm:t>
        <a:bodyPr/>
        <a:lstStyle/>
        <a:p>
          <a:endParaRPr lang="en-US"/>
        </a:p>
      </dgm:t>
    </dgm:pt>
    <dgm:pt modelId="{7F175D95-C79A-455E-9287-FDFAE3AE91DC}" type="pres">
      <dgm:prSet presAssocID="{A1AA62C5-0B2E-4AC8-8237-98773C99B37C}" presName="rootConnector" presStyleLbl="node3" presStyleIdx="1" presStyleCnt="3"/>
      <dgm:spPr/>
      <dgm:t>
        <a:bodyPr/>
        <a:lstStyle/>
        <a:p>
          <a:endParaRPr lang="en-US"/>
        </a:p>
      </dgm:t>
    </dgm:pt>
    <dgm:pt modelId="{C500E54C-D2AD-42DA-8D0F-0FA39DC0C5CF}" type="pres">
      <dgm:prSet presAssocID="{A1AA62C5-0B2E-4AC8-8237-98773C99B37C}" presName="hierChild4" presStyleCnt="0"/>
      <dgm:spPr/>
    </dgm:pt>
    <dgm:pt modelId="{58979D02-C8C7-4267-8701-A7D04C2A742E}" type="pres">
      <dgm:prSet presAssocID="{A1AA62C5-0B2E-4AC8-8237-98773C99B37C}" presName="hierChild5" presStyleCnt="0"/>
      <dgm:spPr/>
    </dgm:pt>
    <dgm:pt modelId="{3B0A7A90-DAD2-4747-99A3-2C13D54BF89A}" type="pres">
      <dgm:prSet presAssocID="{8E623F8B-FD89-4B86-9FFA-6E248AA7B9BB}" presName="Name111" presStyleLbl="parChTrans1D4" presStyleIdx="0" presStyleCnt="2"/>
      <dgm:spPr/>
      <dgm:t>
        <a:bodyPr/>
        <a:lstStyle/>
        <a:p>
          <a:endParaRPr lang="en-US"/>
        </a:p>
      </dgm:t>
    </dgm:pt>
    <dgm:pt modelId="{655F0EC3-7CDC-47BC-B4ED-6B7ABE39714A}" type="pres">
      <dgm:prSet presAssocID="{266F4E0D-2B45-492A-BB3A-C10CF0FE3BEC}" presName="hierRoot3" presStyleCnt="0">
        <dgm:presLayoutVars>
          <dgm:hierBranch val="init"/>
        </dgm:presLayoutVars>
      </dgm:prSet>
      <dgm:spPr/>
    </dgm:pt>
    <dgm:pt modelId="{CA20CFE0-6ECA-4DAE-A1F8-A099E673D983}" type="pres">
      <dgm:prSet presAssocID="{266F4E0D-2B45-492A-BB3A-C10CF0FE3BEC}" presName="rootComposite3" presStyleCnt="0"/>
      <dgm:spPr/>
    </dgm:pt>
    <dgm:pt modelId="{A9D4CF0E-E358-4898-A041-FDE39639AFE7}" type="pres">
      <dgm:prSet presAssocID="{266F4E0D-2B45-492A-BB3A-C10CF0FE3BEC}" presName="rootText3" presStyleLbl="asst3" presStyleIdx="0" presStyleCnt="1">
        <dgm:presLayoutVars>
          <dgm:chPref val="3"/>
        </dgm:presLayoutVars>
      </dgm:prSet>
      <dgm:spPr>
        <a:prstGeom prst="ellipse">
          <a:avLst/>
        </a:prstGeom>
      </dgm:spPr>
      <dgm:t>
        <a:bodyPr/>
        <a:lstStyle/>
        <a:p>
          <a:endParaRPr lang="en-US"/>
        </a:p>
      </dgm:t>
    </dgm:pt>
    <dgm:pt modelId="{60298C46-5BCE-475C-92C5-2FA0E90ED09E}" type="pres">
      <dgm:prSet presAssocID="{266F4E0D-2B45-492A-BB3A-C10CF0FE3BEC}" presName="rootConnector3" presStyleLbl="asst3" presStyleIdx="0" presStyleCnt="1"/>
      <dgm:spPr/>
      <dgm:t>
        <a:bodyPr/>
        <a:lstStyle/>
        <a:p>
          <a:endParaRPr lang="en-US"/>
        </a:p>
      </dgm:t>
    </dgm:pt>
    <dgm:pt modelId="{9F98BF18-DF4B-41F3-B3C2-91EA38072A34}" type="pres">
      <dgm:prSet presAssocID="{266F4E0D-2B45-492A-BB3A-C10CF0FE3BEC}" presName="hierChild6" presStyleCnt="0"/>
      <dgm:spPr/>
    </dgm:pt>
    <dgm:pt modelId="{8307C6FC-839C-4011-A44F-76D127221672}" type="pres">
      <dgm:prSet presAssocID="{266F4E0D-2B45-492A-BB3A-C10CF0FE3BEC}" presName="hierChild7" presStyleCnt="0"/>
      <dgm:spPr/>
    </dgm:pt>
    <dgm:pt modelId="{500CA977-5D05-4818-96AE-863CB842B17E}" type="pres">
      <dgm:prSet presAssocID="{7ABAF6DE-A339-4999-96BC-F688F7822AF5}" presName="Name37" presStyleLbl="parChTrans1D3" presStyleIdx="2" presStyleCnt="3"/>
      <dgm:spPr/>
      <dgm:t>
        <a:bodyPr/>
        <a:lstStyle/>
        <a:p>
          <a:endParaRPr lang="en-US"/>
        </a:p>
      </dgm:t>
    </dgm:pt>
    <dgm:pt modelId="{F11D2FFB-CED6-4FAC-9358-166901950DFE}" type="pres">
      <dgm:prSet presAssocID="{7FF05171-B590-4D68-920E-E5D08B3E2178}" presName="hierRoot2" presStyleCnt="0">
        <dgm:presLayoutVars>
          <dgm:hierBranch val="init"/>
        </dgm:presLayoutVars>
      </dgm:prSet>
      <dgm:spPr/>
    </dgm:pt>
    <dgm:pt modelId="{2A6FB8A6-CE7F-455D-BB44-B35A199C0CE5}" type="pres">
      <dgm:prSet presAssocID="{7FF05171-B590-4D68-920E-E5D08B3E2178}" presName="rootComposite" presStyleCnt="0"/>
      <dgm:spPr/>
    </dgm:pt>
    <dgm:pt modelId="{E81C9465-CA33-468B-BA2D-08E605C7132C}" type="pres">
      <dgm:prSet presAssocID="{7FF05171-B590-4D68-920E-E5D08B3E2178}" presName="rootText" presStyleLbl="node3" presStyleIdx="2" presStyleCnt="3">
        <dgm:presLayoutVars>
          <dgm:chPref val="3"/>
        </dgm:presLayoutVars>
      </dgm:prSet>
      <dgm:spPr/>
      <dgm:t>
        <a:bodyPr/>
        <a:lstStyle/>
        <a:p>
          <a:endParaRPr lang="en-US"/>
        </a:p>
      </dgm:t>
    </dgm:pt>
    <dgm:pt modelId="{53813A22-303E-49AF-A90A-EA3EFFDC494B}" type="pres">
      <dgm:prSet presAssocID="{7FF05171-B590-4D68-920E-E5D08B3E2178}" presName="rootConnector" presStyleLbl="node3" presStyleIdx="2" presStyleCnt="3"/>
      <dgm:spPr/>
      <dgm:t>
        <a:bodyPr/>
        <a:lstStyle/>
        <a:p>
          <a:endParaRPr lang="en-US"/>
        </a:p>
      </dgm:t>
    </dgm:pt>
    <dgm:pt modelId="{D89C5A80-F07F-4B15-8B54-B0F9E703D719}" type="pres">
      <dgm:prSet presAssocID="{7FF05171-B590-4D68-920E-E5D08B3E2178}" presName="hierChild4" presStyleCnt="0"/>
      <dgm:spPr/>
    </dgm:pt>
    <dgm:pt modelId="{9E3CB7B2-6D6A-4C06-9BD9-21B194D57144}" type="pres">
      <dgm:prSet presAssocID="{8778F47E-1479-4F76-8A53-101B9D1B05E9}" presName="Name37" presStyleLbl="parChTrans1D4" presStyleIdx="1" presStyleCnt="2"/>
      <dgm:spPr/>
      <dgm:t>
        <a:bodyPr/>
        <a:lstStyle/>
        <a:p>
          <a:endParaRPr lang="en-US"/>
        </a:p>
      </dgm:t>
    </dgm:pt>
    <dgm:pt modelId="{7C5B20BE-E0A5-49A6-9C22-5494B45DF9FE}" type="pres">
      <dgm:prSet presAssocID="{D8A627D4-C4E5-46D2-82E2-E4D3AE45FD35}" presName="hierRoot2" presStyleCnt="0">
        <dgm:presLayoutVars>
          <dgm:hierBranch val="init"/>
        </dgm:presLayoutVars>
      </dgm:prSet>
      <dgm:spPr/>
    </dgm:pt>
    <dgm:pt modelId="{80193D79-C4A3-4521-B25B-4BE7FEAD6500}" type="pres">
      <dgm:prSet presAssocID="{D8A627D4-C4E5-46D2-82E2-E4D3AE45FD35}" presName="rootComposite" presStyleCnt="0"/>
      <dgm:spPr/>
    </dgm:pt>
    <dgm:pt modelId="{72877D13-B844-460F-B7EE-3BCD1222D207}" type="pres">
      <dgm:prSet presAssocID="{D8A627D4-C4E5-46D2-82E2-E4D3AE45FD35}" presName="rootText" presStyleLbl="node4" presStyleIdx="0" presStyleCnt="1" custLinFactNeighborX="-1442">
        <dgm:presLayoutVars>
          <dgm:chPref val="3"/>
        </dgm:presLayoutVars>
      </dgm:prSet>
      <dgm:spPr>
        <a:prstGeom prst="ellipse">
          <a:avLst/>
        </a:prstGeom>
      </dgm:spPr>
      <dgm:t>
        <a:bodyPr/>
        <a:lstStyle/>
        <a:p>
          <a:endParaRPr lang="en-US"/>
        </a:p>
      </dgm:t>
    </dgm:pt>
    <dgm:pt modelId="{0CA46B2B-0533-4B6E-AAF6-495929CFC5DB}" type="pres">
      <dgm:prSet presAssocID="{D8A627D4-C4E5-46D2-82E2-E4D3AE45FD35}" presName="rootConnector" presStyleLbl="node4" presStyleIdx="0" presStyleCnt="1"/>
      <dgm:spPr/>
      <dgm:t>
        <a:bodyPr/>
        <a:lstStyle/>
        <a:p>
          <a:endParaRPr lang="en-US"/>
        </a:p>
      </dgm:t>
    </dgm:pt>
    <dgm:pt modelId="{3E919E4F-896B-4594-AE8A-A07F69501C1C}" type="pres">
      <dgm:prSet presAssocID="{D8A627D4-C4E5-46D2-82E2-E4D3AE45FD35}" presName="hierChild4" presStyleCnt="0"/>
      <dgm:spPr/>
    </dgm:pt>
    <dgm:pt modelId="{957AD5CF-D949-4358-A124-BCD192F2CEE0}" type="pres">
      <dgm:prSet presAssocID="{D8A627D4-C4E5-46D2-82E2-E4D3AE45FD35}" presName="hierChild5" presStyleCnt="0"/>
      <dgm:spPr/>
    </dgm:pt>
    <dgm:pt modelId="{CFBF9BB4-01F7-4EAB-8D49-C8D715622C7F}" type="pres">
      <dgm:prSet presAssocID="{7FF05171-B590-4D68-920E-E5D08B3E2178}" presName="hierChild5" presStyleCnt="0"/>
      <dgm:spPr/>
    </dgm:pt>
    <dgm:pt modelId="{BA86022E-44CB-405C-A89A-035964843AEA}" type="pres">
      <dgm:prSet presAssocID="{701C4BEC-DED1-40B1-9AA4-5444E9986A76}" presName="hierChild5" presStyleCnt="0"/>
      <dgm:spPr/>
    </dgm:pt>
    <dgm:pt modelId="{127D019A-1741-4A31-A442-1E903D699FB4}" type="pres">
      <dgm:prSet presAssocID="{C6A64436-0F74-4D85-BA32-1C538A0A5CB0}" presName="hierChild3" presStyleCnt="0"/>
      <dgm:spPr/>
    </dgm:pt>
  </dgm:ptLst>
  <dgm:cxnLst>
    <dgm:cxn modelId="{421F7E3F-3BC2-4053-A40C-25428A630188}" type="presOf" srcId="{49893442-9942-4676-8C19-B9D40679591E}" destId="{35917ACE-BE86-4C5A-B2CE-48C25F74BC15}" srcOrd="1" destOrd="0" presId="urn:microsoft.com/office/officeart/2005/8/layout/orgChart1"/>
    <dgm:cxn modelId="{302C1831-28B3-4566-BD24-6D1935426D7B}" srcId="{C6A64436-0F74-4D85-BA32-1C538A0A5CB0}" destId="{701C4BEC-DED1-40B1-9AA4-5444E9986A76}" srcOrd="1" destOrd="0" parTransId="{26F849FE-03F5-46DA-8E19-4C1B2855FEEF}" sibTransId="{265DD465-2ACF-4671-AA0A-A19271C7E6D5}"/>
    <dgm:cxn modelId="{69711722-FED0-4646-A5A8-3319102EAC40}" type="presOf" srcId="{7375D6E6-6ED3-4BA1-95FA-D6B31C9EC108}" destId="{C28065AA-329B-4581-873D-2533AA15D604}" srcOrd="0" destOrd="0" presId="urn:microsoft.com/office/officeart/2005/8/layout/orgChart1"/>
    <dgm:cxn modelId="{350E84EA-637F-4CE1-A6CF-D6EBCE8B7D0D}" type="presOf" srcId="{8E623F8B-FD89-4B86-9FFA-6E248AA7B9BB}" destId="{3B0A7A90-DAD2-4747-99A3-2C13D54BF89A}" srcOrd="0" destOrd="0" presId="urn:microsoft.com/office/officeart/2005/8/layout/orgChart1"/>
    <dgm:cxn modelId="{3C2786F1-6164-4534-8DAD-279A4CA5849B}" type="presOf" srcId="{7FF05171-B590-4D68-920E-E5D08B3E2178}" destId="{53813A22-303E-49AF-A90A-EA3EFFDC494B}" srcOrd="1" destOrd="0" presId="urn:microsoft.com/office/officeart/2005/8/layout/orgChart1"/>
    <dgm:cxn modelId="{D132D845-8ED6-4C01-9A47-AE8135ED231D}" srcId="{A1AA62C5-0B2E-4AC8-8237-98773C99B37C}" destId="{266F4E0D-2B45-492A-BB3A-C10CF0FE3BEC}" srcOrd="0" destOrd="0" parTransId="{8E623F8B-FD89-4B86-9FFA-6E248AA7B9BB}" sibTransId="{FE01AAFA-F8CF-4C7D-AE1B-1AB60CDD0C48}"/>
    <dgm:cxn modelId="{105A51B6-497A-4195-913D-F102A493BF9A}" type="presOf" srcId="{D8A627D4-C4E5-46D2-82E2-E4D3AE45FD35}" destId="{0CA46B2B-0533-4B6E-AAF6-495929CFC5DB}" srcOrd="1" destOrd="0" presId="urn:microsoft.com/office/officeart/2005/8/layout/orgChart1"/>
    <dgm:cxn modelId="{155A4969-2C16-4691-A74F-4B1E39014AF3}" srcId="{701C4BEC-DED1-40B1-9AA4-5444E9986A76}" destId="{7FF05171-B590-4D68-920E-E5D08B3E2178}" srcOrd="1" destOrd="0" parTransId="{7ABAF6DE-A339-4999-96BC-F688F7822AF5}" sibTransId="{26A11498-B113-4433-841B-FD254E419901}"/>
    <dgm:cxn modelId="{A348396E-94BC-43F9-9E00-ECE7D242324B}" type="presOf" srcId="{2B6F8441-92C1-4DB0-9161-C53326A23DC7}" destId="{69A21631-F2FB-47BD-A1AE-B967AFC2F6E8}" srcOrd="0" destOrd="0" presId="urn:microsoft.com/office/officeart/2005/8/layout/orgChart1"/>
    <dgm:cxn modelId="{DBFA358A-B407-44CB-9DA1-75880F23B62E}" type="presOf" srcId="{AC8F43B0-D91C-4B5E-B2EB-460B9D2B53B6}" destId="{77A0312F-04AC-46CF-ACB6-E196FF0DA991}" srcOrd="0" destOrd="0" presId="urn:microsoft.com/office/officeart/2005/8/layout/orgChart1"/>
    <dgm:cxn modelId="{260E176F-617D-499E-BA85-92B2B0AA0767}" srcId="{7FF05171-B590-4D68-920E-E5D08B3E2178}" destId="{D8A627D4-C4E5-46D2-82E2-E4D3AE45FD35}" srcOrd="0" destOrd="0" parTransId="{8778F47E-1479-4F76-8A53-101B9D1B05E9}" sibTransId="{24490D8B-A861-42C1-8F56-9A7D97B18F46}"/>
    <dgm:cxn modelId="{837E0D6C-648D-4A55-82B2-821DFEAA1126}" type="presOf" srcId="{06594FAF-D659-4F18-98E8-57152785CBC1}" destId="{5FDEE05A-C695-41CA-9D73-46EAB399A884}" srcOrd="0" destOrd="0" presId="urn:microsoft.com/office/officeart/2005/8/layout/orgChart1"/>
    <dgm:cxn modelId="{C9F36C99-9AB8-4EE5-9DCE-8DF4C730DFD7}" srcId="{49893442-9942-4676-8C19-B9D40679591E}" destId="{06594FAF-D659-4F18-98E8-57152785CBC1}" srcOrd="0" destOrd="0" parTransId="{AC8F43B0-D91C-4B5E-B2EB-460B9D2B53B6}" sibTransId="{CB713DC0-80E5-4C2E-BCBD-DA63500DA1C2}"/>
    <dgm:cxn modelId="{61C69968-C389-462B-B8D0-4BC948C2BECA}" type="presOf" srcId="{A1AA62C5-0B2E-4AC8-8237-98773C99B37C}" destId="{7F175D95-C79A-455E-9287-FDFAE3AE91DC}" srcOrd="1" destOrd="0" presId="urn:microsoft.com/office/officeart/2005/8/layout/orgChart1"/>
    <dgm:cxn modelId="{9EA3AF3F-2F27-4E87-8560-7EAC48013247}" type="presOf" srcId="{49893442-9942-4676-8C19-B9D40679591E}" destId="{02C8C35E-95BF-4418-900D-A463D35EFF47}" srcOrd="0" destOrd="0" presId="urn:microsoft.com/office/officeart/2005/8/layout/orgChart1"/>
    <dgm:cxn modelId="{90739E9C-F0F9-4FD7-82BB-A539E05FAD2E}" type="presOf" srcId="{7ABAF6DE-A339-4999-96BC-F688F7822AF5}" destId="{500CA977-5D05-4818-96AE-863CB842B17E}" srcOrd="0" destOrd="0" presId="urn:microsoft.com/office/officeart/2005/8/layout/orgChart1"/>
    <dgm:cxn modelId="{6F391CB4-19CF-448F-8CF0-02F333F40289}" type="presOf" srcId="{D8A627D4-C4E5-46D2-82E2-E4D3AE45FD35}" destId="{72877D13-B844-460F-B7EE-3BCD1222D207}" srcOrd="0" destOrd="0" presId="urn:microsoft.com/office/officeart/2005/8/layout/orgChart1"/>
    <dgm:cxn modelId="{84736CF3-B641-43A7-A408-AAFFAC27DE1C}" type="presOf" srcId="{266F4E0D-2B45-492A-BB3A-C10CF0FE3BEC}" destId="{60298C46-5BCE-475C-92C5-2FA0E90ED09E}" srcOrd="1" destOrd="0" presId="urn:microsoft.com/office/officeart/2005/8/layout/orgChart1"/>
    <dgm:cxn modelId="{E5106DCF-9C07-47A9-8FC0-80BC66136DDF}" type="presOf" srcId="{701C4BEC-DED1-40B1-9AA4-5444E9986A76}" destId="{898A2071-EEB5-4414-9D6D-D2D9ABCF2D30}" srcOrd="0" destOrd="0" presId="urn:microsoft.com/office/officeart/2005/8/layout/orgChart1"/>
    <dgm:cxn modelId="{A5C02920-B3E5-4F5E-85F8-A0C1529F74EA}" type="presOf" srcId="{26F849FE-03F5-46DA-8E19-4C1B2855FEEF}" destId="{BAAE35DD-25E4-4CF1-8DA0-FE4CCE03EDC9}" srcOrd="0" destOrd="0" presId="urn:microsoft.com/office/officeart/2005/8/layout/orgChart1"/>
    <dgm:cxn modelId="{2A212541-A0E7-4453-A6A7-B360D64E9361}" type="presOf" srcId="{C6A64436-0F74-4D85-BA32-1C538A0A5CB0}" destId="{F4488565-5EC3-4006-8CEC-CA69794DE884}" srcOrd="0" destOrd="0" presId="urn:microsoft.com/office/officeart/2005/8/layout/orgChart1"/>
    <dgm:cxn modelId="{5542E5A2-F4DC-47BB-852F-05A2CE723A2B}" srcId="{7375D6E6-6ED3-4BA1-95FA-D6B31C9EC108}" destId="{C6A64436-0F74-4D85-BA32-1C538A0A5CB0}" srcOrd="0" destOrd="0" parTransId="{2C3AF9FD-7125-41E8-9AE4-0DA83E88DC55}" sibTransId="{214B8395-C978-48E2-82F0-A25D021E8539}"/>
    <dgm:cxn modelId="{D4DC0AD0-28C9-4BF7-8661-7B067BE2A44A}" type="presOf" srcId="{7163DA3D-B314-4F54-B0B3-C3D98063ED84}" destId="{CA53D8E1-8296-4518-AA4F-B69430902B59}" srcOrd="0" destOrd="0" presId="urn:microsoft.com/office/officeart/2005/8/layout/orgChart1"/>
    <dgm:cxn modelId="{59E9CAC0-221C-4BC6-879F-4D48D5B06A7D}" srcId="{701C4BEC-DED1-40B1-9AA4-5444E9986A76}" destId="{A1AA62C5-0B2E-4AC8-8237-98773C99B37C}" srcOrd="0" destOrd="0" parTransId="{7163DA3D-B314-4F54-B0B3-C3D98063ED84}" sibTransId="{C6F44BBC-3BCF-49C2-8657-0CEC9E1C3F62}"/>
    <dgm:cxn modelId="{D578E62C-1855-4223-8D0A-CD6E8A73778B}" type="presOf" srcId="{266F4E0D-2B45-492A-BB3A-C10CF0FE3BEC}" destId="{A9D4CF0E-E358-4898-A041-FDE39639AFE7}" srcOrd="0" destOrd="0" presId="urn:microsoft.com/office/officeart/2005/8/layout/orgChart1"/>
    <dgm:cxn modelId="{FA2F5A77-9AC7-4865-949A-DE6C9F4314A1}" type="presOf" srcId="{7FF05171-B590-4D68-920E-E5D08B3E2178}" destId="{E81C9465-CA33-468B-BA2D-08E605C7132C}" srcOrd="0" destOrd="0" presId="urn:microsoft.com/office/officeart/2005/8/layout/orgChart1"/>
    <dgm:cxn modelId="{2180ADC3-7052-4744-9A8F-C5F9BF67A3C1}" type="presOf" srcId="{A1AA62C5-0B2E-4AC8-8237-98773C99B37C}" destId="{15A87E5D-FA4B-4A85-81B6-B85B05EFD364}" srcOrd="0" destOrd="0" presId="urn:microsoft.com/office/officeart/2005/8/layout/orgChart1"/>
    <dgm:cxn modelId="{12E2CE70-9BFE-4C72-BA8E-F2B948D4B25D}" type="presOf" srcId="{701C4BEC-DED1-40B1-9AA4-5444E9986A76}" destId="{18A174F5-360C-43F5-84C7-5ACFD66850DF}" srcOrd="1" destOrd="0" presId="urn:microsoft.com/office/officeart/2005/8/layout/orgChart1"/>
    <dgm:cxn modelId="{2161073D-9C99-437D-9F8F-1B65830A2C4B}" type="presOf" srcId="{8778F47E-1479-4F76-8A53-101B9D1B05E9}" destId="{9E3CB7B2-6D6A-4C06-9BD9-21B194D57144}" srcOrd="0" destOrd="0" presId="urn:microsoft.com/office/officeart/2005/8/layout/orgChart1"/>
    <dgm:cxn modelId="{60DD3926-F9D9-481F-9805-D0860E01B5BD}" type="presOf" srcId="{C6A64436-0F74-4D85-BA32-1C538A0A5CB0}" destId="{258EA335-A1A1-41E3-8A34-A273C6C7E835}" srcOrd="1" destOrd="0" presId="urn:microsoft.com/office/officeart/2005/8/layout/orgChart1"/>
    <dgm:cxn modelId="{C7EEFDF3-35F3-47FF-BAFA-A56E3C96D2C5}" srcId="{C6A64436-0F74-4D85-BA32-1C538A0A5CB0}" destId="{49893442-9942-4676-8C19-B9D40679591E}" srcOrd="0" destOrd="0" parTransId="{2B6F8441-92C1-4DB0-9161-C53326A23DC7}" sibTransId="{22F198F9-A9F9-4B60-BB29-1D43020F0645}"/>
    <dgm:cxn modelId="{26A4AE03-11FE-42F3-89AA-C141261053EF}" type="presOf" srcId="{06594FAF-D659-4F18-98E8-57152785CBC1}" destId="{82020761-C72E-4D9C-B714-BBCE2FD46C20}" srcOrd="1" destOrd="0" presId="urn:microsoft.com/office/officeart/2005/8/layout/orgChart1"/>
    <dgm:cxn modelId="{80CBA789-FF2F-4DAC-9627-823BFE20B71A}" type="presParOf" srcId="{C28065AA-329B-4581-873D-2533AA15D604}" destId="{B7567EF8-915E-4F21-8896-CD4891CFA0F5}" srcOrd="0" destOrd="0" presId="urn:microsoft.com/office/officeart/2005/8/layout/orgChart1"/>
    <dgm:cxn modelId="{C2D3A705-C624-4CBC-92EB-F6F57B1133E4}" type="presParOf" srcId="{B7567EF8-915E-4F21-8896-CD4891CFA0F5}" destId="{FDFF239E-276F-450C-9DB0-E7545F2D2297}" srcOrd="0" destOrd="0" presId="urn:microsoft.com/office/officeart/2005/8/layout/orgChart1"/>
    <dgm:cxn modelId="{6B9AB027-885D-4292-BECC-828CA7544938}" type="presParOf" srcId="{FDFF239E-276F-450C-9DB0-E7545F2D2297}" destId="{F4488565-5EC3-4006-8CEC-CA69794DE884}" srcOrd="0" destOrd="0" presId="urn:microsoft.com/office/officeart/2005/8/layout/orgChart1"/>
    <dgm:cxn modelId="{A3F7F6B9-14BF-4F64-B2A4-46FB7D9EF37D}" type="presParOf" srcId="{FDFF239E-276F-450C-9DB0-E7545F2D2297}" destId="{258EA335-A1A1-41E3-8A34-A273C6C7E835}" srcOrd="1" destOrd="0" presId="urn:microsoft.com/office/officeart/2005/8/layout/orgChart1"/>
    <dgm:cxn modelId="{FCEBD6CC-A53A-43FE-A71B-56F0F2A34318}" type="presParOf" srcId="{B7567EF8-915E-4F21-8896-CD4891CFA0F5}" destId="{7565D34F-8C92-4B19-A319-D17467CC6A17}" srcOrd="1" destOrd="0" presId="urn:microsoft.com/office/officeart/2005/8/layout/orgChart1"/>
    <dgm:cxn modelId="{8302ED93-0FFE-4DBB-9D61-CB144C57784E}" type="presParOf" srcId="{7565D34F-8C92-4B19-A319-D17467CC6A17}" destId="{69A21631-F2FB-47BD-A1AE-B967AFC2F6E8}" srcOrd="0" destOrd="0" presId="urn:microsoft.com/office/officeart/2005/8/layout/orgChart1"/>
    <dgm:cxn modelId="{0A338537-BF93-4E2B-9197-0EE0FDF8029C}" type="presParOf" srcId="{7565D34F-8C92-4B19-A319-D17467CC6A17}" destId="{09F6BE96-30FF-4AD7-87B2-62279425254E}" srcOrd="1" destOrd="0" presId="urn:microsoft.com/office/officeart/2005/8/layout/orgChart1"/>
    <dgm:cxn modelId="{DB5AE8F5-CD83-49F6-A082-E40D323AC779}" type="presParOf" srcId="{09F6BE96-30FF-4AD7-87B2-62279425254E}" destId="{6BAC9621-E5DF-4EB0-90C2-CE03AFF7EC75}" srcOrd="0" destOrd="0" presId="urn:microsoft.com/office/officeart/2005/8/layout/orgChart1"/>
    <dgm:cxn modelId="{F0C48EE3-E6C1-46BA-918E-2CF505CF6D67}" type="presParOf" srcId="{6BAC9621-E5DF-4EB0-90C2-CE03AFF7EC75}" destId="{02C8C35E-95BF-4418-900D-A463D35EFF47}" srcOrd="0" destOrd="0" presId="urn:microsoft.com/office/officeart/2005/8/layout/orgChart1"/>
    <dgm:cxn modelId="{ABA36056-01AB-4EF6-B24E-7B46C1ACC205}" type="presParOf" srcId="{6BAC9621-E5DF-4EB0-90C2-CE03AFF7EC75}" destId="{35917ACE-BE86-4C5A-B2CE-48C25F74BC15}" srcOrd="1" destOrd="0" presId="urn:microsoft.com/office/officeart/2005/8/layout/orgChart1"/>
    <dgm:cxn modelId="{EF771DCB-6F7A-4551-A8FA-220B8A0235B1}" type="presParOf" srcId="{09F6BE96-30FF-4AD7-87B2-62279425254E}" destId="{0120F144-574D-41D1-8944-9AD31778BFF4}" srcOrd="1" destOrd="0" presId="urn:microsoft.com/office/officeart/2005/8/layout/orgChart1"/>
    <dgm:cxn modelId="{F7984DF7-A5C8-4A0C-B4C4-87766E9112A8}" type="presParOf" srcId="{0120F144-574D-41D1-8944-9AD31778BFF4}" destId="{77A0312F-04AC-46CF-ACB6-E196FF0DA991}" srcOrd="0" destOrd="0" presId="urn:microsoft.com/office/officeart/2005/8/layout/orgChart1"/>
    <dgm:cxn modelId="{5C8C31D0-DE47-4E0C-B8B3-2B1D1E2520C5}" type="presParOf" srcId="{0120F144-574D-41D1-8944-9AD31778BFF4}" destId="{BF36FD2B-699A-4C78-A361-E29821D8CCD3}" srcOrd="1" destOrd="0" presId="urn:microsoft.com/office/officeart/2005/8/layout/orgChart1"/>
    <dgm:cxn modelId="{B3DD7558-2547-4EB5-9EEF-5D16BFA5C2B5}" type="presParOf" srcId="{BF36FD2B-699A-4C78-A361-E29821D8CCD3}" destId="{4D5B56C5-BB32-40D6-87C7-C365344C9BA4}" srcOrd="0" destOrd="0" presId="urn:microsoft.com/office/officeart/2005/8/layout/orgChart1"/>
    <dgm:cxn modelId="{DB6E1BFF-71BF-4819-A107-895866FCA4EE}" type="presParOf" srcId="{4D5B56C5-BB32-40D6-87C7-C365344C9BA4}" destId="{5FDEE05A-C695-41CA-9D73-46EAB399A884}" srcOrd="0" destOrd="0" presId="urn:microsoft.com/office/officeart/2005/8/layout/orgChart1"/>
    <dgm:cxn modelId="{F396264F-4828-4426-8A35-EA5DD8B002C0}" type="presParOf" srcId="{4D5B56C5-BB32-40D6-87C7-C365344C9BA4}" destId="{82020761-C72E-4D9C-B714-BBCE2FD46C20}" srcOrd="1" destOrd="0" presId="urn:microsoft.com/office/officeart/2005/8/layout/orgChart1"/>
    <dgm:cxn modelId="{AFE71839-0958-4355-A69C-F55A097DC180}" type="presParOf" srcId="{BF36FD2B-699A-4C78-A361-E29821D8CCD3}" destId="{217BEE65-5F61-4301-AB64-37C72FCCEE59}" srcOrd="1" destOrd="0" presId="urn:microsoft.com/office/officeart/2005/8/layout/orgChart1"/>
    <dgm:cxn modelId="{2B564E25-A0B7-4744-B681-E0251484A8AB}" type="presParOf" srcId="{BF36FD2B-699A-4C78-A361-E29821D8CCD3}" destId="{3956530F-21CA-43E2-9E21-6516F498403D}" srcOrd="2" destOrd="0" presId="urn:microsoft.com/office/officeart/2005/8/layout/orgChart1"/>
    <dgm:cxn modelId="{9A4CB837-06C1-4362-8ABC-F6CE76B75C6A}" type="presParOf" srcId="{09F6BE96-30FF-4AD7-87B2-62279425254E}" destId="{1F2AF87E-BCB2-4D28-AD25-F0E373D48F16}" srcOrd="2" destOrd="0" presId="urn:microsoft.com/office/officeart/2005/8/layout/orgChart1"/>
    <dgm:cxn modelId="{6C77A788-502A-45D2-B872-CA2FE4036349}" type="presParOf" srcId="{7565D34F-8C92-4B19-A319-D17467CC6A17}" destId="{BAAE35DD-25E4-4CF1-8DA0-FE4CCE03EDC9}" srcOrd="2" destOrd="0" presId="urn:microsoft.com/office/officeart/2005/8/layout/orgChart1"/>
    <dgm:cxn modelId="{346D3C8B-D95C-4072-A88E-2A00B6A24632}" type="presParOf" srcId="{7565D34F-8C92-4B19-A319-D17467CC6A17}" destId="{84E258AF-D9BE-4A4B-A564-484601FF6C5B}" srcOrd="3" destOrd="0" presId="urn:microsoft.com/office/officeart/2005/8/layout/orgChart1"/>
    <dgm:cxn modelId="{65F2AC80-E3E4-4867-AFEE-6E7ACBE2801B}" type="presParOf" srcId="{84E258AF-D9BE-4A4B-A564-484601FF6C5B}" destId="{16958205-A599-43A0-82C0-16D8198EA56D}" srcOrd="0" destOrd="0" presId="urn:microsoft.com/office/officeart/2005/8/layout/orgChart1"/>
    <dgm:cxn modelId="{470DA001-4267-48F1-A82D-BE6127B2FBBE}" type="presParOf" srcId="{16958205-A599-43A0-82C0-16D8198EA56D}" destId="{898A2071-EEB5-4414-9D6D-D2D9ABCF2D30}" srcOrd="0" destOrd="0" presId="urn:microsoft.com/office/officeart/2005/8/layout/orgChart1"/>
    <dgm:cxn modelId="{D05B0A27-AA42-4A2C-AD6B-8447788F13EA}" type="presParOf" srcId="{16958205-A599-43A0-82C0-16D8198EA56D}" destId="{18A174F5-360C-43F5-84C7-5ACFD66850DF}" srcOrd="1" destOrd="0" presId="urn:microsoft.com/office/officeart/2005/8/layout/orgChart1"/>
    <dgm:cxn modelId="{9C743A17-1DD3-47E3-9EA0-C322F611E194}" type="presParOf" srcId="{84E258AF-D9BE-4A4B-A564-484601FF6C5B}" destId="{602921EE-05E1-4226-85AE-3071E1A094F5}" srcOrd="1" destOrd="0" presId="urn:microsoft.com/office/officeart/2005/8/layout/orgChart1"/>
    <dgm:cxn modelId="{11202A46-4549-4BD2-83F6-6D17FA35C433}" type="presParOf" srcId="{602921EE-05E1-4226-85AE-3071E1A094F5}" destId="{CA53D8E1-8296-4518-AA4F-B69430902B59}" srcOrd="0" destOrd="0" presId="urn:microsoft.com/office/officeart/2005/8/layout/orgChart1"/>
    <dgm:cxn modelId="{1ACCC431-593E-4AD1-978A-B3544701CAAC}" type="presParOf" srcId="{602921EE-05E1-4226-85AE-3071E1A094F5}" destId="{0E1E8B9E-6E56-4A9C-916E-69149B2E38F4}" srcOrd="1" destOrd="0" presId="urn:microsoft.com/office/officeart/2005/8/layout/orgChart1"/>
    <dgm:cxn modelId="{C091DCDA-322B-41F2-AACB-5EB5FA18C1FD}" type="presParOf" srcId="{0E1E8B9E-6E56-4A9C-916E-69149B2E38F4}" destId="{B9F50A13-C0DA-4AD5-81FE-02A78D7443DD}" srcOrd="0" destOrd="0" presId="urn:microsoft.com/office/officeart/2005/8/layout/orgChart1"/>
    <dgm:cxn modelId="{23243A0D-B0BC-4FAC-93FB-748BABCE5C00}" type="presParOf" srcId="{B9F50A13-C0DA-4AD5-81FE-02A78D7443DD}" destId="{15A87E5D-FA4B-4A85-81B6-B85B05EFD364}" srcOrd="0" destOrd="0" presId="urn:microsoft.com/office/officeart/2005/8/layout/orgChart1"/>
    <dgm:cxn modelId="{4CAC5B41-86EA-4097-BD8B-094FC6E3B06C}" type="presParOf" srcId="{B9F50A13-C0DA-4AD5-81FE-02A78D7443DD}" destId="{7F175D95-C79A-455E-9287-FDFAE3AE91DC}" srcOrd="1" destOrd="0" presId="urn:microsoft.com/office/officeart/2005/8/layout/orgChart1"/>
    <dgm:cxn modelId="{A8003C55-58F1-412D-9F2B-AC3F4719CB46}" type="presParOf" srcId="{0E1E8B9E-6E56-4A9C-916E-69149B2E38F4}" destId="{C500E54C-D2AD-42DA-8D0F-0FA39DC0C5CF}" srcOrd="1" destOrd="0" presId="urn:microsoft.com/office/officeart/2005/8/layout/orgChart1"/>
    <dgm:cxn modelId="{8FF912E6-790D-4D59-AA51-2E05699390BA}" type="presParOf" srcId="{0E1E8B9E-6E56-4A9C-916E-69149B2E38F4}" destId="{58979D02-C8C7-4267-8701-A7D04C2A742E}" srcOrd="2" destOrd="0" presId="urn:microsoft.com/office/officeart/2005/8/layout/orgChart1"/>
    <dgm:cxn modelId="{0559C71D-F94B-4E21-94CF-2B2CEDC48254}" type="presParOf" srcId="{58979D02-C8C7-4267-8701-A7D04C2A742E}" destId="{3B0A7A90-DAD2-4747-99A3-2C13D54BF89A}" srcOrd="0" destOrd="0" presId="urn:microsoft.com/office/officeart/2005/8/layout/orgChart1"/>
    <dgm:cxn modelId="{F3208BC2-501E-426B-AB1B-A3A5F1D360C4}" type="presParOf" srcId="{58979D02-C8C7-4267-8701-A7D04C2A742E}" destId="{655F0EC3-7CDC-47BC-B4ED-6B7ABE39714A}" srcOrd="1" destOrd="0" presId="urn:microsoft.com/office/officeart/2005/8/layout/orgChart1"/>
    <dgm:cxn modelId="{A2685CCE-6382-4174-9278-89807F306BDA}" type="presParOf" srcId="{655F0EC3-7CDC-47BC-B4ED-6B7ABE39714A}" destId="{CA20CFE0-6ECA-4DAE-A1F8-A099E673D983}" srcOrd="0" destOrd="0" presId="urn:microsoft.com/office/officeart/2005/8/layout/orgChart1"/>
    <dgm:cxn modelId="{DA57CDE4-234D-4A73-9D4B-6CCEB2C63C35}" type="presParOf" srcId="{CA20CFE0-6ECA-4DAE-A1F8-A099E673D983}" destId="{A9D4CF0E-E358-4898-A041-FDE39639AFE7}" srcOrd="0" destOrd="0" presId="urn:microsoft.com/office/officeart/2005/8/layout/orgChart1"/>
    <dgm:cxn modelId="{4B7677B8-7752-49D7-A577-A3A3505C1FF7}" type="presParOf" srcId="{CA20CFE0-6ECA-4DAE-A1F8-A099E673D983}" destId="{60298C46-5BCE-475C-92C5-2FA0E90ED09E}" srcOrd="1" destOrd="0" presId="urn:microsoft.com/office/officeart/2005/8/layout/orgChart1"/>
    <dgm:cxn modelId="{9523C95F-BFE6-4B1E-86FC-FBB45B51B4B0}" type="presParOf" srcId="{655F0EC3-7CDC-47BC-B4ED-6B7ABE39714A}" destId="{9F98BF18-DF4B-41F3-B3C2-91EA38072A34}" srcOrd="1" destOrd="0" presId="urn:microsoft.com/office/officeart/2005/8/layout/orgChart1"/>
    <dgm:cxn modelId="{3A21330D-5D60-4B82-9283-01D4951137F4}" type="presParOf" srcId="{655F0EC3-7CDC-47BC-B4ED-6B7ABE39714A}" destId="{8307C6FC-839C-4011-A44F-76D127221672}" srcOrd="2" destOrd="0" presId="urn:microsoft.com/office/officeart/2005/8/layout/orgChart1"/>
    <dgm:cxn modelId="{FB9FF6B9-424D-4F51-AFD4-F88207BFE395}" type="presParOf" srcId="{602921EE-05E1-4226-85AE-3071E1A094F5}" destId="{500CA977-5D05-4818-96AE-863CB842B17E}" srcOrd="2" destOrd="0" presId="urn:microsoft.com/office/officeart/2005/8/layout/orgChart1"/>
    <dgm:cxn modelId="{4CEE7C55-83E8-44C7-B7B2-1FB61A223CBA}" type="presParOf" srcId="{602921EE-05E1-4226-85AE-3071E1A094F5}" destId="{F11D2FFB-CED6-4FAC-9358-166901950DFE}" srcOrd="3" destOrd="0" presId="urn:microsoft.com/office/officeart/2005/8/layout/orgChart1"/>
    <dgm:cxn modelId="{5476E2D9-2ABA-4E12-9276-A851D9F58234}" type="presParOf" srcId="{F11D2FFB-CED6-4FAC-9358-166901950DFE}" destId="{2A6FB8A6-CE7F-455D-BB44-B35A199C0CE5}" srcOrd="0" destOrd="0" presId="urn:microsoft.com/office/officeart/2005/8/layout/orgChart1"/>
    <dgm:cxn modelId="{05A0AD90-C7D4-4C5D-B483-6F3165591FAE}" type="presParOf" srcId="{2A6FB8A6-CE7F-455D-BB44-B35A199C0CE5}" destId="{E81C9465-CA33-468B-BA2D-08E605C7132C}" srcOrd="0" destOrd="0" presId="urn:microsoft.com/office/officeart/2005/8/layout/orgChart1"/>
    <dgm:cxn modelId="{D34DC938-3099-45FC-A5CE-96BB17C82CFC}" type="presParOf" srcId="{2A6FB8A6-CE7F-455D-BB44-B35A199C0CE5}" destId="{53813A22-303E-49AF-A90A-EA3EFFDC494B}" srcOrd="1" destOrd="0" presId="urn:microsoft.com/office/officeart/2005/8/layout/orgChart1"/>
    <dgm:cxn modelId="{2C323D1D-3B5E-47E1-BE00-C526E6692708}" type="presParOf" srcId="{F11D2FFB-CED6-4FAC-9358-166901950DFE}" destId="{D89C5A80-F07F-4B15-8B54-B0F9E703D719}" srcOrd="1" destOrd="0" presId="urn:microsoft.com/office/officeart/2005/8/layout/orgChart1"/>
    <dgm:cxn modelId="{850B695D-7564-4238-BA48-6773F1D5E43E}" type="presParOf" srcId="{D89C5A80-F07F-4B15-8B54-B0F9E703D719}" destId="{9E3CB7B2-6D6A-4C06-9BD9-21B194D57144}" srcOrd="0" destOrd="0" presId="urn:microsoft.com/office/officeart/2005/8/layout/orgChart1"/>
    <dgm:cxn modelId="{1542DF7B-2E3A-494A-887F-099A603C0ADE}" type="presParOf" srcId="{D89C5A80-F07F-4B15-8B54-B0F9E703D719}" destId="{7C5B20BE-E0A5-49A6-9C22-5494B45DF9FE}" srcOrd="1" destOrd="0" presId="urn:microsoft.com/office/officeart/2005/8/layout/orgChart1"/>
    <dgm:cxn modelId="{1E507AEC-34F5-4A40-B327-0F4325145894}" type="presParOf" srcId="{7C5B20BE-E0A5-49A6-9C22-5494B45DF9FE}" destId="{80193D79-C4A3-4521-B25B-4BE7FEAD6500}" srcOrd="0" destOrd="0" presId="urn:microsoft.com/office/officeart/2005/8/layout/orgChart1"/>
    <dgm:cxn modelId="{F8769B3F-D7A9-4EC9-B7A0-C091EDAEA04C}" type="presParOf" srcId="{80193D79-C4A3-4521-B25B-4BE7FEAD6500}" destId="{72877D13-B844-460F-B7EE-3BCD1222D207}" srcOrd="0" destOrd="0" presId="urn:microsoft.com/office/officeart/2005/8/layout/orgChart1"/>
    <dgm:cxn modelId="{D54C42FA-0E07-437F-BB2C-700CBBE52308}" type="presParOf" srcId="{80193D79-C4A3-4521-B25B-4BE7FEAD6500}" destId="{0CA46B2B-0533-4B6E-AAF6-495929CFC5DB}" srcOrd="1" destOrd="0" presId="urn:microsoft.com/office/officeart/2005/8/layout/orgChart1"/>
    <dgm:cxn modelId="{B77499E1-D9FF-4AAF-BCE9-5323442CD9A4}" type="presParOf" srcId="{7C5B20BE-E0A5-49A6-9C22-5494B45DF9FE}" destId="{3E919E4F-896B-4594-AE8A-A07F69501C1C}" srcOrd="1" destOrd="0" presId="urn:microsoft.com/office/officeart/2005/8/layout/orgChart1"/>
    <dgm:cxn modelId="{559E4A15-82EB-4498-96D9-3175E8D2BDE7}" type="presParOf" srcId="{7C5B20BE-E0A5-49A6-9C22-5494B45DF9FE}" destId="{957AD5CF-D949-4358-A124-BCD192F2CEE0}" srcOrd="2" destOrd="0" presId="urn:microsoft.com/office/officeart/2005/8/layout/orgChart1"/>
    <dgm:cxn modelId="{C29062B8-B70B-43C6-9DFB-81653184489D}" type="presParOf" srcId="{F11D2FFB-CED6-4FAC-9358-166901950DFE}" destId="{CFBF9BB4-01F7-4EAB-8D49-C8D715622C7F}" srcOrd="2" destOrd="0" presId="urn:microsoft.com/office/officeart/2005/8/layout/orgChart1"/>
    <dgm:cxn modelId="{7FBE8ED7-6752-4A57-B4F9-32090A84E3A3}" type="presParOf" srcId="{84E258AF-D9BE-4A4B-A564-484601FF6C5B}" destId="{BA86022E-44CB-405C-A89A-035964843AEA}" srcOrd="2" destOrd="0" presId="urn:microsoft.com/office/officeart/2005/8/layout/orgChart1"/>
    <dgm:cxn modelId="{4DB460E6-6A60-41F3-A7EE-F845548AD670}" type="presParOf" srcId="{B7567EF8-915E-4F21-8896-CD4891CFA0F5}" destId="{127D019A-1741-4A31-A442-1E903D699FB4}"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E3CB7B2-6D6A-4C06-9BD9-21B194D57144}">
      <dsp:nvSpPr>
        <dsp:cNvPr id="0" name=""/>
        <dsp:cNvSpPr/>
      </dsp:nvSpPr>
      <dsp:spPr>
        <a:xfrm>
          <a:off x="5522531" y="3337453"/>
          <a:ext cx="235629" cy="799452"/>
        </a:xfrm>
        <a:custGeom>
          <a:avLst/>
          <a:gdLst/>
          <a:ahLst/>
          <a:cxnLst/>
          <a:rect l="0" t="0" r="0" b="0"/>
          <a:pathLst>
            <a:path>
              <a:moveTo>
                <a:pt x="0" y="0"/>
              </a:moveTo>
              <a:lnTo>
                <a:pt x="0" y="799452"/>
              </a:lnTo>
              <a:lnTo>
                <a:pt x="235629" y="7994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0CA977-5D05-4818-96AE-863CB842B17E}">
      <dsp:nvSpPr>
        <dsp:cNvPr id="0" name=""/>
        <dsp:cNvSpPr/>
      </dsp:nvSpPr>
      <dsp:spPr>
        <a:xfrm>
          <a:off x="5166253" y="2103516"/>
          <a:ext cx="1051453" cy="364967"/>
        </a:xfrm>
        <a:custGeom>
          <a:avLst/>
          <a:gdLst/>
          <a:ahLst/>
          <a:cxnLst/>
          <a:rect l="0" t="0" r="0" b="0"/>
          <a:pathLst>
            <a:path>
              <a:moveTo>
                <a:pt x="0" y="0"/>
              </a:moveTo>
              <a:lnTo>
                <a:pt x="0" y="182483"/>
              </a:lnTo>
              <a:lnTo>
                <a:pt x="1051453" y="182483"/>
              </a:lnTo>
              <a:lnTo>
                <a:pt x="1051453" y="3649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0A7A90-DAD2-4747-99A3-2C13D54BF89A}">
      <dsp:nvSpPr>
        <dsp:cNvPr id="0" name=""/>
        <dsp:cNvSpPr/>
      </dsp:nvSpPr>
      <dsp:spPr>
        <a:xfrm>
          <a:off x="3932316" y="3337453"/>
          <a:ext cx="182483" cy="799452"/>
        </a:xfrm>
        <a:custGeom>
          <a:avLst/>
          <a:gdLst/>
          <a:ahLst/>
          <a:cxnLst/>
          <a:rect l="0" t="0" r="0" b="0"/>
          <a:pathLst>
            <a:path>
              <a:moveTo>
                <a:pt x="182483" y="0"/>
              </a:moveTo>
              <a:lnTo>
                <a:pt x="182483" y="799452"/>
              </a:lnTo>
              <a:lnTo>
                <a:pt x="0" y="7994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53D8E1-8296-4518-AA4F-B69430902B59}">
      <dsp:nvSpPr>
        <dsp:cNvPr id="0" name=""/>
        <dsp:cNvSpPr/>
      </dsp:nvSpPr>
      <dsp:spPr>
        <a:xfrm>
          <a:off x="4114800" y="2103516"/>
          <a:ext cx="1051453" cy="364967"/>
        </a:xfrm>
        <a:custGeom>
          <a:avLst/>
          <a:gdLst/>
          <a:ahLst/>
          <a:cxnLst/>
          <a:rect l="0" t="0" r="0" b="0"/>
          <a:pathLst>
            <a:path>
              <a:moveTo>
                <a:pt x="1051453" y="0"/>
              </a:moveTo>
              <a:lnTo>
                <a:pt x="1051453" y="182483"/>
              </a:lnTo>
              <a:lnTo>
                <a:pt x="0" y="182483"/>
              </a:lnTo>
              <a:lnTo>
                <a:pt x="0" y="36496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AE35DD-25E4-4CF1-8DA0-FE4CCE03EDC9}">
      <dsp:nvSpPr>
        <dsp:cNvPr id="0" name=""/>
        <dsp:cNvSpPr/>
      </dsp:nvSpPr>
      <dsp:spPr>
        <a:xfrm>
          <a:off x="3371830" y="869578"/>
          <a:ext cx="1794423" cy="364967"/>
        </a:xfrm>
        <a:custGeom>
          <a:avLst/>
          <a:gdLst/>
          <a:ahLst/>
          <a:cxnLst/>
          <a:rect l="0" t="0" r="0" b="0"/>
          <a:pathLst>
            <a:path>
              <a:moveTo>
                <a:pt x="0" y="0"/>
              </a:moveTo>
              <a:lnTo>
                <a:pt x="0" y="182483"/>
              </a:lnTo>
              <a:lnTo>
                <a:pt x="1794423" y="182483"/>
              </a:lnTo>
              <a:lnTo>
                <a:pt x="1794423" y="3649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A0312F-04AC-46CF-ACB6-E196FF0DA991}">
      <dsp:nvSpPr>
        <dsp:cNvPr id="0" name=""/>
        <dsp:cNvSpPr/>
      </dsp:nvSpPr>
      <dsp:spPr>
        <a:xfrm>
          <a:off x="882230" y="2103516"/>
          <a:ext cx="260691" cy="799452"/>
        </a:xfrm>
        <a:custGeom>
          <a:avLst/>
          <a:gdLst/>
          <a:ahLst/>
          <a:cxnLst/>
          <a:rect l="0" t="0" r="0" b="0"/>
          <a:pathLst>
            <a:path>
              <a:moveTo>
                <a:pt x="0" y="0"/>
              </a:moveTo>
              <a:lnTo>
                <a:pt x="0" y="799452"/>
              </a:lnTo>
              <a:lnTo>
                <a:pt x="260691" y="79945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21631-F2FB-47BD-A1AE-B967AFC2F6E8}">
      <dsp:nvSpPr>
        <dsp:cNvPr id="0" name=""/>
        <dsp:cNvSpPr/>
      </dsp:nvSpPr>
      <dsp:spPr>
        <a:xfrm>
          <a:off x="1577406" y="869578"/>
          <a:ext cx="1794423" cy="364967"/>
        </a:xfrm>
        <a:custGeom>
          <a:avLst/>
          <a:gdLst/>
          <a:ahLst/>
          <a:cxnLst/>
          <a:rect l="0" t="0" r="0" b="0"/>
          <a:pathLst>
            <a:path>
              <a:moveTo>
                <a:pt x="1794423" y="0"/>
              </a:moveTo>
              <a:lnTo>
                <a:pt x="1794423" y="182483"/>
              </a:lnTo>
              <a:lnTo>
                <a:pt x="0" y="182483"/>
              </a:lnTo>
              <a:lnTo>
                <a:pt x="0" y="3649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488565-5EC3-4006-8CEC-CA69794DE884}">
      <dsp:nvSpPr>
        <dsp:cNvPr id="0" name=""/>
        <dsp:cNvSpPr/>
      </dsp:nvSpPr>
      <dsp:spPr>
        <a:xfrm>
          <a:off x="2502860" y="608"/>
          <a:ext cx="1737940" cy="8689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Data Structure</a:t>
          </a:r>
          <a:endParaRPr lang="en-US" sz="1500" kern="1200" dirty="0"/>
        </a:p>
      </dsp:txBody>
      <dsp:txXfrm>
        <a:off x="2502860" y="608"/>
        <a:ext cx="1737940" cy="868970"/>
      </dsp:txXfrm>
    </dsp:sp>
    <dsp:sp modelId="{02C8C35E-95BF-4418-900D-A463D35EFF47}">
      <dsp:nvSpPr>
        <dsp:cNvPr id="0" name=""/>
        <dsp:cNvSpPr/>
      </dsp:nvSpPr>
      <dsp:spPr>
        <a:xfrm>
          <a:off x="708436" y="1234546"/>
          <a:ext cx="1737940" cy="8689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err="1" smtClean="0"/>
            <a:t>Phisical</a:t>
          </a:r>
          <a:r>
            <a:rPr lang="en-US" sz="1500" kern="1200" dirty="0" smtClean="0"/>
            <a:t> Data Structure</a:t>
          </a:r>
          <a:endParaRPr lang="en-US" sz="1500" kern="1200" dirty="0"/>
        </a:p>
      </dsp:txBody>
      <dsp:txXfrm>
        <a:off x="708436" y="1234546"/>
        <a:ext cx="1737940" cy="868970"/>
      </dsp:txXfrm>
    </dsp:sp>
    <dsp:sp modelId="{5FDEE05A-C695-41CA-9D73-46EAB399A884}">
      <dsp:nvSpPr>
        <dsp:cNvPr id="0" name=""/>
        <dsp:cNvSpPr/>
      </dsp:nvSpPr>
      <dsp:spPr>
        <a:xfrm>
          <a:off x="1142921" y="2468483"/>
          <a:ext cx="1737940" cy="8689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err="1" smtClean="0"/>
            <a:t>E.g</a:t>
          </a:r>
          <a:r>
            <a:rPr lang="en-US" sz="1500" kern="1200" dirty="0" smtClean="0"/>
            <a:t>: </a:t>
          </a:r>
          <a:r>
            <a:rPr lang="en-US" sz="1500" kern="1200" dirty="0" err="1" smtClean="0"/>
            <a:t>int</a:t>
          </a:r>
          <a:r>
            <a:rPr lang="en-US" sz="1500" kern="1200" dirty="0" smtClean="0"/>
            <a:t>, char, float</a:t>
          </a:r>
          <a:endParaRPr lang="en-US" sz="1500" kern="1200" dirty="0"/>
        </a:p>
      </dsp:txBody>
      <dsp:txXfrm>
        <a:off x="1142921" y="2468483"/>
        <a:ext cx="1737940" cy="868970"/>
      </dsp:txXfrm>
    </dsp:sp>
    <dsp:sp modelId="{898A2071-EEB5-4414-9D6D-D2D9ABCF2D30}">
      <dsp:nvSpPr>
        <dsp:cNvPr id="0" name=""/>
        <dsp:cNvSpPr/>
      </dsp:nvSpPr>
      <dsp:spPr>
        <a:xfrm>
          <a:off x="4297283" y="1234546"/>
          <a:ext cx="1737940" cy="8689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Logical Data Structure</a:t>
          </a:r>
          <a:endParaRPr lang="en-US" sz="1500" kern="1200" dirty="0"/>
        </a:p>
      </dsp:txBody>
      <dsp:txXfrm>
        <a:off x="4297283" y="1234546"/>
        <a:ext cx="1737940" cy="868970"/>
      </dsp:txXfrm>
    </dsp:sp>
    <dsp:sp modelId="{15A87E5D-FA4B-4A85-81B6-B85B05EFD364}">
      <dsp:nvSpPr>
        <dsp:cNvPr id="0" name=""/>
        <dsp:cNvSpPr/>
      </dsp:nvSpPr>
      <dsp:spPr>
        <a:xfrm>
          <a:off x="3245829" y="2468483"/>
          <a:ext cx="1737940" cy="8689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Linear Data Structure</a:t>
          </a:r>
          <a:endParaRPr lang="en-US" sz="1500" kern="1200" dirty="0"/>
        </a:p>
      </dsp:txBody>
      <dsp:txXfrm>
        <a:off x="3245829" y="2468483"/>
        <a:ext cx="1737940" cy="868970"/>
      </dsp:txXfrm>
    </dsp:sp>
    <dsp:sp modelId="{A9D4CF0E-E358-4898-A041-FDE39639AFE7}">
      <dsp:nvSpPr>
        <dsp:cNvPr id="0" name=""/>
        <dsp:cNvSpPr/>
      </dsp:nvSpPr>
      <dsp:spPr>
        <a:xfrm>
          <a:off x="2194375" y="3702421"/>
          <a:ext cx="1737940" cy="8689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E.g.. Array, Link List, Queue</a:t>
          </a:r>
          <a:endParaRPr lang="en-US" sz="1500" kern="1200" dirty="0"/>
        </a:p>
      </dsp:txBody>
      <dsp:txXfrm>
        <a:off x="2194375" y="3702421"/>
        <a:ext cx="1737940" cy="868970"/>
      </dsp:txXfrm>
    </dsp:sp>
    <dsp:sp modelId="{E81C9465-CA33-468B-BA2D-08E605C7132C}">
      <dsp:nvSpPr>
        <dsp:cNvPr id="0" name=""/>
        <dsp:cNvSpPr/>
      </dsp:nvSpPr>
      <dsp:spPr>
        <a:xfrm>
          <a:off x="5348737" y="2468483"/>
          <a:ext cx="1737940" cy="8689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Non linear Data Structure</a:t>
          </a:r>
          <a:endParaRPr lang="en-US" sz="1500" kern="1200" dirty="0"/>
        </a:p>
      </dsp:txBody>
      <dsp:txXfrm>
        <a:off x="5348737" y="2468483"/>
        <a:ext cx="1737940" cy="868970"/>
      </dsp:txXfrm>
    </dsp:sp>
    <dsp:sp modelId="{72877D13-B844-460F-B7EE-3BCD1222D207}">
      <dsp:nvSpPr>
        <dsp:cNvPr id="0" name=""/>
        <dsp:cNvSpPr/>
      </dsp:nvSpPr>
      <dsp:spPr>
        <a:xfrm>
          <a:off x="5758161" y="3702421"/>
          <a:ext cx="1737940" cy="8689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Tree, graph</a:t>
          </a:r>
          <a:endParaRPr lang="en-US" sz="1500" kern="1200" dirty="0"/>
        </a:p>
      </dsp:txBody>
      <dsp:txXfrm>
        <a:off x="5758161" y="3702421"/>
        <a:ext cx="1737940" cy="86897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9/23/2023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s://www.geeksforgeeks.org/data-structures/"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t>Data Structure</a:t>
            </a:r>
            <a:br>
              <a:rPr lang="en-US" dirty="0" smtClean="0"/>
            </a:br>
            <a:r>
              <a:rPr lang="en-US" dirty="0" smtClean="0"/>
              <a:t>(KCS301)</a:t>
            </a:r>
            <a:br>
              <a:rPr lang="en-US" dirty="0" smtClean="0"/>
            </a:br>
            <a:r>
              <a:rPr lang="en-US" dirty="0" smtClean="0"/>
              <a:t>Unit - 1</a:t>
            </a:r>
            <a:endParaRPr lang="en-US" dirty="0"/>
          </a:p>
        </p:txBody>
      </p:sp>
      <p:sp>
        <p:nvSpPr>
          <p:cNvPr id="3" name="Subtitle 2"/>
          <p:cNvSpPr>
            <a:spLocks noGrp="1"/>
          </p:cNvSpPr>
          <p:nvPr>
            <p:ph type="subTitle" idx="1"/>
          </p:nvPr>
        </p:nvSpPr>
        <p:spPr>
          <a:xfrm>
            <a:off x="4953000" y="4324350"/>
            <a:ext cx="3886200" cy="590550"/>
          </a:xfrm>
          <a:ln w="12700">
            <a:solidFill>
              <a:srgbClr val="FF0000"/>
            </a:solidFill>
          </a:ln>
        </p:spPr>
        <p:txBody>
          <a:bodyPr>
            <a:normAutofit fontScale="25000" lnSpcReduction="20000"/>
          </a:bodyPr>
          <a:lstStyle/>
          <a:p>
            <a:endParaRPr lang="en-US" dirty="0" smtClean="0"/>
          </a:p>
          <a:p>
            <a:pPr algn="r"/>
            <a:r>
              <a:rPr lang="en-US" sz="8000" dirty="0" smtClean="0">
                <a:solidFill>
                  <a:schemeClr val="accent5">
                    <a:lumMod val="50000"/>
                  </a:schemeClr>
                </a:solidFill>
                <a:latin typeface="Lucida Handwriting" pitchFamily="66" charset="0"/>
              </a:rPr>
              <a:t>-Dr. </a:t>
            </a:r>
            <a:r>
              <a:rPr lang="en-US" sz="8000" dirty="0" err="1" smtClean="0">
                <a:solidFill>
                  <a:schemeClr val="accent5">
                    <a:lumMod val="50000"/>
                  </a:schemeClr>
                </a:solidFill>
                <a:latin typeface="Lucida Handwriting" pitchFamily="66" charset="0"/>
              </a:rPr>
              <a:t>Amit</a:t>
            </a:r>
            <a:r>
              <a:rPr lang="en-US" sz="8000" dirty="0" smtClean="0">
                <a:solidFill>
                  <a:schemeClr val="accent5">
                    <a:lumMod val="50000"/>
                  </a:schemeClr>
                </a:solidFill>
                <a:latin typeface="Lucida Handwriting" pitchFamily="66" charset="0"/>
              </a:rPr>
              <a:t> </a:t>
            </a:r>
            <a:r>
              <a:rPr lang="en-US" sz="8000" dirty="0" smtClean="0">
                <a:solidFill>
                  <a:schemeClr val="accent5">
                    <a:lumMod val="50000"/>
                  </a:schemeClr>
                </a:solidFill>
                <a:latin typeface="Lucida Handwriting" pitchFamily="66" charset="0"/>
              </a:rPr>
              <a:t>Kumar </a:t>
            </a:r>
            <a:r>
              <a:rPr lang="en-US" sz="8000" dirty="0" err="1" smtClean="0">
                <a:solidFill>
                  <a:schemeClr val="accent5">
                    <a:lumMod val="50000"/>
                  </a:schemeClr>
                </a:solidFill>
                <a:latin typeface="Lucida Handwriting" pitchFamily="66" charset="0"/>
              </a:rPr>
              <a:t>Tiwari</a:t>
            </a:r>
            <a:endParaRPr lang="en-US" sz="8000" dirty="0">
              <a:solidFill>
                <a:schemeClr val="accent5">
                  <a:lumMod val="50000"/>
                </a:schemeClr>
              </a:solidFill>
              <a:latin typeface="Lucida Handwriting" pitchFamily="66" charset="0"/>
            </a:endParaRPr>
          </a:p>
        </p:txBody>
      </p:sp>
    </p:spTree>
    <p:extLst>
      <p:ext uri="{BB962C8B-B14F-4D97-AF65-F5344CB8AC3E}">
        <p14:creationId xmlns="" xmlns:p14="http://schemas.microsoft.com/office/powerpoint/2010/main" val="2797029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data structure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According to nature of size</a:t>
            </a:r>
          </a:p>
          <a:p>
            <a:pPr lvl="1"/>
            <a:r>
              <a:rPr lang="en-US" dirty="0" smtClean="0"/>
              <a:t>Static data structure</a:t>
            </a:r>
          </a:p>
          <a:p>
            <a:pPr lvl="1"/>
            <a:r>
              <a:rPr lang="en-US" dirty="0" smtClean="0"/>
              <a:t>Dynamic data structure</a:t>
            </a:r>
          </a:p>
          <a:p>
            <a:r>
              <a:rPr lang="en-US" dirty="0" smtClean="0"/>
              <a:t>According to its occurrence</a:t>
            </a:r>
          </a:p>
          <a:p>
            <a:pPr lvl="1"/>
            <a:r>
              <a:rPr lang="en-US" b="1" dirty="0" smtClean="0"/>
              <a:t>Linear data structure</a:t>
            </a:r>
          </a:p>
          <a:p>
            <a:pPr lvl="1"/>
            <a:r>
              <a:rPr lang="en-US" dirty="0" smtClean="0"/>
              <a:t>Non-linear data structure</a:t>
            </a:r>
          </a:p>
          <a:p>
            <a:r>
              <a:rPr lang="en-US" dirty="0" smtClean="0"/>
              <a:t>Primitive and non-primitive</a:t>
            </a:r>
          </a:p>
          <a:p>
            <a:r>
              <a:rPr lang="en-US" dirty="0" smtClean="0"/>
              <a:t>Homogeneous and non-homogeneous</a:t>
            </a:r>
            <a:endParaRPr lang="en-US" dirty="0"/>
          </a:p>
        </p:txBody>
      </p:sp>
    </p:spTree>
    <p:extLst>
      <p:ext uri="{BB962C8B-B14F-4D97-AF65-F5344CB8AC3E}">
        <p14:creationId xmlns="" xmlns:p14="http://schemas.microsoft.com/office/powerpoint/2010/main" val="2512030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data structure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According to nature of size</a:t>
            </a:r>
          </a:p>
          <a:p>
            <a:pPr lvl="1"/>
            <a:r>
              <a:rPr lang="en-US" dirty="0" smtClean="0"/>
              <a:t>Static data structure</a:t>
            </a:r>
          </a:p>
          <a:p>
            <a:pPr lvl="1"/>
            <a:r>
              <a:rPr lang="en-US" dirty="0" smtClean="0"/>
              <a:t>Dynamic data structure</a:t>
            </a:r>
          </a:p>
          <a:p>
            <a:r>
              <a:rPr lang="en-US" dirty="0" smtClean="0"/>
              <a:t>According to its occurrence</a:t>
            </a:r>
          </a:p>
          <a:p>
            <a:pPr lvl="1"/>
            <a:r>
              <a:rPr lang="en-US" b="1" dirty="0" smtClean="0"/>
              <a:t>Linear data structure: </a:t>
            </a:r>
            <a:r>
              <a:rPr lang="en-US" dirty="0" smtClean="0"/>
              <a:t>data stored in consecutive memory location or in a sequential form. E.g. array, link list, queue, stack etc.</a:t>
            </a:r>
            <a:endParaRPr lang="en-US" b="1" dirty="0" smtClean="0"/>
          </a:p>
          <a:p>
            <a:pPr lvl="1"/>
            <a:r>
              <a:rPr lang="en-US" dirty="0" smtClean="0"/>
              <a:t>Non-linear data structure</a:t>
            </a:r>
          </a:p>
          <a:p>
            <a:r>
              <a:rPr lang="en-US" dirty="0" smtClean="0"/>
              <a:t>Primitive and non-primitive</a:t>
            </a:r>
          </a:p>
          <a:p>
            <a:r>
              <a:rPr lang="en-US" dirty="0" smtClean="0"/>
              <a:t>Homogeneous and non-homogeneous</a:t>
            </a:r>
            <a:endParaRPr lang="en-US" dirty="0"/>
          </a:p>
        </p:txBody>
      </p:sp>
    </p:spTree>
    <p:extLst>
      <p:ext uri="{BB962C8B-B14F-4D97-AF65-F5344CB8AC3E}">
        <p14:creationId xmlns="" xmlns:p14="http://schemas.microsoft.com/office/powerpoint/2010/main" val="1416933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data structure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According to nature of size</a:t>
            </a:r>
          </a:p>
          <a:p>
            <a:pPr lvl="1"/>
            <a:r>
              <a:rPr lang="en-US" dirty="0" smtClean="0"/>
              <a:t>Static data structure</a:t>
            </a:r>
          </a:p>
          <a:p>
            <a:pPr lvl="1"/>
            <a:r>
              <a:rPr lang="en-US" dirty="0" smtClean="0"/>
              <a:t>Dynamic data structure</a:t>
            </a:r>
          </a:p>
          <a:p>
            <a:r>
              <a:rPr lang="en-US" dirty="0" smtClean="0"/>
              <a:t>According to its occurrence</a:t>
            </a:r>
          </a:p>
          <a:p>
            <a:pPr lvl="1"/>
            <a:r>
              <a:rPr lang="en-US" dirty="0" smtClean="0"/>
              <a:t>Linear data structure</a:t>
            </a:r>
          </a:p>
          <a:p>
            <a:pPr lvl="1"/>
            <a:r>
              <a:rPr lang="en-US" b="1" dirty="0" smtClean="0"/>
              <a:t>Non-linear data structure</a:t>
            </a:r>
          </a:p>
          <a:p>
            <a:r>
              <a:rPr lang="en-US" dirty="0" smtClean="0"/>
              <a:t>Primitive and non-primitive</a:t>
            </a:r>
          </a:p>
          <a:p>
            <a:r>
              <a:rPr lang="en-US" dirty="0" smtClean="0"/>
              <a:t>Homogeneous and non-homogeneous</a:t>
            </a:r>
            <a:endParaRPr lang="en-US" dirty="0"/>
          </a:p>
        </p:txBody>
      </p:sp>
    </p:spTree>
    <p:extLst>
      <p:ext uri="{BB962C8B-B14F-4D97-AF65-F5344CB8AC3E}">
        <p14:creationId xmlns="" xmlns:p14="http://schemas.microsoft.com/office/powerpoint/2010/main" val="2929375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data structure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According to nature of size</a:t>
            </a:r>
          </a:p>
          <a:p>
            <a:pPr lvl="1"/>
            <a:r>
              <a:rPr lang="en-US" dirty="0" smtClean="0"/>
              <a:t>Static data structure</a:t>
            </a:r>
          </a:p>
          <a:p>
            <a:pPr lvl="1"/>
            <a:r>
              <a:rPr lang="en-US" dirty="0" smtClean="0"/>
              <a:t>Dynamic data structure</a:t>
            </a:r>
          </a:p>
          <a:p>
            <a:r>
              <a:rPr lang="en-US" dirty="0" smtClean="0"/>
              <a:t>According to its occurrence</a:t>
            </a:r>
          </a:p>
          <a:p>
            <a:pPr lvl="1"/>
            <a:r>
              <a:rPr lang="en-US" dirty="0" smtClean="0"/>
              <a:t>Linear data structure</a:t>
            </a:r>
          </a:p>
          <a:p>
            <a:pPr lvl="1"/>
            <a:r>
              <a:rPr lang="en-US" b="1" dirty="0" smtClean="0"/>
              <a:t>Non-linear data structure:</a:t>
            </a:r>
            <a:r>
              <a:rPr lang="en-US" dirty="0" smtClean="0"/>
              <a:t> data stored in non consecutive memory location or in inconsequential form. E.g. tree, graph etc.</a:t>
            </a:r>
            <a:endParaRPr lang="en-US" b="1" dirty="0" smtClean="0"/>
          </a:p>
          <a:p>
            <a:r>
              <a:rPr lang="en-US" dirty="0" smtClean="0"/>
              <a:t>Primitive and non-primitive</a:t>
            </a:r>
          </a:p>
          <a:p>
            <a:r>
              <a:rPr lang="en-US" dirty="0" smtClean="0"/>
              <a:t>Homogeneous and non-homogeneous</a:t>
            </a:r>
            <a:endParaRPr lang="en-US" dirty="0"/>
          </a:p>
        </p:txBody>
      </p:sp>
    </p:spTree>
    <p:extLst>
      <p:ext uri="{BB962C8B-B14F-4D97-AF65-F5344CB8AC3E}">
        <p14:creationId xmlns="" xmlns:p14="http://schemas.microsoft.com/office/powerpoint/2010/main" val="2002034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067425250"/>
              </p:ext>
            </p:extLst>
          </p:nvPr>
        </p:nvGraphicFramePr>
        <p:xfrm>
          <a:off x="381000" y="457200"/>
          <a:ext cx="82296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013149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data structure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According to nature of size</a:t>
            </a:r>
          </a:p>
          <a:p>
            <a:pPr lvl="1"/>
            <a:r>
              <a:rPr lang="en-US" dirty="0" smtClean="0"/>
              <a:t>Static data structure</a:t>
            </a:r>
          </a:p>
          <a:p>
            <a:pPr lvl="1"/>
            <a:r>
              <a:rPr lang="en-US" dirty="0" smtClean="0"/>
              <a:t>Dynamic data structure</a:t>
            </a:r>
          </a:p>
          <a:p>
            <a:r>
              <a:rPr lang="en-US" dirty="0" smtClean="0"/>
              <a:t>According to its occurrence</a:t>
            </a:r>
          </a:p>
          <a:p>
            <a:pPr lvl="1"/>
            <a:r>
              <a:rPr lang="en-US" dirty="0" smtClean="0"/>
              <a:t>Linear data structure</a:t>
            </a:r>
          </a:p>
          <a:p>
            <a:pPr lvl="1"/>
            <a:r>
              <a:rPr lang="en-US" dirty="0" smtClean="0"/>
              <a:t>Non-linear data structure</a:t>
            </a:r>
          </a:p>
          <a:p>
            <a:r>
              <a:rPr lang="en-US" dirty="0" smtClean="0"/>
              <a:t>Primitive and non-primitive</a:t>
            </a:r>
          </a:p>
          <a:p>
            <a:r>
              <a:rPr lang="en-US" dirty="0" smtClean="0"/>
              <a:t>Homogeneous and non-homogeneous</a:t>
            </a:r>
            <a:endParaRPr lang="en-US" dirty="0"/>
          </a:p>
        </p:txBody>
      </p:sp>
    </p:spTree>
    <p:extLst>
      <p:ext uri="{BB962C8B-B14F-4D97-AF65-F5344CB8AC3E}">
        <p14:creationId xmlns="" xmlns:p14="http://schemas.microsoft.com/office/powerpoint/2010/main" val="22013829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data structure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According to nature of size</a:t>
            </a:r>
          </a:p>
          <a:p>
            <a:pPr lvl="1"/>
            <a:r>
              <a:rPr lang="en-US" dirty="0" smtClean="0"/>
              <a:t>Static data structure</a:t>
            </a:r>
          </a:p>
          <a:p>
            <a:pPr lvl="1"/>
            <a:r>
              <a:rPr lang="en-US" dirty="0" smtClean="0"/>
              <a:t>Dynamic data structure</a:t>
            </a:r>
          </a:p>
          <a:p>
            <a:r>
              <a:rPr lang="en-US" dirty="0" smtClean="0"/>
              <a:t>According to its occurrence</a:t>
            </a:r>
          </a:p>
          <a:p>
            <a:pPr lvl="1"/>
            <a:r>
              <a:rPr lang="en-US" dirty="0" smtClean="0"/>
              <a:t>Linear data structure</a:t>
            </a:r>
          </a:p>
          <a:p>
            <a:pPr lvl="1"/>
            <a:r>
              <a:rPr lang="en-US" dirty="0" smtClean="0"/>
              <a:t>Non-linear data structure</a:t>
            </a:r>
          </a:p>
          <a:p>
            <a:r>
              <a:rPr lang="en-US" b="1" dirty="0" smtClean="0"/>
              <a:t>Primitive and non-primitive Data Structure</a:t>
            </a:r>
          </a:p>
          <a:p>
            <a:r>
              <a:rPr lang="en-US" dirty="0" smtClean="0"/>
              <a:t>Homogeneous and non-homogeneous</a:t>
            </a:r>
            <a:endParaRPr lang="en-US" dirty="0"/>
          </a:p>
        </p:txBody>
      </p:sp>
    </p:spTree>
    <p:extLst>
      <p:ext uri="{BB962C8B-B14F-4D97-AF65-F5344CB8AC3E}">
        <p14:creationId xmlns="" xmlns:p14="http://schemas.microsoft.com/office/powerpoint/2010/main" val="4134918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Primitive </a:t>
            </a:r>
            <a:r>
              <a:rPr lang="en-US" b="1" dirty="0"/>
              <a:t>and non-primitive Data Structure</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Primitive Data Structure</a:t>
            </a:r>
          </a:p>
          <a:p>
            <a:pPr marL="0" indent="0">
              <a:buNone/>
            </a:pPr>
            <a:r>
              <a:rPr lang="en-US" b="1" dirty="0" smtClean="0"/>
              <a:t>	</a:t>
            </a:r>
            <a:r>
              <a:rPr lang="en-US" dirty="0"/>
              <a:t>The term "data type" and "primitive data type" are often used interchangeably. Primitive data types are predefined types of data, which are supported by the programming language. For example, integer, character, and string are all primitive data types</a:t>
            </a:r>
            <a:r>
              <a:rPr lang="en-US" dirty="0" smtClean="0"/>
              <a:t>.</a:t>
            </a:r>
          </a:p>
          <a:p>
            <a:pPr marL="0" indent="0">
              <a:buNone/>
            </a:pPr>
            <a:r>
              <a:rPr lang="en-US" b="1" dirty="0"/>
              <a:t> </a:t>
            </a:r>
            <a:r>
              <a:rPr lang="en-US" b="1" dirty="0" smtClean="0"/>
              <a:t>Non-primitive Data Structure:</a:t>
            </a:r>
          </a:p>
          <a:p>
            <a:pPr marL="0" indent="0">
              <a:buNone/>
            </a:pPr>
            <a:r>
              <a:rPr lang="en-US" dirty="0"/>
              <a:t>Non-primitive data types are not defined by the programming language, but are instead created by the programmer.</a:t>
            </a:r>
            <a:endParaRPr lang="en-US" b="1" dirty="0" smtClean="0"/>
          </a:p>
        </p:txBody>
      </p:sp>
    </p:spTree>
    <p:extLst>
      <p:ext uri="{BB962C8B-B14F-4D97-AF65-F5344CB8AC3E}">
        <p14:creationId xmlns="" xmlns:p14="http://schemas.microsoft.com/office/powerpoint/2010/main" val="24481912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Primitive </a:t>
            </a:r>
            <a:r>
              <a:rPr lang="en-US" b="1" dirty="0"/>
              <a:t>and non-primitive Data Structure</a:t>
            </a:r>
            <a:br>
              <a:rPr lang="en-US" b="1" dirty="0"/>
            </a:br>
            <a:endParaRPr lang="en-US" dirty="0"/>
          </a:p>
        </p:txBody>
      </p:sp>
      <p:sp>
        <p:nvSpPr>
          <p:cNvPr id="5" name="Content Placeholder 4"/>
          <p:cNvSpPr>
            <a:spLocks noGrp="1"/>
          </p:cNvSpPr>
          <p:nvPr>
            <p:ph idx="1"/>
          </p:nvPr>
        </p:nvSpPr>
        <p:spPr/>
        <p:txBody>
          <a:bodyPr/>
          <a:lstStyle/>
          <a:p>
            <a:endParaRPr lang="en-US" dirty="0"/>
          </a:p>
        </p:txBody>
      </p:sp>
      <p:pic>
        <p:nvPicPr>
          <p:cNvPr id="1028" name="Picture 4" descr="Image result for primitive data structure"/>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1085850"/>
            <a:ext cx="8298512" cy="35433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49084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data structure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According to nature of size</a:t>
            </a:r>
          </a:p>
          <a:p>
            <a:pPr lvl="1"/>
            <a:r>
              <a:rPr lang="en-US" dirty="0" smtClean="0"/>
              <a:t>Static data structure</a:t>
            </a:r>
          </a:p>
          <a:p>
            <a:pPr lvl="1"/>
            <a:r>
              <a:rPr lang="en-US" dirty="0" smtClean="0"/>
              <a:t>Dynamic data structure</a:t>
            </a:r>
          </a:p>
          <a:p>
            <a:r>
              <a:rPr lang="en-US" dirty="0" smtClean="0"/>
              <a:t>According to its occurrence</a:t>
            </a:r>
          </a:p>
          <a:p>
            <a:pPr lvl="1"/>
            <a:r>
              <a:rPr lang="en-US" dirty="0" smtClean="0"/>
              <a:t>Linear data structure</a:t>
            </a:r>
          </a:p>
          <a:p>
            <a:pPr lvl="1"/>
            <a:r>
              <a:rPr lang="en-US" dirty="0" smtClean="0"/>
              <a:t>Non-linear data structure</a:t>
            </a:r>
          </a:p>
          <a:p>
            <a:r>
              <a:rPr lang="en-US" dirty="0" smtClean="0"/>
              <a:t>Primitive and non-primitive Data Structure</a:t>
            </a:r>
          </a:p>
          <a:p>
            <a:r>
              <a:rPr lang="en-US" b="1" dirty="0" smtClean="0"/>
              <a:t>Homogeneous and non-homogeneous</a:t>
            </a:r>
            <a:endParaRPr lang="en-US" b="1" dirty="0"/>
          </a:p>
        </p:txBody>
      </p:sp>
    </p:spTree>
    <p:extLst>
      <p:ext uri="{BB962C8B-B14F-4D97-AF65-F5344CB8AC3E}">
        <p14:creationId xmlns="" xmlns:p14="http://schemas.microsoft.com/office/powerpoint/2010/main" val="3801602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Introduction to Data structure</a:t>
            </a:r>
          </a:p>
          <a:p>
            <a:pPr lvl="1"/>
            <a:r>
              <a:rPr lang="en-US" dirty="0" smtClean="0"/>
              <a:t>Definition</a:t>
            </a:r>
          </a:p>
          <a:p>
            <a:pPr lvl="1"/>
            <a:endParaRPr lang="en-US" dirty="0" smtClean="0"/>
          </a:p>
          <a:p>
            <a:r>
              <a:rPr lang="en-US" dirty="0" smtClean="0"/>
              <a:t>Essentials of C language</a:t>
            </a:r>
          </a:p>
          <a:p>
            <a:endParaRPr lang="en-US" dirty="0"/>
          </a:p>
        </p:txBody>
      </p:sp>
    </p:spTree>
    <p:extLst>
      <p:ext uri="{BB962C8B-B14F-4D97-AF65-F5344CB8AC3E}">
        <p14:creationId xmlns="" xmlns:p14="http://schemas.microsoft.com/office/powerpoint/2010/main" val="4132715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i="1" dirty="0"/>
              <a:t>Homogeneous data</a:t>
            </a:r>
            <a:r>
              <a:rPr lang="en-US" b="1" dirty="0"/>
              <a:t>:</a:t>
            </a:r>
            <a:r>
              <a:rPr lang="en-US" dirty="0"/>
              <a:t> Homogeneous data structures are those data structures that contain only similar type of data e.g. like a data structure containing only integer or float values. The simplest example of such type of data structures is an Array.</a:t>
            </a:r>
          </a:p>
        </p:txBody>
      </p:sp>
    </p:spTree>
    <p:extLst>
      <p:ext uri="{BB962C8B-B14F-4D97-AF65-F5344CB8AC3E}">
        <p14:creationId xmlns="" xmlns:p14="http://schemas.microsoft.com/office/powerpoint/2010/main" val="28862198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i="1" dirty="0"/>
              <a:t>Heterogeneous Data</a:t>
            </a:r>
            <a:r>
              <a:rPr lang="en-US" b="1" dirty="0"/>
              <a:t>:</a:t>
            </a:r>
            <a:r>
              <a:rPr lang="en-US" dirty="0"/>
              <a:t> Heterogeneous Data Structures are those data structures that contains a variety or dissimilar type of data, for e.g. a data structure that can contain various data of different data types like integer, float and character. The examples of such data structures include structures, union etc.</a:t>
            </a:r>
          </a:p>
        </p:txBody>
      </p:sp>
    </p:spTree>
    <p:extLst>
      <p:ext uri="{BB962C8B-B14F-4D97-AF65-F5344CB8AC3E}">
        <p14:creationId xmlns="" xmlns:p14="http://schemas.microsoft.com/office/powerpoint/2010/main" val="3085068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a:t>
            </a:r>
            <a:r>
              <a:rPr lang="en-US" dirty="0" err="1" smtClean="0"/>
              <a:t>vs</a:t>
            </a:r>
            <a:r>
              <a:rPr lang="en-US" dirty="0" smtClean="0"/>
              <a:t> Data structure</a:t>
            </a:r>
            <a:endParaRPr lang="en-US" dirty="0"/>
          </a:p>
        </p:txBody>
      </p:sp>
      <p:sp>
        <p:nvSpPr>
          <p:cNvPr id="3" name="Content Placeholder 2"/>
          <p:cNvSpPr>
            <a:spLocks noGrp="1"/>
          </p:cNvSpPr>
          <p:nvPr>
            <p:ph idx="1"/>
          </p:nvPr>
        </p:nvSpPr>
        <p:spPr/>
        <p:txBody>
          <a:bodyPr/>
          <a:lstStyle/>
          <a:p>
            <a:endParaRPr lang="en-US" dirty="0" smtClean="0"/>
          </a:p>
          <a:p>
            <a:r>
              <a:rPr lang="en-US" dirty="0" smtClean="0"/>
              <a:t>Data type=Permitted Data </a:t>
            </a:r>
            <a:r>
              <a:rPr lang="en-US" dirty="0" err="1" smtClean="0"/>
              <a:t>values+operations</a:t>
            </a:r>
            <a:endParaRPr lang="en-US" dirty="0" smtClean="0"/>
          </a:p>
          <a:p>
            <a:endParaRPr lang="en-US" dirty="0"/>
          </a:p>
          <a:p>
            <a:r>
              <a:rPr lang="en-US" dirty="0" smtClean="0"/>
              <a:t>Data Structure= Organized Data+ Allowed Operation</a:t>
            </a:r>
            <a:endParaRPr lang="en-US" dirty="0"/>
          </a:p>
        </p:txBody>
      </p:sp>
    </p:spTree>
    <p:extLst>
      <p:ext uri="{BB962C8B-B14F-4D97-AF65-F5344CB8AC3E}">
        <p14:creationId xmlns="" xmlns:p14="http://schemas.microsoft.com/office/powerpoint/2010/main" val="2216657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Operations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smtClean="0"/>
              <a:t>1.Traversing</a:t>
            </a:r>
            <a:endParaRPr lang="en-US" dirty="0"/>
          </a:p>
          <a:p>
            <a:pPr fontAlgn="base"/>
            <a:r>
              <a:rPr lang="en-US" dirty="0"/>
              <a:t>2. Searching</a:t>
            </a:r>
          </a:p>
          <a:p>
            <a:pPr fontAlgn="base"/>
            <a:r>
              <a:rPr lang="en-US" dirty="0"/>
              <a:t>3. Inserting</a:t>
            </a:r>
          </a:p>
          <a:p>
            <a:pPr fontAlgn="base"/>
            <a:r>
              <a:rPr lang="en-US" dirty="0"/>
              <a:t>4. Deleting</a:t>
            </a:r>
          </a:p>
          <a:p>
            <a:pPr fontAlgn="base"/>
            <a:r>
              <a:rPr lang="en-US" dirty="0"/>
              <a:t>5. Sorting</a:t>
            </a:r>
          </a:p>
          <a:p>
            <a:pPr fontAlgn="base"/>
            <a:r>
              <a:rPr lang="en-US" dirty="0"/>
              <a:t>6. </a:t>
            </a:r>
            <a:r>
              <a:rPr lang="en-US" dirty="0" smtClean="0"/>
              <a:t>Merging</a:t>
            </a:r>
          </a:p>
          <a:p>
            <a:pPr fontAlgn="base"/>
            <a:r>
              <a:rPr lang="en-US" dirty="0" smtClean="0"/>
              <a:t>7. Creating</a:t>
            </a:r>
            <a:endParaRPr lang="en-US" dirty="0"/>
          </a:p>
        </p:txBody>
      </p:sp>
    </p:spTree>
    <p:extLst>
      <p:ext uri="{BB962C8B-B14F-4D97-AF65-F5344CB8AC3E}">
        <p14:creationId xmlns="" xmlns:p14="http://schemas.microsoft.com/office/powerpoint/2010/main" val="30235826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An Algorithm is a method, written in your own language without using any special symbol, by which we can solve a particular problem.</a:t>
            </a:r>
            <a:endParaRPr lang="en-US" dirty="0"/>
          </a:p>
        </p:txBody>
      </p:sp>
    </p:spTree>
    <p:extLst>
      <p:ext uri="{BB962C8B-B14F-4D97-AF65-F5344CB8AC3E}">
        <p14:creationId xmlns="" xmlns:p14="http://schemas.microsoft.com/office/powerpoint/2010/main" val="32817181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Analysis</a:t>
            </a:r>
            <a:endParaRPr lang="en-US" dirty="0"/>
          </a:p>
        </p:txBody>
      </p:sp>
      <p:sp>
        <p:nvSpPr>
          <p:cNvPr id="3" name="Content Placeholder 2"/>
          <p:cNvSpPr>
            <a:spLocks noGrp="1"/>
          </p:cNvSpPr>
          <p:nvPr>
            <p:ph idx="1"/>
          </p:nvPr>
        </p:nvSpPr>
        <p:spPr/>
        <p:txBody>
          <a:bodyPr/>
          <a:lstStyle/>
          <a:p>
            <a:r>
              <a:rPr lang="en-US" dirty="0"/>
              <a:t>We can have three cases to analyze an algorithm:</a:t>
            </a:r>
            <a:br>
              <a:rPr lang="en-US" dirty="0"/>
            </a:br>
            <a:r>
              <a:rPr lang="en-US" dirty="0"/>
              <a:t>1) Worst Case</a:t>
            </a:r>
            <a:br>
              <a:rPr lang="en-US" dirty="0"/>
            </a:br>
            <a:r>
              <a:rPr lang="en-US" dirty="0"/>
              <a:t>2) Average Case</a:t>
            </a:r>
            <a:br>
              <a:rPr lang="en-US" dirty="0"/>
            </a:br>
            <a:r>
              <a:rPr lang="en-US" dirty="0"/>
              <a:t>3) Best Case</a:t>
            </a:r>
          </a:p>
        </p:txBody>
      </p:sp>
    </p:spTree>
    <p:extLst>
      <p:ext uri="{BB962C8B-B14F-4D97-AF65-F5344CB8AC3E}">
        <p14:creationId xmlns="" xmlns:p14="http://schemas.microsoft.com/office/powerpoint/2010/main" val="28565164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Analysis</a:t>
            </a:r>
            <a:endParaRPr lang="en-US" dirty="0"/>
          </a:p>
        </p:txBody>
      </p:sp>
      <p:sp>
        <p:nvSpPr>
          <p:cNvPr id="3" name="Content Placeholder 2"/>
          <p:cNvSpPr>
            <a:spLocks noGrp="1"/>
          </p:cNvSpPr>
          <p:nvPr>
            <p:ph idx="1"/>
          </p:nvPr>
        </p:nvSpPr>
        <p:spPr/>
        <p:txBody>
          <a:bodyPr>
            <a:normAutofit fontScale="85000" lnSpcReduction="20000"/>
          </a:bodyPr>
          <a:lstStyle/>
          <a:p>
            <a:r>
              <a:rPr lang="en-US" dirty="0"/>
              <a:t>We can have three cases to analyze an algorithm:</a:t>
            </a:r>
            <a:br>
              <a:rPr lang="en-US" dirty="0"/>
            </a:br>
            <a:r>
              <a:rPr lang="en-US" b="1" dirty="0"/>
              <a:t>1) Worst </a:t>
            </a:r>
            <a:r>
              <a:rPr lang="en-US" b="1" dirty="0" smtClean="0"/>
              <a:t>Case Analysis </a:t>
            </a:r>
            <a:r>
              <a:rPr lang="en-US" b="1" dirty="0"/>
              <a:t>(Usually Done)</a:t>
            </a:r>
            <a:r>
              <a:rPr lang="en-US" dirty="0"/>
              <a:t/>
            </a:r>
            <a:br>
              <a:rPr lang="en-US" dirty="0"/>
            </a:br>
            <a:r>
              <a:rPr lang="en-US" dirty="0"/>
              <a:t>In the worst case analysis, we calculate upper bound on running time of an algorithm. We must know the case that causes maximum number of operations to be executed</a:t>
            </a:r>
            <a:r>
              <a:rPr lang="en-US" dirty="0" smtClean="0"/>
              <a:t>.</a:t>
            </a:r>
          </a:p>
          <a:p>
            <a:r>
              <a:rPr lang="en-US" dirty="0"/>
              <a:t/>
            </a:r>
            <a:br>
              <a:rPr lang="en-US" dirty="0"/>
            </a:br>
            <a:r>
              <a:rPr lang="en-US" dirty="0"/>
              <a:t>2) Average Case</a:t>
            </a:r>
            <a:br>
              <a:rPr lang="en-US" dirty="0"/>
            </a:br>
            <a:r>
              <a:rPr lang="en-US" dirty="0"/>
              <a:t>3) Best Case</a:t>
            </a:r>
          </a:p>
        </p:txBody>
      </p:sp>
    </p:spTree>
    <p:extLst>
      <p:ext uri="{BB962C8B-B14F-4D97-AF65-F5344CB8AC3E}">
        <p14:creationId xmlns="" xmlns:p14="http://schemas.microsoft.com/office/powerpoint/2010/main" val="42806783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Analysis</a:t>
            </a:r>
            <a:endParaRPr lang="en-US" dirty="0"/>
          </a:p>
        </p:txBody>
      </p:sp>
      <p:sp>
        <p:nvSpPr>
          <p:cNvPr id="3" name="Content Placeholder 2"/>
          <p:cNvSpPr>
            <a:spLocks noGrp="1"/>
          </p:cNvSpPr>
          <p:nvPr>
            <p:ph idx="1"/>
          </p:nvPr>
        </p:nvSpPr>
        <p:spPr/>
        <p:txBody>
          <a:bodyPr>
            <a:normAutofit fontScale="92500" lnSpcReduction="20000"/>
          </a:bodyPr>
          <a:lstStyle/>
          <a:p>
            <a:r>
              <a:rPr lang="en-US" dirty="0"/>
              <a:t>We can have three cases to analyze an algorithm:</a:t>
            </a:r>
            <a:br>
              <a:rPr lang="en-US" dirty="0"/>
            </a:br>
            <a:r>
              <a:rPr lang="en-US" dirty="0"/>
              <a:t>1) Worst Case</a:t>
            </a:r>
            <a:br>
              <a:rPr lang="en-US" dirty="0"/>
            </a:br>
            <a:r>
              <a:rPr lang="en-US" dirty="0"/>
              <a:t>2) </a:t>
            </a:r>
            <a:r>
              <a:rPr lang="en-US" b="1" dirty="0"/>
              <a:t>Average Case Analysis (Sometimes done) </a:t>
            </a:r>
            <a:endParaRPr lang="en-US" b="1" dirty="0" smtClean="0"/>
          </a:p>
          <a:p>
            <a:pPr marL="0" indent="0">
              <a:buNone/>
            </a:pPr>
            <a:r>
              <a:rPr lang="en-US" dirty="0" smtClean="0"/>
              <a:t>	In </a:t>
            </a:r>
            <a:r>
              <a:rPr lang="en-US" dirty="0"/>
              <a:t>average case analysis, we take all possible inputs and calculate computing time for all of the inputs</a:t>
            </a:r>
            <a:r>
              <a:rPr lang="en-US" dirty="0" smtClean="0"/>
              <a:t>.</a:t>
            </a:r>
          </a:p>
          <a:p>
            <a:pPr marL="0" indent="0">
              <a:buNone/>
            </a:pPr>
            <a:r>
              <a:rPr lang="en-US" dirty="0"/>
              <a:t/>
            </a:r>
            <a:br>
              <a:rPr lang="en-US" dirty="0"/>
            </a:br>
            <a:r>
              <a:rPr lang="en-US" dirty="0"/>
              <a:t>3) Best Case</a:t>
            </a:r>
          </a:p>
        </p:txBody>
      </p:sp>
    </p:spTree>
    <p:extLst>
      <p:ext uri="{BB962C8B-B14F-4D97-AF65-F5344CB8AC3E}">
        <p14:creationId xmlns="" xmlns:p14="http://schemas.microsoft.com/office/powerpoint/2010/main" val="23806045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a:t>We can have three cases to analyze an algorithm:</a:t>
            </a:r>
            <a:br>
              <a:rPr lang="en-US" dirty="0"/>
            </a:br>
            <a:r>
              <a:rPr lang="en-US" dirty="0"/>
              <a:t>1) Worst Case</a:t>
            </a:r>
            <a:br>
              <a:rPr lang="en-US" dirty="0"/>
            </a:br>
            <a:r>
              <a:rPr lang="en-US" dirty="0"/>
              <a:t>2) Average Case</a:t>
            </a:r>
            <a:br>
              <a:rPr lang="en-US" dirty="0"/>
            </a:br>
            <a:r>
              <a:rPr lang="en-US" dirty="0"/>
              <a:t>3) </a:t>
            </a:r>
            <a:r>
              <a:rPr lang="en-US" b="1" dirty="0"/>
              <a:t>Best Case Analysis (Bogus</a:t>
            </a:r>
            <a:r>
              <a:rPr lang="en-US" b="1" dirty="0" smtClean="0"/>
              <a:t>)</a:t>
            </a:r>
          </a:p>
          <a:p>
            <a:pPr lvl="1"/>
            <a:r>
              <a:rPr lang="en-US" dirty="0"/>
              <a:t>In the best case analysis, we calculate lower bound on running time of an algorithm. We must know the case that causes minimum number of operations to be executed.</a:t>
            </a:r>
          </a:p>
        </p:txBody>
      </p:sp>
    </p:spTree>
    <p:extLst>
      <p:ext uri="{BB962C8B-B14F-4D97-AF65-F5344CB8AC3E}">
        <p14:creationId xmlns="" xmlns:p14="http://schemas.microsoft.com/office/powerpoint/2010/main" val="26604469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Asymptotic </a:t>
            </a:r>
            <a:r>
              <a:rPr lang="en-US" b="1" dirty="0" smtClean="0"/>
              <a:t>Notations</a:t>
            </a:r>
            <a:endParaRPr lang="en-US" dirty="0"/>
          </a:p>
        </p:txBody>
      </p:sp>
      <p:sp>
        <p:nvSpPr>
          <p:cNvPr id="3" name="Content Placeholder 2"/>
          <p:cNvSpPr>
            <a:spLocks noGrp="1"/>
          </p:cNvSpPr>
          <p:nvPr>
            <p:ph idx="1"/>
          </p:nvPr>
        </p:nvSpPr>
        <p:spPr/>
        <p:txBody>
          <a:bodyPr/>
          <a:lstStyle/>
          <a:p>
            <a:endParaRPr lang="en-US" dirty="0" smtClean="0"/>
          </a:p>
          <a:p>
            <a:r>
              <a:rPr lang="en-US" dirty="0"/>
              <a:t>The goal of computational complexity is to classify algorithms according to their performances</a:t>
            </a:r>
            <a:r>
              <a:rPr lang="en-US" dirty="0" smtClean="0"/>
              <a:t>.</a:t>
            </a:r>
          </a:p>
          <a:p>
            <a:r>
              <a:rPr lang="en-US" b="1" dirty="0"/>
              <a:t>Definition of "big Oh"</a:t>
            </a:r>
          </a:p>
          <a:p>
            <a:endParaRPr lang="en-US" dirty="0"/>
          </a:p>
        </p:txBody>
      </p:sp>
    </p:spTree>
    <p:extLst>
      <p:ext uri="{BB962C8B-B14F-4D97-AF65-F5344CB8AC3E}">
        <p14:creationId xmlns="" xmlns:p14="http://schemas.microsoft.com/office/powerpoint/2010/main" val="785080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Structure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a:solidFill>
                  <a:schemeClr val="tx1">
                    <a:lumMod val="95000"/>
                  </a:schemeClr>
                </a:solidFill>
              </a:rPr>
              <a:t>A </a:t>
            </a:r>
            <a:r>
              <a:rPr lang="en-US" b="1" dirty="0">
                <a:solidFill>
                  <a:srgbClr val="FF0000"/>
                </a:solidFill>
              </a:rPr>
              <a:t>data structure</a:t>
            </a:r>
            <a:r>
              <a:rPr lang="en-US" dirty="0">
                <a:solidFill>
                  <a:schemeClr val="tx1">
                    <a:lumMod val="95000"/>
                  </a:schemeClr>
                </a:solidFill>
              </a:rPr>
              <a:t> is a particular way of organizing and storing data in a computer so that it can be accessed and modified efficiently</a:t>
            </a:r>
            <a:r>
              <a:rPr lang="en-US" dirty="0" smtClean="0">
                <a:solidFill>
                  <a:schemeClr val="tx1">
                    <a:lumMod val="95000"/>
                  </a:schemeClr>
                </a:solidFill>
              </a:rPr>
              <a:t>.</a:t>
            </a:r>
          </a:p>
          <a:p>
            <a:pPr marL="0" indent="0">
              <a:buNone/>
            </a:pPr>
            <a:r>
              <a:rPr lang="en-US" dirty="0" smtClean="0">
                <a:solidFill>
                  <a:schemeClr val="tx1">
                    <a:lumMod val="95000"/>
                  </a:schemeClr>
                </a:solidFill>
              </a:rPr>
              <a:t>                     or</a:t>
            </a:r>
            <a:endParaRPr lang="en-US" dirty="0">
              <a:solidFill>
                <a:schemeClr val="tx1">
                  <a:lumMod val="95000"/>
                </a:schemeClr>
              </a:solidFill>
            </a:endParaRPr>
          </a:p>
          <a:p>
            <a:r>
              <a:rPr lang="en-US" dirty="0">
                <a:solidFill>
                  <a:schemeClr val="tx1">
                    <a:lumMod val="95000"/>
                  </a:schemeClr>
                </a:solidFill>
              </a:rPr>
              <a:t>A</a:t>
            </a:r>
            <a:r>
              <a:rPr lang="en-US" dirty="0" smtClean="0">
                <a:solidFill>
                  <a:schemeClr val="tx1">
                    <a:lumMod val="95000"/>
                  </a:schemeClr>
                </a:solidFill>
              </a:rPr>
              <a:t> </a:t>
            </a:r>
            <a:r>
              <a:rPr lang="en-US" b="1" dirty="0">
                <a:solidFill>
                  <a:srgbClr val="FF0000"/>
                </a:solidFill>
              </a:rPr>
              <a:t>data structure </a:t>
            </a:r>
            <a:r>
              <a:rPr lang="en-US" dirty="0">
                <a:solidFill>
                  <a:schemeClr val="tx1">
                    <a:lumMod val="95000"/>
                  </a:schemeClr>
                </a:solidFill>
              </a:rPr>
              <a:t>is a collection of data values, the relationships among them, and the functions or operations that can be applied to the data.</a:t>
            </a:r>
          </a:p>
        </p:txBody>
      </p:sp>
    </p:spTree>
    <p:extLst>
      <p:ext uri="{BB962C8B-B14F-4D97-AF65-F5344CB8AC3E}">
        <p14:creationId xmlns="" xmlns:p14="http://schemas.microsoft.com/office/powerpoint/2010/main" val="139195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8229600" cy="1143000"/>
          </a:xfrm>
        </p:spPr>
        <p:txBody>
          <a:bodyPr>
            <a:normAutofit fontScale="90000"/>
          </a:bodyPr>
          <a:lstStyle/>
          <a:p>
            <a:r>
              <a:rPr lang="en-US" b="1" dirty="0"/>
              <a:t>big </a:t>
            </a:r>
            <a:r>
              <a:rPr lang="en-US" b="1" dirty="0" smtClean="0"/>
              <a:t>Oh</a:t>
            </a:r>
            <a:br>
              <a:rPr lang="en-US" b="1" dirty="0" smtClean="0"/>
            </a:br>
            <a:r>
              <a:rPr lang="en-US" b="1" dirty="0" smtClean="0"/>
              <a:t>(</a:t>
            </a:r>
            <a:r>
              <a:rPr lang="en-US" dirty="0"/>
              <a:t>Asymptotic Notation for </a:t>
            </a:r>
            <a:r>
              <a:rPr lang="en-US" dirty="0" smtClean="0"/>
              <a:t>upper bound worst case)</a:t>
            </a:r>
            <a:endParaRPr lang="en-US" dirty="0"/>
          </a:p>
        </p:txBody>
      </p:sp>
      <p:sp>
        <p:nvSpPr>
          <p:cNvPr id="3" name="Content Placeholder 2"/>
          <p:cNvSpPr>
            <a:spLocks noGrp="1"/>
          </p:cNvSpPr>
          <p:nvPr>
            <p:ph idx="1"/>
          </p:nvPr>
        </p:nvSpPr>
        <p:spPr>
          <a:xfrm>
            <a:off x="457200" y="1771650"/>
            <a:ext cx="8229600" cy="3086100"/>
          </a:xfrm>
        </p:spPr>
        <p:txBody>
          <a:bodyPr>
            <a:normAutofit fontScale="70000" lnSpcReduction="20000"/>
          </a:bodyPr>
          <a:lstStyle/>
          <a:p>
            <a:r>
              <a:rPr lang="en-US" dirty="0"/>
              <a:t>For any monotonic functions f(n) and g(n) from the positive integers to the positive integers, we say that f(n) = O(g(n)) when there exist constants c &gt; 0 and n</a:t>
            </a:r>
            <a:r>
              <a:rPr lang="en-US" baseline="-25000" dirty="0"/>
              <a:t>0</a:t>
            </a:r>
            <a:r>
              <a:rPr lang="en-US" dirty="0"/>
              <a:t> &gt; 0 such that</a:t>
            </a:r>
          </a:p>
          <a:p>
            <a:pPr marL="0" indent="0">
              <a:buNone/>
            </a:pPr>
            <a:r>
              <a:rPr lang="en-US" dirty="0" smtClean="0"/>
              <a:t>		f(n</a:t>
            </a:r>
            <a:r>
              <a:rPr lang="en-US" dirty="0"/>
              <a:t>) ≤ c * g(n), for all n ≥ </a:t>
            </a:r>
            <a:r>
              <a:rPr lang="en-US" dirty="0" smtClean="0"/>
              <a:t>n</a:t>
            </a:r>
            <a:r>
              <a:rPr lang="en-US" baseline="-25000" dirty="0" smtClean="0"/>
              <a:t>0</a:t>
            </a:r>
          </a:p>
          <a:p>
            <a:r>
              <a:rPr lang="en-US" dirty="0" smtClean="0"/>
              <a:t>Intuitively</a:t>
            </a:r>
            <a:r>
              <a:rPr lang="en-US" dirty="0"/>
              <a:t>, this means that function f(n) does not grow faster than g(n), or that function g(n) is an </a:t>
            </a:r>
            <a:r>
              <a:rPr lang="en-US" b="1" dirty="0"/>
              <a:t>upper bound</a:t>
            </a:r>
            <a:r>
              <a:rPr lang="en-US" dirty="0"/>
              <a:t> for f(n), for all sufficiently large n→∞</a:t>
            </a:r>
          </a:p>
          <a:p>
            <a:r>
              <a:rPr lang="en-US" dirty="0"/>
              <a:t>Here is a graphic representation of f(n) = O(g(n)) relation:</a:t>
            </a:r>
          </a:p>
          <a:p>
            <a:r>
              <a:rPr lang="en-US" dirty="0"/>
              <a:t/>
            </a:r>
            <a:br>
              <a:rPr lang="en-US" dirty="0"/>
            </a:br>
            <a:endParaRPr lang="en-US" dirty="0"/>
          </a:p>
        </p:txBody>
      </p:sp>
    </p:spTree>
    <p:extLst>
      <p:ext uri="{BB962C8B-B14F-4D97-AF65-F5344CB8AC3E}">
        <p14:creationId xmlns="" xmlns:p14="http://schemas.microsoft.com/office/powerpoint/2010/main" val="8866510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big </a:t>
            </a:r>
            <a:r>
              <a:rPr lang="en-US" b="1" dirty="0" smtClean="0"/>
              <a:t>Oh</a:t>
            </a:r>
            <a:endParaRPr lang="en-US" dirty="0"/>
          </a:p>
        </p:txBody>
      </p:sp>
      <p:sp>
        <p:nvSpPr>
          <p:cNvPr id="3" name="Content Placeholder 2"/>
          <p:cNvSpPr>
            <a:spLocks noGrp="1"/>
          </p:cNvSpPr>
          <p:nvPr>
            <p:ph idx="1"/>
          </p:nvPr>
        </p:nvSpPr>
        <p:spPr/>
        <p:txBody>
          <a:bodyPr/>
          <a:lstStyle/>
          <a:p>
            <a:r>
              <a:rPr lang="en-US" dirty="0" smtClean="0"/>
              <a:t>Here </a:t>
            </a:r>
            <a:r>
              <a:rPr lang="en-US" dirty="0"/>
              <a:t>is a graphic representation of f(n) = O(g(n)) relation:</a:t>
            </a:r>
          </a:p>
          <a:p>
            <a:pPr marL="0" indent="0">
              <a:buNone/>
            </a:pPr>
            <a:r>
              <a:rPr lang="en-US" dirty="0"/>
              <a:t/>
            </a:r>
            <a:br>
              <a:rPr lang="en-US" dirty="0"/>
            </a:br>
            <a:endParaRPr lang="en-US" dirty="0"/>
          </a:p>
        </p:txBody>
      </p:sp>
      <p:sp>
        <p:nvSpPr>
          <p:cNvPr id="5" name="AutoShape 2" descr="Image result for asymptotic notation"/>
          <p:cNvSpPr>
            <a:spLocks noChangeAspect="1" noChangeArrowheads="1"/>
          </p:cNvSpPr>
          <p:nvPr/>
        </p:nvSpPr>
        <p:spPr bwMode="auto">
          <a:xfrm>
            <a:off x="155575" y="-108347"/>
            <a:ext cx="304800" cy="2286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Image result for asymptotic notation"/>
          <p:cNvSpPr>
            <a:spLocks noChangeAspect="1" noChangeArrowheads="1"/>
          </p:cNvSpPr>
          <p:nvPr/>
        </p:nvSpPr>
        <p:spPr bwMode="auto">
          <a:xfrm>
            <a:off x="307975" y="5953"/>
            <a:ext cx="304800" cy="2286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133600" y="1485900"/>
            <a:ext cx="4419600" cy="3331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642886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Definition of </a:t>
            </a:r>
            <a:r>
              <a:rPr lang="en-US" b="1" dirty="0" smtClean="0"/>
              <a:t>“Big Omega“</a:t>
            </a:r>
            <a:br>
              <a:rPr lang="en-US" b="1" dirty="0" smtClean="0"/>
            </a:br>
            <a:r>
              <a:rPr lang="en-US" b="1" i="1" dirty="0"/>
              <a:t>asymptotic lower </a:t>
            </a:r>
            <a:r>
              <a:rPr lang="en-US" b="1" i="1" dirty="0" smtClean="0"/>
              <a:t>bound-best case</a:t>
            </a:r>
            <a:endParaRPr lang="en-US" dirty="0"/>
          </a:p>
        </p:txBody>
      </p:sp>
      <p:sp>
        <p:nvSpPr>
          <p:cNvPr id="3" name="Content Placeholder 2"/>
          <p:cNvSpPr>
            <a:spLocks noGrp="1"/>
          </p:cNvSpPr>
          <p:nvPr>
            <p:ph idx="1"/>
          </p:nvPr>
        </p:nvSpPr>
        <p:spPr/>
        <p:txBody>
          <a:bodyPr/>
          <a:lstStyle/>
          <a:p>
            <a:r>
              <a:rPr lang="en-US" dirty="0"/>
              <a:t>We need the notation for the </a:t>
            </a:r>
            <a:r>
              <a:rPr lang="en-US" b="1" dirty="0"/>
              <a:t>lower bound</a:t>
            </a:r>
            <a:r>
              <a:rPr lang="en-US" dirty="0"/>
              <a:t>. A capital omega Ω notation is used in this case. We say that f(n) = Ω(g(n)) when there exist constant c that f(n) ≥ c*g(n) for </a:t>
            </a:r>
            <a:r>
              <a:rPr lang="en-US" dirty="0" err="1"/>
              <a:t>for</a:t>
            </a:r>
            <a:r>
              <a:rPr lang="en-US" dirty="0"/>
              <a:t> all sufficiently large n.</a:t>
            </a:r>
          </a:p>
        </p:txBody>
      </p:sp>
    </p:spTree>
    <p:extLst>
      <p:ext uri="{BB962C8B-B14F-4D97-AF65-F5344CB8AC3E}">
        <p14:creationId xmlns="" xmlns:p14="http://schemas.microsoft.com/office/powerpoint/2010/main" val="22690568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Definition of </a:t>
            </a:r>
            <a:r>
              <a:rPr lang="en-US" b="1" dirty="0" smtClean="0"/>
              <a:t>“Big Omega“</a:t>
            </a:r>
            <a:br>
              <a:rPr lang="en-US" b="1" dirty="0" smtClean="0"/>
            </a:br>
            <a:r>
              <a:rPr lang="en-US" b="1" i="1" dirty="0"/>
              <a:t>asymptotic lower </a:t>
            </a:r>
            <a:r>
              <a:rPr lang="en-US" b="1" i="1" dirty="0" smtClean="0"/>
              <a:t>bound-best case</a:t>
            </a:r>
            <a:endParaRPr lang="en-US" dirty="0"/>
          </a:p>
        </p:txBody>
      </p:sp>
      <p:pic>
        <p:nvPicPr>
          <p:cNvPr id="5122"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tretch>
            <a:fillRect/>
          </a:stretch>
        </p:blipFill>
        <p:spPr bwMode="auto">
          <a:xfrm>
            <a:off x="2963224" y="1200150"/>
            <a:ext cx="3217551" cy="3394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8074807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0050"/>
            <a:ext cx="8229600" cy="1371600"/>
          </a:xfrm>
        </p:spPr>
        <p:txBody>
          <a:bodyPr>
            <a:normAutofit fontScale="90000"/>
          </a:bodyPr>
          <a:lstStyle/>
          <a:p>
            <a:r>
              <a:rPr lang="en-US" b="1" dirty="0"/>
              <a:t>Definition of "big </a:t>
            </a:r>
            <a:r>
              <a:rPr lang="en-US" b="1" dirty="0" smtClean="0"/>
              <a:t>Theta“</a:t>
            </a:r>
            <a:br>
              <a:rPr lang="en-US" b="1" dirty="0" smtClean="0"/>
            </a:br>
            <a:r>
              <a:rPr lang="en-US" b="1" i="1" dirty="0"/>
              <a:t>asymptotically tight bound</a:t>
            </a:r>
            <a:r>
              <a:rPr lang="en-US" dirty="0"/>
              <a:t> </a:t>
            </a:r>
            <a:r>
              <a:rPr lang="en-US" dirty="0" smtClean="0"/>
              <a:t>-</a:t>
            </a:r>
            <a:r>
              <a:rPr lang="en-US" dirty="0" err="1" smtClean="0"/>
              <a:t>avarage</a:t>
            </a:r>
            <a:r>
              <a:rPr lang="en-US" dirty="0" smtClean="0"/>
              <a:t> case</a:t>
            </a:r>
            <a:endParaRPr lang="en-US" dirty="0"/>
          </a:p>
        </p:txBody>
      </p:sp>
      <p:sp>
        <p:nvSpPr>
          <p:cNvPr id="3" name="Content Placeholder 2"/>
          <p:cNvSpPr>
            <a:spLocks noGrp="1"/>
          </p:cNvSpPr>
          <p:nvPr>
            <p:ph idx="1"/>
          </p:nvPr>
        </p:nvSpPr>
        <p:spPr>
          <a:xfrm>
            <a:off x="457200" y="2057400"/>
            <a:ext cx="8229600" cy="2800350"/>
          </a:xfrm>
        </p:spPr>
        <p:txBody>
          <a:bodyPr/>
          <a:lstStyle/>
          <a:p>
            <a:r>
              <a:rPr lang="en-US" dirty="0"/>
              <a:t>To measure the complexity of a particular algorithm, means to find the upper and lower bounds. A new notation is used in this case. We say that f(n) = Θ(g(n)) if and only f(n) = O(g(n)) and f(n) = Ω(g(n)). </a:t>
            </a:r>
          </a:p>
        </p:txBody>
      </p:sp>
    </p:spTree>
    <p:extLst>
      <p:ext uri="{BB962C8B-B14F-4D97-AF65-F5344CB8AC3E}">
        <p14:creationId xmlns="" xmlns:p14="http://schemas.microsoft.com/office/powerpoint/2010/main" val="3920893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05001" y="1028701"/>
            <a:ext cx="4695825" cy="36458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6816364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Algorithm </a:t>
            </a:r>
            <a:r>
              <a:rPr lang="en-US" b="1" dirty="0" smtClean="0"/>
              <a:t>Efficiency</a:t>
            </a:r>
            <a:endParaRPr lang="en-US" dirty="0"/>
          </a:p>
        </p:txBody>
      </p:sp>
      <p:sp>
        <p:nvSpPr>
          <p:cNvPr id="3" name="Content Placeholder 2"/>
          <p:cNvSpPr>
            <a:spLocks noGrp="1"/>
          </p:cNvSpPr>
          <p:nvPr>
            <p:ph idx="1"/>
          </p:nvPr>
        </p:nvSpPr>
        <p:spPr/>
        <p:txBody>
          <a:bodyPr>
            <a:normAutofit fontScale="92500" lnSpcReduction="10000"/>
          </a:bodyPr>
          <a:lstStyle/>
          <a:p>
            <a:r>
              <a:rPr lang="en-US" i="1" dirty="0">
                <a:solidFill>
                  <a:srgbClr val="FF0000"/>
                </a:solidFill>
              </a:rPr>
              <a:t>Time complexity</a:t>
            </a:r>
            <a:r>
              <a:rPr lang="en-US" dirty="0"/>
              <a:t> is a function describing the amount of time an algorithm takes in terms of the amount of input to the algorithm. </a:t>
            </a:r>
            <a:endParaRPr lang="en-US" dirty="0" smtClean="0"/>
          </a:p>
          <a:p>
            <a:endParaRPr lang="en-US" dirty="0"/>
          </a:p>
          <a:p>
            <a:r>
              <a:rPr lang="en-US" i="1" dirty="0">
                <a:solidFill>
                  <a:srgbClr val="FF0000"/>
                </a:solidFill>
              </a:rPr>
              <a:t>Space complexity</a:t>
            </a:r>
            <a:r>
              <a:rPr lang="en-US" dirty="0"/>
              <a:t> is a function describing the amount of memory (space) an algorithm takes in terms of the amount of input to the algorithm.</a:t>
            </a:r>
          </a:p>
        </p:txBody>
      </p:sp>
    </p:spTree>
    <p:extLst>
      <p:ext uri="{BB962C8B-B14F-4D97-AF65-F5344CB8AC3E}">
        <p14:creationId xmlns="" xmlns:p14="http://schemas.microsoft.com/office/powerpoint/2010/main" val="28248785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sp>
        <p:nvSpPr>
          <p:cNvPr id="3" name="Content Placeholder 2"/>
          <p:cNvSpPr>
            <a:spLocks noGrp="1"/>
          </p:cNvSpPr>
          <p:nvPr>
            <p:ph idx="1"/>
          </p:nvPr>
        </p:nvSpPr>
        <p:spPr/>
        <p:txBody>
          <a:bodyPr>
            <a:normAutofit fontScale="62500" lnSpcReduction="20000"/>
          </a:bodyPr>
          <a:lstStyle/>
          <a:p>
            <a:r>
              <a:rPr lang="en-US" dirty="0"/>
              <a:t>An array is a collection of similar data elements. These data elements have the same data type.</a:t>
            </a:r>
          </a:p>
          <a:p>
            <a:r>
              <a:rPr lang="en-US" dirty="0"/>
              <a:t>The elements of the array are stored in consecutive memory locations and are referenced by </a:t>
            </a:r>
            <a:r>
              <a:rPr lang="en-US" dirty="0" smtClean="0"/>
              <a:t>an </a:t>
            </a:r>
            <a:r>
              <a:rPr lang="en-US" i="1" dirty="0" smtClean="0"/>
              <a:t>index </a:t>
            </a:r>
            <a:r>
              <a:rPr lang="en-US" dirty="0"/>
              <a:t>(also known as the </a:t>
            </a:r>
            <a:r>
              <a:rPr lang="en-US" i="1" dirty="0"/>
              <a:t>subscript</a:t>
            </a:r>
            <a:r>
              <a:rPr lang="en-US" dirty="0" smtClean="0"/>
              <a:t>).</a:t>
            </a:r>
          </a:p>
          <a:p>
            <a:endParaRPr lang="en-US" dirty="0"/>
          </a:p>
          <a:p>
            <a:r>
              <a:rPr lang="en-US" dirty="0" smtClean="0"/>
              <a:t>We can declare an array as</a:t>
            </a:r>
          </a:p>
          <a:p>
            <a:pPr marL="0" indent="0">
              <a:buNone/>
            </a:pPr>
            <a:r>
              <a:rPr lang="en-US" dirty="0"/>
              <a:t>	</a:t>
            </a:r>
            <a:endParaRPr lang="en-US" dirty="0" smtClean="0"/>
          </a:p>
          <a:p>
            <a:pPr marL="0" indent="0">
              <a:buNone/>
            </a:pPr>
            <a:r>
              <a:rPr lang="en-US" dirty="0"/>
              <a:t>	</a:t>
            </a:r>
            <a:r>
              <a:rPr lang="en-US" dirty="0" err="1" smtClean="0"/>
              <a:t>data_type</a:t>
            </a:r>
            <a:r>
              <a:rPr lang="en-US" dirty="0" smtClean="0"/>
              <a:t> </a:t>
            </a:r>
            <a:r>
              <a:rPr lang="en-US" dirty="0" err="1" smtClean="0"/>
              <a:t>Array_name</a:t>
            </a:r>
            <a:r>
              <a:rPr lang="en-US" dirty="0" smtClean="0"/>
              <a:t>[size];</a:t>
            </a:r>
          </a:p>
          <a:p>
            <a:pPr marL="0" indent="0">
              <a:buNone/>
            </a:pPr>
            <a:endParaRPr lang="en-US" dirty="0"/>
          </a:p>
          <a:p>
            <a:pPr marL="0" indent="0">
              <a:buNone/>
            </a:pPr>
            <a:r>
              <a:rPr lang="en-US" dirty="0" smtClean="0"/>
              <a:t>	</a:t>
            </a:r>
            <a:r>
              <a:rPr lang="en-US" dirty="0" err="1" smtClean="0"/>
              <a:t>eg</a:t>
            </a:r>
            <a:r>
              <a:rPr lang="en-US" dirty="0" smtClean="0"/>
              <a:t>: </a:t>
            </a:r>
            <a:r>
              <a:rPr lang="en-US" dirty="0" err="1" smtClean="0"/>
              <a:t>int</a:t>
            </a:r>
            <a:r>
              <a:rPr lang="en-US" dirty="0" smtClean="0"/>
              <a:t> A[5];</a:t>
            </a:r>
          </a:p>
          <a:p>
            <a:pPr marL="0" indent="0">
              <a:buNone/>
            </a:pPr>
            <a:r>
              <a:rPr lang="en-US" dirty="0"/>
              <a:t>	 </a:t>
            </a:r>
            <a:r>
              <a:rPr lang="en-US" dirty="0" smtClean="0"/>
              <a:t>     char A[5];</a:t>
            </a:r>
          </a:p>
        </p:txBody>
      </p:sp>
    </p:spTree>
    <p:extLst>
      <p:ext uri="{BB962C8B-B14F-4D97-AF65-F5344CB8AC3E}">
        <p14:creationId xmlns="" xmlns:p14="http://schemas.microsoft.com/office/powerpoint/2010/main" val="39117278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188870463"/>
              </p:ext>
            </p:extLst>
          </p:nvPr>
        </p:nvGraphicFramePr>
        <p:xfrm>
          <a:off x="457200" y="2350770"/>
          <a:ext cx="8229600" cy="4953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480060">
                <a:tc>
                  <a:txBody>
                    <a:bodyPr/>
                    <a:lstStyle/>
                    <a:p>
                      <a:endParaRPr lang="en-US" sz="1400" dirty="0" smtClean="0"/>
                    </a:p>
                    <a:p>
                      <a:endParaRPr lang="en-US" sz="1400" dirty="0"/>
                    </a:p>
                  </a:txBody>
                  <a:tcPr marT="34290" marB="34290"/>
                </a:tc>
                <a:tc>
                  <a:txBody>
                    <a:bodyPr/>
                    <a:lstStyle/>
                    <a:p>
                      <a:endParaRPr lang="en-US" sz="1400"/>
                    </a:p>
                  </a:txBody>
                  <a:tcPr marT="34290" marB="34290"/>
                </a:tc>
                <a:tc>
                  <a:txBody>
                    <a:bodyPr/>
                    <a:lstStyle/>
                    <a:p>
                      <a:endParaRPr lang="en-US" sz="1400"/>
                    </a:p>
                  </a:txBody>
                  <a:tcPr marT="34290" marB="34290"/>
                </a:tc>
                <a:tc>
                  <a:txBody>
                    <a:bodyPr/>
                    <a:lstStyle/>
                    <a:p>
                      <a:endParaRPr lang="en-US" sz="1400"/>
                    </a:p>
                  </a:txBody>
                  <a:tcPr marT="34290" marB="34290"/>
                </a:tc>
                <a:tc>
                  <a:txBody>
                    <a:bodyPr/>
                    <a:lstStyle/>
                    <a:p>
                      <a:endParaRPr lang="en-US" sz="1400" dirty="0"/>
                    </a:p>
                  </a:txBody>
                  <a:tcPr marT="34290" marB="34290"/>
                </a:tc>
              </a:tr>
            </a:tbl>
          </a:graphicData>
        </a:graphic>
      </p:graphicFrame>
      <p:sp>
        <p:nvSpPr>
          <p:cNvPr id="5" name="TextBox 4"/>
          <p:cNvSpPr txBox="1"/>
          <p:nvPr/>
        </p:nvSpPr>
        <p:spPr>
          <a:xfrm>
            <a:off x="1134894" y="2000250"/>
            <a:ext cx="312906" cy="369332"/>
          </a:xfrm>
          <a:prstGeom prst="rect">
            <a:avLst/>
          </a:prstGeom>
          <a:noFill/>
        </p:spPr>
        <p:txBody>
          <a:bodyPr wrap="none" rtlCol="0">
            <a:spAutoFit/>
          </a:bodyPr>
          <a:lstStyle/>
          <a:p>
            <a:r>
              <a:rPr lang="en-US" dirty="0" smtClean="0"/>
              <a:t>0</a:t>
            </a:r>
            <a:endParaRPr lang="en-US" dirty="0"/>
          </a:p>
        </p:txBody>
      </p:sp>
      <p:sp>
        <p:nvSpPr>
          <p:cNvPr id="7" name="TextBox 6"/>
          <p:cNvSpPr txBox="1"/>
          <p:nvPr/>
        </p:nvSpPr>
        <p:spPr>
          <a:xfrm>
            <a:off x="2811294" y="2066151"/>
            <a:ext cx="312906" cy="369332"/>
          </a:xfrm>
          <a:prstGeom prst="rect">
            <a:avLst/>
          </a:prstGeom>
          <a:noFill/>
        </p:spPr>
        <p:txBody>
          <a:bodyPr wrap="none" rtlCol="0">
            <a:spAutoFit/>
          </a:bodyPr>
          <a:lstStyle/>
          <a:p>
            <a:r>
              <a:rPr lang="en-US" dirty="0"/>
              <a:t>1</a:t>
            </a:r>
          </a:p>
        </p:txBody>
      </p:sp>
      <p:sp>
        <p:nvSpPr>
          <p:cNvPr id="8" name="TextBox 7"/>
          <p:cNvSpPr txBox="1"/>
          <p:nvPr/>
        </p:nvSpPr>
        <p:spPr>
          <a:xfrm>
            <a:off x="4411494" y="2057400"/>
            <a:ext cx="312906" cy="369332"/>
          </a:xfrm>
          <a:prstGeom prst="rect">
            <a:avLst/>
          </a:prstGeom>
          <a:noFill/>
        </p:spPr>
        <p:txBody>
          <a:bodyPr wrap="none" rtlCol="0">
            <a:spAutoFit/>
          </a:bodyPr>
          <a:lstStyle/>
          <a:p>
            <a:r>
              <a:rPr lang="en-US" dirty="0"/>
              <a:t>2</a:t>
            </a:r>
          </a:p>
        </p:txBody>
      </p:sp>
      <p:sp>
        <p:nvSpPr>
          <p:cNvPr id="9" name="TextBox 8"/>
          <p:cNvSpPr txBox="1"/>
          <p:nvPr/>
        </p:nvSpPr>
        <p:spPr>
          <a:xfrm>
            <a:off x="5935494" y="2057400"/>
            <a:ext cx="312906" cy="369332"/>
          </a:xfrm>
          <a:prstGeom prst="rect">
            <a:avLst/>
          </a:prstGeom>
          <a:noFill/>
        </p:spPr>
        <p:txBody>
          <a:bodyPr wrap="none" rtlCol="0">
            <a:spAutoFit/>
          </a:bodyPr>
          <a:lstStyle/>
          <a:p>
            <a:r>
              <a:rPr lang="en-US" dirty="0"/>
              <a:t>3</a:t>
            </a:r>
          </a:p>
        </p:txBody>
      </p:sp>
      <p:sp>
        <p:nvSpPr>
          <p:cNvPr id="10" name="TextBox 9"/>
          <p:cNvSpPr txBox="1"/>
          <p:nvPr/>
        </p:nvSpPr>
        <p:spPr>
          <a:xfrm>
            <a:off x="7611894" y="2057400"/>
            <a:ext cx="312906" cy="369332"/>
          </a:xfrm>
          <a:prstGeom prst="rect">
            <a:avLst/>
          </a:prstGeom>
          <a:noFill/>
        </p:spPr>
        <p:txBody>
          <a:bodyPr wrap="none" rtlCol="0">
            <a:spAutoFit/>
          </a:bodyPr>
          <a:lstStyle/>
          <a:p>
            <a:r>
              <a:rPr lang="en-US" dirty="0"/>
              <a:t>4</a:t>
            </a:r>
          </a:p>
        </p:txBody>
      </p:sp>
      <p:sp>
        <p:nvSpPr>
          <p:cNvPr id="11" name="TextBox 10"/>
          <p:cNvSpPr txBox="1"/>
          <p:nvPr/>
        </p:nvSpPr>
        <p:spPr>
          <a:xfrm>
            <a:off x="946163" y="2857500"/>
            <a:ext cx="697627" cy="369332"/>
          </a:xfrm>
          <a:prstGeom prst="rect">
            <a:avLst/>
          </a:prstGeom>
          <a:noFill/>
        </p:spPr>
        <p:txBody>
          <a:bodyPr wrap="none" rtlCol="0">
            <a:spAutoFit/>
          </a:bodyPr>
          <a:lstStyle/>
          <a:p>
            <a:r>
              <a:rPr lang="en-US" dirty="0" smtClean="0"/>
              <a:t>4124</a:t>
            </a:r>
            <a:endParaRPr lang="en-US" dirty="0"/>
          </a:p>
        </p:txBody>
      </p:sp>
      <p:sp>
        <p:nvSpPr>
          <p:cNvPr id="12" name="TextBox 11"/>
          <p:cNvSpPr txBox="1"/>
          <p:nvPr/>
        </p:nvSpPr>
        <p:spPr>
          <a:xfrm>
            <a:off x="2578974" y="2857500"/>
            <a:ext cx="697627" cy="369332"/>
          </a:xfrm>
          <a:prstGeom prst="rect">
            <a:avLst/>
          </a:prstGeom>
          <a:noFill/>
        </p:spPr>
        <p:txBody>
          <a:bodyPr wrap="none" rtlCol="0">
            <a:spAutoFit/>
          </a:bodyPr>
          <a:lstStyle/>
          <a:p>
            <a:r>
              <a:rPr lang="en-US" dirty="0" smtClean="0"/>
              <a:t>4126</a:t>
            </a:r>
            <a:endParaRPr lang="en-US" dirty="0"/>
          </a:p>
        </p:txBody>
      </p:sp>
      <p:sp>
        <p:nvSpPr>
          <p:cNvPr id="13" name="TextBox 12"/>
          <p:cNvSpPr txBox="1"/>
          <p:nvPr/>
        </p:nvSpPr>
        <p:spPr>
          <a:xfrm>
            <a:off x="4255374" y="2857500"/>
            <a:ext cx="697627" cy="369332"/>
          </a:xfrm>
          <a:prstGeom prst="rect">
            <a:avLst/>
          </a:prstGeom>
          <a:noFill/>
        </p:spPr>
        <p:txBody>
          <a:bodyPr wrap="none" rtlCol="0">
            <a:spAutoFit/>
          </a:bodyPr>
          <a:lstStyle/>
          <a:p>
            <a:r>
              <a:rPr lang="en-US" dirty="0" smtClean="0"/>
              <a:t>4128</a:t>
            </a:r>
            <a:endParaRPr lang="en-US" dirty="0"/>
          </a:p>
        </p:txBody>
      </p:sp>
      <p:sp>
        <p:nvSpPr>
          <p:cNvPr id="14" name="TextBox 13"/>
          <p:cNvSpPr txBox="1"/>
          <p:nvPr/>
        </p:nvSpPr>
        <p:spPr>
          <a:xfrm>
            <a:off x="5779374" y="2857500"/>
            <a:ext cx="697627" cy="369332"/>
          </a:xfrm>
          <a:prstGeom prst="rect">
            <a:avLst/>
          </a:prstGeom>
          <a:noFill/>
        </p:spPr>
        <p:txBody>
          <a:bodyPr wrap="none" rtlCol="0">
            <a:spAutoFit/>
          </a:bodyPr>
          <a:lstStyle/>
          <a:p>
            <a:r>
              <a:rPr lang="en-US" dirty="0" smtClean="0"/>
              <a:t>4130</a:t>
            </a:r>
            <a:endParaRPr lang="en-US" dirty="0"/>
          </a:p>
        </p:txBody>
      </p:sp>
      <p:sp>
        <p:nvSpPr>
          <p:cNvPr id="15" name="TextBox 14"/>
          <p:cNvSpPr txBox="1"/>
          <p:nvPr/>
        </p:nvSpPr>
        <p:spPr>
          <a:xfrm>
            <a:off x="7531974" y="2857500"/>
            <a:ext cx="697627" cy="369332"/>
          </a:xfrm>
          <a:prstGeom prst="rect">
            <a:avLst/>
          </a:prstGeom>
          <a:noFill/>
        </p:spPr>
        <p:txBody>
          <a:bodyPr wrap="none" rtlCol="0">
            <a:spAutoFit/>
          </a:bodyPr>
          <a:lstStyle/>
          <a:p>
            <a:r>
              <a:rPr lang="en-US" dirty="0" smtClean="0"/>
              <a:t>4132</a:t>
            </a:r>
            <a:endParaRPr lang="en-US" dirty="0"/>
          </a:p>
        </p:txBody>
      </p:sp>
      <p:sp>
        <p:nvSpPr>
          <p:cNvPr id="6" name="Right Brace 5"/>
          <p:cNvSpPr/>
          <p:nvPr/>
        </p:nvSpPr>
        <p:spPr>
          <a:xfrm rot="5400000">
            <a:off x="1098722" y="2939099"/>
            <a:ext cx="520430" cy="9397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4293102" y="1494651"/>
            <a:ext cx="736099" cy="369332"/>
          </a:xfrm>
          <a:prstGeom prst="rect">
            <a:avLst/>
          </a:prstGeom>
          <a:noFill/>
        </p:spPr>
        <p:txBody>
          <a:bodyPr wrap="none" rtlCol="0">
            <a:spAutoFit/>
          </a:bodyPr>
          <a:lstStyle/>
          <a:p>
            <a:r>
              <a:rPr lang="en-US" dirty="0" smtClean="0"/>
              <a:t>index</a:t>
            </a:r>
            <a:endParaRPr lang="en-US" dirty="0"/>
          </a:p>
        </p:txBody>
      </p:sp>
      <p:sp>
        <p:nvSpPr>
          <p:cNvPr id="18" name="Right Brace 17"/>
          <p:cNvSpPr/>
          <p:nvPr/>
        </p:nvSpPr>
        <p:spPr>
          <a:xfrm rot="16200000">
            <a:off x="4425320" y="-1345299"/>
            <a:ext cx="520430" cy="662786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990888" y="3678235"/>
            <a:ext cx="1608197" cy="369332"/>
          </a:xfrm>
          <a:prstGeom prst="rect">
            <a:avLst/>
          </a:prstGeom>
          <a:noFill/>
        </p:spPr>
        <p:txBody>
          <a:bodyPr wrap="none" rtlCol="0">
            <a:spAutoFit/>
          </a:bodyPr>
          <a:lstStyle/>
          <a:p>
            <a:r>
              <a:rPr lang="en-US" dirty="0" smtClean="0"/>
              <a:t>Base Address</a:t>
            </a:r>
            <a:endParaRPr lang="en-US" dirty="0"/>
          </a:p>
        </p:txBody>
      </p:sp>
      <p:sp>
        <p:nvSpPr>
          <p:cNvPr id="21" name="TextBox 20"/>
          <p:cNvSpPr txBox="1"/>
          <p:nvPr/>
        </p:nvSpPr>
        <p:spPr>
          <a:xfrm>
            <a:off x="3124200" y="4114800"/>
            <a:ext cx="1018292" cy="369332"/>
          </a:xfrm>
          <a:prstGeom prst="rect">
            <a:avLst/>
          </a:prstGeom>
          <a:noFill/>
        </p:spPr>
        <p:txBody>
          <a:bodyPr wrap="none" rtlCol="0">
            <a:spAutoFit/>
          </a:bodyPr>
          <a:lstStyle/>
          <a:p>
            <a:r>
              <a:rPr lang="en-US" dirty="0" err="1" smtClean="0"/>
              <a:t>int</a:t>
            </a:r>
            <a:r>
              <a:rPr lang="en-US" dirty="0" smtClean="0"/>
              <a:t> A[5]; </a:t>
            </a:r>
            <a:endParaRPr lang="en-US" dirty="0"/>
          </a:p>
        </p:txBody>
      </p:sp>
      <p:cxnSp>
        <p:nvCxnSpPr>
          <p:cNvPr id="22" name="Straight Arrow Connector 21"/>
          <p:cNvCxnSpPr/>
          <p:nvPr/>
        </p:nvCxnSpPr>
        <p:spPr>
          <a:xfrm>
            <a:off x="4953000" y="2743201"/>
            <a:ext cx="1371600" cy="10735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71166" y="3867334"/>
            <a:ext cx="595035" cy="369332"/>
          </a:xfrm>
          <a:prstGeom prst="rect">
            <a:avLst/>
          </a:prstGeom>
          <a:noFill/>
        </p:spPr>
        <p:txBody>
          <a:bodyPr wrap="none" rtlCol="0">
            <a:spAutoFit/>
          </a:bodyPr>
          <a:lstStyle/>
          <a:p>
            <a:r>
              <a:rPr lang="en-US" dirty="0" smtClean="0"/>
              <a:t>A[2]</a:t>
            </a:r>
            <a:endParaRPr lang="en-US" dirty="0"/>
          </a:p>
        </p:txBody>
      </p:sp>
    </p:spTree>
    <p:extLst>
      <p:ext uri="{BB962C8B-B14F-4D97-AF65-F5344CB8AC3E}">
        <p14:creationId xmlns="" xmlns:p14="http://schemas.microsoft.com/office/powerpoint/2010/main" val="6372747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Array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1 D Array</a:t>
            </a:r>
          </a:p>
          <a:p>
            <a:pPr marL="274320" lvl="1" indent="0">
              <a:buNone/>
            </a:pPr>
            <a:r>
              <a:rPr lang="en-US" dirty="0" smtClean="0"/>
              <a:t>                 </a:t>
            </a:r>
            <a:r>
              <a:rPr lang="en-US" dirty="0" err="1" smtClean="0"/>
              <a:t>Eg</a:t>
            </a:r>
            <a:r>
              <a:rPr lang="en-US" dirty="0" smtClean="0"/>
              <a:t>: </a:t>
            </a:r>
            <a:r>
              <a:rPr lang="en-US" dirty="0" err="1" smtClean="0"/>
              <a:t>int</a:t>
            </a:r>
            <a:r>
              <a:rPr lang="en-US" dirty="0" smtClean="0"/>
              <a:t> A[5];</a:t>
            </a:r>
          </a:p>
          <a:p>
            <a:r>
              <a:rPr lang="en-US" dirty="0" smtClean="0"/>
              <a:t>2 </a:t>
            </a:r>
            <a:r>
              <a:rPr lang="en-US" dirty="0"/>
              <a:t>D Array</a:t>
            </a:r>
          </a:p>
          <a:p>
            <a:pPr marL="274320" lvl="1" indent="0">
              <a:buNone/>
            </a:pPr>
            <a:r>
              <a:rPr lang="en-US" dirty="0"/>
              <a:t>                 </a:t>
            </a:r>
            <a:r>
              <a:rPr lang="en-US" dirty="0" err="1"/>
              <a:t>Eg</a:t>
            </a:r>
            <a:r>
              <a:rPr lang="en-US" dirty="0"/>
              <a:t>: </a:t>
            </a:r>
            <a:r>
              <a:rPr lang="en-US" dirty="0" err="1"/>
              <a:t>int</a:t>
            </a:r>
            <a:r>
              <a:rPr lang="en-US" dirty="0"/>
              <a:t> A[5</a:t>
            </a:r>
            <a:r>
              <a:rPr lang="en-US" dirty="0" smtClean="0"/>
              <a:t>][4];</a:t>
            </a:r>
          </a:p>
          <a:p>
            <a:r>
              <a:rPr lang="en-US" dirty="0" smtClean="0"/>
              <a:t>3 </a:t>
            </a:r>
            <a:r>
              <a:rPr lang="en-US" dirty="0"/>
              <a:t>D Array</a:t>
            </a:r>
          </a:p>
          <a:p>
            <a:pPr marL="274320" lvl="1" indent="0">
              <a:buNone/>
            </a:pPr>
            <a:r>
              <a:rPr lang="en-US" dirty="0"/>
              <a:t>                 </a:t>
            </a:r>
            <a:r>
              <a:rPr lang="en-US" dirty="0" err="1"/>
              <a:t>Eg</a:t>
            </a:r>
            <a:r>
              <a:rPr lang="en-US" dirty="0"/>
              <a:t>: </a:t>
            </a:r>
            <a:r>
              <a:rPr lang="en-US" dirty="0" err="1"/>
              <a:t>int</a:t>
            </a:r>
            <a:r>
              <a:rPr lang="en-US" dirty="0"/>
              <a:t> A[5</a:t>
            </a:r>
            <a:r>
              <a:rPr lang="en-US" dirty="0" smtClean="0"/>
              <a:t>][4][2];</a:t>
            </a:r>
          </a:p>
          <a:p>
            <a:r>
              <a:rPr lang="en-US" dirty="0" smtClean="0"/>
              <a:t>n </a:t>
            </a:r>
            <a:r>
              <a:rPr lang="en-US" dirty="0"/>
              <a:t>D Array</a:t>
            </a:r>
          </a:p>
          <a:p>
            <a:pPr marL="274320" lvl="1" indent="0">
              <a:buNone/>
            </a:pPr>
            <a:r>
              <a:rPr lang="en-US" dirty="0"/>
              <a:t>                 </a:t>
            </a:r>
            <a:r>
              <a:rPr lang="en-US" dirty="0" err="1"/>
              <a:t>Eg</a:t>
            </a:r>
            <a:r>
              <a:rPr lang="en-US" dirty="0"/>
              <a:t>: </a:t>
            </a:r>
            <a:r>
              <a:rPr lang="en-US" dirty="0" err="1"/>
              <a:t>int</a:t>
            </a:r>
            <a:r>
              <a:rPr lang="en-US" dirty="0"/>
              <a:t> A[5</a:t>
            </a:r>
            <a:r>
              <a:rPr lang="en-US" dirty="0" smtClean="0"/>
              <a:t>]………….[1];</a:t>
            </a:r>
            <a:endParaRPr lang="en-US" dirty="0"/>
          </a:p>
          <a:p>
            <a:pPr marL="274320" lvl="1" indent="0">
              <a:buNone/>
            </a:pPr>
            <a:endParaRPr lang="en-US" dirty="0"/>
          </a:p>
          <a:p>
            <a:pPr marL="274320" lvl="1" indent="0">
              <a:buNone/>
            </a:pPr>
            <a:endParaRPr lang="en-US" dirty="0"/>
          </a:p>
          <a:p>
            <a:pPr lvl="1"/>
            <a:endParaRPr lang="en-US" dirty="0" smtClean="0"/>
          </a:p>
        </p:txBody>
      </p:sp>
    </p:spTree>
    <p:extLst>
      <p:ext uri="{BB962C8B-B14F-4D97-AF65-F5344CB8AC3E}">
        <p14:creationId xmlns="" xmlns:p14="http://schemas.microsoft.com/office/powerpoint/2010/main" val="42140214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data Structure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 xmlns:p14="http://schemas.microsoft.com/office/powerpoint/2010/main" val="13207800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Memmory</a:t>
            </a:r>
            <a:r>
              <a:rPr lang="en-US" dirty="0" smtClean="0"/>
              <a:t> allocation in 1D array</a:t>
            </a:r>
            <a:endParaRPr lang="en-US" dirty="0"/>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a:t>Address of data element, </a:t>
            </a:r>
            <a:endParaRPr lang="en-US" dirty="0" smtClean="0"/>
          </a:p>
          <a:p>
            <a:pPr marL="0" indent="0">
              <a:buNone/>
            </a:pPr>
            <a:r>
              <a:rPr lang="en-US" dirty="0"/>
              <a:t> </a:t>
            </a:r>
            <a:r>
              <a:rPr lang="en-US" dirty="0" smtClean="0"/>
              <a:t>          </a:t>
            </a:r>
          </a:p>
          <a:p>
            <a:pPr marL="0" indent="0">
              <a:buNone/>
            </a:pPr>
            <a:r>
              <a:rPr lang="en-US" dirty="0"/>
              <a:t>	</a:t>
            </a:r>
            <a:r>
              <a:rPr lang="en-US" dirty="0" smtClean="0">
                <a:solidFill>
                  <a:srgbClr val="FF0000"/>
                </a:solidFill>
              </a:rPr>
              <a:t>A[k</a:t>
            </a:r>
            <a:r>
              <a:rPr lang="en-US" dirty="0">
                <a:solidFill>
                  <a:srgbClr val="FF0000"/>
                </a:solidFill>
              </a:rPr>
              <a:t>] = BA(A) + w(k – </a:t>
            </a:r>
            <a:r>
              <a:rPr lang="en-US" dirty="0" err="1">
                <a:solidFill>
                  <a:srgbClr val="FF0000"/>
                </a:solidFill>
              </a:rPr>
              <a:t>lower_bound</a:t>
            </a:r>
            <a:r>
              <a:rPr lang="en-US" dirty="0" smtClean="0">
                <a:solidFill>
                  <a:srgbClr val="FF0000"/>
                </a:solidFill>
              </a:rPr>
              <a:t>)</a:t>
            </a:r>
          </a:p>
          <a:p>
            <a:pPr marL="0" indent="0">
              <a:buNone/>
            </a:pPr>
            <a:r>
              <a:rPr lang="en-US" dirty="0" smtClean="0"/>
              <a:t>   </a:t>
            </a:r>
          </a:p>
          <a:p>
            <a:pPr marL="0" indent="0">
              <a:buNone/>
            </a:pPr>
            <a:r>
              <a:rPr lang="en-US" dirty="0" smtClean="0"/>
              <a:t>Here</a:t>
            </a:r>
            <a:r>
              <a:rPr lang="en-US" dirty="0"/>
              <a:t>, A is the array, k is the index of the element of which we have to calculate the address, BA </a:t>
            </a:r>
            <a:r>
              <a:rPr lang="en-US" dirty="0" smtClean="0"/>
              <a:t>is the </a:t>
            </a:r>
            <a:r>
              <a:rPr lang="en-US" dirty="0"/>
              <a:t>base address of the array A, and w is the size of one element in memory, for example, size </a:t>
            </a:r>
            <a:r>
              <a:rPr lang="en-US" dirty="0" smtClean="0"/>
              <a:t>of </a:t>
            </a:r>
            <a:r>
              <a:rPr lang="en-US" dirty="0" err="1" smtClean="0"/>
              <a:t>int</a:t>
            </a:r>
            <a:r>
              <a:rPr lang="en-US" dirty="0" smtClean="0"/>
              <a:t> </a:t>
            </a:r>
            <a:r>
              <a:rPr lang="en-US" dirty="0"/>
              <a:t>is 2.</a:t>
            </a:r>
          </a:p>
        </p:txBody>
      </p:sp>
    </p:spTree>
    <p:extLst>
      <p:ext uri="{BB962C8B-B14F-4D97-AF65-F5344CB8AC3E}">
        <p14:creationId xmlns="" xmlns:p14="http://schemas.microsoft.com/office/powerpoint/2010/main" val="2182539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smtClean="0"/>
              <a:t>Que</a:t>
            </a:r>
            <a:r>
              <a:rPr lang="en-US" dirty="0" smtClean="0"/>
              <a:t>) Given an array </a:t>
            </a:r>
            <a:r>
              <a:rPr lang="en-US" dirty="0" err="1" smtClean="0"/>
              <a:t>int</a:t>
            </a:r>
            <a:r>
              <a:rPr lang="en-US" dirty="0" smtClean="0"/>
              <a:t> marks[]={99,67,78,56,88,90,34,85}, calculate address of marks[4] if the base address=1000.</a:t>
            </a:r>
          </a:p>
          <a:p>
            <a:pPr marL="0" indent="0">
              <a:buNone/>
            </a:pPr>
            <a:r>
              <a:rPr lang="en-US" dirty="0" smtClean="0">
                <a:solidFill>
                  <a:srgbClr val="FF0000"/>
                </a:solidFill>
              </a:rPr>
              <a:t>Solution</a:t>
            </a:r>
            <a:endParaRPr lang="en-US" dirty="0">
              <a:solidFill>
                <a:srgbClr val="FF0000"/>
              </a:solidFill>
            </a:endParaRPr>
          </a:p>
          <a:p>
            <a:pPr marL="0" indent="0">
              <a:buNone/>
            </a:pPr>
            <a:r>
              <a:rPr lang="en-US" dirty="0" smtClean="0"/>
              <a:t>We </a:t>
            </a:r>
            <a:r>
              <a:rPr lang="en-US" dirty="0"/>
              <a:t>know that storing an integer value requires 2 bytes, therefore, its size is 2 bytes.</a:t>
            </a:r>
          </a:p>
          <a:p>
            <a:pPr marL="0" indent="0">
              <a:buNone/>
            </a:pPr>
            <a:r>
              <a:rPr lang="en-US" dirty="0"/>
              <a:t>marks[4] = 1000 + 2(4 – 0)</a:t>
            </a:r>
          </a:p>
          <a:p>
            <a:pPr marL="0" indent="0">
              <a:buNone/>
            </a:pPr>
            <a:r>
              <a:rPr lang="en-US" dirty="0" smtClean="0"/>
              <a:t>	    = 1000 </a:t>
            </a:r>
            <a:r>
              <a:rPr lang="en-US" dirty="0"/>
              <a:t>+ 2(4) = </a:t>
            </a:r>
            <a:r>
              <a:rPr lang="en-US" dirty="0" smtClean="0"/>
              <a:t>1008</a:t>
            </a:r>
          </a:p>
          <a:p>
            <a:pPr marL="0" indent="0">
              <a:buNone/>
            </a:pPr>
            <a:endParaRPr lang="en-US" dirty="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3714750"/>
            <a:ext cx="6438900" cy="885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008013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Calculating the Length of an Array</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t>	Length </a:t>
            </a:r>
            <a:r>
              <a:rPr lang="en-US" dirty="0"/>
              <a:t>= </a:t>
            </a:r>
            <a:r>
              <a:rPr lang="en-US" dirty="0" err="1"/>
              <a:t>upper_bound</a:t>
            </a:r>
            <a:r>
              <a:rPr lang="en-US" dirty="0"/>
              <a:t> – </a:t>
            </a:r>
            <a:r>
              <a:rPr lang="en-US" dirty="0" err="1"/>
              <a:t>lower_bound</a:t>
            </a:r>
            <a:r>
              <a:rPr lang="en-US" dirty="0"/>
              <a:t> + </a:t>
            </a:r>
            <a:r>
              <a:rPr lang="en-US" dirty="0" smtClean="0"/>
              <a:t>1</a:t>
            </a:r>
          </a:p>
          <a:p>
            <a:pPr marL="0" indent="0">
              <a:buNone/>
            </a:pPr>
            <a:endParaRPr lang="en-US" dirty="0" smtClean="0"/>
          </a:p>
          <a:p>
            <a:pPr marL="0" indent="0">
              <a:buNone/>
            </a:pPr>
            <a:r>
              <a:rPr lang="en-US" dirty="0" smtClean="0"/>
              <a:t>where </a:t>
            </a:r>
            <a:r>
              <a:rPr lang="en-US" dirty="0" err="1">
                <a:solidFill>
                  <a:srgbClr val="FF0000"/>
                </a:solidFill>
              </a:rPr>
              <a:t>upper_bound</a:t>
            </a:r>
            <a:r>
              <a:rPr lang="en-US" dirty="0"/>
              <a:t> is the index of the last element and </a:t>
            </a:r>
            <a:r>
              <a:rPr lang="en-US" dirty="0" err="1">
                <a:solidFill>
                  <a:srgbClr val="FF0000"/>
                </a:solidFill>
              </a:rPr>
              <a:t>lower_bound</a:t>
            </a:r>
            <a:r>
              <a:rPr lang="en-US" dirty="0"/>
              <a:t> is the index of the first </a:t>
            </a:r>
            <a:r>
              <a:rPr lang="en-US" dirty="0" smtClean="0"/>
              <a:t>element in </a:t>
            </a:r>
            <a:r>
              <a:rPr lang="en-US" dirty="0"/>
              <a:t>the array.</a:t>
            </a:r>
          </a:p>
        </p:txBody>
      </p:sp>
    </p:spTree>
    <p:extLst>
      <p:ext uri="{BB962C8B-B14F-4D97-AF65-F5344CB8AC3E}">
        <p14:creationId xmlns="" xmlns:p14="http://schemas.microsoft.com/office/powerpoint/2010/main" val="1698695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248002" y="514350"/>
            <a:ext cx="8438798" cy="43093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2423242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857250"/>
            <a:ext cx="8229600" cy="34188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729658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457200" y="1085851"/>
            <a:ext cx="8229600" cy="27207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421726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04814" y="742950"/>
            <a:ext cx="8334375" cy="3486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045056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 an array</a:t>
            </a:r>
            <a:endParaRPr lang="en-US" dirty="0"/>
          </a:p>
        </p:txBody>
      </p:sp>
      <p:pic>
        <p:nvPicPr>
          <p:cNvPr id="614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228600" y="1428750"/>
            <a:ext cx="9307054" cy="25217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42868954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a program to read and display </a:t>
            </a:r>
            <a:r>
              <a:rPr lang="en-US" i="1" dirty="0"/>
              <a:t>n </a:t>
            </a:r>
            <a:r>
              <a:rPr lang="en-US" dirty="0"/>
              <a:t>numbers using an array.</a:t>
            </a:r>
          </a:p>
        </p:txBody>
      </p:sp>
      <p:sp>
        <p:nvSpPr>
          <p:cNvPr id="3" name="Content Placeholder 2"/>
          <p:cNvSpPr>
            <a:spLocks noGrp="1"/>
          </p:cNvSpPr>
          <p:nvPr>
            <p:ph idx="1"/>
          </p:nvPr>
        </p:nvSpPr>
        <p:spPr/>
        <p:txBody>
          <a:bodyPr>
            <a:normAutofit fontScale="32500" lnSpcReduction="20000"/>
          </a:bodyPr>
          <a:lstStyle/>
          <a:p>
            <a:pPr marL="0" indent="0">
              <a:buNone/>
            </a:pPr>
            <a:r>
              <a:rPr lang="en-US" dirty="0"/>
              <a:t>#include &lt;</a:t>
            </a:r>
            <a:r>
              <a:rPr lang="en-US" dirty="0" err="1"/>
              <a:t>stdio.h</a:t>
            </a:r>
            <a:r>
              <a:rPr lang="en-US" dirty="0"/>
              <a:t>&gt;</a:t>
            </a:r>
          </a:p>
          <a:p>
            <a:pPr marL="0" indent="0">
              <a:buNone/>
            </a:pPr>
            <a:r>
              <a:rPr lang="en-US" dirty="0"/>
              <a:t>#include &lt;</a:t>
            </a:r>
            <a:r>
              <a:rPr lang="en-US" dirty="0" err="1"/>
              <a:t>conio.h</a:t>
            </a:r>
            <a:r>
              <a:rPr lang="en-US" dirty="0"/>
              <a:t>&gt;</a:t>
            </a:r>
          </a:p>
          <a:p>
            <a:pPr marL="0" indent="0">
              <a:buNone/>
            </a:pPr>
            <a:r>
              <a:rPr lang="en-US" dirty="0" err="1"/>
              <a:t>int</a:t>
            </a:r>
            <a:r>
              <a:rPr lang="en-US" dirty="0"/>
              <a:t> main()</a:t>
            </a:r>
          </a:p>
          <a:p>
            <a:pPr marL="0" indent="0">
              <a:buNone/>
            </a:pPr>
            <a:r>
              <a:rPr lang="en-US" dirty="0"/>
              <a:t>{</a:t>
            </a:r>
          </a:p>
          <a:p>
            <a:pPr marL="0" indent="0">
              <a:buNone/>
            </a:pPr>
            <a:r>
              <a:rPr lang="en-US" dirty="0" err="1"/>
              <a:t>int</a:t>
            </a:r>
            <a:r>
              <a:rPr lang="en-US" dirty="0"/>
              <a:t> i, n, </a:t>
            </a:r>
            <a:r>
              <a:rPr lang="en-US" dirty="0" err="1"/>
              <a:t>arr</a:t>
            </a:r>
            <a:r>
              <a:rPr lang="en-US" dirty="0"/>
              <a:t>[20];</a:t>
            </a:r>
          </a:p>
          <a:p>
            <a:pPr marL="0" indent="0">
              <a:buNone/>
            </a:pPr>
            <a:r>
              <a:rPr lang="en-US" dirty="0" err="1"/>
              <a:t>clrscr</a:t>
            </a:r>
            <a:r>
              <a:rPr lang="en-US" dirty="0"/>
              <a:t>();</a:t>
            </a:r>
          </a:p>
          <a:p>
            <a:pPr marL="0" indent="0">
              <a:buNone/>
            </a:pPr>
            <a:r>
              <a:rPr lang="en-US" dirty="0" err="1"/>
              <a:t>printf</a:t>
            </a:r>
            <a:r>
              <a:rPr lang="en-US" dirty="0"/>
              <a:t>("\n Enter the number of elements in the array : ");</a:t>
            </a:r>
          </a:p>
          <a:p>
            <a:pPr marL="0" indent="0">
              <a:buNone/>
            </a:pPr>
            <a:r>
              <a:rPr lang="en-US" dirty="0" err="1"/>
              <a:t>scanf</a:t>
            </a:r>
            <a:r>
              <a:rPr lang="en-US" dirty="0"/>
              <a:t>("%d", &amp;n);</a:t>
            </a:r>
          </a:p>
          <a:p>
            <a:pPr marL="0" indent="0">
              <a:buNone/>
            </a:pPr>
            <a:r>
              <a:rPr lang="en-US" dirty="0"/>
              <a:t>for(i=0;i&lt;</a:t>
            </a:r>
            <a:r>
              <a:rPr lang="en-US" dirty="0" err="1"/>
              <a:t>n;i</a:t>
            </a:r>
            <a:r>
              <a:rPr lang="en-US" dirty="0"/>
              <a:t>++)</a:t>
            </a:r>
          </a:p>
          <a:p>
            <a:pPr marL="0" indent="0">
              <a:buNone/>
            </a:pPr>
            <a:r>
              <a:rPr lang="en-US" dirty="0"/>
              <a:t>{</a:t>
            </a:r>
          </a:p>
          <a:p>
            <a:pPr marL="0" indent="0">
              <a:buNone/>
            </a:pPr>
            <a:r>
              <a:rPr lang="pt-BR" dirty="0"/>
              <a:t>printf("\n arr[%d] = ", i);</a:t>
            </a:r>
          </a:p>
          <a:p>
            <a:pPr marL="0" indent="0">
              <a:buNone/>
            </a:pPr>
            <a:r>
              <a:rPr lang="en-US" dirty="0" err="1"/>
              <a:t>scanf</a:t>
            </a:r>
            <a:r>
              <a:rPr lang="en-US" dirty="0"/>
              <a:t>("%d",&amp;</a:t>
            </a:r>
            <a:r>
              <a:rPr lang="en-US" dirty="0" err="1"/>
              <a:t>arr</a:t>
            </a:r>
            <a:r>
              <a:rPr lang="en-US" dirty="0"/>
              <a:t>[i]);</a:t>
            </a:r>
          </a:p>
          <a:p>
            <a:pPr marL="0" indent="0">
              <a:buNone/>
            </a:pPr>
            <a:r>
              <a:rPr lang="en-US" dirty="0"/>
              <a:t>}</a:t>
            </a:r>
          </a:p>
          <a:p>
            <a:pPr marL="0" indent="0">
              <a:buNone/>
            </a:pPr>
            <a:r>
              <a:rPr lang="en-US" dirty="0" err="1"/>
              <a:t>printf</a:t>
            </a:r>
            <a:r>
              <a:rPr lang="en-US" dirty="0"/>
              <a:t>("\n The array elements are ");</a:t>
            </a:r>
          </a:p>
          <a:p>
            <a:pPr marL="0" indent="0">
              <a:buNone/>
            </a:pPr>
            <a:r>
              <a:rPr lang="en-US" dirty="0"/>
              <a:t>for(i=0;i&lt;</a:t>
            </a:r>
            <a:r>
              <a:rPr lang="en-US" dirty="0" err="1"/>
              <a:t>n;i</a:t>
            </a:r>
            <a:r>
              <a:rPr lang="en-US" dirty="0"/>
              <a:t>++)</a:t>
            </a:r>
          </a:p>
          <a:p>
            <a:pPr marL="0" indent="0">
              <a:buNone/>
            </a:pPr>
            <a:r>
              <a:rPr lang="en-US" dirty="0" err="1"/>
              <a:t>printf</a:t>
            </a:r>
            <a:r>
              <a:rPr lang="en-US" dirty="0"/>
              <a:t>("\t %d", </a:t>
            </a:r>
            <a:r>
              <a:rPr lang="en-US" dirty="0" err="1"/>
              <a:t>arr</a:t>
            </a:r>
            <a:r>
              <a:rPr lang="en-US" dirty="0"/>
              <a:t>[i]);</a:t>
            </a:r>
          </a:p>
          <a:p>
            <a:pPr marL="0" indent="0">
              <a:buNone/>
            </a:pPr>
            <a:r>
              <a:rPr lang="en-US" dirty="0"/>
              <a:t>return 0;</a:t>
            </a:r>
          </a:p>
          <a:p>
            <a:pPr marL="0" indent="0">
              <a:buNone/>
            </a:pPr>
            <a:r>
              <a:rPr lang="en-US" dirty="0"/>
              <a:t>}</a:t>
            </a:r>
          </a:p>
        </p:txBody>
      </p:sp>
    </p:spTree>
    <p:extLst>
      <p:ext uri="{BB962C8B-B14F-4D97-AF65-F5344CB8AC3E}">
        <p14:creationId xmlns="" xmlns:p14="http://schemas.microsoft.com/office/powerpoint/2010/main" val="39520142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Enter the number of elements in the array : 5</a:t>
            </a:r>
          </a:p>
          <a:p>
            <a:pPr marL="0" indent="0">
              <a:buNone/>
            </a:pPr>
            <a:r>
              <a:rPr lang="en-US" dirty="0" err="1"/>
              <a:t>arr</a:t>
            </a:r>
            <a:r>
              <a:rPr lang="en-US" dirty="0"/>
              <a:t>[0] = 1</a:t>
            </a:r>
          </a:p>
          <a:p>
            <a:pPr marL="0" indent="0">
              <a:buNone/>
            </a:pPr>
            <a:r>
              <a:rPr lang="en-US" dirty="0" err="1"/>
              <a:t>arr</a:t>
            </a:r>
            <a:r>
              <a:rPr lang="en-US" dirty="0"/>
              <a:t>[1] = 2</a:t>
            </a:r>
          </a:p>
          <a:p>
            <a:pPr marL="0" indent="0">
              <a:buNone/>
            </a:pPr>
            <a:r>
              <a:rPr lang="en-US" dirty="0" err="1"/>
              <a:t>arr</a:t>
            </a:r>
            <a:r>
              <a:rPr lang="en-US" dirty="0"/>
              <a:t>[2] = 3</a:t>
            </a:r>
          </a:p>
          <a:p>
            <a:pPr marL="0" indent="0">
              <a:buNone/>
            </a:pPr>
            <a:r>
              <a:rPr lang="en-US" dirty="0" err="1"/>
              <a:t>arr</a:t>
            </a:r>
            <a:r>
              <a:rPr lang="en-US" dirty="0"/>
              <a:t>[3] = 4</a:t>
            </a:r>
          </a:p>
          <a:p>
            <a:pPr marL="0" indent="0">
              <a:buNone/>
            </a:pPr>
            <a:r>
              <a:rPr lang="en-US" dirty="0" err="1"/>
              <a:t>arr</a:t>
            </a:r>
            <a:r>
              <a:rPr lang="en-US" dirty="0"/>
              <a:t>[4] = 5</a:t>
            </a:r>
          </a:p>
          <a:p>
            <a:pPr marL="0" indent="0">
              <a:buNone/>
            </a:pPr>
            <a:r>
              <a:rPr lang="en-US" dirty="0"/>
              <a:t>The array elements are 1 2 3 4 5</a:t>
            </a:r>
          </a:p>
        </p:txBody>
      </p:sp>
    </p:spTree>
    <p:extLst>
      <p:ext uri="{BB962C8B-B14F-4D97-AF65-F5344CB8AC3E}">
        <p14:creationId xmlns="" xmlns:p14="http://schemas.microsoft.com/office/powerpoint/2010/main" val="3175777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data structure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According to nature of size</a:t>
            </a:r>
          </a:p>
          <a:p>
            <a:pPr lvl="1"/>
            <a:r>
              <a:rPr lang="en-US" dirty="0" smtClean="0"/>
              <a:t>Static data structure</a:t>
            </a:r>
          </a:p>
          <a:p>
            <a:pPr lvl="1"/>
            <a:r>
              <a:rPr lang="en-US" dirty="0" smtClean="0"/>
              <a:t>Dynamic data structure</a:t>
            </a:r>
          </a:p>
          <a:p>
            <a:r>
              <a:rPr lang="en-US" dirty="0" smtClean="0"/>
              <a:t>According to its occurrence</a:t>
            </a:r>
          </a:p>
          <a:p>
            <a:pPr lvl="1"/>
            <a:r>
              <a:rPr lang="en-US" dirty="0" smtClean="0"/>
              <a:t>Linear data structure</a:t>
            </a:r>
          </a:p>
          <a:p>
            <a:pPr lvl="1"/>
            <a:r>
              <a:rPr lang="en-US" dirty="0" smtClean="0"/>
              <a:t>Non-linear data structure</a:t>
            </a:r>
          </a:p>
          <a:p>
            <a:r>
              <a:rPr lang="en-US" dirty="0" smtClean="0"/>
              <a:t>Primitive and non-primitive</a:t>
            </a:r>
          </a:p>
          <a:p>
            <a:r>
              <a:rPr lang="en-US" dirty="0" smtClean="0"/>
              <a:t>Homogeneous and non-homogeneous</a:t>
            </a:r>
            <a:endParaRPr lang="en-US" dirty="0"/>
          </a:p>
        </p:txBody>
      </p:sp>
    </p:spTree>
    <p:extLst>
      <p:ext uri="{BB962C8B-B14F-4D97-AF65-F5344CB8AC3E}">
        <p14:creationId xmlns="" xmlns:p14="http://schemas.microsoft.com/office/powerpoint/2010/main" val="20889282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Inserting an Element in an </a:t>
            </a:r>
            <a:r>
              <a:rPr lang="en-US" b="1" dirty="0" smtClean="0"/>
              <a:t>Array	</a:t>
            </a:r>
            <a:endParaRPr lang="en-US" dirty="0"/>
          </a:p>
        </p:txBody>
      </p:sp>
      <p:pic>
        <p:nvPicPr>
          <p:cNvPr id="7170"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642688" y="1485901"/>
            <a:ext cx="7053512" cy="21538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6188674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Algorithm to Insert an Element in the Middle of an Array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The algorithm INSERT will be declared as INSERT (A, N, POS, VAL). The arguments are</a:t>
            </a:r>
          </a:p>
          <a:p>
            <a:pPr marL="0" indent="0">
              <a:buNone/>
            </a:pPr>
            <a:r>
              <a:rPr lang="en-US" dirty="0"/>
              <a:t>(a) A, the array in which the element has to be inserted</a:t>
            </a:r>
          </a:p>
          <a:p>
            <a:pPr marL="0" indent="0">
              <a:buNone/>
            </a:pPr>
            <a:r>
              <a:rPr lang="en-US" dirty="0"/>
              <a:t>(b) N, the number of elements in the array</a:t>
            </a:r>
          </a:p>
          <a:p>
            <a:pPr marL="0" indent="0">
              <a:buNone/>
            </a:pPr>
            <a:r>
              <a:rPr lang="en-US" dirty="0"/>
              <a:t>(c) POS, the position at which the element has to be inserted</a:t>
            </a:r>
          </a:p>
          <a:p>
            <a:pPr marL="0" indent="0">
              <a:buNone/>
            </a:pPr>
            <a:r>
              <a:rPr lang="en-US" dirty="0"/>
              <a:t>(d) VAL, the value that has to be inserted</a:t>
            </a:r>
          </a:p>
        </p:txBody>
      </p:sp>
    </p:spTree>
    <p:extLst>
      <p:ext uri="{BB962C8B-B14F-4D97-AF65-F5344CB8AC3E}">
        <p14:creationId xmlns="" xmlns:p14="http://schemas.microsoft.com/office/powerpoint/2010/main" val="20486842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00200" y="1485900"/>
            <a:ext cx="6589032" cy="2843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099715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a program to insert a number at a given location in an array.</a:t>
            </a:r>
          </a:p>
        </p:txBody>
      </p:sp>
      <p:sp>
        <p:nvSpPr>
          <p:cNvPr id="3" name="Content Placeholder 2"/>
          <p:cNvSpPr>
            <a:spLocks noGrp="1"/>
          </p:cNvSpPr>
          <p:nvPr>
            <p:ph idx="1"/>
          </p:nvPr>
        </p:nvSpPr>
        <p:spPr/>
        <p:txBody>
          <a:bodyPr numCol="2">
            <a:normAutofit fontScale="40000" lnSpcReduction="20000"/>
          </a:bodyPr>
          <a:lstStyle/>
          <a:p>
            <a:pPr marL="0" indent="0">
              <a:buNone/>
            </a:pPr>
            <a:r>
              <a:rPr lang="en-US" dirty="0" smtClean="0"/>
              <a:t>#include&lt;</a:t>
            </a:r>
            <a:r>
              <a:rPr lang="en-US" dirty="0" err="1" smtClean="0"/>
              <a:t>stdio.d</a:t>
            </a:r>
            <a:r>
              <a:rPr lang="en-US" dirty="0" smtClean="0"/>
              <a:t>&gt;</a:t>
            </a:r>
          </a:p>
          <a:p>
            <a:pPr marL="0" indent="0">
              <a:buNone/>
            </a:pPr>
            <a:r>
              <a:rPr lang="en-US" dirty="0" smtClean="0"/>
              <a:t>#</a:t>
            </a:r>
            <a:r>
              <a:rPr lang="en-US" dirty="0"/>
              <a:t>include &lt;</a:t>
            </a:r>
            <a:r>
              <a:rPr lang="en-US" dirty="0" err="1"/>
              <a:t>conio.h</a:t>
            </a:r>
            <a:r>
              <a:rPr lang="en-US" dirty="0"/>
              <a:t>&gt;</a:t>
            </a:r>
          </a:p>
          <a:p>
            <a:pPr marL="0" indent="0">
              <a:buNone/>
            </a:pPr>
            <a:r>
              <a:rPr lang="en-US" dirty="0" err="1"/>
              <a:t>int</a:t>
            </a:r>
            <a:r>
              <a:rPr lang="en-US" dirty="0"/>
              <a:t> main()</a:t>
            </a:r>
          </a:p>
          <a:p>
            <a:pPr marL="0" indent="0">
              <a:buNone/>
            </a:pPr>
            <a:r>
              <a:rPr lang="en-US" dirty="0"/>
              <a:t>{</a:t>
            </a:r>
          </a:p>
          <a:p>
            <a:pPr marL="0" indent="0">
              <a:buNone/>
            </a:pPr>
            <a:r>
              <a:rPr lang="pt-BR" dirty="0"/>
              <a:t>int i, n, num, pos, arr[10];</a:t>
            </a:r>
          </a:p>
          <a:p>
            <a:pPr marL="0" indent="0">
              <a:buNone/>
            </a:pPr>
            <a:r>
              <a:rPr lang="en-US" dirty="0" err="1"/>
              <a:t>clrscr</a:t>
            </a:r>
            <a:r>
              <a:rPr lang="en-US" dirty="0"/>
              <a:t>();</a:t>
            </a:r>
          </a:p>
          <a:p>
            <a:pPr marL="0" indent="0">
              <a:buNone/>
            </a:pPr>
            <a:r>
              <a:rPr lang="en-US" dirty="0" err="1"/>
              <a:t>printf</a:t>
            </a:r>
            <a:r>
              <a:rPr lang="en-US" dirty="0"/>
              <a:t>("\n Enter the number of elements in the array : ");</a:t>
            </a:r>
          </a:p>
          <a:p>
            <a:pPr marL="0" indent="0">
              <a:buNone/>
            </a:pPr>
            <a:r>
              <a:rPr lang="en-US" dirty="0" err="1"/>
              <a:t>scanf</a:t>
            </a:r>
            <a:r>
              <a:rPr lang="en-US" dirty="0"/>
              <a:t>("%d", &amp;n);</a:t>
            </a:r>
          </a:p>
          <a:p>
            <a:pPr marL="0" indent="0">
              <a:buNone/>
            </a:pPr>
            <a:r>
              <a:rPr lang="en-US" dirty="0"/>
              <a:t>for(i=0;i&lt;</a:t>
            </a:r>
            <a:r>
              <a:rPr lang="en-US" dirty="0" err="1"/>
              <a:t>n;i</a:t>
            </a:r>
            <a:r>
              <a:rPr lang="en-US" dirty="0"/>
              <a:t>++)</a:t>
            </a:r>
          </a:p>
          <a:p>
            <a:pPr marL="0" indent="0">
              <a:buNone/>
            </a:pPr>
            <a:r>
              <a:rPr lang="en-US" dirty="0"/>
              <a:t>{</a:t>
            </a:r>
          </a:p>
          <a:p>
            <a:pPr marL="0" indent="0">
              <a:buNone/>
            </a:pPr>
            <a:r>
              <a:rPr lang="pt-BR" dirty="0"/>
              <a:t>printf("\n arr[%d] = ", i);</a:t>
            </a:r>
          </a:p>
          <a:p>
            <a:pPr marL="0" indent="0">
              <a:buNone/>
            </a:pPr>
            <a:r>
              <a:rPr lang="en-US" dirty="0" err="1"/>
              <a:t>scanf</a:t>
            </a:r>
            <a:r>
              <a:rPr lang="en-US" dirty="0"/>
              <a:t>("%d", &amp;</a:t>
            </a:r>
            <a:r>
              <a:rPr lang="en-US" dirty="0" err="1"/>
              <a:t>arr</a:t>
            </a:r>
            <a:r>
              <a:rPr lang="en-US" dirty="0"/>
              <a:t>[i]);</a:t>
            </a:r>
          </a:p>
          <a:p>
            <a:pPr marL="0" indent="0">
              <a:buNone/>
            </a:pPr>
            <a:r>
              <a:rPr lang="en-US" dirty="0"/>
              <a:t>}</a:t>
            </a:r>
          </a:p>
          <a:p>
            <a:pPr marL="0" indent="0">
              <a:buNone/>
            </a:pPr>
            <a:r>
              <a:rPr lang="en-US" dirty="0" err="1"/>
              <a:t>printf</a:t>
            </a:r>
            <a:r>
              <a:rPr lang="en-US" dirty="0"/>
              <a:t>("\n Enter the number to be inserted : ");</a:t>
            </a:r>
          </a:p>
          <a:p>
            <a:pPr marL="0" indent="0">
              <a:buNone/>
            </a:pPr>
            <a:r>
              <a:rPr lang="en-US" dirty="0" err="1"/>
              <a:t>scanf</a:t>
            </a:r>
            <a:r>
              <a:rPr lang="en-US" dirty="0"/>
              <a:t>("%d", &amp;</a:t>
            </a:r>
            <a:r>
              <a:rPr lang="en-US" dirty="0" err="1"/>
              <a:t>num</a:t>
            </a:r>
            <a:r>
              <a:rPr lang="en-US" dirty="0"/>
              <a:t>);</a:t>
            </a:r>
          </a:p>
          <a:p>
            <a:pPr marL="0" indent="0">
              <a:buNone/>
            </a:pPr>
            <a:r>
              <a:rPr lang="en-US" dirty="0" err="1"/>
              <a:t>printf</a:t>
            </a:r>
            <a:r>
              <a:rPr lang="en-US" dirty="0"/>
              <a:t>("\n Enter the position at which the number has to be added : ");</a:t>
            </a:r>
          </a:p>
          <a:p>
            <a:pPr marL="0" indent="0">
              <a:buNone/>
            </a:pPr>
            <a:r>
              <a:rPr lang="en-US" dirty="0" err="1"/>
              <a:t>scanf</a:t>
            </a:r>
            <a:r>
              <a:rPr lang="en-US" dirty="0"/>
              <a:t>("%d", &amp;</a:t>
            </a:r>
            <a:r>
              <a:rPr lang="en-US" dirty="0" err="1"/>
              <a:t>pos</a:t>
            </a:r>
            <a:r>
              <a:rPr lang="en-US" dirty="0"/>
              <a:t>);</a:t>
            </a:r>
          </a:p>
          <a:p>
            <a:pPr marL="0" indent="0">
              <a:buNone/>
            </a:pPr>
            <a:r>
              <a:rPr lang="en-US" dirty="0"/>
              <a:t>for(i=n–1;i&gt;=</a:t>
            </a:r>
            <a:r>
              <a:rPr lang="en-US" dirty="0" err="1"/>
              <a:t>pos;i</a:t>
            </a:r>
            <a:r>
              <a:rPr lang="en-US" dirty="0"/>
              <a:t>––)</a:t>
            </a:r>
          </a:p>
          <a:p>
            <a:pPr marL="0" indent="0">
              <a:buNone/>
            </a:pPr>
            <a:r>
              <a:rPr lang="en-US" dirty="0" err="1"/>
              <a:t>arr</a:t>
            </a:r>
            <a:r>
              <a:rPr lang="en-US" dirty="0"/>
              <a:t>[i+1] = </a:t>
            </a:r>
            <a:r>
              <a:rPr lang="en-US" dirty="0" err="1"/>
              <a:t>arr</a:t>
            </a:r>
            <a:r>
              <a:rPr lang="en-US" dirty="0"/>
              <a:t>[i];</a:t>
            </a:r>
          </a:p>
          <a:p>
            <a:pPr marL="0" indent="0">
              <a:buNone/>
            </a:pPr>
            <a:r>
              <a:rPr lang="en-US" dirty="0" err="1"/>
              <a:t>arr</a:t>
            </a:r>
            <a:r>
              <a:rPr lang="en-US" dirty="0"/>
              <a:t>[</a:t>
            </a:r>
            <a:r>
              <a:rPr lang="en-US" dirty="0" err="1"/>
              <a:t>pos</a:t>
            </a:r>
            <a:r>
              <a:rPr lang="en-US" dirty="0"/>
              <a:t>] = </a:t>
            </a:r>
            <a:r>
              <a:rPr lang="en-US" dirty="0" err="1"/>
              <a:t>num</a:t>
            </a:r>
            <a:r>
              <a:rPr lang="en-US" dirty="0"/>
              <a:t>;</a:t>
            </a:r>
          </a:p>
          <a:p>
            <a:pPr marL="0" indent="0">
              <a:buNone/>
            </a:pPr>
            <a:r>
              <a:rPr lang="en-US" dirty="0"/>
              <a:t>n = n+1;</a:t>
            </a:r>
          </a:p>
          <a:p>
            <a:pPr marL="0" indent="0">
              <a:buNone/>
            </a:pPr>
            <a:r>
              <a:rPr lang="en-US" dirty="0" err="1"/>
              <a:t>printf</a:t>
            </a:r>
            <a:r>
              <a:rPr lang="en-US" dirty="0"/>
              <a:t>("\n The array after insertion of %d is : ", </a:t>
            </a:r>
            <a:r>
              <a:rPr lang="en-US" dirty="0" err="1"/>
              <a:t>num</a:t>
            </a:r>
            <a:r>
              <a:rPr lang="en-US" dirty="0"/>
              <a:t>);</a:t>
            </a:r>
          </a:p>
          <a:p>
            <a:pPr marL="0" indent="0">
              <a:buNone/>
            </a:pPr>
            <a:r>
              <a:rPr lang="en-US" dirty="0"/>
              <a:t>for(i=0;i&lt;</a:t>
            </a:r>
            <a:r>
              <a:rPr lang="en-US" dirty="0" err="1"/>
              <a:t>n;i</a:t>
            </a:r>
            <a:r>
              <a:rPr lang="en-US" dirty="0"/>
              <a:t>++)</a:t>
            </a:r>
          </a:p>
          <a:p>
            <a:pPr marL="0" indent="0">
              <a:buNone/>
            </a:pPr>
            <a:r>
              <a:rPr lang="nn-NO" dirty="0"/>
              <a:t>printf("\n arr[%d] = %d", i, arr[i]);</a:t>
            </a:r>
          </a:p>
          <a:p>
            <a:pPr marL="0" indent="0">
              <a:buNone/>
            </a:pPr>
            <a:r>
              <a:rPr lang="en-US" dirty="0" err="1"/>
              <a:t>getch</a:t>
            </a:r>
            <a:r>
              <a:rPr lang="en-US" dirty="0"/>
              <a:t>();</a:t>
            </a:r>
          </a:p>
          <a:p>
            <a:pPr marL="0" indent="0">
              <a:buNone/>
            </a:pPr>
            <a:r>
              <a:rPr lang="en-US" dirty="0"/>
              <a:t>return 0;</a:t>
            </a:r>
          </a:p>
          <a:p>
            <a:pPr marL="0" indent="0">
              <a:buNone/>
            </a:pPr>
            <a:r>
              <a:rPr lang="en-US" dirty="0"/>
              <a:t>}</a:t>
            </a:r>
          </a:p>
        </p:txBody>
      </p:sp>
    </p:spTree>
    <p:extLst>
      <p:ext uri="{BB962C8B-B14F-4D97-AF65-F5344CB8AC3E}">
        <p14:creationId xmlns="" xmlns:p14="http://schemas.microsoft.com/office/powerpoint/2010/main" val="12784674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Output</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t>Enter </a:t>
            </a:r>
            <a:r>
              <a:rPr lang="en-US" dirty="0"/>
              <a:t>the number of elements in the array : 5</a:t>
            </a:r>
          </a:p>
          <a:p>
            <a:pPr marL="0" indent="0">
              <a:buNone/>
            </a:pPr>
            <a:r>
              <a:rPr lang="en-US" dirty="0" err="1"/>
              <a:t>arr</a:t>
            </a:r>
            <a:r>
              <a:rPr lang="en-US" dirty="0"/>
              <a:t>[0] = 1</a:t>
            </a:r>
          </a:p>
          <a:p>
            <a:pPr marL="0" indent="0">
              <a:buNone/>
            </a:pPr>
            <a:r>
              <a:rPr lang="en-US" dirty="0" err="1"/>
              <a:t>arr</a:t>
            </a:r>
            <a:r>
              <a:rPr lang="en-US" dirty="0"/>
              <a:t>[1] = 2</a:t>
            </a:r>
          </a:p>
          <a:p>
            <a:pPr marL="0" indent="0">
              <a:buNone/>
            </a:pPr>
            <a:r>
              <a:rPr lang="en-US" dirty="0" err="1"/>
              <a:t>arr</a:t>
            </a:r>
            <a:r>
              <a:rPr lang="en-US" dirty="0"/>
              <a:t>[2] = 3</a:t>
            </a:r>
          </a:p>
          <a:p>
            <a:pPr marL="0" indent="0">
              <a:buNone/>
            </a:pPr>
            <a:r>
              <a:rPr lang="en-US" dirty="0" err="1"/>
              <a:t>arr</a:t>
            </a:r>
            <a:r>
              <a:rPr lang="en-US" dirty="0"/>
              <a:t>[3] = 4</a:t>
            </a:r>
          </a:p>
          <a:p>
            <a:pPr marL="0" indent="0">
              <a:buNone/>
            </a:pPr>
            <a:r>
              <a:rPr lang="en-US" dirty="0" err="1"/>
              <a:t>arr</a:t>
            </a:r>
            <a:r>
              <a:rPr lang="en-US" dirty="0"/>
              <a:t>[4] = 5</a:t>
            </a:r>
          </a:p>
          <a:p>
            <a:pPr marL="0" indent="0">
              <a:buNone/>
            </a:pPr>
            <a:r>
              <a:rPr lang="en-US" dirty="0"/>
              <a:t>Enter the number to be inserted : 0</a:t>
            </a:r>
          </a:p>
          <a:p>
            <a:pPr marL="0" indent="0">
              <a:buNone/>
            </a:pPr>
            <a:r>
              <a:rPr lang="en-US" dirty="0"/>
              <a:t>Enter the position at which the number has to be added : 3</a:t>
            </a:r>
          </a:p>
          <a:p>
            <a:pPr marL="0" indent="0">
              <a:buNone/>
            </a:pPr>
            <a:r>
              <a:rPr lang="en-US" dirty="0"/>
              <a:t>The array after insertion of 0 is :</a:t>
            </a:r>
          </a:p>
          <a:p>
            <a:pPr marL="0" indent="0">
              <a:buNone/>
            </a:pPr>
            <a:r>
              <a:rPr lang="en-US" dirty="0" err="1"/>
              <a:t>arr</a:t>
            </a:r>
            <a:r>
              <a:rPr lang="en-US" dirty="0"/>
              <a:t>[0] = 1</a:t>
            </a:r>
          </a:p>
          <a:p>
            <a:pPr marL="0" indent="0">
              <a:buNone/>
            </a:pPr>
            <a:r>
              <a:rPr lang="en-US" dirty="0" err="1"/>
              <a:t>arr</a:t>
            </a:r>
            <a:r>
              <a:rPr lang="en-US" dirty="0"/>
              <a:t>[1] = 2</a:t>
            </a:r>
          </a:p>
          <a:p>
            <a:pPr marL="0" indent="0">
              <a:buNone/>
            </a:pPr>
            <a:r>
              <a:rPr lang="en-US" dirty="0" err="1"/>
              <a:t>arr</a:t>
            </a:r>
            <a:r>
              <a:rPr lang="en-US" dirty="0"/>
              <a:t>[2] = 3</a:t>
            </a:r>
          </a:p>
          <a:p>
            <a:pPr marL="0" indent="0">
              <a:buNone/>
            </a:pPr>
            <a:r>
              <a:rPr lang="en-US" dirty="0" err="1"/>
              <a:t>arr</a:t>
            </a:r>
            <a:r>
              <a:rPr lang="en-US" dirty="0"/>
              <a:t>[3] = 0</a:t>
            </a:r>
          </a:p>
          <a:p>
            <a:pPr marL="0" indent="0">
              <a:buNone/>
            </a:pPr>
            <a:r>
              <a:rPr lang="en-US" dirty="0" err="1"/>
              <a:t>arr</a:t>
            </a:r>
            <a:r>
              <a:rPr lang="en-US" dirty="0"/>
              <a:t>[4] = 4</a:t>
            </a:r>
          </a:p>
          <a:p>
            <a:pPr marL="0" indent="0">
              <a:buNone/>
            </a:pPr>
            <a:r>
              <a:rPr lang="en-US" dirty="0" err="1"/>
              <a:t>arr</a:t>
            </a:r>
            <a:r>
              <a:rPr lang="en-US" dirty="0"/>
              <a:t>[5] = 5</a:t>
            </a:r>
          </a:p>
        </p:txBody>
      </p:sp>
    </p:spTree>
    <p:extLst>
      <p:ext uri="{BB962C8B-B14F-4D97-AF65-F5344CB8AC3E}">
        <p14:creationId xmlns="" xmlns:p14="http://schemas.microsoft.com/office/powerpoint/2010/main" val="34903667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Deleting an Element from an Array</a:t>
            </a:r>
            <a:endParaRPr lang="en-US" dirty="0"/>
          </a:p>
        </p:txBody>
      </p:sp>
      <p:pic>
        <p:nvPicPr>
          <p:cNvPr id="9218"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518020" y="1632348"/>
            <a:ext cx="8473580" cy="20824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631559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Algorithm to delete an element from the middle </a:t>
            </a:r>
            <a:r>
              <a:rPr lang="en-US" b="1" i="1" dirty="0" smtClean="0"/>
              <a:t>of an </a:t>
            </a:r>
            <a:r>
              <a:rPr lang="en-US" b="1" i="1" dirty="0"/>
              <a:t>array</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The algorithm DELETE will be declared as DELETE(A, N,</a:t>
            </a:r>
          </a:p>
          <a:p>
            <a:pPr marL="0" indent="0">
              <a:buNone/>
            </a:pPr>
            <a:r>
              <a:rPr lang="en-US" dirty="0"/>
              <a:t>POS). The arguments are:</a:t>
            </a:r>
          </a:p>
          <a:p>
            <a:pPr marL="0" indent="0">
              <a:buNone/>
            </a:pPr>
            <a:r>
              <a:rPr lang="en-US" dirty="0"/>
              <a:t>(a) A, the array from which the element has to </a:t>
            </a:r>
            <a:r>
              <a:rPr lang="en-US" dirty="0" smtClean="0"/>
              <a:t>be deleted</a:t>
            </a:r>
            <a:endParaRPr lang="en-US" dirty="0"/>
          </a:p>
          <a:p>
            <a:pPr marL="0" indent="0">
              <a:buNone/>
            </a:pPr>
            <a:r>
              <a:rPr lang="en-US" dirty="0"/>
              <a:t>(b) N, the number of elements in the array</a:t>
            </a:r>
          </a:p>
          <a:p>
            <a:pPr marL="0" indent="0">
              <a:buNone/>
            </a:pPr>
            <a:r>
              <a:rPr lang="en-US" dirty="0"/>
              <a:t>(c) POS, the position from which the element has to</a:t>
            </a:r>
          </a:p>
          <a:p>
            <a:pPr marL="0" indent="0">
              <a:buNone/>
            </a:pPr>
            <a:r>
              <a:rPr lang="en-US" dirty="0"/>
              <a:t>be deleted</a:t>
            </a:r>
          </a:p>
        </p:txBody>
      </p:sp>
    </p:spTree>
    <p:extLst>
      <p:ext uri="{BB962C8B-B14F-4D97-AF65-F5344CB8AC3E}">
        <p14:creationId xmlns="" xmlns:p14="http://schemas.microsoft.com/office/powerpoint/2010/main" val="39549911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841632" y="742951"/>
            <a:ext cx="7692768" cy="30789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687086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Declaring Two-dimensional Arrays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err="1" smtClean="0"/>
              <a:t>data_type</a:t>
            </a:r>
            <a:r>
              <a:rPr lang="en-US" dirty="0" smtClean="0"/>
              <a:t> </a:t>
            </a:r>
            <a:r>
              <a:rPr lang="en-US" dirty="0" err="1"/>
              <a:t>array_name</a:t>
            </a:r>
            <a:r>
              <a:rPr lang="en-US" dirty="0"/>
              <a:t>[</a:t>
            </a:r>
            <a:r>
              <a:rPr lang="en-US" dirty="0" err="1"/>
              <a:t>row_size</a:t>
            </a:r>
            <a:r>
              <a:rPr lang="en-US" dirty="0"/>
              <a:t>][</a:t>
            </a:r>
            <a:r>
              <a:rPr lang="en-US" dirty="0" err="1"/>
              <a:t>column_size</a:t>
            </a:r>
            <a:r>
              <a:rPr lang="en-US" dirty="0" smtClean="0"/>
              <a:t>];</a:t>
            </a:r>
          </a:p>
          <a:p>
            <a:pPr marL="0" indent="0">
              <a:buNone/>
            </a:pPr>
            <a:r>
              <a:rPr lang="en-US" dirty="0" err="1"/>
              <a:t>int</a:t>
            </a:r>
            <a:r>
              <a:rPr lang="en-US" dirty="0"/>
              <a:t> marks[3][5</a:t>
            </a:r>
            <a:r>
              <a:rPr lang="en-US" dirty="0" smtClean="0"/>
              <a:t>];</a:t>
            </a:r>
          </a:p>
          <a:p>
            <a:pPr marL="0" indent="0">
              <a:buNone/>
            </a:pPr>
            <a:endParaRPr lang="en-US" dirty="0"/>
          </a:p>
          <a:p>
            <a:pPr marL="0" indent="0">
              <a:buNone/>
            </a:pPr>
            <a:endParaRPr lang="en-US" dirty="0"/>
          </a:p>
        </p:txBody>
      </p:sp>
      <p:pic>
        <p:nvPicPr>
          <p:cNvPr id="1126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20720" y="2232422"/>
            <a:ext cx="6246881" cy="27396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8799539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4838" y="857251"/>
            <a:ext cx="7934325" cy="28503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599765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data structure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According to nature of size</a:t>
            </a:r>
          </a:p>
          <a:p>
            <a:pPr lvl="1"/>
            <a:r>
              <a:rPr lang="en-US" b="1" dirty="0" smtClean="0"/>
              <a:t>Static data structure</a:t>
            </a:r>
          </a:p>
          <a:p>
            <a:pPr lvl="1"/>
            <a:r>
              <a:rPr lang="en-US" dirty="0" smtClean="0"/>
              <a:t>Dynamic data structure</a:t>
            </a:r>
          </a:p>
          <a:p>
            <a:r>
              <a:rPr lang="en-US" dirty="0" smtClean="0"/>
              <a:t>According to its occurrence</a:t>
            </a:r>
          </a:p>
          <a:p>
            <a:pPr lvl="1"/>
            <a:r>
              <a:rPr lang="en-US" dirty="0" smtClean="0"/>
              <a:t>Linear data structure</a:t>
            </a:r>
          </a:p>
          <a:p>
            <a:pPr lvl="1"/>
            <a:r>
              <a:rPr lang="en-US" dirty="0" smtClean="0"/>
              <a:t>Non-linear data structure</a:t>
            </a:r>
          </a:p>
          <a:p>
            <a:r>
              <a:rPr lang="en-US" dirty="0" smtClean="0"/>
              <a:t>Primitive and non-primitive</a:t>
            </a:r>
          </a:p>
          <a:p>
            <a:r>
              <a:rPr lang="en-US" dirty="0" smtClean="0"/>
              <a:t>Homogeneous and non-homogeneous</a:t>
            </a:r>
            <a:endParaRPr lang="en-US" dirty="0"/>
          </a:p>
        </p:txBody>
      </p:sp>
    </p:spTree>
    <p:extLst>
      <p:ext uri="{BB962C8B-B14F-4D97-AF65-F5344CB8AC3E}">
        <p14:creationId xmlns="" xmlns:p14="http://schemas.microsoft.com/office/powerpoint/2010/main" val="14303450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a:t>
            </a:r>
            <a:endParaRPr lang="en-US" dirty="0"/>
          </a:p>
        </p:txBody>
      </p:sp>
      <p:pic>
        <p:nvPicPr>
          <p:cNvPr id="2050"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4419601" y="514351"/>
            <a:ext cx="4238625" cy="42448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907513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 major order</a:t>
            </a:r>
          </a:p>
        </p:txBody>
      </p:sp>
      <p:sp>
        <p:nvSpPr>
          <p:cNvPr id="3" name="Content Placeholder 2"/>
          <p:cNvSpPr>
            <a:spLocks noGrp="1"/>
          </p:cNvSpPr>
          <p:nvPr>
            <p:ph idx="1"/>
          </p:nvPr>
        </p:nvSpPr>
        <p:spPr/>
        <p:txBody>
          <a:bodyPr/>
          <a:lstStyle/>
          <a:p>
            <a:endParaRPr lang="en-US" dirty="0"/>
          </a:p>
        </p:txBody>
      </p:sp>
      <p:pic>
        <p:nvPicPr>
          <p:cNvPr id="1331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2193131"/>
            <a:ext cx="8305800" cy="19788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9664182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 major order</a:t>
            </a:r>
          </a:p>
        </p:txBody>
      </p:sp>
      <p:sp>
        <p:nvSpPr>
          <p:cNvPr id="3" name="Content Placeholder 2"/>
          <p:cNvSpPr>
            <a:spLocks noGrp="1"/>
          </p:cNvSpPr>
          <p:nvPr>
            <p:ph idx="1"/>
          </p:nvPr>
        </p:nvSpPr>
        <p:spPr/>
        <p:txBody>
          <a:bodyPr>
            <a:normAutofit fontScale="85000" lnSpcReduction="20000"/>
          </a:bodyPr>
          <a:lstStyle/>
          <a:p>
            <a:r>
              <a:rPr lang="en-US" dirty="0"/>
              <a:t>The Location of element A[i, j] can be obtained </a:t>
            </a:r>
            <a:r>
              <a:rPr lang="en-US" dirty="0" smtClean="0"/>
              <a:t>by</a:t>
            </a:r>
          </a:p>
          <a:p>
            <a:pPr marL="0" indent="0">
              <a:buNone/>
            </a:pPr>
            <a:r>
              <a:rPr lang="en-US" b="1" dirty="0" smtClean="0"/>
              <a:t>     </a:t>
            </a:r>
          </a:p>
          <a:p>
            <a:pPr marL="0" indent="0">
              <a:buNone/>
            </a:pPr>
            <a:r>
              <a:rPr lang="en-US" b="1" dirty="0"/>
              <a:t> </a:t>
            </a:r>
            <a:r>
              <a:rPr lang="en-US" b="1" dirty="0" smtClean="0"/>
              <a:t>     LOC </a:t>
            </a:r>
            <a:r>
              <a:rPr lang="en-US" b="1" dirty="0"/>
              <a:t>(A [i, j]) = </a:t>
            </a:r>
            <a:r>
              <a:rPr lang="en-US" b="1" dirty="0" err="1"/>
              <a:t>Base_Address</a:t>
            </a:r>
            <a:r>
              <a:rPr lang="en-US" b="1" dirty="0"/>
              <a:t> + W [M (i) + (j)]</a:t>
            </a:r>
            <a:r>
              <a:rPr lang="en-US" dirty="0"/>
              <a:t/>
            </a:r>
            <a:br>
              <a:rPr lang="en-US" dirty="0"/>
            </a:br>
            <a:r>
              <a:rPr lang="en-US" b="1" dirty="0"/>
              <a:t>Here, </a:t>
            </a:r>
            <a:br>
              <a:rPr lang="en-US" b="1" dirty="0"/>
            </a:br>
            <a:r>
              <a:rPr lang="en-US" b="1" dirty="0" err="1"/>
              <a:t>Base_Address</a:t>
            </a:r>
            <a:r>
              <a:rPr lang="en-US" dirty="0"/>
              <a:t> is the address of first element in the array. </a:t>
            </a:r>
            <a:br>
              <a:rPr lang="en-US" dirty="0"/>
            </a:br>
            <a:r>
              <a:rPr lang="en-US" b="1" dirty="0"/>
              <a:t>W</a:t>
            </a:r>
            <a:r>
              <a:rPr lang="en-US" dirty="0"/>
              <a:t> is the word size. It means number of bytes occupied by each element. </a:t>
            </a:r>
            <a:br>
              <a:rPr lang="en-US" dirty="0"/>
            </a:br>
            <a:r>
              <a:rPr lang="en-US" b="1" dirty="0"/>
              <a:t>N</a:t>
            </a:r>
            <a:r>
              <a:rPr lang="en-US" dirty="0"/>
              <a:t> is number of rows in array. </a:t>
            </a:r>
            <a:br>
              <a:rPr lang="en-US" dirty="0"/>
            </a:br>
            <a:r>
              <a:rPr lang="en-US" b="1" dirty="0"/>
              <a:t>M</a:t>
            </a:r>
            <a:r>
              <a:rPr lang="en-US" dirty="0"/>
              <a:t> is number of columns in array.</a:t>
            </a:r>
          </a:p>
        </p:txBody>
      </p:sp>
    </p:spTree>
    <p:extLst>
      <p:ext uri="{BB962C8B-B14F-4D97-AF65-F5344CB8AC3E}">
        <p14:creationId xmlns="" xmlns:p14="http://schemas.microsoft.com/office/powerpoint/2010/main" val="31027062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smtClean="0"/>
              <a:t>we </a:t>
            </a:r>
            <a:r>
              <a:rPr lang="en-US" dirty="0"/>
              <a:t>want to calculate the address of element A [1, 2].</a:t>
            </a:r>
          </a:p>
          <a:p>
            <a:r>
              <a:rPr lang="en-US" dirty="0"/>
              <a:t>It can be calculated as follow: </a:t>
            </a:r>
          </a:p>
          <a:p>
            <a:pPr marL="0" indent="0">
              <a:buNone/>
            </a:pPr>
            <a:r>
              <a:rPr lang="en-US" dirty="0"/>
              <a:t>Here, </a:t>
            </a:r>
          </a:p>
          <a:p>
            <a:pPr marL="0" indent="0">
              <a:buNone/>
            </a:pPr>
            <a:r>
              <a:rPr lang="en-US" dirty="0" err="1"/>
              <a:t>Base_Address</a:t>
            </a:r>
            <a:r>
              <a:rPr lang="en-US" dirty="0"/>
              <a:t> = 2000, W= 2, M=4, N=2, i=1, j=2</a:t>
            </a:r>
          </a:p>
          <a:p>
            <a:endParaRPr lang="en-US" dirty="0"/>
          </a:p>
          <a:p>
            <a:pPr marL="0" indent="0">
              <a:buNone/>
            </a:pPr>
            <a:r>
              <a:rPr lang="en-US" dirty="0"/>
              <a:t>LOC (A [i, j])	=	</a:t>
            </a:r>
            <a:r>
              <a:rPr lang="en-US" dirty="0" err="1"/>
              <a:t>Base_Address</a:t>
            </a:r>
            <a:r>
              <a:rPr lang="en-US" dirty="0"/>
              <a:t> + W [M (i) + (j)]</a:t>
            </a:r>
          </a:p>
          <a:p>
            <a:pPr marL="0" indent="0">
              <a:buNone/>
            </a:pPr>
            <a:r>
              <a:rPr lang="en-US" dirty="0"/>
              <a:t>LOC (A[1, 2])	=	2000 + 2 *[4*(1) + 2]</a:t>
            </a:r>
          </a:p>
          <a:p>
            <a:pPr marL="0" indent="0">
              <a:buNone/>
            </a:pPr>
            <a:r>
              <a:rPr lang="en-US" dirty="0"/>
              <a:t>=	2000 + 2 * [4 + 2]</a:t>
            </a:r>
          </a:p>
          <a:p>
            <a:pPr marL="0" indent="0">
              <a:buNone/>
            </a:pPr>
            <a:r>
              <a:rPr lang="en-US" dirty="0"/>
              <a:t>=	2000 + 2 * 6</a:t>
            </a:r>
          </a:p>
          <a:p>
            <a:pPr marL="0" indent="0">
              <a:buNone/>
            </a:pPr>
            <a:r>
              <a:rPr lang="en-US" dirty="0"/>
              <a:t>=	2000 + 12</a:t>
            </a:r>
          </a:p>
          <a:p>
            <a:pPr marL="0" indent="0">
              <a:buNone/>
            </a:pPr>
            <a:r>
              <a:rPr lang="en-US" dirty="0"/>
              <a:t>=	2012</a:t>
            </a:r>
          </a:p>
        </p:txBody>
      </p:sp>
    </p:spTree>
    <p:extLst>
      <p:ext uri="{BB962C8B-B14F-4D97-AF65-F5344CB8AC3E}">
        <p14:creationId xmlns="" xmlns:p14="http://schemas.microsoft.com/office/powerpoint/2010/main" val="35747142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Column Major </a:t>
            </a:r>
            <a:r>
              <a:rPr lang="en-US" b="1" dirty="0" smtClean="0"/>
              <a:t>Order</a:t>
            </a:r>
            <a:endParaRPr lang="en-US" dirty="0"/>
          </a:p>
        </p:txBody>
      </p:sp>
      <p:pic>
        <p:nvPicPr>
          <p:cNvPr id="14338"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31472" y="1657351"/>
            <a:ext cx="9036329" cy="17537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67049835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Column Major </a:t>
            </a:r>
            <a:r>
              <a:rPr lang="en-US" b="1" dirty="0" smtClean="0"/>
              <a:t>Order</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The Location of </a:t>
            </a:r>
            <a:r>
              <a:rPr lang="en-US" dirty="0" smtClean="0"/>
              <a:t>element </a:t>
            </a:r>
            <a:r>
              <a:rPr lang="en-US" dirty="0"/>
              <a:t>A[i, j] can be obtained </a:t>
            </a:r>
            <a:r>
              <a:rPr lang="en-US" dirty="0" smtClean="0"/>
              <a:t>by</a:t>
            </a:r>
          </a:p>
          <a:p>
            <a:pPr marL="0" indent="0">
              <a:buNone/>
            </a:pPr>
            <a:endParaRPr lang="en-US" b="1" dirty="0" smtClean="0"/>
          </a:p>
          <a:p>
            <a:pPr marL="0" indent="0">
              <a:buNone/>
            </a:pPr>
            <a:r>
              <a:rPr lang="en-US" b="1" dirty="0"/>
              <a:t>	</a:t>
            </a:r>
            <a:r>
              <a:rPr lang="en-US" b="1" dirty="0" smtClean="0"/>
              <a:t>LOC </a:t>
            </a:r>
            <a:r>
              <a:rPr lang="en-US" b="1" dirty="0"/>
              <a:t>(A [i, j]) = </a:t>
            </a:r>
            <a:r>
              <a:rPr lang="en-US" b="1" dirty="0" err="1"/>
              <a:t>Base_Address</a:t>
            </a:r>
            <a:r>
              <a:rPr lang="en-US" b="1" dirty="0"/>
              <a:t> + W [N (j) + (i)]</a:t>
            </a:r>
            <a:r>
              <a:rPr lang="en-US" dirty="0"/>
              <a:t/>
            </a:r>
            <a:br>
              <a:rPr lang="en-US" dirty="0"/>
            </a:br>
            <a:r>
              <a:rPr lang="en-US" b="1" dirty="0"/>
              <a:t>Here, </a:t>
            </a:r>
            <a:br>
              <a:rPr lang="en-US" b="1" dirty="0"/>
            </a:br>
            <a:r>
              <a:rPr lang="en-US" b="1" dirty="0" err="1"/>
              <a:t>Base_Address</a:t>
            </a:r>
            <a:r>
              <a:rPr lang="en-US" dirty="0"/>
              <a:t> is the address of first element in the array. </a:t>
            </a:r>
            <a:br>
              <a:rPr lang="en-US" dirty="0"/>
            </a:br>
            <a:r>
              <a:rPr lang="en-US" b="1" dirty="0"/>
              <a:t>W</a:t>
            </a:r>
            <a:r>
              <a:rPr lang="en-US" dirty="0"/>
              <a:t> is the word size. It means number of bytes occupied by each element. </a:t>
            </a:r>
            <a:br>
              <a:rPr lang="en-US" dirty="0"/>
            </a:br>
            <a:r>
              <a:rPr lang="en-US" b="1" dirty="0"/>
              <a:t>N</a:t>
            </a:r>
            <a:r>
              <a:rPr lang="en-US" dirty="0"/>
              <a:t> is number of rows in array. </a:t>
            </a:r>
            <a:br>
              <a:rPr lang="en-US" dirty="0"/>
            </a:br>
            <a:r>
              <a:rPr lang="en-US" b="1" dirty="0"/>
              <a:t>M</a:t>
            </a:r>
            <a:r>
              <a:rPr lang="en-US" dirty="0"/>
              <a:t> is number of columns in array.</a:t>
            </a:r>
          </a:p>
        </p:txBody>
      </p:sp>
    </p:spTree>
    <p:extLst>
      <p:ext uri="{BB962C8B-B14F-4D97-AF65-F5344CB8AC3E}">
        <p14:creationId xmlns="" xmlns:p14="http://schemas.microsoft.com/office/powerpoint/2010/main" val="38669333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dirty="0"/>
              <a:t>we want to calculate the address of element A [1, 2].</a:t>
            </a:r>
          </a:p>
          <a:p>
            <a:r>
              <a:rPr lang="en-US" dirty="0"/>
              <a:t>It can be calculated as follow: </a:t>
            </a:r>
          </a:p>
          <a:p>
            <a:r>
              <a:rPr lang="en-US" dirty="0"/>
              <a:t>Here, </a:t>
            </a:r>
          </a:p>
          <a:p>
            <a:r>
              <a:rPr lang="en-US" dirty="0" err="1"/>
              <a:t>Base_Address</a:t>
            </a:r>
            <a:r>
              <a:rPr lang="en-US" dirty="0"/>
              <a:t> = 2000, W= 2, M=4, N=2, i=1, j=2</a:t>
            </a:r>
          </a:p>
          <a:p>
            <a:endParaRPr lang="en-US" dirty="0"/>
          </a:p>
          <a:p>
            <a:r>
              <a:rPr lang="en-US" dirty="0"/>
              <a:t>LOC (A [i, j])	=	</a:t>
            </a:r>
            <a:r>
              <a:rPr lang="en-US" dirty="0" err="1"/>
              <a:t>Base_Address</a:t>
            </a:r>
            <a:r>
              <a:rPr lang="en-US" dirty="0"/>
              <a:t> + W [N (j) + (i)]</a:t>
            </a:r>
          </a:p>
          <a:p>
            <a:r>
              <a:rPr lang="en-US" dirty="0"/>
              <a:t>LOC (A[1, 2])	=	2000 + 2 *[2*(2) + 1]</a:t>
            </a:r>
          </a:p>
          <a:p>
            <a:r>
              <a:rPr lang="en-US" dirty="0"/>
              <a:t> 	=	2000 + 2 * [4 + 1]</a:t>
            </a:r>
          </a:p>
          <a:p>
            <a:r>
              <a:rPr lang="en-US" dirty="0"/>
              <a:t> 	=	2000 + 2 * 5</a:t>
            </a:r>
          </a:p>
          <a:p>
            <a:r>
              <a:rPr lang="en-US" dirty="0"/>
              <a:t> 	=	2000 + 10</a:t>
            </a:r>
          </a:p>
          <a:p>
            <a:r>
              <a:rPr lang="en-US" dirty="0"/>
              <a:t> 	=	2010</a:t>
            </a:r>
          </a:p>
        </p:txBody>
      </p:sp>
    </p:spTree>
    <p:extLst>
      <p:ext uri="{BB962C8B-B14F-4D97-AF65-F5344CB8AC3E}">
        <p14:creationId xmlns="" xmlns:p14="http://schemas.microsoft.com/office/powerpoint/2010/main" val="31699877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1257300"/>
            <a:ext cx="8736842" cy="2628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2944696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Sparse Matrix and its </a:t>
            </a:r>
            <a:r>
              <a:rPr lang="en-US" dirty="0" smtClean="0"/>
              <a:t>representations</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endParaRPr lang="en-US" dirty="0"/>
          </a:p>
          <a:p>
            <a:endParaRPr lang="en-US" dirty="0" smtClean="0"/>
          </a:p>
          <a:p>
            <a:r>
              <a:rPr lang="en-US" dirty="0" smtClean="0"/>
              <a:t>A</a:t>
            </a:r>
            <a:r>
              <a:rPr lang="en-US" dirty="0"/>
              <a:t> </a:t>
            </a:r>
            <a:r>
              <a:rPr lang="en-US" dirty="0">
                <a:hlinkClick r:id="rId2"/>
              </a:rPr>
              <a:t>matrix</a:t>
            </a:r>
            <a:r>
              <a:rPr lang="en-US" dirty="0"/>
              <a:t> is a two-dimensional data object made of m rows and n columns, therefore having total m x n values. If most of the elements of the matrix have </a:t>
            </a:r>
            <a:r>
              <a:rPr lang="en-US" b="1" dirty="0"/>
              <a:t>0 value</a:t>
            </a:r>
            <a:r>
              <a:rPr lang="en-US" dirty="0"/>
              <a:t>, then it is called a sparse matrix.</a:t>
            </a:r>
          </a:p>
        </p:txBody>
      </p:sp>
    </p:spTree>
    <p:extLst>
      <p:ext uri="{BB962C8B-B14F-4D97-AF65-F5344CB8AC3E}">
        <p14:creationId xmlns="" xmlns:p14="http://schemas.microsoft.com/office/powerpoint/2010/main" val="17786723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Sparse Matrix and its </a:t>
            </a:r>
            <a:r>
              <a:rPr lang="en-US" dirty="0" smtClean="0"/>
              <a:t>representations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Why to </a:t>
            </a:r>
            <a:r>
              <a:rPr lang="en-US" b="1" dirty="0"/>
              <a:t>use Sparse Matrix instead of simple matrix </a:t>
            </a:r>
            <a:r>
              <a:rPr lang="en-US" b="1" dirty="0" smtClean="0"/>
              <a:t>?</a:t>
            </a:r>
          </a:p>
          <a:p>
            <a:pPr fontAlgn="base"/>
            <a:r>
              <a:rPr lang="en-US" b="1" dirty="0"/>
              <a:t>Storage: </a:t>
            </a:r>
            <a:r>
              <a:rPr lang="en-US" dirty="0"/>
              <a:t>There are lesser non-zero elements than zeros and thus lesser memory can be used to store only those elements.</a:t>
            </a:r>
          </a:p>
          <a:p>
            <a:pPr fontAlgn="base"/>
            <a:r>
              <a:rPr lang="en-US" b="1" dirty="0"/>
              <a:t>Computing time:</a:t>
            </a:r>
            <a:r>
              <a:rPr lang="en-US" dirty="0"/>
              <a:t> Computing time can be saved by logically designing a data structure traversing only non-zero elements..</a:t>
            </a:r>
          </a:p>
          <a:p>
            <a:r>
              <a:rPr lang="en-US" dirty="0" smtClean="0"/>
              <a:t>Example:</a:t>
            </a:r>
          </a:p>
          <a:p>
            <a:pPr marL="274320" lvl="1" indent="0">
              <a:buNone/>
            </a:pPr>
            <a:r>
              <a:rPr lang="en-US" dirty="0" smtClean="0"/>
              <a:t>0 </a:t>
            </a:r>
            <a:r>
              <a:rPr lang="en-US" dirty="0"/>
              <a:t>0 3 0 4            </a:t>
            </a:r>
          </a:p>
          <a:p>
            <a:pPr marL="274320" lvl="1" indent="0">
              <a:buNone/>
            </a:pPr>
            <a:r>
              <a:rPr lang="en-US" dirty="0" smtClean="0"/>
              <a:t>0 </a:t>
            </a:r>
            <a:r>
              <a:rPr lang="en-US" dirty="0"/>
              <a:t>0 5 7 0</a:t>
            </a:r>
          </a:p>
          <a:p>
            <a:pPr marL="274320" lvl="1" indent="0">
              <a:buNone/>
            </a:pPr>
            <a:r>
              <a:rPr lang="en-US" dirty="0"/>
              <a:t>0 0 0 0 0</a:t>
            </a:r>
          </a:p>
          <a:p>
            <a:pPr marL="274320" lvl="1" indent="0">
              <a:buNone/>
            </a:pPr>
            <a:r>
              <a:rPr lang="en-US" dirty="0"/>
              <a:t>0 2 6 0 0</a:t>
            </a:r>
          </a:p>
        </p:txBody>
      </p:sp>
    </p:spTree>
    <p:extLst>
      <p:ext uri="{BB962C8B-B14F-4D97-AF65-F5344CB8AC3E}">
        <p14:creationId xmlns="" xmlns:p14="http://schemas.microsoft.com/office/powerpoint/2010/main" val="1017859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data structure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According to nature of size</a:t>
            </a:r>
          </a:p>
          <a:p>
            <a:pPr lvl="1"/>
            <a:r>
              <a:rPr lang="en-US" b="1" dirty="0" smtClean="0"/>
              <a:t>Static data structure: </a:t>
            </a:r>
            <a:r>
              <a:rPr lang="en-US" dirty="0" smtClean="0"/>
              <a:t>A data structure said to be static if we can store data up to a fix number. </a:t>
            </a:r>
            <a:r>
              <a:rPr lang="en-US" dirty="0" err="1" smtClean="0"/>
              <a:t>Eg</a:t>
            </a:r>
            <a:r>
              <a:rPr lang="en-US" dirty="0" smtClean="0"/>
              <a:t>: Array.</a:t>
            </a:r>
            <a:endParaRPr lang="en-US" b="1" dirty="0" smtClean="0"/>
          </a:p>
          <a:p>
            <a:pPr lvl="1"/>
            <a:r>
              <a:rPr lang="en-US" dirty="0" smtClean="0"/>
              <a:t>Dynamic data structure</a:t>
            </a:r>
          </a:p>
          <a:p>
            <a:r>
              <a:rPr lang="en-US" dirty="0" smtClean="0"/>
              <a:t>According to its occurrence</a:t>
            </a:r>
          </a:p>
          <a:p>
            <a:pPr lvl="1"/>
            <a:r>
              <a:rPr lang="en-US" dirty="0" smtClean="0"/>
              <a:t>Linear data structure</a:t>
            </a:r>
          </a:p>
          <a:p>
            <a:pPr lvl="1"/>
            <a:r>
              <a:rPr lang="en-US" dirty="0" smtClean="0"/>
              <a:t>Non-linear data structure</a:t>
            </a:r>
          </a:p>
          <a:p>
            <a:r>
              <a:rPr lang="en-US" dirty="0" smtClean="0"/>
              <a:t>Primitive and non-primitive</a:t>
            </a:r>
          </a:p>
          <a:p>
            <a:r>
              <a:rPr lang="en-US" dirty="0" smtClean="0"/>
              <a:t>Homogeneous and non-homogeneous</a:t>
            </a:r>
            <a:endParaRPr lang="en-US" dirty="0"/>
          </a:p>
        </p:txBody>
      </p:sp>
    </p:spTree>
    <p:extLst>
      <p:ext uri="{BB962C8B-B14F-4D97-AF65-F5344CB8AC3E}">
        <p14:creationId xmlns="" xmlns:p14="http://schemas.microsoft.com/office/powerpoint/2010/main" val="344477972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storing </a:t>
            </a:r>
            <a:r>
              <a:rPr lang="en-US" dirty="0"/>
              <a:t>non-zero elements with </a:t>
            </a:r>
            <a:r>
              <a:rPr lang="en-US" b="1" dirty="0"/>
              <a:t>triples- (Row, Column, value</a:t>
            </a:r>
            <a:r>
              <a:rPr lang="en-US" b="1" dirty="0" smtClean="0"/>
              <a:t>)</a:t>
            </a:r>
          </a:p>
          <a:p>
            <a:endParaRPr lang="en-US" b="1" dirty="0" smtClean="0"/>
          </a:p>
          <a:p>
            <a:pPr marL="0" indent="0" fontAlgn="base">
              <a:buNone/>
            </a:pPr>
            <a:r>
              <a:rPr lang="en-US" dirty="0"/>
              <a:t>Sparse Matrix Representations can be done in many ways following are two common representations:</a:t>
            </a:r>
          </a:p>
          <a:p>
            <a:pPr fontAlgn="base"/>
            <a:r>
              <a:rPr lang="en-US" dirty="0"/>
              <a:t>Array representation</a:t>
            </a:r>
          </a:p>
          <a:p>
            <a:pPr fontAlgn="base"/>
            <a:r>
              <a:rPr lang="en-US" dirty="0"/>
              <a:t>Linked list representation</a:t>
            </a:r>
          </a:p>
          <a:p>
            <a:endParaRPr lang="en-US" dirty="0"/>
          </a:p>
        </p:txBody>
      </p:sp>
    </p:spTree>
    <p:extLst>
      <p:ext uri="{BB962C8B-B14F-4D97-AF65-F5344CB8AC3E}">
        <p14:creationId xmlns="" xmlns:p14="http://schemas.microsoft.com/office/powerpoint/2010/main" val="55819147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Array </a:t>
            </a:r>
            <a:r>
              <a:rPr lang="en-US" dirty="0" smtClean="0"/>
              <a:t>representation</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2D array is used to represent a sparse matrix in which there are three rows named as</a:t>
            </a:r>
          </a:p>
          <a:p>
            <a:pPr fontAlgn="base"/>
            <a:r>
              <a:rPr lang="en-US" b="1" dirty="0"/>
              <a:t>Row: </a:t>
            </a:r>
            <a:r>
              <a:rPr lang="en-US" dirty="0"/>
              <a:t>Index of row, where non-zero element is located</a:t>
            </a:r>
          </a:p>
          <a:p>
            <a:pPr fontAlgn="base"/>
            <a:r>
              <a:rPr lang="en-US" b="1" dirty="0"/>
              <a:t>Column: </a:t>
            </a:r>
            <a:r>
              <a:rPr lang="en-US" dirty="0"/>
              <a:t>Index of column, where non-zero element is located</a:t>
            </a:r>
          </a:p>
          <a:p>
            <a:pPr fontAlgn="base"/>
            <a:r>
              <a:rPr lang="en-US" b="1" dirty="0"/>
              <a:t>Value: </a:t>
            </a:r>
            <a:r>
              <a:rPr lang="en-US" dirty="0"/>
              <a:t>Value of the non zero element located at index – (</a:t>
            </a:r>
            <a:r>
              <a:rPr lang="en-US" dirty="0" err="1"/>
              <a:t>row,column</a:t>
            </a:r>
            <a:r>
              <a:rPr lang="en-US" dirty="0"/>
              <a:t>)</a:t>
            </a:r>
          </a:p>
          <a:p>
            <a:endParaRPr lang="en-US" dirty="0"/>
          </a:p>
        </p:txBody>
      </p:sp>
    </p:spTree>
    <p:extLst>
      <p:ext uri="{BB962C8B-B14F-4D97-AF65-F5344CB8AC3E}">
        <p14:creationId xmlns="" xmlns:p14="http://schemas.microsoft.com/office/powerpoint/2010/main" val="29570532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285750" y="1828800"/>
            <a:ext cx="8934450" cy="20672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6351743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Linked Lists</a:t>
            </a:r>
            <a:endParaRPr lang="en-US" dirty="0"/>
          </a:p>
        </p:txBody>
      </p:sp>
      <p:sp>
        <p:nvSpPr>
          <p:cNvPr id="3" name="Content Placeholder 2"/>
          <p:cNvSpPr>
            <a:spLocks noGrp="1"/>
          </p:cNvSpPr>
          <p:nvPr>
            <p:ph idx="1"/>
          </p:nvPr>
        </p:nvSpPr>
        <p:spPr/>
        <p:txBody>
          <a:bodyPr>
            <a:normAutofit fontScale="85000" lnSpcReduction="10000"/>
          </a:bodyPr>
          <a:lstStyle/>
          <a:p>
            <a:pPr marL="0" indent="0" fontAlgn="base">
              <a:buNone/>
            </a:pPr>
            <a:r>
              <a:rPr lang="en-US" dirty="0"/>
              <a:t>In linked list, each node has four fields. These four fields are defined as:</a:t>
            </a:r>
          </a:p>
          <a:p>
            <a:pPr fontAlgn="base"/>
            <a:r>
              <a:rPr lang="en-US" b="1" dirty="0"/>
              <a:t>Row: </a:t>
            </a:r>
            <a:r>
              <a:rPr lang="en-US" dirty="0"/>
              <a:t>Index of row, where non-zero element is located</a:t>
            </a:r>
          </a:p>
          <a:p>
            <a:pPr fontAlgn="base"/>
            <a:r>
              <a:rPr lang="en-US" b="1" dirty="0"/>
              <a:t>Column: </a:t>
            </a:r>
            <a:r>
              <a:rPr lang="en-US" dirty="0"/>
              <a:t>Index of column, where non-zero element is located</a:t>
            </a:r>
          </a:p>
          <a:p>
            <a:pPr fontAlgn="base"/>
            <a:r>
              <a:rPr lang="en-US" b="1" dirty="0"/>
              <a:t>Value: </a:t>
            </a:r>
            <a:r>
              <a:rPr lang="en-US" dirty="0"/>
              <a:t>Value of the non zero element located at index – (</a:t>
            </a:r>
            <a:r>
              <a:rPr lang="en-US" dirty="0" err="1"/>
              <a:t>row,column</a:t>
            </a:r>
            <a:r>
              <a:rPr lang="en-US" dirty="0"/>
              <a:t>)</a:t>
            </a:r>
          </a:p>
          <a:p>
            <a:pPr fontAlgn="base"/>
            <a:r>
              <a:rPr lang="en-US" b="1" dirty="0"/>
              <a:t>Next node: </a:t>
            </a:r>
            <a:r>
              <a:rPr lang="en-US" dirty="0"/>
              <a:t>Address of the next node</a:t>
            </a:r>
          </a:p>
          <a:p>
            <a:endParaRPr lang="en-US" dirty="0"/>
          </a:p>
        </p:txBody>
      </p:sp>
    </p:spTree>
    <p:extLst>
      <p:ext uri="{BB962C8B-B14F-4D97-AF65-F5344CB8AC3E}">
        <p14:creationId xmlns="" xmlns:p14="http://schemas.microsoft.com/office/powerpoint/2010/main" val="10278771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7932" y="1200150"/>
            <a:ext cx="8511268" cy="3200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1933076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pPr marL="0" indent="0" algn="ctr">
              <a:buNone/>
            </a:pPr>
            <a:r>
              <a:rPr lang="en-US" dirty="0" smtClean="0">
                <a:solidFill>
                  <a:srgbClr val="FF0000"/>
                </a:solidFill>
              </a:rPr>
              <a:t>Will Continue in next lecture…</a:t>
            </a:r>
            <a:endParaRPr lang="en-US" dirty="0">
              <a:solidFill>
                <a:srgbClr val="FF0000"/>
              </a:solidFill>
            </a:endParaRPr>
          </a:p>
        </p:txBody>
      </p:sp>
    </p:spTree>
    <p:extLst>
      <p:ext uri="{BB962C8B-B14F-4D97-AF65-F5344CB8AC3E}">
        <p14:creationId xmlns="" xmlns:p14="http://schemas.microsoft.com/office/powerpoint/2010/main" val="2088235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data structure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According to nature of size</a:t>
            </a:r>
          </a:p>
          <a:p>
            <a:pPr lvl="1"/>
            <a:r>
              <a:rPr lang="en-US" dirty="0" smtClean="0"/>
              <a:t>Static data structure</a:t>
            </a:r>
          </a:p>
          <a:p>
            <a:pPr lvl="1"/>
            <a:r>
              <a:rPr lang="en-US" b="1" dirty="0" smtClean="0"/>
              <a:t>Dynamic data structure: </a:t>
            </a:r>
          </a:p>
          <a:p>
            <a:r>
              <a:rPr lang="en-US" dirty="0" smtClean="0"/>
              <a:t>According to its occurrence</a:t>
            </a:r>
          </a:p>
          <a:p>
            <a:pPr lvl="1"/>
            <a:r>
              <a:rPr lang="en-US" dirty="0" smtClean="0"/>
              <a:t>Linear data structure</a:t>
            </a:r>
          </a:p>
          <a:p>
            <a:pPr lvl="1"/>
            <a:r>
              <a:rPr lang="en-US" dirty="0" smtClean="0"/>
              <a:t>Non-linear data structure</a:t>
            </a:r>
          </a:p>
          <a:p>
            <a:r>
              <a:rPr lang="en-US" dirty="0" smtClean="0"/>
              <a:t>Primitive and non-primitive</a:t>
            </a:r>
          </a:p>
          <a:p>
            <a:r>
              <a:rPr lang="en-US" dirty="0" smtClean="0"/>
              <a:t>Homogeneous and non-homogeneous</a:t>
            </a:r>
            <a:endParaRPr lang="en-US" dirty="0"/>
          </a:p>
        </p:txBody>
      </p:sp>
    </p:spTree>
    <p:extLst>
      <p:ext uri="{BB962C8B-B14F-4D97-AF65-F5344CB8AC3E}">
        <p14:creationId xmlns="" xmlns:p14="http://schemas.microsoft.com/office/powerpoint/2010/main" val="2512030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data structure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According to nature of size</a:t>
            </a:r>
          </a:p>
          <a:p>
            <a:pPr lvl="1"/>
            <a:r>
              <a:rPr lang="en-US" dirty="0" smtClean="0"/>
              <a:t>Static data structure</a:t>
            </a:r>
          </a:p>
          <a:p>
            <a:pPr lvl="1"/>
            <a:r>
              <a:rPr lang="en-US" b="1" dirty="0" smtClean="0"/>
              <a:t>Dynamic data structure: </a:t>
            </a:r>
            <a:r>
              <a:rPr lang="en-US" dirty="0" smtClean="0"/>
              <a:t>which allows programmer to change its size during program execution to add or delete data. E.g.. Link list, tree, graph etc.</a:t>
            </a:r>
          </a:p>
          <a:p>
            <a:r>
              <a:rPr lang="en-US" dirty="0" smtClean="0"/>
              <a:t>According to its occurrence</a:t>
            </a:r>
          </a:p>
          <a:p>
            <a:pPr lvl="1"/>
            <a:r>
              <a:rPr lang="en-US" dirty="0" smtClean="0"/>
              <a:t>Linear data structure</a:t>
            </a:r>
          </a:p>
          <a:p>
            <a:pPr lvl="1"/>
            <a:r>
              <a:rPr lang="en-US" dirty="0" smtClean="0"/>
              <a:t>Non-linear data structure</a:t>
            </a:r>
          </a:p>
          <a:p>
            <a:r>
              <a:rPr lang="en-US" dirty="0" smtClean="0"/>
              <a:t>Primitive and non-primitive</a:t>
            </a:r>
          </a:p>
          <a:p>
            <a:r>
              <a:rPr lang="en-US" dirty="0" smtClean="0"/>
              <a:t>Homogeneous and non-homogeneous</a:t>
            </a:r>
            <a:endParaRPr lang="en-US" dirty="0"/>
          </a:p>
        </p:txBody>
      </p:sp>
    </p:spTree>
    <p:extLst>
      <p:ext uri="{BB962C8B-B14F-4D97-AF65-F5344CB8AC3E}">
        <p14:creationId xmlns="" xmlns:p14="http://schemas.microsoft.com/office/powerpoint/2010/main" val="3251657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TotalTime>
  <Words>1815</Words>
  <Application>Microsoft Office PowerPoint</Application>
  <PresentationFormat>On-screen Show (16:9)</PresentationFormat>
  <Paragraphs>400</Paragraphs>
  <Slides>75</Slides>
  <Notes>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Data Structure (KCS301) Unit - 1</vt:lpstr>
      <vt:lpstr>Content</vt:lpstr>
      <vt:lpstr>What is data Structure</vt:lpstr>
      <vt:lpstr>Need of data Structure</vt:lpstr>
      <vt:lpstr>Type of data structure</vt:lpstr>
      <vt:lpstr>Type of data structure</vt:lpstr>
      <vt:lpstr>Type of data structure</vt:lpstr>
      <vt:lpstr>Type of data structure</vt:lpstr>
      <vt:lpstr>Type of data structure</vt:lpstr>
      <vt:lpstr>Type of data structure</vt:lpstr>
      <vt:lpstr>Type of data structure</vt:lpstr>
      <vt:lpstr>Type of data structure</vt:lpstr>
      <vt:lpstr>Type of data structure</vt:lpstr>
      <vt:lpstr>Slide 14</vt:lpstr>
      <vt:lpstr>Type of data structure</vt:lpstr>
      <vt:lpstr>Type of data structure</vt:lpstr>
      <vt:lpstr>Primitive and non-primitive Data Structure </vt:lpstr>
      <vt:lpstr>Primitive and non-primitive Data Structure </vt:lpstr>
      <vt:lpstr>Type of data structure</vt:lpstr>
      <vt:lpstr>Slide 20</vt:lpstr>
      <vt:lpstr>Slide 21</vt:lpstr>
      <vt:lpstr>Data type vs Data structure</vt:lpstr>
      <vt:lpstr>Data Structure Operations</vt:lpstr>
      <vt:lpstr>Algorithm</vt:lpstr>
      <vt:lpstr>Type of Analysis</vt:lpstr>
      <vt:lpstr>Type of Analysis</vt:lpstr>
      <vt:lpstr>Type of Analysis</vt:lpstr>
      <vt:lpstr>Type of Analysis</vt:lpstr>
      <vt:lpstr>Asymptotic Notations</vt:lpstr>
      <vt:lpstr>big Oh (Asymptotic Notation for upper bound worst case)</vt:lpstr>
      <vt:lpstr>big Oh</vt:lpstr>
      <vt:lpstr>Definition of “Big Omega“ asymptotic lower bound-best case</vt:lpstr>
      <vt:lpstr>Definition of “Big Omega“ asymptotic lower bound-best case</vt:lpstr>
      <vt:lpstr>Definition of "big Theta“ asymptotically tight bound -avarage case</vt:lpstr>
      <vt:lpstr>Slide 35</vt:lpstr>
      <vt:lpstr>Algorithm Efficiency</vt:lpstr>
      <vt:lpstr>Array</vt:lpstr>
      <vt:lpstr>Slide 38</vt:lpstr>
      <vt:lpstr>Type of Array</vt:lpstr>
      <vt:lpstr>Memmory allocation in 1D array</vt:lpstr>
      <vt:lpstr>Slide 41</vt:lpstr>
      <vt:lpstr>Calculating the Length of an Array</vt:lpstr>
      <vt:lpstr>Slide 43</vt:lpstr>
      <vt:lpstr>Slide 44</vt:lpstr>
      <vt:lpstr>Slide 45</vt:lpstr>
      <vt:lpstr>Slide 46</vt:lpstr>
      <vt:lpstr>Traversing an array</vt:lpstr>
      <vt:lpstr>Write a program to read and display n numbers using an array.</vt:lpstr>
      <vt:lpstr>output</vt:lpstr>
      <vt:lpstr>Inserting an Element in an Array </vt:lpstr>
      <vt:lpstr>Algorithm to Insert an Element in the Middle of an Array</vt:lpstr>
      <vt:lpstr>Slide 52</vt:lpstr>
      <vt:lpstr>Write a program to insert a number at a given location in an array.</vt:lpstr>
      <vt:lpstr>Output</vt:lpstr>
      <vt:lpstr>Deleting an Element from an Array</vt:lpstr>
      <vt:lpstr>Algorithm to delete an element from the middle of an array</vt:lpstr>
      <vt:lpstr>Slide 57</vt:lpstr>
      <vt:lpstr>Declaring Two-dimensional Arrays</vt:lpstr>
      <vt:lpstr>Slide 59</vt:lpstr>
      <vt:lpstr>Memory allocation</vt:lpstr>
      <vt:lpstr>row major order</vt:lpstr>
      <vt:lpstr>row major order</vt:lpstr>
      <vt:lpstr>Slide 63</vt:lpstr>
      <vt:lpstr>Column Major Order</vt:lpstr>
      <vt:lpstr>Column Major Order</vt:lpstr>
      <vt:lpstr>Slide 66</vt:lpstr>
      <vt:lpstr>Slide 67</vt:lpstr>
      <vt:lpstr>Sparse Matrix and its representations</vt:lpstr>
      <vt:lpstr>Sparse Matrix and its representations</vt:lpstr>
      <vt:lpstr>Slide 70</vt:lpstr>
      <vt:lpstr>Array representation</vt:lpstr>
      <vt:lpstr>Slide 72</vt:lpstr>
      <vt:lpstr>Using Linked Lists</vt:lpstr>
      <vt:lpstr>Slide 74</vt:lpstr>
      <vt:lpstr>Slide 75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(RCS405)</dc:title>
  <dc:creator>amit</dc:creator>
  <cp:lastModifiedBy>Narayan</cp:lastModifiedBy>
  <cp:revision>46</cp:revision>
  <dcterms:created xsi:type="dcterms:W3CDTF">2006-08-16T00:00:00Z</dcterms:created>
  <dcterms:modified xsi:type="dcterms:W3CDTF">2023-09-23T05:16:53Z</dcterms:modified>
</cp:coreProperties>
</file>