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8" r:id="rId13"/>
    <p:sldId id="269" r:id="rId14"/>
    <p:sldId id="270" r:id="rId15"/>
    <p:sldId id="271" r:id="rId16"/>
    <p:sldId id="272" r:id="rId17"/>
    <p:sldId id="273" r:id="rId18"/>
    <p:sldId id="274" r:id="rId19"/>
    <p:sldId id="282" r:id="rId20"/>
    <p:sldId id="283" r:id="rId21"/>
    <p:sldId id="275" r:id="rId22"/>
    <p:sldId id="276" r:id="rId23"/>
    <p:sldId id="277"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34F0F-6115-4B54-BE67-8705AB464409}" v="6043" dt="2021-05-29T10:17:57.244"/>
    <p1510:client id="{6D52BDC0-FA9B-44F4-AB28-0D68E13C49EF}" v="10" dt="2021-05-29T13:23:47.174"/>
    <p1510:client id="{8353D160-6939-4E56-871A-AC362C861395}" v="1511" dt="2021-05-29T10:40:51.491"/>
    <p1510:client id="{E6AC6E4F-29B6-4E5A-83F9-4BCE5C3B5A5C}" v="139" dt="2021-05-29T13:46:40.336"/>
    <p1510:client id="{F9E38A14-3ED2-4460-8773-76227BFA65E2}" v="4111" dt="2021-05-29T13:16:19.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9T13:27:42.535"/>
    </inkml:context>
    <inkml:brush xml:id="br0">
      <inkml:brushProperty name="width" value="0.1" units="cm"/>
      <inkml:brushProperty name="height" value="0.1" units="cm"/>
    </inkml:brush>
  </inkml:definitions>
  <inkml:trace contextRef="#ctx0" brushRef="#br0">15696 4662 16383 0 0,'-9'0'0'0'0,"-7"0"0"0"0,-6 0 0 0 0,-4 0 0 0 0,-1 0 0 0 0,-1 0 0 0 0,0 0 0 0 0,0 0 0 0 0,0-4 0 0 0,5-7 0 0 0,-7 0 0 0 0,-3-4 0 0 0,0 1 0 0 0,-4 3 0 0 0,0 3 0 0 0,2-1 0 0 0,2-4 0 0 0,3 1 0 0 0,-3 1 0 0 0,-1 4 0 0 0,-2 2 0 0 0,-6 3 0 0 0,1 1 0 0 0,-1-4 0 0 0,-4-1 0 0 0,2 1 0 0 0,5-3 0 0 0,3-6 0 0 0,4 1 0 0 0,-1 2 0 0 0,-1 3 0 0 0,-2 2 0 0 0,-5 4 0 0 0,0 0 0 0 0,-1 2 0 0 0,1 0 0 0 0,-1 1 0 0 0,2 0 0 0 0,-1-1 0 0 0,-3 0 0 0 0,2 1 0 0 0,-1-1 0 0 0,2 0 0 0 0,0 0 0 0 0,-3 0 0 0 0,1 0 0 0 0,0 0 0 0 0,2 0 0 0 0,0 0 0 0 0,-3 0 0 0 0,2 0 0 0 0,-1 0 0 0 0,2 0 0 0 0,-1 0 0 0 0,-2 0 0 0 0,-7 0 0 0 0,-4 0 0 0 0,3 0 0 0 0,1 0 0 0 0,0 0 0 0 0,5 0 0 0 0,1 0 0 0 0,3 0 0 0 0,1 0 0 0 0,-3 0 0 0 0,2 0 0 0 0,0-5 0 0 0,-3-1 0 0 0,-2 1 0 0 0,2 0 0 0 0,-1 2 0 0 0,4 1 0 0 0,0 1 0 0 0,-3 0 0 0 0,3 1 0 0 0,-1 0 0 0 0,3 1 0 0 0,-2-1 0 0 0,-2 0 0 0 0,2 0 0 0 0,-1 0 0 0 0,7 5 0 0 0,5 5 0 0 0,-2 2 0 0 0,2-2 0 0 0,-5-2 0 0 0,1-3 0 0 0,-4-1 0 0 0,-3-3 0 0 0,0 4 0 0 0,-1 1 0 0 0,-3-1 0 0 0,-7-1 0 0 0,-3-1 0 0 0,-10-1 0 0 0,1-2 0 0 0,3 1 0 0 0,8 3 0 0 0,13 6 0 0 0,8 6 0 0 0,6 5 0 0 0,3 7 0 0 0,6 4 0 0 0,-4-3 0 0 0,-2-8 0 0 0,3 3 0 0 0,5 1 0 0 0,5 6 0 0 0,5 6 0 0 0,3 1 0 0 0,2 4 0 0 0,1-1 0 0 0,6-8 0 0 0,1 0 0 0 0,4-1 0 0 0,5-2 0 0 0,-1-2 0 0 0,-2 0 0 0 0,-4 4 0 0 0,1 0 0 0 0,4 0 0 0 0,-1-1 0 0 0,2-6 0 0 0,2-3 0 0 0,0 0 0 0 0,0 0 0 0 0,2 1 0 0 0,7 6 0 0 0,4 2 0 0 0,5 0 0 0 0,2 0 0 0 0,-2-1 0 0 0,-2-1 0 0 0,3-2 0 0 0,0-4 0 0 0,-7-2 0 0 0,1-5 0 0 0,0-5 0 0 0,3-4 0 0 0,2 1 0 0 0,-6 3 0 0 0,1 1 0 0 0,0-3 0 0 0,-5 3 0 0 0,3-2 0 0 0,4-2 0 0 0,3-2 0 0 0,3-3 0 0 0,0-1 0 0 0,3-2 0 0 0,3 0 0 0 0,-1 0 0 0 0,1-1 0 0 0,-3 1 0 0 0,1 0 0 0 0,2-1 0 0 0,3 1 0 0 0,7 0 0 0 0,-1 5 0 0 0,-1 1 0 0 0,-5-1 0 0 0,-1 0 0 0 0,0-2 0 0 0,-2-1 0 0 0,-1-1 0 0 0,-2 0 0 0 0,0-1 0 0 0,2 0 0 0 0,-5 4 0 0 0,-6 6 0 0 0,1 2 0 0 0,0-2 0 0 0,3-2 0 0 0,0-3 0 0 0,2-2 0 0 0,5-2 0 0 0,-1 0 0 0 0,1-1 0 0 0,-2-1 0 0 0,1 1 0 0 0,2-1 0 0 0,-1 1 0 0 0,0 0 0 0 0,-2 0 0 0 0,1 0 0 0 0,2 0 0 0 0,-2 0 0 0 0,1 0 0 0 0,-2 4 0 0 0,0 2 0 0 0,3 0 0 0 0,-1-2 0 0 0,0 0 0 0 0,2-2 0 0 0,-2-1 0 0 0,1-1 0 0 0,-3 0 0 0 0,1 0 0 0 0,2 0 0 0 0,-2 0 0 0 0,1-1 0 0 0,-2 1 0 0 0,0 0 0 0 0,3 0 0 0 0,-2 0 0 0 0,1 0 0 0 0,-2 0 0 0 0,1 0 0 0 0,2 0 0 0 0,-2 0 0 0 0,1 0 0 0 0,-7 5 0 0 0,-5 5 0 0 0,6 2 0 0 0,6-6 0 0 0,3-5 0 0 0,0-1 0 0 0,10-1 0 0 0,3-1 0 0 0,-2 0 0 0 0,-3 1 0 0 0,-2 0 0 0 0,-4 1 0 0 0,-2-1 0 0 0,-5 1 0 0 0,1 0 0 0 0,1 0 0 0 0,-1 0 0 0 0,0 0 0 0 0,-1 1 0 0 0,0-1 0 0 0,3 0 0 0 0,-2 0 0 0 0,5 0 0 0 0,4 0 0 0 0,3 0 0 0 0,9 0 0 0 0,-1 0 0 0 0,7 0 0 0 0,1 0 0 0 0,-8 0 0 0 0,-4 0 0 0 0,-4 0 0 0 0,-7 0 0 0 0,-1 0 0 0 0,-5 0 0 0 0,0 0 0 0 0,-3 0 0 0 0,2 0 0 0 0,2 0 0 0 0,-5-5 0 0 0,-5-1 0 0 0,-3-4 0 0 0,-7-5 0 0 0,2 0 0 0 0,6-2 0 0 0,2 2 0 0 0,6 4 0 0 0,-1 3 0 0 0,4 3 0 0 0,2-1 0 0 0,0-6 0 0 0,-3-3 0 0 0,-5-6 0 0 0,2-2 0 0 0,-6-2 0 0 0,-9-2 0 0 0,-7-5 0 0 0,-2-1 0 0 0,1 4 0 0 0,-1 4 0 0 0,1 5 0 0 0,-2 1 0 0 0,-3 1 0 0 0,-2-7 0 0 0,-4-8 0 0 0,-1-2 0 0 0,-1-5 0 0 0,-1 0 0 0 0,-1-2 0 0 0,0-3 0 0 0,1 2 0 0 0,-1-1 0 0 0,1 2 0 0 0,0 0 0 0 0,0-2 0 0 0,0 2 0 0 0,0 3 0 0 0,-5 4 0 0 0,-5 4 0 0 0,-2 2 0 0 0,2 2 0 0 0,-2 1 0 0 0,0 0 0 0 0,-1 0 0 0 0,1 0 0 0 0,-2 5 0 0 0,-3 1 0 0 0,-3-1 0 0 0,-3-1 0 0 0,-6-1 0 0 0,-7-1 0 0 0,-3 3 0 0 0,-3 5 0 0 0,2 6 0 0 0,-3 0 0 0 0,-2-3 0 0 0,2 0 0 0 0,-1 3 0 0 0,-2 4 0 0 0,3 1 0 0 0,-1 3 0 0 0,3 1 0 0 0,-1 1 0 0 0,-2 1 0 0 0,2-5 0 0 0,-1-6 0 0 0,-2-1 0 0 0,1 1 0 0 0,1 2 0 0 0,-3 3 0 0 0,3 2 0 0 0,-1 1 0 0 0,3 2 0 0 0,0 0 0 0 0,-3 0 0 0 0,1 1 0 0 0,0-1 0 0 0,3 1 0 0 0,-2-1 0 0 0,-2 0 0 0 0,2 0 0 0 0,-1 0 0 0 0,-7 0 0 0 0,-3 0 0 0 0,-3 0 0 0 0,5 0 0 0 0,1 0 0 0 0,5 0 0 0 0,2 0 0 0 0,-2 0 0 0 0,3 0 0 0 0,-1 0 0 0 0,-2 4 0 0 0,2 2 0 0 0,0 0 0 0 0,2-1 0 0 0,0-2 0 0 0,1 3 0 0 0,9 2-16383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9T13:27:42.550"/>
    </inkml:context>
    <inkml:brush xml:id="br0">
      <inkml:brushProperty name="width" value="0.1" units="cm"/>
      <inkml:brushProperty name="height" value="0.1" units="cm"/>
    </inkml:brush>
  </inkml:definitions>
  <inkml:trace contextRef="#ctx0" brushRef="#br0">4859 7138 16383 0 0,'5'0'0'0'0,"5"0"0"0"0,11 0 0 0 0,6 0 0 0 0,16 0 0 0 0,10 0 0 0 0,10 0 0 0 0,11 0 0 0 0,3 0 0 0 0,6 0 0 0 0,-2 0 0 0 0,3 0 0 0 0,10 0 0 0 0,7 0 0 0 0,13 5 0 0 0,-3 1 0 0 0,-4 0 0 0 0,4-2 0 0 0,5 0 0 0 0,-4-2 0 0 0,-12-1 0 0 0,-5-1 0 0 0,0 0 0 0 0,-13 0 0 0 0,-1 0 0 0 0,-6-1 0 0 0,-11 1 0 0 0,-8 0 0 0 0,-8 0 0 0 0,-4 0 0 0 0,0 0 0 0 0,-4 0 0 0 0,2 0 0 0 0,-3 0 0 0 0,1 0 0 0 0,-1 4 0 0 0,1 7 0 0 0,3 1 0 0 0,-2-2 0 0 0,2-2 0 0 0,-2-3 0 0 0,-4-2 0 0 0,-3-1 0 0 0,-3-2 0 0 0,2 0 0 0 0,0 0 0 0 0,-2-1 0 0 0,0 1 0 0 0,-7-5 0 0 0,-2-6 0 0 0,4-1 0 0 0,2 2 0 0 0,5 2 0 0 0,16 3 0 0 0,3 1 0 0 0,11 3 0 0 0,-1 1 0 0 0,7 0 0 0 0,6 0 0 0 0,12 1 0 0 0,14-1 0 0 0,12 1 0 0 0,5 8 0 0 0,14 3 0 0 0,3-1 0 0 0,-18-1 0 0 0,-10-4 0 0 0,-19-2 0 0 0,-16-2 0 0 0,-10-1 0 0 0,-12-1 0 0 0,-6 0 0 0 0,-5 4 0 0 0,-9 6 0 0 0,-1 1 0 0 0,-1-1 0 0 0,3-2 0 0 0,7 1 0 0 0,0 5 0 0 0,3-1 0 0 0,4-2 0 0 0,-2-3 0 0 0,1-3 0 0 0,3 2 0 0 0,-4 0 0 0 0,2-1 0 0 0,-4-2 0 0 0,1-2 0 0 0,2 0 0 0 0,-2-2 0 0 0,1 1 0 0 0,-2-2 0 0 0,-4 1 0 0 0,-8-5 0 0 0,-5-6 0 0 0,-1 0 0 0 0,-5-4 0 0 0,3 1 0 0 0,3 3 0 0 0,6 3 0 0 0,7 3 0 0 0,2 3 0 0 0,-1 10 0 0 0,-3 4 0 0 0,-3 4 0 0 0,-6 5 0 0 0,-9 6 0 0 0,-6 9 0 0 0,-5 3 0 0 0,-4 2 0 0 0,-2 1 0 0 0,-2 0 0 0 0,1 4 0 0 0,4-3 0 0 0,2 1 0 0 0,0 2 0 0 0,-1-3 0 0 0,-1 1 0 0 0,-1-3 0 0 0,-1 1 0 0 0,-1 2 0 0 0,0-2 0 0 0,0 1 0 0 0,0-2 0 0 0,0 0 0 0 0,0 3 0 0 0,0-1 0 0 0,0 0 0 0 0,-1-3 0 0 0,1 2 0 0 0,0 2 0 0 0,0-2 0 0 0,0 1 0 0 0,0-2 0 0 0,0 1 0 0 0,0 2 0 0 0,0-2 0 0 0,0 1 0 0 0,0-2 0 0 0,0 0 0 0 0,0 3 0 0 0,0-1 0 0 0,0 0 0 0 0,0-3 0 0 0,0 2 0 0 0,0 2 0 0 0,0-2 0 0 0,0 1 0 0 0,0-2 0 0 0,0 1 0 0 0,0 2 0 0 0,0-2 0 0 0,0 1 0 0 0,0-2 0 0 0,0 0 0 0 0,0-1 0 0 0,0 1 0 0 0,0 2 0 0 0,0-1 0 0 0,0 1 0 0 0,0 2 0 0 0,0-2 0 0 0,0 1 0 0 0,0-3 0 0 0,0 1 0 0 0,0 2 0 0 0,0-2 0 0 0,0 1 0 0 0,0-2 0 0 0,0 0 0 0 0,0-1 0 0 0,0 1 0 0 0,-4-3 0 0 0,-11-6 0 0 0,-7-5 0 0 0,-5-3 0 0 0,3 0 0 0 0,5 4 0 0 0,6 2 0 0 0,5 5 0 0 0,4 5 0 0 0,3 1 0 0 0,1 2 0 0 0,1-1 0 0 0,-4-4 0 0 0,-2-4 0 0 0,0-3 0 0 0,-3 3 0 0 0,-6 3 0 0 0,1 1 0 0 0,-3-2 0 0 0,1-2 0 0 0,0-3 0 0 0,-8-6 0 0 0,-3-8 0 0 0,-8-7 0 0 0,-1-4 0 0 0,0-4 0 0 0,2-7 0 0 0,2-2 0 0 0,-3 0 0 0 0,-5 1 0 0 0,0 1 0 0 0,-2-2 0 0 0,-3-5 0 0 0,1 0 0 0 0,-1 1 0 0 0,-3-1 0 0 0,4 1 0 0 0,-1 3 0 0 0,2 2 0 0 0,1-2 0 0 0,-3-5 0 0 0,1 1 0 0 0,0 2 0 0 0,-2 3 0 0 0,2 2 0 0 0,0 2 0 0 0,2 2 0 0 0,-1 1 0 0 0,-2 0 0 0 0,2 1 0 0 0,-1-1 0 0 0,2 1 0 0 0,-1-1 0 0 0,-2 0 0 0 0,2 0 0 0 0,-1 0 0 0 0,2 0 0 0 0,0 0 0 0 0,-3 0 0 0 0,2 0 0 0 0,-2 0 0 0 0,4 0 0 0 0,-2 0 0 0 0,-2 0 0 0 0,2 0 0 0 0,-1 0 0 0 0,2 0 0 0 0,-1 0 0 0 0,-2 0 0 0 0,2 0 0 0 0,-1 0 0 0 0,2 0 0 0 0,0 0 0 0 0,-3 0 0 0 0,2 0 0 0 0,-2 0 0 0 0,4 0 0 0 0,-2 0 0 0 0,-2 0 0 0 0,2 0 0 0 0,-1 0 0 0 0,2 0 0 0 0,-1 0 0 0 0,-2 0 0 0 0,2 0 0 0 0,-1 0 0 0 0,2 0 0 0 0,0 0 0 0 0,-3 0 0 0 0,2 0 0 0 0,-2 0 0 0 0,4 0 0 0 0,-2 0 0 0 0,-2 0 0 0 0,2 0 0 0 0,-1 0 0 0 0,2 0 0 0 0,-1 0 0 0 0,-2 0 0 0 0,2 0 0 0 0,-1 0 0 0 0,2 0 0 0 0,0 0 0 0 0,-3 0 0 0 0,2 0 0 0 0,-2 0 0 0 0,4 0 0 0 0,-2 0 0 0 0,-2 0 0 0 0,2 0 0 0 0,-1 0 0 0 0,2 0 0 0 0,-1 0 0 0 0,-2 0 0 0 0,2 0 0 0 0,-1 0 0 0 0,7-4 0 0 0,5-2 0 0 0,-2 0 0 0 0,2 2 0 0 0,-5 0 0 0 0,-4 2 0 0 0,0 1 0 0 0,-2 1 0 0 0,1 0 0 0 0,0 0 0 0 0,-4 0 0 0 0,2 0 0 0 0,0 1 0 0 0,2-1 0 0 0,-1 0 0 0 0,2-5 0 0 0,9-5 0 0 0,-1-2 0 0 0,2 2 0 0 0,-4 2 0 0 0,-5 7 0 0 0,0 4 0 0 0,-2 1 0 0 0,-4 0 0 0 0,2 0 0 0 0,-1-2 0 0 0,2 0 0 0 0,0-1 0 0 0,-7-1 0 0 0,1-4 0 0 0,3-2 0 0 0,1 0 0 0 0,4 1 0 0 0,-2 2 0 0 0,4 0 0 0 0,-2 2 0 0 0,-12 1 0 0 0,-6 0 0 0 0,-7 0 0 0 0,-10 0 0 0 0,-10-9 0 0 0,-10-2 0 0 0,9-1 0 0 0,8 3 0 0 0,14 3 0 0 0,8 2 0 0 0,5 2 0 0 0,7 1 0 0 0,2 1 0 0 0,3-4 0 0 0,4-6 0 0 0,8-11 0 0 0,8-5 0 0 0,8-8 0 0 0,6-7 0 0 0,3-1 0 0 0,2-11 0 0 0,2-6 0 0 0,-1-7 0 0 0,1-9 0 0 0,-1-1 0 0 0,0-2 0 0 0,-1 4 0 0 0,1-3 0 0 0,-1 6 0 0 0,0 7 0 0 0,0 5 0 0 0,0 8 0 0 0,-1 4 0 0 0,1 5 0 0 0,0 1 0 0 0,0-2 0 0 0,0 2 0 0 0,0 0 0 0 0,0 1 0 0 0,0-1 0 0 0,0-12 0 0 0,0-1 0 0 0,0-9 0 0 0,0-4 0 0 0,0 6 0 0 0,0 4 0 0 0,0 7 0 0 0,0-5 0 0 0,0-4 0 0 0,0 5 0 0 0,0 3 0 0 0,0 0 0 0 0,0 5 0 0 0,0 0 0 0 0,0 5 0 0 0,0 0 0 0 0,0-3 0 0 0,0 3 0 0 0,0-2 0 0 0,0 3 0 0 0,0-1 0 0 0,0 1 0 0 0,0 0 0 0 0,0-4 0 0 0,5 3 0 0 0,5-2 0 0 0,2-3 0 0 0,-2 3 0 0 0,-2-1 0 0 0,-3 3 0 0 0,-1-1 0 0 0,-3-2 0 0 0,0 2 0 0 0,-2-1 0 0 0,1 2 0 0 0,-1 0 0 0 0,1-3 0 0 0,0 2 0 0 0,-1-1 0 0 0,1 2 0 0 0,0-1 0 0 0,0-2 0 0 0,0 2 0 0 0,5 3 0 0 0,5 9 0 0 0,11 9 0 0 0,6 8 0 0 0,7 7 0 0 0,3 4 0 0 0,3 2 0 0 0,5 2 0 0 0,-1-1 0 0 0,0 1 0 0 0,-2-1 0 0 0,1 0 0 0 0,2 0 0 0 0,-3-1 0 0 0,2 0 0 0 0,-4 0 0 0 0,2 0 0 0 0,2 0 0 0 0,7 0 0 0 0,4 0 0 0 0,11 0 0 0 0,-2 0 0 0 0,-2 0 0 0 0,-8 0 0 0 0,-4 0 0 0 0,-10 0-16383 0 0</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85981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0920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9679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4878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5/29/2021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51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3990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1822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038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0033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5/29/2021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5094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5/29/2021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6071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5/29/2021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9672017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ystem-on-a-chip" TargetMode="External"/><Relationship Id="rId2" Type="http://schemas.openxmlformats.org/officeDocument/2006/relationships/hyperlink" Target="https://en.wikipedia.org/wiki/Functional_unit" TargetMode="External"/><Relationship Id="rId1" Type="http://schemas.openxmlformats.org/officeDocument/2006/relationships/slideLayout" Target="../slideLayouts/slideLayout2.xml"/><Relationship Id="rId6" Type="http://schemas.openxmlformats.org/officeDocument/2006/relationships/hyperlink" Target="https://en.wikipedia.org/wiki/Smartphones" TargetMode="External"/><Relationship Id="rId5" Type="http://schemas.openxmlformats.org/officeDocument/2006/relationships/hyperlink" Target="https://en.wikipedia.org/wiki/Application-specific_integrated_circuit" TargetMode="External"/><Relationship Id="rId4" Type="http://schemas.openxmlformats.org/officeDocument/2006/relationships/hyperlink" Target="https://en.wikipedia.org/wiki/Bus_(compu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9">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9" name="Oval 10">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0" name="Oval 1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41"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86972" y="463756"/>
            <a:ext cx="11425823" cy="2820192"/>
          </a:xfrm>
        </p:spPr>
        <p:txBody>
          <a:bodyPr vert="horz" lIns="91440" tIns="45720" rIns="91440" bIns="45720" rtlCol="0" anchor="ctr">
            <a:normAutofit/>
          </a:bodyPr>
          <a:lstStyle/>
          <a:p>
            <a:pPr>
              <a:lnSpc>
                <a:spcPct val="90000"/>
              </a:lnSpc>
            </a:pPr>
            <a:r>
              <a:rPr lang="en-US" sz="5400" b="1">
                <a:blipFill>
                  <a:blip r:embed="rId6">
                    <a:extLst>
                      <a:ext uri="{28A0092B-C50C-407E-A947-70E740481C1C}">
                        <a14:useLocalDpi xmlns:a14="http://schemas.microsoft.com/office/drawing/2010/main" val="0"/>
                      </a:ext>
                    </a:extLst>
                  </a:blip>
                  <a:tile tx="6350" ty="-127000" sx="65000" sy="64000" flip="none" algn="tl"/>
                </a:blipFill>
              </a:rPr>
              <a:t>  Project: </a:t>
            </a:r>
            <a:r>
              <a:rPr lang="en-US" sz="6000" b="1">
                <a:blipFill>
                  <a:blip r:embed="rId6">
                    <a:extLst>
                      <a:ext uri="{28A0092B-C50C-407E-A947-70E740481C1C}">
                        <a14:useLocalDpi xmlns:a14="http://schemas.microsoft.com/office/drawing/2010/main" val="0"/>
                      </a:ext>
                    </a:extLst>
                  </a:blip>
                  <a:tile tx="6350" ty="-127000" sx="65000" sy="64000" flip="none" algn="tl"/>
                </a:blipFill>
              </a:rPr>
              <a:t>AMBA3 APB Protocol </a:t>
            </a:r>
          </a:p>
        </p:txBody>
      </p:sp>
      <p:sp>
        <p:nvSpPr>
          <p:cNvPr id="5" name="TextBox 4">
            <a:extLst>
              <a:ext uri="{FF2B5EF4-FFF2-40B4-BE49-F238E27FC236}">
                <a16:creationId xmlns:a16="http://schemas.microsoft.com/office/drawing/2014/main" id="{B11EA577-6CF4-4815-BC7F-21D8B63858A0}"/>
              </a:ext>
            </a:extLst>
          </p:cNvPr>
          <p:cNvSpPr txBox="1"/>
          <p:nvPr/>
        </p:nvSpPr>
        <p:spPr>
          <a:xfrm>
            <a:off x="3909080" y="2727508"/>
            <a:ext cx="8638783" cy="17432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20000"/>
              </a:spcBef>
              <a:spcAft>
                <a:spcPts val="600"/>
              </a:spcAft>
              <a:buClr>
                <a:schemeClr val="accent1">
                  <a:lumMod val="75000"/>
                </a:schemeClr>
              </a:buClr>
              <a:buSzPct val="85000"/>
            </a:pPr>
            <a:r>
              <a:rPr lang="en-US" sz="1600" b="1" dirty="0"/>
              <a:t>Presented By: Adnan Ashraf</a:t>
            </a:r>
            <a:endParaRPr lang="en-US" sz="1600" dirty="0"/>
          </a:p>
          <a:p>
            <a:pPr>
              <a:lnSpc>
                <a:spcPct val="90000"/>
              </a:lnSpc>
              <a:spcBef>
                <a:spcPct val="20000"/>
              </a:spcBef>
              <a:spcAft>
                <a:spcPts val="600"/>
              </a:spcAft>
              <a:buClr>
                <a:schemeClr val="accent1">
                  <a:lumMod val="75000"/>
                </a:schemeClr>
              </a:buClr>
              <a:buSzPct val="85000"/>
            </a:pPr>
            <a:r>
              <a:rPr lang="en-US" sz="1600" b="1" dirty="0"/>
              <a:t>                         BTech-ECE(2017-2021)</a:t>
            </a:r>
          </a:p>
          <a:p>
            <a:pPr>
              <a:lnSpc>
                <a:spcPct val="90000"/>
              </a:lnSpc>
              <a:spcBef>
                <a:spcPct val="20000"/>
              </a:spcBef>
              <a:spcAft>
                <a:spcPts val="600"/>
              </a:spcAft>
              <a:buClr>
                <a:schemeClr val="accent1">
                  <a:lumMod val="75000"/>
                </a:schemeClr>
              </a:buClr>
              <a:buSzPct val="85000"/>
            </a:pPr>
            <a:r>
              <a:rPr lang="en-US" sz="1600" b="1" dirty="0"/>
              <a:t>                         Soc Verification Intern : Sion Semiconductors  Pvt.  Ltd</a:t>
            </a:r>
          </a:p>
          <a:p>
            <a:pPr>
              <a:lnSpc>
                <a:spcPct val="90000"/>
              </a:lnSpc>
              <a:spcBef>
                <a:spcPct val="20000"/>
              </a:spcBef>
              <a:spcAft>
                <a:spcPts val="600"/>
              </a:spcAft>
            </a:pPr>
            <a:r>
              <a:rPr lang="en-US" sz="1600" b="1" dirty="0"/>
              <a:t>                         </a:t>
            </a:r>
            <a:r>
              <a:rPr lang="en-US" sz="1600" b="1" dirty="0" err="1"/>
              <a:t>Github</a:t>
            </a:r>
            <a:r>
              <a:rPr lang="en-US" sz="1600" b="1" dirty="0"/>
              <a:t> Profile: </a:t>
            </a:r>
            <a:r>
              <a:rPr lang="en-US" sz="1600" dirty="0">
                <a:ea typeface="+mn-lt"/>
                <a:cs typeface="+mn-lt"/>
              </a:rPr>
              <a:t>https://github.com/adnanashraf17501</a:t>
            </a:r>
          </a:p>
          <a:p>
            <a:pPr>
              <a:lnSpc>
                <a:spcPct val="90000"/>
              </a:lnSpc>
              <a:spcBef>
                <a:spcPct val="20000"/>
              </a:spcBef>
              <a:spcAft>
                <a:spcPts val="600"/>
              </a:spcAft>
            </a:pPr>
            <a:r>
              <a:rPr lang="en-US" sz="1600" b="1" dirty="0"/>
              <a:t>                       </a:t>
            </a:r>
          </a:p>
          <a:p>
            <a:pPr>
              <a:lnSpc>
                <a:spcPct val="90000"/>
              </a:lnSpc>
              <a:spcBef>
                <a:spcPct val="20000"/>
              </a:spcBef>
              <a:spcAft>
                <a:spcPts val="600"/>
              </a:spcAft>
            </a:pPr>
            <a:endParaRPr lang="en-US" sz="1600" b="1"/>
          </a:p>
          <a:p>
            <a:pPr>
              <a:lnSpc>
                <a:spcPct val="90000"/>
              </a:lnSpc>
              <a:spcBef>
                <a:spcPct val="20000"/>
              </a:spcBef>
              <a:spcAft>
                <a:spcPts val="600"/>
              </a:spcAft>
            </a:pPr>
            <a:endParaRPr lang="en-US" sz="1600" b="1"/>
          </a:p>
          <a:p>
            <a:pPr>
              <a:lnSpc>
                <a:spcPct val="90000"/>
              </a:lnSpc>
              <a:spcBef>
                <a:spcPct val="20000"/>
              </a:spcBef>
              <a:spcAft>
                <a:spcPts val="600"/>
              </a:spcAft>
            </a:pPr>
            <a:endParaRPr lang="en-US" sz="1600" b="1"/>
          </a:p>
          <a:p>
            <a:pPr>
              <a:lnSpc>
                <a:spcPct val="90000"/>
              </a:lnSpc>
              <a:spcBef>
                <a:spcPct val="20000"/>
              </a:spcBef>
              <a:spcAft>
                <a:spcPts val="600"/>
              </a:spcAft>
            </a:pPr>
            <a:endParaRPr lang="en-US" sz="1600" b="1"/>
          </a:p>
          <a:p>
            <a:pPr>
              <a:lnSpc>
                <a:spcPct val="90000"/>
              </a:lnSpc>
              <a:spcBef>
                <a:spcPct val="20000"/>
              </a:spcBef>
              <a:spcAft>
                <a:spcPts val="600"/>
              </a:spcAft>
            </a:pPr>
            <a:endParaRPr lang="en-US" sz="1600" b="1"/>
          </a:p>
          <a:p>
            <a:pPr>
              <a:lnSpc>
                <a:spcPct val="90000"/>
              </a:lnSpc>
              <a:spcBef>
                <a:spcPct val="20000"/>
              </a:spcBef>
              <a:spcAft>
                <a:spcPts val="600"/>
              </a:spcAft>
            </a:pPr>
            <a:endParaRPr lang="en-US" sz="1600" b="1"/>
          </a:p>
          <a:p>
            <a:pPr>
              <a:lnSpc>
                <a:spcPct val="90000"/>
              </a:lnSpc>
              <a:spcBef>
                <a:spcPct val="20000"/>
              </a:spcBef>
              <a:spcAft>
                <a:spcPts val="600"/>
              </a:spcAft>
            </a:pPr>
            <a:endParaRPr lang="en-US" sz="1600" b="1"/>
          </a:p>
        </p:txBody>
      </p:sp>
      <p:sp>
        <p:nvSpPr>
          <p:cNvPr id="45"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6"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70B0133A-35E8-4BD6-8770-EF8045BE983E}"/>
              </a:ext>
            </a:extLst>
          </p:cNvPr>
          <p:cNvSpPr txBox="1"/>
          <p:nvPr/>
        </p:nvSpPr>
        <p:spPr>
          <a:xfrm>
            <a:off x="8229600" y="6248400"/>
            <a:ext cx="31813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602D3-FC7E-42D3-AE69-B34329AA30F4}"/>
              </a:ext>
            </a:extLst>
          </p:cNvPr>
          <p:cNvSpPr>
            <a:spLocks noGrp="1"/>
          </p:cNvSpPr>
          <p:nvPr>
            <p:ph idx="1"/>
          </p:nvPr>
        </p:nvSpPr>
        <p:spPr>
          <a:xfrm>
            <a:off x="355473" y="83058"/>
            <a:ext cx="10058400" cy="6527292"/>
          </a:xfrm>
        </p:spPr>
        <p:txBody>
          <a:bodyPr vert="horz" lIns="91440" tIns="45720" rIns="91440" bIns="45720" rtlCol="0" anchor="t">
            <a:normAutofit/>
          </a:bodyPr>
          <a:lstStyle/>
          <a:p>
            <a:pPr marL="0" indent="0">
              <a:buNone/>
            </a:pPr>
            <a:r>
              <a:rPr lang="en-US" sz="2400" b="1"/>
              <a:t>APB INTERFACE SIGNALS:</a:t>
            </a:r>
          </a:p>
          <a:p>
            <a:pPr marL="0" indent="0">
              <a:buNone/>
            </a:pPr>
            <a:endParaRPr lang="en-US" sz="2400" b="1"/>
          </a:p>
          <a:p>
            <a:pPr marL="0" indent="0">
              <a:buNone/>
            </a:pPr>
            <a:endParaRPr lang="en-US" sz="2400" b="1"/>
          </a:p>
          <a:p>
            <a:pPr marL="0" indent="0">
              <a:buNone/>
            </a:pPr>
            <a:endParaRPr lang="en-US" sz="2400" b="1"/>
          </a:p>
          <a:p>
            <a:pPr marL="0" indent="0">
              <a:buNone/>
            </a:pPr>
            <a:endParaRPr lang="en-US" sz="2400" b="1"/>
          </a:p>
          <a:p>
            <a:pPr marL="0" indent="0">
              <a:buNone/>
            </a:pPr>
            <a:r>
              <a:rPr lang="en-US" sz="2400" b="1"/>
              <a:t>Write</a:t>
            </a:r>
          </a:p>
        </p:txBody>
      </p:sp>
      <p:graphicFrame>
        <p:nvGraphicFramePr>
          <p:cNvPr id="4" name="Table 4">
            <a:extLst>
              <a:ext uri="{FF2B5EF4-FFF2-40B4-BE49-F238E27FC236}">
                <a16:creationId xmlns:a16="http://schemas.microsoft.com/office/drawing/2014/main" id="{86F6F8BD-09B8-4814-B2A5-7209FAF747B2}"/>
              </a:ext>
            </a:extLst>
          </p:cNvPr>
          <p:cNvGraphicFramePr>
            <a:graphicFrameLocks noGrp="1"/>
          </p:cNvGraphicFramePr>
          <p:nvPr>
            <p:extLst>
              <p:ext uri="{D42A27DB-BD31-4B8C-83A1-F6EECF244321}">
                <p14:modId xmlns:p14="http://schemas.microsoft.com/office/powerpoint/2010/main" val="937289118"/>
              </p:ext>
            </p:extLst>
          </p:nvPr>
        </p:nvGraphicFramePr>
        <p:xfrm>
          <a:off x="381000" y="1104900"/>
          <a:ext cx="11321448" cy="4819173"/>
        </p:xfrm>
        <a:graphic>
          <a:graphicData uri="http://schemas.openxmlformats.org/drawingml/2006/table">
            <a:tbl>
              <a:tblPr firstRow="1" bandRow="1">
                <a:tableStyleId>{5C22544A-7EE6-4342-B048-85BDC9FD1C3A}</a:tableStyleId>
              </a:tblPr>
              <a:tblGrid>
                <a:gridCol w="3773816">
                  <a:extLst>
                    <a:ext uri="{9D8B030D-6E8A-4147-A177-3AD203B41FA5}">
                      <a16:colId xmlns:a16="http://schemas.microsoft.com/office/drawing/2014/main" val="2885697165"/>
                    </a:ext>
                  </a:extLst>
                </a:gridCol>
                <a:gridCol w="3773816">
                  <a:extLst>
                    <a:ext uri="{9D8B030D-6E8A-4147-A177-3AD203B41FA5}">
                      <a16:colId xmlns:a16="http://schemas.microsoft.com/office/drawing/2014/main" val="475329121"/>
                    </a:ext>
                  </a:extLst>
                </a:gridCol>
                <a:gridCol w="3773816">
                  <a:extLst>
                    <a:ext uri="{9D8B030D-6E8A-4147-A177-3AD203B41FA5}">
                      <a16:colId xmlns:a16="http://schemas.microsoft.com/office/drawing/2014/main" val="1806767316"/>
                    </a:ext>
                  </a:extLst>
                </a:gridCol>
              </a:tblGrid>
              <a:tr h="369093">
                <a:tc>
                  <a:txBody>
                    <a:bodyPr/>
                    <a:lstStyle/>
                    <a:p>
                      <a:r>
                        <a:rPr lang="en-US" sz="1600" b="0"/>
                        <a:t>Signals</a:t>
                      </a:r>
                      <a:endParaRPr lang="en-US"/>
                    </a:p>
                  </a:txBody>
                  <a:tcPr/>
                </a:tc>
                <a:tc>
                  <a:txBody>
                    <a:bodyPr/>
                    <a:lstStyle/>
                    <a:p>
                      <a:r>
                        <a:rPr lang="en-US" sz="1600" b="0"/>
                        <a:t>Source</a:t>
                      </a:r>
                    </a:p>
                  </a:txBody>
                  <a:tcPr/>
                </a:tc>
                <a:tc>
                  <a:txBody>
                    <a:bodyPr/>
                    <a:lstStyle/>
                    <a:p>
                      <a:r>
                        <a:rPr lang="en-US" sz="1600" b="0"/>
                        <a:t>Description</a:t>
                      </a:r>
                    </a:p>
                  </a:txBody>
                  <a:tcPr/>
                </a:tc>
                <a:extLst>
                  <a:ext uri="{0D108BD9-81ED-4DB2-BD59-A6C34878D82A}">
                    <a16:rowId xmlns:a16="http://schemas.microsoft.com/office/drawing/2014/main" val="545052054"/>
                  </a:ext>
                </a:extLst>
              </a:tr>
              <a:tr h="283534">
                <a:tc>
                  <a:txBody>
                    <a:bodyPr/>
                    <a:lstStyle/>
                    <a:p>
                      <a:r>
                        <a:rPr lang="en-US"/>
                        <a:t>PCLK</a:t>
                      </a:r>
                    </a:p>
                  </a:txBody>
                  <a:tcPr/>
                </a:tc>
                <a:tc>
                  <a:txBody>
                    <a:bodyPr/>
                    <a:lstStyle/>
                    <a:p>
                      <a:r>
                        <a:rPr lang="en-US"/>
                        <a:t>CLOCK</a:t>
                      </a:r>
                    </a:p>
                  </a:txBody>
                  <a:tcPr/>
                </a:tc>
                <a:tc>
                  <a:txBody>
                    <a:bodyPr/>
                    <a:lstStyle/>
                    <a:p>
                      <a:r>
                        <a:rPr lang="en-US" sz="1400"/>
                        <a:t>Clock.</a:t>
                      </a:r>
                    </a:p>
                  </a:txBody>
                  <a:tcPr/>
                </a:tc>
                <a:extLst>
                  <a:ext uri="{0D108BD9-81ED-4DB2-BD59-A6C34878D82A}">
                    <a16:rowId xmlns:a16="http://schemas.microsoft.com/office/drawing/2014/main" val="2672132064"/>
                  </a:ext>
                </a:extLst>
              </a:tr>
              <a:tr h="283534">
                <a:tc>
                  <a:txBody>
                    <a:bodyPr/>
                    <a:lstStyle/>
                    <a:p>
                      <a:r>
                        <a:rPr lang="en-US" err="1"/>
                        <a:t>PRESTn</a:t>
                      </a:r>
                    </a:p>
                  </a:txBody>
                  <a:tcPr/>
                </a:tc>
                <a:tc>
                  <a:txBody>
                    <a:bodyPr/>
                    <a:lstStyle/>
                    <a:p>
                      <a:r>
                        <a:rPr lang="en-US"/>
                        <a:t>SYSTEM BUS </a:t>
                      </a:r>
                    </a:p>
                  </a:txBody>
                  <a:tcPr/>
                </a:tc>
                <a:tc>
                  <a:txBody>
                    <a:bodyPr/>
                    <a:lstStyle/>
                    <a:p>
                      <a:r>
                        <a:rPr lang="en-US" sz="1100"/>
                        <a:t>Reset. The APB reset signal is active low.</a:t>
                      </a:r>
                    </a:p>
                  </a:txBody>
                  <a:tcPr/>
                </a:tc>
                <a:extLst>
                  <a:ext uri="{0D108BD9-81ED-4DB2-BD59-A6C34878D82A}">
                    <a16:rowId xmlns:a16="http://schemas.microsoft.com/office/drawing/2014/main" val="684516218"/>
                  </a:ext>
                </a:extLst>
              </a:tr>
              <a:tr h="283534">
                <a:tc>
                  <a:txBody>
                    <a:bodyPr/>
                    <a:lstStyle/>
                    <a:p>
                      <a:r>
                        <a:rPr lang="en-US"/>
                        <a:t>PADDR</a:t>
                      </a:r>
                    </a:p>
                  </a:txBody>
                  <a:tcPr/>
                </a:tc>
                <a:tc>
                  <a:txBody>
                    <a:bodyPr/>
                    <a:lstStyle/>
                    <a:p>
                      <a:r>
                        <a:rPr lang="en-US"/>
                        <a:t>APB BRIDGE </a:t>
                      </a:r>
                    </a:p>
                  </a:txBody>
                  <a:tcPr/>
                </a:tc>
                <a:tc>
                  <a:txBody>
                    <a:bodyPr/>
                    <a:lstStyle/>
                    <a:p>
                      <a:r>
                        <a:rPr lang="en-US" sz="1100"/>
                        <a:t>APB Address bus, 32 bits wide.</a:t>
                      </a:r>
                    </a:p>
                  </a:txBody>
                  <a:tcPr/>
                </a:tc>
                <a:extLst>
                  <a:ext uri="{0D108BD9-81ED-4DB2-BD59-A6C34878D82A}">
                    <a16:rowId xmlns:a16="http://schemas.microsoft.com/office/drawing/2014/main" val="850888447"/>
                  </a:ext>
                </a:extLst>
              </a:tr>
              <a:tr h="283534">
                <a:tc>
                  <a:txBody>
                    <a:bodyPr/>
                    <a:lstStyle/>
                    <a:p>
                      <a:r>
                        <a:rPr lang="en-US"/>
                        <a:t>PPROT</a:t>
                      </a:r>
                    </a:p>
                  </a:txBody>
                  <a:tcPr/>
                </a:tc>
                <a:tc>
                  <a:txBody>
                    <a:bodyPr/>
                    <a:lstStyle/>
                    <a:p>
                      <a:r>
                        <a:rPr lang="en-US"/>
                        <a:t>APB BRIDGE</a:t>
                      </a:r>
                    </a:p>
                  </a:txBody>
                  <a:tcPr/>
                </a:tc>
                <a:tc>
                  <a:txBody>
                    <a:bodyPr/>
                    <a:lstStyle/>
                    <a:p>
                      <a:r>
                        <a:rPr lang="en-US" sz="1100"/>
                        <a:t>Protection type. Indicate privileged/normal, secured/non-secured transaction.  </a:t>
                      </a:r>
                    </a:p>
                  </a:txBody>
                  <a:tcPr/>
                </a:tc>
                <a:extLst>
                  <a:ext uri="{0D108BD9-81ED-4DB2-BD59-A6C34878D82A}">
                    <a16:rowId xmlns:a16="http://schemas.microsoft.com/office/drawing/2014/main" val="962977275"/>
                  </a:ext>
                </a:extLst>
              </a:tr>
              <a:tr h="283534">
                <a:tc>
                  <a:txBody>
                    <a:bodyPr/>
                    <a:lstStyle/>
                    <a:p>
                      <a:r>
                        <a:rPr lang="en-US" err="1"/>
                        <a:t>PSELx</a:t>
                      </a:r>
                    </a:p>
                  </a:txBody>
                  <a:tcPr/>
                </a:tc>
                <a:tc>
                  <a:txBody>
                    <a:bodyPr/>
                    <a:lstStyle/>
                    <a:p>
                      <a:pPr lvl="0">
                        <a:buNone/>
                      </a:pPr>
                      <a:r>
                        <a:rPr lang="en-US" sz="1800" b="0" i="0" u="none" strike="noStrike" noProof="0">
                          <a:latin typeface="Rockwell"/>
                        </a:rPr>
                        <a:t>APB BRIDGE</a:t>
                      </a:r>
                      <a:endParaRPr lang="en-US"/>
                    </a:p>
                  </a:txBody>
                  <a:tcPr/>
                </a:tc>
                <a:tc>
                  <a:txBody>
                    <a:bodyPr/>
                    <a:lstStyle/>
                    <a:p>
                      <a:r>
                        <a:rPr lang="en-US" sz="1100"/>
                        <a:t>Slave select signal.</a:t>
                      </a:r>
                    </a:p>
                  </a:txBody>
                  <a:tcPr/>
                </a:tc>
                <a:extLst>
                  <a:ext uri="{0D108BD9-81ED-4DB2-BD59-A6C34878D82A}">
                    <a16:rowId xmlns:a16="http://schemas.microsoft.com/office/drawing/2014/main" val="2801788356"/>
                  </a:ext>
                </a:extLst>
              </a:tr>
              <a:tr h="283534">
                <a:tc>
                  <a:txBody>
                    <a:bodyPr/>
                    <a:lstStyle/>
                    <a:p>
                      <a:r>
                        <a:rPr lang="en-US"/>
                        <a:t>PENABLE</a:t>
                      </a:r>
                    </a:p>
                  </a:txBody>
                  <a:tcPr/>
                </a:tc>
                <a:tc>
                  <a:txBody>
                    <a:bodyPr/>
                    <a:lstStyle/>
                    <a:p>
                      <a:pPr lvl="0">
                        <a:buNone/>
                      </a:pPr>
                      <a:r>
                        <a:rPr lang="en-US" sz="1800" b="0" i="0" u="none" strike="noStrike" noProof="0">
                          <a:latin typeface="Rockwell"/>
                        </a:rPr>
                        <a:t>APB BRIDGE</a:t>
                      </a:r>
                      <a:endParaRPr lang="en-US"/>
                    </a:p>
                  </a:txBody>
                  <a:tcPr/>
                </a:tc>
                <a:tc>
                  <a:txBody>
                    <a:bodyPr/>
                    <a:lstStyle/>
                    <a:p>
                      <a:r>
                        <a:rPr lang="en-US" sz="1100"/>
                        <a:t>Enable signal.</a:t>
                      </a:r>
                    </a:p>
                  </a:txBody>
                  <a:tcPr/>
                </a:tc>
                <a:extLst>
                  <a:ext uri="{0D108BD9-81ED-4DB2-BD59-A6C34878D82A}">
                    <a16:rowId xmlns:a16="http://schemas.microsoft.com/office/drawing/2014/main" val="4160095287"/>
                  </a:ext>
                </a:extLst>
              </a:tr>
              <a:tr h="283534">
                <a:tc>
                  <a:txBody>
                    <a:bodyPr/>
                    <a:lstStyle/>
                    <a:p>
                      <a:r>
                        <a:rPr lang="en-US"/>
                        <a:t>PWRITE</a:t>
                      </a:r>
                    </a:p>
                  </a:txBody>
                  <a:tcPr>
                    <a:solidFill>
                      <a:schemeClr val="accent2">
                        <a:lumMod val="20000"/>
                        <a:lumOff val="80000"/>
                      </a:schemeClr>
                    </a:solidFill>
                  </a:tcPr>
                </a:tc>
                <a:tc>
                  <a:txBody>
                    <a:bodyPr/>
                    <a:lstStyle/>
                    <a:p>
                      <a:pPr lvl="0">
                        <a:buNone/>
                      </a:pPr>
                      <a:r>
                        <a:rPr lang="en-US" sz="1800" b="0" i="0" u="none" strike="noStrike" noProof="0">
                          <a:latin typeface="Rockwell"/>
                        </a:rPr>
                        <a:t>APB BRIDGE</a:t>
                      </a:r>
                      <a:endParaRPr lang="en-US"/>
                    </a:p>
                  </a:txBody>
                  <a:tcPr/>
                </a:tc>
                <a:tc>
                  <a:txBody>
                    <a:bodyPr/>
                    <a:lstStyle/>
                    <a:p>
                      <a:r>
                        <a:rPr lang="en-US" sz="1100"/>
                        <a:t>Direction. When 1, write access else read access.</a:t>
                      </a:r>
                    </a:p>
                  </a:txBody>
                  <a:tcPr/>
                </a:tc>
                <a:extLst>
                  <a:ext uri="{0D108BD9-81ED-4DB2-BD59-A6C34878D82A}">
                    <a16:rowId xmlns:a16="http://schemas.microsoft.com/office/drawing/2014/main" val="4203719918"/>
                  </a:ext>
                </a:extLst>
              </a:tr>
              <a:tr h="283533">
                <a:tc>
                  <a:txBody>
                    <a:bodyPr/>
                    <a:lstStyle/>
                    <a:p>
                      <a:pPr lvl="0">
                        <a:buNone/>
                      </a:pPr>
                      <a:r>
                        <a:rPr lang="en-US"/>
                        <a:t>PWDATA</a:t>
                      </a:r>
                    </a:p>
                  </a:txBody>
                  <a:tcPr>
                    <a:solidFill>
                      <a:schemeClr val="accent1">
                        <a:lumMod val="20000"/>
                        <a:lumOff val="80000"/>
                      </a:schemeClr>
                    </a:solidFill>
                  </a:tcPr>
                </a:tc>
                <a:tc>
                  <a:txBody>
                    <a:bodyPr/>
                    <a:lstStyle/>
                    <a:p>
                      <a:pPr lvl="0">
                        <a:buNone/>
                      </a:pPr>
                      <a:r>
                        <a:rPr lang="en-US" sz="1800" b="0" i="0" u="none" strike="noStrike" noProof="0">
                          <a:latin typeface="Rockwell"/>
                        </a:rPr>
                        <a:t>APB BRIDGE</a:t>
                      </a:r>
                      <a:endParaRPr lang="en-US"/>
                    </a:p>
                  </a:txBody>
                  <a:tcPr/>
                </a:tc>
                <a:tc>
                  <a:txBody>
                    <a:bodyPr/>
                    <a:lstStyle/>
                    <a:p>
                      <a:pPr lvl="0">
                        <a:buNone/>
                      </a:pPr>
                      <a:r>
                        <a:rPr lang="en-US" sz="1100"/>
                        <a:t>Write data bus, 32 bit wide.</a:t>
                      </a:r>
                    </a:p>
                  </a:txBody>
                  <a:tcPr/>
                </a:tc>
                <a:extLst>
                  <a:ext uri="{0D108BD9-81ED-4DB2-BD59-A6C34878D82A}">
                    <a16:rowId xmlns:a16="http://schemas.microsoft.com/office/drawing/2014/main" val="2918702939"/>
                  </a:ext>
                </a:extLst>
              </a:tr>
              <a:tr h="283533">
                <a:tc>
                  <a:txBody>
                    <a:bodyPr/>
                    <a:lstStyle/>
                    <a:p>
                      <a:pPr lvl="0">
                        <a:buNone/>
                      </a:pPr>
                      <a:r>
                        <a:rPr lang="en-US"/>
                        <a:t>PSTRB</a:t>
                      </a:r>
                    </a:p>
                  </a:txBody>
                  <a:tcPr>
                    <a:solidFill>
                      <a:schemeClr val="accent1">
                        <a:lumMod val="20000"/>
                        <a:lumOff val="80000"/>
                      </a:schemeClr>
                    </a:solidFill>
                  </a:tcPr>
                </a:tc>
                <a:tc>
                  <a:txBody>
                    <a:bodyPr/>
                    <a:lstStyle/>
                    <a:p>
                      <a:pPr lvl="0">
                        <a:buNone/>
                      </a:pPr>
                      <a:r>
                        <a:rPr lang="en-US" sz="1800" b="0" i="0" u="none" strike="noStrike" noProof="0">
                          <a:latin typeface="Rockwell"/>
                        </a:rPr>
                        <a:t>APB BRIDGE</a:t>
                      </a:r>
                      <a:endParaRPr lang="en-US"/>
                    </a:p>
                  </a:txBody>
                  <a:tcPr/>
                </a:tc>
                <a:tc>
                  <a:txBody>
                    <a:bodyPr/>
                    <a:lstStyle/>
                    <a:p>
                      <a:pPr lvl="0">
                        <a:buNone/>
                      </a:pPr>
                      <a:r>
                        <a:rPr lang="en-US" sz="1100"/>
                        <a:t>Write strobes, one write strobe bit for each 8 bits.</a:t>
                      </a:r>
                    </a:p>
                  </a:txBody>
                  <a:tcPr/>
                </a:tc>
                <a:extLst>
                  <a:ext uri="{0D108BD9-81ED-4DB2-BD59-A6C34878D82A}">
                    <a16:rowId xmlns:a16="http://schemas.microsoft.com/office/drawing/2014/main" val="1256543052"/>
                  </a:ext>
                </a:extLst>
              </a:tr>
              <a:tr h="283533">
                <a:tc>
                  <a:txBody>
                    <a:bodyPr/>
                    <a:lstStyle/>
                    <a:p>
                      <a:pPr lvl="0">
                        <a:buNone/>
                      </a:pPr>
                      <a:r>
                        <a:rPr lang="en-US"/>
                        <a:t>PREADY</a:t>
                      </a:r>
                    </a:p>
                  </a:txBody>
                  <a:tcPr>
                    <a:solidFill>
                      <a:schemeClr val="accent1">
                        <a:lumMod val="20000"/>
                        <a:lumOff val="80000"/>
                      </a:schemeClr>
                    </a:solidFill>
                  </a:tcPr>
                </a:tc>
                <a:tc>
                  <a:txBody>
                    <a:bodyPr/>
                    <a:lstStyle/>
                    <a:p>
                      <a:pPr lvl="0">
                        <a:buNone/>
                      </a:pPr>
                      <a:r>
                        <a:rPr lang="en-US"/>
                        <a:t>SLAVE </a:t>
                      </a:r>
                    </a:p>
                  </a:txBody>
                  <a:tcPr/>
                </a:tc>
                <a:tc>
                  <a:txBody>
                    <a:bodyPr/>
                    <a:lstStyle/>
                    <a:p>
                      <a:pPr lvl="0">
                        <a:buNone/>
                      </a:pPr>
                      <a:r>
                        <a:rPr lang="en-US" sz="1100"/>
                        <a:t>Ready signal</a:t>
                      </a:r>
                    </a:p>
                  </a:txBody>
                  <a:tcPr/>
                </a:tc>
                <a:extLst>
                  <a:ext uri="{0D108BD9-81ED-4DB2-BD59-A6C34878D82A}">
                    <a16:rowId xmlns:a16="http://schemas.microsoft.com/office/drawing/2014/main" val="773132185"/>
                  </a:ext>
                </a:extLst>
              </a:tr>
              <a:tr h="283533">
                <a:tc>
                  <a:txBody>
                    <a:bodyPr/>
                    <a:lstStyle/>
                    <a:p>
                      <a:pPr lvl="0">
                        <a:buNone/>
                      </a:pPr>
                      <a:r>
                        <a:rPr lang="en-US"/>
                        <a:t>PRDATA</a:t>
                      </a:r>
                    </a:p>
                  </a:txBody>
                  <a:tcPr>
                    <a:solidFill>
                      <a:schemeClr val="accent1">
                        <a:lumMod val="20000"/>
                        <a:lumOff val="80000"/>
                      </a:schemeClr>
                    </a:solidFill>
                  </a:tcPr>
                </a:tc>
                <a:tc>
                  <a:txBody>
                    <a:bodyPr/>
                    <a:lstStyle/>
                    <a:p>
                      <a:pPr lvl="0">
                        <a:buNone/>
                      </a:pPr>
                      <a:r>
                        <a:rPr lang="en-US"/>
                        <a:t>SLAVE</a:t>
                      </a:r>
                    </a:p>
                  </a:txBody>
                  <a:tcPr/>
                </a:tc>
                <a:tc>
                  <a:txBody>
                    <a:bodyPr/>
                    <a:lstStyle/>
                    <a:p>
                      <a:pPr lvl="0">
                        <a:buNone/>
                      </a:pPr>
                      <a:r>
                        <a:rPr lang="en-US" sz="1100"/>
                        <a:t>Read data, 32 bits wide.</a:t>
                      </a:r>
                    </a:p>
                  </a:txBody>
                  <a:tcPr/>
                </a:tc>
                <a:extLst>
                  <a:ext uri="{0D108BD9-81ED-4DB2-BD59-A6C34878D82A}">
                    <a16:rowId xmlns:a16="http://schemas.microsoft.com/office/drawing/2014/main" val="2367017436"/>
                  </a:ext>
                </a:extLst>
              </a:tr>
              <a:tr h="283533">
                <a:tc>
                  <a:txBody>
                    <a:bodyPr/>
                    <a:lstStyle/>
                    <a:p>
                      <a:pPr lvl="0">
                        <a:buNone/>
                      </a:pPr>
                      <a:r>
                        <a:rPr lang="en-US"/>
                        <a:t>PSLVERR</a:t>
                      </a:r>
                    </a:p>
                  </a:txBody>
                  <a:tcPr>
                    <a:solidFill>
                      <a:schemeClr val="accent1">
                        <a:lumMod val="20000"/>
                        <a:lumOff val="80000"/>
                      </a:schemeClr>
                    </a:solidFill>
                  </a:tcPr>
                </a:tc>
                <a:tc>
                  <a:txBody>
                    <a:bodyPr/>
                    <a:lstStyle/>
                    <a:p>
                      <a:pPr lvl="0">
                        <a:buNone/>
                      </a:pPr>
                      <a:r>
                        <a:rPr lang="en-US"/>
                        <a:t>SLAVE</a:t>
                      </a:r>
                    </a:p>
                  </a:txBody>
                  <a:tcPr/>
                </a:tc>
                <a:tc>
                  <a:txBody>
                    <a:bodyPr/>
                    <a:lstStyle/>
                    <a:p>
                      <a:pPr lvl="0">
                        <a:buNone/>
                      </a:pPr>
                      <a:r>
                        <a:rPr lang="en-US" sz="1100"/>
                        <a:t>Indicates transfer failure</a:t>
                      </a:r>
                    </a:p>
                  </a:txBody>
                  <a:tcPr/>
                </a:tc>
                <a:extLst>
                  <a:ext uri="{0D108BD9-81ED-4DB2-BD59-A6C34878D82A}">
                    <a16:rowId xmlns:a16="http://schemas.microsoft.com/office/drawing/2014/main" val="3490199553"/>
                  </a:ext>
                </a:extLst>
              </a:tr>
            </a:tbl>
          </a:graphicData>
        </a:graphic>
      </p:graphicFrame>
      <p:sp>
        <p:nvSpPr>
          <p:cNvPr id="2" name="TextBox 1">
            <a:extLst>
              <a:ext uri="{FF2B5EF4-FFF2-40B4-BE49-F238E27FC236}">
                <a16:creationId xmlns:a16="http://schemas.microsoft.com/office/drawing/2014/main" id="{6221363E-81DE-46AF-AB71-EF84BC01D0D8}"/>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304272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69109-18A4-4DDF-996D-549D45A54933}"/>
              </a:ext>
            </a:extLst>
          </p:cNvPr>
          <p:cNvSpPr>
            <a:spLocks noGrp="1"/>
          </p:cNvSpPr>
          <p:nvPr>
            <p:ph idx="1"/>
          </p:nvPr>
        </p:nvSpPr>
        <p:spPr>
          <a:xfrm>
            <a:off x="260223" y="302133"/>
            <a:ext cx="10544175" cy="6031992"/>
          </a:xfrm>
        </p:spPr>
        <p:txBody>
          <a:bodyPr vert="horz" lIns="91440" tIns="45720" rIns="91440" bIns="45720" rtlCol="0" anchor="t">
            <a:normAutofit/>
          </a:bodyPr>
          <a:lstStyle/>
          <a:p>
            <a:pPr marL="0" indent="0">
              <a:buNone/>
            </a:pPr>
            <a:r>
              <a:rPr lang="en-US" b="1" u="sng"/>
              <a:t>APB MASTER CONFIGURATION:</a:t>
            </a:r>
          </a:p>
          <a:p>
            <a:pPr marL="0" indent="0">
              <a:buNone/>
            </a:pPr>
            <a:endParaRPr lang="en-US" b="1"/>
          </a:p>
          <a:p>
            <a:pPr marL="285750" indent="-285750"/>
            <a:r>
              <a:rPr lang="en-US" sz="1600"/>
              <a:t>If there is a single master on the APB, no need for arbiter.</a:t>
            </a:r>
            <a:endParaRPr lang="en-US" b="1"/>
          </a:p>
          <a:p>
            <a:pPr marL="285750" indent="-285750"/>
            <a:r>
              <a:rPr lang="en-US" sz="1600"/>
              <a:t>Master drives the address and write buses, also performs a combinational decode of address to decide </a:t>
            </a:r>
            <a:r>
              <a:rPr lang="en-US" sz="1600" err="1"/>
              <a:t>PSELx</a:t>
            </a:r>
            <a:r>
              <a:rPr lang="en-US" sz="1600"/>
              <a:t> signal to activate.</a:t>
            </a:r>
          </a:p>
          <a:p>
            <a:pPr marL="285750" indent="-285750"/>
            <a:r>
              <a:rPr lang="en-US" sz="1600"/>
              <a:t>It is also responsible for driving the PENABLE to time the transfer.</a:t>
            </a:r>
          </a:p>
          <a:p>
            <a:pPr marL="285750" indent="-285750"/>
            <a:r>
              <a:rPr lang="en-US" sz="1600"/>
              <a:t>It drives APB data onto the system bus during the read transfer </a:t>
            </a:r>
          </a:p>
          <a:p>
            <a:pPr marL="0" indent="0">
              <a:buNone/>
            </a:pPr>
            <a:endParaRPr lang="en-US" sz="1600"/>
          </a:p>
          <a:p>
            <a:pPr marL="0" indent="0">
              <a:buNone/>
            </a:pPr>
            <a:endParaRPr lang="en-US" sz="1600"/>
          </a:p>
          <a:p>
            <a:pPr marL="0" indent="0">
              <a:buNone/>
            </a:pPr>
            <a:endParaRPr lang="en-US" sz="1600"/>
          </a:p>
          <a:p>
            <a:pPr marL="0" indent="0">
              <a:buNone/>
            </a:pPr>
            <a:r>
              <a:rPr lang="en-US" b="1" u="sng"/>
              <a:t>APB SLAVE CONFIGURATION:</a:t>
            </a:r>
          </a:p>
          <a:p>
            <a:pPr marL="0" indent="0">
              <a:buNone/>
            </a:pPr>
            <a:endParaRPr lang="en-US" sz="1600"/>
          </a:p>
          <a:p>
            <a:pPr marL="285750" indent="-285750"/>
            <a:r>
              <a:rPr lang="en-US" sz="1600"/>
              <a:t>APB slave has a very simple and flexible interface.</a:t>
            </a:r>
          </a:p>
          <a:p>
            <a:pPr marL="285750" indent="-285750"/>
            <a:r>
              <a:rPr lang="en-US" sz="1600"/>
              <a:t>PSLVERR &amp; PREADY are two main signals which decides the key operation while data transfer</a:t>
            </a:r>
          </a:p>
        </p:txBody>
      </p:sp>
      <p:sp>
        <p:nvSpPr>
          <p:cNvPr id="5" name="TextBox 4">
            <a:extLst>
              <a:ext uri="{FF2B5EF4-FFF2-40B4-BE49-F238E27FC236}">
                <a16:creationId xmlns:a16="http://schemas.microsoft.com/office/drawing/2014/main" id="{7C8B07EF-62DE-4604-918C-AFB5281911F9}"/>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324497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BFA33-E5D4-420F-94E5-6BF00D87A840}"/>
              </a:ext>
            </a:extLst>
          </p:cNvPr>
          <p:cNvSpPr>
            <a:spLocks noGrp="1"/>
          </p:cNvSpPr>
          <p:nvPr>
            <p:ph idx="1"/>
          </p:nvPr>
        </p:nvSpPr>
        <p:spPr>
          <a:xfrm>
            <a:off x="355473" y="140208"/>
            <a:ext cx="5658241" cy="6508242"/>
          </a:xfrm>
        </p:spPr>
        <p:txBody>
          <a:bodyPr vert="horz" lIns="91440" tIns="45720" rIns="91440" bIns="45720" rtlCol="0" anchor="t">
            <a:normAutofit/>
          </a:bodyPr>
          <a:lstStyle/>
          <a:p>
            <a:pPr marL="0" indent="0">
              <a:buNone/>
            </a:pPr>
            <a:r>
              <a:rPr lang="en-US" sz="2400" b="1" u="sng"/>
              <a:t>APB OPERATING STATES:</a:t>
            </a:r>
          </a:p>
          <a:p>
            <a:pPr marL="0" indent="0">
              <a:buNone/>
            </a:pPr>
            <a:endParaRPr lang="en-US" sz="1600" b="1"/>
          </a:p>
          <a:p>
            <a:r>
              <a:rPr lang="en-US" sz="1800" b="1">
                <a:ea typeface="+mn-lt"/>
                <a:cs typeface="+mn-lt"/>
              </a:rPr>
              <a:t>IDLE : </a:t>
            </a:r>
            <a:r>
              <a:rPr lang="en-US" sz="1800">
                <a:ea typeface="+mn-lt"/>
                <a:cs typeface="+mn-lt"/>
              </a:rPr>
              <a:t> This is the default state of APB.</a:t>
            </a:r>
            <a:endParaRPr lang="en-US" sz="1800"/>
          </a:p>
          <a:p>
            <a:pPr marL="0" indent="0">
              <a:buClr>
                <a:srgbClr val="9E3611"/>
              </a:buClr>
              <a:buNone/>
            </a:pPr>
            <a:endParaRPr lang="en-US" sz="1800">
              <a:ea typeface="+mn-lt"/>
              <a:cs typeface="+mn-lt"/>
            </a:endParaRPr>
          </a:p>
          <a:p>
            <a:r>
              <a:rPr lang="en-US" sz="1800" b="1">
                <a:ea typeface="+mn-lt"/>
                <a:cs typeface="+mn-lt"/>
              </a:rPr>
              <a:t>SETUP : </a:t>
            </a:r>
            <a:r>
              <a:rPr lang="en-US" sz="1800">
                <a:ea typeface="+mn-lt"/>
                <a:cs typeface="+mn-lt"/>
              </a:rPr>
              <a:t>When transfer is required, </a:t>
            </a:r>
            <a:r>
              <a:rPr lang="en-US" sz="1800" err="1">
                <a:ea typeface="+mn-lt"/>
                <a:cs typeface="+mn-lt"/>
              </a:rPr>
              <a:t>PSELx</a:t>
            </a:r>
            <a:r>
              <a:rPr lang="en-US" sz="1800">
                <a:ea typeface="+mn-lt"/>
                <a:cs typeface="+mn-lt"/>
              </a:rPr>
              <a:t> is asserted then the bus moves in setup state. Bus only remains in SETUP for only one clock cycle and always moves to ACCESS state on next rising edge of clock. So, the slave must be able to sample the Address and control information in the SETUP cycle itself.</a:t>
            </a:r>
            <a:endParaRPr lang="en-US" sz="1800"/>
          </a:p>
          <a:p>
            <a:pPr marL="0" indent="0">
              <a:buClr>
                <a:srgbClr val="9E3611"/>
              </a:buClr>
              <a:buNone/>
            </a:pPr>
            <a:endParaRPr lang="en-US" sz="1800">
              <a:ea typeface="+mn-lt"/>
              <a:cs typeface="+mn-lt"/>
            </a:endParaRPr>
          </a:p>
          <a:p>
            <a:r>
              <a:rPr lang="en-US" sz="1800" b="1">
                <a:ea typeface="+mn-lt"/>
                <a:cs typeface="+mn-lt"/>
              </a:rPr>
              <a:t>ACCESS : </a:t>
            </a:r>
            <a:r>
              <a:rPr lang="en-US" sz="1800">
                <a:ea typeface="+mn-lt"/>
                <a:cs typeface="+mn-lt"/>
              </a:rPr>
              <a:t> PENABLE is asserted to enter into the ACCESS state. The PADDR, PWRITE, </a:t>
            </a:r>
            <a:r>
              <a:rPr lang="en-US" sz="1800" err="1">
                <a:ea typeface="+mn-lt"/>
                <a:cs typeface="+mn-lt"/>
              </a:rPr>
              <a:t>PSELx</a:t>
            </a:r>
            <a:r>
              <a:rPr lang="en-US" sz="1800">
                <a:ea typeface="+mn-lt"/>
                <a:cs typeface="+mn-lt"/>
              </a:rPr>
              <a:t> and PWDATA signals must remain stable during ACCESS state.</a:t>
            </a:r>
            <a:endParaRPr lang="en-US" sz="1800"/>
          </a:p>
          <a:p>
            <a:pPr>
              <a:buNone/>
            </a:pPr>
            <a:endParaRPr lang="en-US"/>
          </a:p>
          <a:p>
            <a:pPr>
              <a:buNone/>
            </a:pPr>
            <a:endParaRPr lang="en-US"/>
          </a:p>
          <a:p>
            <a:pPr marL="0" indent="0">
              <a:buNone/>
            </a:pPr>
            <a:endParaRPr lang="en-US" sz="2400" b="1"/>
          </a:p>
        </p:txBody>
      </p:sp>
      <p:sp>
        <p:nvSpPr>
          <p:cNvPr id="5" name="TextBox 4">
            <a:extLst>
              <a:ext uri="{FF2B5EF4-FFF2-40B4-BE49-F238E27FC236}">
                <a16:creationId xmlns:a16="http://schemas.microsoft.com/office/drawing/2014/main" id="{20B7E5D4-308C-4B8D-BFCE-6492C69219B5}"/>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pic>
        <p:nvPicPr>
          <p:cNvPr id="6" name="Picture 6" descr="Diagram&#10;&#10;Description automatically generated">
            <a:extLst>
              <a:ext uri="{FF2B5EF4-FFF2-40B4-BE49-F238E27FC236}">
                <a16:creationId xmlns:a16="http://schemas.microsoft.com/office/drawing/2014/main" id="{1F578977-BDD2-4D17-9C5F-242FFD10646E}"/>
              </a:ext>
            </a:extLst>
          </p:cNvPr>
          <p:cNvPicPr>
            <a:picLocks noChangeAspect="1"/>
          </p:cNvPicPr>
          <p:nvPr/>
        </p:nvPicPr>
        <p:blipFill>
          <a:blip r:embed="rId2"/>
          <a:stretch>
            <a:fillRect/>
          </a:stretch>
        </p:blipFill>
        <p:spPr>
          <a:xfrm>
            <a:off x="6638795" y="326313"/>
            <a:ext cx="3588706" cy="4242396"/>
          </a:xfrm>
          <a:prstGeom prst="rect">
            <a:avLst/>
          </a:prstGeom>
          <a:ln>
            <a:solidFill>
              <a:schemeClr val="bg1"/>
            </a:solidFill>
          </a:ln>
        </p:spPr>
      </p:pic>
    </p:spTree>
    <p:extLst>
      <p:ext uri="{BB962C8B-B14F-4D97-AF65-F5344CB8AC3E}">
        <p14:creationId xmlns:p14="http://schemas.microsoft.com/office/powerpoint/2010/main" val="85788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BD1D6-0061-4DB8-BBA4-0055562398C0}"/>
              </a:ext>
            </a:extLst>
          </p:cNvPr>
          <p:cNvSpPr>
            <a:spLocks noGrp="1"/>
          </p:cNvSpPr>
          <p:nvPr>
            <p:ph idx="1"/>
          </p:nvPr>
        </p:nvSpPr>
        <p:spPr>
          <a:xfrm>
            <a:off x="391355" y="96367"/>
            <a:ext cx="6832947" cy="6295038"/>
          </a:xfrm>
        </p:spPr>
        <p:txBody>
          <a:bodyPr vert="horz" lIns="91440" tIns="45720" rIns="91440" bIns="45720" rtlCol="0" anchor="t">
            <a:normAutofit fontScale="85000" lnSpcReduction="10000"/>
          </a:bodyPr>
          <a:lstStyle/>
          <a:p>
            <a:pPr marL="0" indent="0">
              <a:buNone/>
            </a:pPr>
            <a:r>
              <a:rPr lang="en-US" sz="2400" b="1" u="sng"/>
              <a:t>APB WRITE TRANSFER WITH NO WAIT STATES:</a:t>
            </a:r>
          </a:p>
          <a:p>
            <a:pPr marL="0" indent="0">
              <a:buNone/>
            </a:pPr>
            <a:endParaRPr lang="en-US" sz="2400" b="1" u="sng"/>
          </a:p>
          <a:p>
            <a:pPr>
              <a:buClr>
                <a:srgbClr val="9E3611"/>
              </a:buClr>
              <a:buFont typeface="Wingdings"/>
              <a:buChar char="§"/>
            </a:pPr>
            <a:r>
              <a:rPr lang="en-US" sz="2400">
                <a:ea typeface="+mn-lt"/>
                <a:cs typeface="+mn-lt"/>
              </a:rPr>
              <a:t>At T1, a write transfer with address PADDR,PWDATA,PWRITE and PSEL starts.</a:t>
            </a:r>
            <a:endParaRPr lang="en-US"/>
          </a:p>
          <a:p>
            <a:pPr>
              <a:buClr>
                <a:srgbClr val="9E3611"/>
              </a:buClr>
              <a:buFont typeface="Wingdings"/>
              <a:buChar char="§"/>
            </a:pPr>
            <a:r>
              <a:rPr lang="en-US" sz="2400">
                <a:ea typeface="+mn-lt"/>
                <a:cs typeface="+mn-lt"/>
              </a:rPr>
              <a:t>They will registered at the next rising edge of PCLK, T2.</a:t>
            </a:r>
            <a:endParaRPr lang="en-US"/>
          </a:p>
          <a:p>
            <a:pPr>
              <a:buClr>
                <a:srgbClr val="9E3611"/>
              </a:buClr>
              <a:buFont typeface="Wingdings"/>
              <a:buChar char="§"/>
            </a:pPr>
            <a:r>
              <a:rPr lang="en-US" sz="2400">
                <a:ea typeface="+mn-lt"/>
                <a:cs typeface="+mn-lt"/>
              </a:rPr>
              <a:t>This is Setup Phase of Transfer.</a:t>
            </a:r>
            <a:endParaRPr lang="en-US"/>
          </a:p>
          <a:p>
            <a:pPr>
              <a:buClr>
                <a:srgbClr val="9E3611"/>
              </a:buClr>
              <a:buFont typeface="Wingdings"/>
              <a:buChar char="§"/>
            </a:pPr>
            <a:r>
              <a:rPr lang="en-US" sz="2400">
                <a:ea typeface="+mn-lt"/>
                <a:cs typeface="+mn-lt"/>
              </a:rPr>
              <a:t>After T2, PENABLE and PREADY are registered at the rising edge of PCLK.</a:t>
            </a:r>
            <a:endParaRPr lang="en-US"/>
          </a:p>
          <a:p>
            <a:pPr>
              <a:buClr>
                <a:srgbClr val="9E3611"/>
              </a:buClr>
              <a:buFont typeface="Wingdings"/>
              <a:buChar char="§"/>
            </a:pPr>
            <a:r>
              <a:rPr lang="en-US" sz="2400">
                <a:ea typeface="+mn-lt"/>
                <a:cs typeface="+mn-lt"/>
              </a:rPr>
              <a:t>When asserted, PENABLE indicates starting of ACCESS Phase</a:t>
            </a:r>
            <a:endParaRPr lang="en-US"/>
          </a:p>
          <a:p>
            <a:pPr>
              <a:buClr>
                <a:srgbClr val="9E3611"/>
              </a:buClr>
              <a:buFont typeface="Wingdings"/>
              <a:buChar char="§"/>
            </a:pPr>
            <a:r>
              <a:rPr lang="en-US" sz="2400">
                <a:ea typeface="+mn-lt"/>
                <a:cs typeface="+mn-lt"/>
              </a:rPr>
              <a:t>When asserted, PREADY indicates that slave can complete the transfer at the next rising edge of PCLK.</a:t>
            </a:r>
            <a:endParaRPr lang="en-US"/>
          </a:p>
          <a:p>
            <a:pPr>
              <a:buClr>
                <a:srgbClr val="9E3611"/>
              </a:buClr>
              <a:buFont typeface="Wingdings"/>
              <a:buChar char="§"/>
            </a:pPr>
            <a:r>
              <a:rPr lang="en-US" sz="2400">
                <a:ea typeface="+mn-lt"/>
                <a:cs typeface="+mn-lt"/>
              </a:rPr>
              <a:t>PADDR, PDATA and control signals all should remain valid till the transfer completes at T3.</a:t>
            </a:r>
            <a:endParaRPr lang="en-US"/>
          </a:p>
          <a:p>
            <a:pPr>
              <a:buClr>
                <a:srgbClr val="9E3611"/>
              </a:buClr>
              <a:buFont typeface="Wingdings"/>
              <a:buChar char="§"/>
            </a:pPr>
            <a:r>
              <a:rPr lang="en-US" sz="2400">
                <a:ea typeface="+mn-lt"/>
                <a:cs typeface="+mn-lt"/>
              </a:rPr>
              <a:t>PENABLE signal will be de-asserted at the end of transfer.</a:t>
            </a:r>
            <a:endParaRPr lang="en-US" sz="2400"/>
          </a:p>
          <a:p>
            <a:pPr>
              <a:buClr>
                <a:srgbClr val="9E3611"/>
              </a:buClr>
              <a:buFont typeface="Wingdings"/>
              <a:buChar char="§"/>
            </a:pPr>
            <a:r>
              <a:rPr lang="en-US" sz="2400">
                <a:ea typeface="+mn-lt"/>
                <a:cs typeface="+mn-lt"/>
              </a:rPr>
              <a:t>PSEL is also de-asserted, if next transfer is not to the same slave.</a:t>
            </a:r>
            <a:endParaRPr lang="en-US"/>
          </a:p>
          <a:p>
            <a:pPr marL="0" indent="0">
              <a:buNone/>
            </a:pPr>
            <a:endParaRPr lang="en-US" sz="2400" b="1" u="sng"/>
          </a:p>
        </p:txBody>
      </p:sp>
      <p:sp>
        <p:nvSpPr>
          <p:cNvPr id="5" name="TextBox 4">
            <a:extLst>
              <a:ext uri="{FF2B5EF4-FFF2-40B4-BE49-F238E27FC236}">
                <a16:creationId xmlns:a16="http://schemas.microsoft.com/office/drawing/2014/main" id="{D5DE5007-7121-4FD0-AF7C-D9E49854F776}"/>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pic>
        <p:nvPicPr>
          <p:cNvPr id="6" name="Picture 6" descr="Diagram, engineering drawing, schematic&#10;&#10;Description automatically generated">
            <a:extLst>
              <a:ext uri="{FF2B5EF4-FFF2-40B4-BE49-F238E27FC236}">
                <a16:creationId xmlns:a16="http://schemas.microsoft.com/office/drawing/2014/main" id="{38DA35F0-61FF-4753-A630-D40DB20B429B}"/>
              </a:ext>
            </a:extLst>
          </p:cNvPr>
          <p:cNvPicPr>
            <a:picLocks noChangeAspect="1"/>
          </p:cNvPicPr>
          <p:nvPr/>
        </p:nvPicPr>
        <p:blipFill>
          <a:blip r:embed="rId2"/>
          <a:stretch>
            <a:fillRect/>
          </a:stretch>
        </p:blipFill>
        <p:spPr>
          <a:xfrm>
            <a:off x="7146099" y="931254"/>
            <a:ext cx="4569911" cy="3137465"/>
          </a:xfrm>
          <a:prstGeom prst="rect">
            <a:avLst/>
          </a:prstGeom>
        </p:spPr>
      </p:pic>
    </p:spTree>
    <p:extLst>
      <p:ext uri="{BB962C8B-B14F-4D97-AF65-F5344CB8AC3E}">
        <p14:creationId xmlns:p14="http://schemas.microsoft.com/office/powerpoint/2010/main" val="11092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48CB5-447C-4C24-86F9-6FEE98DEC97C}"/>
              </a:ext>
            </a:extLst>
          </p:cNvPr>
          <p:cNvSpPr>
            <a:spLocks noGrp="1"/>
          </p:cNvSpPr>
          <p:nvPr>
            <p:ph idx="1"/>
          </p:nvPr>
        </p:nvSpPr>
        <p:spPr>
          <a:xfrm>
            <a:off x="172150" y="65052"/>
            <a:ext cx="6812070" cy="6576874"/>
          </a:xfrm>
        </p:spPr>
        <p:txBody>
          <a:bodyPr vert="horz" lIns="91440" tIns="45720" rIns="91440" bIns="45720" rtlCol="0" anchor="t">
            <a:normAutofit/>
          </a:bodyPr>
          <a:lstStyle/>
          <a:p>
            <a:pPr marL="0" indent="0">
              <a:buNone/>
            </a:pPr>
            <a:r>
              <a:rPr lang="en-US" sz="2400" b="1" u="sng"/>
              <a:t>APB WRITE TRANSFER WITH WAIT STATES:</a:t>
            </a:r>
          </a:p>
          <a:p>
            <a:pPr marL="0" indent="0">
              <a:buNone/>
            </a:pPr>
            <a:endParaRPr lang="en-US" sz="2400" b="1"/>
          </a:p>
          <a:p>
            <a:pPr>
              <a:buClr>
                <a:srgbClr val="9E3611"/>
              </a:buClr>
              <a:buFont typeface="Wingdings"/>
              <a:buChar char="§"/>
            </a:pPr>
            <a:r>
              <a:rPr lang="en-US" sz="2400">
                <a:ea typeface="+mn-lt"/>
                <a:cs typeface="+mn-lt"/>
              </a:rPr>
              <a:t>During the ACCESS Phase, when PENABLE is high, the slave extends the transfer by driving PREADY low.</a:t>
            </a:r>
            <a:endParaRPr lang="en-US"/>
          </a:p>
          <a:p>
            <a:pPr>
              <a:buClr>
                <a:srgbClr val="9E3611"/>
              </a:buClr>
              <a:buFont typeface="Wingdings"/>
              <a:buChar char="§"/>
            </a:pPr>
            <a:r>
              <a:rPr lang="en-US" sz="2400">
                <a:ea typeface="+mn-lt"/>
                <a:cs typeface="+mn-lt"/>
              </a:rPr>
              <a:t>The PADDR, PWRITE, PSEL, PENABLE, PWDATA, PSTRB, PPROT signals should remain unchanged while PREADY is low</a:t>
            </a:r>
            <a:endParaRPr lang="en-US"/>
          </a:p>
          <a:p>
            <a:pPr>
              <a:buClr>
                <a:srgbClr val="9E3611"/>
              </a:buClr>
              <a:buFont typeface="Wingdings"/>
              <a:buChar char="§"/>
            </a:pPr>
            <a:r>
              <a:rPr lang="en-US" sz="2400">
                <a:ea typeface="+mn-lt"/>
                <a:cs typeface="+mn-lt"/>
              </a:rPr>
              <a:t>PREADY can take any value when PENABLE is low.</a:t>
            </a:r>
            <a:endParaRPr lang="en-US"/>
          </a:p>
          <a:p>
            <a:pPr>
              <a:buClr>
                <a:srgbClr val="9E3611"/>
              </a:buClr>
              <a:buFont typeface="Wingdings"/>
              <a:buChar char="§"/>
            </a:pPr>
            <a:r>
              <a:rPr lang="en-US" sz="2400">
                <a:ea typeface="+mn-lt"/>
                <a:cs typeface="+mn-lt"/>
              </a:rPr>
              <a:t>It is recommended that the address and write signals are not changed immediately after a transfer, but remain stable until another access occurs.</a:t>
            </a:r>
            <a:endParaRPr lang="en-US"/>
          </a:p>
          <a:p>
            <a:pPr>
              <a:buClr>
                <a:srgbClr val="9E3611"/>
              </a:buClr>
              <a:buFont typeface="Wingdings"/>
              <a:buChar char="§"/>
            </a:pPr>
            <a:endParaRPr lang="en-US"/>
          </a:p>
          <a:p>
            <a:pPr marL="0" indent="0">
              <a:buNone/>
            </a:pPr>
            <a:endParaRPr lang="en-US" sz="2400" b="1"/>
          </a:p>
        </p:txBody>
      </p:sp>
      <p:sp>
        <p:nvSpPr>
          <p:cNvPr id="5" name="TextBox 4">
            <a:extLst>
              <a:ext uri="{FF2B5EF4-FFF2-40B4-BE49-F238E27FC236}">
                <a16:creationId xmlns:a16="http://schemas.microsoft.com/office/drawing/2014/main" id="{B9831BA5-ED8A-454D-A338-19F5A93EC964}"/>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pic>
        <p:nvPicPr>
          <p:cNvPr id="6" name="Picture 6" descr="Diagram, schematic&#10;&#10;Description automatically generated">
            <a:extLst>
              <a:ext uri="{FF2B5EF4-FFF2-40B4-BE49-F238E27FC236}">
                <a16:creationId xmlns:a16="http://schemas.microsoft.com/office/drawing/2014/main" id="{F2F4A93A-19C0-4D89-91D2-1078B8420564}"/>
              </a:ext>
            </a:extLst>
          </p:cNvPr>
          <p:cNvPicPr>
            <a:picLocks noChangeAspect="1"/>
          </p:cNvPicPr>
          <p:nvPr/>
        </p:nvPicPr>
        <p:blipFill>
          <a:blip r:embed="rId2"/>
          <a:stretch>
            <a:fillRect/>
          </a:stretch>
        </p:blipFill>
        <p:spPr>
          <a:xfrm>
            <a:off x="6979086" y="634159"/>
            <a:ext cx="4945692" cy="2583434"/>
          </a:xfrm>
          <a:prstGeom prst="rect">
            <a:avLst/>
          </a:prstGeom>
        </p:spPr>
      </p:pic>
    </p:spTree>
    <p:extLst>
      <p:ext uri="{BB962C8B-B14F-4D97-AF65-F5344CB8AC3E}">
        <p14:creationId xmlns:p14="http://schemas.microsoft.com/office/powerpoint/2010/main" val="239524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5C937-9729-4F7A-9D36-3437F086D412}"/>
              </a:ext>
            </a:extLst>
          </p:cNvPr>
          <p:cNvSpPr>
            <a:spLocks noGrp="1"/>
          </p:cNvSpPr>
          <p:nvPr>
            <p:ph idx="1"/>
          </p:nvPr>
        </p:nvSpPr>
        <p:spPr>
          <a:xfrm>
            <a:off x="339164" y="127682"/>
            <a:ext cx="6248398" cy="6284601"/>
          </a:xfrm>
        </p:spPr>
        <p:txBody>
          <a:bodyPr vert="horz" lIns="91440" tIns="45720" rIns="91440" bIns="45720" rtlCol="0" anchor="t">
            <a:normAutofit/>
          </a:bodyPr>
          <a:lstStyle/>
          <a:p>
            <a:pPr marL="0" indent="0">
              <a:buNone/>
            </a:pPr>
            <a:r>
              <a:rPr lang="en-US" b="1" u="sng"/>
              <a:t>APB READ WITHOUT WAIT  STATE:</a:t>
            </a:r>
            <a:endParaRPr lang="en-US"/>
          </a:p>
          <a:p>
            <a:pPr marL="0" indent="0">
              <a:buNone/>
            </a:pPr>
            <a:endParaRPr lang="en-US" b="1" u="sng"/>
          </a:p>
          <a:p>
            <a:pPr marL="0" indent="0">
              <a:buNone/>
            </a:pPr>
            <a:endParaRPr lang="en-US" b="1" u="sng">
              <a:ea typeface="+mn-lt"/>
              <a:cs typeface="+mn-lt"/>
            </a:endParaRPr>
          </a:p>
          <a:p>
            <a:pPr>
              <a:buClr>
                <a:srgbClr val="9E3611"/>
              </a:buClr>
              <a:buFont typeface="Wingdings"/>
              <a:buChar char="§"/>
            </a:pPr>
            <a:r>
              <a:rPr lang="en-US">
                <a:ea typeface="+mn-lt"/>
                <a:cs typeface="+mn-lt"/>
              </a:rPr>
              <a:t>At T1, a READ transfer with address PADDR, PWRITE and PSEL starts.</a:t>
            </a:r>
            <a:endParaRPr lang="en-US"/>
          </a:p>
          <a:p>
            <a:pPr>
              <a:buClr>
                <a:srgbClr val="9E3611"/>
              </a:buClr>
              <a:buFont typeface="Wingdings"/>
              <a:buChar char="§"/>
            </a:pPr>
            <a:r>
              <a:rPr lang="en-US">
                <a:ea typeface="+mn-lt"/>
                <a:cs typeface="+mn-lt"/>
              </a:rPr>
              <a:t>They will be registered at rising edge of PCLK.</a:t>
            </a:r>
            <a:endParaRPr lang="en-US"/>
          </a:p>
          <a:p>
            <a:pPr>
              <a:buClr>
                <a:srgbClr val="9E3611"/>
              </a:buClr>
              <a:buFont typeface="Wingdings"/>
              <a:buChar char="§"/>
            </a:pPr>
            <a:r>
              <a:rPr lang="en-US">
                <a:ea typeface="+mn-lt"/>
                <a:cs typeface="+mn-lt"/>
              </a:rPr>
              <a:t>This is SETUP Phase of the transfer.</a:t>
            </a:r>
            <a:endParaRPr lang="en-US"/>
          </a:p>
          <a:p>
            <a:pPr>
              <a:buClr>
                <a:srgbClr val="9E3611"/>
              </a:buClr>
              <a:buFont typeface="Wingdings"/>
              <a:buChar char="§"/>
            </a:pPr>
            <a:r>
              <a:rPr lang="en-US">
                <a:ea typeface="+mn-lt"/>
                <a:cs typeface="+mn-lt"/>
              </a:rPr>
              <a:t>After T2, PENABLE and PREADY are registered at the rising edge of PCLK.</a:t>
            </a:r>
            <a:endParaRPr lang="en-US"/>
          </a:p>
          <a:p>
            <a:pPr>
              <a:buClr>
                <a:srgbClr val="9E3611"/>
              </a:buClr>
              <a:buFont typeface="Wingdings"/>
              <a:buChar char="§"/>
            </a:pPr>
            <a:r>
              <a:rPr lang="en-US">
                <a:ea typeface="+mn-lt"/>
                <a:cs typeface="+mn-lt"/>
              </a:rPr>
              <a:t>When asserted, PENABLE indicates the starting of ACCESS phase.</a:t>
            </a:r>
            <a:endParaRPr lang="en-US"/>
          </a:p>
          <a:p>
            <a:pPr>
              <a:buClr>
                <a:srgbClr val="9E3611"/>
              </a:buClr>
              <a:buFont typeface="Wingdings"/>
              <a:buChar char="§"/>
            </a:pPr>
            <a:r>
              <a:rPr lang="en-US">
                <a:ea typeface="+mn-lt"/>
                <a:cs typeface="+mn-lt"/>
              </a:rPr>
              <a:t>When asserted, PREADY indicates that slave can complete the transfer at next rising edge of PCLK by providing the data on PRDATA.</a:t>
            </a:r>
            <a:endParaRPr lang="en-US"/>
          </a:p>
          <a:p>
            <a:pPr>
              <a:buClr>
                <a:srgbClr val="9E3611"/>
              </a:buClr>
              <a:buFont typeface="Wingdings"/>
              <a:buChar char="§"/>
            </a:pPr>
            <a:r>
              <a:rPr lang="en-US">
                <a:ea typeface="+mn-lt"/>
                <a:cs typeface="+mn-lt"/>
              </a:rPr>
              <a:t>Slave must provide the data before the end of read transfer. i.e. before T3.</a:t>
            </a:r>
            <a:endParaRPr lang="en-US"/>
          </a:p>
          <a:p>
            <a:pPr marL="0" indent="0">
              <a:buNone/>
            </a:pPr>
            <a:endParaRPr lang="en-US" b="1" u="sng"/>
          </a:p>
          <a:p>
            <a:pPr marL="0" indent="0">
              <a:buNone/>
            </a:pPr>
            <a:endParaRPr lang="en-US" b="1" u="sng"/>
          </a:p>
        </p:txBody>
      </p:sp>
      <p:sp>
        <p:nvSpPr>
          <p:cNvPr id="5" name="TextBox 4">
            <a:extLst>
              <a:ext uri="{FF2B5EF4-FFF2-40B4-BE49-F238E27FC236}">
                <a16:creationId xmlns:a16="http://schemas.microsoft.com/office/drawing/2014/main" id="{5A0AA280-690F-4C09-8DEF-5088E8A2BD9D}"/>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pic>
        <p:nvPicPr>
          <p:cNvPr id="6" name="Picture 6" descr="Diagram, schematic&#10;&#10;Description automatically generated">
            <a:extLst>
              <a:ext uri="{FF2B5EF4-FFF2-40B4-BE49-F238E27FC236}">
                <a16:creationId xmlns:a16="http://schemas.microsoft.com/office/drawing/2014/main" id="{8B8BB446-6A83-40C9-ADD5-9346E9CF4220}"/>
              </a:ext>
            </a:extLst>
          </p:cNvPr>
          <p:cNvPicPr>
            <a:picLocks noChangeAspect="1"/>
          </p:cNvPicPr>
          <p:nvPr/>
        </p:nvPicPr>
        <p:blipFill>
          <a:blip r:embed="rId2"/>
          <a:stretch>
            <a:fillRect/>
          </a:stretch>
        </p:blipFill>
        <p:spPr>
          <a:xfrm>
            <a:off x="6478044" y="813468"/>
            <a:ext cx="4893501" cy="3268654"/>
          </a:xfrm>
          <a:prstGeom prst="rect">
            <a:avLst/>
          </a:prstGeom>
        </p:spPr>
      </p:pic>
    </p:spTree>
    <p:extLst>
      <p:ext uri="{BB962C8B-B14F-4D97-AF65-F5344CB8AC3E}">
        <p14:creationId xmlns:p14="http://schemas.microsoft.com/office/powerpoint/2010/main" val="251490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58B39-62A5-45AE-98D0-EEA1AAEA0B75}"/>
              </a:ext>
            </a:extLst>
          </p:cNvPr>
          <p:cNvSpPr>
            <a:spLocks noGrp="1"/>
          </p:cNvSpPr>
          <p:nvPr>
            <p:ph idx="1"/>
          </p:nvPr>
        </p:nvSpPr>
        <p:spPr>
          <a:xfrm>
            <a:off x="193026" y="534778"/>
            <a:ext cx="4995797" cy="6075833"/>
          </a:xfrm>
        </p:spPr>
        <p:txBody>
          <a:bodyPr vert="horz" lIns="91440" tIns="45720" rIns="91440" bIns="45720" rtlCol="0" anchor="t">
            <a:normAutofit/>
          </a:bodyPr>
          <a:lstStyle/>
          <a:p>
            <a:pPr marL="0" indent="0">
              <a:buNone/>
            </a:pPr>
            <a:r>
              <a:rPr lang="en-US" b="1" u="sng"/>
              <a:t>APB READ WITH WAIT STATE:</a:t>
            </a:r>
          </a:p>
          <a:p>
            <a:pPr marL="0" indent="0">
              <a:buNone/>
            </a:pPr>
            <a:endParaRPr lang="en-US" b="1" u="sng"/>
          </a:p>
          <a:p>
            <a:pPr>
              <a:buClr>
                <a:srgbClr val="9E3611"/>
              </a:buClr>
              <a:buFont typeface="Wingdings"/>
              <a:buChar char="§"/>
            </a:pPr>
            <a:r>
              <a:rPr lang="en-US">
                <a:ea typeface="+mn-lt"/>
                <a:cs typeface="+mn-lt"/>
              </a:rPr>
              <a:t>During the ACCESS Phase, when PENABLE is high, the slave extends the transfer by driving PREADY low.</a:t>
            </a:r>
            <a:endParaRPr lang="en-US"/>
          </a:p>
          <a:p>
            <a:pPr>
              <a:buClr>
                <a:srgbClr val="9E3611"/>
              </a:buClr>
              <a:buFont typeface="Wingdings"/>
              <a:buChar char="§"/>
            </a:pPr>
            <a:r>
              <a:rPr lang="en-US">
                <a:ea typeface="+mn-lt"/>
                <a:cs typeface="+mn-lt"/>
              </a:rPr>
              <a:t>The PADDR, PWRITE, PSEL, PENABLE, PPROT signals should remain unchanged while PREADY is low</a:t>
            </a:r>
            <a:endParaRPr lang="en-US"/>
          </a:p>
          <a:p>
            <a:pPr marL="0" indent="0">
              <a:buNone/>
            </a:pPr>
            <a:endParaRPr lang="en-US" b="1" u="sng"/>
          </a:p>
          <a:p>
            <a:pPr marL="0" indent="0">
              <a:buNone/>
            </a:pPr>
            <a:endParaRPr lang="en-US"/>
          </a:p>
        </p:txBody>
      </p:sp>
      <p:sp>
        <p:nvSpPr>
          <p:cNvPr id="5" name="TextBox 4">
            <a:extLst>
              <a:ext uri="{FF2B5EF4-FFF2-40B4-BE49-F238E27FC236}">
                <a16:creationId xmlns:a16="http://schemas.microsoft.com/office/drawing/2014/main" id="{7CA0C95F-8D8D-494B-B7E5-355D6B679691}"/>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pic>
        <p:nvPicPr>
          <p:cNvPr id="6" name="Picture 6" descr="Diagram, engineering drawing, schematic&#10;&#10;Description automatically generated">
            <a:extLst>
              <a:ext uri="{FF2B5EF4-FFF2-40B4-BE49-F238E27FC236}">
                <a16:creationId xmlns:a16="http://schemas.microsoft.com/office/drawing/2014/main" id="{BD637299-2C9A-4D98-B7DA-A8838875C6DD}"/>
              </a:ext>
            </a:extLst>
          </p:cNvPr>
          <p:cNvPicPr>
            <a:picLocks noChangeAspect="1"/>
          </p:cNvPicPr>
          <p:nvPr/>
        </p:nvPicPr>
        <p:blipFill>
          <a:blip r:embed="rId2"/>
          <a:stretch>
            <a:fillRect/>
          </a:stretch>
        </p:blipFill>
        <p:spPr>
          <a:xfrm>
            <a:off x="5830866" y="1354452"/>
            <a:ext cx="4956130" cy="2854739"/>
          </a:xfrm>
          <a:prstGeom prst="rect">
            <a:avLst/>
          </a:prstGeom>
        </p:spPr>
      </p:pic>
    </p:spTree>
    <p:extLst>
      <p:ext uri="{BB962C8B-B14F-4D97-AF65-F5344CB8AC3E}">
        <p14:creationId xmlns:p14="http://schemas.microsoft.com/office/powerpoint/2010/main" val="300065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1425D-6CC0-4531-ADEE-F2C9A9A9C2D7}"/>
              </a:ext>
            </a:extLst>
          </p:cNvPr>
          <p:cNvSpPr>
            <a:spLocks noGrp="1"/>
          </p:cNvSpPr>
          <p:nvPr>
            <p:ph idx="1"/>
          </p:nvPr>
        </p:nvSpPr>
        <p:spPr>
          <a:xfrm>
            <a:off x="380917" y="138121"/>
            <a:ext cx="11530206" cy="6462051"/>
          </a:xfrm>
        </p:spPr>
        <p:txBody>
          <a:bodyPr vert="horz" lIns="91440" tIns="45720" rIns="91440" bIns="45720" rtlCol="0" anchor="t">
            <a:normAutofit/>
          </a:bodyPr>
          <a:lstStyle/>
          <a:p>
            <a:pPr marL="0" indent="0">
              <a:buNone/>
            </a:pPr>
            <a:r>
              <a:rPr lang="en-US" b="1" u="sng"/>
              <a:t>APB ERROR RESPONSE:</a:t>
            </a:r>
          </a:p>
          <a:p>
            <a:pPr marL="0" indent="0">
              <a:buNone/>
            </a:pPr>
            <a:endParaRPr lang="en-US" b="1" u="sng">
              <a:ea typeface="+mn-lt"/>
              <a:cs typeface="+mn-lt"/>
            </a:endParaRPr>
          </a:p>
          <a:p>
            <a:pPr marL="0" indent="0">
              <a:buNone/>
            </a:pPr>
            <a:endParaRPr lang="en-US" b="1" u="sng"/>
          </a:p>
          <a:p>
            <a:pPr marL="0" indent="0">
              <a:buNone/>
            </a:pPr>
            <a:endParaRPr lang="en-US" b="1" u="sng"/>
          </a:p>
          <a:p>
            <a:pPr marL="0" indent="0">
              <a:buNone/>
            </a:pPr>
            <a:endParaRPr lang="en-US" b="1" u="sng"/>
          </a:p>
          <a:p>
            <a:pPr marL="0" indent="0">
              <a:buNone/>
            </a:pPr>
            <a:endParaRPr lang="en-US" b="1" u="sng"/>
          </a:p>
          <a:p>
            <a:pPr marL="0" indent="0">
              <a:buNone/>
            </a:pPr>
            <a:endParaRPr lang="en-US" b="1" u="sng"/>
          </a:p>
          <a:p>
            <a:pPr marL="0" indent="0">
              <a:buNone/>
            </a:pPr>
            <a:endParaRPr lang="en-US" b="1" u="sng"/>
          </a:p>
          <a:p>
            <a:pPr marL="0" indent="0">
              <a:buNone/>
            </a:pPr>
            <a:endParaRPr lang="en-US" b="1" u="sng"/>
          </a:p>
          <a:p>
            <a:pPr marL="0" indent="0">
              <a:buNone/>
            </a:pPr>
            <a:endParaRPr lang="en-US" sz="1600">
              <a:ea typeface="+mn-lt"/>
              <a:cs typeface="+mn-lt"/>
            </a:endParaRPr>
          </a:p>
          <a:p>
            <a:pPr marL="0" indent="0">
              <a:buNone/>
            </a:pPr>
            <a:r>
              <a:rPr lang="en-US" sz="1800">
                <a:ea typeface="+mn-lt"/>
                <a:cs typeface="+mn-lt"/>
              </a:rPr>
              <a:t>Whenever there is a problem in the transfer, Slave indicates the error response for the transfer by asserting the PSLVERR signal. PSLVERR is only considered valid during the last cycle f and APB transfer, when PSEL, PENABLE and PREADY are all HIGH. It is recommended, but not mandatory that you drive PSLVERR low when it is not being sampled.</a:t>
            </a:r>
            <a:endParaRPr lang="en-US" sz="1800"/>
          </a:p>
          <a:p>
            <a:pPr>
              <a:buNone/>
            </a:pPr>
            <a:r>
              <a:rPr lang="en-US" sz="1800">
                <a:ea typeface="+mn-lt"/>
                <a:cs typeface="+mn-lt"/>
              </a:rPr>
              <a:t>Transactions that receive an error response, might or might not have changed the state of peripheral. For example, If APB master performs a write transaction to an APB slave and received an error response, it is not guaranteed that the data is not written on the slave peripheral.</a:t>
            </a:r>
            <a:endParaRPr lang="en-US" sz="1800"/>
          </a:p>
          <a:p>
            <a:pPr marL="0" indent="0">
              <a:buNone/>
            </a:pPr>
            <a:endParaRPr lang="en-US" b="1" u="sng"/>
          </a:p>
          <a:p>
            <a:pPr marL="0" indent="0">
              <a:buNone/>
            </a:pPr>
            <a:endParaRPr lang="en-US" b="1" u="sng"/>
          </a:p>
          <a:p>
            <a:pPr marL="0" indent="0">
              <a:buNone/>
            </a:pPr>
            <a:endParaRPr lang="en-US" b="1" u="sng"/>
          </a:p>
          <a:p>
            <a:pPr marL="0" indent="0">
              <a:buNone/>
            </a:pPr>
            <a:endParaRPr lang="en-US" b="1" u="sng"/>
          </a:p>
          <a:p>
            <a:pPr marL="0" indent="0">
              <a:buNone/>
            </a:pPr>
            <a:endParaRPr lang="en-US"/>
          </a:p>
        </p:txBody>
      </p:sp>
      <p:sp>
        <p:nvSpPr>
          <p:cNvPr id="5" name="TextBox 4">
            <a:extLst>
              <a:ext uri="{FF2B5EF4-FFF2-40B4-BE49-F238E27FC236}">
                <a16:creationId xmlns:a16="http://schemas.microsoft.com/office/drawing/2014/main" id="{082A2973-0828-4A36-985F-1546BB8F1C31}"/>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pic>
        <p:nvPicPr>
          <p:cNvPr id="6" name="Picture 6" descr="Diagram, engineering drawing, schematic&#10;&#10;Description automatically generated">
            <a:extLst>
              <a:ext uri="{FF2B5EF4-FFF2-40B4-BE49-F238E27FC236}">
                <a16:creationId xmlns:a16="http://schemas.microsoft.com/office/drawing/2014/main" id="{E1448F03-44FE-41EB-899F-339A84408AD3}"/>
              </a:ext>
            </a:extLst>
          </p:cNvPr>
          <p:cNvPicPr>
            <a:picLocks noChangeAspect="1"/>
          </p:cNvPicPr>
          <p:nvPr/>
        </p:nvPicPr>
        <p:blipFill>
          <a:blip r:embed="rId2"/>
          <a:stretch>
            <a:fillRect/>
          </a:stretch>
        </p:blipFill>
        <p:spPr>
          <a:xfrm>
            <a:off x="590812" y="1083055"/>
            <a:ext cx="4507281" cy="2896493"/>
          </a:xfrm>
          <a:prstGeom prst="rect">
            <a:avLst/>
          </a:prstGeom>
        </p:spPr>
      </p:pic>
      <p:pic>
        <p:nvPicPr>
          <p:cNvPr id="7" name="Picture 7" descr="Diagram, engineering drawing, schematic&#10;&#10;Description automatically generated">
            <a:extLst>
              <a:ext uri="{FF2B5EF4-FFF2-40B4-BE49-F238E27FC236}">
                <a16:creationId xmlns:a16="http://schemas.microsoft.com/office/drawing/2014/main" id="{48AF5154-E80D-4F17-9CB6-F5046640098C}"/>
              </a:ext>
            </a:extLst>
          </p:cNvPr>
          <p:cNvPicPr>
            <a:picLocks noChangeAspect="1"/>
          </p:cNvPicPr>
          <p:nvPr/>
        </p:nvPicPr>
        <p:blipFill>
          <a:blip r:embed="rId3"/>
          <a:stretch>
            <a:fillRect/>
          </a:stretch>
        </p:blipFill>
        <p:spPr>
          <a:xfrm>
            <a:off x="6384100" y="1137302"/>
            <a:ext cx="4642979" cy="2934135"/>
          </a:xfrm>
          <a:prstGeom prst="rect">
            <a:avLst/>
          </a:prstGeom>
        </p:spPr>
      </p:pic>
    </p:spTree>
    <p:extLst>
      <p:ext uri="{BB962C8B-B14F-4D97-AF65-F5344CB8AC3E}">
        <p14:creationId xmlns:p14="http://schemas.microsoft.com/office/powerpoint/2010/main" val="260906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6D527-0ADE-4732-862C-94261AE0A834}"/>
              </a:ext>
            </a:extLst>
          </p:cNvPr>
          <p:cNvSpPr>
            <a:spLocks noGrp="1"/>
          </p:cNvSpPr>
          <p:nvPr>
            <p:ph idx="1"/>
          </p:nvPr>
        </p:nvSpPr>
        <p:spPr>
          <a:xfrm>
            <a:off x="349602" y="75491"/>
            <a:ext cx="10778646" cy="6096709"/>
          </a:xfrm>
        </p:spPr>
        <p:txBody>
          <a:bodyPr vert="horz" lIns="91440" tIns="45720" rIns="91440" bIns="45720" rtlCol="0" anchor="t">
            <a:normAutofit/>
          </a:bodyPr>
          <a:lstStyle/>
          <a:p>
            <a:pPr marL="0" indent="0">
              <a:buNone/>
            </a:pPr>
            <a:r>
              <a:rPr lang="en-US" sz="2400" b="1" u="sng">
                <a:ea typeface="+mn-lt"/>
                <a:cs typeface="+mn-lt"/>
              </a:rPr>
              <a:t>Protection Unit Support:</a:t>
            </a:r>
            <a:endParaRPr lang="en-US" sz="2400" b="1" u="sng"/>
          </a:p>
          <a:p>
            <a:pPr>
              <a:buClr>
                <a:srgbClr val="9E3611"/>
              </a:buClr>
            </a:pPr>
            <a:endParaRPr lang="en-US" sz="2400" b="1" i="1" u="sng">
              <a:ea typeface="+mn-lt"/>
              <a:cs typeface="+mn-lt"/>
            </a:endParaRPr>
          </a:p>
          <a:p>
            <a:pPr>
              <a:buClr>
                <a:srgbClr val="9E3611"/>
              </a:buClr>
            </a:pPr>
            <a:r>
              <a:rPr lang="en-US" b="1">
                <a:ea typeface="+mn-lt"/>
                <a:cs typeface="+mn-lt"/>
              </a:rPr>
              <a:t> </a:t>
            </a:r>
            <a:r>
              <a:rPr lang="en-US">
                <a:ea typeface="+mn-lt"/>
                <a:cs typeface="+mn-lt"/>
              </a:rPr>
              <a:t>To support complex system designs, it is often necessary for both the interconnect and other devices in the system to provide protection against illegal transactions.  It is provided by Protection Unit in APB Protocol. The signals indicating the protection unit are PPROT[2:0].</a:t>
            </a:r>
            <a:endParaRPr lang="en-US"/>
          </a:p>
          <a:p>
            <a:pPr>
              <a:buClr>
                <a:srgbClr val="9E3611"/>
              </a:buClr>
            </a:pPr>
            <a:r>
              <a:rPr lang="en-US">
                <a:ea typeface="+mn-lt"/>
                <a:cs typeface="+mn-lt"/>
              </a:rPr>
              <a:t>The three levels of access protection are</a:t>
            </a:r>
            <a:endParaRPr lang="en-US"/>
          </a:p>
          <a:p>
            <a:pPr>
              <a:buClr>
                <a:srgbClr val="9E3611"/>
              </a:buClr>
            </a:pPr>
            <a:r>
              <a:rPr lang="en-US" b="1">
                <a:ea typeface="+mn-lt"/>
                <a:cs typeface="+mn-lt"/>
              </a:rPr>
              <a:t>PPROT[0]:</a:t>
            </a:r>
            <a:endParaRPr lang="en-US"/>
          </a:p>
          <a:p>
            <a:pPr lvl="1">
              <a:buClr>
                <a:srgbClr val="9E3611"/>
              </a:buClr>
            </a:pPr>
            <a:r>
              <a:rPr lang="en-US">
                <a:ea typeface="+mn-lt"/>
                <a:cs typeface="+mn-lt"/>
              </a:rPr>
              <a:t>LOW indicates Normal Access</a:t>
            </a:r>
            <a:endParaRPr lang="en-US"/>
          </a:p>
          <a:p>
            <a:pPr lvl="1">
              <a:buClr>
                <a:srgbClr val="9E3611"/>
              </a:buClr>
            </a:pPr>
            <a:r>
              <a:rPr lang="en-US">
                <a:ea typeface="+mn-lt"/>
                <a:cs typeface="+mn-lt"/>
              </a:rPr>
              <a:t>HIGH indicates Privileged Access</a:t>
            </a:r>
            <a:endParaRPr lang="en-US"/>
          </a:p>
          <a:p>
            <a:pPr>
              <a:buClr>
                <a:srgbClr val="9E3611"/>
              </a:buClr>
            </a:pPr>
            <a:r>
              <a:rPr lang="en-US" b="1">
                <a:ea typeface="+mn-lt"/>
                <a:cs typeface="+mn-lt"/>
              </a:rPr>
              <a:t>PPROT[1]:</a:t>
            </a:r>
            <a:endParaRPr lang="en-US"/>
          </a:p>
          <a:p>
            <a:pPr lvl="1">
              <a:buClr>
                <a:srgbClr val="9E3611"/>
              </a:buClr>
            </a:pPr>
            <a:r>
              <a:rPr lang="en-US">
                <a:ea typeface="+mn-lt"/>
                <a:cs typeface="+mn-lt"/>
              </a:rPr>
              <a:t>LOW indicates Secure Access</a:t>
            </a:r>
            <a:endParaRPr lang="en-US"/>
          </a:p>
          <a:p>
            <a:pPr lvl="1">
              <a:buClr>
                <a:srgbClr val="9E3611"/>
              </a:buClr>
            </a:pPr>
            <a:r>
              <a:rPr lang="en-US">
                <a:ea typeface="+mn-lt"/>
                <a:cs typeface="+mn-lt"/>
              </a:rPr>
              <a:t>HIGH indicates Non-Secure Access</a:t>
            </a:r>
            <a:endParaRPr lang="en-US"/>
          </a:p>
          <a:p>
            <a:pPr>
              <a:buClr>
                <a:srgbClr val="9E3611"/>
              </a:buClr>
            </a:pPr>
            <a:r>
              <a:rPr lang="en-US" b="1">
                <a:ea typeface="+mn-lt"/>
                <a:cs typeface="+mn-lt"/>
              </a:rPr>
              <a:t>PPROT[2]:</a:t>
            </a:r>
            <a:endParaRPr lang="en-US"/>
          </a:p>
          <a:p>
            <a:pPr lvl="1">
              <a:buClr>
                <a:srgbClr val="9E3611"/>
              </a:buClr>
            </a:pPr>
            <a:r>
              <a:rPr lang="en-US">
                <a:ea typeface="+mn-lt"/>
                <a:cs typeface="+mn-lt"/>
              </a:rPr>
              <a:t>LOW indicates Data Access</a:t>
            </a:r>
            <a:endParaRPr lang="en-US"/>
          </a:p>
          <a:p>
            <a:pPr lvl="1">
              <a:buClr>
                <a:srgbClr val="9E3611"/>
              </a:buClr>
            </a:pPr>
            <a:r>
              <a:rPr lang="en-US">
                <a:ea typeface="+mn-lt"/>
                <a:cs typeface="+mn-lt"/>
              </a:rPr>
              <a:t>HIGH indicates Instruction Access</a:t>
            </a:r>
            <a:endParaRPr lang="en-US"/>
          </a:p>
          <a:p>
            <a:pPr>
              <a:buClr>
                <a:srgbClr val="9E3611"/>
              </a:buClr>
            </a:pPr>
            <a:endParaRPr lang="en-US" b="1" i="1" u="sng"/>
          </a:p>
          <a:p>
            <a:pPr>
              <a:buClr>
                <a:srgbClr val="9E3611"/>
              </a:buClr>
            </a:pPr>
            <a:endParaRPr lang="en-US"/>
          </a:p>
        </p:txBody>
      </p:sp>
      <p:sp>
        <p:nvSpPr>
          <p:cNvPr id="5" name="TextBox 4">
            <a:extLst>
              <a:ext uri="{FF2B5EF4-FFF2-40B4-BE49-F238E27FC236}">
                <a16:creationId xmlns:a16="http://schemas.microsoft.com/office/drawing/2014/main" id="{A3CAEB9C-1107-41B7-A57F-DC8B68AFCE46}"/>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45686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3BDB8-70E9-43A2-AB6E-5580E3108F13}"/>
              </a:ext>
            </a:extLst>
          </p:cNvPr>
          <p:cNvSpPr>
            <a:spLocks noGrp="1"/>
          </p:cNvSpPr>
          <p:nvPr>
            <p:ph idx="1"/>
          </p:nvPr>
        </p:nvSpPr>
        <p:spPr>
          <a:xfrm>
            <a:off x="339164" y="148559"/>
            <a:ext cx="11686782" cy="6451613"/>
          </a:xfrm>
        </p:spPr>
        <p:txBody>
          <a:bodyPr vert="horz" lIns="91440" tIns="45720" rIns="91440" bIns="45720" rtlCol="0" anchor="t">
            <a:normAutofit/>
          </a:bodyPr>
          <a:lstStyle/>
          <a:p>
            <a:pPr marL="0" indent="0">
              <a:buNone/>
            </a:pPr>
            <a:r>
              <a:rPr lang="en-US" sz="2400" b="1" u="sng"/>
              <a:t>UVM APB Verification:</a:t>
            </a:r>
          </a:p>
          <a:p>
            <a:pPr marL="0" indent="0">
              <a:buNone/>
            </a:pPr>
            <a:endParaRPr lang="en-US" sz="2400" b="1" u="sng"/>
          </a:p>
          <a:p>
            <a:pPr marL="0" indent="0">
              <a:buNone/>
            </a:pPr>
            <a:endParaRPr lang="en-US" sz="2400" b="1" u="sng"/>
          </a:p>
          <a:p>
            <a:pPr marL="0" indent="0">
              <a:buNone/>
            </a:pPr>
            <a:endParaRPr lang="en-US"/>
          </a:p>
        </p:txBody>
      </p:sp>
      <p:pic>
        <p:nvPicPr>
          <p:cNvPr id="4" name="Picture 4" descr="Diagram&#10;&#10;Description automatically generated">
            <a:extLst>
              <a:ext uri="{FF2B5EF4-FFF2-40B4-BE49-F238E27FC236}">
                <a16:creationId xmlns:a16="http://schemas.microsoft.com/office/drawing/2014/main" id="{9426A86F-72D5-4FE7-8C75-CAA420509E18}"/>
              </a:ext>
            </a:extLst>
          </p:cNvPr>
          <p:cNvPicPr>
            <a:picLocks noChangeAspect="1"/>
          </p:cNvPicPr>
          <p:nvPr/>
        </p:nvPicPr>
        <p:blipFill>
          <a:blip r:embed="rId2"/>
          <a:stretch>
            <a:fillRect/>
          </a:stretch>
        </p:blipFill>
        <p:spPr>
          <a:xfrm>
            <a:off x="2281825" y="1354768"/>
            <a:ext cx="6041719" cy="4158902"/>
          </a:xfrm>
          <a:prstGeom prst="rect">
            <a:avLst/>
          </a:prstGeom>
        </p:spPr>
      </p:pic>
      <p:sp>
        <p:nvSpPr>
          <p:cNvPr id="6" name="TextBox 5">
            <a:extLst>
              <a:ext uri="{FF2B5EF4-FFF2-40B4-BE49-F238E27FC236}">
                <a16:creationId xmlns:a16="http://schemas.microsoft.com/office/drawing/2014/main" id="{5DF2B570-3DE8-4754-861E-38518A8D03D1}"/>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400137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9C31-1C63-44B2-91F6-57FF3ED9336C}"/>
              </a:ext>
            </a:extLst>
          </p:cNvPr>
          <p:cNvSpPr>
            <a:spLocks noGrp="1"/>
          </p:cNvSpPr>
          <p:nvPr>
            <p:ph type="title"/>
          </p:nvPr>
        </p:nvSpPr>
        <p:spPr>
          <a:xfrm>
            <a:off x="1069848" y="484632"/>
            <a:ext cx="10058400" cy="419372"/>
          </a:xfrm>
        </p:spPr>
        <p:txBody>
          <a:bodyPr>
            <a:noAutofit/>
          </a:bodyPr>
          <a:lstStyle/>
          <a:p>
            <a:r>
              <a:rPr lang="en-US" sz="3200" b="1" u="sng" dirty="0">
                <a:latin typeface="Rockwell Condensed"/>
              </a:rPr>
              <a:t>Index:</a:t>
            </a:r>
          </a:p>
        </p:txBody>
      </p:sp>
      <p:sp>
        <p:nvSpPr>
          <p:cNvPr id="4" name="TextBox 3">
            <a:extLst>
              <a:ext uri="{FF2B5EF4-FFF2-40B4-BE49-F238E27FC236}">
                <a16:creationId xmlns:a16="http://schemas.microsoft.com/office/drawing/2014/main" id="{3E43D2FF-C223-4D31-89C3-94A1903146F5}"/>
              </a:ext>
            </a:extLst>
          </p:cNvPr>
          <p:cNvSpPr txBox="1"/>
          <p:nvPr/>
        </p:nvSpPr>
        <p:spPr>
          <a:xfrm>
            <a:off x="736948" y="1415442"/>
            <a:ext cx="10738979" cy="9233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Rockwell"/>
                <a:cs typeface="Times"/>
              </a:rPr>
              <a:t>Introduction : Evolution Of AMBA and APB Protocol.</a:t>
            </a:r>
            <a:endParaRPr lang="en-US" dirty="0">
              <a:latin typeface="Rockwell"/>
              <a:cs typeface="Times"/>
            </a:endParaRPr>
          </a:p>
          <a:p>
            <a:pPr marL="342900" indent="-342900">
              <a:buFont typeface="Arial" panose="020B0604020202020204" pitchFamily="34" charset="0"/>
              <a:buChar char="•"/>
            </a:pPr>
            <a:endParaRPr lang="en-US" sz="2000">
              <a:latin typeface="Rockwell"/>
              <a:cs typeface="Times"/>
            </a:endParaRPr>
          </a:p>
          <a:p>
            <a:pPr marL="342900" indent="-342900">
              <a:buFont typeface="Arial"/>
              <a:buChar char="•"/>
            </a:pPr>
            <a:r>
              <a:rPr lang="en-US" sz="2000" dirty="0">
                <a:latin typeface="Rockwell"/>
                <a:cs typeface="Times"/>
              </a:rPr>
              <a:t>Various AMBA Protocols- High Level Difference</a:t>
            </a:r>
            <a:endParaRPr lang="en-US" dirty="0">
              <a:latin typeface="Rockwell"/>
            </a:endParaRPr>
          </a:p>
          <a:p>
            <a:pPr marL="342900" indent="-342900">
              <a:buFont typeface="Arial" panose="020B0604020202020204" pitchFamily="34" charset="0"/>
              <a:buChar char="•"/>
            </a:pPr>
            <a:endParaRPr lang="en-US" sz="2000">
              <a:latin typeface="Rockwell"/>
              <a:cs typeface="Times"/>
            </a:endParaRPr>
          </a:p>
          <a:p>
            <a:pPr marL="342900" indent="-342900">
              <a:buFont typeface="Arial" panose="020B0604020202020204" pitchFamily="34" charset="0"/>
              <a:buChar char="•"/>
            </a:pPr>
            <a:r>
              <a:rPr lang="en-US" sz="2000" dirty="0">
                <a:latin typeface="Rockwell"/>
                <a:cs typeface="Times"/>
              </a:rPr>
              <a:t>AMBA APB Protocol Versions.</a:t>
            </a:r>
          </a:p>
          <a:p>
            <a:endParaRPr lang="en-US" sz="2000">
              <a:latin typeface="Rockwell"/>
              <a:cs typeface="Times"/>
            </a:endParaRPr>
          </a:p>
          <a:p>
            <a:pPr marL="342900" indent="-342900">
              <a:buFont typeface="Arial" panose="020B0604020202020204" pitchFamily="34" charset="0"/>
              <a:buChar char="•"/>
            </a:pPr>
            <a:r>
              <a:rPr lang="en-US" sz="2000" dirty="0">
                <a:latin typeface="Rockwell"/>
                <a:cs typeface="Times"/>
              </a:rPr>
              <a:t>AMBA APB Enhancement to AMBA 3 APB v2.0</a:t>
            </a:r>
          </a:p>
          <a:p>
            <a:pPr marL="342900" indent="-342900">
              <a:buFont typeface="Arial" panose="020B0604020202020204" pitchFamily="34" charset="0"/>
              <a:buChar char="•"/>
            </a:pPr>
            <a:endParaRPr lang="en-US" sz="2000">
              <a:latin typeface="Rockwell"/>
              <a:cs typeface="Times"/>
            </a:endParaRPr>
          </a:p>
          <a:p>
            <a:pPr marL="342900" indent="-342900">
              <a:buFont typeface="Arial" panose="020B0604020202020204" pitchFamily="34" charset="0"/>
              <a:buChar char="•"/>
            </a:pPr>
            <a:r>
              <a:rPr lang="en-US" sz="2000" dirty="0">
                <a:latin typeface="Rockwell"/>
                <a:cs typeface="Times"/>
              </a:rPr>
              <a:t>APB Master/Slave Configurations.</a:t>
            </a:r>
          </a:p>
          <a:p>
            <a:pPr marL="342900" indent="-342900">
              <a:buFont typeface="Arial" panose="020B0604020202020204" pitchFamily="34" charset="0"/>
              <a:buChar char="•"/>
            </a:pPr>
            <a:endParaRPr lang="en-US" sz="2000">
              <a:latin typeface="Rockwell"/>
              <a:cs typeface="Times"/>
            </a:endParaRPr>
          </a:p>
          <a:p>
            <a:pPr marL="342900" indent="-342900">
              <a:buFont typeface="Arial" panose="020B0604020202020204" pitchFamily="34" charset="0"/>
              <a:buChar char="•"/>
            </a:pPr>
            <a:r>
              <a:rPr lang="en-US" sz="2000" dirty="0">
                <a:latin typeface="Rockwell"/>
                <a:cs typeface="Times"/>
              </a:rPr>
              <a:t>APB Working/Operation</a:t>
            </a:r>
          </a:p>
          <a:p>
            <a:pPr marL="342900" indent="-342900">
              <a:buFont typeface="Arial" panose="020B0604020202020204" pitchFamily="34" charset="0"/>
              <a:buChar char="•"/>
            </a:pPr>
            <a:endParaRPr lang="en-US" sz="2000">
              <a:latin typeface="Rockwell"/>
              <a:cs typeface="Times"/>
            </a:endParaRPr>
          </a:p>
          <a:p>
            <a:pPr marL="342900" indent="-342900">
              <a:buFont typeface="Arial" panose="020B0604020202020204" pitchFamily="34" charset="0"/>
              <a:buChar char="•"/>
            </a:pPr>
            <a:r>
              <a:rPr lang="en-US" sz="2000" dirty="0">
                <a:latin typeface="Rockwell"/>
                <a:cs typeface="Times"/>
              </a:rPr>
              <a:t>APB UVM Verification  Report and Simulation</a:t>
            </a:r>
          </a:p>
          <a:p>
            <a:endParaRPr lang="en-US" sz="2000">
              <a:latin typeface="Rockwell"/>
              <a:cs typeface="Times"/>
            </a:endParaRPr>
          </a:p>
          <a:p>
            <a:r>
              <a:rPr lang="en-US" sz="2000" dirty="0">
                <a:latin typeface="Rockwell"/>
                <a:cs typeface="Times"/>
              </a:rPr>
              <a:t>                                                                                                               </a:t>
            </a:r>
            <a:r>
              <a:rPr lang="en-US" sz="2000" dirty="0">
                <a:ea typeface="+mn-lt"/>
                <a:cs typeface="Times"/>
              </a:rPr>
              <a:t>    </a:t>
            </a:r>
            <a:endParaRPr lang="en-US" sz="1200" b="1" dirty="0">
              <a:solidFill>
                <a:srgbClr val="9B2D1F"/>
              </a:solidFill>
              <a:ea typeface="+mn-lt"/>
              <a:cs typeface="Times"/>
            </a:endParaRPr>
          </a:p>
          <a:p>
            <a:endParaRPr lang="en-US" sz="2000" dirty="0">
              <a:ea typeface="+mn-lt"/>
              <a:cs typeface="Times"/>
            </a:endParaRPr>
          </a:p>
          <a:p>
            <a:r>
              <a:rPr lang="en-US" sz="2000" dirty="0">
                <a:ea typeface="+mn-lt"/>
                <a:cs typeface="Times"/>
              </a:rPr>
              <a:t> </a:t>
            </a:r>
            <a:r>
              <a:rPr lang="en-US" sz="2000" dirty="0">
                <a:solidFill>
                  <a:srgbClr val="000000"/>
                </a:solidFill>
                <a:ea typeface="+mn-lt"/>
                <a:cs typeface="Times"/>
              </a:rPr>
              <a:t>                                                                                                                </a:t>
            </a:r>
            <a:r>
              <a:rPr lang="en-US" sz="2000" b="1" dirty="0">
                <a:solidFill>
                  <a:schemeClr val="accent2"/>
                </a:solidFill>
                <a:ea typeface="+mn-lt"/>
                <a:cs typeface="Times"/>
              </a:rPr>
              <a:t> </a:t>
            </a:r>
            <a:r>
              <a:rPr lang="en-US" sz="1200" b="1" dirty="0">
                <a:solidFill>
                  <a:schemeClr val="accent2"/>
                </a:solidFill>
                <a:ea typeface="+mn-lt"/>
                <a:cs typeface="Times"/>
              </a:rPr>
              <a:t>https</a:t>
            </a:r>
            <a:r>
              <a:rPr lang="en-US" sz="1200" b="1" dirty="0">
                <a:solidFill>
                  <a:schemeClr val="accent2"/>
                </a:solidFill>
                <a:ea typeface="+mn-lt"/>
                <a:cs typeface="+mn-lt"/>
              </a:rPr>
              <a:t>://github.com/adnanashraf17501</a:t>
            </a:r>
            <a:endParaRPr lang="en-US" sz="1200" b="1" dirty="0">
              <a:solidFill>
                <a:schemeClr val="accent2"/>
              </a:solidFill>
              <a:latin typeface="Rockwell"/>
              <a:cs typeface="Times"/>
            </a:endParaRPr>
          </a:p>
          <a:p>
            <a:pPr marL="342900" indent="-342900">
              <a:buFont typeface="Arial" panose="020B0604020202020204" pitchFamily="34" charset="0"/>
              <a:buChar char="•"/>
            </a:pPr>
            <a:endParaRPr lang="en-US" sz="2000">
              <a:latin typeface="Times"/>
              <a:cs typeface="Times"/>
            </a:endParaRPr>
          </a:p>
          <a:p>
            <a:pPr marL="285750" indent="-285750">
              <a:buFont typeface="Arial" panose="020B0604020202020204" pitchFamily="34" charset="0"/>
              <a:buChar char="•"/>
            </a:pPr>
            <a:endParaRPr lang="en-US">
              <a:latin typeface="Rockwell" panose="02060603020205020403"/>
              <a:cs typeface="Times"/>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4027553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BEE29-660A-46B6-BCD2-EF2EAB7CCC46}"/>
              </a:ext>
            </a:extLst>
          </p:cNvPr>
          <p:cNvSpPr>
            <a:spLocks noGrp="1"/>
          </p:cNvSpPr>
          <p:nvPr>
            <p:ph idx="1"/>
          </p:nvPr>
        </p:nvSpPr>
        <p:spPr>
          <a:xfrm>
            <a:off x="224342" y="127682"/>
            <a:ext cx="10903906" cy="6520768"/>
          </a:xfrm>
        </p:spPr>
        <p:txBody>
          <a:bodyPr vert="horz" lIns="91440" tIns="45720" rIns="91440" bIns="45720" rtlCol="0" anchor="t">
            <a:normAutofit/>
          </a:bodyPr>
          <a:lstStyle/>
          <a:p>
            <a:pPr marL="0" indent="0">
              <a:buNone/>
            </a:pPr>
            <a:r>
              <a:rPr lang="en-US" b="1" u="sng">
                <a:ea typeface="+mn-lt"/>
                <a:cs typeface="+mn-lt"/>
              </a:rPr>
              <a:t>APB PROTOCOL  UVM VERIFICATION: Components </a:t>
            </a:r>
            <a:endParaRPr lang="en-US">
              <a:ea typeface="+mn-lt"/>
              <a:cs typeface="+mn-lt"/>
            </a:endParaRPr>
          </a:p>
          <a:p>
            <a:pPr marL="0" indent="0">
              <a:buNone/>
            </a:pPr>
            <a:r>
              <a:rPr lang="en-US">
                <a:ea typeface="+mn-lt"/>
                <a:cs typeface="+mn-lt"/>
              </a:rPr>
              <a:t>I. </a:t>
            </a:r>
            <a:r>
              <a:rPr lang="en-US" sz="1600" b="1">
                <a:ea typeface="+mn-lt"/>
                <a:cs typeface="+mn-lt"/>
              </a:rPr>
              <a:t>UVM Testbench: </a:t>
            </a:r>
            <a:r>
              <a:rPr lang="en-US" sz="1600">
                <a:ea typeface="+mn-lt"/>
                <a:cs typeface="+mn-lt"/>
              </a:rPr>
              <a:t> In UVM Testbench, Design Under Test (DUT) and UVM Test class are instantiated and connections between them are configured.</a:t>
            </a:r>
          </a:p>
          <a:p>
            <a:pPr marL="0" indent="0">
              <a:buNone/>
            </a:pPr>
            <a:r>
              <a:rPr lang="en-US" sz="1600">
                <a:ea typeface="+mn-lt"/>
                <a:cs typeface="+mn-lt"/>
              </a:rPr>
              <a:t> </a:t>
            </a:r>
            <a:r>
              <a:rPr lang="en-US" sz="1600" b="1">
                <a:ea typeface="+mn-lt"/>
                <a:cs typeface="+mn-lt"/>
              </a:rPr>
              <a:t>UVM Test: </a:t>
            </a:r>
            <a:r>
              <a:rPr lang="en-US" sz="1600">
                <a:ea typeface="+mn-lt"/>
                <a:cs typeface="+mn-lt"/>
              </a:rPr>
              <a:t>This is the top level component present in the Testbench. It is responsible for instantiating and configuring the top-level environment. It will also invoke sequences for applying the stimulus to DUT.</a:t>
            </a:r>
          </a:p>
          <a:p>
            <a:pPr marL="0" indent="0">
              <a:buNone/>
            </a:pPr>
            <a:endParaRPr lang="en-US" sz="1600">
              <a:ea typeface="+mn-lt"/>
              <a:cs typeface="+mn-lt"/>
            </a:endParaRPr>
          </a:p>
          <a:p>
            <a:pPr marL="0" indent="0">
              <a:buNone/>
            </a:pPr>
            <a:r>
              <a:rPr lang="en-US" sz="1600">
                <a:ea typeface="+mn-lt"/>
                <a:cs typeface="+mn-lt"/>
              </a:rPr>
              <a:t> </a:t>
            </a:r>
            <a:r>
              <a:rPr lang="en-US" sz="1600" b="1">
                <a:ea typeface="+mn-lt"/>
                <a:cs typeface="+mn-lt"/>
              </a:rPr>
              <a:t>UVM Environment:</a:t>
            </a:r>
            <a:r>
              <a:rPr lang="en-US" sz="1600">
                <a:ea typeface="+mn-lt"/>
                <a:cs typeface="+mn-lt"/>
              </a:rPr>
              <a:t>  This is responsible for instantiating other verification components that are inter related to each other . Components like UVM scoreboard and UVM Agent are instantiated under this. </a:t>
            </a:r>
          </a:p>
          <a:p>
            <a:pPr marL="0" indent="0">
              <a:buNone/>
            </a:pPr>
            <a:r>
              <a:rPr lang="en-US" sz="1600" b="1">
                <a:ea typeface="+mn-lt"/>
                <a:cs typeface="+mn-lt"/>
              </a:rPr>
              <a:t>UVM Scoreboard:</a:t>
            </a:r>
            <a:r>
              <a:rPr lang="en-US" sz="1600">
                <a:ea typeface="+mn-lt"/>
                <a:cs typeface="+mn-lt"/>
              </a:rPr>
              <a:t> This will carry out the checking of behavior of DUT . This component usually receives the output from UVM monitor as input and will compare with expected output. </a:t>
            </a:r>
          </a:p>
          <a:p>
            <a:pPr marL="0" indent="0">
              <a:buNone/>
            </a:pPr>
            <a:r>
              <a:rPr lang="en-US" sz="1600" b="1">
                <a:ea typeface="+mn-lt"/>
                <a:cs typeface="+mn-lt"/>
              </a:rPr>
              <a:t>UVM agent:</a:t>
            </a:r>
            <a:r>
              <a:rPr lang="en-US" sz="1600">
                <a:ea typeface="+mn-lt"/>
                <a:cs typeface="+mn-lt"/>
              </a:rPr>
              <a:t> In this other verification components are included that are dealing with DUT interface. In this component UVM Sequencer is responsible for stimulus flow and UVM Driver is responsible for applying stimulus on DUT and UVM monitor is responsible for collecting the output from DUT transaction level stimulus for carrying out the operations. UVM Test bench is created by instantiating Design Under Test and UVM Test . </a:t>
            </a:r>
          </a:p>
          <a:p>
            <a:pPr marL="0" indent="0">
              <a:buNone/>
            </a:pPr>
            <a:r>
              <a:rPr lang="en-US" sz="1600" b="1">
                <a:ea typeface="+mn-lt"/>
                <a:cs typeface="+mn-lt"/>
              </a:rPr>
              <a:t>UVM Sequencer:</a:t>
            </a:r>
            <a:r>
              <a:rPr lang="en-US" sz="1600">
                <a:ea typeface="+mn-lt"/>
                <a:cs typeface="+mn-lt"/>
              </a:rPr>
              <a:t> It is like an arbiter for controlling transaction flow from multiple stimulus sequences . </a:t>
            </a:r>
          </a:p>
          <a:p>
            <a:pPr marL="0" indent="0">
              <a:buNone/>
            </a:pPr>
            <a:r>
              <a:rPr lang="en-US" sz="1600" b="1">
                <a:ea typeface="+mn-lt"/>
                <a:cs typeface="+mn-lt"/>
              </a:rPr>
              <a:t>UVM Driver :</a:t>
            </a:r>
            <a:r>
              <a:rPr lang="en-US" sz="1600">
                <a:ea typeface="+mn-lt"/>
                <a:cs typeface="+mn-lt"/>
              </a:rPr>
              <a:t> It will receive sequence-items from UVM sequencer and applies it on DUT interface. So driver has also to convert a transaction level stimulus into pin level stimulus for applying the data.</a:t>
            </a:r>
          </a:p>
          <a:p>
            <a:pPr marL="0" indent="0">
              <a:buNone/>
            </a:pPr>
            <a:r>
              <a:rPr lang="en-US" sz="1600" b="1">
                <a:ea typeface="+mn-lt"/>
                <a:cs typeface="+mn-lt"/>
              </a:rPr>
              <a:t>UVM monitor :</a:t>
            </a:r>
            <a:r>
              <a:rPr lang="en-US" sz="1600">
                <a:ea typeface="+mn-lt"/>
                <a:cs typeface="+mn-lt"/>
              </a:rPr>
              <a:t> It will capture the output present at transaction in DUT interface and will also sent out the data to rest of UVM Test bench based on connections made . Monitor also has to convert the pin level stimulus to  transaction level stimulus for carrying out the operations.</a:t>
            </a:r>
            <a:endParaRPr lang="en-US"/>
          </a:p>
          <a:p>
            <a:pPr marL="0" indent="0">
              <a:buNone/>
            </a:pPr>
            <a:endParaRPr lang="en-US"/>
          </a:p>
        </p:txBody>
      </p:sp>
      <p:sp>
        <p:nvSpPr>
          <p:cNvPr id="5" name="TextBox 4">
            <a:extLst>
              <a:ext uri="{FF2B5EF4-FFF2-40B4-BE49-F238E27FC236}">
                <a16:creationId xmlns:a16="http://schemas.microsoft.com/office/drawing/2014/main" id="{5AE9E180-C4F4-4DBE-AD51-74EDD440B29E}"/>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414948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62C93-BB9E-4BC9-B268-0971099D7B18}"/>
              </a:ext>
            </a:extLst>
          </p:cNvPr>
          <p:cNvSpPr>
            <a:spLocks noGrp="1"/>
          </p:cNvSpPr>
          <p:nvPr>
            <p:ph idx="1"/>
          </p:nvPr>
        </p:nvSpPr>
        <p:spPr>
          <a:xfrm>
            <a:off x="297410" y="200751"/>
            <a:ext cx="11655468" cy="6451613"/>
          </a:xfrm>
        </p:spPr>
        <p:txBody>
          <a:bodyPr vert="horz" lIns="91440" tIns="45720" rIns="91440" bIns="45720" rtlCol="0" anchor="t">
            <a:normAutofit/>
          </a:bodyPr>
          <a:lstStyle/>
          <a:p>
            <a:pPr marL="0" indent="0">
              <a:buNone/>
            </a:pPr>
            <a:endParaRPr lang="en-US" b="1" u="sng"/>
          </a:p>
          <a:p>
            <a:pPr marL="0" indent="0">
              <a:buNone/>
            </a:pPr>
            <a:endParaRPr lang="en-US" b="1" u="sng"/>
          </a:p>
        </p:txBody>
      </p:sp>
      <p:sp>
        <p:nvSpPr>
          <p:cNvPr id="5" name="TextBox 4">
            <a:extLst>
              <a:ext uri="{FF2B5EF4-FFF2-40B4-BE49-F238E27FC236}">
                <a16:creationId xmlns:a16="http://schemas.microsoft.com/office/drawing/2014/main" id="{3974C2C4-818C-49E4-B140-9F67B7A89E0D}"/>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
        <p:nvSpPr>
          <p:cNvPr id="6" name="TextBox 5">
            <a:extLst>
              <a:ext uri="{FF2B5EF4-FFF2-40B4-BE49-F238E27FC236}">
                <a16:creationId xmlns:a16="http://schemas.microsoft.com/office/drawing/2014/main" id="{9181925A-0009-41F7-8C50-4C9A8E4CF115}"/>
              </a:ext>
            </a:extLst>
          </p:cNvPr>
          <p:cNvSpPr txBox="1"/>
          <p:nvPr/>
        </p:nvSpPr>
        <p:spPr>
          <a:xfrm>
            <a:off x="238125" y="85725"/>
            <a:ext cx="11068050"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t>UVM Report using Questa Sim and edaplayground.com/AldecRivieraPro2020.04</a:t>
            </a:r>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a:p>
            <a:endParaRPr lang="en-US" sz="2000" b="1"/>
          </a:p>
        </p:txBody>
      </p:sp>
      <p:pic>
        <p:nvPicPr>
          <p:cNvPr id="2" name="Picture 3" descr="Text&#10;&#10;Description automatically generated">
            <a:extLst>
              <a:ext uri="{FF2B5EF4-FFF2-40B4-BE49-F238E27FC236}">
                <a16:creationId xmlns:a16="http://schemas.microsoft.com/office/drawing/2014/main" id="{DC80651D-A3EF-4496-B2D2-68AB648A5B3C}"/>
              </a:ext>
            </a:extLst>
          </p:cNvPr>
          <p:cNvPicPr>
            <a:picLocks noChangeAspect="1"/>
          </p:cNvPicPr>
          <p:nvPr/>
        </p:nvPicPr>
        <p:blipFill>
          <a:blip r:embed="rId2"/>
          <a:stretch>
            <a:fillRect/>
          </a:stretch>
        </p:blipFill>
        <p:spPr>
          <a:xfrm>
            <a:off x="619125" y="1055106"/>
            <a:ext cx="9086850" cy="500496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5429F95-3AA7-4262-8D2D-61D6D21DAD00}"/>
                  </a:ext>
                </a:extLst>
              </p14:cNvPr>
              <p14:cNvContentPartPr/>
              <p14:nvPr/>
            </p14:nvContentPartPr>
            <p14:xfrm>
              <a:off x="3679718" y="1823245"/>
              <a:ext cx="2190750" cy="533400"/>
            </p14:xfrm>
          </p:contentPart>
        </mc:Choice>
        <mc:Fallback xmlns="">
          <p:pic>
            <p:nvPicPr>
              <p:cNvPr id="4" name="Ink 3">
                <a:extLst>
                  <a:ext uri="{FF2B5EF4-FFF2-40B4-BE49-F238E27FC236}">
                    <a16:creationId xmlns:a16="http://schemas.microsoft.com/office/drawing/2014/main" id="{75429F95-3AA7-4262-8D2D-61D6D21DAD00}"/>
                  </a:ext>
                </a:extLst>
              </p:cNvPr>
              <p:cNvPicPr/>
              <p:nvPr/>
            </p:nvPicPr>
            <p:blipFill>
              <a:blip r:embed="rId4"/>
              <a:stretch>
                <a:fillRect/>
              </a:stretch>
            </p:blipFill>
            <p:spPr>
              <a:xfrm>
                <a:off x="3662103" y="1805739"/>
                <a:ext cx="2226340" cy="56876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6AAC947-F4E9-4710-99B4-B22B79D5912A}"/>
                  </a:ext>
                </a:extLst>
              </p14:cNvPr>
              <p14:cNvContentPartPr/>
              <p14:nvPr/>
            </p14:nvContentPartPr>
            <p14:xfrm>
              <a:off x="373514" y="3081337"/>
              <a:ext cx="2371725" cy="1343025"/>
            </p14:xfrm>
          </p:contentPart>
        </mc:Choice>
        <mc:Fallback xmlns="">
          <p:pic>
            <p:nvPicPr>
              <p:cNvPr id="7" name="Ink 6">
                <a:extLst>
                  <a:ext uri="{FF2B5EF4-FFF2-40B4-BE49-F238E27FC236}">
                    <a16:creationId xmlns:a16="http://schemas.microsoft.com/office/drawing/2014/main" id="{16AAC947-F4E9-4710-99B4-B22B79D5912A}"/>
                  </a:ext>
                </a:extLst>
              </p:cNvPr>
              <p:cNvPicPr/>
              <p:nvPr/>
            </p:nvPicPr>
            <p:blipFill>
              <a:blip r:embed="rId6"/>
              <a:stretch>
                <a:fillRect/>
              </a:stretch>
            </p:blipFill>
            <p:spPr>
              <a:xfrm>
                <a:off x="355900" y="3063373"/>
                <a:ext cx="2407312" cy="1378595"/>
              </a:xfrm>
              <a:prstGeom prst="rect">
                <a:avLst/>
              </a:prstGeom>
            </p:spPr>
          </p:pic>
        </mc:Fallback>
      </mc:AlternateContent>
    </p:spTree>
    <p:extLst>
      <p:ext uri="{BB962C8B-B14F-4D97-AF65-F5344CB8AC3E}">
        <p14:creationId xmlns:p14="http://schemas.microsoft.com/office/powerpoint/2010/main" val="3167331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457913-14CE-403E-AA67-F6DED1B2AE1C}"/>
              </a:ext>
            </a:extLst>
          </p:cNvPr>
          <p:cNvSpPr txBox="1"/>
          <p:nvPr/>
        </p:nvSpPr>
        <p:spPr>
          <a:xfrm>
            <a:off x="8420100" y="6334125"/>
            <a:ext cx="3086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
        <p:nvSpPr>
          <p:cNvPr id="7" name="TextBox 6">
            <a:extLst>
              <a:ext uri="{FF2B5EF4-FFF2-40B4-BE49-F238E27FC236}">
                <a16:creationId xmlns:a16="http://schemas.microsoft.com/office/drawing/2014/main" id="{29E13AAB-8897-4D7B-B845-983F76C3F8ED}"/>
              </a:ext>
            </a:extLst>
          </p:cNvPr>
          <p:cNvSpPr txBox="1"/>
          <p:nvPr/>
        </p:nvSpPr>
        <p:spPr>
          <a:xfrm>
            <a:off x="381000" y="171450"/>
            <a:ext cx="5438775" cy="11295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t>UVM Simulation:  Test Description </a:t>
            </a:r>
          </a:p>
          <a:p>
            <a:endParaRPr lang="en-US" sz="2000" b="1" u="sng"/>
          </a:p>
          <a:p>
            <a:endParaRPr lang="en-US" sz="2000" b="1" u="sng">
              <a:ea typeface="+mn-lt"/>
              <a:cs typeface="+mn-lt"/>
            </a:endParaRPr>
          </a:p>
          <a:p>
            <a:endParaRPr lang="en-US" sz="2000" b="1" u="sng">
              <a:ea typeface="+mn-lt"/>
              <a:cs typeface="+mn-lt"/>
            </a:endParaRPr>
          </a:p>
          <a:p>
            <a:endParaRPr lang="en-US" sz="2000" b="1" u="sng">
              <a:ea typeface="+mn-lt"/>
              <a:cs typeface="+mn-lt"/>
            </a:endParaRPr>
          </a:p>
          <a:p>
            <a:endParaRPr lang="en-US" sz="2000" b="1" u="sng">
              <a:ea typeface="+mn-lt"/>
              <a:cs typeface="+mn-lt"/>
            </a:endParaRPr>
          </a:p>
          <a:p>
            <a:endParaRPr lang="en-US" sz="2000" b="1" u="sng">
              <a:ea typeface="+mn-lt"/>
              <a:cs typeface="+mn-lt"/>
            </a:endParaRPr>
          </a:p>
          <a:p>
            <a:endParaRPr lang="en-US" sz="2000" b="1" u="sng">
              <a:ea typeface="+mn-lt"/>
              <a:cs typeface="+mn-lt"/>
            </a:endParaRPr>
          </a:p>
          <a:p>
            <a:endParaRPr lang="en-US" sz="2000" b="1" u="sng">
              <a:ea typeface="+mn-lt"/>
              <a:cs typeface="+mn-lt"/>
            </a:endParaRPr>
          </a:p>
          <a:p>
            <a:r>
              <a:rPr lang="en-US" sz="1200">
                <a:ea typeface="+mn-lt"/>
                <a:cs typeface="+mn-lt"/>
              </a:rPr>
              <a:t>T1: Writing data to design and reading back the data from design which is associated with APB protocol</a:t>
            </a:r>
            <a:endParaRPr lang="en-US" sz="1200"/>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r>
              <a:rPr lang="en-US" sz="1100">
                <a:ea typeface="+mn-lt"/>
                <a:cs typeface="+mn-lt"/>
              </a:rPr>
              <a:t>T3: Here at  first positive edge of clock </a:t>
            </a:r>
            <a:r>
              <a:rPr lang="en-US" sz="1100" err="1">
                <a:ea typeface="+mn-lt"/>
                <a:cs typeface="+mn-lt"/>
              </a:rPr>
              <a:t>sel</a:t>
            </a:r>
            <a:r>
              <a:rPr lang="en-US" sz="1100">
                <a:ea typeface="+mn-lt"/>
                <a:cs typeface="+mn-lt"/>
              </a:rPr>
              <a:t> signal and write signal are asserted along with address and data . At next edge of clock the address value is changed with the assertion of enable signal. After the write transfer completed, Read transfer will be done </a:t>
            </a:r>
            <a:endParaRPr lang="en-US" sz="1100"/>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a:p>
            <a:endParaRPr lang="en-US" sz="2000" b="1" u="sng"/>
          </a:p>
        </p:txBody>
      </p:sp>
      <p:sp>
        <p:nvSpPr>
          <p:cNvPr id="8" name="TextBox 7">
            <a:extLst>
              <a:ext uri="{FF2B5EF4-FFF2-40B4-BE49-F238E27FC236}">
                <a16:creationId xmlns:a16="http://schemas.microsoft.com/office/drawing/2014/main" id="{A940AE51-E3FD-46F4-98C0-C2CB7D8D9299}"/>
              </a:ext>
            </a:extLst>
          </p:cNvPr>
          <p:cNvSpPr txBox="1"/>
          <p:nvPr/>
        </p:nvSpPr>
        <p:spPr>
          <a:xfrm>
            <a:off x="6257925" y="171450"/>
            <a:ext cx="5838825"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sz="1100">
                <a:ea typeface="+mn-lt"/>
                <a:cs typeface="+mn-lt"/>
              </a:rPr>
              <a:t>T2 :While writing data to design , PENABLE signal has to be asserted low for two clock cycles after </a:t>
            </a:r>
            <a:r>
              <a:rPr lang="en-US" sz="1100" err="1">
                <a:ea typeface="+mn-lt"/>
                <a:cs typeface="+mn-lt"/>
              </a:rPr>
              <a:t>PSELx</a:t>
            </a:r>
            <a:r>
              <a:rPr lang="en-US" sz="1100">
                <a:ea typeface="+mn-lt"/>
                <a:cs typeface="+mn-lt"/>
              </a:rPr>
              <a:t> enabled and reading back the data from design which is associated with APB protocol. This is an negative scenario.</a:t>
            </a:r>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endParaRPr lang="en-US" sz="1100"/>
          </a:p>
          <a:p>
            <a:r>
              <a:rPr lang="en-US" sz="1100">
                <a:ea typeface="+mn-lt"/>
                <a:cs typeface="+mn-lt"/>
              </a:rPr>
              <a:t>T4: Here,  while write transfer is going on reset is applied with value x . This action is taken into consideration to check whether the reset with x is effecting the design or not . </a:t>
            </a:r>
            <a:endParaRPr lang="en-US" sz="1100"/>
          </a:p>
        </p:txBody>
      </p:sp>
      <p:pic>
        <p:nvPicPr>
          <p:cNvPr id="9" name="Picture 9">
            <a:extLst>
              <a:ext uri="{FF2B5EF4-FFF2-40B4-BE49-F238E27FC236}">
                <a16:creationId xmlns:a16="http://schemas.microsoft.com/office/drawing/2014/main" id="{0A87B5AC-0F8C-42E3-B999-3C7FBFA08363}"/>
              </a:ext>
            </a:extLst>
          </p:cNvPr>
          <p:cNvPicPr>
            <a:picLocks noChangeAspect="1"/>
          </p:cNvPicPr>
          <p:nvPr/>
        </p:nvPicPr>
        <p:blipFill>
          <a:blip r:embed="rId2"/>
          <a:stretch>
            <a:fillRect/>
          </a:stretch>
        </p:blipFill>
        <p:spPr>
          <a:xfrm>
            <a:off x="1047750" y="783888"/>
            <a:ext cx="3886200" cy="1785024"/>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A6AB00C-35E1-4FC3-9706-FBBE6B1E298A}"/>
              </a:ext>
            </a:extLst>
          </p:cNvPr>
          <p:cNvPicPr>
            <a:picLocks noChangeAspect="1"/>
          </p:cNvPicPr>
          <p:nvPr/>
        </p:nvPicPr>
        <p:blipFill>
          <a:blip r:embed="rId3"/>
          <a:stretch>
            <a:fillRect/>
          </a:stretch>
        </p:blipFill>
        <p:spPr>
          <a:xfrm>
            <a:off x="6543675" y="638290"/>
            <a:ext cx="4067175" cy="1771420"/>
          </a:xfrm>
          <a:prstGeom prst="rect">
            <a:avLst/>
          </a:prstGeom>
        </p:spPr>
      </p:pic>
      <p:pic>
        <p:nvPicPr>
          <p:cNvPr id="11" name="Picture 11">
            <a:extLst>
              <a:ext uri="{FF2B5EF4-FFF2-40B4-BE49-F238E27FC236}">
                <a16:creationId xmlns:a16="http://schemas.microsoft.com/office/drawing/2014/main" id="{39BB80C8-92EF-4151-BB74-C882805B6D44}"/>
              </a:ext>
            </a:extLst>
          </p:cNvPr>
          <p:cNvPicPr>
            <a:picLocks noChangeAspect="1"/>
          </p:cNvPicPr>
          <p:nvPr/>
        </p:nvPicPr>
        <p:blipFill>
          <a:blip r:embed="rId4"/>
          <a:stretch>
            <a:fillRect/>
          </a:stretch>
        </p:blipFill>
        <p:spPr>
          <a:xfrm>
            <a:off x="6629400" y="3714825"/>
            <a:ext cx="3933825" cy="1857224"/>
          </a:xfrm>
          <a:prstGeom prst="rect">
            <a:avLst/>
          </a:prstGeom>
        </p:spPr>
      </p:pic>
      <p:pic>
        <p:nvPicPr>
          <p:cNvPr id="12" name="Picture 12">
            <a:extLst>
              <a:ext uri="{FF2B5EF4-FFF2-40B4-BE49-F238E27FC236}">
                <a16:creationId xmlns:a16="http://schemas.microsoft.com/office/drawing/2014/main" id="{9D7FF084-CEBE-4B11-BEFD-AE85202B72F1}"/>
              </a:ext>
            </a:extLst>
          </p:cNvPr>
          <p:cNvPicPr>
            <a:picLocks noChangeAspect="1"/>
          </p:cNvPicPr>
          <p:nvPr/>
        </p:nvPicPr>
        <p:blipFill>
          <a:blip r:embed="rId5"/>
          <a:stretch>
            <a:fillRect/>
          </a:stretch>
        </p:blipFill>
        <p:spPr>
          <a:xfrm>
            <a:off x="857250" y="3710798"/>
            <a:ext cx="4076700" cy="1760504"/>
          </a:xfrm>
          <a:prstGeom prst="rect">
            <a:avLst/>
          </a:prstGeom>
        </p:spPr>
      </p:pic>
    </p:spTree>
    <p:extLst>
      <p:ext uri="{BB962C8B-B14F-4D97-AF65-F5344CB8AC3E}">
        <p14:creationId xmlns:p14="http://schemas.microsoft.com/office/powerpoint/2010/main" val="304532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3E4C47-F984-4752-9E8A-2EE8C5FD2DFF}"/>
              </a:ext>
            </a:extLst>
          </p:cNvPr>
          <p:cNvSpPr>
            <a:spLocks noGrp="1"/>
          </p:cNvSpPr>
          <p:nvPr>
            <p:ph idx="1"/>
          </p:nvPr>
        </p:nvSpPr>
        <p:spPr>
          <a:xfrm>
            <a:off x="288798" y="54483"/>
            <a:ext cx="11591925" cy="6689217"/>
          </a:xfrm>
        </p:spPr>
        <p:txBody>
          <a:bodyPr vert="horz" lIns="91440" tIns="45720" rIns="91440" bIns="45720" rtlCol="0" anchor="t">
            <a:normAutofit/>
          </a:bodyPr>
          <a:lstStyle/>
          <a:p>
            <a:pPr marL="274320" lvl="1" indent="0">
              <a:buNone/>
            </a:pPr>
            <a:r>
              <a:rPr lang="en-US" b="1" u="sng"/>
              <a:t>RD/WR General Simulation:</a:t>
            </a:r>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endParaRPr lang="en-US" b="1" u="sng"/>
          </a:p>
          <a:p>
            <a:pPr marL="274320" lvl="1" indent="0">
              <a:buNone/>
            </a:pPr>
            <a:r>
              <a:rPr lang="en-US" sz="1600" b="1"/>
              <a:t>Note: </a:t>
            </a:r>
            <a:r>
              <a:rPr lang="en-US" sz="1600"/>
              <a:t>To Check Code for this APB UVM Environment Visit my </a:t>
            </a:r>
            <a:r>
              <a:rPr lang="en-US" sz="1600" err="1"/>
              <a:t>Github</a:t>
            </a:r>
            <a:r>
              <a:rPr lang="en-US" sz="1600"/>
              <a:t> profile</a:t>
            </a:r>
            <a:r>
              <a:rPr lang="en-US" sz="1600" b="1"/>
              <a:t>:  </a:t>
            </a:r>
            <a:endParaRPr lang="en-US" sz="1600" b="1" u="sng"/>
          </a:p>
          <a:p>
            <a:pPr marL="274320" lvl="1" indent="0">
              <a:buNone/>
            </a:pPr>
            <a:endParaRPr lang="en-US"/>
          </a:p>
          <a:p>
            <a:pPr marL="274320" lvl="1" indent="0">
              <a:buNone/>
            </a:pPr>
            <a:endParaRPr lang="en-US"/>
          </a:p>
        </p:txBody>
      </p:sp>
      <p:sp>
        <p:nvSpPr>
          <p:cNvPr id="7" name="TextBox 6">
            <a:extLst>
              <a:ext uri="{FF2B5EF4-FFF2-40B4-BE49-F238E27FC236}">
                <a16:creationId xmlns:a16="http://schemas.microsoft.com/office/drawing/2014/main" id="{38DF362C-953A-406E-91A0-9A8F010204EC}"/>
              </a:ext>
            </a:extLst>
          </p:cNvPr>
          <p:cNvSpPr txBox="1"/>
          <p:nvPr/>
        </p:nvSpPr>
        <p:spPr>
          <a:xfrm>
            <a:off x="7658100" y="5876925"/>
            <a:ext cx="42481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https://github.com/adnanashraf17501/apb_uvm</a:t>
            </a:r>
            <a:endParaRPr lang="en-US" sz="1200"/>
          </a:p>
        </p:txBody>
      </p:sp>
      <p:pic>
        <p:nvPicPr>
          <p:cNvPr id="8" name="Picture 8" descr="Graphical user interface&#10;&#10;Description automatically generated">
            <a:extLst>
              <a:ext uri="{FF2B5EF4-FFF2-40B4-BE49-F238E27FC236}">
                <a16:creationId xmlns:a16="http://schemas.microsoft.com/office/drawing/2014/main" id="{37BB9F33-8786-4B7A-8037-B8408A98D5CC}"/>
              </a:ext>
            </a:extLst>
          </p:cNvPr>
          <p:cNvPicPr>
            <a:picLocks noChangeAspect="1"/>
          </p:cNvPicPr>
          <p:nvPr/>
        </p:nvPicPr>
        <p:blipFill>
          <a:blip r:embed="rId2"/>
          <a:stretch>
            <a:fillRect/>
          </a:stretch>
        </p:blipFill>
        <p:spPr>
          <a:xfrm>
            <a:off x="285750" y="493978"/>
            <a:ext cx="11534775" cy="4765144"/>
          </a:xfrm>
          <a:prstGeom prst="rect">
            <a:avLst/>
          </a:prstGeom>
        </p:spPr>
      </p:pic>
    </p:spTree>
    <p:extLst>
      <p:ext uri="{BB962C8B-B14F-4D97-AF65-F5344CB8AC3E}">
        <p14:creationId xmlns:p14="http://schemas.microsoft.com/office/powerpoint/2010/main" val="4135989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3323-C8F4-4519-B6BE-42691BFB148D}"/>
              </a:ext>
            </a:extLst>
          </p:cNvPr>
          <p:cNvSpPr>
            <a:spLocks noGrp="1"/>
          </p:cNvSpPr>
          <p:nvPr>
            <p:ph type="title"/>
          </p:nvPr>
        </p:nvSpPr>
        <p:spPr/>
        <p:txBody>
          <a:bodyPr>
            <a:normAutofit fontScale="90000"/>
          </a:bodyPr>
          <a:lstStyle/>
          <a:p>
            <a:r>
              <a:rPr lang="en-US"/>
              <a:t>            </a:t>
            </a:r>
            <a:br>
              <a:rPr lang="en-US"/>
            </a:br>
            <a:br>
              <a:rPr lang="en-US"/>
            </a:br>
            <a:br>
              <a:rPr lang="en-US"/>
            </a:br>
            <a:br>
              <a:rPr lang="en-US"/>
            </a:br>
            <a:r>
              <a:rPr lang="en-US"/>
              <a:t>                THANK YOU</a:t>
            </a:r>
          </a:p>
        </p:txBody>
      </p:sp>
    </p:spTree>
    <p:extLst>
      <p:ext uri="{BB962C8B-B14F-4D97-AF65-F5344CB8AC3E}">
        <p14:creationId xmlns:p14="http://schemas.microsoft.com/office/powerpoint/2010/main" val="221473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DC0B5-3335-4A25-91D0-28A3E3B25A9F}"/>
              </a:ext>
            </a:extLst>
          </p:cNvPr>
          <p:cNvSpPr txBox="1"/>
          <p:nvPr/>
        </p:nvSpPr>
        <p:spPr>
          <a:xfrm>
            <a:off x="688019" y="435802"/>
            <a:ext cx="99247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Introduction: Evolution Of AMBA and APB Protocol.</a:t>
            </a:r>
          </a:p>
        </p:txBody>
      </p:sp>
      <p:sp>
        <p:nvSpPr>
          <p:cNvPr id="5" name="TextBox 4">
            <a:extLst>
              <a:ext uri="{FF2B5EF4-FFF2-40B4-BE49-F238E27FC236}">
                <a16:creationId xmlns:a16="http://schemas.microsoft.com/office/drawing/2014/main" id="{ABE81E8D-BB09-4463-84A8-A5DF38BDC168}"/>
              </a:ext>
            </a:extLst>
          </p:cNvPr>
          <p:cNvSpPr txBox="1"/>
          <p:nvPr/>
        </p:nvSpPr>
        <p:spPr>
          <a:xfrm>
            <a:off x="752475" y="1419225"/>
            <a:ext cx="9925050" cy="38985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aseline="30000" dirty="0">
                <a:ea typeface="+mn-lt"/>
                <a:cs typeface="+mn-lt"/>
              </a:rPr>
              <a:t>The ARM </a:t>
            </a:r>
            <a:r>
              <a:rPr lang="en-US" sz="2800" b="1" baseline="30000" dirty="0">
                <a:ea typeface="+mn-lt"/>
                <a:cs typeface="+mn-lt"/>
              </a:rPr>
              <a:t>Advanced Microcontroller Bus Architecture</a:t>
            </a:r>
            <a:r>
              <a:rPr lang="en-US" sz="2800" baseline="30000" dirty="0">
                <a:ea typeface="+mn-lt"/>
                <a:cs typeface="+mn-lt"/>
              </a:rPr>
              <a:t> (</a:t>
            </a:r>
            <a:r>
              <a:rPr lang="en-US" sz="2800" b="1" baseline="30000" dirty="0">
                <a:ea typeface="+mn-lt"/>
                <a:cs typeface="+mn-lt"/>
              </a:rPr>
              <a:t>AMBA</a:t>
            </a:r>
            <a:r>
              <a:rPr lang="en-US" sz="2800" baseline="30000" dirty="0">
                <a:ea typeface="+mn-lt"/>
                <a:cs typeface="+mn-lt"/>
              </a:rPr>
              <a:t>) is an open-standard, on-chip interconnect specification for the connection and management of </a:t>
            </a:r>
            <a:r>
              <a:rPr lang="en-US" sz="2800" baseline="30000" dirty="0">
                <a:ea typeface="+mn-lt"/>
                <a:cs typeface="+mn-lt"/>
                <a:hlinkClick r:id="rId2"/>
              </a:rPr>
              <a:t>functional </a:t>
            </a:r>
            <a:r>
              <a:rPr lang="en-US" sz="2800" u="sng" baseline="30000" dirty="0">
                <a:ea typeface="+mn-lt"/>
                <a:cs typeface="+mn-lt"/>
                <a:hlinkClick r:id="rId2"/>
              </a:rPr>
              <a:t>blocks</a:t>
            </a:r>
            <a:r>
              <a:rPr lang="en-US" sz="2800" u="sng" baseline="30000" dirty="0">
                <a:ea typeface="+mn-lt"/>
                <a:cs typeface="+mn-lt"/>
              </a:rPr>
              <a:t> </a:t>
            </a:r>
            <a:r>
              <a:rPr lang="en-US" sz="2800" baseline="30000" dirty="0">
                <a:ea typeface="+mn-lt"/>
                <a:cs typeface="+mn-lt"/>
              </a:rPr>
              <a:t>in </a:t>
            </a:r>
            <a:r>
              <a:rPr lang="en-US" sz="2800" baseline="30000" dirty="0">
                <a:ea typeface="+mn-lt"/>
                <a:cs typeface="+mn-lt"/>
                <a:hlinkClick r:id="rId3"/>
              </a:rPr>
              <a:t>system-on-a-chip</a:t>
            </a:r>
            <a:r>
              <a:rPr lang="en-US" sz="2800" baseline="30000" dirty="0">
                <a:ea typeface="+mn-lt"/>
                <a:cs typeface="+mn-lt"/>
              </a:rPr>
              <a:t> (SoC) designs.</a:t>
            </a:r>
          </a:p>
          <a:p>
            <a:pPr marL="457200" indent="-457200">
              <a:buFont typeface="Arial"/>
              <a:buChar char="•"/>
            </a:pPr>
            <a:r>
              <a:rPr lang="en-US" sz="2800" baseline="30000" dirty="0">
                <a:ea typeface="+mn-lt"/>
                <a:cs typeface="+mn-lt"/>
              </a:rPr>
              <a:t> It facilitates development of multi-processor designs with large numbers of controllers and components with a </a:t>
            </a:r>
            <a:r>
              <a:rPr lang="en-US" sz="2800" baseline="30000" dirty="0">
                <a:ea typeface="+mn-lt"/>
                <a:cs typeface="+mn-lt"/>
                <a:hlinkClick r:id="rId4"/>
              </a:rPr>
              <a:t>bus architecture</a:t>
            </a:r>
            <a:r>
              <a:rPr lang="en-US" sz="2800" baseline="30000" dirty="0">
                <a:ea typeface="+mn-lt"/>
                <a:cs typeface="+mn-lt"/>
              </a:rPr>
              <a:t>. </a:t>
            </a:r>
          </a:p>
          <a:p>
            <a:pPr marL="457200" indent="-457200">
              <a:buFont typeface="Arial"/>
              <a:buChar char="•"/>
            </a:pPr>
            <a:r>
              <a:rPr lang="en-US" sz="2800" baseline="30000" dirty="0">
                <a:ea typeface="+mn-lt"/>
                <a:cs typeface="+mn-lt"/>
              </a:rPr>
              <a:t>Since its inception, the scope of AMBA has, despite its name, gone far beyond microcontroller devices. </a:t>
            </a:r>
          </a:p>
          <a:p>
            <a:pPr marL="457200" indent="-457200">
              <a:buFont typeface="Arial"/>
              <a:buChar char="•"/>
            </a:pPr>
            <a:r>
              <a:rPr lang="en-US" sz="2800" baseline="30000" dirty="0">
                <a:ea typeface="+mn-lt"/>
                <a:cs typeface="+mn-lt"/>
              </a:rPr>
              <a:t>Today, AMBA is widely used on a range of </a:t>
            </a:r>
            <a:r>
              <a:rPr lang="en-US" sz="2800" baseline="30000" dirty="0">
                <a:ea typeface="+mn-lt"/>
                <a:cs typeface="+mn-lt"/>
                <a:hlinkClick r:id="rId5"/>
              </a:rPr>
              <a:t>ASIC</a:t>
            </a:r>
            <a:r>
              <a:rPr lang="en-US" sz="2800" baseline="30000" dirty="0">
                <a:ea typeface="+mn-lt"/>
                <a:cs typeface="+mn-lt"/>
              </a:rPr>
              <a:t> and SoC parts including applications processors used in modern portable mobile devices like </a:t>
            </a:r>
            <a:r>
              <a:rPr lang="en-US" sz="2800" baseline="30000" dirty="0">
                <a:ea typeface="+mn-lt"/>
                <a:cs typeface="+mn-lt"/>
                <a:hlinkClick r:id="rId6"/>
              </a:rPr>
              <a:t>smartphones</a:t>
            </a:r>
            <a:r>
              <a:rPr lang="en-US" sz="2800" baseline="30000" dirty="0">
                <a:ea typeface="+mn-lt"/>
                <a:cs typeface="+mn-lt"/>
              </a:rPr>
              <a:t>. </a:t>
            </a:r>
          </a:p>
          <a:p>
            <a:pPr marL="457200" indent="-457200">
              <a:buFont typeface="Arial"/>
              <a:buChar char="•"/>
            </a:pPr>
            <a:r>
              <a:rPr lang="en-US" sz="2800" baseline="30000" dirty="0">
                <a:ea typeface="+mn-lt"/>
                <a:cs typeface="+mn-lt"/>
              </a:rPr>
              <a:t>AMBA is a registered trademark of ARM. </a:t>
            </a:r>
          </a:p>
          <a:p>
            <a:pPr marL="457200" indent="-457200">
              <a:buFont typeface="Arial"/>
              <a:buChar char="•"/>
            </a:pPr>
            <a:r>
              <a:rPr lang="en-US" sz="2800" baseline="30000" dirty="0">
                <a:ea typeface="+mn-lt"/>
                <a:cs typeface="+mn-lt"/>
              </a:rPr>
              <a:t>AMBA was introduced by ARM in 1996</a:t>
            </a:r>
            <a:endParaRPr lang="en-US" sz="2800" baseline="30000" dirty="0"/>
          </a:p>
          <a:p>
            <a:r>
              <a:rPr lang="en-US" baseline="30000" dirty="0"/>
              <a:t>           </a:t>
            </a:r>
          </a:p>
          <a:p>
            <a:r>
              <a:rPr lang="en-US" baseline="30000" dirty="0"/>
              <a:t>                                                                                               </a:t>
            </a:r>
            <a:r>
              <a:rPr lang="en-US" baseline="30000" dirty="0">
                <a:solidFill>
                  <a:srgbClr val="000000"/>
                </a:solidFill>
                <a:ea typeface="+mn-lt"/>
                <a:cs typeface="+mn-lt"/>
              </a:rPr>
              <a:t>                                                                                 </a:t>
            </a:r>
            <a:r>
              <a:rPr lang="en-US" b="1" baseline="30000" dirty="0">
                <a:solidFill>
                  <a:schemeClr val="accent2"/>
                </a:solidFill>
                <a:ea typeface="+mn-lt"/>
                <a:cs typeface="+mn-lt"/>
              </a:rPr>
              <a:t>https://github.com/adnanashraf17501</a:t>
            </a:r>
            <a:endParaRPr lang="en-US" baseline="30000" dirty="0">
              <a:solidFill>
                <a:schemeClr val="accent2"/>
              </a:solidFill>
            </a:endParaRPr>
          </a:p>
          <a:p>
            <a:endParaRPr lang="en-US"/>
          </a:p>
        </p:txBody>
      </p:sp>
    </p:spTree>
    <p:extLst>
      <p:ext uri="{BB962C8B-B14F-4D97-AF65-F5344CB8AC3E}">
        <p14:creationId xmlns:p14="http://schemas.microsoft.com/office/powerpoint/2010/main" val="394844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CA973-767A-48C0-A0F0-227D8EF5A23C}"/>
              </a:ext>
            </a:extLst>
          </p:cNvPr>
          <p:cNvSpPr>
            <a:spLocks noGrp="1"/>
          </p:cNvSpPr>
          <p:nvPr>
            <p:ph idx="1"/>
          </p:nvPr>
        </p:nvSpPr>
        <p:spPr>
          <a:xfrm>
            <a:off x="574548" y="206883"/>
            <a:ext cx="10915650" cy="6193917"/>
          </a:xfrm>
        </p:spPr>
        <p:txBody>
          <a:bodyPr vert="horz" lIns="91440" tIns="45720" rIns="91440" bIns="45720" rtlCol="0" anchor="t">
            <a:normAutofit/>
          </a:bodyPr>
          <a:lstStyle/>
          <a:p>
            <a:pPr marL="0" indent="0">
              <a:buNone/>
            </a:pPr>
            <a:r>
              <a:rPr lang="en-US" sz="2400" b="1"/>
              <a:t>Evolution Of AMBA:</a:t>
            </a:r>
          </a:p>
          <a:p>
            <a:pPr marL="0" indent="0">
              <a:buNone/>
            </a:pPr>
            <a:endParaRPr lang="en-US" sz="2400" b="1"/>
          </a:p>
          <a:p>
            <a:pPr marL="0" indent="0">
              <a:buNone/>
            </a:pPr>
            <a:endParaRPr lang="en-US" sz="2400" b="1"/>
          </a:p>
        </p:txBody>
      </p:sp>
      <p:cxnSp>
        <p:nvCxnSpPr>
          <p:cNvPr id="5" name="Straight Arrow Connector 4">
            <a:extLst>
              <a:ext uri="{FF2B5EF4-FFF2-40B4-BE49-F238E27FC236}">
                <a16:creationId xmlns:a16="http://schemas.microsoft.com/office/drawing/2014/main" id="{51C9EB09-B89A-44EC-96DB-B2A7823C6A18}"/>
              </a:ext>
            </a:extLst>
          </p:cNvPr>
          <p:cNvCxnSpPr/>
          <p:nvPr/>
        </p:nvCxnSpPr>
        <p:spPr>
          <a:xfrm flipV="1">
            <a:off x="1276350" y="5305425"/>
            <a:ext cx="9820275" cy="2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E7AC3F02-FEC2-421D-88D8-B607753791FB}"/>
              </a:ext>
            </a:extLst>
          </p:cNvPr>
          <p:cNvSpPr/>
          <p:nvPr/>
        </p:nvSpPr>
        <p:spPr>
          <a:xfrm>
            <a:off x="1514475" y="4533900"/>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7" name="Rectangle: Rounded Corners 6">
            <a:extLst>
              <a:ext uri="{FF2B5EF4-FFF2-40B4-BE49-F238E27FC236}">
                <a16:creationId xmlns:a16="http://schemas.microsoft.com/office/drawing/2014/main" id="{E36DD4D1-EFDB-43DE-BB3F-7B75F845922A}"/>
              </a:ext>
            </a:extLst>
          </p:cNvPr>
          <p:cNvSpPr/>
          <p:nvPr/>
        </p:nvSpPr>
        <p:spPr>
          <a:xfrm>
            <a:off x="3324225" y="45815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8" name="Rectangle: Rounded Corners 7">
            <a:extLst>
              <a:ext uri="{FF2B5EF4-FFF2-40B4-BE49-F238E27FC236}">
                <a16:creationId xmlns:a16="http://schemas.microsoft.com/office/drawing/2014/main" id="{2D48C545-42C4-4874-9CEF-B1FD31BB6CF3}"/>
              </a:ext>
            </a:extLst>
          </p:cNvPr>
          <p:cNvSpPr/>
          <p:nvPr/>
        </p:nvSpPr>
        <p:spPr>
          <a:xfrm>
            <a:off x="3324225" y="38195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9" name="Rectangle: Rounded Corners 8">
            <a:extLst>
              <a:ext uri="{FF2B5EF4-FFF2-40B4-BE49-F238E27FC236}">
                <a16:creationId xmlns:a16="http://schemas.microsoft.com/office/drawing/2014/main" id="{0AFB97F4-30EA-4ADF-BCBE-E76BF7A50EF7}"/>
              </a:ext>
            </a:extLst>
          </p:cNvPr>
          <p:cNvSpPr/>
          <p:nvPr/>
        </p:nvSpPr>
        <p:spPr>
          <a:xfrm>
            <a:off x="5086350" y="45815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0" name="Rectangle: Rounded Corners 9">
            <a:extLst>
              <a:ext uri="{FF2B5EF4-FFF2-40B4-BE49-F238E27FC236}">
                <a16:creationId xmlns:a16="http://schemas.microsoft.com/office/drawing/2014/main" id="{9F78EC4E-A70C-49CB-AB4B-7A0573B4ED86}"/>
              </a:ext>
            </a:extLst>
          </p:cNvPr>
          <p:cNvSpPr/>
          <p:nvPr/>
        </p:nvSpPr>
        <p:spPr>
          <a:xfrm>
            <a:off x="5133975" y="38195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1" name="Rectangle: Rounded Corners 10">
            <a:extLst>
              <a:ext uri="{FF2B5EF4-FFF2-40B4-BE49-F238E27FC236}">
                <a16:creationId xmlns:a16="http://schemas.microsoft.com/office/drawing/2014/main" id="{640FA681-C8D5-4F56-BA3A-296470895EC5}"/>
              </a:ext>
            </a:extLst>
          </p:cNvPr>
          <p:cNvSpPr/>
          <p:nvPr/>
        </p:nvSpPr>
        <p:spPr>
          <a:xfrm>
            <a:off x="5133975" y="227647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2" name="Rectangle: Rounded Corners 11">
            <a:extLst>
              <a:ext uri="{FF2B5EF4-FFF2-40B4-BE49-F238E27FC236}">
                <a16:creationId xmlns:a16="http://schemas.microsoft.com/office/drawing/2014/main" id="{EBD266D5-DD31-4F8D-9F47-A637FC74097D}"/>
              </a:ext>
            </a:extLst>
          </p:cNvPr>
          <p:cNvSpPr/>
          <p:nvPr/>
        </p:nvSpPr>
        <p:spPr>
          <a:xfrm>
            <a:off x="7429500" y="1200150"/>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3" name="Rectangle: Rounded Corners 12">
            <a:extLst>
              <a:ext uri="{FF2B5EF4-FFF2-40B4-BE49-F238E27FC236}">
                <a16:creationId xmlns:a16="http://schemas.microsoft.com/office/drawing/2014/main" id="{3C0DE39C-E0E7-47A1-BF96-E8B5EBF9759C}"/>
              </a:ext>
            </a:extLst>
          </p:cNvPr>
          <p:cNvSpPr/>
          <p:nvPr/>
        </p:nvSpPr>
        <p:spPr>
          <a:xfrm>
            <a:off x="7429500" y="16097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4" name="Rectangle: Rounded Corners 13">
            <a:extLst>
              <a:ext uri="{FF2B5EF4-FFF2-40B4-BE49-F238E27FC236}">
                <a16:creationId xmlns:a16="http://schemas.microsoft.com/office/drawing/2014/main" id="{CC0994D7-BC42-4E6F-87CD-1987DE4EBBCB}"/>
              </a:ext>
            </a:extLst>
          </p:cNvPr>
          <p:cNvSpPr/>
          <p:nvPr/>
        </p:nvSpPr>
        <p:spPr>
          <a:xfrm>
            <a:off x="6743700" y="330517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5" name="Rectangle: Rounded Corners 14">
            <a:extLst>
              <a:ext uri="{FF2B5EF4-FFF2-40B4-BE49-F238E27FC236}">
                <a16:creationId xmlns:a16="http://schemas.microsoft.com/office/drawing/2014/main" id="{62CC9812-35E9-428E-A856-761236090BC3}"/>
              </a:ext>
            </a:extLst>
          </p:cNvPr>
          <p:cNvSpPr/>
          <p:nvPr/>
        </p:nvSpPr>
        <p:spPr>
          <a:xfrm>
            <a:off x="7067550" y="2314575"/>
            <a:ext cx="866775" cy="45720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6" name="Rectangle: Rounded Corners 15">
            <a:extLst>
              <a:ext uri="{FF2B5EF4-FFF2-40B4-BE49-F238E27FC236}">
                <a16:creationId xmlns:a16="http://schemas.microsoft.com/office/drawing/2014/main" id="{2A551776-B0F1-499F-AF63-32F16B2F6912}"/>
              </a:ext>
            </a:extLst>
          </p:cNvPr>
          <p:cNvSpPr/>
          <p:nvPr/>
        </p:nvSpPr>
        <p:spPr>
          <a:xfrm>
            <a:off x="6743700" y="277177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7" name="Rectangle: Rounded Corners 16">
            <a:extLst>
              <a:ext uri="{FF2B5EF4-FFF2-40B4-BE49-F238E27FC236}">
                <a16:creationId xmlns:a16="http://schemas.microsoft.com/office/drawing/2014/main" id="{C5E6FDBE-3D0F-4CFE-AD7A-895D9BDC3AE4}"/>
              </a:ext>
            </a:extLst>
          </p:cNvPr>
          <p:cNvSpPr/>
          <p:nvPr/>
        </p:nvSpPr>
        <p:spPr>
          <a:xfrm>
            <a:off x="6743700" y="45815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8" name="Rectangle: Rounded Corners 17">
            <a:extLst>
              <a:ext uri="{FF2B5EF4-FFF2-40B4-BE49-F238E27FC236}">
                <a16:creationId xmlns:a16="http://schemas.microsoft.com/office/drawing/2014/main" id="{AF94BEC5-469C-4789-AA52-8FD405D4368A}"/>
              </a:ext>
            </a:extLst>
          </p:cNvPr>
          <p:cNvSpPr/>
          <p:nvPr/>
        </p:nvSpPr>
        <p:spPr>
          <a:xfrm>
            <a:off x="9410700" y="5810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19" name="Rectangle: Rounded Corners 18">
            <a:extLst>
              <a:ext uri="{FF2B5EF4-FFF2-40B4-BE49-F238E27FC236}">
                <a16:creationId xmlns:a16="http://schemas.microsoft.com/office/drawing/2014/main" id="{8EE9ACD4-4974-49E9-8DEC-FE64B9900992}"/>
              </a:ext>
            </a:extLst>
          </p:cNvPr>
          <p:cNvSpPr/>
          <p:nvPr/>
        </p:nvSpPr>
        <p:spPr>
          <a:xfrm>
            <a:off x="9410700" y="13811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0" name="Rectangle: Rounded Corners 19">
            <a:extLst>
              <a:ext uri="{FF2B5EF4-FFF2-40B4-BE49-F238E27FC236}">
                <a16:creationId xmlns:a16="http://schemas.microsoft.com/office/drawing/2014/main" id="{F350ED15-0A68-42F2-A3FF-B8F02FDB333B}"/>
              </a:ext>
            </a:extLst>
          </p:cNvPr>
          <p:cNvSpPr/>
          <p:nvPr/>
        </p:nvSpPr>
        <p:spPr>
          <a:xfrm>
            <a:off x="9410700" y="2143125"/>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1" name="Rectangle: Rounded Corners 20">
            <a:extLst>
              <a:ext uri="{FF2B5EF4-FFF2-40B4-BE49-F238E27FC236}">
                <a16:creationId xmlns:a16="http://schemas.microsoft.com/office/drawing/2014/main" id="{15384077-FEE4-4EBB-B2B1-E8EFD7640AD8}"/>
              </a:ext>
            </a:extLst>
          </p:cNvPr>
          <p:cNvSpPr/>
          <p:nvPr/>
        </p:nvSpPr>
        <p:spPr>
          <a:xfrm>
            <a:off x="9334500" y="3943350"/>
            <a:ext cx="1200150" cy="4572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3" name="TextBox 22">
            <a:extLst>
              <a:ext uri="{FF2B5EF4-FFF2-40B4-BE49-F238E27FC236}">
                <a16:creationId xmlns:a16="http://schemas.microsoft.com/office/drawing/2014/main" id="{A3269D71-548D-4CC9-954A-AD5B51110B01}"/>
              </a:ext>
            </a:extLst>
          </p:cNvPr>
          <p:cNvSpPr txBox="1"/>
          <p:nvPr/>
        </p:nvSpPr>
        <p:spPr>
          <a:xfrm>
            <a:off x="1104900" y="5381625"/>
            <a:ext cx="98679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`1995                                  `1996                          `2003               `2010-2011                              `2013-2016</a:t>
            </a:r>
          </a:p>
        </p:txBody>
      </p:sp>
      <p:sp>
        <p:nvSpPr>
          <p:cNvPr id="24" name="TextBox 23">
            <a:extLst>
              <a:ext uri="{FF2B5EF4-FFF2-40B4-BE49-F238E27FC236}">
                <a16:creationId xmlns:a16="http://schemas.microsoft.com/office/drawing/2014/main" id="{D31303B4-F2F2-470E-A9E8-360697A20041}"/>
              </a:ext>
            </a:extLst>
          </p:cNvPr>
          <p:cNvSpPr txBox="1"/>
          <p:nvPr/>
        </p:nvSpPr>
        <p:spPr>
          <a:xfrm>
            <a:off x="1619250" y="4581525"/>
            <a:ext cx="1000125" cy="369332"/>
          </a:xfrm>
          <a:prstGeom prst="rect">
            <a:avLst/>
          </a:prstGeom>
          <a:solidFill>
            <a:schemeClr val="tx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APB</a:t>
            </a:r>
          </a:p>
        </p:txBody>
      </p:sp>
      <p:sp>
        <p:nvSpPr>
          <p:cNvPr id="25" name="TextBox 24">
            <a:extLst>
              <a:ext uri="{FF2B5EF4-FFF2-40B4-BE49-F238E27FC236}">
                <a16:creationId xmlns:a16="http://schemas.microsoft.com/office/drawing/2014/main" id="{2ED97D67-53E0-4404-8D38-ECFB2D1179AA}"/>
              </a:ext>
            </a:extLst>
          </p:cNvPr>
          <p:cNvSpPr txBox="1"/>
          <p:nvPr/>
        </p:nvSpPr>
        <p:spPr>
          <a:xfrm>
            <a:off x="3486150" y="4581524"/>
            <a:ext cx="1000125" cy="369332"/>
          </a:xfrm>
          <a:prstGeom prst="rect">
            <a:avLst/>
          </a:prstGeom>
          <a:solidFill>
            <a:schemeClr val="tx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APB2</a:t>
            </a:r>
          </a:p>
        </p:txBody>
      </p:sp>
      <p:sp>
        <p:nvSpPr>
          <p:cNvPr id="26" name="TextBox 25">
            <a:extLst>
              <a:ext uri="{FF2B5EF4-FFF2-40B4-BE49-F238E27FC236}">
                <a16:creationId xmlns:a16="http://schemas.microsoft.com/office/drawing/2014/main" id="{72AAA828-11EF-4753-9362-0436562F443A}"/>
              </a:ext>
            </a:extLst>
          </p:cNvPr>
          <p:cNvSpPr txBox="1"/>
          <p:nvPr/>
        </p:nvSpPr>
        <p:spPr>
          <a:xfrm>
            <a:off x="3486150" y="3905249"/>
            <a:ext cx="1000125" cy="369332"/>
          </a:xfrm>
          <a:prstGeom prst="rect">
            <a:avLst/>
          </a:prstGeom>
          <a:solidFill>
            <a:schemeClr val="bg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AHB</a:t>
            </a:r>
          </a:p>
        </p:txBody>
      </p:sp>
      <p:sp>
        <p:nvSpPr>
          <p:cNvPr id="27" name="TextBox 26">
            <a:extLst>
              <a:ext uri="{FF2B5EF4-FFF2-40B4-BE49-F238E27FC236}">
                <a16:creationId xmlns:a16="http://schemas.microsoft.com/office/drawing/2014/main" id="{84C66800-7106-44C7-8ADC-4690029F0BF0}"/>
              </a:ext>
            </a:extLst>
          </p:cNvPr>
          <p:cNvSpPr txBox="1"/>
          <p:nvPr/>
        </p:nvSpPr>
        <p:spPr>
          <a:xfrm>
            <a:off x="5238750" y="4581524"/>
            <a:ext cx="1000125" cy="369332"/>
          </a:xfrm>
          <a:prstGeom prst="rect">
            <a:avLst/>
          </a:prstGeom>
          <a:solidFill>
            <a:schemeClr val="tx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APB3</a:t>
            </a:r>
          </a:p>
        </p:txBody>
      </p:sp>
      <p:sp>
        <p:nvSpPr>
          <p:cNvPr id="28" name="TextBox 27">
            <a:extLst>
              <a:ext uri="{FF2B5EF4-FFF2-40B4-BE49-F238E27FC236}">
                <a16:creationId xmlns:a16="http://schemas.microsoft.com/office/drawing/2014/main" id="{A3EBF641-400D-4F19-8B5D-F9CE0EE734CE}"/>
              </a:ext>
            </a:extLst>
          </p:cNvPr>
          <p:cNvSpPr txBox="1"/>
          <p:nvPr/>
        </p:nvSpPr>
        <p:spPr>
          <a:xfrm>
            <a:off x="5133975" y="3867149"/>
            <a:ext cx="1200150" cy="369332"/>
          </a:xfrm>
          <a:prstGeom prst="rect">
            <a:avLst/>
          </a:prstGeom>
          <a:solidFill>
            <a:schemeClr val="bg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AHB-LITE</a:t>
            </a:r>
          </a:p>
        </p:txBody>
      </p:sp>
      <p:sp>
        <p:nvSpPr>
          <p:cNvPr id="29" name="TextBox 28">
            <a:extLst>
              <a:ext uri="{FF2B5EF4-FFF2-40B4-BE49-F238E27FC236}">
                <a16:creationId xmlns:a16="http://schemas.microsoft.com/office/drawing/2014/main" id="{FBD23145-BDD4-45B1-818D-7904372DE618}"/>
              </a:ext>
            </a:extLst>
          </p:cNvPr>
          <p:cNvSpPr txBox="1"/>
          <p:nvPr/>
        </p:nvSpPr>
        <p:spPr>
          <a:xfrm>
            <a:off x="5286375" y="2362199"/>
            <a:ext cx="1000125" cy="369332"/>
          </a:xfrm>
          <a:prstGeom prst="rect">
            <a:avLst/>
          </a:prstGeom>
          <a:solidFill>
            <a:srgbClr val="FFFF00"/>
          </a:solid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AXI3</a:t>
            </a:r>
          </a:p>
        </p:txBody>
      </p:sp>
      <p:sp>
        <p:nvSpPr>
          <p:cNvPr id="30" name="TextBox 29">
            <a:extLst>
              <a:ext uri="{FF2B5EF4-FFF2-40B4-BE49-F238E27FC236}">
                <a16:creationId xmlns:a16="http://schemas.microsoft.com/office/drawing/2014/main" id="{6A1F32ED-8BBA-4EFA-AF31-AA23F77FF16F}"/>
              </a:ext>
            </a:extLst>
          </p:cNvPr>
          <p:cNvSpPr txBox="1"/>
          <p:nvPr/>
        </p:nvSpPr>
        <p:spPr>
          <a:xfrm>
            <a:off x="6886575" y="4619624"/>
            <a:ext cx="1000125" cy="369332"/>
          </a:xfrm>
          <a:prstGeom prst="rect">
            <a:avLst/>
          </a:prstGeom>
          <a:solidFill>
            <a:schemeClr val="tx2">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APB4</a:t>
            </a:r>
          </a:p>
        </p:txBody>
      </p:sp>
      <p:sp>
        <p:nvSpPr>
          <p:cNvPr id="31" name="TextBox 30">
            <a:extLst>
              <a:ext uri="{FF2B5EF4-FFF2-40B4-BE49-F238E27FC236}">
                <a16:creationId xmlns:a16="http://schemas.microsoft.com/office/drawing/2014/main" id="{1AF4FF6B-DB4D-413E-8AC6-DEA55C6870A0}"/>
              </a:ext>
            </a:extLst>
          </p:cNvPr>
          <p:cNvSpPr txBox="1"/>
          <p:nvPr/>
        </p:nvSpPr>
        <p:spPr>
          <a:xfrm>
            <a:off x="7429500" y="1657349"/>
            <a:ext cx="1238250" cy="338554"/>
          </a:xfrm>
          <a:prstGeom prst="rect">
            <a:avLst/>
          </a:prstGeom>
          <a:solidFill>
            <a:schemeClr val="bg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ACE-LITE</a:t>
            </a:r>
          </a:p>
        </p:txBody>
      </p:sp>
      <p:sp>
        <p:nvSpPr>
          <p:cNvPr id="32" name="TextBox 31">
            <a:extLst>
              <a:ext uri="{FF2B5EF4-FFF2-40B4-BE49-F238E27FC236}">
                <a16:creationId xmlns:a16="http://schemas.microsoft.com/office/drawing/2014/main" id="{492BC5D0-4444-42C4-A862-09A3F15DEFE8}"/>
              </a:ext>
            </a:extLst>
          </p:cNvPr>
          <p:cNvSpPr txBox="1"/>
          <p:nvPr/>
        </p:nvSpPr>
        <p:spPr>
          <a:xfrm>
            <a:off x="6724650" y="2857499"/>
            <a:ext cx="1114425"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AXI-LITE</a:t>
            </a:r>
          </a:p>
        </p:txBody>
      </p:sp>
      <p:sp>
        <p:nvSpPr>
          <p:cNvPr id="33" name="TextBox 32">
            <a:extLst>
              <a:ext uri="{FF2B5EF4-FFF2-40B4-BE49-F238E27FC236}">
                <a16:creationId xmlns:a16="http://schemas.microsoft.com/office/drawing/2014/main" id="{8F1F0585-33FC-4BED-877E-0A463A4EEC57}"/>
              </a:ext>
            </a:extLst>
          </p:cNvPr>
          <p:cNvSpPr txBox="1"/>
          <p:nvPr/>
        </p:nvSpPr>
        <p:spPr>
          <a:xfrm>
            <a:off x="7086600" y="2324099"/>
            <a:ext cx="1000125" cy="369332"/>
          </a:xfrm>
          <a:prstGeom prst="rect">
            <a:avLst/>
          </a:prstGeom>
          <a:solidFill>
            <a:srgbClr val="FFFF00"/>
          </a:solidFill>
          <a:ln>
            <a:solidFill>
              <a:schemeClr val="tx1">
                <a:lumMod val="75000"/>
                <a:lumOff val="2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AXI4</a:t>
            </a:r>
          </a:p>
        </p:txBody>
      </p:sp>
      <p:sp>
        <p:nvSpPr>
          <p:cNvPr id="34" name="TextBox 33">
            <a:extLst>
              <a:ext uri="{FF2B5EF4-FFF2-40B4-BE49-F238E27FC236}">
                <a16:creationId xmlns:a16="http://schemas.microsoft.com/office/drawing/2014/main" id="{1B6C8129-49AD-4C86-8CC0-07C5D5936FD5}"/>
              </a:ext>
            </a:extLst>
          </p:cNvPr>
          <p:cNvSpPr txBox="1"/>
          <p:nvPr/>
        </p:nvSpPr>
        <p:spPr>
          <a:xfrm>
            <a:off x="6724650" y="3381374"/>
            <a:ext cx="1409700" cy="307777"/>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AXI4-Stream</a:t>
            </a:r>
          </a:p>
        </p:txBody>
      </p:sp>
      <p:sp>
        <p:nvSpPr>
          <p:cNvPr id="35" name="TextBox 34">
            <a:extLst>
              <a:ext uri="{FF2B5EF4-FFF2-40B4-BE49-F238E27FC236}">
                <a16:creationId xmlns:a16="http://schemas.microsoft.com/office/drawing/2014/main" id="{C0F8A766-4DF0-49C1-ABFD-C4CF1F23E0E9}"/>
              </a:ext>
            </a:extLst>
          </p:cNvPr>
          <p:cNvSpPr txBox="1"/>
          <p:nvPr/>
        </p:nvSpPr>
        <p:spPr>
          <a:xfrm>
            <a:off x="7581900" y="1200149"/>
            <a:ext cx="1000125" cy="369332"/>
          </a:xfrm>
          <a:prstGeom prst="rect">
            <a:avLst/>
          </a:prstGeom>
          <a:solidFill>
            <a:schemeClr val="bg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ACE</a:t>
            </a:r>
          </a:p>
        </p:txBody>
      </p:sp>
      <p:sp>
        <p:nvSpPr>
          <p:cNvPr id="36" name="TextBox 35">
            <a:extLst>
              <a:ext uri="{FF2B5EF4-FFF2-40B4-BE49-F238E27FC236}">
                <a16:creationId xmlns:a16="http://schemas.microsoft.com/office/drawing/2014/main" id="{9D8F221E-98A0-4DE4-B488-F3F67F551C85}"/>
              </a:ext>
            </a:extLst>
          </p:cNvPr>
          <p:cNvSpPr txBox="1"/>
          <p:nvPr/>
        </p:nvSpPr>
        <p:spPr>
          <a:xfrm>
            <a:off x="9505950" y="628649"/>
            <a:ext cx="1000125" cy="369332"/>
          </a:xfrm>
          <a:prstGeom prst="rect">
            <a:avLst/>
          </a:prstGeom>
          <a:solidFill>
            <a:schemeClr val="bg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CHI</a:t>
            </a:r>
          </a:p>
        </p:txBody>
      </p:sp>
      <p:sp>
        <p:nvSpPr>
          <p:cNvPr id="37" name="TextBox 36">
            <a:extLst>
              <a:ext uri="{FF2B5EF4-FFF2-40B4-BE49-F238E27FC236}">
                <a16:creationId xmlns:a16="http://schemas.microsoft.com/office/drawing/2014/main" id="{7E0C89DC-D39B-4552-8686-3AC94F5E1D3F}"/>
              </a:ext>
            </a:extLst>
          </p:cNvPr>
          <p:cNvSpPr txBox="1"/>
          <p:nvPr/>
        </p:nvSpPr>
        <p:spPr>
          <a:xfrm>
            <a:off x="9467850" y="1428749"/>
            <a:ext cx="1000125" cy="369332"/>
          </a:xfrm>
          <a:prstGeom prst="rect">
            <a:avLst/>
          </a:prstGeom>
          <a:solidFill>
            <a:schemeClr val="bg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ACE5</a:t>
            </a:r>
          </a:p>
        </p:txBody>
      </p:sp>
      <p:sp>
        <p:nvSpPr>
          <p:cNvPr id="38" name="TextBox 37">
            <a:extLst>
              <a:ext uri="{FF2B5EF4-FFF2-40B4-BE49-F238E27FC236}">
                <a16:creationId xmlns:a16="http://schemas.microsoft.com/office/drawing/2014/main" id="{E5507A3B-EF9D-42D4-B9E0-FC2F36871044}"/>
              </a:ext>
            </a:extLst>
          </p:cNvPr>
          <p:cNvSpPr txBox="1"/>
          <p:nvPr/>
        </p:nvSpPr>
        <p:spPr>
          <a:xfrm>
            <a:off x="9505950" y="2171699"/>
            <a:ext cx="1000125" cy="369332"/>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AXI5</a:t>
            </a:r>
          </a:p>
        </p:txBody>
      </p:sp>
      <p:sp>
        <p:nvSpPr>
          <p:cNvPr id="39" name="TextBox 38">
            <a:extLst>
              <a:ext uri="{FF2B5EF4-FFF2-40B4-BE49-F238E27FC236}">
                <a16:creationId xmlns:a16="http://schemas.microsoft.com/office/drawing/2014/main" id="{1D4D007B-8F20-4C5A-9B1C-D19C359EACFB}"/>
              </a:ext>
            </a:extLst>
          </p:cNvPr>
          <p:cNvSpPr txBox="1"/>
          <p:nvPr/>
        </p:nvSpPr>
        <p:spPr>
          <a:xfrm>
            <a:off x="9334500" y="3990974"/>
            <a:ext cx="1000125" cy="369332"/>
          </a:xfrm>
          <a:prstGeom prst="rect">
            <a:avLst/>
          </a:prstGeom>
          <a:solidFill>
            <a:schemeClr val="bg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AHB5</a:t>
            </a:r>
          </a:p>
        </p:txBody>
      </p:sp>
      <p:sp>
        <p:nvSpPr>
          <p:cNvPr id="2" name="TextBox 1">
            <a:extLst>
              <a:ext uri="{FF2B5EF4-FFF2-40B4-BE49-F238E27FC236}">
                <a16:creationId xmlns:a16="http://schemas.microsoft.com/office/drawing/2014/main" id="{6AE9FF60-9BB8-45D3-B118-628A5E9B66B5}"/>
              </a:ext>
            </a:extLst>
          </p:cNvPr>
          <p:cNvSpPr txBox="1"/>
          <p:nvPr/>
        </p:nvSpPr>
        <p:spPr>
          <a:xfrm>
            <a:off x="8362950" y="6181725"/>
            <a:ext cx="48006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Tree>
    <p:extLst>
      <p:ext uri="{BB962C8B-B14F-4D97-AF65-F5344CB8AC3E}">
        <p14:creationId xmlns:p14="http://schemas.microsoft.com/office/powerpoint/2010/main" val="102887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5AA3A-E0F1-445A-9DF7-227DA0F7531A}"/>
              </a:ext>
            </a:extLst>
          </p:cNvPr>
          <p:cNvSpPr>
            <a:spLocks noGrp="1"/>
          </p:cNvSpPr>
          <p:nvPr>
            <p:ph idx="1"/>
          </p:nvPr>
        </p:nvSpPr>
        <p:spPr>
          <a:xfrm>
            <a:off x="422148" y="216408"/>
            <a:ext cx="10706100" cy="6193917"/>
          </a:xfrm>
        </p:spPr>
        <p:txBody>
          <a:bodyPr vert="horz" lIns="91440" tIns="45720" rIns="91440" bIns="45720" rtlCol="0" anchor="t">
            <a:normAutofit/>
          </a:bodyPr>
          <a:lstStyle/>
          <a:p>
            <a:pPr marL="0" indent="0">
              <a:buNone/>
            </a:pPr>
            <a:endParaRPr lang="en-US" sz="2400" b="1"/>
          </a:p>
          <a:p>
            <a:pPr marL="0" indent="0">
              <a:buNone/>
            </a:pPr>
            <a:endParaRPr lang="en-US" sz="2400" b="1" u="sng"/>
          </a:p>
        </p:txBody>
      </p:sp>
      <p:sp>
        <p:nvSpPr>
          <p:cNvPr id="7" name="TextBox 6">
            <a:extLst>
              <a:ext uri="{FF2B5EF4-FFF2-40B4-BE49-F238E27FC236}">
                <a16:creationId xmlns:a16="http://schemas.microsoft.com/office/drawing/2014/main" id="{362CC7EF-26BA-41AB-BFB6-31C3AA935696}"/>
              </a:ext>
            </a:extLst>
          </p:cNvPr>
          <p:cNvSpPr txBox="1"/>
          <p:nvPr/>
        </p:nvSpPr>
        <p:spPr>
          <a:xfrm>
            <a:off x="304800" y="219075"/>
            <a:ext cx="11791950" cy="13942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t>Various AMBA Protocols- High Level Difference:</a:t>
            </a:r>
          </a:p>
          <a:p>
            <a:endParaRPr lang="en-US" sz="2400" b="1" u="sng"/>
          </a:p>
          <a:p>
            <a:endParaRPr lang="en-US" sz="2400" b="1" u="sng"/>
          </a:p>
          <a:p>
            <a:r>
              <a:rPr lang="en-US" b="1"/>
              <a:t>APB                                                                                                               AXI-LITE     </a:t>
            </a:r>
            <a:endParaRPr lang="en-US" b="1" u="sng"/>
          </a:p>
          <a:p>
            <a:r>
              <a:rPr lang="en-US" b="1"/>
              <a:t>        </a:t>
            </a:r>
            <a:r>
              <a:rPr lang="en-US" sz="1400"/>
              <a:t>Used for Connecting Low peripherals.                                                                                        Simplified version of AXI4 full</a:t>
            </a:r>
          </a:p>
          <a:p>
            <a:r>
              <a:rPr lang="en-US" sz="1400"/>
              <a:t>          Simple Non-Pipelined Protocol.                                                                                                     No support of burst data transfer.</a:t>
            </a:r>
          </a:p>
          <a:p>
            <a:r>
              <a:rPr lang="en-US" sz="1400"/>
              <a:t>          Shared Bus from single master to multiple slaves.</a:t>
            </a:r>
          </a:p>
          <a:p>
            <a:endParaRPr lang="en-US" sz="1400"/>
          </a:p>
          <a:p>
            <a:r>
              <a:rPr lang="en-US" b="1"/>
              <a:t>AHB                                                                                                               AXI4-stream</a:t>
            </a:r>
            <a:endParaRPr lang="en-US" sz="2400" b="1"/>
          </a:p>
          <a:p>
            <a:r>
              <a:rPr lang="en-US" sz="2400"/>
              <a:t>    </a:t>
            </a:r>
            <a:r>
              <a:rPr lang="en-US" sz="1400"/>
              <a:t>Used for connecting components that need higher B.</a:t>
            </a:r>
            <a:r>
              <a:rPr lang="en-US" sz="1400" err="1"/>
              <a:t>W on</a:t>
            </a:r>
            <a:r>
              <a:rPr lang="en-US" sz="1400"/>
              <a:t> shared bus.                                  Single direction data transfer</a:t>
            </a:r>
            <a:endParaRPr lang="en-US" sz="2400"/>
          </a:p>
          <a:p>
            <a:r>
              <a:rPr lang="en-US" sz="1400"/>
              <a:t>       Shared bus with multiple masters and slaves.                                                                                Useful for designs such as video streaming.</a:t>
            </a:r>
          </a:p>
          <a:p>
            <a:r>
              <a:rPr lang="en-US" sz="1400"/>
              <a:t>       Maximum concurrency of transactions is 2.</a:t>
            </a:r>
          </a:p>
          <a:p>
            <a:r>
              <a:rPr lang="en-US" sz="1400"/>
              <a:t>       Higher B.W is possible through burst transfers.</a:t>
            </a:r>
          </a:p>
          <a:p>
            <a:endParaRPr lang="en-US" sz="1400"/>
          </a:p>
          <a:p>
            <a:r>
              <a:rPr lang="en-US" b="1"/>
              <a:t>AHB-LITE                                                                                                    ACE </a:t>
            </a:r>
            <a:endParaRPr lang="en-US" sz="1400"/>
          </a:p>
          <a:p>
            <a:r>
              <a:rPr lang="en-US" b="1"/>
              <a:t>     </a:t>
            </a:r>
            <a:r>
              <a:rPr lang="en-US" sz="1400"/>
              <a:t>Simplified version of AHB                                                                                                                   AXI Coherency extension over AXI4.               </a:t>
            </a:r>
          </a:p>
          <a:p>
            <a:r>
              <a:rPr lang="en-US" sz="1400"/>
              <a:t>       Single master and multiple slaves.                                                                                                   Extends AXI read, write channels and introduces</a:t>
            </a:r>
          </a:p>
          <a:p>
            <a:r>
              <a:rPr lang="en-US" sz="1400"/>
              <a:t>       Removes need for arbitration, retry and split transactions.                                                         new snoop requests &amp;  response channels.</a:t>
            </a:r>
          </a:p>
          <a:p>
            <a:endParaRPr lang="en-US" sz="1400"/>
          </a:p>
          <a:p>
            <a:r>
              <a:rPr lang="en-US" b="1"/>
              <a:t>AXI                                                                                                               CHI</a:t>
            </a:r>
          </a:p>
          <a:p>
            <a:r>
              <a:rPr lang="en-US" b="1"/>
              <a:t>     </a:t>
            </a:r>
            <a:r>
              <a:rPr lang="en-US" sz="1400"/>
              <a:t>Used for higher B.W, low latency interconnects.                                                                             Complete redesign of ACE uses no. Of coherent</a:t>
            </a:r>
          </a:p>
          <a:p>
            <a:r>
              <a:rPr lang="en-US" sz="1400"/>
              <a:t>       Pipelined Protocol.                                                                                                                                clusters.</a:t>
            </a:r>
          </a:p>
          <a:p>
            <a:r>
              <a:rPr lang="en-US" sz="1400"/>
              <a:t>       Supports out of order responses, data interleaving.                                                                       use packet based layered protocol</a:t>
            </a:r>
          </a:p>
          <a:p>
            <a:r>
              <a:rPr lang="en-US" sz="1400"/>
              <a:t>       Separate RD/WR paths.</a:t>
            </a:r>
          </a:p>
          <a:p>
            <a:r>
              <a:rPr lang="en-US" sz="1400"/>
              <a:t>       </a:t>
            </a:r>
            <a:r>
              <a:rPr lang="en-US" sz="1400">
                <a:solidFill>
                  <a:srgbClr val="000000"/>
                </a:solidFill>
                <a:ea typeface="+mn-lt"/>
                <a:cs typeface="+mn-lt"/>
              </a:rPr>
              <a:t>                                                </a:t>
            </a:r>
          </a:p>
          <a:p>
            <a:r>
              <a:rPr lang="en-US" sz="1200">
                <a:solidFill>
                  <a:srgbClr val="000000"/>
                </a:solidFill>
                <a:ea typeface="+mn-lt"/>
                <a:cs typeface="+mn-lt"/>
              </a:rPr>
              <a:t>                                                                                                                                                                                                               </a:t>
            </a:r>
            <a:r>
              <a:rPr lang="en-US" sz="1200" b="1">
                <a:solidFill>
                  <a:schemeClr val="accent2"/>
                </a:solidFill>
                <a:ea typeface="+mn-lt"/>
                <a:cs typeface="+mn-lt"/>
              </a:rPr>
              <a:t>https://github.com/adnanashraf17501</a:t>
            </a:r>
            <a:endParaRPr lang="en-US">
              <a:solidFill>
                <a:schemeClr val="accent2"/>
              </a:solidFill>
            </a:endParaRPr>
          </a:p>
          <a:p>
            <a:r>
              <a:rPr lang="en-US" sz="1400"/>
              <a:t>                               </a:t>
            </a:r>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a:p>
            <a:endParaRPr lang="en-US" sz="2400" b="1"/>
          </a:p>
        </p:txBody>
      </p:sp>
      <p:cxnSp>
        <p:nvCxnSpPr>
          <p:cNvPr id="8" name="Straight Arrow Connector 7">
            <a:extLst>
              <a:ext uri="{FF2B5EF4-FFF2-40B4-BE49-F238E27FC236}">
                <a16:creationId xmlns:a16="http://schemas.microsoft.com/office/drawing/2014/main" id="{058694F9-B8A7-4B86-9BCB-A245F0A1FCD3}"/>
              </a:ext>
            </a:extLst>
          </p:cNvPr>
          <p:cNvCxnSpPr/>
          <p:nvPr/>
        </p:nvCxnSpPr>
        <p:spPr>
          <a:xfrm>
            <a:off x="6572250" y="781050"/>
            <a:ext cx="0" cy="5629275"/>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4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3A775E-792C-4C1C-B0BA-0EA451D543B1}"/>
              </a:ext>
            </a:extLst>
          </p:cNvPr>
          <p:cNvSpPr txBox="1"/>
          <p:nvPr/>
        </p:nvSpPr>
        <p:spPr>
          <a:xfrm>
            <a:off x="609600" y="190500"/>
            <a:ext cx="685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AMBA  APB PROTOCOL Versions:</a:t>
            </a:r>
          </a:p>
        </p:txBody>
      </p:sp>
      <p:sp>
        <p:nvSpPr>
          <p:cNvPr id="5" name="TextBox 4">
            <a:extLst>
              <a:ext uri="{FF2B5EF4-FFF2-40B4-BE49-F238E27FC236}">
                <a16:creationId xmlns:a16="http://schemas.microsoft.com/office/drawing/2014/main" id="{CC960FB3-12E1-450D-9D71-851ACC3EC1A1}"/>
              </a:ext>
            </a:extLst>
          </p:cNvPr>
          <p:cNvSpPr txBox="1"/>
          <p:nvPr/>
        </p:nvSpPr>
        <p:spPr>
          <a:xfrm>
            <a:off x="419100" y="781050"/>
            <a:ext cx="10706100" cy="10248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p>
          <a:p>
            <a:pPr marL="285750" indent="-285750">
              <a:buFont typeface="Arial"/>
              <a:buChar char="•"/>
            </a:pPr>
            <a:endParaRPr lang="en-US"/>
          </a:p>
          <a:p>
            <a:pPr marL="285750" indent="-285750">
              <a:buFont typeface="Arial"/>
              <a:buChar char="•"/>
            </a:pPr>
            <a:endParaRPr lang="en-US"/>
          </a:p>
          <a:p>
            <a:pPr marL="285750" indent="-285750">
              <a:buFont typeface="Arial"/>
              <a:buChar char="•"/>
            </a:pPr>
            <a:r>
              <a:rPr lang="en-US"/>
              <a:t>AMBA2 APB  (APB2)</a:t>
            </a:r>
          </a:p>
          <a:p>
            <a:r>
              <a:rPr lang="en-US"/>
              <a:t>      </a:t>
            </a:r>
            <a:r>
              <a:rPr lang="en-US">
                <a:solidFill>
                  <a:schemeClr val="bg1">
                    <a:lumMod val="85000"/>
                  </a:schemeClr>
                </a:solidFill>
              </a:rPr>
              <a:t>-&gt;</a:t>
            </a:r>
            <a:r>
              <a:rPr lang="en-US"/>
              <a:t>  Basic Read and Write transfers.</a:t>
            </a:r>
          </a:p>
          <a:p>
            <a:endParaRPr lang="en-US"/>
          </a:p>
          <a:p>
            <a:endParaRPr lang="en-US"/>
          </a:p>
          <a:p>
            <a:pPr marL="285750" indent="-285750">
              <a:buFont typeface="Arial"/>
              <a:buChar char="•"/>
            </a:pPr>
            <a:r>
              <a:rPr lang="en-US"/>
              <a:t>AMBA3 APB 1.0 (APB3)</a:t>
            </a:r>
          </a:p>
          <a:p>
            <a:endParaRPr lang="en-US"/>
          </a:p>
          <a:p>
            <a:r>
              <a:rPr lang="en-US"/>
              <a:t>      </a:t>
            </a:r>
            <a:r>
              <a:rPr lang="en-US">
                <a:solidFill>
                  <a:schemeClr val="bg2"/>
                </a:solidFill>
                <a:ea typeface="+mn-lt"/>
                <a:cs typeface="+mn-lt"/>
              </a:rPr>
              <a:t>-&gt;</a:t>
            </a:r>
            <a:r>
              <a:rPr lang="en-US">
                <a:solidFill>
                  <a:schemeClr val="bg2"/>
                </a:solidFill>
              </a:rPr>
              <a:t>  </a:t>
            </a:r>
            <a:r>
              <a:rPr lang="en-US">
                <a:solidFill>
                  <a:srgbClr val="FF0000"/>
                </a:solidFill>
              </a:rPr>
              <a:t>Wait states: </a:t>
            </a:r>
            <a:r>
              <a:rPr lang="en-US"/>
              <a:t>A ready signal, 'PREADY' to extend an APB transfer.</a:t>
            </a:r>
          </a:p>
          <a:p>
            <a:r>
              <a:rPr lang="en-US">
                <a:solidFill>
                  <a:srgbClr val="FF0000"/>
                </a:solidFill>
              </a:rPr>
              <a:t>      </a:t>
            </a:r>
            <a:r>
              <a:rPr lang="en-US">
                <a:solidFill>
                  <a:schemeClr val="bg2"/>
                </a:solidFill>
              </a:rPr>
              <a:t>-&gt;   </a:t>
            </a:r>
            <a:r>
              <a:rPr lang="en-US">
                <a:solidFill>
                  <a:srgbClr val="FF0000"/>
                </a:solidFill>
              </a:rPr>
              <a:t>Error Reporting:  </a:t>
            </a:r>
            <a:r>
              <a:rPr lang="en-US"/>
              <a:t>An error signal, 'PSLVERR' to indicate the failure of a transfer.</a:t>
            </a:r>
          </a:p>
          <a:p>
            <a:endParaRPr lang="en-US"/>
          </a:p>
          <a:p>
            <a:endParaRPr lang="en-US"/>
          </a:p>
          <a:p>
            <a:pPr marL="285750" indent="-285750">
              <a:buFont typeface="Arial"/>
              <a:buChar char="•"/>
            </a:pPr>
            <a:r>
              <a:rPr lang="en-US"/>
              <a:t>AMBA3 APB 2.0 (APB4)</a:t>
            </a:r>
          </a:p>
          <a:p>
            <a:endParaRPr lang="en-US"/>
          </a:p>
          <a:p>
            <a:r>
              <a:rPr lang="en-US"/>
              <a:t>       </a:t>
            </a:r>
            <a:r>
              <a:rPr lang="en-US">
                <a:solidFill>
                  <a:schemeClr val="bg2"/>
                </a:solidFill>
              </a:rPr>
              <a:t>-&gt; </a:t>
            </a:r>
            <a:r>
              <a:rPr lang="en-US">
                <a:solidFill>
                  <a:srgbClr val="FF0000"/>
                </a:solidFill>
              </a:rPr>
              <a:t>Transaction Protection – </a:t>
            </a:r>
            <a:r>
              <a:rPr lang="en-US"/>
              <a:t>Protection Signal to support secure/non-secure transactions</a:t>
            </a:r>
          </a:p>
          <a:p>
            <a:r>
              <a:rPr lang="en-US"/>
              <a:t>       </a:t>
            </a:r>
            <a:r>
              <a:rPr lang="en-US">
                <a:solidFill>
                  <a:schemeClr val="bg2"/>
                </a:solidFill>
              </a:rPr>
              <a:t>-&gt;</a:t>
            </a:r>
            <a:r>
              <a:rPr lang="en-US">
                <a:solidFill>
                  <a:srgbClr val="000000"/>
                </a:solidFill>
              </a:rPr>
              <a:t> </a:t>
            </a:r>
            <a:r>
              <a:rPr lang="en-US">
                <a:solidFill>
                  <a:srgbClr val="FF0000"/>
                </a:solidFill>
              </a:rPr>
              <a:t>Sparse Data Transfer – </a:t>
            </a:r>
            <a:r>
              <a:rPr lang="en-US"/>
              <a:t>Write strobe signal to enable sparse data transfer on the write bus.</a:t>
            </a:r>
          </a:p>
          <a:p>
            <a:endParaRPr lang="en-US"/>
          </a:p>
          <a:p>
            <a:endParaRPr lang="en-US"/>
          </a:p>
          <a:p>
            <a:endParaRPr lang="en-US"/>
          </a:p>
          <a:p>
            <a:endParaRPr lang="en-US"/>
          </a:p>
          <a:p>
            <a:r>
              <a:rPr lang="en-US" sz="1200" b="1">
                <a:solidFill>
                  <a:schemeClr val="accent2"/>
                </a:solidFill>
                <a:ea typeface="+mn-lt"/>
                <a:cs typeface="+mn-lt"/>
              </a:rPr>
              <a:t>                                                                                                                                                                                                       https://github.com/adnanashraf17501</a:t>
            </a:r>
            <a:endParaRPr lang="en-US" sz="1200">
              <a:solidFill>
                <a:schemeClr val="accent2"/>
              </a:solidFill>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373735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2078C-A3D4-4C70-B7FF-03C2A2B0A9FF}"/>
              </a:ext>
            </a:extLst>
          </p:cNvPr>
          <p:cNvSpPr>
            <a:spLocks noGrp="1"/>
          </p:cNvSpPr>
          <p:nvPr>
            <p:ph idx="1"/>
          </p:nvPr>
        </p:nvSpPr>
        <p:spPr>
          <a:xfrm>
            <a:off x="507873" y="168783"/>
            <a:ext cx="10620375" cy="6527292"/>
          </a:xfrm>
        </p:spPr>
        <p:txBody>
          <a:bodyPr vert="horz" lIns="91440" tIns="45720" rIns="91440" bIns="45720" rtlCol="0" anchor="t">
            <a:normAutofit fontScale="92500" lnSpcReduction="10000"/>
          </a:bodyPr>
          <a:lstStyle/>
          <a:p>
            <a:pPr marL="0" indent="0">
              <a:buNone/>
            </a:pPr>
            <a:r>
              <a:rPr lang="en-US" b="1" u="sng" dirty="0"/>
              <a:t>INTRODUCTION : APB PROTOCOL</a:t>
            </a:r>
            <a:endParaRPr lang="en-US" u="sng" dirty="0"/>
          </a:p>
          <a:p>
            <a:pPr marL="0" indent="0">
              <a:buClr>
                <a:srgbClr val="9E3611"/>
              </a:buClr>
              <a:buNone/>
            </a:pPr>
            <a:endParaRPr lang="en-US"/>
          </a:p>
          <a:p>
            <a:pPr marL="0" indent="0">
              <a:buNone/>
            </a:pPr>
            <a:endParaRPr lang="en-US"/>
          </a:p>
          <a:p>
            <a:pPr marL="285750" indent="-285750"/>
            <a:r>
              <a:rPr lang="en-US" sz="1600" dirty="0"/>
              <a:t>APB Stands for 'Advanced Peripheral Bus'.</a:t>
            </a:r>
          </a:p>
          <a:p>
            <a:pPr marL="285750" indent="-285750"/>
            <a:r>
              <a:rPr lang="en-US" sz="1600" dirty="0"/>
              <a:t>Used for low bandwidth communication only.</a:t>
            </a:r>
          </a:p>
          <a:p>
            <a:pPr marL="285750" indent="-285750"/>
            <a:r>
              <a:rPr lang="en-US" sz="1600" dirty="0"/>
              <a:t>Mainly used as general purpose register based peripheral such as timers, interrupt controllers, UART`S, IO ports etc.</a:t>
            </a:r>
          </a:p>
          <a:p>
            <a:pPr marL="285750" indent="-285750"/>
            <a:r>
              <a:rPr lang="en-US" sz="1600" dirty="0"/>
              <a:t>Optimized for minimal power consumption and reduced interface complexity.</a:t>
            </a:r>
            <a:endParaRPr lang="en-US" dirty="0"/>
          </a:p>
          <a:p>
            <a:pPr marL="285750" indent="-285750"/>
            <a:r>
              <a:rPr lang="en-US" sz="1600" dirty="0"/>
              <a:t>Every transfer takes at least 2 cycles, one cycle called as "setup phase" and second one as "access phase".</a:t>
            </a:r>
          </a:p>
          <a:p>
            <a:pPr marL="285750" indent="-285750"/>
            <a:r>
              <a:rPr lang="en-US" sz="1600" dirty="0"/>
              <a:t>It’s a non-pipelined protocol.</a:t>
            </a:r>
          </a:p>
          <a:p>
            <a:pPr marL="285750" indent="-285750"/>
            <a:r>
              <a:rPr lang="en-US" sz="1600" dirty="0"/>
              <a:t>Its connected to the system bus via bridge, helps in reducing system power consumption.</a:t>
            </a:r>
          </a:p>
          <a:p>
            <a:pPr marL="285750" indent="-285750"/>
            <a:r>
              <a:rPr lang="en-US" sz="1600" dirty="0"/>
              <a:t>Easy to interface.</a:t>
            </a:r>
          </a:p>
          <a:p>
            <a:pPr marL="285750" indent="-285750"/>
            <a:r>
              <a:rPr lang="en-US" sz="1600" dirty="0"/>
              <a:t>Provides a low cost interface that is optimized for minimal power consumption and reduced interface complexity.</a:t>
            </a:r>
          </a:p>
          <a:p>
            <a:pPr marL="285750" indent="-285750">
              <a:buClr>
                <a:srgbClr val="9E3611"/>
              </a:buClr>
            </a:pPr>
            <a:r>
              <a:rPr lang="en-US" sz="1600" dirty="0"/>
              <a:t>It has two independent data buses, one for write data and one for read data but no handshaking.</a:t>
            </a:r>
          </a:p>
          <a:p>
            <a:pPr marL="285750" indent="-285750">
              <a:buClr>
                <a:srgbClr val="9E3611"/>
              </a:buClr>
            </a:pPr>
            <a:r>
              <a:rPr lang="en-US" sz="1600" dirty="0"/>
              <a:t>Buses can be up to 32 bits wide.</a:t>
            </a:r>
          </a:p>
          <a:p>
            <a:pPr marL="285750" indent="-285750">
              <a:buClr>
                <a:srgbClr val="9E3611"/>
              </a:buClr>
            </a:pPr>
            <a:endParaRPr lang="en-US" sz="1600"/>
          </a:p>
          <a:p>
            <a:pPr marL="285750" indent="-285750">
              <a:buClr>
                <a:srgbClr val="9E3611"/>
              </a:buClr>
            </a:pPr>
            <a:endParaRPr lang="en-US" sz="1600"/>
          </a:p>
          <a:p>
            <a:pPr marL="285750" indent="-285750">
              <a:buClr>
                <a:srgbClr val="9E3611"/>
              </a:buClr>
            </a:pPr>
            <a:endParaRPr lang="en-US" sz="1600"/>
          </a:p>
          <a:p>
            <a:pPr marL="0" indent="0">
              <a:buClr>
                <a:srgbClr val="D34817">
                  <a:lumMod val="75000"/>
                </a:srgbClr>
              </a:buClr>
              <a:buNone/>
            </a:pPr>
            <a:r>
              <a:rPr lang="en-US" sz="1600" dirty="0"/>
              <a:t>                                                                                                                                             </a:t>
            </a:r>
            <a:r>
              <a:rPr lang="en-US" sz="1600" dirty="0">
                <a:solidFill>
                  <a:srgbClr val="000000"/>
                </a:solidFill>
                <a:ea typeface="+mn-lt"/>
                <a:cs typeface="+mn-lt"/>
              </a:rPr>
              <a:t>                </a:t>
            </a:r>
            <a:r>
              <a:rPr lang="en-US" sz="1200" b="1" dirty="0">
                <a:solidFill>
                  <a:schemeClr val="accent2"/>
                </a:solidFill>
                <a:ea typeface="+mn-lt"/>
                <a:cs typeface="+mn-lt"/>
              </a:rPr>
              <a:t>https://github.com/adnanashraf17501</a:t>
            </a:r>
            <a:endParaRPr lang="en-US" sz="1200" dirty="0">
              <a:solidFill>
                <a:schemeClr val="accent2"/>
              </a:solidFill>
            </a:endParaRPr>
          </a:p>
        </p:txBody>
      </p:sp>
    </p:spTree>
    <p:extLst>
      <p:ext uri="{BB962C8B-B14F-4D97-AF65-F5344CB8AC3E}">
        <p14:creationId xmlns:p14="http://schemas.microsoft.com/office/powerpoint/2010/main" val="280146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95B64-A173-4AA2-8308-41CF7C11575C}"/>
              </a:ext>
            </a:extLst>
          </p:cNvPr>
          <p:cNvSpPr>
            <a:spLocks noGrp="1"/>
          </p:cNvSpPr>
          <p:nvPr>
            <p:ph idx="1"/>
          </p:nvPr>
        </p:nvSpPr>
        <p:spPr>
          <a:xfrm>
            <a:off x="336423" y="111633"/>
            <a:ext cx="10791825" cy="6060567"/>
          </a:xfrm>
        </p:spPr>
        <p:txBody>
          <a:bodyPr vert="horz" lIns="91440" tIns="45720" rIns="91440" bIns="45720" rtlCol="0" anchor="t">
            <a:normAutofit/>
          </a:bodyPr>
          <a:lstStyle/>
          <a:p>
            <a:pPr marL="0" indent="0">
              <a:buNone/>
            </a:pPr>
            <a:r>
              <a:rPr lang="en-US" sz="2400" b="1" u="sng" dirty="0"/>
              <a:t>AMBA3 APB INTERFACE ARCHITECTURE:</a:t>
            </a:r>
          </a:p>
          <a:p>
            <a:pPr marL="0" indent="0">
              <a:buNone/>
            </a:pPr>
            <a:endParaRPr lang="en-US" sz="2400" b="1"/>
          </a:p>
          <a:p>
            <a:pPr marL="0" indent="0">
              <a:buNone/>
            </a:pPr>
            <a:endParaRPr lang="en-US" sz="2400" b="1"/>
          </a:p>
          <a:p>
            <a:pPr marL="0" indent="0">
              <a:buNone/>
            </a:pPr>
            <a:endParaRPr lang="en-US" b="1"/>
          </a:p>
          <a:p>
            <a:pPr marL="0" indent="0">
              <a:buNone/>
            </a:pPr>
            <a:endParaRPr lang="en-US" b="1"/>
          </a:p>
        </p:txBody>
      </p:sp>
      <p:sp>
        <p:nvSpPr>
          <p:cNvPr id="2" name="Rectangle 1">
            <a:extLst>
              <a:ext uri="{FF2B5EF4-FFF2-40B4-BE49-F238E27FC236}">
                <a16:creationId xmlns:a16="http://schemas.microsoft.com/office/drawing/2014/main" id="{579DF3A0-5EE3-4449-B254-D4620ABB1424}"/>
              </a:ext>
            </a:extLst>
          </p:cNvPr>
          <p:cNvSpPr/>
          <p:nvPr/>
        </p:nvSpPr>
        <p:spPr>
          <a:xfrm>
            <a:off x="723900" y="1590675"/>
            <a:ext cx="1924050" cy="39147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4B87D0B-1ADF-400C-B697-ED11C3099392}"/>
              </a:ext>
            </a:extLst>
          </p:cNvPr>
          <p:cNvSpPr/>
          <p:nvPr/>
        </p:nvSpPr>
        <p:spPr>
          <a:xfrm>
            <a:off x="3695699" y="1590675"/>
            <a:ext cx="2838450" cy="391477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333A61-788A-4002-8B29-CD8F725B2F1F}"/>
              </a:ext>
            </a:extLst>
          </p:cNvPr>
          <p:cNvSpPr/>
          <p:nvPr/>
        </p:nvSpPr>
        <p:spPr>
          <a:xfrm>
            <a:off x="7600949" y="1590675"/>
            <a:ext cx="1609725" cy="6762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D53DCA-70C8-4994-BC58-8EE853A4B4DB}"/>
              </a:ext>
            </a:extLst>
          </p:cNvPr>
          <p:cNvSpPr/>
          <p:nvPr/>
        </p:nvSpPr>
        <p:spPr>
          <a:xfrm>
            <a:off x="7696199" y="3267075"/>
            <a:ext cx="1609725" cy="6667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29F898-543C-4FA9-B169-B3BFA8428EF1}"/>
              </a:ext>
            </a:extLst>
          </p:cNvPr>
          <p:cNvSpPr/>
          <p:nvPr/>
        </p:nvSpPr>
        <p:spPr>
          <a:xfrm>
            <a:off x="7696199" y="4819650"/>
            <a:ext cx="1609725" cy="685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9FD4A7C-1EC5-45F1-B76F-A77CCE33D74F}"/>
              </a:ext>
            </a:extLst>
          </p:cNvPr>
          <p:cNvSpPr txBox="1"/>
          <p:nvPr/>
        </p:nvSpPr>
        <p:spPr>
          <a:xfrm>
            <a:off x="1038225" y="3267075"/>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MASTER</a:t>
            </a:r>
          </a:p>
        </p:txBody>
      </p:sp>
      <p:sp>
        <p:nvSpPr>
          <p:cNvPr id="9" name="TextBox 8">
            <a:extLst>
              <a:ext uri="{FF2B5EF4-FFF2-40B4-BE49-F238E27FC236}">
                <a16:creationId xmlns:a16="http://schemas.microsoft.com/office/drawing/2014/main" id="{AF9259F2-9F58-4317-8465-C6C0498BE73B}"/>
              </a:ext>
            </a:extLst>
          </p:cNvPr>
          <p:cNvSpPr txBox="1"/>
          <p:nvPr/>
        </p:nvSpPr>
        <p:spPr>
          <a:xfrm>
            <a:off x="4438649" y="3267074"/>
            <a:ext cx="12954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APB </a:t>
            </a:r>
            <a:r>
              <a:rPr lang="en-US" sz="1600"/>
              <a:t>INTERFACE</a:t>
            </a:r>
          </a:p>
        </p:txBody>
      </p:sp>
      <p:sp>
        <p:nvSpPr>
          <p:cNvPr id="10" name="TextBox 9">
            <a:extLst>
              <a:ext uri="{FF2B5EF4-FFF2-40B4-BE49-F238E27FC236}">
                <a16:creationId xmlns:a16="http://schemas.microsoft.com/office/drawing/2014/main" id="{EB12A478-A3D8-4EE3-A2FE-5BE7730BE389}"/>
              </a:ext>
            </a:extLst>
          </p:cNvPr>
          <p:cNvSpPr txBox="1"/>
          <p:nvPr/>
        </p:nvSpPr>
        <p:spPr>
          <a:xfrm>
            <a:off x="7762874" y="4943474"/>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SLAVE 2</a:t>
            </a:r>
          </a:p>
        </p:txBody>
      </p:sp>
      <p:sp>
        <p:nvSpPr>
          <p:cNvPr id="12" name="TextBox 11">
            <a:extLst>
              <a:ext uri="{FF2B5EF4-FFF2-40B4-BE49-F238E27FC236}">
                <a16:creationId xmlns:a16="http://schemas.microsoft.com/office/drawing/2014/main" id="{F5ED6D4D-4EEC-49D6-B57B-5E0FD237A65E}"/>
              </a:ext>
            </a:extLst>
          </p:cNvPr>
          <p:cNvSpPr txBox="1"/>
          <p:nvPr/>
        </p:nvSpPr>
        <p:spPr>
          <a:xfrm>
            <a:off x="7696199" y="1676399"/>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SLAVE 0</a:t>
            </a:r>
          </a:p>
        </p:txBody>
      </p:sp>
      <p:sp>
        <p:nvSpPr>
          <p:cNvPr id="11" name="TextBox 10">
            <a:extLst>
              <a:ext uri="{FF2B5EF4-FFF2-40B4-BE49-F238E27FC236}">
                <a16:creationId xmlns:a16="http://schemas.microsoft.com/office/drawing/2014/main" id="{24B6A313-C62E-4BAF-A9F6-423FC9298030}"/>
              </a:ext>
            </a:extLst>
          </p:cNvPr>
          <p:cNvSpPr txBox="1"/>
          <p:nvPr/>
        </p:nvSpPr>
        <p:spPr>
          <a:xfrm>
            <a:off x="7762874" y="3362324"/>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SLAVE 1</a:t>
            </a:r>
          </a:p>
        </p:txBody>
      </p:sp>
      <p:cxnSp>
        <p:nvCxnSpPr>
          <p:cNvPr id="13" name="Straight Arrow Connector 12">
            <a:extLst>
              <a:ext uri="{FF2B5EF4-FFF2-40B4-BE49-F238E27FC236}">
                <a16:creationId xmlns:a16="http://schemas.microsoft.com/office/drawing/2014/main" id="{62CF083C-0517-4123-BB84-387A2DC185CA}"/>
              </a:ext>
            </a:extLst>
          </p:cNvPr>
          <p:cNvCxnSpPr/>
          <p:nvPr/>
        </p:nvCxnSpPr>
        <p:spPr>
          <a:xfrm flipV="1">
            <a:off x="2647950" y="1676400"/>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F0A400-FE03-4200-A0B5-EF404955E802}"/>
              </a:ext>
            </a:extLst>
          </p:cNvPr>
          <p:cNvCxnSpPr>
            <a:cxnSpLocks/>
          </p:cNvCxnSpPr>
          <p:nvPr/>
        </p:nvCxnSpPr>
        <p:spPr>
          <a:xfrm flipV="1">
            <a:off x="2647950" y="1857374"/>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6BA330D-CC11-401C-AA6B-B8B60038785D}"/>
              </a:ext>
            </a:extLst>
          </p:cNvPr>
          <p:cNvCxnSpPr>
            <a:cxnSpLocks/>
          </p:cNvCxnSpPr>
          <p:nvPr/>
        </p:nvCxnSpPr>
        <p:spPr>
          <a:xfrm flipV="1">
            <a:off x="2647950" y="2047874"/>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DF9EF9-704B-456F-A7C3-53502FD63046}"/>
              </a:ext>
            </a:extLst>
          </p:cNvPr>
          <p:cNvCxnSpPr>
            <a:cxnSpLocks/>
          </p:cNvCxnSpPr>
          <p:nvPr/>
        </p:nvCxnSpPr>
        <p:spPr>
          <a:xfrm flipV="1">
            <a:off x="2647950" y="2266949"/>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72D43E0-DB87-471F-9AD9-56359C150D7B}"/>
              </a:ext>
            </a:extLst>
          </p:cNvPr>
          <p:cNvCxnSpPr>
            <a:cxnSpLocks/>
          </p:cNvCxnSpPr>
          <p:nvPr/>
        </p:nvCxnSpPr>
        <p:spPr>
          <a:xfrm flipV="1">
            <a:off x="2647950" y="3048000"/>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3EE806-A0A1-435A-9018-DBBE87715B3F}"/>
              </a:ext>
            </a:extLst>
          </p:cNvPr>
          <p:cNvCxnSpPr>
            <a:cxnSpLocks/>
          </p:cNvCxnSpPr>
          <p:nvPr/>
        </p:nvCxnSpPr>
        <p:spPr>
          <a:xfrm flipH="1">
            <a:off x="2752725" y="5172075"/>
            <a:ext cx="962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747143-C34B-493E-91A3-00818FFEDB2B}"/>
              </a:ext>
            </a:extLst>
          </p:cNvPr>
          <p:cNvCxnSpPr>
            <a:cxnSpLocks/>
          </p:cNvCxnSpPr>
          <p:nvPr/>
        </p:nvCxnSpPr>
        <p:spPr>
          <a:xfrm flipH="1">
            <a:off x="2781300" y="5362575"/>
            <a:ext cx="8858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7D562FE0-C854-4CCA-9B9B-DE06D2BA89F8}"/>
              </a:ext>
            </a:extLst>
          </p:cNvPr>
          <p:cNvSpPr/>
          <p:nvPr/>
        </p:nvSpPr>
        <p:spPr>
          <a:xfrm>
            <a:off x="6530720" y="1710308"/>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2C604542-8B8E-49FA-A85F-66CE48C0F98A}"/>
              </a:ext>
            </a:extLst>
          </p:cNvPr>
          <p:cNvSpPr/>
          <p:nvPr/>
        </p:nvSpPr>
        <p:spPr>
          <a:xfrm>
            <a:off x="6616445" y="4882133"/>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315EEBE6-9D13-4C80-8968-91DD1DB37B57}"/>
              </a:ext>
            </a:extLst>
          </p:cNvPr>
          <p:cNvSpPr/>
          <p:nvPr/>
        </p:nvSpPr>
        <p:spPr>
          <a:xfrm>
            <a:off x="6568820" y="3358133"/>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DBD9ECF5-DFF9-4B3C-874A-F15A430AF58B}"/>
              </a:ext>
            </a:extLst>
          </p:cNvPr>
          <p:cNvSpPr/>
          <p:nvPr/>
        </p:nvSpPr>
        <p:spPr>
          <a:xfrm>
            <a:off x="2682620" y="3396233"/>
            <a:ext cx="981075"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E6453A1B-1EAF-4E78-ACF5-23FE1579F97F}"/>
              </a:ext>
            </a:extLst>
          </p:cNvPr>
          <p:cNvSpPr/>
          <p:nvPr/>
        </p:nvSpPr>
        <p:spPr>
          <a:xfrm>
            <a:off x="2644520" y="2434208"/>
            <a:ext cx="98107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DA0FD1A1-A255-466D-92AC-3520757B3519}"/>
              </a:ext>
            </a:extLst>
          </p:cNvPr>
          <p:cNvSpPr/>
          <p:nvPr/>
        </p:nvSpPr>
        <p:spPr>
          <a:xfrm rot="10800000">
            <a:off x="2711195" y="4329683"/>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52EF68C-FA9F-4FA4-A3D5-AAA1161E0645}"/>
              </a:ext>
            </a:extLst>
          </p:cNvPr>
          <p:cNvSpPr txBox="1"/>
          <p:nvPr/>
        </p:nvSpPr>
        <p:spPr>
          <a:xfrm>
            <a:off x="8248650" y="6172200"/>
            <a:ext cx="45148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
        <p:nvSpPr>
          <p:cNvPr id="31" name="TextBox 30">
            <a:extLst>
              <a:ext uri="{FF2B5EF4-FFF2-40B4-BE49-F238E27FC236}">
                <a16:creationId xmlns:a16="http://schemas.microsoft.com/office/drawing/2014/main" id="{AFBB5BFA-0597-42A8-8D0D-19C97A94C121}"/>
              </a:ext>
            </a:extLst>
          </p:cNvPr>
          <p:cNvSpPr txBox="1"/>
          <p:nvPr/>
        </p:nvSpPr>
        <p:spPr>
          <a:xfrm>
            <a:off x="2752725" y="14859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PSEL 0</a:t>
            </a:r>
          </a:p>
        </p:txBody>
      </p:sp>
      <p:sp>
        <p:nvSpPr>
          <p:cNvPr id="32" name="TextBox 31">
            <a:extLst>
              <a:ext uri="{FF2B5EF4-FFF2-40B4-BE49-F238E27FC236}">
                <a16:creationId xmlns:a16="http://schemas.microsoft.com/office/drawing/2014/main" id="{F0269D9A-6777-4C47-B04C-0F8E57A48156}"/>
              </a:ext>
            </a:extLst>
          </p:cNvPr>
          <p:cNvSpPr txBox="1"/>
          <p:nvPr/>
        </p:nvSpPr>
        <p:spPr>
          <a:xfrm>
            <a:off x="2752724" y="1685924"/>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PSEL 1</a:t>
            </a:r>
          </a:p>
        </p:txBody>
      </p:sp>
      <p:sp>
        <p:nvSpPr>
          <p:cNvPr id="33" name="TextBox 32">
            <a:extLst>
              <a:ext uri="{FF2B5EF4-FFF2-40B4-BE49-F238E27FC236}">
                <a16:creationId xmlns:a16="http://schemas.microsoft.com/office/drawing/2014/main" id="{6853BB8B-CED2-49FD-B7C5-4472B3D5A4EF}"/>
              </a:ext>
            </a:extLst>
          </p:cNvPr>
          <p:cNvSpPr txBox="1"/>
          <p:nvPr/>
        </p:nvSpPr>
        <p:spPr>
          <a:xfrm>
            <a:off x="2781299" y="1885949"/>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PSEL 2</a:t>
            </a:r>
          </a:p>
        </p:txBody>
      </p:sp>
      <p:sp>
        <p:nvSpPr>
          <p:cNvPr id="34" name="TextBox 33">
            <a:extLst>
              <a:ext uri="{FF2B5EF4-FFF2-40B4-BE49-F238E27FC236}">
                <a16:creationId xmlns:a16="http://schemas.microsoft.com/office/drawing/2014/main" id="{71F07AA3-B5E1-457E-AF2E-93361EF995C6}"/>
              </a:ext>
            </a:extLst>
          </p:cNvPr>
          <p:cNvSpPr txBox="1"/>
          <p:nvPr/>
        </p:nvSpPr>
        <p:spPr>
          <a:xfrm>
            <a:off x="2676524" y="2095500"/>
            <a:ext cx="7239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PENABLE</a:t>
            </a:r>
          </a:p>
        </p:txBody>
      </p:sp>
      <p:sp>
        <p:nvSpPr>
          <p:cNvPr id="35" name="TextBox 34">
            <a:extLst>
              <a:ext uri="{FF2B5EF4-FFF2-40B4-BE49-F238E27FC236}">
                <a16:creationId xmlns:a16="http://schemas.microsoft.com/office/drawing/2014/main" id="{70EAB8B8-A092-47B2-A16C-0D93451E5E49}"/>
              </a:ext>
            </a:extLst>
          </p:cNvPr>
          <p:cNvSpPr txBox="1"/>
          <p:nvPr/>
        </p:nvSpPr>
        <p:spPr>
          <a:xfrm>
            <a:off x="2733674" y="2324100"/>
            <a:ext cx="82867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PPADDR</a:t>
            </a:r>
          </a:p>
        </p:txBody>
      </p:sp>
      <p:sp>
        <p:nvSpPr>
          <p:cNvPr id="36" name="TextBox 35">
            <a:extLst>
              <a:ext uri="{FF2B5EF4-FFF2-40B4-BE49-F238E27FC236}">
                <a16:creationId xmlns:a16="http://schemas.microsoft.com/office/drawing/2014/main" id="{01F925B1-678D-4677-BE41-73C2A1BF43B9}"/>
              </a:ext>
            </a:extLst>
          </p:cNvPr>
          <p:cNvSpPr txBox="1"/>
          <p:nvPr/>
        </p:nvSpPr>
        <p:spPr>
          <a:xfrm>
            <a:off x="2676524" y="27813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PWRITE</a:t>
            </a:r>
          </a:p>
        </p:txBody>
      </p:sp>
      <p:sp>
        <p:nvSpPr>
          <p:cNvPr id="37" name="TextBox 36">
            <a:extLst>
              <a:ext uri="{FF2B5EF4-FFF2-40B4-BE49-F238E27FC236}">
                <a16:creationId xmlns:a16="http://schemas.microsoft.com/office/drawing/2014/main" id="{5F5FB8E7-8A01-4573-B9E7-EED3709EB2B6}"/>
              </a:ext>
            </a:extLst>
          </p:cNvPr>
          <p:cNvSpPr txBox="1"/>
          <p:nvPr/>
        </p:nvSpPr>
        <p:spPr>
          <a:xfrm>
            <a:off x="2752724" y="3228975"/>
            <a:ext cx="82867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PWDATA</a:t>
            </a:r>
          </a:p>
        </p:txBody>
      </p:sp>
      <p:sp>
        <p:nvSpPr>
          <p:cNvPr id="38" name="TextBox 37">
            <a:extLst>
              <a:ext uri="{FF2B5EF4-FFF2-40B4-BE49-F238E27FC236}">
                <a16:creationId xmlns:a16="http://schemas.microsoft.com/office/drawing/2014/main" id="{8CA406DE-D1CA-4C92-9DC6-3B2580799E25}"/>
              </a:ext>
            </a:extLst>
          </p:cNvPr>
          <p:cNvSpPr txBox="1"/>
          <p:nvPr/>
        </p:nvSpPr>
        <p:spPr>
          <a:xfrm>
            <a:off x="2933699" y="4124325"/>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PRDATA</a:t>
            </a:r>
          </a:p>
        </p:txBody>
      </p:sp>
      <p:sp>
        <p:nvSpPr>
          <p:cNvPr id="40" name="TextBox 39">
            <a:extLst>
              <a:ext uri="{FF2B5EF4-FFF2-40B4-BE49-F238E27FC236}">
                <a16:creationId xmlns:a16="http://schemas.microsoft.com/office/drawing/2014/main" id="{C3E72DE5-E422-4E12-8B57-907A64FFAE0C}"/>
              </a:ext>
            </a:extLst>
          </p:cNvPr>
          <p:cNvSpPr txBox="1"/>
          <p:nvPr/>
        </p:nvSpPr>
        <p:spPr>
          <a:xfrm>
            <a:off x="3086099" y="49530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PREADY</a:t>
            </a:r>
          </a:p>
        </p:txBody>
      </p:sp>
      <p:sp>
        <p:nvSpPr>
          <p:cNvPr id="41" name="TextBox 40">
            <a:extLst>
              <a:ext uri="{FF2B5EF4-FFF2-40B4-BE49-F238E27FC236}">
                <a16:creationId xmlns:a16="http://schemas.microsoft.com/office/drawing/2014/main" id="{EB7D9164-4EC3-4858-878D-1005659E38A7}"/>
              </a:ext>
            </a:extLst>
          </p:cNvPr>
          <p:cNvSpPr txBox="1"/>
          <p:nvPr/>
        </p:nvSpPr>
        <p:spPr>
          <a:xfrm>
            <a:off x="2962274" y="5372100"/>
            <a:ext cx="79057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PSLVERR</a:t>
            </a:r>
          </a:p>
        </p:txBody>
      </p:sp>
    </p:spTree>
    <p:extLst>
      <p:ext uri="{BB962C8B-B14F-4D97-AF65-F5344CB8AC3E}">
        <p14:creationId xmlns:p14="http://schemas.microsoft.com/office/powerpoint/2010/main" val="8036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DCA6F-0643-4B7C-937B-0B131DE357E4}"/>
              </a:ext>
            </a:extLst>
          </p:cNvPr>
          <p:cNvSpPr>
            <a:spLocks noGrp="1"/>
          </p:cNvSpPr>
          <p:nvPr>
            <p:ph idx="1"/>
          </p:nvPr>
        </p:nvSpPr>
        <p:spPr>
          <a:xfrm>
            <a:off x="488823" y="73533"/>
            <a:ext cx="10639425" cy="6098667"/>
          </a:xfrm>
        </p:spPr>
        <p:txBody>
          <a:bodyPr vert="horz" lIns="91440" tIns="45720" rIns="91440" bIns="45720" rtlCol="0" anchor="t">
            <a:normAutofit/>
          </a:bodyPr>
          <a:lstStyle/>
          <a:p>
            <a:pPr marL="0" indent="0">
              <a:buNone/>
            </a:pPr>
            <a:r>
              <a:rPr lang="en-US" sz="2400" b="1" u="sng" dirty="0"/>
              <a:t>Enhanced AMBA3 APB4 ARCHITECTURE4:  PPROT &amp; PSTRB</a:t>
            </a:r>
          </a:p>
          <a:p>
            <a:pPr marL="0" indent="0">
              <a:buNone/>
            </a:pPr>
            <a:endParaRPr lang="en-US" sz="2400" b="1"/>
          </a:p>
          <a:p>
            <a:pPr marL="0" indent="0">
              <a:buNone/>
            </a:pPr>
            <a:endParaRPr lang="en-US" sz="2400" b="1"/>
          </a:p>
          <a:p>
            <a:pPr marL="0" indent="0">
              <a:buNone/>
            </a:pPr>
            <a:endParaRPr lang="en-US" sz="2400" b="1"/>
          </a:p>
        </p:txBody>
      </p:sp>
      <p:sp>
        <p:nvSpPr>
          <p:cNvPr id="2" name="TextBox 1">
            <a:extLst>
              <a:ext uri="{FF2B5EF4-FFF2-40B4-BE49-F238E27FC236}">
                <a16:creationId xmlns:a16="http://schemas.microsoft.com/office/drawing/2014/main" id="{75BBE9AA-84A8-4331-9F2C-68A7FD38ECF7}"/>
              </a:ext>
            </a:extLst>
          </p:cNvPr>
          <p:cNvSpPr txBox="1"/>
          <p:nvPr/>
        </p:nvSpPr>
        <p:spPr>
          <a:xfrm>
            <a:off x="8429625" y="6419850"/>
            <a:ext cx="31813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9B2D1F"/>
                </a:solidFill>
              </a:rPr>
              <a:t>https://github.com/adnanashraf17501</a:t>
            </a:r>
            <a:endParaRPr lang="en-US" sz="1200"/>
          </a:p>
        </p:txBody>
      </p:sp>
      <p:sp>
        <p:nvSpPr>
          <p:cNvPr id="5" name="Rectangle 4">
            <a:extLst>
              <a:ext uri="{FF2B5EF4-FFF2-40B4-BE49-F238E27FC236}">
                <a16:creationId xmlns:a16="http://schemas.microsoft.com/office/drawing/2014/main" id="{391E49D5-548C-4572-B33F-60468BD6486E}"/>
              </a:ext>
            </a:extLst>
          </p:cNvPr>
          <p:cNvSpPr/>
          <p:nvPr/>
        </p:nvSpPr>
        <p:spPr>
          <a:xfrm>
            <a:off x="723900" y="1590675"/>
            <a:ext cx="1924050" cy="39147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6BD7C85-DD71-4108-BE7E-DF89CF3DB94B}"/>
              </a:ext>
            </a:extLst>
          </p:cNvPr>
          <p:cNvSpPr/>
          <p:nvPr/>
        </p:nvSpPr>
        <p:spPr>
          <a:xfrm>
            <a:off x="3695699" y="1590675"/>
            <a:ext cx="2838450" cy="391477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752B6B1-B7CE-4AF0-9241-35C9FE236A24}"/>
              </a:ext>
            </a:extLst>
          </p:cNvPr>
          <p:cNvSpPr/>
          <p:nvPr/>
        </p:nvSpPr>
        <p:spPr>
          <a:xfrm>
            <a:off x="7600949" y="1590675"/>
            <a:ext cx="1609725" cy="6762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7E6547-E926-4D49-AB2B-FC18D4FB3B4E}"/>
              </a:ext>
            </a:extLst>
          </p:cNvPr>
          <p:cNvSpPr/>
          <p:nvPr/>
        </p:nvSpPr>
        <p:spPr>
          <a:xfrm>
            <a:off x="7696199" y="3267075"/>
            <a:ext cx="1609725" cy="6667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472536F-959E-4221-B337-893AA6AD1874}"/>
              </a:ext>
            </a:extLst>
          </p:cNvPr>
          <p:cNvSpPr/>
          <p:nvPr/>
        </p:nvSpPr>
        <p:spPr>
          <a:xfrm>
            <a:off x="7696199" y="4819650"/>
            <a:ext cx="1609725" cy="685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D897B1A8-8714-4BB7-919E-660C3560C0F0}"/>
              </a:ext>
            </a:extLst>
          </p:cNvPr>
          <p:cNvSpPr/>
          <p:nvPr/>
        </p:nvSpPr>
        <p:spPr>
          <a:xfrm>
            <a:off x="6568820" y="3358133"/>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1504E10-6AAF-4DA0-836B-701DD71B847D}"/>
              </a:ext>
            </a:extLst>
          </p:cNvPr>
          <p:cNvSpPr/>
          <p:nvPr/>
        </p:nvSpPr>
        <p:spPr>
          <a:xfrm>
            <a:off x="6616445" y="4882133"/>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C8301C1-F164-4CB8-9B2C-E50BFFEFB9A1}"/>
              </a:ext>
            </a:extLst>
          </p:cNvPr>
          <p:cNvSpPr/>
          <p:nvPr/>
        </p:nvSpPr>
        <p:spPr>
          <a:xfrm>
            <a:off x="6530720" y="1710308"/>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50B5714A-BDC0-4122-ACE0-863A80810F89}"/>
              </a:ext>
            </a:extLst>
          </p:cNvPr>
          <p:cNvSpPr/>
          <p:nvPr/>
        </p:nvSpPr>
        <p:spPr>
          <a:xfrm rot="10800000">
            <a:off x="2730245" y="4453508"/>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FF785688-096C-400F-B995-CE6353F7280A}"/>
              </a:ext>
            </a:extLst>
          </p:cNvPr>
          <p:cNvSpPr/>
          <p:nvPr/>
        </p:nvSpPr>
        <p:spPr>
          <a:xfrm>
            <a:off x="2682620" y="3396233"/>
            <a:ext cx="981075" cy="295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3A6F5EDC-400E-410C-B2C8-997259F88A23}"/>
              </a:ext>
            </a:extLst>
          </p:cNvPr>
          <p:cNvSpPr/>
          <p:nvPr/>
        </p:nvSpPr>
        <p:spPr>
          <a:xfrm>
            <a:off x="2644520" y="2434208"/>
            <a:ext cx="98107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3DCF208-A82A-48C6-AFDA-6417EAA48BAA}"/>
              </a:ext>
            </a:extLst>
          </p:cNvPr>
          <p:cNvCxnSpPr>
            <a:cxnSpLocks/>
          </p:cNvCxnSpPr>
          <p:nvPr/>
        </p:nvCxnSpPr>
        <p:spPr>
          <a:xfrm flipV="1">
            <a:off x="2647950" y="1857374"/>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178CA5-A8AC-4B1A-B33E-6A616EE8D065}"/>
              </a:ext>
            </a:extLst>
          </p:cNvPr>
          <p:cNvCxnSpPr>
            <a:cxnSpLocks/>
          </p:cNvCxnSpPr>
          <p:nvPr/>
        </p:nvCxnSpPr>
        <p:spPr>
          <a:xfrm flipV="1">
            <a:off x="2647950" y="2047874"/>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8EA16B6-26D5-41CC-BBA4-AD051C58E5A5}"/>
              </a:ext>
            </a:extLst>
          </p:cNvPr>
          <p:cNvCxnSpPr/>
          <p:nvPr/>
        </p:nvCxnSpPr>
        <p:spPr>
          <a:xfrm flipV="1">
            <a:off x="2647950" y="1676400"/>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AE2EAC-E12A-4898-8E94-12CD0CE38D5D}"/>
              </a:ext>
            </a:extLst>
          </p:cNvPr>
          <p:cNvCxnSpPr>
            <a:cxnSpLocks/>
          </p:cNvCxnSpPr>
          <p:nvPr/>
        </p:nvCxnSpPr>
        <p:spPr>
          <a:xfrm flipV="1">
            <a:off x="2647950" y="2266949"/>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5E94064-45E4-4FAF-B5EE-45D10AC5EF7A}"/>
              </a:ext>
            </a:extLst>
          </p:cNvPr>
          <p:cNvCxnSpPr>
            <a:cxnSpLocks/>
          </p:cNvCxnSpPr>
          <p:nvPr/>
        </p:nvCxnSpPr>
        <p:spPr>
          <a:xfrm flipV="1">
            <a:off x="2647950" y="3048000"/>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76B5CE9-4B43-498B-AE49-9015578CD29E}"/>
              </a:ext>
            </a:extLst>
          </p:cNvPr>
          <p:cNvCxnSpPr>
            <a:cxnSpLocks/>
          </p:cNvCxnSpPr>
          <p:nvPr/>
        </p:nvCxnSpPr>
        <p:spPr>
          <a:xfrm flipV="1">
            <a:off x="2647950" y="3981450"/>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1C69B5-84DD-4E80-985F-F87291FFA48A}"/>
              </a:ext>
            </a:extLst>
          </p:cNvPr>
          <p:cNvCxnSpPr>
            <a:cxnSpLocks/>
          </p:cNvCxnSpPr>
          <p:nvPr/>
        </p:nvCxnSpPr>
        <p:spPr>
          <a:xfrm flipV="1">
            <a:off x="2647950" y="4276725"/>
            <a:ext cx="971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5CA0ACE-284A-4B65-BB13-616517979EC5}"/>
              </a:ext>
            </a:extLst>
          </p:cNvPr>
          <p:cNvCxnSpPr>
            <a:cxnSpLocks/>
          </p:cNvCxnSpPr>
          <p:nvPr/>
        </p:nvCxnSpPr>
        <p:spPr>
          <a:xfrm flipH="1">
            <a:off x="2752725" y="5172075"/>
            <a:ext cx="962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3873FA1-307C-4790-A77D-FAE29B510064}"/>
              </a:ext>
            </a:extLst>
          </p:cNvPr>
          <p:cNvCxnSpPr>
            <a:cxnSpLocks/>
          </p:cNvCxnSpPr>
          <p:nvPr/>
        </p:nvCxnSpPr>
        <p:spPr>
          <a:xfrm flipH="1">
            <a:off x="2781300" y="5362575"/>
            <a:ext cx="8858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C92BE72-8085-4487-8D81-324F50765332}"/>
              </a:ext>
            </a:extLst>
          </p:cNvPr>
          <p:cNvSpPr txBox="1"/>
          <p:nvPr/>
        </p:nvSpPr>
        <p:spPr>
          <a:xfrm>
            <a:off x="1038225" y="3267075"/>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MASTER</a:t>
            </a:r>
          </a:p>
        </p:txBody>
      </p:sp>
      <p:sp>
        <p:nvSpPr>
          <p:cNvPr id="49" name="TextBox 48">
            <a:extLst>
              <a:ext uri="{FF2B5EF4-FFF2-40B4-BE49-F238E27FC236}">
                <a16:creationId xmlns:a16="http://schemas.microsoft.com/office/drawing/2014/main" id="{03A04880-338F-45D1-8756-468AB966F33A}"/>
              </a:ext>
            </a:extLst>
          </p:cNvPr>
          <p:cNvSpPr txBox="1"/>
          <p:nvPr/>
        </p:nvSpPr>
        <p:spPr>
          <a:xfrm>
            <a:off x="4438649" y="3267074"/>
            <a:ext cx="129540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APB </a:t>
            </a:r>
            <a:r>
              <a:rPr lang="en-US" sz="1600"/>
              <a:t>INTERFACE</a:t>
            </a:r>
          </a:p>
        </p:txBody>
      </p:sp>
      <p:sp>
        <p:nvSpPr>
          <p:cNvPr id="53" name="TextBox 52">
            <a:extLst>
              <a:ext uri="{FF2B5EF4-FFF2-40B4-BE49-F238E27FC236}">
                <a16:creationId xmlns:a16="http://schemas.microsoft.com/office/drawing/2014/main" id="{FC40B97A-ED05-41E7-9D34-AC4D5B28B62E}"/>
              </a:ext>
            </a:extLst>
          </p:cNvPr>
          <p:cNvSpPr txBox="1"/>
          <p:nvPr/>
        </p:nvSpPr>
        <p:spPr>
          <a:xfrm>
            <a:off x="7696199" y="1676399"/>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SLAVE 0</a:t>
            </a:r>
          </a:p>
        </p:txBody>
      </p:sp>
      <p:sp>
        <p:nvSpPr>
          <p:cNvPr id="55" name="TextBox 54">
            <a:extLst>
              <a:ext uri="{FF2B5EF4-FFF2-40B4-BE49-F238E27FC236}">
                <a16:creationId xmlns:a16="http://schemas.microsoft.com/office/drawing/2014/main" id="{D9562620-2C09-4FAF-B486-F4CB873A85D1}"/>
              </a:ext>
            </a:extLst>
          </p:cNvPr>
          <p:cNvSpPr txBox="1"/>
          <p:nvPr/>
        </p:nvSpPr>
        <p:spPr>
          <a:xfrm>
            <a:off x="7781924" y="3400424"/>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SLAVE 1</a:t>
            </a:r>
          </a:p>
        </p:txBody>
      </p:sp>
      <p:sp>
        <p:nvSpPr>
          <p:cNvPr id="57" name="TextBox 56">
            <a:extLst>
              <a:ext uri="{FF2B5EF4-FFF2-40B4-BE49-F238E27FC236}">
                <a16:creationId xmlns:a16="http://schemas.microsoft.com/office/drawing/2014/main" id="{F597A0B8-71BB-422A-B8EA-95C3F783A1B6}"/>
              </a:ext>
            </a:extLst>
          </p:cNvPr>
          <p:cNvSpPr txBox="1"/>
          <p:nvPr/>
        </p:nvSpPr>
        <p:spPr>
          <a:xfrm>
            <a:off x="7781924" y="5000624"/>
            <a:ext cx="1295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SLAVE 2</a:t>
            </a:r>
          </a:p>
        </p:txBody>
      </p:sp>
      <p:sp>
        <p:nvSpPr>
          <p:cNvPr id="59" name="TextBox 58">
            <a:extLst>
              <a:ext uri="{FF2B5EF4-FFF2-40B4-BE49-F238E27FC236}">
                <a16:creationId xmlns:a16="http://schemas.microsoft.com/office/drawing/2014/main" id="{F7AF9628-3EB4-4EB3-8B98-E3F577C71EAE}"/>
              </a:ext>
            </a:extLst>
          </p:cNvPr>
          <p:cNvSpPr txBox="1"/>
          <p:nvPr/>
        </p:nvSpPr>
        <p:spPr>
          <a:xfrm>
            <a:off x="2752725" y="14859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PSEL 0</a:t>
            </a:r>
          </a:p>
        </p:txBody>
      </p:sp>
      <p:sp>
        <p:nvSpPr>
          <p:cNvPr id="61" name="TextBox 60">
            <a:extLst>
              <a:ext uri="{FF2B5EF4-FFF2-40B4-BE49-F238E27FC236}">
                <a16:creationId xmlns:a16="http://schemas.microsoft.com/office/drawing/2014/main" id="{A72551F7-F5B1-4BA8-9AC2-34F4F89A80F2}"/>
              </a:ext>
            </a:extLst>
          </p:cNvPr>
          <p:cNvSpPr txBox="1"/>
          <p:nvPr/>
        </p:nvSpPr>
        <p:spPr>
          <a:xfrm>
            <a:off x="2752724" y="1685924"/>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PSEL 1</a:t>
            </a:r>
          </a:p>
        </p:txBody>
      </p:sp>
      <p:sp>
        <p:nvSpPr>
          <p:cNvPr id="63" name="TextBox 62">
            <a:extLst>
              <a:ext uri="{FF2B5EF4-FFF2-40B4-BE49-F238E27FC236}">
                <a16:creationId xmlns:a16="http://schemas.microsoft.com/office/drawing/2014/main" id="{E5E56CA8-B87D-46B8-B531-D640E8B92433}"/>
              </a:ext>
            </a:extLst>
          </p:cNvPr>
          <p:cNvSpPr txBox="1"/>
          <p:nvPr/>
        </p:nvSpPr>
        <p:spPr>
          <a:xfrm>
            <a:off x="2781299" y="1885949"/>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PSEL 2</a:t>
            </a:r>
          </a:p>
        </p:txBody>
      </p:sp>
      <p:sp>
        <p:nvSpPr>
          <p:cNvPr id="65" name="TextBox 64">
            <a:extLst>
              <a:ext uri="{FF2B5EF4-FFF2-40B4-BE49-F238E27FC236}">
                <a16:creationId xmlns:a16="http://schemas.microsoft.com/office/drawing/2014/main" id="{505E23B5-CCEE-4040-8C68-E77E7B3C0E80}"/>
              </a:ext>
            </a:extLst>
          </p:cNvPr>
          <p:cNvSpPr txBox="1"/>
          <p:nvPr/>
        </p:nvSpPr>
        <p:spPr>
          <a:xfrm>
            <a:off x="2676524" y="2095500"/>
            <a:ext cx="7239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PENABLE</a:t>
            </a:r>
          </a:p>
        </p:txBody>
      </p:sp>
      <p:sp>
        <p:nvSpPr>
          <p:cNvPr id="67" name="TextBox 66">
            <a:extLst>
              <a:ext uri="{FF2B5EF4-FFF2-40B4-BE49-F238E27FC236}">
                <a16:creationId xmlns:a16="http://schemas.microsoft.com/office/drawing/2014/main" id="{D6AB2790-02A3-48E2-8825-5F0353A00044}"/>
              </a:ext>
            </a:extLst>
          </p:cNvPr>
          <p:cNvSpPr txBox="1"/>
          <p:nvPr/>
        </p:nvSpPr>
        <p:spPr>
          <a:xfrm>
            <a:off x="2733674" y="2324100"/>
            <a:ext cx="82867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PPADDR</a:t>
            </a:r>
          </a:p>
        </p:txBody>
      </p:sp>
      <p:sp>
        <p:nvSpPr>
          <p:cNvPr id="69" name="TextBox 68">
            <a:extLst>
              <a:ext uri="{FF2B5EF4-FFF2-40B4-BE49-F238E27FC236}">
                <a16:creationId xmlns:a16="http://schemas.microsoft.com/office/drawing/2014/main" id="{83D04828-AF77-44FB-AAFA-6740EDCE4058}"/>
              </a:ext>
            </a:extLst>
          </p:cNvPr>
          <p:cNvSpPr txBox="1"/>
          <p:nvPr/>
        </p:nvSpPr>
        <p:spPr>
          <a:xfrm>
            <a:off x="2676524" y="27813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PWRITE</a:t>
            </a:r>
          </a:p>
        </p:txBody>
      </p:sp>
      <p:sp>
        <p:nvSpPr>
          <p:cNvPr id="71" name="TextBox 70">
            <a:extLst>
              <a:ext uri="{FF2B5EF4-FFF2-40B4-BE49-F238E27FC236}">
                <a16:creationId xmlns:a16="http://schemas.microsoft.com/office/drawing/2014/main" id="{66A5EAF1-444E-445D-BFED-7C524405F529}"/>
              </a:ext>
            </a:extLst>
          </p:cNvPr>
          <p:cNvSpPr txBox="1"/>
          <p:nvPr/>
        </p:nvSpPr>
        <p:spPr>
          <a:xfrm>
            <a:off x="2752724" y="3228975"/>
            <a:ext cx="82867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PWDATA</a:t>
            </a:r>
          </a:p>
        </p:txBody>
      </p:sp>
      <p:sp>
        <p:nvSpPr>
          <p:cNvPr id="73" name="TextBox 72">
            <a:extLst>
              <a:ext uri="{FF2B5EF4-FFF2-40B4-BE49-F238E27FC236}">
                <a16:creationId xmlns:a16="http://schemas.microsoft.com/office/drawing/2014/main" id="{DE53DBB8-BEB4-4D12-A422-0CF4E3601B18}"/>
              </a:ext>
            </a:extLst>
          </p:cNvPr>
          <p:cNvSpPr txBox="1"/>
          <p:nvPr/>
        </p:nvSpPr>
        <p:spPr>
          <a:xfrm>
            <a:off x="2762249" y="38100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PPROT</a:t>
            </a:r>
          </a:p>
        </p:txBody>
      </p:sp>
      <p:sp>
        <p:nvSpPr>
          <p:cNvPr id="74" name="TextBox 1">
            <a:extLst>
              <a:ext uri="{FF2B5EF4-FFF2-40B4-BE49-F238E27FC236}">
                <a16:creationId xmlns:a16="http://schemas.microsoft.com/office/drawing/2014/main" id="{424A500C-B726-426D-B1C6-320CF48AA25D}"/>
              </a:ext>
            </a:extLst>
          </p:cNvPr>
          <p:cNvSpPr txBox="1"/>
          <p:nvPr/>
        </p:nvSpPr>
        <p:spPr>
          <a:xfrm>
            <a:off x="2743199" y="4105275"/>
            <a:ext cx="581025" cy="21544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t>PSTRB</a:t>
            </a:r>
          </a:p>
        </p:txBody>
      </p:sp>
      <p:sp>
        <p:nvSpPr>
          <p:cNvPr id="76" name="TextBox 75">
            <a:extLst>
              <a:ext uri="{FF2B5EF4-FFF2-40B4-BE49-F238E27FC236}">
                <a16:creationId xmlns:a16="http://schemas.microsoft.com/office/drawing/2014/main" id="{4AA81700-8C2B-4AFF-826D-D1E3287573D9}"/>
              </a:ext>
            </a:extLst>
          </p:cNvPr>
          <p:cNvSpPr txBox="1"/>
          <p:nvPr/>
        </p:nvSpPr>
        <p:spPr>
          <a:xfrm>
            <a:off x="3000374" y="4276725"/>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PRDATA</a:t>
            </a:r>
          </a:p>
        </p:txBody>
      </p:sp>
      <p:sp>
        <p:nvSpPr>
          <p:cNvPr id="78" name="TextBox 77">
            <a:extLst>
              <a:ext uri="{FF2B5EF4-FFF2-40B4-BE49-F238E27FC236}">
                <a16:creationId xmlns:a16="http://schemas.microsoft.com/office/drawing/2014/main" id="{F1CA756D-3B6E-4E08-B661-C234FB057721}"/>
              </a:ext>
            </a:extLst>
          </p:cNvPr>
          <p:cNvSpPr txBox="1"/>
          <p:nvPr/>
        </p:nvSpPr>
        <p:spPr>
          <a:xfrm>
            <a:off x="3086099" y="4953000"/>
            <a:ext cx="5810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PREADY</a:t>
            </a:r>
          </a:p>
        </p:txBody>
      </p:sp>
      <p:sp>
        <p:nvSpPr>
          <p:cNvPr id="80" name="TextBox 79">
            <a:extLst>
              <a:ext uri="{FF2B5EF4-FFF2-40B4-BE49-F238E27FC236}">
                <a16:creationId xmlns:a16="http://schemas.microsoft.com/office/drawing/2014/main" id="{A4629C7A-7602-4221-9D24-1822BAF4879C}"/>
              </a:ext>
            </a:extLst>
          </p:cNvPr>
          <p:cNvSpPr txBox="1"/>
          <p:nvPr/>
        </p:nvSpPr>
        <p:spPr>
          <a:xfrm>
            <a:off x="2962274" y="5372100"/>
            <a:ext cx="79057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PSLVERR</a:t>
            </a:r>
          </a:p>
        </p:txBody>
      </p:sp>
      <p:cxnSp>
        <p:nvCxnSpPr>
          <p:cNvPr id="81" name="Straight Arrow Connector 80">
            <a:extLst>
              <a:ext uri="{FF2B5EF4-FFF2-40B4-BE49-F238E27FC236}">
                <a16:creationId xmlns:a16="http://schemas.microsoft.com/office/drawing/2014/main" id="{AA37DD12-8E16-4DA0-B8C3-36461EC33BEF}"/>
              </a:ext>
            </a:extLst>
          </p:cNvPr>
          <p:cNvCxnSpPr/>
          <p:nvPr/>
        </p:nvCxnSpPr>
        <p:spPr>
          <a:xfrm flipV="1">
            <a:off x="3162300" y="485775"/>
            <a:ext cx="4000500" cy="346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8C9025F-4C2D-4C76-A14C-67DD6C3032BF}"/>
              </a:ext>
            </a:extLst>
          </p:cNvPr>
          <p:cNvCxnSpPr>
            <a:cxnSpLocks/>
          </p:cNvCxnSpPr>
          <p:nvPr/>
        </p:nvCxnSpPr>
        <p:spPr>
          <a:xfrm flipV="1">
            <a:off x="3324224" y="933449"/>
            <a:ext cx="4343400" cy="330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68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Wood Type</vt:lpstr>
      <vt:lpstr>  Project: AMBA3 APB Protocol </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28</cp:revision>
  <dcterms:created xsi:type="dcterms:W3CDTF">2021-05-29T07:32:09Z</dcterms:created>
  <dcterms:modified xsi:type="dcterms:W3CDTF">2021-05-30T06:04:04Z</dcterms:modified>
</cp:coreProperties>
</file>