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61" r:id="rId4"/>
    <p:sldId id="279" r:id="rId5"/>
    <p:sldId id="262" r:id="rId6"/>
    <p:sldId id="266" r:id="rId7"/>
    <p:sldId id="263" r:id="rId8"/>
    <p:sldId id="264" r:id="rId9"/>
    <p:sldId id="265" r:id="rId10"/>
    <p:sldId id="268" r:id="rId11"/>
    <p:sldId id="269" r:id="rId12"/>
    <p:sldId id="267" r:id="rId13"/>
    <p:sldId id="270" r:id="rId14"/>
    <p:sldId id="271" r:id="rId15"/>
    <p:sldId id="272" r:id="rId16"/>
    <p:sldId id="273" r:id="rId17"/>
    <p:sldId id="274" r:id="rId18"/>
    <p:sldId id="275" r:id="rId19"/>
    <p:sldId id="276" r:id="rId20"/>
    <p:sldId id="277" r:id="rId21"/>
    <p:sldId id="278" r:id="rId22"/>
    <p:sldId id="259" r:id="rId23"/>
  </p:sldIdLst>
  <p:sldSz cx="12192000" cy="6858000"/>
  <p:notesSz cx="6858000" cy="9144000"/>
  <p:embeddedFontLst>
    <p:embeddedFont>
      <p:font typeface="Lato Black" panose="020B0604020202020204" charset="0"/>
      <p:bold r:id="rId25"/>
      <p:boldItalic r:id="rId26"/>
    </p:embeddedFont>
    <p:embeddedFont>
      <p:font typeface="Libre Baskerville" panose="020B0604020202020204" charset="0"/>
      <p:regular r:id="rId27"/>
      <p:bold r:id="rId28"/>
      <p:italic r:id="rId29"/>
    </p:embeddedFont>
    <p:embeddedFont>
      <p:font typeface="Calibri" panose="020F050202020403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660"/>
  </p:normalViewPr>
  <p:slideViewPr>
    <p:cSldViewPr snapToGrid="0">
      <p:cViewPr varScale="1">
        <p:scale>
          <a:sx n="84" d="100"/>
          <a:sy n="84" d="100"/>
        </p:scale>
        <p:origin x="67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952987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7890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1997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502222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cars24.com/buy-used-car?sort=bestmatch&amp;serveWarrantyCount=true&amp;listingSource=ViewAllCars&amp;storeCityId=3686&amp;pinId=50000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45720"/>
            <a:ext cx="12190815" cy="6694098"/>
          </a:xfrm>
          <a:prstGeom prst="rect">
            <a:avLst/>
          </a:prstGeom>
          <a:noFill/>
          <a:ln>
            <a:noFill/>
          </a:ln>
        </p:spPr>
      </p:pic>
      <p:sp>
        <p:nvSpPr>
          <p:cNvPr id="99" name="Google Shape;99;p1"/>
          <p:cNvSpPr txBox="1"/>
          <p:nvPr/>
        </p:nvSpPr>
        <p:spPr>
          <a:xfrm>
            <a:off x="2472904" y="3717986"/>
            <a:ext cx="7246189"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4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a:r>
            <a:br>
              <a:rPr lang="en-IN" sz="24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br>
            <a:r>
              <a:rPr lang="en-IN" sz="2400" b="1" i="0" u="none" strike="noStrike" cap="none" dirty="0" smtClean="0">
                <a:solidFill>
                  <a:schemeClr val="dk1"/>
                </a:solidFill>
                <a:latin typeface="Times New Roman" panose="02020603050405020304" pitchFamily="18" charset="0"/>
                <a:ea typeface="Calibri"/>
                <a:cs typeface="Times New Roman" panose="02020603050405020304" pitchFamily="18" charset="0"/>
                <a:sym typeface="Calibri"/>
              </a:rPr>
              <a:t>“Exploratory Data Analysis on Second Hand Cars”</a:t>
            </a:r>
            <a:endParaRPr sz="24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315" y="1212945"/>
            <a:ext cx="5142857" cy="373714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1072" y="1212944"/>
            <a:ext cx="5275471" cy="3737143"/>
          </a:xfrm>
          <a:prstGeom prst="rect">
            <a:avLst/>
          </a:prstGeom>
        </p:spPr>
      </p:pic>
      <p:sp>
        <p:nvSpPr>
          <p:cNvPr id="5" name="TextBox 4"/>
          <p:cNvSpPr txBox="1"/>
          <p:nvPr/>
        </p:nvSpPr>
        <p:spPr>
          <a:xfrm>
            <a:off x="777241" y="5148072"/>
            <a:ext cx="10789302" cy="1077218"/>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Insights :- </a:t>
            </a:r>
          </a:p>
          <a:p>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From </a:t>
            </a:r>
            <a:r>
              <a:rPr lang="en-US" sz="1600" dirty="0">
                <a:latin typeface="Times New Roman" panose="02020603050405020304" pitchFamily="18" charset="0"/>
                <a:cs typeface="Times New Roman" panose="02020603050405020304" pitchFamily="18" charset="0"/>
              </a:rPr>
              <a:t>the above plot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can see that most of the vehicles having Kilometers completed from 40000 to </a:t>
            </a:r>
            <a:r>
              <a:rPr lang="en-US" sz="1600" dirty="0" smtClean="0">
                <a:latin typeface="Times New Roman" panose="02020603050405020304" pitchFamily="18" charset="0"/>
                <a:cs typeface="Times New Roman" panose="02020603050405020304" pitchFamily="18" charset="0"/>
              </a:rPr>
              <a:t>60000 km.</a:t>
            </a:r>
          </a:p>
          <a:p>
            <a:r>
              <a:rPr lang="en-US" sz="1600" dirty="0">
                <a:latin typeface="Times New Roman" panose="02020603050405020304" pitchFamily="18" charset="0"/>
                <a:cs typeface="Times New Roman" panose="02020603050405020304" pitchFamily="18" charset="0"/>
              </a:rPr>
              <a:t>* From a above Box plot we can see there is no outliers in </a:t>
            </a:r>
            <a:r>
              <a:rPr lang="en-US" sz="1600" dirty="0" smtClean="0">
                <a:latin typeface="Times New Roman" panose="02020603050405020304" pitchFamily="18" charset="0"/>
                <a:cs typeface="Times New Roman" panose="02020603050405020304" pitchFamily="18" charset="0"/>
              </a:rPr>
              <a:t>data.</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And the distance between both </a:t>
            </a:r>
            <a:r>
              <a:rPr lang="en-US" sz="1600" dirty="0" smtClean="0">
                <a:latin typeface="Times New Roman" panose="02020603050405020304" pitchFamily="18" charset="0"/>
                <a:cs typeface="Times New Roman" panose="02020603050405020304" pitchFamily="18" charset="0"/>
              </a:rPr>
              <a:t>whisker </a:t>
            </a:r>
            <a:r>
              <a:rPr lang="en-US" sz="1600" dirty="0">
                <a:latin typeface="Times New Roman" panose="02020603050405020304" pitchFamily="18" charset="0"/>
                <a:cs typeface="Times New Roman" panose="02020603050405020304" pitchFamily="18" charset="0"/>
              </a:rPr>
              <a:t>is similar and </a:t>
            </a:r>
            <a:r>
              <a:rPr lang="en-US" sz="1600" dirty="0" smtClean="0">
                <a:latin typeface="Times New Roman" panose="02020603050405020304" pitchFamily="18" charset="0"/>
                <a:cs typeface="Times New Roman" panose="02020603050405020304" pitchFamily="18" charset="0"/>
              </a:rPr>
              <a:t>median in middle of box </a:t>
            </a:r>
            <a:r>
              <a:rPr lang="en-US" sz="1600" dirty="0">
                <a:latin typeface="Times New Roman" panose="02020603050405020304" pitchFamily="18" charset="0"/>
                <a:cs typeface="Times New Roman" panose="02020603050405020304" pitchFamily="18" charset="0"/>
              </a:rPr>
              <a:t>so we can </a:t>
            </a:r>
            <a:r>
              <a:rPr lang="en-US" sz="1600" dirty="0" smtClean="0">
                <a:latin typeface="Times New Roman" panose="02020603050405020304" pitchFamily="18" charset="0"/>
                <a:cs typeface="Times New Roman" panose="02020603050405020304" pitchFamily="18" charset="0"/>
              </a:rPr>
              <a:t>say the </a:t>
            </a:r>
            <a:r>
              <a:rPr lang="en-US" sz="1600" dirty="0">
                <a:latin typeface="Times New Roman" panose="02020603050405020304" pitchFamily="18" charset="0"/>
                <a:cs typeface="Times New Roman" panose="02020603050405020304" pitchFamily="18" charset="0"/>
              </a:rPr>
              <a:t>data is normally </a:t>
            </a:r>
            <a:r>
              <a:rPr lang="en-US" sz="1600" dirty="0" smtClean="0">
                <a:latin typeface="Times New Roman" panose="02020603050405020304" pitchFamily="18" charset="0"/>
                <a:cs typeface="Times New Roman" panose="02020603050405020304" pitchFamily="18" charset="0"/>
              </a:rPr>
              <a:t>distributed.</a:t>
            </a:r>
            <a:endParaRPr lang="en-US" sz="16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69315" y="707184"/>
            <a:ext cx="4250157" cy="338554"/>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Histogram for kilometers completed</a:t>
            </a:r>
            <a:endParaRPr lang="en-US" sz="16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291072" y="707182"/>
            <a:ext cx="4250157" cy="338554"/>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Box Plot for kilometers completed</a:t>
            </a: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3074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218" y="900462"/>
            <a:ext cx="5268571" cy="373714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595" y="900461"/>
            <a:ext cx="5233421" cy="3737143"/>
          </a:xfrm>
          <a:prstGeom prst="rect">
            <a:avLst/>
          </a:prstGeom>
        </p:spPr>
      </p:pic>
      <p:sp>
        <p:nvSpPr>
          <p:cNvPr id="4" name="TextBox 3"/>
          <p:cNvSpPr txBox="1"/>
          <p:nvPr/>
        </p:nvSpPr>
        <p:spPr>
          <a:xfrm>
            <a:off x="859536" y="4864608"/>
            <a:ext cx="10698480" cy="1323439"/>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Insights :- </a:t>
            </a:r>
          </a:p>
          <a:p>
            <a:r>
              <a:rPr lang="en-US" sz="1600" dirty="0" smtClean="0">
                <a:latin typeface="Times New Roman" panose="02020603050405020304" pitchFamily="18" charset="0"/>
                <a:cs typeface="Times New Roman" panose="02020603050405020304" pitchFamily="18" charset="0"/>
              </a:rPr>
              <a:t>* From </a:t>
            </a:r>
            <a:r>
              <a:rPr lang="en-US" sz="1600" dirty="0">
                <a:latin typeface="Times New Roman" panose="02020603050405020304" pitchFamily="18" charset="0"/>
                <a:cs typeface="Times New Roman" panose="02020603050405020304" pitchFamily="18" charset="0"/>
              </a:rPr>
              <a:t>above plot we can see there is most of </a:t>
            </a:r>
            <a:r>
              <a:rPr lang="en-US" sz="1600" dirty="0" smtClean="0">
                <a:latin typeface="Times New Roman" panose="02020603050405020304" pitchFamily="18" charset="0"/>
                <a:cs typeface="Times New Roman" panose="02020603050405020304" pitchFamily="18" charset="0"/>
              </a:rPr>
              <a:t>vehicles </a:t>
            </a:r>
            <a:r>
              <a:rPr lang="en-US" sz="1600" dirty="0">
                <a:latin typeface="Times New Roman" panose="02020603050405020304" pitchFamily="18" charset="0"/>
                <a:cs typeface="Times New Roman" panose="02020603050405020304" pitchFamily="18" charset="0"/>
              </a:rPr>
              <a:t>prices under </a:t>
            </a:r>
            <a:r>
              <a:rPr lang="en-US" sz="1600" dirty="0" smtClean="0">
                <a:latin typeface="Times New Roman" panose="02020603050405020304" pitchFamily="18" charset="0"/>
                <a:cs typeface="Times New Roman" panose="02020603050405020304" pitchFamily="18" charset="0"/>
              </a:rPr>
              <a:t>500000 </a:t>
            </a:r>
            <a:r>
              <a:rPr lang="en-US" sz="1600" dirty="0">
                <a:latin typeface="Times New Roman" panose="02020603050405020304" pitchFamily="18" charset="0"/>
                <a:cs typeface="Times New Roman" panose="02020603050405020304" pitchFamily="18" charset="0"/>
              </a:rPr>
              <a:t>(5 lakhs</a:t>
            </a:r>
            <a:r>
              <a:rPr lang="en-US" sz="1600" dirty="0" smtClean="0">
                <a:latin typeface="Times New Roman" panose="02020603050405020304" pitchFamily="18" charset="0"/>
                <a:cs typeface="Times New Roman" panose="02020603050405020304" pitchFamily="18" charset="0"/>
              </a:rPr>
              <a:t>) rupees.</a:t>
            </a:r>
          </a:p>
          <a:p>
            <a:r>
              <a:rPr lang="en-US" sz="1600" dirty="0">
                <a:latin typeface="Times New Roman" panose="02020603050405020304" pitchFamily="18" charset="0"/>
                <a:cs typeface="Times New Roman" panose="02020603050405020304" pitchFamily="18" charset="0"/>
              </a:rPr>
              <a:t>* From a above Box plot we can see there is  outliers in data of prices But it will not affect to my analysis because prices is true </a:t>
            </a:r>
            <a:r>
              <a:rPr lang="en-US" sz="1600" dirty="0" smtClean="0">
                <a:latin typeface="Times New Roman" panose="02020603050405020304" pitchFamily="18" charset="0"/>
                <a:cs typeface="Times New Roman" panose="02020603050405020304" pitchFamily="18" charset="0"/>
              </a:rPr>
              <a:t>   values.</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04088" y="373344"/>
            <a:ext cx="4636008"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Histogram for </a:t>
            </a:r>
            <a:r>
              <a:rPr lang="en-US" sz="1600" b="1" dirty="0" smtClean="0">
                <a:latin typeface="Times New Roman" panose="02020603050405020304" pitchFamily="18" charset="0"/>
                <a:cs typeface="Times New Roman" panose="02020603050405020304" pitchFamily="18" charset="0"/>
              </a:rPr>
              <a:t> Price of vehicles</a:t>
            </a:r>
            <a:endParaRPr lang="en-US" sz="16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324595" y="373344"/>
            <a:ext cx="4636008" cy="338554"/>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Box Plot </a:t>
            </a:r>
            <a:r>
              <a:rPr lang="en-US" sz="1600" b="1" dirty="0">
                <a:latin typeface="Times New Roman" panose="02020603050405020304" pitchFamily="18" charset="0"/>
                <a:cs typeface="Times New Roman" panose="02020603050405020304" pitchFamily="18" charset="0"/>
              </a:rPr>
              <a:t>for </a:t>
            </a:r>
            <a:r>
              <a:rPr lang="en-US" sz="1600" b="1" dirty="0" smtClean="0">
                <a:latin typeface="Times New Roman" panose="02020603050405020304" pitchFamily="18" charset="0"/>
                <a:cs typeface="Times New Roman" panose="02020603050405020304" pitchFamily="18" charset="0"/>
              </a:rPr>
              <a:t>Price of vehicles </a:t>
            </a: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7078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2123" y="4427791"/>
            <a:ext cx="10347527" cy="2019662"/>
          </a:xfrm>
        </p:spPr>
        <p:txBody>
          <a:bodyPr>
            <a:normAutofit/>
          </a:bodyPr>
          <a:lstStyle/>
          <a:p>
            <a:pPr algn="just"/>
            <a:r>
              <a:rPr lang="en-US" sz="1600" dirty="0" smtClean="0">
                <a:latin typeface="Times New Roman" panose="02020603050405020304" pitchFamily="18" charset="0"/>
                <a:cs typeface="Times New Roman" panose="02020603050405020304" pitchFamily="18" charset="0"/>
              </a:rPr>
              <a:t>Insights:-</a:t>
            </a:r>
          </a:p>
          <a:p>
            <a:pPr algn="just"/>
            <a:r>
              <a:rPr lang="en-US" sz="1600" dirty="0">
                <a:latin typeface="Times New Roman" panose="02020603050405020304" pitchFamily="18" charset="0"/>
                <a:cs typeface="Times New Roman" panose="02020603050405020304" pitchFamily="18" charset="0"/>
              </a:rPr>
              <a:t>* From the above plot we can see that most of the vehicles from 2017 year of Registration near about 90 vehicle</a:t>
            </a:r>
          </a:p>
          <a:p>
            <a:pPr algn="just"/>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From a above Box plot we can see there is no outliers in data</a:t>
            </a:r>
          </a:p>
          <a:p>
            <a:pPr marL="50800" indent="0" algn="just"/>
            <a:r>
              <a:rPr lang="en-US" sz="1600" dirty="0" smtClean="0">
                <a:latin typeface="Times New Roman" panose="02020603050405020304" pitchFamily="18" charset="0"/>
                <a:cs typeface="Times New Roman" panose="02020603050405020304" pitchFamily="18" charset="0"/>
              </a:rPr>
              <a:t>* And </a:t>
            </a:r>
            <a:r>
              <a:rPr lang="en-US" sz="1600" dirty="0">
                <a:latin typeface="Times New Roman" panose="02020603050405020304" pitchFamily="18" charset="0"/>
                <a:cs typeface="Times New Roman" panose="02020603050405020304" pitchFamily="18" charset="0"/>
              </a:rPr>
              <a:t>the distance between both </a:t>
            </a:r>
            <a:r>
              <a:rPr lang="en-US" sz="1600" dirty="0" smtClean="0">
                <a:latin typeface="Times New Roman" panose="02020603050405020304" pitchFamily="18" charset="0"/>
                <a:cs typeface="Times New Roman" panose="02020603050405020304" pitchFamily="18" charset="0"/>
              </a:rPr>
              <a:t>whisker </a:t>
            </a:r>
            <a:r>
              <a:rPr lang="en-US" sz="1600" dirty="0">
                <a:latin typeface="Times New Roman" panose="02020603050405020304" pitchFamily="18" charset="0"/>
                <a:cs typeface="Times New Roman" panose="02020603050405020304" pitchFamily="18" charset="0"/>
              </a:rPr>
              <a:t>is similar and </a:t>
            </a:r>
            <a:r>
              <a:rPr lang="en-US" sz="1600" dirty="0" smtClean="0">
                <a:latin typeface="Times New Roman" panose="02020603050405020304" pitchFamily="18" charset="0"/>
                <a:cs typeface="Times New Roman" panose="02020603050405020304" pitchFamily="18" charset="0"/>
              </a:rPr>
              <a:t>median is in middle of box </a:t>
            </a:r>
            <a:r>
              <a:rPr lang="en-US" sz="1600" dirty="0">
                <a:latin typeface="Times New Roman" panose="02020603050405020304" pitchFamily="18" charset="0"/>
                <a:cs typeface="Times New Roman" panose="02020603050405020304" pitchFamily="18" charset="0"/>
              </a:rPr>
              <a:t>so we can </a:t>
            </a:r>
            <a:r>
              <a:rPr lang="en-US" sz="1600" dirty="0" smtClean="0">
                <a:latin typeface="Times New Roman" panose="02020603050405020304" pitchFamily="18" charset="0"/>
                <a:cs typeface="Times New Roman" panose="02020603050405020304" pitchFamily="18" charset="0"/>
              </a:rPr>
              <a:t>say the </a:t>
            </a:r>
            <a:r>
              <a:rPr lang="en-US" sz="1600" dirty="0">
                <a:latin typeface="Times New Roman" panose="02020603050405020304" pitchFamily="18" charset="0"/>
                <a:cs typeface="Times New Roman" panose="02020603050405020304" pitchFamily="18" charset="0"/>
              </a:rPr>
              <a:t>data is normally </a:t>
            </a:r>
            <a:r>
              <a:rPr lang="en-US" sz="1600" dirty="0" smtClean="0">
                <a:latin typeface="Times New Roman" panose="02020603050405020304" pitchFamily="18" charset="0"/>
                <a:cs typeface="Times New Roman" panose="02020603050405020304" pitchFamily="18" charset="0"/>
              </a:rPr>
              <a:t>      </a:t>
            </a:r>
          </a:p>
          <a:p>
            <a:pPr marL="50800" indent="0" algn="just"/>
            <a:r>
              <a:rPr lang="en-US" sz="1600" dirty="0" smtClean="0">
                <a:latin typeface="Times New Roman" panose="02020603050405020304" pitchFamily="18" charset="0"/>
                <a:cs typeface="Times New Roman" panose="02020603050405020304" pitchFamily="18" charset="0"/>
              </a:rPr>
              <a:t>   distributed</a:t>
            </a:r>
            <a:endParaRPr lang="en-US"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442" y="789424"/>
            <a:ext cx="4731397" cy="342154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7853" y="789425"/>
            <a:ext cx="5082693" cy="3421548"/>
          </a:xfrm>
          <a:prstGeom prst="rect">
            <a:avLst/>
          </a:prstGeom>
        </p:spPr>
      </p:pic>
      <p:sp>
        <p:nvSpPr>
          <p:cNvPr id="9" name="TextBox 8"/>
          <p:cNvSpPr txBox="1"/>
          <p:nvPr/>
        </p:nvSpPr>
        <p:spPr>
          <a:xfrm>
            <a:off x="894136" y="264830"/>
            <a:ext cx="4636008"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Histogram for </a:t>
            </a:r>
            <a:r>
              <a:rPr lang="en-US" sz="1600" b="1" dirty="0" smtClean="0">
                <a:latin typeface="Times New Roman" panose="02020603050405020304" pitchFamily="18" charset="0"/>
                <a:cs typeface="Times New Roman" panose="02020603050405020304" pitchFamily="18" charset="0"/>
              </a:rPr>
              <a:t>Registration year of vehicles</a:t>
            </a:r>
            <a:endParaRPr lang="en-US" sz="16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6147853" y="264830"/>
            <a:ext cx="4636008" cy="338554"/>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Box Plot </a:t>
            </a:r>
            <a:r>
              <a:rPr lang="en-US" sz="1600" b="1" dirty="0">
                <a:latin typeface="Times New Roman" panose="02020603050405020304" pitchFamily="18" charset="0"/>
                <a:cs typeface="Times New Roman" panose="02020603050405020304" pitchFamily="18" charset="0"/>
              </a:rPr>
              <a:t>for </a:t>
            </a:r>
            <a:r>
              <a:rPr lang="en-US" sz="1600" b="1" dirty="0" smtClean="0">
                <a:latin typeface="Times New Roman" panose="02020603050405020304" pitchFamily="18" charset="0"/>
                <a:cs typeface="Times New Roman" panose="02020603050405020304" pitchFamily="18" charset="0"/>
              </a:rPr>
              <a:t>Registration year of vehicles</a:t>
            </a: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4476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269" y="379466"/>
            <a:ext cx="3349752" cy="269753"/>
          </a:xfrm>
        </p:spPr>
        <p:txBody>
          <a:bodyPr>
            <a:noAutofit/>
          </a:bodyPr>
          <a:lstStyle/>
          <a:p>
            <a:pPr algn="ctr"/>
            <a:r>
              <a:rPr lang="en-US" sz="1600" b="1" dirty="0" smtClean="0">
                <a:latin typeface="Times New Roman" panose="02020603050405020304" pitchFamily="18" charset="0"/>
                <a:cs typeface="Times New Roman" panose="02020603050405020304" pitchFamily="18" charset="0"/>
              </a:rPr>
              <a:t>Bar plot for Brand of vehicles </a:t>
            </a:r>
            <a:endParaRPr lang="en-US" sz="16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301" y="864103"/>
            <a:ext cx="5091993" cy="318668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2949" y="864103"/>
            <a:ext cx="5302026" cy="3186689"/>
          </a:xfrm>
          <a:prstGeom prst="rect">
            <a:avLst/>
          </a:prstGeom>
        </p:spPr>
      </p:pic>
      <p:sp>
        <p:nvSpPr>
          <p:cNvPr id="5" name="TextBox 4"/>
          <p:cNvSpPr txBox="1"/>
          <p:nvPr/>
        </p:nvSpPr>
        <p:spPr>
          <a:xfrm>
            <a:off x="685800" y="4480560"/>
            <a:ext cx="10762488" cy="1077218"/>
          </a:xfrm>
          <a:prstGeom prst="rect">
            <a:avLst/>
          </a:prstGeom>
          <a:noFill/>
        </p:spPr>
        <p:txBody>
          <a:bodyPr wrap="square" rtlCol="0">
            <a:spAutoFit/>
          </a:bodyPr>
          <a:lstStyle/>
          <a:p>
            <a:pPr algn="just"/>
            <a:r>
              <a:rPr lang="en-US" sz="1600" dirty="0" smtClean="0">
                <a:latin typeface="Times New Roman" panose="02020603050405020304" pitchFamily="18" charset="0"/>
                <a:cs typeface="Times New Roman" panose="02020603050405020304" pitchFamily="18" charset="0"/>
              </a:rPr>
              <a:t>Insights :-</a:t>
            </a:r>
          </a:p>
          <a:p>
            <a:pPr algn="just"/>
            <a:r>
              <a:rPr lang="en-US" sz="1600" dirty="0" smtClean="0">
                <a:latin typeface="Times New Roman" panose="02020603050405020304" pitchFamily="18" charset="0"/>
                <a:cs typeface="Times New Roman" panose="02020603050405020304" pitchFamily="18" charset="0"/>
              </a:rPr>
              <a:t>* From </a:t>
            </a:r>
            <a:r>
              <a:rPr lang="en-US" sz="1600" dirty="0">
                <a:latin typeface="Times New Roman" panose="02020603050405020304" pitchFamily="18" charset="0"/>
                <a:cs typeface="Times New Roman" panose="02020603050405020304" pitchFamily="18" charset="0"/>
              </a:rPr>
              <a:t>the </a:t>
            </a:r>
            <a:r>
              <a:rPr lang="en-US" sz="1600" dirty="0" smtClean="0">
                <a:latin typeface="Times New Roman" panose="02020603050405020304" pitchFamily="18" charset="0"/>
                <a:cs typeface="Times New Roman" panose="02020603050405020304" pitchFamily="18" charset="0"/>
              </a:rPr>
              <a:t>first </a:t>
            </a:r>
            <a:r>
              <a:rPr lang="en-US" sz="1600" dirty="0">
                <a:latin typeface="Times New Roman" panose="02020603050405020304" pitchFamily="18" charset="0"/>
                <a:cs typeface="Times New Roman" panose="02020603050405020304" pitchFamily="18" charset="0"/>
              </a:rPr>
              <a:t>bar plot we can see there is more vehicles from Maruti Brand more than 175 </a:t>
            </a:r>
            <a:r>
              <a:rPr lang="en-US" sz="1600" dirty="0" smtClean="0">
                <a:latin typeface="Times New Roman" panose="02020603050405020304" pitchFamily="18" charset="0"/>
                <a:cs typeface="Times New Roman" panose="02020603050405020304" pitchFamily="18" charset="0"/>
              </a:rPr>
              <a:t>count.</a:t>
            </a:r>
          </a:p>
          <a:p>
            <a:pPr algn="just"/>
            <a:r>
              <a:rPr lang="en-US" sz="1600" dirty="0" smtClean="0">
                <a:latin typeface="Times New Roman" panose="02020603050405020304" pitchFamily="18" charset="0"/>
                <a:cs typeface="Times New Roman" panose="02020603050405020304" pitchFamily="18" charset="0"/>
              </a:rPr>
              <a:t>* From </a:t>
            </a:r>
            <a:r>
              <a:rPr lang="en-US" sz="1600" dirty="0">
                <a:latin typeface="Times New Roman" panose="02020603050405020304" pitchFamily="18" charset="0"/>
                <a:cs typeface="Times New Roman" panose="02020603050405020304" pitchFamily="18" charset="0"/>
              </a:rPr>
              <a:t>the </a:t>
            </a:r>
            <a:r>
              <a:rPr lang="en-US" sz="1600" dirty="0" smtClean="0">
                <a:latin typeface="Times New Roman" panose="02020603050405020304" pitchFamily="18" charset="0"/>
                <a:cs typeface="Times New Roman" panose="02020603050405020304" pitchFamily="18" charset="0"/>
              </a:rPr>
              <a:t>second </a:t>
            </a:r>
            <a:r>
              <a:rPr lang="en-US" sz="1600" dirty="0">
                <a:latin typeface="Times New Roman" panose="02020603050405020304" pitchFamily="18" charset="0"/>
                <a:cs typeface="Times New Roman" panose="02020603050405020304" pitchFamily="18" charset="0"/>
              </a:rPr>
              <a:t>bar plot we can see there is more vehicles in </a:t>
            </a:r>
            <a:r>
              <a:rPr lang="en-US" sz="1600" dirty="0" smtClean="0">
                <a:latin typeface="Times New Roman" panose="02020603050405020304" pitchFamily="18" charset="0"/>
                <a:cs typeface="Times New Roman" panose="02020603050405020304" pitchFamily="18" charset="0"/>
              </a:rPr>
              <a:t>cities Like Patna, Kolkata, Jaipur, Agra, Chennai, Bengaluru,   </a:t>
            </a:r>
          </a:p>
          <a:p>
            <a:pPr algn="just"/>
            <a:r>
              <a:rPr lang="en-US" sz="1600" dirty="0" smtClean="0">
                <a:latin typeface="Times New Roman" panose="02020603050405020304" pitchFamily="18" charset="0"/>
                <a:cs typeface="Times New Roman" panose="02020603050405020304" pitchFamily="18" charset="0"/>
              </a:rPr>
              <a:t>   Coimbatore, </a:t>
            </a:r>
            <a:r>
              <a:rPr lang="en-US" sz="1600" dirty="0" err="1" smtClean="0">
                <a:latin typeface="Times New Roman" panose="02020603050405020304" pitchFamily="18" charset="0"/>
                <a:cs typeface="Times New Roman" panose="02020603050405020304" pitchFamily="18" charset="0"/>
              </a:rPr>
              <a:t>Surat</a:t>
            </a:r>
            <a:r>
              <a:rPr lang="en-US" sz="1600" dirty="0" smtClean="0">
                <a:latin typeface="Times New Roman" panose="02020603050405020304" pitchFamily="18" charset="0"/>
                <a:cs typeface="Times New Roman" panose="02020603050405020304" pitchFamily="18" charset="0"/>
              </a:rPr>
              <a:t> and Kochi.</a:t>
            </a:r>
            <a:endParaRPr lang="en-US" sz="16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252949" y="341442"/>
            <a:ext cx="5195339"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Bar plot for </a:t>
            </a:r>
            <a:r>
              <a:rPr lang="en-US" sz="1600" b="1" dirty="0" smtClean="0">
                <a:latin typeface="Times New Roman" panose="02020603050405020304" pitchFamily="18" charset="0"/>
                <a:cs typeface="Times New Roman" panose="02020603050405020304" pitchFamily="18" charset="0"/>
              </a:rPr>
              <a:t>City </a:t>
            </a:r>
            <a:r>
              <a:rPr lang="en-US" sz="1600" b="1" dirty="0">
                <a:latin typeface="Times New Roman" panose="02020603050405020304" pitchFamily="18" charset="0"/>
                <a:cs typeface="Times New Roman" panose="02020603050405020304" pitchFamily="18" charset="0"/>
              </a:rPr>
              <a:t>of vehicles </a:t>
            </a:r>
            <a:endParaRPr lang="en-US" sz="1600" dirty="0"/>
          </a:p>
        </p:txBody>
      </p:sp>
    </p:spTree>
    <p:extLst>
      <p:ext uri="{BB962C8B-B14F-4D97-AF65-F5344CB8AC3E}">
        <p14:creationId xmlns:p14="http://schemas.microsoft.com/office/powerpoint/2010/main" val="1762401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71" y="875642"/>
            <a:ext cx="4974346" cy="3351280"/>
          </a:xfrm>
          <a:prstGeom prst="rect">
            <a:avLst/>
          </a:prstGeom>
        </p:spPr>
      </p:pic>
      <p:sp>
        <p:nvSpPr>
          <p:cNvPr id="4" name="TextBox 3"/>
          <p:cNvSpPr txBox="1"/>
          <p:nvPr/>
        </p:nvSpPr>
        <p:spPr>
          <a:xfrm>
            <a:off x="822960" y="4553712"/>
            <a:ext cx="10515600" cy="1077218"/>
          </a:xfrm>
          <a:prstGeom prst="rect">
            <a:avLst/>
          </a:prstGeom>
          <a:noFill/>
        </p:spPr>
        <p:txBody>
          <a:bodyPr wrap="square" rtlCol="0">
            <a:spAutoFit/>
          </a:bodyPr>
          <a:lstStyle/>
          <a:p>
            <a:pPr algn="just"/>
            <a:r>
              <a:rPr lang="en-US" sz="1600" dirty="0" smtClean="0">
                <a:latin typeface="Times New Roman" panose="02020603050405020304" pitchFamily="18" charset="0"/>
                <a:cs typeface="Times New Roman" panose="02020603050405020304" pitchFamily="18" charset="0"/>
              </a:rPr>
              <a:t>Insights :-</a:t>
            </a:r>
          </a:p>
          <a:p>
            <a:pPr algn="just"/>
            <a:r>
              <a:rPr lang="en-US" sz="1600" dirty="0">
                <a:latin typeface="Times New Roman" panose="02020603050405020304" pitchFamily="18" charset="0"/>
                <a:cs typeface="Times New Roman" panose="02020603050405020304" pitchFamily="18" charset="0"/>
              </a:rPr>
              <a:t>* From the above plot we can see there is most of the </a:t>
            </a:r>
            <a:r>
              <a:rPr lang="en-US" sz="1600" dirty="0" smtClean="0">
                <a:latin typeface="Times New Roman" panose="02020603050405020304" pitchFamily="18" charset="0"/>
                <a:cs typeface="Times New Roman" panose="02020603050405020304" pitchFamily="18" charset="0"/>
              </a:rPr>
              <a:t>vehicles </a:t>
            </a:r>
            <a:r>
              <a:rPr lang="en-US" sz="1600" dirty="0">
                <a:latin typeface="Times New Roman" panose="02020603050405020304" pitchFamily="18" charset="0"/>
                <a:cs typeface="Times New Roman" panose="02020603050405020304" pitchFamily="18" charset="0"/>
              </a:rPr>
              <a:t>having Fuel type of Petrol near about 330 </a:t>
            </a:r>
            <a:r>
              <a:rPr lang="en-US" sz="1600" dirty="0" smtClean="0">
                <a:latin typeface="Times New Roman" panose="02020603050405020304" pitchFamily="18" charset="0"/>
                <a:cs typeface="Times New Roman" panose="02020603050405020304" pitchFamily="18" charset="0"/>
              </a:rPr>
              <a:t>vehicles.</a:t>
            </a:r>
            <a:endParaRPr lang="en-US" sz="1600" dirty="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 And </a:t>
            </a:r>
            <a:r>
              <a:rPr lang="en-US" sz="1600" dirty="0">
                <a:latin typeface="Times New Roman" panose="02020603050405020304" pitchFamily="18" charset="0"/>
                <a:cs typeface="Times New Roman" panose="02020603050405020304" pitchFamily="18" charset="0"/>
              </a:rPr>
              <a:t>less vehicles having fuel type of Diesel near about 80 </a:t>
            </a:r>
            <a:r>
              <a:rPr lang="en-US" sz="1600" dirty="0" smtClean="0">
                <a:latin typeface="Times New Roman" panose="02020603050405020304" pitchFamily="18" charset="0"/>
                <a:cs typeface="Times New Roman" panose="02020603050405020304" pitchFamily="18" charset="0"/>
              </a:rPr>
              <a:t>vehicles.</a:t>
            </a:r>
          </a:p>
          <a:p>
            <a:pPr algn="just"/>
            <a:r>
              <a:rPr lang="en-US" sz="1600" dirty="0">
                <a:latin typeface="Times New Roman" panose="02020603050405020304" pitchFamily="18" charset="0"/>
                <a:cs typeface="Times New Roman" panose="02020603050405020304" pitchFamily="18" charset="0"/>
              </a:rPr>
              <a:t>* There is 80.9 percent of vehicles having Petrol Fuel </a:t>
            </a:r>
            <a:r>
              <a:rPr lang="en-US" sz="1600" dirty="0" smtClean="0">
                <a:latin typeface="Times New Roman" panose="02020603050405020304" pitchFamily="18" charset="0"/>
                <a:cs typeface="Times New Roman" panose="02020603050405020304" pitchFamily="18" charset="0"/>
              </a:rPr>
              <a:t>type, and there </a:t>
            </a:r>
            <a:r>
              <a:rPr lang="en-US" sz="1600" dirty="0">
                <a:latin typeface="Times New Roman" panose="02020603050405020304" pitchFamily="18" charset="0"/>
                <a:cs typeface="Times New Roman" panose="02020603050405020304" pitchFamily="18" charset="0"/>
              </a:rPr>
              <a:t>is 19.1 percent of vehicles having Diesel Fuel type.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4263" y="875642"/>
            <a:ext cx="3647441" cy="3637138"/>
          </a:xfrm>
          <a:prstGeom prst="rect">
            <a:avLst/>
          </a:prstGeom>
        </p:spPr>
      </p:pic>
      <p:sp>
        <p:nvSpPr>
          <p:cNvPr id="3" name="TextBox 2"/>
          <p:cNvSpPr txBox="1"/>
          <p:nvPr/>
        </p:nvSpPr>
        <p:spPr>
          <a:xfrm>
            <a:off x="646171" y="450637"/>
            <a:ext cx="4876805"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Bar plot for </a:t>
            </a:r>
            <a:r>
              <a:rPr lang="en-US" sz="1600" b="1" dirty="0" smtClean="0">
                <a:latin typeface="Times New Roman" panose="02020603050405020304" pitchFamily="18" charset="0"/>
                <a:cs typeface="Times New Roman" panose="02020603050405020304" pitchFamily="18" charset="0"/>
              </a:rPr>
              <a:t>fuel type </a:t>
            </a:r>
            <a:r>
              <a:rPr lang="en-US" sz="1600" b="1" dirty="0">
                <a:latin typeface="Times New Roman" panose="02020603050405020304" pitchFamily="18" charset="0"/>
                <a:cs typeface="Times New Roman" panose="02020603050405020304" pitchFamily="18" charset="0"/>
              </a:rPr>
              <a:t>of vehicles </a:t>
            </a:r>
            <a:endParaRPr lang="en-US" sz="1600" dirty="0"/>
          </a:p>
        </p:txBody>
      </p:sp>
      <p:sp>
        <p:nvSpPr>
          <p:cNvPr id="6" name="TextBox 5"/>
          <p:cNvSpPr txBox="1"/>
          <p:nvPr/>
        </p:nvSpPr>
        <p:spPr>
          <a:xfrm>
            <a:off x="6766559" y="434930"/>
            <a:ext cx="4876805" cy="338554"/>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Pie chart to check the percentage </a:t>
            </a:r>
            <a:endParaRPr lang="en-US" sz="1600" dirty="0"/>
          </a:p>
        </p:txBody>
      </p:sp>
    </p:spTree>
    <p:extLst>
      <p:ext uri="{BB962C8B-B14F-4D97-AF65-F5344CB8AC3E}">
        <p14:creationId xmlns:p14="http://schemas.microsoft.com/office/powerpoint/2010/main" val="3484688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40" y="1045567"/>
            <a:ext cx="5026157" cy="329783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9712" y="1010704"/>
            <a:ext cx="3983461" cy="3661880"/>
          </a:xfrm>
          <a:prstGeom prst="rect">
            <a:avLst/>
          </a:prstGeom>
        </p:spPr>
      </p:pic>
      <p:sp>
        <p:nvSpPr>
          <p:cNvPr id="4" name="TextBox 3"/>
          <p:cNvSpPr txBox="1"/>
          <p:nvPr/>
        </p:nvSpPr>
        <p:spPr>
          <a:xfrm>
            <a:off x="777240" y="4672584"/>
            <a:ext cx="10716768" cy="1569660"/>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Insights :-</a:t>
            </a:r>
          </a:p>
          <a:p>
            <a:r>
              <a:rPr lang="en-US" sz="1600" dirty="0">
                <a:latin typeface="Times New Roman" panose="02020603050405020304" pitchFamily="18" charset="0"/>
                <a:cs typeface="Times New Roman" panose="02020603050405020304" pitchFamily="18" charset="0"/>
              </a:rPr>
              <a:t>* From the above plot we can see there is most of the </a:t>
            </a:r>
            <a:r>
              <a:rPr lang="en-US" sz="1600" dirty="0" smtClean="0">
                <a:latin typeface="Times New Roman" panose="02020603050405020304" pitchFamily="18" charset="0"/>
                <a:cs typeface="Times New Roman" panose="02020603050405020304" pitchFamily="18" charset="0"/>
              </a:rPr>
              <a:t>vehicles </a:t>
            </a:r>
            <a:r>
              <a:rPr lang="en-US" sz="1600" dirty="0">
                <a:latin typeface="Times New Roman" panose="02020603050405020304" pitchFamily="18" charset="0"/>
                <a:cs typeface="Times New Roman" panose="02020603050405020304" pitchFamily="18" charset="0"/>
              </a:rPr>
              <a:t>having Transmission type of Manual near about </a:t>
            </a:r>
            <a:r>
              <a:rPr lang="en-US" sz="1600" dirty="0" smtClean="0">
                <a:latin typeface="Times New Roman" panose="02020603050405020304" pitchFamily="18" charset="0"/>
                <a:cs typeface="Times New Roman" panose="02020603050405020304" pitchFamily="18" charset="0"/>
              </a:rPr>
              <a:t>360 vehicles.</a:t>
            </a:r>
            <a:endParaRPr lang="en-US"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And </a:t>
            </a:r>
            <a:r>
              <a:rPr lang="en-US" sz="1600" dirty="0">
                <a:latin typeface="Times New Roman" panose="02020603050405020304" pitchFamily="18" charset="0"/>
                <a:cs typeface="Times New Roman" panose="02020603050405020304" pitchFamily="18" charset="0"/>
              </a:rPr>
              <a:t>less vehicles having Transmission </a:t>
            </a:r>
            <a:r>
              <a:rPr lang="en-US" sz="1600" dirty="0" smtClean="0">
                <a:latin typeface="Times New Roman" panose="02020603050405020304" pitchFamily="18" charset="0"/>
                <a:cs typeface="Times New Roman" panose="02020603050405020304" pitchFamily="18" charset="0"/>
              </a:rPr>
              <a:t>type of </a:t>
            </a:r>
            <a:r>
              <a:rPr lang="en-US" sz="1600" dirty="0">
                <a:latin typeface="Times New Roman" panose="02020603050405020304" pitchFamily="18" charset="0"/>
                <a:cs typeface="Times New Roman" panose="02020603050405020304" pitchFamily="18" charset="0"/>
              </a:rPr>
              <a:t>Automatic near about </a:t>
            </a:r>
            <a:r>
              <a:rPr lang="en-US" sz="1600" dirty="0" smtClean="0">
                <a:latin typeface="Times New Roman" panose="02020603050405020304" pitchFamily="18" charset="0"/>
                <a:cs typeface="Times New Roman" panose="02020603050405020304" pitchFamily="18" charset="0"/>
              </a:rPr>
              <a:t>50 vehicles.</a:t>
            </a:r>
          </a:p>
          <a:p>
            <a:r>
              <a:rPr lang="en-US" sz="1600" dirty="0" smtClean="0">
                <a:latin typeface="Times New Roman" panose="02020603050405020304" pitchFamily="18" charset="0"/>
                <a:cs typeface="Times New Roman" panose="02020603050405020304" pitchFamily="18" charset="0"/>
              </a:rPr>
              <a:t>* There </a:t>
            </a:r>
            <a:r>
              <a:rPr lang="en-US" sz="1600" dirty="0">
                <a:latin typeface="Times New Roman" panose="02020603050405020304" pitchFamily="18" charset="0"/>
                <a:cs typeface="Times New Roman" panose="02020603050405020304" pitchFamily="18" charset="0"/>
              </a:rPr>
              <a:t>is 86.8 percent of vehicles having Manual </a:t>
            </a:r>
            <a:r>
              <a:rPr lang="en-US" sz="1600" dirty="0" smtClean="0">
                <a:latin typeface="Times New Roman" panose="02020603050405020304" pitchFamily="18" charset="0"/>
                <a:cs typeface="Times New Roman" panose="02020603050405020304" pitchFamily="18" charset="0"/>
              </a:rPr>
              <a:t>Transmission and there </a:t>
            </a:r>
            <a:r>
              <a:rPr lang="en-US" sz="1600" dirty="0">
                <a:latin typeface="Times New Roman" panose="02020603050405020304" pitchFamily="18" charset="0"/>
                <a:cs typeface="Times New Roman" panose="02020603050405020304" pitchFamily="18" charset="0"/>
              </a:rPr>
              <a:t>is 13.2 percent of vehicles having Automatic </a:t>
            </a:r>
            <a:r>
              <a:rPr lang="en-US" sz="1600" dirty="0" smtClean="0">
                <a:latin typeface="Times New Roman" panose="02020603050405020304" pitchFamily="18" charset="0"/>
                <a:cs typeface="Times New Roman" panose="02020603050405020304" pitchFamily="18" charset="0"/>
              </a:rPr>
              <a:t> </a:t>
            </a:r>
          </a:p>
          <a:p>
            <a:r>
              <a:rPr lang="en-US" sz="1600" dirty="0" smtClean="0">
                <a:latin typeface="Times New Roman" panose="02020603050405020304" pitchFamily="18" charset="0"/>
                <a:cs typeface="Times New Roman" panose="02020603050405020304" pitchFamily="18" charset="0"/>
              </a:rPr>
              <a:t>   Transmission.</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77240" y="542421"/>
            <a:ext cx="4389120"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Bar plot for </a:t>
            </a:r>
            <a:r>
              <a:rPr lang="en-US" sz="1600" b="1" dirty="0" smtClean="0">
                <a:latin typeface="Times New Roman" panose="02020603050405020304" pitchFamily="18" charset="0"/>
                <a:cs typeface="Times New Roman" panose="02020603050405020304" pitchFamily="18" charset="0"/>
              </a:rPr>
              <a:t>Transmission </a:t>
            </a:r>
            <a:r>
              <a:rPr lang="en-US" sz="1600" b="1" dirty="0">
                <a:latin typeface="Times New Roman" panose="02020603050405020304" pitchFamily="18" charset="0"/>
                <a:cs typeface="Times New Roman" panose="02020603050405020304" pitchFamily="18" charset="0"/>
              </a:rPr>
              <a:t>type of vehicles </a:t>
            </a:r>
            <a:endParaRPr lang="en-US" sz="1600" dirty="0"/>
          </a:p>
        </p:txBody>
      </p:sp>
      <p:sp>
        <p:nvSpPr>
          <p:cNvPr id="6" name="TextBox 5"/>
          <p:cNvSpPr txBox="1"/>
          <p:nvPr/>
        </p:nvSpPr>
        <p:spPr>
          <a:xfrm>
            <a:off x="6636882" y="542421"/>
            <a:ext cx="4389120" cy="338554"/>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Pie chart to check percentage</a:t>
            </a:r>
            <a:endParaRPr lang="en-US" sz="1600" dirty="0"/>
          </a:p>
        </p:txBody>
      </p:sp>
    </p:spTree>
    <p:extLst>
      <p:ext uri="{BB962C8B-B14F-4D97-AF65-F5344CB8AC3E}">
        <p14:creationId xmlns:p14="http://schemas.microsoft.com/office/powerpoint/2010/main" val="3686083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290" y="201277"/>
            <a:ext cx="5333390" cy="466345"/>
          </a:xfrm>
        </p:spPr>
        <p:txBody>
          <a:bodyPr>
            <a:normAutofit/>
          </a:bodyPr>
          <a:lstStyle/>
          <a:p>
            <a:pPr algn="just"/>
            <a:r>
              <a:rPr lang="en-US" sz="1600" b="1" dirty="0" smtClean="0">
                <a:latin typeface="Times New Roman" panose="02020603050405020304" pitchFamily="18" charset="0"/>
                <a:cs typeface="Times New Roman" panose="02020603050405020304" pitchFamily="18" charset="0"/>
              </a:rPr>
              <a:t>Count plot between Brand and Transmission of vehicles</a:t>
            </a:r>
            <a:endParaRPr lang="en-US" sz="16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290" y="694942"/>
            <a:ext cx="5854598" cy="349300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3056" y="694943"/>
            <a:ext cx="5921654" cy="3493008"/>
          </a:xfrm>
          <a:prstGeom prst="rect">
            <a:avLst/>
          </a:prstGeom>
        </p:spPr>
      </p:pic>
      <p:sp>
        <p:nvSpPr>
          <p:cNvPr id="6" name="TextBox 5"/>
          <p:cNvSpPr txBox="1"/>
          <p:nvPr/>
        </p:nvSpPr>
        <p:spPr>
          <a:xfrm>
            <a:off x="490118" y="4617720"/>
            <a:ext cx="11594592" cy="1323439"/>
          </a:xfrm>
          <a:prstGeom prst="rect">
            <a:avLst/>
          </a:prstGeom>
          <a:noFill/>
        </p:spPr>
        <p:txBody>
          <a:bodyPr wrap="square" rtlCol="0">
            <a:spAutoFit/>
          </a:bodyPr>
          <a:lstStyle/>
          <a:p>
            <a:pPr algn="just"/>
            <a:r>
              <a:rPr lang="en-US" sz="1600" dirty="0" smtClean="0">
                <a:latin typeface="Times New Roman" panose="02020603050405020304" pitchFamily="18" charset="0"/>
                <a:cs typeface="Times New Roman" panose="02020603050405020304" pitchFamily="18" charset="0"/>
              </a:rPr>
              <a:t>Insights :-</a:t>
            </a:r>
          </a:p>
          <a:p>
            <a:pPr algn="just"/>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From above plot we can see </a:t>
            </a:r>
            <a:r>
              <a:rPr lang="en-US" sz="1600" dirty="0" smtClean="0">
                <a:latin typeface="Times New Roman" panose="02020603050405020304" pitchFamily="18" charset="0"/>
                <a:cs typeface="Times New Roman" panose="02020603050405020304" pitchFamily="18" charset="0"/>
              </a:rPr>
              <a:t>highest vehicles </a:t>
            </a:r>
            <a:r>
              <a:rPr lang="en-US" sz="1600" dirty="0">
                <a:latin typeface="Times New Roman" panose="02020603050405020304" pitchFamily="18" charset="0"/>
                <a:cs typeface="Times New Roman" panose="02020603050405020304" pitchFamily="18" charset="0"/>
              </a:rPr>
              <a:t>coming from Maruti which is having Manual </a:t>
            </a:r>
            <a:r>
              <a:rPr lang="en-US" sz="1600" dirty="0" smtClean="0">
                <a:latin typeface="Times New Roman" panose="02020603050405020304" pitchFamily="18" charset="0"/>
                <a:cs typeface="Times New Roman" panose="02020603050405020304" pitchFamily="18" charset="0"/>
              </a:rPr>
              <a:t>transmission near about 162 count.</a:t>
            </a:r>
            <a:endParaRPr lang="en-US" sz="1600" dirty="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 second </a:t>
            </a:r>
            <a:r>
              <a:rPr lang="en-US" sz="1600" dirty="0">
                <a:latin typeface="Times New Roman" panose="02020603050405020304" pitchFamily="18" charset="0"/>
                <a:cs typeface="Times New Roman" panose="02020603050405020304" pitchFamily="18" charset="0"/>
              </a:rPr>
              <a:t>highest vehicle coming from Hyundai which is having Manual </a:t>
            </a:r>
            <a:r>
              <a:rPr lang="en-US" sz="1600" dirty="0" smtClean="0">
                <a:latin typeface="Times New Roman" panose="02020603050405020304" pitchFamily="18" charset="0"/>
                <a:cs typeface="Times New Roman" panose="02020603050405020304" pitchFamily="18" charset="0"/>
              </a:rPr>
              <a:t>transmission near about 115 count.</a:t>
            </a:r>
          </a:p>
          <a:p>
            <a:pPr algn="just"/>
            <a:r>
              <a:rPr lang="en-US" sz="1600" dirty="0">
                <a:latin typeface="Times New Roman" panose="02020603050405020304" pitchFamily="18" charset="0"/>
                <a:cs typeface="Times New Roman" panose="02020603050405020304" pitchFamily="18" charset="0"/>
              </a:rPr>
              <a:t>* From </a:t>
            </a:r>
            <a:r>
              <a:rPr lang="en-US" sz="1600" dirty="0" smtClean="0">
                <a:latin typeface="Times New Roman" panose="02020603050405020304" pitchFamily="18" charset="0"/>
                <a:cs typeface="Times New Roman" panose="02020603050405020304" pitchFamily="18" charset="0"/>
              </a:rPr>
              <a:t>another </a:t>
            </a:r>
            <a:r>
              <a:rPr lang="en-US" sz="1600" dirty="0">
                <a:latin typeface="Times New Roman" panose="02020603050405020304" pitchFamily="18" charset="0"/>
                <a:cs typeface="Times New Roman" panose="02020603050405020304" pitchFamily="18" charset="0"/>
              </a:rPr>
              <a:t>plot we can see </a:t>
            </a:r>
            <a:r>
              <a:rPr lang="en-US" sz="1600" dirty="0" smtClean="0">
                <a:latin typeface="Times New Roman" panose="02020603050405020304" pitchFamily="18" charset="0"/>
                <a:cs typeface="Times New Roman" panose="02020603050405020304" pitchFamily="18" charset="0"/>
              </a:rPr>
              <a:t>highest vehicles </a:t>
            </a:r>
            <a:r>
              <a:rPr lang="en-US" sz="1600" dirty="0">
                <a:latin typeface="Times New Roman" panose="02020603050405020304" pitchFamily="18" charset="0"/>
                <a:cs typeface="Times New Roman" panose="02020603050405020304" pitchFamily="18" charset="0"/>
              </a:rPr>
              <a:t>coming from Maruti which is running on petrol near about 153 </a:t>
            </a:r>
            <a:r>
              <a:rPr lang="en-US" sz="1600" dirty="0" smtClean="0">
                <a:latin typeface="Times New Roman" panose="02020603050405020304" pitchFamily="18" charset="0"/>
                <a:cs typeface="Times New Roman" panose="02020603050405020304" pitchFamily="18" charset="0"/>
              </a:rPr>
              <a:t>count.</a:t>
            </a:r>
          </a:p>
          <a:p>
            <a:pPr algn="just"/>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second highest vehicle coming from Hyundai which is running on petrol near about 106 </a:t>
            </a:r>
            <a:r>
              <a:rPr lang="en-US" sz="1600" dirty="0" smtClean="0">
                <a:latin typeface="Times New Roman" panose="02020603050405020304" pitchFamily="18" charset="0"/>
                <a:cs typeface="Times New Roman" panose="02020603050405020304" pitchFamily="18" charset="0"/>
              </a:rPr>
              <a:t>count.</a:t>
            </a:r>
            <a:endParaRPr lang="en-US" sz="16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163056" y="265173"/>
            <a:ext cx="5678424"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Count plot between Brand and </a:t>
            </a:r>
            <a:r>
              <a:rPr lang="en-US" sz="1600" b="1" dirty="0" smtClean="0">
                <a:latin typeface="Times New Roman" panose="02020603050405020304" pitchFamily="18" charset="0"/>
                <a:cs typeface="Times New Roman" panose="02020603050405020304" pitchFamily="18" charset="0"/>
              </a:rPr>
              <a:t>Fuel type </a:t>
            </a:r>
            <a:r>
              <a:rPr lang="en-US" sz="1600" b="1" dirty="0">
                <a:latin typeface="Times New Roman" panose="02020603050405020304" pitchFamily="18" charset="0"/>
                <a:cs typeface="Times New Roman" panose="02020603050405020304" pitchFamily="18" charset="0"/>
              </a:rPr>
              <a:t>of vehicles</a:t>
            </a:r>
            <a:endParaRPr lang="en-US" sz="1600" dirty="0"/>
          </a:p>
        </p:txBody>
      </p:sp>
    </p:spTree>
    <p:extLst>
      <p:ext uri="{BB962C8B-B14F-4D97-AF65-F5344CB8AC3E}">
        <p14:creationId xmlns:p14="http://schemas.microsoft.com/office/powerpoint/2010/main" val="4064010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1" y="374904"/>
            <a:ext cx="4520184" cy="356616"/>
          </a:xfrm>
        </p:spPr>
        <p:txBody>
          <a:bodyPr>
            <a:normAutofit/>
          </a:bodyPr>
          <a:lstStyle/>
          <a:p>
            <a:r>
              <a:rPr lang="en-US" sz="1600" b="1" dirty="0" smtClean="0">
                <a:latin typeface="Times New Roman" panose="02020603050405020304" pitchFamily="18" charset="0"/>
                <a:cs typeface="Times New Roman" panose="02020603050405020304" pitchFamily="18" charset="0"/>
              </a:rPr>
              <a:t>Scatter plot between Price and Registration Year</a:t>
            </a:r>
            <a:endParaRPr lang="en-US" sz="16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1" y="875854"/>
            <a:ext cx="5065776" cy="319322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6856" y="875854"/>
            <a:ext cx="5535168" cy="3193226"/>
          </a:xfrm>
          <a:prstGeom prst="rect">
            <a:avLst/>
          </a:prstGeom>
        </p:spPr>
      </p:pic>
      <p:sp>
        <p:nvSpPr>
          <p:cNvPr id="5" name="TextBox 4"/>
          <p:cNvSpPr txBox="1"/>
          <p:nvPr/>
        </p:nvSpPr>
        <p:spPr>
          <a:xfrm>
            <a:off x="829056" y="4213414"/>
            <a:ext cx="10792968" cy="1815882"/>
          </a:xfrm>
          <a:prstGeom prst="rect">
            <a:avLst/>
          </a:prstGeom>
          <a:noFill/>
        </p:spPr>
        <p:txBody>
          <a:bodyPr wrap="square" rtlCol="0">
            <a:spAutoFit/>
          </a:bodyPr>
          <a:lstStyle/>
          <a:p>
            <a:pPr algn="just"/>
            <a:r>
              <a:rPr lang="en-US" sz="1600" dirty="0" smtClean="0">
                <a:latin typeface="Times New Roman" panose="02020603050405020304" pitchFamily="18" charset="0"/>
                <a:cs typeface="Times New Roman" panose="02020603050405020304" pitchFamily="18" charset="0"/>
              </a:rPr>
              <a:t>Insights :-</a:t>
            </a:r>
          </a:p>
          <a:p>
            <a:pPr algn="just"/>
            <a:r>
              <a:rPr lang="en-US" sz="1600" dirty="0" smtClean="0">
                <a:latin typeface="Times New Roman" panose="02020603050405020304" pitchFamily="18" charset="0"/>
                <a:cs typeface="Times New Roman" panose="02020603050405020304" pitchFamily="18" charset="0"/>
              </a:rPr>
              <a:t>* In </a:t>
            </a:r>
            <a:r>
              <a:rPr lang="en-US" sz="1600" dirty="0">
                <a:latin typeface="Times New Roman" panose="02020603050405020304" pitchFamily="18" charset="0"/>
                <a:cs typeface="Times New Roman" panose="02020603050405020304" pitchFamily="18" charset="0"/>
              </a:rPr>
              <a:t>the </a:t>
            </a:r>
            <a:r>
              <a:rPr lang="en-US" sz="1600" dirty="0" smtClean="0">
                <a:latin typeface="Times New Roman" panose="02020603050405020304" pitchFamily="18" charset="0"/>
                <a:cs typeface="Times New Roman" panose="02020603050405020304" pitchFamily="18" charset="0"/>
              </a:rPr>
              <a:t>first </a:t>
            </a:r>
            <a:r>
              <a:rPr lang="en-US" sz="1600" dirty="0">
                <a:latin typeface="Times New Roman" panose="02020603050405020304" pitchFamily="18" charset="0"/>
                <a:cs typeface="Times New Roman" panose="02020603050405020304" pitchFamily="18" charset="0"/>
              </a:rPr>
              <a:t>Scatter plot the direction is positive </a:t>
            </a:r>
            <a:r>
              <a:rPr lang="en-US" sz="1600" dirty="0" smtClean="0">
                <a:latin typeface="Times New Roman" panose="02020603050405020304" pitchFamily="18" charset="0"/>
                <a:cs typeface="Times New Roman" panose="02020603050405020304" pitchFamily="18" charset="0"/>
              </a:rPr>
              <a:t>because there is </a:t>
            </a:r>
            <a:r>
              <a:rPr lang="en-US" sz="1600" dirty="0">
                <a:latin typeface="Times New Roman" panose="02020603050405020304" pitchFamily="18" charset="0"/>
                <a:cs typeface="Times New Roman" panose="02020603050405020304" pitchFamily="18" charset="0"/>
              </a:rPr>
              <a:t>increment order</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if the year of registration increasing so price </a:t>
            </a:r>
            <a:r>
              <a:rPr lang="en-US" sz="1600" dirty="0" smtClean="0">
                <a:latin typeface="Times New Roman" panose="02020603050405020304" pitchFamily="18" charset="0"/>
                <a:cs typeface="Times New Roman" panose="02020603050405020304" pitchFamily="18" charset="0"/>
              </a:rPr>
              <a:t> </a:t>
            </a:r>
          </a:p>
          <a:p>
            <a:pPr algn="just"/>
            <a:r>
              <a:rPr lang="en-US" sz="1600" dirty="0" smtClean="0">
                <a:latin typeface="Times New Roman" panose="02020603050405020304" pitchFamily="18" charset="0"/>
                <a:cs typeface="Times New Roman" panose="02020603050405020304" pitchFamily="18" charset="0"/>
              </a:rPr>
              <a:t>   also increasing.</a:t>
            </a:r>
            <a:endParaRPr lang="en-US" sz="1600" dirty="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 And </a:t>
            </a:r>
            <a:r>
              <a:rPr lang="en-US" sz="1600" dirty="0">
                <a:latin typeface="Times New Roman" panose="02020603050405020304" pitchFamily="18" charset="0"/>
                <a:cs typeface="Times New Roman" panose="02020603050405020304" pitchFamily="18" charset="0"/>
              </a:rPr>
              <a:t>we can see strength is strong because scatter is little close to each </a:t>
            </a:r>
            <a:r>
              <a:rPr lang="en-US" sz="1600" dirty="0" smtClean="0">
                <a:latin typeface="Times New Roman" panose="02020603050405020304" pitchFamily="18" charset="0"/>
                <a:cs typeface="Times New Roman" panose="02020603050405020304" pitchFamily="18" charset="0"/>
              </a:rPr>
              <a:t>other.</a:t>
            </a:r>
          </a:p>
          <a:p>
            <a:pPr algn="just"/>
            <a:r>
              <a:rPr lang="en-US" sz="1600" dirty="0" smtClean="0">
                <a:latin typeface="Times New Roman" panose="02020603050405020304" pitchFamily="18" charset="0"/>
                <a:cs typeface="Times New Roman" panose="02020603050405020304" pitchFamily="18" charset="0"/>
              </a:rPr>
              <a:t>* In </a:t>
            </a:r>
            <a:r>
              <a:rPr lang="en-US" sz="1600" dirty="0">
                <a:latin typeface="Times New Roman" panose="02020603050405020304" pitchFamily="18" charset="0"/>
                <a:cs typeface="Times New Roman" panose="02020603050405020304" pitchFamily="18" charset="0"/>
              </a:rPr>
              <a:t>the </a:t>
            </a:r>
            <a:r>
              <a:rPr lang="en-US" sz="1600" dirty="0" smtClean="0">
                <a:latin typeface="Times New Roman" panose="02020603050405020304" pitchFamily="18" charset="0"/>
                <a:cs typeface="Times New Roman" panose="02020603050405020304" pitchFamily="18" charset="0"/>
              </a:rPr>
              <a:t>second </a:t>
            </a:r>
            <a:r>
              <a:rPr lang="en-US" sz="1600" dirty="0">
                <a:latin typeface="Times New Roman" panose="02020603050405020304" pitchFamily="18" charset="0"/>
                <a:cs typeface="Times New Roman" panose="02020603050405020304" pitchFamily="18" charset="0"/>
              </a:rPr>
              <a:t>Scatter plot the direction is Negative </a:t>
            </a:r>
            <a:r>
              <a:rPr lang="en-US" sz="1600" dirty="0" smtClean="0">
                <a:latin typeface="Times New Roman" panose="02020603050405020304" pitchFamily="18" charset="0"/>
                <a:cs typeface="Times New Roman" panose="02020603050405020304" pitchFamily="18" charset="0"/>
              </a:rPr>
              <a:t>because there is decrement order  </a:t>
            </a:r>
            <a:r>
              <a:rPr lang="en-US" sz="1600" dirty="0">
                <a:latin typeface="Times New Roman" panose="02020603050405020304" pitchFamily="18" charset="0"/>
                <a:cs typeface="Times New Roman" panose="02020603050405020304" pitchFamily="18" charset="0"/>
              </a:rPr>
              <a:t>if the Kilometers run  </a:t>
            </a:r>
            <a:r>
              <a:rPr lang="en-US" sz="1600" dirty="0" err="1" smtClean="0">
                <a:latin typeface="Times New Roman" panose="02020603050405020304" pitchFamily="18" charset="0"/>
                <a:cs typeface="Times New Roman" panose="02020603050405020304" pitchFamily="18" charset="0"/>
              </a:rPr>
              <a:t>decreasimg</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so </a:t>
            </a:r>
            <a:r>
              <a:rPr lang="en-US" sz="1600" dirty="0" smtClean="0">
                <a:latin typeface="Times New Roman" panose="02020603050405020304" pitchFamily="18" charset="0"/>
                <a:cs typeface="Times New Roman" panose="02020603050405020304" pitchFamily="18" charset="0"/>
              </a:rPr>
              <a:t>     </a:t>
            </a:r>
          </a:p>
          <a:p>
            <a:pPr algn="just"/>
            <a:r>
              <a:rPr lang="en-US" sz="1600" dirty="0" smtClean="0">
                <a:latin typeface="Times New Roman" panose="02020603050405020304" pitchFamily="18" charset="0"/>
                <a:cs typeface="Times New Roman" panose="02020603050405020304" pitchFamily="18" charset="0"/>
              </a:rPr>
              <a:t>   registration year is decreasing.</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And we can see strength is weak because scatter is not close to each </a:t>
            </a:r>
            <a:r>
              <a:rPr lang="en-US" sz="1600" dirty="0" smtClean="0">
                <a:latin typeface="Times New Roman" panose="02020603050405020304" pitchFamily="18" charset="0"/>
                <a:cs typeface="Times New Roman" panose="02020603050405020304" pitchFamily="18" charset="0"/>
              </a:rPr>
              <a:t>other.</a:t>
            </a:r>
            <a:endParaRPr lang="en-US" sz="16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086856" y="342022"/>
            <a:ext cx="5452872"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Scatter plot between </a:t>
            </a:r>
            <a:r>
              <a:rPr lang="en-US" sz="1600" b="1" dirty="0" smtClean="0">
                <a:latin typeface="Times New Roman" panose="02020603050405020304" pitchFamily="18" charset="0"/>
                <a:cs typeface="Times New Roman" panose="02020603050405020304" pitchFamily="18" charset="0"/>
              </a:rPr>
              <a:t>Kilometers </a:t>
            </a:r>
            <a:r>
              <a:rPr lang="en-US" sz="1600" b="1" dirty="0">
                <a:latin typeface="Times New Roman" panose="02020603050405020304" pitchFamily="18" charset="0"/>
                <a:cs typeface="Times New Roman" panose="02020603050405020304" pitchFamily="18" charset="0"/>
              </a:rPr>
              <a:t>and Registration Year</a:t>
            </a:r>
            <a:endParaRPr lang="en-US" sz="1600" dirty="0"/>
          </a:p>
        </p:txBody>
      </p:sp>
    </p:spTree>
    <p:extLst>
      <p:ext uri="{BB962C8B-B14F-4D97-AF65-F5344CB8AC3E}">
        <p14:creationId xmlns:p14="http://schemas.microsoft.com/office/powerpoint/2010/main" val="891149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89432" y="4599432"/>
            <a:ext cx="10594848" cy="1569660"/>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Insights :-</a:t>
            </a:r>
          </a:p>
          <a:p>
            <a:r>
              <a:rPr lang="en-US" sz="1600" dirty="0">
                <a:latin typeface="Times New Roman" panose="02020603050405020304" pitchFamily="18" charset="0"/>
                <a:cs typeface="Times New Roman" panose="02020603050405020304" pitchFamily="18" charset="0"/>
              </a:rPr>
              <a:t>* From </a:t>
            </a:r>
            <a:r>
              <a:rPr lang="en-US" sz="1600" dirty="0" smtClean="0">
                <a:latin typeface="Times New Roman" panose="02020603050405020304" pitchFamily="18" charset="0"/>
                <a:cs typeface="Times New Roman" panose="02020603050405020304" pitchFamily="18" charset="0"/>
              </a:rPr>
              <a:t>first </a:t>
            </a:r>
            <a:r>
              <a:rPr lang="en-US" sz="1600" dirty="0">
                <a:latin typeface="Times New Roman" panose="02020603050405020304" pitchFamily="18" charset="0"/>
                <a:cs typeface="Times New Roman" panose="02020603050405020304" pitchFamily="18" charset="0"/>
              </a:rPr>
              <a:t>data we can see maximum prices of cars based on their brand.</a:t>
            </a:r>
          </a:p>
          <a:p>
            <a:r>
              <a:rPr lang="en-US" sz="1600" dirty="0">
                <a:latin typeface="Times New Roman" panose="02020603050405020304" pitchFamily="18" charset="0"/>
                <a:cs typeface="Times New Roman" panose="02020603050405020304" pitchFamily="18" charset="0"/>
              </a:rPr>
              <a:t>* Toyota brand having the maximum prices cars</a:t>
            </a:r>
            <a:r>
              <a:rPr lang="en-US" sz="1600" dirty="0" smtClean="0">
                <a:latin typeface="Times New Roman" panose="02020603050405020304" pitchFamily="18" charset="0"/>
                <a:cs typeface="Times New Roman" panose="02020603050405020304" pitchFamily="18" charset="0"/>
              </a:rPr>
              <a:t>.</a:t>
            </a:r>
          </a:p>
          <a:p>
            <a:r>
              <a:rPr lang="en-US" sz="1600" dirty="0" smtClean="0">
                <a:latin typeface="Times New Roman" panose="02020603050405020304" pitchFamily="18" charset="0"/>
                <a:cs typeface="Times New Roman" panose="02020603050405020304" pitchFamily="18" charset="0"/>
              </a:rPr>
              <a:t>* From second data we can see minimum prices of cars based on their brand.</a:t>
            </a:r>
          </a:p>
          <a:p>
            <a:r>
              <a:rPr lang="en-US" sz="1600" dirty="0" smtClean="0">
                <a:latin typeface="Times New Roman" panose="02020603050405020304" pitchFamily="18" charset="0"/>
                <a:cs typeface="Times New Roman" panose="02020603050405020304" pitchFamily="18" charset="0"/>
              </a:rPr>
              <a:t>* Maruti brand having the minimum prices cars.</a:t>
            </a:r>
          </a:p>
          <a:p>
            <a:endParaRPr lang="en-US" sz="16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808" y="1039244"/>
            <a:ext cx="4895896" cy="325843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4424" y="1039244"/>
            <a:ext cx="4930232" cy="3258438"/>
          </a:xfrm>
          <a:prstGeom prst="rect">
            <a:avLst/>
          </a:prstGeom>
        </p:spPr>
      </p:pic>
      <p:sp>
        <p:nvSpPr>
          <p:cNvPr id="9" name="TextBox 8"/>
          <p:cNvSpPr txBox="1"/>
          <p:nvPr/>
        </p:nvSpPr>
        <p:spPr>
          <a:xfrm>
            <a:off x="789432" y="426704"/>
            <a:ext cx="4532376" cy="338554"/>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Bar plot to check maximum prices </a:t>
            </a:r>
            <a:endParaRPr lang="en-US" sz="16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6414424" y="426704"/>
            <a:ext cx="4532376" cy="338554"/>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Bar plot to check minimum prices </a:t>
            </a: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080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449"/>
            <a:ext cx="10515600" cy="548639"/>
          </a:xfrm>
        </p:spPr>
        <p:txBody>
          <a:bodyPr>
            <a:normAutofit/>
          </a:bodyPr>
          <a:lstStyle/>
          <a:p>
            <a:pPr algn="ctr"/>
            <a:r>
              <a:rPr lang="en-US" sz="1800" b="1" dirty="0" smtClean="0">
                <a:latin typeface="Times New Roman" panose="02020603050405020304" pitchFamily="18" charset="0"/>
                <a:cs typeface="Times New Roman" panose="02020603050405020304" pitchFamily="18" charset="0"/>
              </a:rPr>
              <a:t>Analysis based on some criteria</a:t>
            </a:r>
            <a:endParaRPr lang="en-US" sz="18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675" y="704088"/>
            <a:ext cx="8268649" cy="3867912"/>
          </a:xfrm>
          <a:prstGeom prst="rect">
            <a:avLst/>
          </a:prstGeom>
        </p:spPr>
      </p:pic>
      <p:sp>
        <p:nvSpPr>
          <p:cNvPr id="4" name="TextBox 3"/>
          <p:cNvSpPr txBox="1"/>
          <p:nvPr/>
        </p:nvSpPr>
        <p:spPr>
          <a:xfrm>
            <a:off x="838200" y="4901184"/>
            <a:ext cx="10335768" cy="830997"/>
          </a:xfrm>
          <a:prstGeom prst="rect">
            <a:avLst/>
          </a:prstGeom>
          <a:noFill/>
        </p:spPr>
        <p:txBody>
          <a:bodyPr wrap="square" rtlCol="0">
            <a:spAutoFit/>
          </a:bodyPr>
          <a:lstStyle/>
          <a:p>
            <a:pPr algn="just"/>
            <a:r>
              <a:rPr lang="en-US" sz="1600" dirty="0" smtClean="0">
                <a:latin typeface="Times New Roman" panose="02020603050405020304" pitchFamily="18" charset="0"/>
                <a:cs typeface="Times New Roman" panose="02020603050405020304" pitchFamily="18" charset="0"/>
              </a:rPr>
              <a:t>Insights :-</a:t>
            </a:r>
          </a:p>
          <a:p>
            <a:pPr algn="just"/>
            <a:r>
              <a:rPr lang="en-US" sz="1600" dirty="0" smtClean="0">
                <a:latin typeface="Times New Roman" panose="02020603050405020304" pitchFamily="18" charset="0"/>
                <a:cs typeface="Times New Roman" panose="02020603050405020304" pitchFamily="18" charset="0"/>
              </a:rPr>
              <a:t>* From </a:t>
            </a:r>
            <a:r>
              <a:rPr lang="en-US" sz="1600" dirty="0">
                <a:latin typeface="Times New Roman" panose="02020603050405020304" pitchFamily="18" charset="0"/>
                <a:cs typeface="Times New Roman" panose="02020603050405020304" pitchFamily="18" charset="0"/>
              </a:rPr>
              <a:t>above data frame we can conclude we have 74 vehicles having Registration year greater than 2015 and </a:t>
            </a:r>
            <a:endParaRPr lang="en-US" sz="1600" dirty="0" smtClean="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   Transmission </a:t>
            </a:r>
            <a:r>
              <a:rPr lang="en-US" sz="1600" dirty="0">
                <a:latin typeface="Times New Roman" panose="02020603050405020304" pitchFamily="18" charset="0"/>
                <a:cs typeface="Times New Roman" panose="02020603050405020304" pitchFamily="18" charset="0"/>
              </a:rPr>
              <a:t>is Manual, Fuel type is Petrol, Price is less than </a:t>
            </a:r>
            <a:r>
              <a:rPr lang="en-US" sz="1600" dirty="0" smtClean="0">
                <a:latin typeface="Times New Roman" panose="02020603050405020304" pitchFamily="18" charset="0"/>
                <a:cs typeface="Times New Roman" panose="02020603050405020304" pitchFamily="18" charset="0"/>
              </a:rPr>
              <a:t>500000 rupees </a:t>
            </a:r>
            <a:r>
              <a:rPr lang="en-US"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05234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1405324" y="2112988"/>
            <a:ext cx="7007290" cy="2585283"/>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sz="1600" dirty="0" smtClean="0">
                <a:solidFill>
                  <a:schemeClr val="dk1"/>
                </a:solidFill>
                <a:latin typeface="Times New Roman" panose="02020603050405020304" pitchFamily="18" charset="0"/>
                <a:ea typeface="Calibri"/>
                <a:cs typeface="Times New Roman" panose="02020603050405020304" pitchFamily="18" charset="0"/>
                <a:sym typeface="Calibri"/>
              </a:rPr>
              <a:t>Name :- </a:t>
            </a:r>
            <a:r>
              <a:rPr lang="en-US" sz="1600" b="1" dirty="0" smtClean="0">
                <a:solidFill>
                  <a:schemeClr val="dk1"/>
                </a:solidFill>
                <a:latin typeface="Times New Roman" panose="02020603050405020304" pitchFamily="18" charset="0"/>
                <a:ea typeface="Calibri"/>
                <a:cs typeface="Times New Roman" panose="02020603050405020304" pitchFamily="18" charset="0"/>
                <a:sym typeface="Calibri"/>
              </a:rPr>
              <a:t>Adnan Baig</a:t>
            </a:r>
          </a:p>
          <a:p>
            <a:pPr marR="0" lvl="0" algn="l" rtl="0">
              <a:spcBef>
                <a:spcPts val="0"/>
              </a:spcBef>
              <a:spcAft>
                <a:spcPts val="0"/>
              </a:spcAft>
              <a:buClr>
                <a:schemeClr val="dk1"/>
              </a:buClr>
              <a:buSzPts val="1800"/>
            </a:pPr>
            <a:r>
              <a:rPr lang="en-US" sz="1600" i="0" u="none" strike="noStrike" cap="none" dirty="0" smtClean="0">
                <a:solidFill>
                  <a:schemeClr val="dk1"/>
                </a:solidFill>
                <a:latin typeface="Times New Roman" panose="02020603050405020304" pitchFamily="18" charset="0"/>
                <a:ea typeface="Calibri"/>
                <a:cs typeface="Times New Roman" panose="02020603050405020304" pitchFamily="18" charset="0"/>
                <a:sym typeface="Calibri"/>
              </a:rPr>
              <a:t>Qualification :- </a:t>
            </a:r>
            <a:r>
              <a:rPr lang="en-US" sz="1600" b="1" i="0" u="none" strike="noStrike" cap="none" dirty="0" smtClean="0">
                <a:solidFill>
                  <a:schemeClr val="dk1"/>
                </a:solidFill>
                <a:latin typeface="Times New Roman" panose="02020603050405020304" pitchFamily="18" charset="0"/>
                <a:ea typeface="Calibri"/>
                <a:cs typeface="Times New Roman" panose="02020603050405020304" pitchFamily="18" charset="0"/>
                <a:sym typeface="Calibri"/>
              </a:rPr>
              <a:t>Bachelors Of Engineering in Mechanical </a:t>
            </a:r>
            <a:r>
              <a:rPr lang="en-US" sz="1600" b="1" i="0" u="none" strike="noStrike" cap="none" dirty="0" err="1" smtClean="0">
                <a:solidFill>
                  <a:schemeClr val="dk1"/>
                </a:solidFill>
                <a:latin typeface="Times New Roman" panose="02020603050405020304" pitchFamily="18" charset="0"/>
                <a:ea typeface="Calibri"/>
                <a:cs typeface="Times New Roman" panose="02020603050405020304" pitchFamily="18" charset="0"/>
                <a:sym typeface="Calibri"/>
              </a:rPr>
              <a:t>Engg</a:t>
            </a:r>
            <a:endParaRPr lang="en-US" sz="1600" i="0" u="none" strike="noStrike" cap="none" dirty="0" smtClean="0">
              <a:solidFill>
                <a:schemeClr val="dk1"/>
              </a:solidFill>
              <a:latin typeface="Times New Roman" panose="02020603050405020304" pitchFamily="18" charset="0"/>
              <a:ea typeface="Calibri"/>
              <a:cs typeface="Times New Roman" panose="02020603050405020304" pitchFamily="18" charset="0"/>
              <a:sym typeface="Calibri"/>
            </a:endParaRPr>
          </a:p>
          <a:p>
            <a:pPr lvl="0">
              <a:buClr>
                <a:schemeClr val="dk1"/>
              </a:buClr>
              <a:buSzPts val="1800"/>
            </a:pPr>
            <a:r>
              <a:rPr lang="en-US" sz="1600" dirty="0" smtClean="0">
                <a:solidFill>
                  <a:schemeClr val="dk1"/>
                </a:solidFill>
                <a:latin typeface="Times New Roman" panose="02020603050405020304" pitchFamily="18" charset="0"/>
                <a:ea typeface="Calibri"/>
                <a:cs typeface="Times New Roman" panose="02020603050405020304" pitchFamily="18" charset="0"/>
                <a:sym typeface="Calibri"/>
              </a:rPr>
              <a:t>“I have a degree in Mechanical Engineering, But I </a:t>
            </a: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am interested in for </a:t>
            </a:r>
            <a:r>
              <a:rPr lang="en-US" sz="1600" dirty="0" smtClean="0">
                <a:solidFill>
                  <a:schemeClr val="dk1"/>
                </a:solidFill>
                <a:latin typeface="Times New Roman" panose="02020603050405020304" pitchFamily="18" charset="0"/>
                <a:ea typeface="Calibri"/>
                <a:cs typeface="Times New Roman" panose="02020603050405020304" pitchFamily="18" charset="0"/>
                <a:sym typeface="Calibri"/>
              </a:rPr>
              <a:t>solving problems </a:t>
            </a: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by processing and analyzing </a:t>
            </a:r>
            <a:r>
              <a:rPr lang="en-US" sz="1600" dirty="0" smtClean="0">
                <a:solidFill>
                  <a:schemeClr val="dk1"/>
                </a:solidFill>
                <a:latin typeface="Times New Roman" panose="02020603050405020304" pitchFamily="18" charset="0"/>
                <a:ea typeface="Calibri"/>
                <a:cs typeface="Times New Roman" panose="02020603050405020304" pitchFamily="18" charset="0"/>
                <a:sym typeface="Calibri"/>
              </a:rPr>
              <a:t> the data.</a:t>
            </a:r>
            <a:endParaRPr lang="en-US" sz="1600" dirty="0">
              <a:solidFill>
                <a:schemeClr val="dk1"/>
              </a:solidFill>
              <a:latin typeface="Times New Roman" panose="02020603050405020304" pitchFamily="18" charset="0"/>
              <a:ea typeface="Calibri"/>
              <a:cs typeface="Times New Roman" panose="02020603050405020304" pitchFamily="18" charset="0"/>
              <a:sym typeface="Calibri"/>
            </a:endParaRPr>
          </a:p>
          <a:p>
            <a:pPr lvl="0">
              <a:buClr>
                <a:schemeClr val="dk1"/>
              </a:buClr>
              <a:buSzPts val="1800"/>
            </a:pP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I'm eager to </a:t>
            </a:r>
            <a:r>
              <a:rPr lang="en-US" sz="1600" dirty="0" smtClean="0">
                <a:solidFill>
                  <a:schemeClr val="dk1"/>
                </a:solidFill>
                <a:latin typeface="Times New Roman" panose="02020603050405020304" pitchFamily="18" charset="0"/>
                <a:ea typeface="Calibri"/>
                <a:cs typeface="Times New Roman" panose="02020603050405020304" pitchFamily="18" charset="0"/>
                <a:sym typeface="Calibri"/>
              </a:rPr>
              <a:t>learn Data Science to </a:t>
            </a: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achieve my career goals </a:t>
            </a:r>
            <a:r>
              <a:rPr lang="en-US" sz="1600" dirty="0">
                <a:latin typeface="Times New Roman" panose="02020603050405020304" pitchFamily="18" charset="0"/>
                <a:cs typeface="Times New Roman" panose="02020603050405020304" pitchFamily="18" charset="0"/>
              </a:rPr>
              <a:t>and I believe that merging the analytical power of data science with my engineering background will enable me to tackle complex problems more effectively</a:t>
            </a:r>
            <a:r>
              <a:rPr lang="en-US" sz="1600" dirty="0" smtClean="0">
                <a:latin typeface="Times New Roman" panose="02020603050405020304" pitchFamily="18" charset="0"/>
                <a:cs typeface="Times New Roman" panose="02020603050405020304" pitchFamily="18" charset="0"/>
              </a:rPr>
              <a:t>.”</a:t>
            </a:r>
            <a:endParaRPr lang="en-US" sz="1600" dirty="0">
              <a:solidFill>
                <a:schemeClr val="dk1"/>
              </a:solidFill>
              <a:latin typeface="Times New Roman" panose="02020603050405020304" pitchFamily="18" charset="0"/>
              <a:ea typeface="Calibri"/>
              <a:cs typeface="Times New Roman" panose="02020603050405020304" pitchFamily="18" charset="0"/>
              <a:sym typeface="Calibri"/>
            </a:endParaRPr>
          </a:p>
          <a:p>
            <a:pPr lvl="0">
              <a:buClr>
                <a:schemeClr val="dk1"/>
              </a:buClr>
              <a:buSzPts val="1800"/>
            </a:pPr>
            <a:endParaRPr lang="en-US" sz="1600" dirty="0" smtClean="0">
              <a:solidFill>
                <a:schemeClr val="dk1"/>
              </a:solidFill>
              <a:latin typeface="Times New Roman" panose="02020603050405020304" pitchFamily="18" charset="0"/>
              <a:ea typeface="Calibri"/>
              <a:cs typeface="Times New Roman" panose="02020603050405020304" pitchFamily="18" charset="0"/>
              <a:sym typeface="Calibri"/>
            </a:endParaRPr>
          </a:p>
          <a:p>
            <a:pPr lvl="0">
              <a:buClr>
                <a:schemeClr val="dk1"/>
              </a:buClr>
              <a:buSzPts val="1800"/>
            </a:pPr>
            <a:endParaRPr lang="en-US" sz="1600" b="1" dirty="0" smtClean="0">
              <a:solidFill>
                <a:schemeClr val="dk1"/>
              </a:solidFill>
              <a:latin typeface="Times New Roman" panose="02020603050405020304" pitchFamily="18" charset="0"/>
              <a:ea typeface="Calibri"/>
              <a:cs typeface="Times New Roman" panose="02020603050405020304" pitchFamily="18" charset="0"/>
              <a:sym typeface="Calibri"/>
            </a:endParaRPr>
          </a:p>
          <a:p>
            <a:pPr lvl="0">
              <a:buClr>
                <a:schemeClr val="dk1"/>
              </a:buClr>
              <a:buSzPts val="1800"/>
            </a:pPr>
            <a:endParaRPr lang="en-US"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427656" y="416554"/>
            <a:ext cx="11322384" cy="495905"/>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a:t>
            </a:r>
            <a:r>
              <a:rPr lang="en-IN" sz="3200" dirty="0" smtClean="0">
                <a:solidFill>
                  <a:srgbClr val="FF0000"/>
                </a:solidFill>
                <a:latin typeface="Lato Black"/>
                <a:ea typeface="Lato Black"/>
                <a:cs typeface="Lato Black"/>
                <a:sym typeface="Lato Black"/>
              </a:rPr>
              <a:t>Me</a:t>
            </a:r>
            <a:endParaRPr sz="1800" b="0"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620" y="594360"/>
            <a:ext cx="2755392" cy="502920"/>
          </a:xfrm>
        </p:spPr>
        <p:txBody>
          <a:bodyPr>
            <a:normAutofit/>
          </a:bodyPr>
          <a:lstStyle/>
          <a:p>
            <a:r>
              <a:rPr lang="en-US" sz="1800" b="1" dirty="0" smtClean="0">
                <a:latin typeface="Times New Roman" panose="02020603050405020304" pitchFamily="18" charset="0"/>
                <a:cs typeface="Times New Roman" panose="02020603050405020304" pitchFamily="18" charset="0"/>
              </a:rPr>
              <a:t>Heat map</a:t>
            </a:r>
            <a:endParaRPr lang="en-US" sz="18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025" y="1197864"/>
            <a:ext cx="5607975" cy="3172968"/>
          </a:xfrm>
          <a:prstGeom prst="rect">
            <a:avLst/>
          </a:prstGeom>
        </p:spPr>
      </p:pic>
      <p:sp>
        <p:nvSpPr>
          <p:cNvPr id="4" name="TextBox 3"/>
          <p:cNvSpPr txBox="1"/>
          <p:nvPr/>
        </p:nvSpPr>
        <p:spPr>
          <a:xfrm>
            <a:off x="1069848" y="4892040"/>
            <a:ext cx="10283952" cy="1323439"/>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Insights :-</a:t>
            </a:r>
            <a:endParaRPr lang="en-US"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Ranges </a:t>
            </a:r>
            <a:r>
              <a:rPr lang="en-US" sz="1600" dirty="0">
                <a:latin typeface="Times New Roman" panose="02020603050405020304" pitchFamily="18" charset="0"/>
                <a:cs typeface="Times New Roman" panose="02020603050405020304" pitchFamily="18" charset="0"/>
              </a:rPr>
              <a:t>-0.4 to +</a:t>
            </a:r>
            <a:r>
              <a:rPr lang="en-US" sz="1600" dirty="0" smtClean="0">
                <a:latin typeface="Times New Roman" panose="02020603050405020304" pitchFamily="18" charset="0"/>
                <a:cs typeface="Times New Roman" panose="02020603050405020304" pitchFamily="18" charset="0"/>
              </a:rPr>
              <a:t>0.0 representing Negative weak </a:t>
            </a:r>
            <a:r>
              <a:rPr lang="en-US" sz="1600" dirty="0">
                <a:latin typeface="Times New Roman" panose="02020603050405020304" pitchFamily="18" charset="0"/>
                <a:cs typeface="Times New Roman" panose="02020603050405020304" pitchFamily="18" charset="0"/>
              </a:rPr>
              <a:t>correlation which is shown by dark </a:t>
            </a:r>
            <a:r>
              <a:rPr lang="en-US" sz="1600" dirty="0" smtClean="0">
                <a:latin typeface="Times New Roman" panose="02020603050405020304" pitchFamily="18" charset="0"/>
                <a:cs typeface="Times New Roman" panose="02020603050405020304" pitchFamily="18" charset="0"/>
              </a:rPr>
              <a:t>color.</a:t>
            </a:r>
          </a:p>
          <a:p>
            <a:r>
              <a:rPr lang="en-US" sz="1600" dirty="0">
                <a:latin typeface="Times New Roman" panose="02020603050405020304" pitchFamily="18" charset="0"/>
                <a:cs typeface="Times New Roman" panose="02020603050405020304" pitchFamily="18" charset="0"/>
              </a:rPr>
              <a:t>* Ranges </a:t>
            </a:r>
            <a:r>
              <a:rPr lang="en-US" sz="1600" dirty="0" smtClean="0">
                <a:latin typeface="Times New Roman" panose="02020603050405020304" pitchFamily="18" charset="0"/>
                <a:cs typeface="Times New Roman" panose="02020603050405020304" pitchFamily="18" charset="0"/>
              </a:rPr>
              <a:t>+0.0 </a:t>
            </a:r>
            <a:r>
              <a:rPr lang="en-US" sz="1600" dirty="0">
                <a:latin typeface="Times New Roman" panose="02020603050405020304" pitchFamily="18" charset="0"/>
                <a:cs typeface="Times New Roman" panose="02020603050405020304" pitchFamily="18" charset="0"/>
              </a:rPr>
              <a:t>to +</a:t>
            </a:r>
            <a:r>
              <a:rPr lang="en-US" sz="1600" dirty="0" smtClean="0">
                <a:latin typeface="Times New Roman" panose="02020603050405020304" pitchFamily="18" charset="0"/>
                <a:cs typeface="Times New Roman" panose="02020603050405020304" pitchFamily="18" charset="0"/>
              </a:rPr>
              <a:t>0.8 </a:t>
            </a:r>
            <a:r>
              <a:rPr lang="en-US" sz="1600" dirty="0">
                <a:latin typeface="Times New Roman" panose="02020603050405020304" pitchFamily="18" charset="0"/>
                <a:cs typeface="Times New Roman" panose="02020603050405020304" pitchFamily="18" charset="0"/>
              </a:rPr>
              <a:t>representing </a:t>
            </a:r>
            <a:r>
              <a:rPr lang="en-US" sz="1600" dirty="0" smtClean="0">
                <a:latin typeface="Times New Roman" panose="02020603050405020304" pitchFamily="18" charset="0"/>
                <a:cs typeface="Times New Roman" panose="02020603050405020304" pitchFamily="18" charset="0"/>
              </a:rPr>
              <a:t>positive moderate </a:t>
            </a:r>
            <a:r>
              <a:rPr lang="en-US" sz="1600" dirty="0">
                <a:latin typeface="Times New Roman" panose="02020603050405020304" pitchFamily="18" charset="0"/>
                <a:cs typeface="Times New Roman" panose="02020603050405020304" pitchFamily="18" charset="0"/>
              </a:rPr>
              <a:t>correlation which is shown by </a:t>
            </a:r>
            <a:r>
              <a:rPr lang="en-US" sz="1600" dirty="0" smtClean="0">
                <a:latin typeface="Times New Roman" panose="02020603050405020304" pitchFamily="18" charset="0"/>
                <a:cs typeface="Times New Roman" panose="02020603050405020304" pitchFamily="18" charset="0"/>
              </a:rPr>
              <a:t>light </a:t>
            </a:r>
            <a:r>
              <a:rPr lang="en-US" sz="1600" dirty="0">
                <a:latin typeface="Times New Roman" panose="02020603050405020304" pitchFamily="18" charset="0"/>
                <a:cs typeface="Times New Roman" panose="02020603050405020304" pitchFamily="18" charset="0"/>
              </a:rPr>
              <a:t>color.</a:t>
            </a:r>
          </a:p>
          <a:p>
            <a:r>
              <a:rPr lang="en-US" sz="1600" dirty="0" smtClean="0">
                <a:latin typeface="Times New Roman" panose="02020603050405020304" pitchFamily="18" charset="0"/>
                <a:cs typeface="Times New Roman" panose="02020603050405020304" pitchFamily="18" charset="0"/>
              </a:rPr>
              <a:t>* Ranges +0.8 </a:t>
            </a:r>
            <a:r>
              <a:rPr lang="en-US" sz="1600" dirty="0">
                <a:latin typeface="Times New Roman" panose="02020603050405020304" pitchFamily="18" charset="0"/>
                <a:cs typeface="Times New Roman" panose="02020603050405020304" pitchFamily="18" charset="0"/>
              </a:rPr>
              <a:t>to +1.0 </a:t>
            </a:r>
            <a:r>
              <a:rPr lang="en-US" sz="1600" dirty="0" smtClean="0">
                <a:latin typeface="Times New Roman" panose="02020603050405020304" pitchFamily="18" charset="0"/>
                <a:cs typeface="Times New Roman" panose="02020603050405020304" pitchFamily="18" charset="0"/>
              </a:rPr>
              <a:t>representing Positive strong </a:t>
            </a:r>
            <a:r>
              <a:rPr lang="en-US" sz="1600" dirty="0">
                <a:latin typeface="Times New Roman" panose="02020603050405020304" pitchFamily="18" charset="0"/>
                <a:cs typeface="Times New Roman" panose="02020603050405020304" pitchFamily="18" charset="0"/>
              </a:rPr>
              <a:t>correlation which is shown by light </a:t>
            </a:r>
            <a:r>
              <a:rPr lang="en-US" sz="1600" dirty="0" smtClean="0">
                <a:latin typeface="Times New Roman" panose="02020603050405020304" pitchFamily="18" charset="0"/>
                <a:cs typeface="Times New Roman" panose="02020603050405020304" pitchFamily="18" charset="0"/>
              </a:rPr>
              <a:t>color.</a:t>
            </a:r>
          </a:p>
          <a:p>
            <a:r>
              <a:rPr lang="en-US" sz="1600" dirty="0">
                <a:latin typeface="Times New Roman" panose="02020603050405020304" pitchFamily="18" charset="0"/>
                <a:cs typeface="Times New Roman" panose="02020603050405020304" pitchFamily="18" charset="0"/>
              </a:rPr>
              <a:t>* Registration </a:t>
            </a:r>
            <a:r>
              <a:rPr lang="en-US" sz="1600" dirty="0" smtClean="0">
                <a:latin typeface="Times New Roman" panose="02020603050405020304" pitchFamily="18" charset="0"/>
                <a:cs typeface="Times New Roman" panose="02020603050405020304" pitchFamily="18" charset="0"/>
              </a:rPr>
              <a:t>year and price having the positive  moderate </a:t>
            </a:r>
            <a:r>
              <a:rPr lang="en-US" sz="1600" dirty="0" err="1" smtClean="0">
                <a:latin typeface="Times New Roman" panose="02020603050405020304" pitchFamily="18" charset="0"/>
                <a:cs typeface="Times New Roman" panose="02020603050405020304" pitchFamily="18" charset="0"/>
              </a:rPr>
              <a:t>correlataion</a:t>
            </a:r>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4246" y="1197864"/>
            <a:ext cx="5234354" cy="3172968"/>
          </a:xfrm>
          <a:prstGeom prst="rect">
            <a:avLst/>
          </a:prstGeom>
        </p:spPr>
      </p:pic>
    </p:spTree>
    <p:extLst>
      <p:ext uri="{BB962C8B-B14F-4D97-AF65-F5344CB8AC3E}">
        <p14:creationId xmlns:p14="http://schemas.microsoft.com/office/powerpoint/2010/main" val="895290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2880"/>
            <a:ext cx="9144000" cy="475488"/>
          </a:xfrm>
        </p:spPr>
        <p:txBody>
          <a:bodyPr>
            <a:normAutofit/>
          </a:bodyPr>
          <a:lstStyle/>
          <a:p>
            <a:r>
              <a:rPr lang="en-US" sz="2800" b="1" dirty="0" smtClean="0">
                <a:latin typeface="Times New Roman" panose="02020603050405020304" pitchFamily="18" charset="0"/>
                <a:cs typeface="Times New Roman" panose="02020603050405020304" pitchFamily="18" charset="0"/>
              </a:rPr>
              <a:t>Conclusion</a:t>
            </a:r>
            <a:endParaRPr lang="en-US" sz="2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481328"/>
            <a:ext cx="9144000" cy="5129784"/>
          </a:xfrm>
        </p:spPr>
        <p:txBody>
          <a:bodyPr>
            <a:normAutofit/>
          </a:bodyPr>
          <a:lstStyle/>
          <a:p>
            <a:pPr algn="just"/>
            <a:r>
              <a:rPr lang="en-US" sz="1600" dirty="0">
                <a:latin typeface="Times New Roman" panose="02020603050405020304" pitchFamily="18" charset="0"/>
                <a:cs typeface="Times New Roman" panose="02020603050405020304" pitchFamily="18" charset="0"/>
              </a:rPr>
              <a:t>1. From the above analysis I can conclude that the most of the vehicles are having registration year of </a:t>
            </a:r>
            <a:r>
              <a:rPr lang="en-US" sz="1600" dirty="0" smtClean="0">
                <a:latin typeface="Times New Roman" panose="02020603050405020304" pitchFamily="18" charset="0"/>
                <a:cs typeface="Times New Roman" panose="02020603050405020304" pitchFamily="18" charset="0"/>
              </a:rPr>
              <a:t>2017.</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2. Fuel type is </a:t>
            </a:r>
            <a:r>
              <a:rPr lang="en-US" sz="1600" dirty="0" smtClean="0">
                <a:latin typeface="Times New Roman" panose="02020603050405020304" pitchFamily="18" charset="0"/>
                <a:cs typeface="Times New Roman" panose="02020603050405020304" pitchFamily="18" charset="0"/>
              </a:rPr>
              <a:t>petrol.</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3. Transmission type is </a:t>
            </a:r>
            <a:r>
              <a:rPr lang="en-US" sz="1600" dirty="0" smtClean="0">
                <a:latin typeface="Times New Roman" panose="02020603050405020304" pitchFamily="18" charset="0"/>
                <a:cs typeface="Times New Roman" panose="02020603050405020304" pitchFamily="18" charset="0"/>
              </a:rPr>
              <a:t>manual.</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4. Kilometers completed between 40000 to </a:t>
            </a:r>
            <a:r>
              <a:rPr lang="en-US" sz="1600" dirty="0" smtClean="0">
                <a:latin typeface="Times New Roman" panose="02020603050405020304" pitchFamily="18" charset="0"/>
                <a:cs typeface="Times New Roman" panose="02020603050405020304" pitchFamily="18" charset="0"/>
              </a:rPr>
              <a:t>60000.</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5. </a:t>
            </a:r>
            <a:r>
              <a:rPr lang="en-US" sz="1600" dirty="0" smtClean="0">
                <a:latin typeface="Times New Roman" panose="02020603050405020304" pitchFamily="18" charset="0"/>
                <a:cs typeface="Times New Roman" panose="02020603050405020304" pitchFamily="18" charset="0"/>
              </a:rPr>
              <a:t>Prices </a:t>
            </a:r>
            <a:r>
              <a:rPr lang="en-US" sz="1600" dirty="0">
                <a:latin typeface="Times New Roman" panose="02020603050405020304" pitchFamily="18" charset="0"/>
                <a:cs typeface="Times New Roman" panose="02020603050405020304" pitchFamily="18" charset="0"/>
              </a:rPr>
              <a:t>lies under </a:t>
            </a:r>
            <a:r>
              <a:rPr lang="en-US" sz="1600" dirty="0" smtClean="0">
                <a:latin typeface="Times New Roman" panose="02020603050405020304" pitchFamily="18" charset="0"/>
                <a:cs typeface="Times New Roman" panose="02020603050405020304" pitchFamily="18" charset="0"/>
              </a:rPr>
              <a:t>500000.</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6. These vehicles are from </a:t>
            </a:r>
            <a:r>
              <a:rPr lang="en-US" sz="1600" dirty="0" err="1">
                <a:latin typeface="Times New Roman" panose="02020603050405020304" pitchFamily="18" charset="0"/>
                <a:cs typeface="Times New Roman" panose="02020603050405020304" pitchFamily="18" charset="0"/>
              </a:rPr>
              <a:t>Maruti</a:t>
            </a:r>
            <a:r>
              <a:rPr lang="en-US" sz="1600" dirty="0">
                <a:latin typeface="Times New Roman" panose="02020603050405020304" pitchFamily="18" charset="0"/>
                <a:cs typeface="Times New Roman" panose="02020603050405020304" pitchFamily="18" charset="0"/>
              </a:rPr>
              <a:t> and Hyundai brand</a:t>
            </a:r>
            <a:r>
              <a:rPr lang="en-US" sz="1600" dirty="0" smtClean="0">
                <a:latin typeface="Times New Roman" panose="02020603050405020304" pitchFamily="18" charset="0"/>
                <a:cs typeface="Times New Roman" panose="02020603050405020304" pitchFamily="18" charset="0"/>
              </a:rPr>
              <a:t>,.</a:t>
            </a:r>
          </a:p>
          <a:p>
            <a:pPr algn="just"/>
            <a:r>
              <a:rPr lang="en-US" sz="1600" dirty="0" smtClean="0">
                <a:latin typeface="Times New Roman" panose="02020603050405020304" pitchFamily="18" charset="0"/>
                <a:cs typeface="Times New Roman" panose="02020603050405020304" pitchFamily="18" charset="0"/>
              </a:rPr>
              <a:t>7. </a:t>
            </a:r>
            <a:r>
              <a:rPr lang="en-US" sz="1600" dirty="0">
                <a:latin typeface="Times New Roman" panose="02020603050405020304" pitchFamily="18" charset="0"/>
                <a:cs typeface="Times New Roman" panose="02020603050405020304" pitchFamily="18" charset="0"/>
              </a:rPr>
              <a:t>I</a:t>
            </a:r>
            <a:r>
              <a:rPr lang="en-US" sz="1600" dirty="0" smtClean="0">
                <a:latin typeface="Times New Roman" panose="02020603050405020304" pitchFamily="18" charset="0"/>
                <a:cs typeface="Times New Roman" panose="02020603050405020304" pitchFamily="18" charset="0"/>
              </a:rPr>
              <a:t>n </a:t>
            </a:r>
            <a:r>
              <a:rPr lang="en-US" sz="1600" dirty="0">
                <a:latin typeface="Times New Roman" panose="02020603050405020304" pitchFamily="18" charset="0"/>
                <a:cs typeface="Times New Roman" panose="02020603050405020304" pitchFamily="18" charset="0"/>
              </a:rPr>
              <a:t>cities Like Patna, Kolkata, Jaipur, Agra, Chennai, Bengaluru, Coimbatore, </a:t>
            </a:r>
            <a:r>
              <a:rPr lang="en-US" sz="1600" dirty="0" err="1">
                <a:latin typeface="Times New Roman" panose="02020603050405020304" pitchFamily="18" charset="0"/>
                <a:cs typeface="Times New Roman" panose="02020603050405020304" pitchFamily="18" charset="0"/>
              </a:rPr>
              <a:t>Surat</a:t>
            </a:r>
            <a:r>
              <a:rPr lang="en-US" sz="1600" dirty="0">
                <a:latin typeface="Times New Roman" panose="02020603050405020304" pitchFamily="18" charset="0"/>
                <a:cs typeface="Times New Roman" panose="02020603050405020304" pitchFamily="18" charset="0"/>
              </a:rPr>
              <a:t> and Kochi</a:t>
            </a:r>
            <a:r>
              <a:rPr lang="en-US" sz="1600" dirty="0" smtClean="0">
                <a:latin typeface="Times New Roman" panose="02020603050405020304" pitchFamily="18" charset="0"/>
                <a:cs typeface="Times New Roman" panose="02020603050405020304" pitchFamily="18" charset="0"/>
              </a:rPr>
              <a:t>.</a:t>
            </a:r>
          </a:p>
          <a:p>
            <a:pPr algn="just"/>
            <a:r>
              <a:rPr lang="en-US" sz="1600" dirty="0" smtClean="0">
                <a:latin typeface="Times New Roman" panose="02020603050405020304" pitchFamily="18" charset="0"/>
                <a:cs typeface="Times New Roman" panose="02020603050405020304" pitchFamily="18" charset="0"/>
              </a:rPr>
              <a:t>8. We </a:t>
            </a:r>
            <a:r>
              <a:rPr lang="en-US" sz="1600" dirty="0">
                <a:latin typeface="Times New Roman" panose="02020603050405020304" pitchFamily="18" charset="0"/>
                <a:cs typeface="Times New Roman" panose="02020603050405020304" pitchFamily="18" charset="0"/>
              </a:rPr>
              <a:t>can conclude we have 74 vehicles having Registration year greater than 2015 and </a:t>
            </a:r>
          </a:p>
          <a:p>
            <a:pPr algn="just"/>
            <a:r>
              <a:rPr lang="en-US" sz="1600" dirty="0">
                <a:latin typeface="Times New Roman" panose="02020603050405020304" pitchFamily="18" charset="0"/>
                <a:cs typeface="Times New Roman" panose="02020603050405020304" pitchFamily="18" charset="0"/>
              </a:rPr>
              <a:t>   Transmission is Manual, Fuel type is Petrol, Price is less than 500000 rupees .</a:t>
            </a: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232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29184"/>
            <a:ext cx="9144000" cy="658368"/>
          </a:xfrm>
        </p:spPr>
        <p:txBody>
          <a:bodyPr>
            <a:normAutofit/>
          </a:bodyPr>
          <a:lstStyle/>
          <a:p>
            <a:r>
              <a:rPr lang="en-IN" sz="2800" b="1" dirty="0">
                <a:latin typeface="Times New Roman" panose="02020603050405020304" pitchFamily="18" charset="0"/>
                <a:cs typeface="Times New Roman" panose="02020603050405020304" pitchFamily="18" charset="0"/>
              </a:rPr>
              <a:t>Business Problem and Use case</a:t>
            </a:r>
            <a:endParaRPr lang="en-US"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088135"/>
            <a:ext cx="9144000" cy="5573921"/>
          </a:xfrm>
        </p:spPr>
        <p:txBody>
          <a:bodyPr>
            <a:noAutofit/>
          </a:bodyPr>
          <a:lstStyle/>
          <a:p>
            <a:pPr algn="just">
              <a:lnSpc>
                <a:spcPct val="100000"/>
              </a:lnSpc>
            </a:pPr>
            <a:r>
              <a:rPr lang="en-US" sz="1600" dirty="0" smtClean="0">
                <a:latin typeface="Times New Roman" panose="02020603050405020304" pitchFamily="18" charset="0"/>
                <a:cs typeface="Times New Roman" panose="02020603050405020304" pitchFamily="18" charset="0"/>
              </a:rPr>
              <a:t>Problem Statement:-</a:t>
            </a:r>
          </a:p>
          <a:p>
            <a:pPr algn="just">
              <a:lnSpc>
                <a:spcPct val="100000"/>
              </a:lnSpc>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In this project I am going to analyze Second Hand Cars dataset, The data is taken by Web scrapping. This data set contains information of cars and include information of brand of car registration year of cars, transmission type, fuel type, kilometers run, price of car and location of cars, analysis will be helpful to buy second hand cars based on their features and some criteria.</a:t>
            </a:r>
          </a:p>
          <a:p>
            <a:pPr algn="just">
              <a:lnSpc>
                <a:spcPct val="100000"/>
              </a:lnSpc>
            </a:pPr>
            <a:r>
              <a:rPr lang="en-US" sz="1600" dirty="0" smtClean="0">
                <a:latin typeface="Times New Roman" panose="02020603050405020304" pitchFamily="18" charset="0"/>
                <a:cs typeface="Times New Roman" panose="02020603050405020304" pitchFamily="18" charset="0"/>
              </a:rPr>
              <a:t>Objectives:- </a:t>
            </a:r>
          </a:p>
          <a:p>
            <a:pPr algn="just">
              <a:lnSpc>
                <a:spcPct val="100000"/>
              </a:lnSpc>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objective of this project is through EDA the goals are :-</a:t>
            </a:r>
          </a:p>
          <a:p>
            <a:pPr algn="just">
              <a:lnSpc>
                <a:spcPct val="100000"/>
              </a:lnSpc>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To explore and analyze the data of </a:t>
            </a:r>
            <a:r>
              <a:rPr lang="en-US" sz="1600" dirty="0">
                <a:latin typeface="Times New Roman" panose="02020603050405020304" pitchFamily="18" charset="0"/>
                <a:cs typeface="Times New Roman" panose="02020603050405020304" pitchFamily="18" charset="0"/>
              </a:rPr>
              <a:t>second hand cars based on their relevant factors </a:t>
            </a:r>
            <a:r>
              <a:rPr lang="en-US" sz="1600" dirty="0" smtClean="0">
                <a:latin typeface="Times New Roman" panose="02020603050405020304" pitchFamily="18" charset="0"/>
                <a:cs typeface="Times New Roman" panose="02020603050405020304" pitchFamily="18" charset="0"/>
              </a:rPr>
              <a:t>like, registration </a:t>
            </a:r>
            <a:r>
              <a:rPr lang="en-US" sz="1600" dirty="0">
                <a:latin typeface="Times New Roman" panose="02020603050405020304" pitchFamily="18" charset="0"/>
                <a:cs typeface="Times New Roman" panose="02020603050405020304" pitchFamily="18" charset="0"/>
              </a:rPr>
              <a:t>years, </a:t>
            </a:r>
            <a:r>
              <a:rPr lang="en-US" sz="1600" dirty="0" smtClean="0">
                <a:latin typeface="Times New Roman" panose="02020603050405020304" pitchFamily="18" charset="0"/>
                <a:cs typeface="Times New Roman" panose="02020603050405020304" pitchFamily="18" charset="0"/>
              </a:rPr>
              <a:t>brand</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transmission </a:t>
            </a:r>
            <a:r>
              <a:rPr lang="en-US" sz="1600" dirty="0">
                <a:latin typeface="Times New Roman" panose="02020603050405020304" pitchFamily="18" charset="0"/>
                <a:cs typeface="Times New Roman" panose="02020603050405020304" pitchFamily="18" charset="0"/>
              </a:rPr>
              <a:t>type, </a:t>
            </a:r>
            <a:r>
              <a:rPr lang="en-US" sz="1600" dirty="0" smtClean="0">
                <a:latin typeface="Times New Roman" panose="02020603050405020304" pitchFamily="18" charset="0"/>
                <a:cs typeface="Times New Roman" panose="02020603050405020304" pitchFamily="18" charset="0"/>
              </a:rPr>
              <a:t>fuel </a:t>
            </a:r>
            <a:r>
              <a:rPr lang="en-US" sz="1600" dirty="0">
                <a:latin typeface="Times New Roman" panose="02020603050405020304" pitchFamily="18" charset="0"/>
                <a:cs typeface="Times New Roman" panose="02020603050405020304" pitchFamily="18" charset="0"/>
              </a:rPr>
              <a:t>type, kilometers run and prices </a:t>
            </a:r>
            <a:r>
              <a:rPr lang="en-US" sz="1600" dirty="0" smtClean="0">
                <a:latin typeface="Times New Roman" panose="02020603050405020304" pitchFamily="18" charset="0"/>
                <a:cs typeface="Times New Roman" panose="02020603050405020304" pitchFamily="18" charset="0"/>
              </a:rPr>
              <a:t>that will help to find the vehicles based on our </a:t>
            </a:r>
            <a:r>
              <a:rPr lang="en-US" sz="1600" dirty="0" err="1" smtClean="0">
                <a:latin typeface="Times New Roman" panose="02020603050405020304" pitchFamily="18" charset="0"/>
                <a:cs typeface="Times New Roman" panose="02020603050405020304" pitchFamily="18" charset="0"/>
              </a:rPr>
              <a:t>critera</a:t>
            </a:r>
            <a:r>
              <a:rPr lang="en-US" sz="1600" dirty="0">
                <a:latin typeface="Times New Roman" panose="02020603050405020304" pitchFamily="18" charset="0"/>
                <a:cs typeface="Times New Roman" panose="02020603050405020304" pitchFamily="18" charset="0"/>
              </a:rPr>
              <a:t>.</a:t>
            </a:r>
            <a:r>
              <a:rPr lang="en-US" sz="1600" dirty="0" smtClean="0">
                <a:latin typeface="Times New Roman" panose="02020603050405020304" pitchFamily="18" charset="0"/>
                <a:cs typeface="Times New Roman" panose="02020603050405020304" pitchFamily="18" charset="0"/>
              </a:rPr>
              <a:t> </a:t>
            </a:r>
          </a:p>
          <a:p>
            <a:pPr algn="just">
              <a:lnSpc>
                <a:spcPct val="100000"/>
              </a:lnSpc>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To </a:t>
            </a:r>
            <a:r>
              <a:rPr lang="en-US" sz="1600" dirty="0">
                <a:latin typeface="Times New Roman" panose="02020603050405020304" pitchFamily="18" charset="0"/>
                <a:cs typeface="Times New Roman" panose="02020603050405020304" pitchFamily="18" charset="0"/>
              </a:rPr>
              <a:t>find some useful insights from </a:t>
            </a:r>
            <a:r>
              <a:rPr lang="en-US" sz="1600" dirty="0" smtClean="0">
                <a:latin typeface="Times New Roman" panose="02020603050405020304" pitchFamily="18" charset="0"/>
                <a:cs typeface="Times New Roman" panose="02020603050405020304" pitchFamily="18" charset="0"/>
              </a:rPr>
              <a:t>Analysis</a:t>
            </a:r>
          </a:p>
          <a:p>
            <a:pPr algn="just">
              <a:lnSpc>
                <a:spcPct val="100000"/>
              </a:lnSpc>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And also </a:t>
            </a:r>
            <a:r>
              <a:rPr lang="en-US" sz="1600" dirty="0">
                <a:latin typeface="Times New Roman" panose="02020603050405020304" pitchFamily="18" charset="0"/>
                <a:cs typeface="Times New Roman" panose="02020603050405020304" pitchFamily="18" charset="0"/>
              </a:rPr>
              <a:t>a</a:t>
            </a:r>
            <a:r>
              <a:rPr lang="en-US" sz="1600" dirty="0" smtClean="0">
                <a:latin typeface="Times New Roman" panose="02020603050405020304" pitchFamily="18" charset="0"/>
                <a:cs typeface="Times New Roman" panose="02020603050405020304" pitchFamily="18" charset="0"/>
              </a:rPr>
              <a:t>nalysis based on some criteria :</a:t>
            </a:r>
          </a:p>
          <a:p>
            <a:pPr marL="50800" indent="0" algn="just">
              <a:lnSpc>
                <a:spcPct val="100000"/>
              </a:lnSpc>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Registration year  &gt; 2015</a:t>
            </a:r>
          </a:p>
          <a:p>
            <a:pPr marL="50800" indent="0" algn="just">
              <a:lnSpc>
                <a:spcPct val="100000"/>
              </a:lnSpc>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Transmission == ‘Manual’</a:t>
            </a:r>
          </a:p>
          <a:p>
            <a:pPr marL="50800" indent="0" algn="just">
              <a:lnSpc>
                <a:spcPct val="100000"/>
              </a:lnSpc>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Fuel type == ‘Petrol’</a:t>
            </a:r>
          </a:p>
          <a:p>
            <a:pPr marL="50800" indent="0" algn="just">
              <a:lnSpc>
                <a:spcPct val="100000"/>
              </a:lnSpc>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Price  &lt; 500000</a:t>
            </a:r>
          </a:p>
          <a:p>
            <a:pPr algn="just">
              <a:lnSpc>
                <a:spcPct val="100000"/>
              </a:lnSpc>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t>
            </a:r>
          </a:p>
          <a:p>
            <a:pPr algn="l">
              <a:lnSpc>
                <a:spcPct val="100000"/>
              </a:lnSpc>
            </a:pPr>
            <a:endParaRPr lang="en-US" sz="1600" dirty="0"/>
          </a:p>
        </p:txBody>
      </p:sp>
    </p:spTree>
    <p:extLst>
      <p:ext uri="{BB962C8B-B14F-4D97-AF65-F5344CB8AC3E}">
        <p14:creationId xmlns:p14="http://schemas.microsoft.com/office/powerpoint/2010/main" val="5807107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4539"/>
            <a:ext cx="9144000" cy="486981"/>
          </a:xfrm>
        </p:spPr>
        <p:txBody>
          <a:bodyPr>
            <a:normAutofit/>
          </a:bodyPr>
          <a:lstStyle/>
          <a:p>
            <a:r>
              <a:rPr lang="en-US" sz="2800" b="1" dirty="0" smtClean="0">
                <a:latin typeface="Times New Roman" panose="02020603050405020304" pitchFamily="18" charset="0"/>
                <a:cs typeface="Times New Roman" panose="02020603050405020304" pitchFamily="18" charset="0"/>
              </a:rPr>
              <a:t>Tool used</a:t>
            </a:r>
            <a:endParaRPr lang="en-US" sz="2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170432"/>
            <a:ext cx="9144000" cy="4087368"/>
          </a:xfrm>
        </p:spPr>
        <p:txBody>
          <a:bodyPr>
            <a:normAutofit/>
          </a:bodyPr>
          <a:lstStyle/>
          <a:p>
            <a:pPr marL="508000" indent="-457200" algn="just">
              <a:buAutoNum type="arabicPeriod"/>
            </a:pPr>
            <a:r>
              <a:rPr lang="en-US" sz="2000" dirty="0" smtClean="0">
                <a:latin typeface="Times New Roman" panose="02020603050405020304" pitchFamily="18" charset="0"/>
                <a:cs typeface="Times New Roman" panose="02020603050405020304" pitchFamily="18" charset="0"/>
              </a:rPr>
              <a:t>Python Programming</a:t>
            </a:r>
          </a:p>
          <a:p>
            <a:pPr marL="508000" indent="-457200" algn="just">
              <a:buAutoNum type="arabicPeriod"/>
            </a:pPr>
            <a:r>
              <a:rPr lang="en-US" sz="2000" dirty="0" smtClean="0">
                <a:latin typeface="Times New Roman" panose="02020603050405020304" pitchFamily="18" charset="0"/>
                <a:cs typeface="Times New Roman" panose="02020603050405020304" pitchFamily="18" charset="0"/>
              </a:rPr>
              <a:t>Pandas Libraries</a:t>
            </a:r>
          </a:p>
          <a:p>
            <a:pPr marL="508000" indent="-457200" algn="just">
              <a:buAutoNum type="arabicPeriod"/>
            </a:pPr>
            <a:r>
              <a:rPr lang="en-US" sz="2000" dirty="0" err="1" smtClean="0">
                <a:latin typeface="Times New Roman" panose="02020603050405020304" pitchFamily="18" charset="0"/>
                <a:cs typeface="Times New Roman" panose="02020603050405020304" pitchFamily="18" charset="0"/>
              </a:rPr>
              <a:t>Numpy</a:t>
            </a:r>
            <a:r>
              <a:rPr lang="en-US" sz="2000" dirty="0" smtClean="0">
                <a:latin typeface="Times New Roman" panose="02020603050405020304" pitchFamily="18" charset="0"/>
                <a:cs typeface="Times New Roman" panose="02020603050405020304" pitchFamily="18" charset="0"/>
              </a:rPr>
              <a:t> Libraries</a:t>
            </a:r>
          </a:p>
          <a:p>
            <a:pPr marL="508000" indent="-457200" algn="just">
              <a:buAutoNum type="arabicPeriod"/>
            </a:pPr>
            <a:r>
              <a:rPr lang="en-US" sz="2000" dirty="0" err="1" smtClean="0">
                <a:latin typeface="Times New Roman" panose="02020603050405020304" pitchFamily="18" charset="0"/>
                <a:cs typeface="Times New Roman" panose="02020603050405020304" pitchFamily="18" charset="0"/>
              </a:rPr>
              <a:t>Matplot</a:t>
            </a:r>
            <a:r>
              <a:rPr lang="en-US" sz="2000" dirty="0" smtClean="0">
                <a:latin typeface="Times New Roman" panose="02020603050405020304" pitchFamily="18" charset="0"/>
                <a:cs typeface="Times New Roman" panose="02020603050405020304" pitchFamily="18" charset="0"/>
              </a:rPr>
              <a:t> lib Libraries</a:t>
            </a:r>
          </a:p>
          <a:p>
            <a:pPr marL="508000" indent="-457200" algn="just">
              <a:buAutoNum type="arabicPeriod"/>
            </a:pPr>
            <a:r>
              <a:rPr lang="en-US" sz="2000" dirty="0" smtClean="0">
                <a:latin typeface="Times New Roman" panose="02020603050405020304" pitchFamily="18" charset="0"/>
                <a:cs typeface="Times New Roman" panose="02020603050405020304" pitchFamily="18" charset="0"/>
              </a:rPr>
              <a:t>Sea born Libraries</a:t>
            </a:r>
          </a:p>
          <a:p>
            <a:pPr marL="50800" indent="0" algn="just"/>
            <a:endParaRPr lang="en-US" sz="20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7693" y="1170432"/>
            <a:ext cx="2205523" cy="267286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9396" y="4693483"/>
            <a:ext cx="4081572" cy="1650167"/>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5748" y="2672805"/>
            <a:ext cx="4490396" cy="2020678"/>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39228" y="682969"/>
            <a:ext cx="4652772" cy="1550924"/>
          </a:xfrm>
          <a:prstGeom prst="rect">
            <a:avLst/>
          </a:prstGeom>
        </p:spPr>
      </p:pic>
    </p:spTree>
    <p:extLst>
      <p:ext uri="{BB962C8B-B14F-4D97-AF65-F5344CB8AC3E}">
        <p14:creationId xmlns:p14="http://schemas.microsoft.com/office/powerpoint/2010/main" val="912793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8008" y="210311"/>
            <a:ext cx="9144000" cy="739331"/>
          </a:xfrm>
        </p:spPr>
        <p:txBody>
          <a:bodyPr>
            <a:normAutofit/>
          </a:bodyPr>
          <a:lstStyle/>
          <a:p>
            <a:r>
              <a:rPr lang="en-IN" sz="2800" b="1" dirty="0">
                <a:latin typeface="Times New Roman" panose="02020603050405020304" pitchFamily="18" charset="0"/>
                <a:cs typeface="Times New Roman" panose="02020603050405020304" pitchFamily="18" charset="0"/>
              </a:rPr>
              <a:t>Web Scraping</a:t>
            </a:r>
            <a:endParaRPr lang="en-US"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949642"/>
            <a:ext cx="9144000" cy="5231702"/>
          </a:xfrm>
        </p:spPr>
        <p:txBody>
          <a:bodyPr>
            <a:normAutofit/>
          </a:bodyPr>
          <a:lstStyle/>
          <a:p>
            <a:pPr algn="just"/>
            <a:r>
              <a:rPr lang="en-US" sz="1600" dirty="0" smtClean="0">
                <a:latin typeface="Times New Roman" panose="02020603050405020304" pitchFamily="18" charset="0"/>
                <a:cs typeface="Times New Roman" panose="02020603050405020304" pitchFamily="18" charset="0"/>
              </a:rPr>
              <a:t>Web scrapping website :-  Cars24.com</a:t>
            </a:r>
          </a:p>
          <a:p>
            <a:pPr algn="just"/>
            <a:r>
              <a:rPr lang="en-US" sz="1600" dirty="0" smtClean="0">
                <a:latin typeface="Times New Roman" panose="02020603050405020304" pitchFamily="18" charset="0"/>
                <a:cs typeface="Times New Roman" panose="02020603050405020304" pitchFamily="18" charset="0"/>
              </a:rPr>
              <a:t>Website URL</a:t>
            </a:r>
            <a:r>
              <a:rPr lang="en-US" sz="1600" dirty="0" smtClean="0"/>
              <a:t>:</a:t>
            </a:r>
            <a:r>
              <a:rPr lang="en-US" sz="1000" dirty="0" smtClean="0">
                <a:hlinkClick r:id="rId2"/>
              </a:rPr>
              <a:t>https</a:t>
            </a:r>
            <a:r>
              <a:rPr lang="en-US" sz="1000" dirty="0">
                <a:hlinkClick r:id="rId2"/>
              </a:rPr>
              <a:t>://</a:t>
            </a:r>
            <a:r>
              <a:rPr lang="en-US" sz="1000" dirty="0" smtClean="0">
                <a:hlinkClick r:id="rId2"/>
              </a:rPr>
              <a:t>www.cars24.com/buy-used-car?sort=bestmatch&amp;serveWarrantyCount=true&amp;listingSource=ViewAllCars&amp;storeCityId=3686&amp;pinId=500001</a:t>
            </a:r>
            <a:endParaRPr lang="en-US" sz="1000" dirty="0">
              <a:hlinkClick r:id="rId2"/>
            </a:endParaRPr>
          </a:p>
          <a:p>
            <a:pPr algn="just"/>
            <a:endParaRPr lang="en-US" sz="1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2256" y="1885883"/>
            <a:ext cx="8581320" cy="4011998"/>
          </a:xfrm>
          <a:prstGeom prst="rect">
            <a:avLst/>
          </a:prstGeom>
        </p:spPr>
      </p:pic>
    </p:spTree>
    <p:extLst>
      <p:ext uri="{BB962C8B-B14F-4D97-AF65-F5344CB8AC3E}">
        <p14:creationId xmlns:p14="http://schemas.microsoft.com/office/powerpoint/2010/main" val="3148238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5942"/>
            <a:ext cx="9144000" cy="541175"/>
          </a:xfrm>
        </p:spPr>
        <p:txBody>
          <a:bodyPr>
            <a:normAutofit/>
          </a:bodyPr>
          <a:lstStyle/>
          <a:p>
            <a:r>
              <a:rPr lang="en-US" sz="2800" b="1" dirty="0" smtClean="0">
                <a:latin typeface="Times New Roman" panose="02020603050405020304" pitchFamily="18" charset="0"/>
                <a:cs typeface="Times New Roman" panose="02020603050405020304" pitchFamily="18" charset="0"/>
              </a:rPr>
              <a:t>Summary of the data</a:t>
            </a:r>
            <a:endParaRPr lang="en-US" sz="2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821094"/>
            <a:ext cx="9144000" cy="5309118"/>
          </a:xfrm>
        </p:spPr>
        <p:txBody>
          <a:bodyPr>
            <a:normAutofit/>
          </a:bodyPr>
          <a:lstStyle/>
          <a:p>
            <a:pPr algn="just"/>
            <a:r>
              <a:rPr lang="en-US" sz="1600" dirty="0" smtClean="0">
                <a:latin typeface="Times New Roman" panose="02020603050405020304" pitchFamily="18" charset="0"/>
                <a:cs typeface="Times New Roman" panose="02020603050405020304" pitchFamily="18" charset="0"/>
              </a:rPr>
              <a:t>I have second hand cars data which is collected by web scrapping from cars24.com. The dataset contains </a:t>
            </a:r>
          </a:p>
          <a:p>
            <a:pPr algn="just"/>
            <a:r>
              <a:rPr lang="en-US" sz="1600" dirty="0" smtClean="0">
                <a:latin typeface="Times New Roman" panose="02020603050405020304" pitchFamily="18" charset="0"/>
                <a:cs typeface="Times New Roman" panose="02020603050405020304" pitchFamily="18" charset="0"/>
              </a:rPr>
              <a:t>520 rows and 7 columns, lets understand the columns.</a:t>
            </a:r>
          </a:p>
          <a:p>
            <a:pPr algn="just"/>
            <a:r>
              <a:rPr lang="en-US" sz="1600" dirty="0" smtClean="0">
                <a:latin typeface="Times New Roman" panose="02020603050405020304" pitchFamily="18" charset="0"/>
                <a:cs typeface="Times New Roman" panose="02020603050405020304" pitchFamily="18" charset="0"/>
              </a:rPr>
              <a:t>Dataset Description:-</a:t>
            </a:r>
          </a:p>
          <a:p>
            <a:pPr algn="just"/>
            <a:endParaRPr lang="en-US" sz="1600" dirty="0" smtClean="0">
              <a:latin typeface="Times New Roman" panose="02020603050405020304" pitchFamily="18" charset="0"/>
              <a:cs typeface="Times New Roman" panose="02020603050405020304" pitchFamily="18" charset="0"/>
            </a:endParaRPr>
          </a:p>
          <a:p>
            <a:pPr algn="just"/>
            <a:r>
              <a:rPr lang="en-US" sz="1600" b="1" dirty="0" smtClean="0">
                <a:latin typeface="Times New Roman" panose="02020603050405020304" pitchFamily="18" charset="0"/>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Name of cars :- Name of the particular vehicle</a:t>
            </a:r>
          </a:p>
          <a:p>
            <a:pPr marL="50800" indent="0" algn="just"/>
            <a:r>
              <a:rPr lang="en-US" sz="1600" b="1" dirty="0" smtClean="0">
                <a:latin typeface="Times New Roman" panose="02020603050405020304" pitchFamily="18" charset="0"/>
                <a:cs typeface="Times New Roman" panose="02020603050405020304" pitchFamily="18" charset="0"/>
              </a:rPr>
              <a:t>2</a:t>
            </a:r>
            <a:r>
              <a:rPr lang="en-US" sz="1600" dirty="0" smtClean="0">
                <a:latin typeface="Times New Roman" panose="02020603050405020304" pitchFamily="18" charset="0"/>
                <a:cs typeface="Times New Roman" panose="02020603050405020304" pitchFamily="18" charset="0"/>
              </a:rPr>
              <a:t>. Registration Year :- Manufacturing or Registration Year of Vehicle</a:t>
            </a:r>
          </a:p>
          <a:p>
            <a:pPr marL="50800" indent="0" algn="just"/>
            <a:r>
              <a:rPr lang="en-US" sz="1600" b="1" dirty="0" smtClean="0">
                <a:latin typeface="Times New Roman" panose="02020603050405020304" pitchFamily="18" charset="0"/>
                <a:cs typeface="Times New Roman" panose="02020603050405020304" pitchFamily="18" charset="0"/>
              </a:rPr>
              <a:t>3</a:t>
            </a:r>
            <a:r>
              <a:rPr lang="en-US" sz="1600" dirty="0" smtClean="0">
                <a:latin typeface="Times New Roman" panose="02020603050405020304" pitchFamily="18" charset="0"/>
                <a:cs typeface="Times New Roman" panose="02020603050405020304" pitchFamily="18" charset="0"/>
              </a:rPr>
              <a:t>. Kilometer run :- Kilometers completed by vehicle</a:t>
            </a:r>
          </a:p>
          <a:p>
            <a:pPr marL="50800" indent="0" algn="just"/>
            <a:r>
              <a:rPr lang="en-US" sz="1600" b="1" dirty="0" smtClean="0">
                <a:latin typeface="Times New Roman" panose="02020603050405020304" pitchFamily="18" charset="0"/>
                <a:cs typeface="Times New Roman" panose="02020603050405020304" pitchFamily="18" charset="0"/>
              </a:rPr>
              <a:t>4</a:t>
            </a:r>
            <a:r>
              <a:rPr lang="en-US" sz="1600" dirty="0" smtClean="0">
                <a:latin typeface="Times New Roman" panose="02020603050405020304" pitchFamily="18" charset="0"/>
                <a:cs typeface="Times New Roman" panose="02020603050405020304" pitchFamily="18" charset="0"/>
              </a:rPr>
              <a:t>. Transmission type :- Type of transmission vehicle having</a:t>
            </a:r>
          </a:p>
          <a:p>
            <a:pPr marL="50800" indent="0" algn="just"/>
            <a:r>
              <a:rPr lang="en-US" sz="1600" b="1" dirty="0" smtClean="0">
                <a:latin typeface="Times New Roman" panose="02020603050405020304" pitchFamily="18" charset="0"/>
                <a:cs typeface="Times New Roman" panose="02020603050405020304" pitchFamily="18" charset="0"/>
              </a:rPr>
              <a:t>5</a:t>
            </a:r>
            <a:r>
              <a:rPr lang="en-US" sz="1600" dirty="0" smtClean="0">
                <a:latin typeface="Times New Roman" panose="02020603050405020304" pitchFamily="18" charset="0"/>
                <a:cs typeface="Times New Roman" panose="02020603050405020304" pitchFamily="18" charset="0"/>
              </a:rPr>
              <a:t>. Fuel type :- Type of Fuel type vehicle having</a:t>
            </a:r>
          </a:p>
          <a:p>
            <a:pPr marL="50800" indent="0" algn="just"/>
            <a:r>
              <a:rPr lang="en-US" sz="1600" b="1" dirty="0" smtClean="0">
                <a:latin typeface="Times New Roman" panose="02020603050405020304" pitchFamily="18" charset="0"/>
                <a:cs typeface="Times New Roman" panose="02020603050405020304" pitchFamily="18" charset="0"/>
              </a:rPr>
              <a:t>6</a:t>
            </a:r>
            <a:r>
              <a:rPr lang="en-US" sz="1600" dirty="0" smtClean="0">
                <a:latin typeface="Times New Roman" panose="02020603050405020304" pitchFamily="18" charset="0"/>
                <a:cs typeface="Times New Roman" panose="02020603050405020304" pitchFamily="18" charset="0"/>
              </a:rPr>
              <a:t>. Price :- Price of the particular vehicle</a:t>
            </a:r>
          </a:p>
          <a:p>
            <a:pPr marL="50800" indent="0" algn="just"/>
            <a:r>
              <a:rPr lang="en-US" sz="1600" b="1" dirty="0" smtClean="0">
                <a:latin typeface="Times New Roman" panose="02020603050405020304" pitchFamily="18" charset="0"/>
                <a:cs typeface="Times New Roman" panose="02020603050405020304" pitchFamily="18" charset="0"/>
              </a:rPr>
              <a:t>7</a:t>
            </a:r>
            <a:r>
              <a:rPr lang="en-US" sz="1600" dirty="0" smtClean="0">
                <a:latin typeface="Times New Roman" panose="02020603050405020304" pitchFamily="18" charset="0"/>
                <a:cs typeface="Times New Roman" panose="02020603050405020304" pitchFamily="18" charset="0"/>
              </a:rPr>
              <a:t>. Location of car :- Location of the vehicles</a:t>
            </a:r>
          </a:p>
          <a:p>
            <a:pPr algn="just">
              <a:buAutoNum type="arabicPeriod"/>
            </a:pPr>
            <a:endParaRPr lang="en-US" sz="1600" dirty="0" smtClean="0">
              <a:latin typeface="Times New Roman" panose="02020603050405020304" pitchFamily="18" charset="0"/>
              <a:cs typeface="Times New Roman" panose="02020603050405020304" pitchFamily="18" charset="0"/>
            </a:endParaRPr>
          </a:p>
          <a:p>
            <a:pPr algn="just">
              <a:buAutoNum type="arabicPeriod"/>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43908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6530" y="1067538"/>
            <a:ext cx="9538429" cy="4318278"/>
          </a:xfrm>
          <a:prstGeom prst="rect">
            <a:avLst/>
          </a:prstGeom>
        </p:spPr>
      </p:pic>
      <p:sp>
        <p:nvSpPr>
          <p:cNvPr id="4" name="TextBox 3"/>
          <p:cNvSpPr txBox="1"/>
          <p:nvPr/>
        </p:nvSpPr>
        <p:spPr>
          <a:xfrm flipH="1">
            <a:off x="886966" y="749808"/>
            <a:ext cx="4636009" cy="369332"/>
          </a:xfrm>
          <a:prstGeom prst="rect">
            <a:avLst/>
          </a:prstGeom>
          <a:noFill/>
        </p:spPr>
        <p:txBody>
          <a:bodyPr wrap="square" rtlCol="0">
            <a:spAutoFit/>
          </a:bodyPr>
          <a:lstStyle/>
          <a:p>
            <a:r>
              <a:rPr lang="en-US" sz="1800" b="1" dirty="0" smtClean="0">
                <a:latin typeface="Times New Roman" panose="02020603050405020304" pitchFamily="18" charset="0"/>
                <a:cs typeface="Times New Roman" panose="02020603050405020304" pitchFamily="18" charset="0"/>
              </a:rPr>
              <a:t>Raw data collected after web scrapping :- </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10208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9729"/>
            <a:ext cx="9144000" cy="676655"/>
          </a:xfrm>
        </p:spPr>
        <p:txBody>
          <a:bodyPr>
            <a:normAutofit/>
          </a:bodyPr>
          <a:lstStyle/>
          <a:p>
            <a:r>
              <a:rPr lang="en-US" sz="2800" b="1" dirty="0" smtClean="0">
                <a:latin typeface="Times New Roman" panose="02020603050405020304" pitchFamily="18" charset="0"/>
                <a:cs typeface="Times New Roman" panose="02020603050405020304" pitchFamily="18" charset="0"/>
              </a:rPr>
              <a:t>Data Cleaning Process</a:t>
            </a:r>
            <a:endParaRPr lang="en-US" sz="2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014984"/>
            <a:ext cx="9144000" cy="5143220"/>
          </a:xfrm>
        </p:spPr>
        <p:txBody>
          <a:bodyPr>
            <a:normAutofit/>
          </a:bodyPr>
          <a:lstStyle/>
          <a:p>
            <a:pPr marL="50800" indent="0" algn="just"/>
            <a:r>
              <a:rPr lang="en-US" sz="1600" b="1" dirty="0" smtClean="0">
                <a:latin typeface="Times New Roman" panose="02020603050405020304" pitchFamily="18" charset="0"/>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Dataset before cleaning contains </a:t>
            </a:r>
            <a:r>
              <a:rPr lang="en-US" sz="1600" b="1" dirty="0" smtClean="0">
                <a:latin typeface="Times New Roman" panose="02020603050405020304" pitchFamily="18" charset="0"/>
                <a:cs typeface="Times New Roman" panose="02020603050405020304" pitchFamily="18" charset="0"/>
              </a:rPr>
              <a:t>520 rows and 7 </a:t>
            </a:r>
            <a:r>
              <a:rPr lang="en-US" sz="1600" dirty="0" smtClean="0">
                <a:latin typeface="Times New Roman" panose="02020603050405020304" pitchFamily="18" charset="0"/>
                <a:cs typeface="Times New Roman" panose="02020603050405020304" pitchFamily="18" charset="0"/>
              </a:rPr>
              <a:t>columns.</a:t>
            </a:r>
          </a:p>
          <a:p>
            <a:pPr marL="50800" indent="0" algn="just"/>
            <a:r>
              <a:rPr lang="en-US" sz="1600" b="1" dirty="0" smtClean="0">
                <a:latin typeface="Times New Roman" panose="02020603050405020304" pitchFamily="18" charset="0"/>
                <a:cs typeface="Times New Roman" panose="02020603050405020304" pitchFamily="18" charset="0"/>
              </a:rPr>
              <a:t>2</a:t>
            </a:r>
            <a:r>
              <a:rPr lang="en-US" sz="1600" dirty="0" smtClean="0">
                <a:latin typeface="Times New Roman" panose="02020603050405020304" pitchFamily="18" charset="0"/>
                <a:cs typeface="Times New Roman" panose="02020603050405020304" pitchFamily="18" charset="0"/>
              </a:rPr>
              <a:t>. Handling </a:t>
            </a:r>
            <a:r>
              <a:rPr lang="en-US" sz="1600" dirty="0">
                <a:latin typeface="Times New Roman" panose="02020603050405020304" pitchFamily="18" charset="0"/>
                <a:cs typeface="Times New Roman" panose="02020603050405020304" pitchFamily="18" charset="0"/>
              </a:rPr>
              <a:t>with structural errors using </a:t>
            </a:r>
            <a:r>
              <a:rPr lang="en-US" sz="1600" b="1" dirty="0">
                <a:latin typeface="Times New Roman" panose="02020603050405020304" pitchFamily="18" charset="0"/>
                <a:cs typeface="Times New Roman" panose="02020603050405020304" pitchFamily="18" charset="0"/>
              </a:rPr>
              <a:t>.replace(‘old’, ‘new’,</a:t>
            </a:r>
            <a:r>
              <a:rPr lang="en-US" sz="1600" b="1" dirty="0" err="1">
                <a:latin typeface="Times New Roman" panose="02020603050405020304" pitchFamily="18" charset="0"/>
                <a:cs typeface="Times New Roman" panose="02020603050405020304" pitchFamily="18" charset="0"/>
              </a:rPr>
              <a:t>inplace</a:t>
            </a:r>
            <a:r>
              <a:rPr lang="en-US" sz="1600" b="1" dirty="0">
                <a:latin typeface="Times New Roman" panose="02020603050405020304" pitchFamily="18" charset="0"/>
                <a:cs typeface="Times New Roman" panose="02020603050405020304" pitchFamily="18" charset="0"/>
              </a:rPr>
              <a:t>=True)</a:t>
            </a:r>
          </a:p>
          <a:p>
            <a:pPr marL="50800" indent="0" algn="just"/>
            <a:r>
              <a:rPr lang="en-US" sz="1600" b="1" dirty="0" smtClean="0">
                <a:latin typeface="Times New Roman" panose="02020603050405020304" pitchFamily="18" charset="0"/>
                <a:cs typeface="Times New Roman" panose="02020603050405020304" pitchFamily="18" charset="0"/>
              </a:rPr>
              <a:t>3</a:t>
            </a:r>
            <a:r>
              <a:rPr lang="en-US" sz="1600" dirty="0" smtClean="0">
                <a:latin typeface="Times New Roman" panose="02020603050405020304" pitchFamily="18" charset="0"/>
                <a:cs typeface="Times New Roman" panose="02020603050405020304" pitchFamily="18" charset="0"/>
              </a:rPr>
              <a:t>. Handling </a:t>
            </a:r>
            <a:r>
              <a:rPr lang="en-US" sz="1600" dirty="0">
                <a:latin typeface="Times New Roman" panose="02020603050405020304" pitchFamily="18" charset="0"/>
                <a:cs typeface="Times New Roman" panose="02020603050405020304" pitchFamily="18" charset="0"/>
              </a:rPr>
              <a:t>with missing values by dropping rows because missing values was in Location </a:t>
            </a:r>
            <a:r>
              <a:rPr lang="en-US" sz="1600" dirty="0" smtClean="0">
                <a:latin typeface="Times New Roman" panose="02020603050405020304" pitchFamily="18" charset="0"/>
                <a:cs typeface="Times New Roman" panose="02020603050405020304" pitchFamily="18" charset="0"/>
              </a:rPr>
              <a:t>and</a:t>
            </a:r>
          </a:p>
          <a:p>
            <a:pPr marL="50800" indent="0" algn="just"/>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Fuel type columns </a:t>
            </a:r>
            <a:r>
              <a:rPr lang="en-US" sz="1600" dirty="0">
                <a:latin typeface="Times New Roman" panose="02020603050405020304" pitchFamily="18" charset="0"/>
                <a:cs typeface="Times New Roman" panose="02020603050405020304" pitchFamily="18" charset="0"/>
              </a:rPr>
              <a:t>that’s a true data that’s why I drop that rows using </a:t>
            </a:r>
            <a:r>
              <a:rPr lang="en-US" sz="1600" b="1" dirty="0" err="1">
                <a:latin typeface="Times New Roman" panose="02020603050405020304" pitchFamily="18" charset="0"/>
                <a:cs typeface="Times New Roman" panose="02020603050405020304" pitchFamily="18" charset="0"/>
              </a:rPr>
              <a:t>df.dropna</a:t>
            </a:r>
            <a:r>
              <a:rPr lang="en-US" sz="1600" b="1" dirty="0">
                <a:latin typeface="Times New Roman" panose="02020603050405020304" pitchFamily="18" charset="0"/>
                <a:cs typeface="Times New Roman" panose="02020603050405020304" pitchFamily="18" charset="0"/>
              </a:rPr>
              <a:t>(axis=0,inplace=True)</a:t>
            </a:r>
          </a:p>
          <a:p>
            <a:pPr algn="just"/>
            <a:r>
              <a:rPr lang="en-US" sz="1600" b="1" dirty="0">
                <a:latin typeface="Times New Roman" panose="02020603050405020304" pitchFamily="18" charset="0"/>
                <a:cs typeface="Times New Roman" panose="02020603050405020304" pitchFamily="18" charset="0"/>
              </a:rPr>
              <a:t>4</a:t>
            </a:r>
            <a:r>
              <a:rPr lang="en-US" sz="1600" dirty="0" smtClean="0">
                <a:latin typeface="Times New Roman" panose="02020603050405020304" pitchFamily="18" charset="0"/>
                <a:cs typeface="Times New Roman" panose="02020603050405020304" pitchFamily="18" charset="0"/>
              </a:rPr>
              <a:t>. Handling </a:t>
            </a:r>
            <a:r>
              <a:rPr lang="en-US" sz="1600" dirty="0">
                <a:latin typeface="Times New Roman" panose="02020603050405020304" pitchFamily="18" charset="0"/>
                <a:cs typeface="Times New Roman" panose="02020603050405020304" pitchFamily="18" charset="0"/>
              </a:rPr>
              <a:t>with duplicate data using </a:t>
            </a:r>
            <a:r>
              <a:rPr lang="en-US" sz="1600" b="1" dirty="0" err="1">
                <a:latin typeface="Times New Roman" panose="02020603050405020304" pitchFamily="18" charset="0"/>
                <a:cs typeface="Times New Roman" panose="02020603050405020304" pitchFamily="18" charset="0"/>
              </a:rPr>
              <a:t>df.drop_duplicates</a:t>
            </a:r>
            <a:r>
              <a:rPr lang="en-US" sz="1600" b="1" dirty="0">
                <a:latin typeface="Times New Roman" panose="02020603050405020304" pitchFamily="18" charset="0"/>
                <a:cs typeface="Times New Roman" panose="02020603050405020304" pitchFamily="18" charset="0"/>
              </a:rPr>
              <a:t>(</a:t>
            </a:r>
            <a:r>
              <a:rPr lang="en-US" sz="1600" b="1" dirty="0" err="1">
                <a:latin typeface="Times New Roman" panose="02020603050405020304" pitchFamily="18" charset="0"/>
                <a:cs typeface="Times New Roman" panose="02020603050405020304" pitchFamily="18" charset="0"/>
              </a:rPr>
              <a:t>inplace</a:t>
            </a:r>
            <a:r>
              <a:rPr lang="en-US" sz="1600" b="1" dirty="0">
                <a:latin typeface="Times New Roman" panose="02020603050405020304" pitchFamily="18" charset="0"/>
                <a:cs typeface="Times New Roman" panose="02020603050405020304" pitchFamily="18" charset="0"/>
              </a:rPr>
              <a:t>=</a:t>
            </a:r>
            <a:r>
              <a:rPr lang="en-US" sz="1600" b="1" dirty="0" err="1">
                <a:latin typeface="Times New Roman" panose="02020603050405020304" pitchFamily="18" charset="0"/>
                <a:cs typeface="Times New Roman" panose="02020603050405020304" pitchFamily="18" charset="0"/>
              </a:rPr>
              <a:t>True,ignore_index</a:t>
            </a:r>
            <a:r>
              <a:rPr lang="en-US" sz="1600" b="1" dirty="0">
                <a:latin typeface="Times New Roman" panose="02020603050405020304" pitchFamily="18" charset="0"/>
                <a:cs typeface="Times New Roman" panose="02020603050405020304" pitchFamily="18" charset="0"/>
              </a:rPr>
              <a:t>=True)</a:t>
            </a:r>
          </a:p>
          <a:p>
            <a:pPr algn="just"/>
            <a:r>
              <a:rPr lang="en-US" sz="1600" b="1" dirty="0" smtClean="0">
                <a:latin typeface="Times New Roman" panose="02020603050405020304" pitchFamily="18" charset="0"/>
                <a:cs typeface="Times New Roman" panose="02020603050405020304" pitchFamily="18" charset="0"/>
              </a:rPr>
              <a:t>5</a:t>
            </a:r>
            <a:r>
              <a:rPr lang="en-US" sz="1600" dirty="0" smtClean="0">
                <a:latin typeface="Times New Roman" panose="02020603050405020304" pitchFamily="18" charset="0"/>
                <a:cs typeface="Times New Roman" panose="02020603050405020304" pitchFamily="18" charset="0"/>
              </a:rPr>
              <a:t>. Handling </a:t>
            </a:r>
            <a:r>
              <a:rPr lang="en-US" sz="1600" dirty="0">
                <a:latin typeface="Times New Roman" panose="02020603050405020304" pitchFamily="18" charset="0"/>
                <a:cs typeface="Times New Roman" panose="02020603050405020304" pitchFamily="18" charset="0"/>
              </a:rPr>
              <a:t>with type casting using </a:t>
            </a:r>
            <a:r>
              <a:rPr lang="en-US" sz="1600" b="1" dirty="0">
                <a:latin typeface="Times New Roman" panose="02020603050405020304" pitchFamily="18" charset="0"/>
                <a:cs typeface="Times New Roman" panose="02020603050405020304" pitchFamily="18" charset="0"/>
              </a:rPr>
              <a:t>.</a:t>
            </a:r>
            <a:r>
              <a:rPr lang="en-US" sz="1600" b="1" dirty="0" err="1">
                <a:latin typeface="Times New Roman" panose="02020603050405020304" pitchFamily="18" charset="0"/>
                <a:cs typeface="Times New Roman" panose="02020603050405020304" pitchFamily="18" charset="0"/>
              </a:rPr>
              <a:t>astype</a:t>
            </a:r>
            <a:r>
              <a:rPr lang="en-US" sz="1600" b="1" dirty="0">
                <a:latin typeface="Times New Roman" panose="02020603050405020304" pitchFamily="18" charset="0"/>
                <a:cs typeface="Times New Roman" panose="02020603050405020304" pitchFamily="18" charset="0"/>
              </a:rPr>
              <a:t>(‘…..’)</a:t>
            </a:r>
          </a:p>
          <a:p>
            <a:pPr algn="just"/>
            <a:r>
              <a:rPr lang="en-US" sz="1600" b="1" dirty="0" smtClean="0">
                <a:latin typeface="Times New Roman" panose="02020603050405020304" pitchFamily="18" charset="0"/>
                <a:cs typeface="Times New Roman" panose="02020603050405020304" pitchFamily="18" charset="0"/>
              </a:rPr>
              <a:t>6</a:t>
            </a:r>
            <a:r>
              <a:rPr lang="en-US" sz="1600" dirty="0" smtClean="0">
                <a:latin typeface="Times New Roman" panose="02020603050405020304" pitchFamily="18" charset="0"/>
                <a:cs typeface="Times New Roman" panose="02020603050405020304" pitchFamily="18" charset="0"/>
              </a:rPr>
              <a:t>. In </a:t>
            </a:r>
            <a:r>
              <a:rPr lang="en-US" sz="1600" dirty="0">
                <a:latin typeface="Times New Roman" panose="02020603050405020304" pitchFamily="18" charset="0"/>
                <a:cs typeface="Times New Roman" panose="02020603050405020304" pitchFamily="18" charset="0"/>
              </a:rPr>
              <a:t>this dataset there in no outliers because numeric columns </a:t>
            </a:r>
            <a:r>
              <a:rPr lang="en-US" sz="1600" dirty="0" smtClean="0">
                <a:latin typeface="Times New Roman" panose="02020603050405020304" pitchFamily="18" charset="0"/>
                <a:cs typeface="Times New Roman" panose="02020603050405020304" pitchFamily="18" charset="0"/>
              </a:rPr>
              <a:t>is </a:t>
            </a:r>
            <a:r>
              <a:rPr lang="en-US" sz="1600" dirty="0">
                <a:latin typeface="Times New Roman" panose="02020603050405020304" pitchFamily="18" charset="0"/>
                <a:cs typeface="Times New Roman" panose="02020603050405020304" pitchFamily="18" charset="0"/>
              </a:rPr>
              <a:t>Kilometers Runs, </a:t>
            </a:r>
            <a:r>
              <a:rPr lang="en-US" sz="1600" dirty="0" smtClean="0">
                <a:latin typeface="Times New Roman" panose="02020603050405020304" pitchFamily="18" charset="0"/>
                <a:cs typeface="Times New Roman" panose="02020603050405020304" pitchFamily="18" charset="0"/>
              </a:rPr>
              <a:t>Prices, </a:t>
            </a:r>
            <a:r>
              <a:rPr lang="en-US" sz="1600" dirty="0">
                <a:latin typeface="Times New Roman" panose="02020603050405020304" pitchFamily="18" charset="0"/>
                <a:cs typeface="Times New Roman" panose="02020603050405020304" pitchFamily="18" charset="0"/>
              </a:rPr>
              <a:t>Registration </a:t>
            </a:r>
            <a:r>
              <a:rPr lang="en-US" sz="1600" dirty="0" smtClean="0">
                <a:latin typeface="Times New Roman" panose="02020603050405020304" pitchFamily="18" charset="0"/>
                <a:cs typeface="Times New Roman" panose="02020603050405020304" pitchFamily="18" charset="0"/>
              </a:rPr>
              <a:t>year, </a:t>
            </a:r>
          </a:p>
          <a:p>
            <a:pPr algn="just"/>
            <a:r>
              <a:rPr lang="en-US" sz="1600" dirty="0" smtClean="0">
                <a:latin typeface="Times New Roman" panose="02020603050405020304" pitchFamily="18" charset="0"/>
                <a:cs typeface="Times New Roman" panose="02020603050405020304" pitchFamily="18" charset="0"/>
              </a:rPr>
              <a:t>    all are </a:t>
            </a:r>
            <a:r>
              <a:rPr lang="en-US" sz="1600" dirty="0">
                <a:latin typeface="Times New Roman" panose="02020603050405020304" pitchFamily="18" charset="0"/>
                <a:cs typeface="Times New Roman" panose="02020603050405020304" pitchFamily="18" charset="0"/>
              </a:rPr>
              <a:t>true </a:t>
            </a:r>
            <a:r>
              <a:rPr lang="en-US" sz="1600" dirty="0" smtClean="0">
                <a:latin typeface="Times New Roman" panose="02020603050405020304" pitchFamily="18" charset="0"/>
                <a:cs typeface="Times New Roman" panose="02020603050405020304" pitchFamily="18" charset="0"/>
              </a:rPr>
              <a:t>values.</a:t>
            </a:r>
          </a:p>
          <a:p>
            <a:pPr algn="just"/>
            <a:r>
              <a:rPr lang="en-US" sz="1600" b="1" dirty="0" smtClean="0">
                <a:latin typeface="Times New Roman" panose="02020603050405020304" pitchFamily="18" charset="0"/>
                <a:cs typeface="Times New Roman" panose="02020603050405020304" pitchFamily="18" charset="0"/>
              </a:rPr>
              <a:t>7</a:t>
            </a:r>
            <a:r>
              <a:rPr lang="en-US" sz="1600" dirty="0" smtClean="0">
                <a:latin typeface="Times New Roman" panose="02020603050405020304" pitchFamily="18" charset="0"/>
                <a:cs typeface="Times New Roman" panose="02020603050405020304" pitchFamily="18" charset="0"/>
              </a:rPr>
              <a:t>. Handling </a:t>
            </a:r>
            <a:r>
              <a:rPr lang="en-US" sz="1600" dirty="0">
                <a:latin typeface="Times New Roman" panose="02020603050405020304" pitchFamily="18" charset="0"/>
                <a:cs typeface="Times New Roman" panose="02020603050405020304" pitchFamily="18" charset="0"/>
              </a:rPr>
              <a:t>with Incorrect Format of the </a:t>
            </a:r>
            <a:r>
              <a:rPr lang="en-US" sz="1600" dirty="0" smtClean="0">
                <a:latin typeface="Times New Roman" panose="02020603050405020304" pitchFamily="18" charset="0"/>
                <a:cs typeface="Times New Roman" panose="02020603050405020304" pitchFamily="18" charset="0"/>
              </a:rPr>
              <a:t>data like columns sequence using </a:t>
            </a:r>
            <a:r>
              <a:rPr lang="en-US" sz="1600" b="1" dirty="0" err="1" smtClean="0">
                <a:latin typeface="Times New Roman" panose="02020603050405020304" pitchFamily="18" charset="0"/>
                <a:cs typeface="Times New Roman" panose="02020603050405020304" pitchFamily="18" charset="0"/>
              </a:rPr>
              <a:t>new_order</a:t>
            </a:r>
            <a:r>
              <a:rPr lang="en-US" sz="1600" b="1" dirty="0" smtClean="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[New sequence of </a:t>
            </a:r>
          </a:p>
          <a:p>
            <a:pPr algn="just"/>
            <a:r>
              <a:rPr lang="en-US" sz="1600" b="1"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   columns]  and </a:t>
            </a:r>
            <a:r>
              <a:rPr lang="en-US" sz="1600" b="1" dirty="0" err="1" smtClean="0">
                <a:latin typeface="Times New Roman" panose="02020603050405020304" pitchFamily="18" charset="0"/>
                <a:cs typeface="Times New Roman" panose="02020603050405020304" pitchFamily="18" charset="0"/>
              </a:rPr>
              <a:t>df</a:t>
            </a:r>
            <a:r>
              <a:rPr lang="en-US" sz="1600" b="1" dirty="0" smtClean="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df.reindex</a:t>
            </a:r>
            <a:r>
              <a:rPr lang="en-US" sz="1600" b="1" dirty="0">
                <a:latin typeface="Times New Roman" panose="02020603050405020304" pitchFamily="18" charset="0"/>
                <a:cs typeface="Times New Roman" panose="02020603050405020304" pitchFamily="18" charset="0"/>
              </a:rPr>
              <a:t>(columns=</a:t>
            </a:r>
            <a:r>
              <a:rPr lang="en-US" sz="1600" b="1" dirty="0" err="1">
                <a:latin typeface="Times New Roman" panose="02020603050405020304" pitchFamily="18" charset="0"/>
                <a:cs typeface="Times New Roman" panose="02020603050405020304" pitchFamily="18" charset="0"/>
              </a:rPr>
              <a:t>new_order</a:t>
            </a:r>
            <a:r>
              <a:rPr lang="en-US" sz="1600" b="1" dirty="0" smtClean="0">
                <a:latin typeface="Times New Roman" panose="02020603050405020304" pitchFamily="18" charset="0"/>
                <a:cs typeface="Times New Roman" panose="02020603050405020304" pitchFamily="18" charset="0"/>
              </a:rPr>
              <a:t>)</a:t>
            </a:r>
          </a:p>
          <a:p>
            <a:pPr algn="just"/>
            <a:r>
              <a:rPr lang="en-US" sz="1600" b="1" dirty="0" smtClean="0">
                <a:latin typeface="Times New Roman" panose="02020603050405020304" pitchFamily="18" charset="0"/>
                <a:cs typeface="Times New Roman" panose="02020603050405020304" pitchFamily="18" charset="0"/>
              </a:rPr>
              <a:t>8. </a:t>
            </a:r>
            <a:r>
              <a:rPr lang="en-US" sz="1600" dirty="0" smtClean="0">
                <a:latin typeface="Times New Roman" panose="02020603050405020304" pitchFamily="18" charset="0"/>
                <a:cs typeface="Times New Roman" panose="02020603050405020304" pitchFamily="18" charset="0"/>
              </a:rPr>
              <a:t>In this dataset I  two</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more column of </a:t>
            </a:r>
            <a:r>
              <a:rPr lang="en-US" sz="1600" b="1" dirty="0" smtClean="0">
                <a:latin typeface="Times New Roman" panose="02020603050405020304" pitchFamily="18" charset="0"/>
                <a:cs typeface="Times New Roman" panose="02020603050405020304" pitchFamily="18" charset="0"/>
              </a:rPr>
              <a:t>Name of City and Brand of vehicle </a:t>
            </a:r>
            <a:r>
              <a:rPr lang="en-US" sz="1600" dirty="0" smtClean="0">
                <a:latin typeface="Times New Roman" panose="02020603050405020304" pitchFamily="18" charset="0"/>
                <a:cs typeface="Times New Roman" panose="02020603050405020304" pitchFamily="18" charset="0"/>
              </a:rPr>
              <a:t>which is Separate from </a:t>
            </a:r>
            <a:endParaRPr lang="en-US" sz="1600" dirty="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    location and name </a:t>
            </a:r>
            <a:r>
              <a:rPr lang="en-US" sz="1600" dirty="0">
                <a:latin typeface="Times New Roman" panose="02020603050405020304" pitchFamily="18" charset="0"/>
                <a:cs typeface="Times New Roman" panose="02020603050405020304" pitchFamily="18" charset="0"/>
              </a:rPr>
              <a:t>of vehicle </a:t>
            </a:r>
            <a:r>
              <a:rPr lang="en-US" sz="1600" dirty="0" smtClean="0">
                <a:latin typeface="Times New Roman" panose="02020603050405020304" pitchFamily="18" charset="0"/>
                <a:cs typeface="Times New Roman" panose="02020603050405020304" pitchFamily="18" charset="0"/>
              </a:rPr>
              <a:t>columns  that will help in visualization.</a:t>
            </a:r>
          </a:p>
          <a:p>
            <a:pPr algn="just"/>
            <a:r>
              <a:rPr lang="en-US" sz="1600" b="1" dirty="0" smtClean="0">
                <a:latin typeface="Times New Roman" panose="02020603050405020304" pitchFamily="18" charset="0"/>
                <a:cs typeface="Times New Roman" panose="02020603050405020304" pitchFamily="18" charset="0"/>
              </a:rPr>
              <a:t>9</a:t>
            </a:r>
            <a:r>
              <a:rPr lang="en-US" sz="1600" dirty="0" smtClean="0">
                <a:latin typeface="Times New Roman" panose="02020603050405020304" pitchFamily="18" charset="0"/>
                <a:cs typeface="Times New Roman" panose="02020603050405020304" pitchFamily="18" charset="0"/>
              </a:rPr>
              <a:t>. After data cleaning we have </a:t>
            </a:r>
            <a:r>
              <a:rPr lang="en-US" sz="1600" b="1" dirty="0" smtClean="0">
                <a:latin typeface="Times New Roman" panose="02020603050405020304" pitchFamily="18" charset="0"/>
                <a:cs typeface="Times New Roman" panose="02020603050405020304" pitchFamily="18" charset="0"/>
              </a:rPr>
              <a:t>409 rows and 9 columns</a:t>
            </a:r>
            <a:r>
              <a:rPr lang="en-US" sz="1600" dirty="0" smtClean="0">
                <a:latin typeface="Times New Roman" panose="02020603050405020304" pitchFamily="18" charset="0"/>
                <a:cs typeface="Times New Roman" panose="02020603050405020304" pitchFamily="18" charset="0"/>
              </a:rPr>
              <a:t> because I dropped duplicated and missing </a:t>
            </a:r>
          </a:p>
          <a:p>
            <a:pPr algn="just"/>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values rows.  </a:t>
            </a:r>
          </a:p>
        </p:txBody>
      </p:sp>
    </p:spTree>
    <p:extLst>
      <p:ext uri="{BB962C8B-B14F-4D97-AF65-F5344CB8AC3E}">
        <p14:creationId xmlns:p14="http://schemas.microsoft.com/office/powerpoint/2010/main" val="33263676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7563"/>
          </a:xfrm>
        </p:spPr>
        <p:txBody>
          <a:bodyPr>
            <a:normAutofit/>
          </a:bodyPr>
          <a:lstStyle/>
          <a:p>
            <a:r>
              <a:rPr lang="en-US" sz="1800" b="1" dirty="0">
                <a:latin typeface="Times New Roman" panose="02020603050405020304" pitchFamily="18" charset="0"/>
                <a:cs typeface="Times New Roman" panose="02020603050405020304" pitchFamily="18" charset="0"/>
              </a:rPr>
              <a:t>Dataset after </a:t>
            </a:r>
            <a:r>
              <a:rPr lang="en-US" sz="1800" b="1" dirty="0" smtClean="0">
                <a:latin typeface="Times New Roman" panose="02020603050405020304" pitchFamily="18" charset="0"/>
                <a:cs typeface="Times New Roman" panose="02020603050405020304" pitchFamily="18" charset="0"/>
              </a:rPr>
              <a:t>Cleaning </a:t>
            </a:r>
            <a:r>
              <a:rPr lang="en-US" sz="1800" b="1" dirty="0">
                <a:latin typeface="Times New Roman" panose="02020603050405020304" pitchFamily="18" charset="0"/>
                <a:cs typeface="Times New Roman" panose="02020603050405020304" pitchFamily="18" charset="0"/>
              </a:rPr>
              <a:t>:- </a:t>
            </a:r>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39273"/>
            <a:ext cx="10260035" cy="4076540"/>
          </a:xfrm>
          <a:prstGeom prst="rect">
            <a:avLst/>
          </a:prstGeom>
        </p:spPr>
      </p:pic>
    </p:spTree>
    <p:extLst>
      <p:ext uri="{BB962C8B-B14F-4D97-AF65-F5344CB8AC3E}">
        <p14:creationId xmlns:p14="http://schemas.microsoft.com/office/powerpoint/2010/main" val="406219948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949</TotalTime>
  <Words>1355</Words>
  <Application>Microsoft Office PowerPoint</Application>
  <PresentationFormat>Widescreen</PresentationFormat>
  <Paragraphs>139</Paragraphs>
  <Slides>22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Lato Black</vt:lpstr>
      <vt:lpstr>Arial</vt:lpstr>
      <vt:lpstr>Libre Baskerville</vt:lpstr>
      <vt:lpstr>Calibri</vt:lpstr>
      <vt:lpstr>Times New Roman</vt:lpstr>
      <vt:lpstr>Office Theme</vt:lpstr>
      <vt:lpstr>PowerPoint Presentation</vt:lpstr>
      <vt:lpstr>PowerPoint Presentation</vt:lpstr>
      <vt:lpstr>Business Problem and Use case</vt:lpstr>
      <vt:lpstr>Tool used</vt:lpstr>
      <vt:lpstr>Web Scraping</vt:lpstr>
      <vt:lpstr>Summary of the data</vt:lpstr>
      <vt:lpstr>PowerPoint Presentation</vt:lpstr>
      <vt:lpstr>Data Cleaning Process</vt:lpstr>
      <vt:lpstr>Dataset after Cleaning :- </vt:lpstr>
      <vt:lpstr>PowerPoint Presentation</vt:lpstr>
      <vt:lpstr>PowerPoint Presentation</vt:lpstr>
      <vt:lpstr>PowerPoint Presentation</vt:lpstr>
      <vt:lpstr>Bar plot for Brand of vehicles </vt:lpstr>
      <vt:lpstr>PowerPoint Presentation</vt:lpstr>
      <vt:lpstr>PowerPoint Presentation</vt:lpstr>
      <vt:lpstr>Count plot between Brand and Transmission of vehicles</vt:lpstr>
      <vt:lpstr>Scatter plot between Price and Registration Year</vt:lpstr>
      <vt:lpstr>PowerPoint Presentation</vt:lpstr>
      <vt:lpstr>Analysis based on some criteria</vt:lpstr>
      <vt:lpstr>Heat map</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Microsoft account</cp:lastModifiedBy>
  <cp:revision>71</cp:revision>
  <dcterms:created xsi:type="dcterms:W3CDTF">2021-02-16T05:19:01Z</dcterms:created>
  <dcterms:modified xsi:type="dcterms:W3CDTF">2023-11-21T16:32:50Z</dcterms:modified>
</cp:coreProperties>
</file>