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2" r:id="rId5"/>
    <p:sldId id="263" r:id="rId6"/>
    <p:sldId id="264" r:id="rId7"/>
    <p:sldId id="265" r:id="rId8"/>
    <p:sldId id="266" r:id="rId9"/>
    <p:sldId id="267" r:id="rId10"/>
    <p:sldId id="259" r:id="rId11"/>
  </p:sldIdLst>
  <p:sldSz cx="12192000" cy="6858000"/>
  <p:notesSz cx="6858000" cy="9144000"/>
  <p:embeddedFontLst>
    <p:embeddedFont>
      <p:font typeface="Lato Black" panose="020B0604020202020204" charset="0"/>
      <p:bold r:id="rId13"/>
      <p:boldItalic r:id="rId14"/>
    </p:embeddedFont>
    <p:embeddedFont>
      <p:font typeface="Calibri" panose="020F0502020204030204" pitchFamily="34" charset="0"/>
      <p:regular r:id="rId15"/>
      <p:bold r:id="rId16"/>
      <p:italic r:id="rId17"/>
      <p:boldItalic r:id="rId18"/>
    </p:embeddedFont>
    <p:embeddedFont>
      <p:font typeface="Libre Baskerville" panose="020B0604020202020204"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4276B0B-A1D6-4B73-A169-70D2FEFAA453}">
          <p14:sldIdLst>
            <p14:sldId id="256"/>
            <p14:sldId id="257"/>
            <p14:sldId id="260"/>
          </p14:sldIdLst>
        </p14:section>
        <p14:section name="Untitled Section" id="{3AFDFDA8-9D0B-4F30-B1AF-E13CAC8441D8}">
          <p14:sldIdLst>
            <p14:sldId id="262"/>
            <p14:sldId id="263"/>
            <p14:sldId id="264"/>
            <p14:sldId id="265"/>
            <p14:sldId id="266"/>
            <p14:sldId id="267"/>
            <p14:sldId id="259"/>
          </p14:sldIdLst>
        </p14:section>
        <p14:section name="Untitled Section" id="{12C735F3-F58A-47ED-8DC4-6E2BE2B35813}">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7577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66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25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2261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00584"/>
            <a:ext cx="12190815" cy="6694098"/>
          </a:xfrm>
          <a:prstGeom prst="rect">
            <a:avLst/>
          </a:prstGeom>
          <a:noFill/>
          <a:ln>
            <a:noFill/>
          </a:ln>
        </p:spPr>
      </p:pic>
      <p:sp>
        <p:nvSpPr>
          <p:cNvPr id="99" name="Google Shape;99;p1"/>
          <p:cNvSpPr txBox="1"/>
          <p:nvPr/>
        </p:nvSpPr>
        <p:spPr>
          <a:xfrm>
            <a:off x="2472904" y="3717986"/>
            <a:ext cx="724618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
            </a:r>
            <a:br>
              <a:rPr lang="en-US" sz="20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br>
            <a:r>
              <a:rPr lang="en-US" sz="2000" b="1" dirty="0" smtClean="0">
                <a:solidFill>
                  <a:schemeClr val="dk1"/>
                </a:solidFill>
                <a:latin typeface="Times New Roman" panose="02020603050405020304" pitchFamily="18" charset="0"/>
                <a:ea typeface="Calibri"/>
                <a:cs typeface="Times New Roman" panose="02020603050405020304" pitchFamily="18" charset="0"/>
                <a:sym typeface="Calibri"/>
              </a:rPr>
              <a:t>EXPLORATORY DATA ANALYSIS ON AMCAT’S DATA</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655612" cy="4031833"/>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Name :-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Adnan Baig</a:t>
            </a:r>
          </a:p>
          <a:p>
            <a:pPr lvl="0">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Qualification :-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Bachelors Of Engineering in Mechanical </a:t>
            </a:r>
            <a:r>
              <a:rPr lang="en-US" sz="1600" b="1" dirty="0" smtClean="0">
                <a:solidFill>
                  <a:schemeClr val="dk1"/>
                </a:solidFill>
                <a:latin typeface="Times New Roman" panose="02020603050405020304" pitchFamily="18" charset="0"/>
                <a:ea typeface="Calibri"/>
                <a:cs typeface="Times New Roman" panose="02020603050405020304" pitchFamily="18" charset="0"/>
                <a:sym typeface="Calibri"/>
              </a:rPr>
              <a:t>Engineering</a:t>
            </a:r>
          </a:p>
          <a:p>
            <a:pPr lvl="0">
              <a:buClr>
                <a:schemeClr val="dk1"/>
              </a:buClr>
              <a:buSzPts val="1800"/>
            </a:pPr>
            <a:endParaRPr lang="en-US" sz="16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While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studying mechanical engineering, I developed a strong foundation in problem-solving, critical thinking, and analytical skills.</a:t>
            </a:r>
          </a:p>
          <a:p>
            <a:pPr lvl="0">
              <a:buClr>
                <a:schemeClr val="dk1"/>
              </a:buClr>
              <a:buSzPts val="1800"/>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 saw it as a chance to expand my skillset beyond traditional engineering and gain proficiency in cutting-edge technologies like machine learning and artificial intelligence. This transition presents an exciting opportunity to contribute to innovative projects and be at the forefront of technological advancements.</a:t>
            </a:r>
          </a:p>
          <a:p>
            <a:pPr lvl="0">
              <a:buClr>
                <a:schemeClr val="dk1"/>
              </a:buClr>
              <a:buSzPts val="1800"/>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After graduation , Pursuing a course in data science allowing me to leverage data-driven methodologies to solve complex problems, derive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decision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to solve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business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problems, innovate, and contribute effectively in today's data-centric world</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buClr>
                <a:schemeClr val="dk1"/>
              </a:buClr>
              <a:buSzPts val="1800"/>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err="1" smtClean="0">
                <a:solidFill>
                  <a:schemeClr val="dk1"/>
                </a:solidFill>
                <a:latin typeface="Times New Roman" panose="02020603050405020304" pitchFamily="18" charset="0"/>
                <a:ea typeface="Calibri"/>
                <a:cs typeface="Times New Roman" panose="02020603050405020304" pitchFamily="18" charset="0"/>
                <a:sym typeface="Calibri"/>
              </a:rPr>
              <a:t>LinkdIn</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 :-  </a:t>
            </a:r>
            <a:r>
              <a:rPr lang="en-US" sz="1600" dirty="0">
                <a:latin typeface="Times New Roman" panose="02020603050405020304" pitchFamily="18" charset="0"/>
                <a:cs typeface="Times New Roman" panose="02020603050405020304" pitchFamily="18" charset="0"/>
              </a:rPr>
              <a:t>www.linkedin.com/in/adnanbaig2002</a:t>
            </a:r>
            <a:endParaRPr lang="en-US" sz="16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600" dirty="0" err="1" smtClean="0">
                <a:solidFill>
                  <a:schemeClr val="dk1"/>
                </a:solidFill>
                <a:latin typeface="Times New Roman" panose="02020603050405020304" pitchFamily="18" charset="0"/>
                <a:ea typeface="Calibri"/>
                <a:cs typeface="Times New Roman" panose="02020603050405020304" pitchFamily="18" charset="0"/>
                <a:sym typeface="Calibri"/>
              </a:rPr>
              <a:t>GitHub</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https://github.com/adnanbaig9637</a:t>
            </a:r>
          </a:p>
          <a:p>
            <a:pPr marL="285750" marR="0" lvl="0" indent="-285750" algn="l" rtl="0">
              <a:spcBef>
                <a:spcPts val="0"/>
              </a:spcBef>
              <a:spcAft>
                <a:spcPts val="0"/>
              </a:spcAft>
              <a:buClr>
                <a:schemeClr val="dk1"/>
              </a:buClr>
              <a:buSzPts val="1800"/>
              <a:buFont typeface="Arial"/>
              <a:buChar char="•"/>
            </a:pPr>
            <a:endParaRPr sz="1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336" y="-73152"/>
            <a:ext cx="10515600" cy="5184648"/>
          </a:xfrm>
        </p:spPr>
        <p:txBody>
          <a:bodyPr>
            <a:noAutofit/>
          </a:bodyPr>
          <a:lstStyle/>
          <a:p>
            <a:r>
              <a:rPr lang="en-US" sz="1600" b="1" dirty="0" smtClean="0">
                <a:latin typeface="Times New Roman" panose="02020603050405020304" pitchFamily="18" charset="0"/>
                <a:cs typeface="Times New Roman" panose="02020603050405020304" pitchFamily="18" charset="0"/>
              </a:rPr>
              <a:t>Problem Statement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Test </a:t>
            </a:r>
            <a:r>
              <a:rPr lang="en-US" sz="1600" dirty="0">
                <a:latin typeface="Times New Roman" panose="02020603050405020304" pitchFamily="18" charset="0"/>
                <a:cs typeface="Times New Roman" panose="02020603050405020304" pitchFamily="18" charset="0"/>
              </a:rPr>
              <a:t>the claim that "Times of India article dated Jan 18, 2019 states that “After doing your Computer Science Engineering if you take up jobs as a Programming Analyst, Software Engineer, Hardware Engineer and Associate Engineer you can earn up to 2.5-3 lakhs as a fresh graduate.”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Constraints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To minimize </a:t>
            </a:r>
            <a:r>
              <a:rPr lang="en-US" sz="1600" dirty="0">
                <a:latin typeface="Times New Roman" panose="02020603050405020304" pitchFamily="18" charset="0"/>
                <a:cs typeface="Times New Roman" panose="02020603050405020304" pitchFamily="18" charset="0"/>
              </a:rPr>
              <a:t>the time</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Data </a:t>
            </a:r>
            <a:r>
              <a:rPr lang="en-US" sz="1600" b="1" dirty="0">
                <a:latin typeface="Times New Roman" panose="02020603050405020304" pitchFamily="18" charset="0"/>
                <a:cs typeface="Times New Roman" panose="02020603050405020304" pitchFamily="18" charset="0"/>
              </a:rPr>
              <a:t>Description </a:t>
            </a:r>
            <a:r>
              <a:rPr lang="en-US" sz="1600" b="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a:t>
            </a:r>
          </a:p>
        </p:txBody>
      </p:sp>
    </p:spTree>
    <p:extLst>
      <p:ext uri="{BB962C8B-B14F-4D97-AF65-F5344CB8AC3E}">
        <p14:creationId xmlns:p14="http://schemas.microsoft.com/office/powerpoint/2010/main" val="95745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51"/>
            <a:ext cx="9144000" cy="1063053"/>
          </a:xfrm>
        </p:spPr>
        <p:txBody>
          <a:bodyPr>
            <a:normAutofit/>
          </a:bodyPr>
          <a:lstStyle/>
          <a:p>
            <a:r>
              <a:rPr lang="en-US" sz="3200" b="1" dirty="0">
                <a:latin typeface="Times New Roman" panose="02020603050405020304" pitchFamily="18" charset="0"/>
                <a:cs typeface="Times New Roman" panose="02020603050405020304" pitchFamily="18" charset="0"/>
              </a:rPr>
              <a:t>Data Cleaning Steps</a:t>
            </a:r>
            <a:endParaRPr lang="en-US" sz="3200" dirty="0"/>
          </a:p>
        </p:txBody>
      </p:sp>
      <p:sp>
        <p:nvSpPr>
          <p:cNvPr id="3" name="Subtitle 2"/>
          <p:cNvSpPr>
            <a:spLocks noGrp="1"/>
          </p:cNvSpPr>
          <p:nvPr>
            <p:ph type="subTitle" idx="1"/>
          </p:nvPr>
        </p:nvSpPr>
        <p:spPr>
          <a:xfrm>
            <a:off x="1524000" y="1536192"/>
            <a:ext cx="9144000" cy="3721608"/>
          </a:xfrm>
        </p:spPr>
        <p:txBody>
          <a:bodyPr>
            <a:normAutofit/>
          </a:bodyPr>
          <a:lstStyle/>
          <a:p>
            <a:pPr algn="l"/>
            <a:r>
              <a:rPr lang="en-US" sz="1800" dirty="0" smtClean="0">
                <a:latin typeface="Times New Roman" panose="02020603050405020304" pitchFamily="18" charset="0"/>
                <a:cs typeface="Times New Roman" panose="02020603050405020304" pitchFamily="18" charset="0"/>
              </a:rPr>
              <a:t>     	1</a:t>
            </a:r>
            <a:r>
              <a:rPr lang="en-US" sz="1800" dirty="0">
                <a:latin typeface="Times New Roman" panose="02020603050405020304" pitchFamily="18" charset="0"/>
                <a:cs typeface="Times New Roman" panose="02020603050405020304" pitchFamily="18" charset="0"/>
              </a:rPr>
              <a:t>. Handling with Missing Values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Handling with duplicate data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Handling with type casting.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Handling with Outliers using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libraries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 Handling with Structural Errors</a:t>
            </a:r>
            <a:endParaRPr lang="en-US" sz="1800" dirty="0"/>
          </a:p>
        </p:txBody>
      </p:sp>
    </p:spTree>
    <p:extLst>
      <p:ext uri="{BB962C8B-B14F-4D97-AF65-F5344CB8AC3E}">
        <p14:creationId xmlns:p14="http://schemas.microsoft.com/office/powerpoint/2010/main" val="295476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0259"/>
            <a:ext cx="9144000" cy="1053909"/>
          </a:xfrm>
        </p:spPr>
        <p:txBody>
          <a:bodyPr>
            <a:normAutofit/>
          </a:bodyPr>
          <a:lstStyle/>
          <a:p>
            <a:r>
              <a:rPr lang="en-US" sz="3200" b="1" dirty="0" err="1" smtClean="0">
                <a:latin typeface="Times New Roman" panose="02020603050405020304" pitchFamily="18" charset="0"/>
                <a:cs typeface="Times New Roman" panose="02020603050405020304" pitchFamily="18" charset="0"/>
              </a:rPr>
              <a:t>Univariate</a:t>
            </a:r>
            <a:r>
              <a:rPr lang="en-US" sz="3200" b="1" dirty="0" smtClean="0">
                <a:latin typeface="Times New Roman" panose="02020603050405020304" pitchFamily="18" charset="0"/>
                <a:cs typeface="Times New Roman" panose="02020603050405020304" pitchFamily="18" charset="0"/>
              </a:rPr>
              <a:t> Analysis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545336"/>
            <a:ext cx="9144000" cy="4709160"/>
          </a:xfrm>
        </p:spPr>
        <p:txBody>
          <a:bodyPr>
            <a:normAutofit lnSpcReduction="10000"/>
          </a:bodyPr>
          <a:lstStyle/>
          <a:p>
            <a:pPr algn="l"/>
            <a:r>
              <a:rPr lang="en-US" sz="1600" dirty="0" smtClean="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Most of the employees getting salaries between 2LPA to </a:t>
            </a:r>
            <a:r>
              <a:rPr lang="en-US" sz="1600" dirty="0" smtClean="0">
                <a:latin typeface="Times New Roman" panose="02020603050405020304" pitchFamily="18" charset="0"/>
                <a:cs typeface="Times New Roman" panose="02020603050405020304" pitchFamily="18" charset="0"/>
              </a:rPr>
              <a:t>4LPA.</a:t>
            </a:r>
          </a:p>
          <a:p>
            <a:pPr algn="l"/>
            <a:r>
              <a:rPr lang="en-US" sz="1600" dirty="0" smtClean="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Most of the employees had the 10th Percentage between 75-85</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Most of the employees had the 12th Percentage between 70-80</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4. </a:t>
            </a:r>
            <a:r>
              <a:rPr lang="en-US" sz="1600" dirty="0">
                <a:latin typeface="Times New Roman" panose="02020603050405020304" pitchFamily="18" charset="0"/>
                <a:cs typeface="Times New Roman" panose="02020603050405020304" pitchFamily="18" charset="0"/>
              </a:rPr>
              <a:t>Most of the employees had the college GPA between 65-75</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Most of the employees has came from Tier 2 </a:t>
            </a:r>
            <a:r>
              <a:rPr lang="en-US" sz="1600" dirty="0" smtClean="0">
                <a:latin typeface="Times New Roman" panose="02020603050405020304" pitchFamily="18" charset="0"/>
                <a:cs typeface="Times New Roman" panose="02020603050405020304" pitchFamily="18" charset="0"/>
              </a:rPr>
              <a:t>college.</a:t>
            </a:r>
          </a:p>
          <a:p>
            <a:pPr algn="l"/>
            <a:r>
              <a:rPr lang="en-US" sz="1600" dirty="0" smtClean="0">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Most of the employees has completed their graduation in 2013 and </a:t>
            </a:r>
            <a:r>
              <a:rPr lang="en-US" sz="1600" dirty="0" smtClean="0">
                <a:latin typeface="Times New Roman" panose="02020603050405020304" pitchFamily="18" charset="0"/>
                <a:cs typeface="Times New Roman" panose="02020603050405020304" pitchFamily="18" charset="0"/>
              </a:rPr>
              <a:t>2014.</a:t>
            </a:r>
          </a:p>
          <a:p>
            <a:pPr algn="l"/>
            <a:r>
              <a:rPr lang="en-US" sz="1600" dirty="0" smtClean="0">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Most of the employees has 400-600 marks in </a:t>
            </a:r>
            <a:r>
              <a:rPr lang="en-US" sz="1600" dirty="0" smtClean="0">
                <a:latin typeface="Times New Roman" panose="02020603050405020304" pitchFamily="18" charset="0"/>
                <a:cs typeface="Times New Roman" panose="02020603050405020304" pitchFamily="18" charset="0"/>
              </a:rPr>
              <a:t>English ,500-600 </a:t>
            </a:r>
            <a:r>
              <a:rPr lang="en-US" sz="1600" dirty="0">
                <a:latin typeface="Times New Roman" panose="02020603050405020304" pitchFamily="18" charset="0"/>
                <a:cs typeface="Times New Roman" panose="02020603050405020304" pitchFamily="18" charset="0"/>
              </a:rPr>
              <a:t>marks in </a:t>
            </a:r>
            <a:r>
              <a:rPr lang="en-US" sz="1600" dirty="0" smtClean="0">
                <a:latin typeface="Times New Roman" panose="02020603050405020304" pitchFamily="18" charset="0"/>
                <a:cs typeface="Times New Roman" panose="02020603050405020304" pitchFamily="18" charset="0"/>
              </a:rPr>
              <a:t>Logical , 400-650 marks </a:t>
            </a:r>
            <a:r>
              <a:rPr lang="en-US" sz="1600" dirty="0">
                <a:latin typeface="Times New Roman" panose="02020603050405020304" pitchFamily="18" charset="0"/>
                <a:cs typeface="Times New Roman" panose="02020603050405020304" pitchFamily="18" charset="0"/>
              </a:rPr>
              <a:t>in </a:t>
            </a:r>
            <a:r>
              <a:rPr lang="en-US" sz="1600" dirty="0" smtClean="0">
                <a:latin typeface="Times New Roman" panose="02020603050405020304" pitchFamily="18" charset="0"/>
                <a:cs typeface="Times New Roman" panose="02020603050405020304" pitchFamily="18" charset="0"/>
              </a:rPr>
              <a:t>Quantitative </a:t>
            </a:r>
            <a:r>
              <a:rPr lang="en-US" sz="1600" dirty="0" smtClean="0">
                <a:latin typeface="Times New Roman" panose="02020603050405020304" pitchFamily="18" charset="0"/>
                <a:cs typeface="Times New Roman" panose="02020603050405020304" pitchFamily="18" charset="0"/>
              </a:rPr>
              <a:t>and 0-100 </a:t>
            </a:r>
            <a:r>
              <a:rPr lang="en-US" sz="1600" dirty="0">
                <a:latin typeface="Times New Roman" panose="02020603050405020304" pitchFamily="18" charset="0"/>
                <a:cs typeface="Times New Roman" panose="02020603050405020304" pitchFamily="18" charset="0"/>
              </a:rPr>
              <a:t>marks in Domain</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8. </a:t>
            </a:r>
            <a:r>
              <a:rPr lang="en-US" sz="1600" dirty="0">
                <a:latin typeface="Times New Roman" panose="02020603050405020304" pitchFamily="18" charset="0"/>
                <a:cs typeface="Times New Roman" panose="02020603050405020304" pitchFamily="18" charset="0"/>
              </a:rPr>
              <a:t>Most of the employees near about 539 are on SOFTWARE ENGINEER'S Designation , So in SOFTWARE ENGINEER designation has more jobs as compare to another </a:t>
            </a:r>
            <a:r>
              <a:rPr lang="en-US" sz="1600" dirty="0" smtClean="0">
                <a:latin typeface="Times New Roman" panose="02020603050405020304" pitchFamily="18" charset="0"/>
                <a:cs typeface="Times New Roman" panose="02020603050405020304" pitchFamily="18" charset="0"/>
              </a:rPr>
              <a:t>designations</a:t>
            </a:r>
          </a:p>
          <a:p>
            <a:pPr algn="l"/>
            <a:r>
              <a:rPr lang="en-US" sz="1600" dirty="0" smtClean="0">
                <a:latin typeface="Times New Roman" panose="02020603050405020304" pitchFamily="18" charset="0"/>
                <a:cs typeface="Times New Roman" panose="02020603050405020304" pitchFamily="18" charset="0"/>
              </a:rPr>
              <a:t>9. </a:t>
            </a:r>
            <a:r>
              <a:rPr lang="en-US" sz="1600" dirty="0">
                <a:latin typeface="Times New Roman" panose="02020603050405020304" pitchFamily="18" charset="0"/>
                <a:cs typeface="Times New Roman" panose="02020603050405020304" pitchFamily="18" charset="0"/>
              </a:rPr>
              <a:t>Most of employees doing job in BANGLORE CITY , </a:t>
            </a:r>
            <a:r>
              <a:rPr lang="en-US" sz="1600" dirty="0" smtClean="0">
                <a:latin typeface="Times New Roman" panose="02020603050405020304" pitchFamily="18" charset="0"/>
                <a:cs typeface="Times New Roman" panose="02020603050405020304" pitchFamily="18" charset="0"/>
              </a:rPr>
              <a:t>that's </a:t>
            </a:r>
            <a:r>
              <a:rPr lang="en-US" sz="1600" dirty="0">
                <a:latin typeface="Times New Roman" panose="02020603050405020304" pitchFamily="18" charset="0"/>
                <a:cs typeface="Times New Roman" panose="02020603050405020304" pitchFamily="18" charset="0"/>
              </a:rPr>
              <a:t>means BANGLORE has more jobs as compare to other cities</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10. </a:t>
            </a:r>
            <a:r>
              <a:rPr lang="en-US" sz="1600" dirty="0">
                <a:latin typeface="Times New Roman" panose="02020603050405020304" pitchFamily="18" charset="0"/>
                <a:cs typeface="Times New Roman" panose="02020603050405020304" pitchFamily="18" charset="0"/>
              </a:rPr>
              <a:t>Observation :- Male Employee are more than Female Employee</a:t>
            </a:r>
          </a:p>
          <a:p>
            <a:pPr algn="l"/>
            <a:r>
              <a:rPr lang="en-US" sz="1600" dirty="0" smtClean="0">
                <a:latin typeface="Times New Roman" panose="02020603050405020304" pitchFamily="18" charset="0"/>
                <a:cs typeface="Times New Roman" panose="02020603050405020304" pitchFamily="18" charset="0"/>
              </a:rPr>
              <a:t>	Male-</a:t>
            </a:r>
            <a:r>
              <a:rPr lang="en-US" sz="1600" dirty="0">
                <a:latin typeface="Times New Roman" panose="02020603050405020304" pitchFamily="18" charset="0"/>
                <a:cs typeface="Times New Roman" panose="02020603050405020304" pitchFamily="18" charset="0"/>
              </a:rPr>
              <a:t>-3040</a:t>
            </a:r>
          </a:p>
          <a:p>
            <a:pPr algn="l"/>
            <a:r>
              <a:rPr lang="en-US" sz="1600" dirty="0" smtClean="0">
                <a:latin typeface="Times New Roman" panose="02020603050405020304" pitchFamily="18" charset="0"/>
                <a:cs typeface="Times New Roman" panose="02020603050405020304" pitchFamily="18" charset="0"/>
              </a:rPr>
              <a:t>	Female-</a:t>
            </a:r>
            <a:r>
              <a:rPr lang="en-US" sz="1600" dirty="0">
                <a:latin typeface="Times New Roman" panose="02020603050405020304" pitchFamily="18" charset="0"/>
                <a:cs typeface="Times New Roman" panose="02020603050405020304" pitchFamily="18" charset="0"/>
              </a:rPr>
              <a:t>-957</a:t>
            </a:r>
          </a:p>
          <a:p>
            <a:pPr algn="l"/>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8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963"/>
            <a:ext cx="9144000" cy="761301"/>
          </a:xfrm>
        </p:spPr>
        <p:txBody>
          <a:bodyPr>
            <a:normAutofit fontScale="90000"/>
          </a:bodyPr>
          <a:lstStyle/>
          <a:p>
            <a:endParaRPr lang="en-US" dirty="0"/>
          </a:p>
        </p:txBody>
      </p:sp>
      <p:sp>
        <p:nvSpPr>
          <p:cNvPr id="3" name="Subtitle 2"/>
          <p:cNvSpPr>
            <a:spLocks noGrp="1"/>
          </p:cNvSpPr>
          <p:nvPr>
            <p:ph type="subTitle" idx="1"/>
          </p:nvPr>
        </p:nvSpPr>
        <p:spPr>
          <a:xfrm>
            <a:off x="1524000" y="1627632"/>
            <a:ext cx="9144000" cy="3995928"/>
          </a:xfrm>
        </p:spPr>
        <p:txBody>
          <a:bodyPr>
            <a:noAutofit/>
          </a:bodyPr>
          <a:lstStyle/>
          <a:p>
            <a:pPr algn="l"/>
            <a:r>
              <a:rPr lang="en-US" sz="1600" dirty="0" smtClean="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Most of the employees </a:t>
            </a:r>
            <a:r>
              <a:rPr lang="en-US" sz="1600" dirty="0" err="1">
                <a:latin typeface="Times New Roman" panose="02020603050405020304" pitchFamily="18" charset="0"/>
                <a:cs typeface="Times New Roman" panose="02020603050405020304" pitchFamily="18" charset="0"/>
              </a:rPr>
              <a:t>doin</a:t>
            </a:r>
            <a:r>
              <a:rPr lang="en-US" sz="1600" dirty="0">
                <a:latin typeface="Times New Roman" panose="02020603050405020304" pitchFamily="18" charset="0"/>
                <a:cs typeface="Times New Roman" panose="02020603050405020304" pitchFamily="18" charset="0"/>
              </a:rPr>
              <a:t> job has came from Electronics and Communication Engineering </a:t>
            </a:r>
            <a:r>
              <a:rPr lang="en-US" sz="1600" dirty="0" smtClean="0">
                <a:latin typeface="Times New Roman" panose="02020603050405020304" pitchFamily="18" charset="0"/>
                <a:cs typeface="Times New Roman" panose="02020603050405020304" pitchFamily="18" charset="0"/>
              </a:rPr>
              <a:t>Branch.</a:t>
            </a:r>
          </a:p>
          <a:p>
            <a:pPr algn="l"/>
            <a:r>
              <a:rPr lang="en-US" sz="1600" dirty="0" smtClean="0">
                <a:latin typeface="Times New Roman" panose="02020603050405020304" pitchFamily="18" charset="0"/>
                <a:cs typeface="Times New Roman" panose="02020603050405020304" pitchFamily="18" charset="0"/>
              </a:rPr>
              <a:t>12. </a:t>
            </a:r>
            <a:r>
              <a:rPr lang="en-US" sz="1600" dirty="0">
                <a:latin typeface="Times New Roman" panose="02020603050405020304" pitchFamily="18" charset="0"/>
                <a:cs typeface="Times New Roman" panose="02020603050405020304" pitchFamily="18" charset="0"/>
              </a:rPr>
              <a:t>Most of the employee has completed their 10th from CBSE </a:t>
            </a:r>
            <a:r>
              <a:rPr lang="en-US" sz="1600" dirty="0" smtClean="0">
                <a:latin typeface="Times New Roman" panose="02020603050405020304" pitchFamily="18" charset="0"/>
                <a:cs typeface="Times New Roman" panose="02020603050405020304" pitchFamily="18" charset="0"/>
              </a:rPr>
              <a:t>Board.</a:t>
            </a:r>
          </a:p>
          <a:p>
            <a:pPr algn="l"/>
            <a:r>
              <a:rPr lang="en-US" sz="1600" dirty="0" smtClean="0">
                <a:latin typeface="Times New Roman" panose="02020603050405020304" pitchFamily="18" charset="0"/>
                <a:cs typeface="Times New Roman" panose="02020603050405020304" pitchFamily="18" charset="0"/>
              </a:rPr>
              <a:t>13. </a:t>
            </a:r>
            <a:r>
              <a:rPr lang="en-US" sz="1600" dirty="0">
                <a:latin typeface="Times New Roman" panose="02020603050405020304" pitchFamily="18" charset="0"/>
                <a:cs typeface="Times New Roman" panose="02020603050405020304" pitchFamily="18" charset="0"/>
              </a:rPr>
              <a:t>Most of the employee has completed their 12th from CBSE </a:t>
            </a:r>
            <a:r>
              <a:rPr lang="en-US" sz="1600" dirty="0" smtClean="0">
                <a:latin typeface="Times New Roman" panose="02020603050405020304" pitchFamily="18" charset="0"/>
                <a:cs typeface="Times New Roman" panose="02020603050405020304" pitchFamily="18" charset="0"/>
              </a:rPr>
              <a:t>Board.</a:t>
            </a:r>
          </a:p>
          <a:p>
            <a:pPr algn="l"/>
            <a:r>
              <a:rPr lang="en-US" sz="1600" dirty="0" smtClean="0">
                <a:latin typeface="Times New Roman" panose="02020603050405020304" pitchFamily="18" charset="0"/>
                <a:cs typeface="Times New Roman" panose="02020603050405020304" pitchFamily="18" charset="0"/>
              </a:rPr>
              <a:t>14. </a:t>
            </a:r>
            <a:r>
              <a:rPr lang="en-US" sz="1600" dirty="0">
                <a:latin typeface="Times New Roman" panose="02020603050405020304" pitchFamily="18" charset="0"/>
                <a:cs typeface="Times New Roman" panose="02020603050405020304" pitchFamily="18" charset="0"/>
              </a:rPr>
              <a:t>Most of the employee has completed their Graduation from Uttar Pradesh </a:t>
            </a:r>
            <a:r>
              <a:rPr lang="en-US" sz="1600" dirty="0" smtClean="0">
                <a:latin typeface="Times New Roman" panose="02020603050405020304" pitchFamily="18" charset="0"/>
                <a:cs typeface="Times New Roman" panose="02020603050405020304" pitchFamily="18" charset="0"/>
              </a:rPr>
              <a:t>State.</a:t>
            </a:r>
          </a:p>
          <a:p>
            <a:pPr algn="l"/>
            <a:r>
              <a:rPr lang="en-US" sz="1600" dirty="0" smtClean="0">
                <a:latin typeface="Times New Roman" panose="02020603050405020304" pitchFamily="18" charset="0"/>
                <a:cs typeface="Times New Roman" panose="02020603050405020304" pitchFamily="18" charset="0"/>
              </a:rPr>
              <a:t>15. </a:t>
            </a:r>
            <a:r>
              <a:rPr lang="en-US" sz="1600" dirty="0">
                <a:latin typeface="Times New Roman" panose="02020603050405020304" pitchFamily="18" charset="0"/>
                <a:cs typeface="Times New Roman" panose="02020603050405020304" pitchFamily="18" charset="0"/>
              </a:rPr>
              <a:t>Most of the employee has completed their Graduation Degree in </a:t>
            </a:r>
            <a:r>
              <a:rPr lang="en-US" sz="1600" dirty="0" err="1" smtClean="0">
                <a:latin typeface="Times New Roman" panose="02020603050405020304" pitchFamily="18" charset="0"/>
                <a:cs typeface="Times New Roman" panose="02020603050405020304" pitchFamily="18" charset="0"/>
              </a:rPr>
              <a:t>B.Tech</a:t>
            </a:r>
            <a:r>
              <a:rPr lang="en-US" sz="1600" dirty="0" smtClean="0">
                <a:latin typeface="Times New Roman" panose="02020603050405020304" pitchFamily="18" charset="0"/>
                <a:cs typeface="Times New Roman" panose="02020603050405020304" pitchFamily="18" charset="0"/>
              </a:rPr>
              <a:t>/B.E.</a:t>
            </a:r>
          </a:p>
        </p:txBody>
      </p:sp>
    </p:spTree>
    <p:extLst>
      <p:ext uri="{BB962C8B-B14F-4D97-AF65-F5344CB8AC3E}">
        <p14:creationId xmlns:p14="http://schemas.microsoft.com/office/powerpoint/2010/main" val="326760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811"/>
            <a:ext cx="9144000" cy="916749"/>
          </a:xfrm>
        </p:spPr>
        <p:txBody>
          <a:bodyPr>
            <a:normAutofit/>
          </a:bodyPr>
          <a:lstStyle/>
          <a:p>
            <a:r>
              <a:rPr lang="en-US" sz="3200" b="1" dirty="0" smtClean="0">
                <a:latin typeface="Times New Roman" panose="02020603050405020304" pitchFamily="18" charset="0"/>
                <a:cs typeface="Times New Roman" panose="02020603050405020304" pitchFamily="18" charset="0"/>
              </a:rPr>
              <a:t>Bi-</a:t>
            </a:r>
            <a:r>
              <a:rPr lang="en-US" sz="3200" b="1" dirty="0" err="1" smtClean="0">
                <a:latin typeface="Times New Roman" panose="02020603050405020304" pitchFamily="18" charset="0"/>
                <a:cs typeface="Times New Roman" panose="02020603050405020304" pitchFamily="18" charset="0"/>
              </a:rPr>
              <a:t>Variate</a:t>
            </a:r>
            <a:r>
              <a:rPr lang="en-US" sz="3200" b="1" dirty="0" smtClean="0">
                <a:latin typeface="Times New Roman" panose="02020603050405020304" pitchFamily="18" charset="0"/>
                <a:cs typeface="Times New Roman" panose="02020603050405020304" pitchFamily="18" charset="0"/>
              </a:rPr>
              <a:t> Analysis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7696" y="1051560"/>
            <a:ext cx="9144000" cy="5148072"/>
          </a:xfrm>
        </p:spPr>
        <p:txBody>
          <a:bodyPr>
            <a:normAutofit/>
          </a:bodyPr>
          <a:lstStyle/>
          <a:p>
            <a:pPr marL="508000" indent="-457200" algn="l">
              <a:buAutoNum type="arabicPeriod"/>
            </a:pPr>
            <a:r>
              <a:rPr lang="en-US" sz="1600" dirty="0" smtClean="0">
                <a:latin typeface="Times New Roman" panose="02020603050405020304" pitchFamily="18" charset="0"/>
                <a:cs typeface="Times New Roman" panose="02020603050405020304" pitchFamily="18" charset="0"/>
              </a:rPr>
              <a:t>Most </a:t>
            </a:r>
            <a:r>
              <a:rPr lang="en-US" sz="1600" dirty="0">
                <a:latin typeface="Times New Roman" panose="02020603050405020304" pitchFamily="18" charset="0"/>
                <a:cs typeface="Times New Roman" panose="02020603050405020304" pitchFamily="18" charset="0"/>
              </a:rPr>
              <a:t>of the employee are came from Electronic and Communication </a:t>
            </a:r>
            <a:r>
              <a:rPr lang="en-US" sz="1600" dirty="0" err="1">
                <a:latin typeface="Times New Roman" panose="02020603050405020304" pitchFamily="18" charset="0"/>
                <a:cs typeface="Times New Roman" panose="02020603050405020304" pitchFamily="18" charset="0"/>
              </a:rPr>
              <a:t>Engg</a:t>
            </a:r>
            <a:r>
              <a:rPr lang="en-US" sz="1600" dirty="0">
                <a:latin typeface="Times New Roman" panose="02020603050405020304" pitchFamily="18" charset="0"/>
                <a:cs typeface="Times New Roman" panose="02020603050405020304" pitchFamily="18" charset="0"/>
              </a:rPr>
              <a:t> near about 880 in that Male are 668 and Female are 212</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Most of the employee are having Software </a:t>
            </a:r>
            <a:r>
              <a:rPr lang="en-US" sz="1600" dirty="0" err="1">
                <a:latin typeface="Times New Roman" panose="02020603050405020304" pitchFamily="18" charset="0"/>
                <a:cs typeface="Times New Roman" panose="02020603050405020304" pitchFamily="18" charset="0"/>
              </a:rPr>
              <a:t>Engg</a:t>
            </a:r>
            <a:r>
              <a:rPr lang="en-US" sz="1600" dirty="0">
                <a:latin typeface="Times New Roman" panose="02020603050405020304" pitchFamily="18" charset="0"/>
                <a:cs typeface="Times New Roman" panose="02020603050405020304" pitchFamily="18" charset="0"/>
              </a:rPr>
              <a:t> Designation near about 539 in that Male are 408 and Female are 131</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Most of the employee doing job in </a:t>
            </a:r>
            <a:r>
              <a:rPr lang="en-US" sz="1600" dirty="0" err="1">
                <a:latin typeface="Times New Roman" panose="02020603050405020304" pitchFamily="18" charset="0"/>
                <a:cs typeface="Times New Roman" panose="02020603050405020304" pitchFamily="18" charset="0"/>
              </a:rPr>
              <a:t>Banglore</a:t>
            </a:r>
            <a:r>
              <a:rPr lang="en-US" sz="1600" dirty="0">
                <a:latin typeface="Times New Roman" panose="02020603050405020304" pitchFamily="18" charset="0"/>
                <a:cs typeface="Times New Roman" panose="02020603050405020304" pitchFamily="18" charset="0"/>
              </a:rPr>
              <a:t> near about 647 in that Male are 473 and Female are 174</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There is a relationship between 10thPercentage and 12th Percentage of Employee, If 10th Percentage is increasing so 12th percentage is also increased</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smtClean="0">
                <a:latin typeface="Times New Roman" panose="02020603050405020304" pitchFamily="18" charset="0"/>
                <a:cs typeface="Times New Roman" panose="02020603050405020304" pitchFamily="18" charset="0"/>
              </a:rPr>
              <a:t>SHOCKING INSIGHT ,Tier </a:t>
            </a:r>
            <a:r>
              <a:rPr lang="en-US" sz="1600" dirty="0">
                <a:latin typeface="Times New Roman" panose="02020603050405020304" pitchFamily="18" charset="0"/>
                <a:cs typeface="Times New Roman" panose="02020603050405020304" pitchFamily="18" charset="0"/>
              </a:rPr>
              <a:t>2 college Employees getting more salary than Tier 1 college </a:t>
            </a:r>
            <a:r>
              <a:rPr lang="en-US" sz="1600" dirty="0" smtClean="0">
                <a:latin typeface="Times New Roman" panose="02020603050405020304" pitchFamily="18" charset="0"/>
                <a:cs typeface="Times New Roman" panose="02020603050405020304" pitchFamily="18" charset="0"/>
              </a:rPr>
              <a:t>employees.</a:t>
            </a:r>
          </a:p>
          <a:p>
            <a:pPr marL="508000" indent="-457200" algn="l">
              <a:buAutoNum type="arabicPeriod"/>
            </a:pPr>
            <a:r>
              <a:rPr lang="en-US" sz="1600" dirty="0">
                <a:latin typeface="Times New Roman" panose="02020603050405020304" pitchFamily="18" charset="0"/>
                <a:cs typeface="Times New Roman" panose="02020603050405020304" pitchFamily="18" charset="0"/>
              </a:rPr>
              <a:t>JUNIOR MANAGER Designation Getting More salaries as compare to all designations</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Female are less than Male but when it come to salaries , Average salary for male is high but female getting near about high salaries</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SWEDEN , ANGUL , MUZAFFARPUR , LONDON ,JOHANNESBURG city providing more average salaries to employees</a:t>
            </a:r>
            <a:r>
              <a:rPr lang="en-US" sz="1600" dirty="0" smtClean="0">
                <a:latin typeface="Times New Roman" panose="02020603050405020304" pitchFamily="18" charset="0"/>
                <a:cs typeface="Times New Roman" panose="02020603050405020304" pitchFamily="18" charset="0"/>
              </a:rPr>
              <a:t>.</a:t>
            </a:r>
          </a:p>
          <a:p>
            <a:pPr marL="508000" indent="-457200" algn="l">
              <a:buAutoNum type="arabicPeriod"/>
            </a:pPr>
            <a:r>
              <a:rPr lang="en-US" sz="1600" dirty="0">
                <a:latin typeface="Times New Roman" panose="02020603050405020304" pitchFamily="18" charset="0"/>
                <a:cs typeface="Times New Roman" panose="02020603050405020304" pitchFamily="18" charset="0"/>
              </a:rPr>
              <a:t>HOWRAH , MUVATTUPUZA city providing less average salaries to </a:t>
            </a:r>
            <a:r>
              <a:rPr lang="en-US" sz="1600" dirty="0" smtClean="0">
                <a:latin typeface="Times New Roman" panose="02020603050405020304" pitchFamily="18" charset="0"/>
                <a:cs typeface="Times New Roman" panose="02020603050405020304" pitchFamily="18" charset="0"/>
              </a:rPr>
              <a:t>employees.</a:t>
            </a:r>
          </a:p>
          <a:p>
            <a:pPr marL="508000" indent="-457200" algn="l">
              <a:buAutoNum type="arabicPeriod"/>
            </a:pPr>
            <a:r>
              <a:rPr lang="en-US" sz="1600" dirty="0">
                <a:latin typeface="Times New Roman" panose="02020603050405020304" pitchFamily="18" charset="0"/>
                <a:cs typeface="Times New Roman" panose="02020603050405020304" pitchFamily="18" charset="0"/>
              </a:rPr>
              <a:t>Employees getting more average salary who has completed their Graduation in Polymer Technology Branch.</a:t>
            </a:r>
            <a:endParaRPr lang="en-US" sz="1600" dirty="0" smtClean="0">
              <a:latin typeface="Times New Roman" panose="02020603050405020304" pitchFamily="18" charset="0"/>
              <a:cs typeface="Times New Roman" panose="02020603050405020304" pitchFamily="18" charset="0"/>
            </a:endParaRPr>
          </a:p>
          <a:p>
            <a:pPr marL="508000" indent="-457200" algn="l">
              <a:buAutoNum type="arabicPeriod"/>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20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33742"/>
            <a:ext cx="9144000" cy="4901882"/>
          </a:xfrm>
        </p:spPr>
        <p:txBody>
          <a:bodyPr>
            <a:normAutofit/>
          </a:bodyPr>
          <a:lstStyle/>
          <a:p>
            <a:pPr algn="l"/>
            <a:r>
              <a:rPr lang="en-US" sz="1600" dirty="0">
                <a:latin typeface="Times New Roman" panose="02020603050405020304" pitchFamily="18" charset="0"/>
                <a:cs typeface="Times New Roman" panose="02020603050405020304" pitchFamily="18" charset="0"/>
              </a:rPr>
              <a:t>11. Employees getting less average salary who has completed their Graduation in Electronics branch</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12. </a:t>
            </a:r>
            <a:r>
              <a:rPr lang="en-US" sz="1600" dirty="0">
                <a:latin typeface="Times New Roman" panose="02020603050405020304" pitchFamily="18" charset="0"/>
                <a:cs typeface="Times New Roman" panose="02020603050405020304" pitchFamily="18" charset="0"/>
              </a:rPr>
              <a:t>People are earning more who has completed their </a:t>
            </a:r>
            <a:r>
              <a:rPr lang="en-US" sz="1600" dirty="0" err="1">
                <a:latin typeface="Times New Roman" panose="02020603050405020304" pitchFamily="18" charset="0"/>
                <a:cs typeface="Times New Roman" panose="02020603050405020304" pitchFamily="18" charset="0"/>
              </a:rPr>
              <a:t>M.Tech</a:t>
            </a:r>
            <a:r>
              <a:rPr lang="en-US" sz="1600" dirty="0">
                <a:latin typeface="Times New Roman" panose="02020603050405020304" pitchFamily="18" charset="0"/>
                <a:cs typeface="Times New Roman" panose="02020603050405020304" pitchFamily="18" charset="0"/>
              </a:rPr>
              <a:t>/M.E as compare to MSC ,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 , MCA</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13. </a:t>
            </a:r>
            <a:r>
              <a:rPr lang="en-US" sz="1600" dirty="0" err="1" smtClean="0">
                <a:latin typeface="Times New Roman" panose="02020603050405020304" pitchFamily="18" charset="0"/>
                <a:cs typeface="Times New Roman" panose="02020603050405020304" pitchFamily="18" charset="0"/>
              </a:rPr>
              <a:t>Heatmap</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showing :-</a:t>
            </a:r>
          </a:p>
          <a:p>
            <a:pPr algn="l"/>
            <a:r>
              <a:rPr lang="en-US" sz="1600" dirty="0" smtClean="0">
                <a:latin typeface="Times New Roman" panose="02020603050405020304" pitchFamily="18" charset="0"/>
                <a:cs typeface="Times New Roman" panose="02020603050405020304" pitchFamily="18" charset="0"/>
              </a:rPr>
              <a:t>	* Ranges </a:t>
            </a:r>
            <a:r>
              <a:rPr lang="en-US" sz="1600" dirty="0">
                <a:latin typeface="Times New Roman" panose="02020603050405020304" pitchFamily="18" charset="0"/>
                <a:cs typeface="Times New Roman" panose="02020603050405020304" pitchFamily="18" charset="0"/>
              </a:rPr>
              <a:t>-0.2 to +0.4 </a:t>
            </a:r>
            <a:r>
              <a:rPr lang="en-US" sz="1600" dirty="0" err="1">
                <a:latin typeface="Times New Roman" panose="02020603050405020304" pitchFamily="18" charset="0"/>
                <a:cs typeface="Times New Roman" panose="02020603050405020304" pitchFamily="18" charset="0"/>
              </a:rPr>
              <a:t>represnting</a:t>
            </a:r>
            <a:r>
              <a:rPr lang="en-US" sz="1600" dirty="0">
                <a:latin typeface="Times New Roman" panose="02020603050405020304" pitchFamily="18" charset="0"/>
                <a:cs typeface="Times New Roman" panose="02020603050405020304" pitchFamily="18" charset="0"/>
              </a:rPr>
              <a:t> Negative correlation which is shown by dark </a:t>
            </a:r>
            <a:r>
              <a:rPr lang="en-US" sz="1600" dirty="0" err="1">
                <a:latin typeface="Times New Roman" panose="02020603050405020304" pitchFamily="18" charset="0"/>
                <a:cs typeface="Times New Roman" panose="02020603050405020304" pitchFamily="18" charset="0"/>
              </a:rPr>
              <a:t>colour</a:t>
            </a:r>
            <a:r>
              <a:rPr lang="en-US" sz="1600" dirty="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	* Ranges </a:t>
            </a:r>
            <a:r>
              <a:rPr lang="en-US" sz="1600" dirty="0">
                <a:latin typeface="Times New Roman" panose="02020603050405020304" pitchFamily="18" charset="0"/>
                <a:cs typeface="Times New Roman" panose="02020603050405020304" pitchFamily="18" charset="0"/>
              </a:rPr>
              <a:t>+0.5 to +1.0 </a:t>
            </a:r>
            <a:r>
              <a:rPr lang="en-US" sz="1600" dirty="0" err="1">
                <a:latin typeface="Times New Roman" panose="02020603050405020304" pitchFamily="18" charset="0"/>
                <a:cs typeface="Times New Roman" panose="02020603050405020304" pitchFamily="18" charset="0"/>
              </a:rPr>
              <a:t>respreseting</a:t>
            </a:r>
            <a:r>
              <a:rPr lang="en-US" sz="1600" dirty="0">
                <a:latin typeface="Times New Roman" panose="02020603050405020304" pitchFamily="18" charset="0"/>
                <a:cs typeface="Times New Roman" panose="02020603050405020304" pitchFamily="18" charset="0"/>
              </a:rPr>
              <a:t> Positive correlation which is shown by light </a:t>
            </a:r>
            <a:r>
              <a:rPr lang="en-US" sz="1600" dirty="0" err="1">
                <a:latin typeface="Times New Roman" panose="02020603050405020304" pitchFamily="18" charset="0"/>
                <a:cs typeface="Times New Roman" panose="02020603050405020304" pitchFamily="18" charset="0"/>
              </a:rPr>
              <a:t>colour</a:t>
            </a:r>
            <a:r>
              <a:rPr lang="en-US" sz="1600" dirty="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	* 10th </a:t>
            </a:r>
            <a:r>
              <a:rPr lang="en-US" sz="1600" dirty="0">
                <a:latin typeface="Times New Roman" panose="02020603050405020304" pitchFamily="18" charset="0"/>
                <a:cs typeface="Times New Roman" panose="02020603050405020304" pitchFamily="18" charset="0"/>
              </a:rPr>
              <a:t>Percentage and 12th Percentage of employees is having correlation.</a:t>
            </a: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78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5707"/>
            <a:ext cx="9144000" cy="953325"/>
          </a:xfrm>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682496"/>
            <a:ext cx="9144000" cy="3575304"/>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		Most of the employees is from tier 2 college and the shocking insight is tier 2 colleges employee is earning more than tier 1 college , Junior Manager is earning more as compare to all designations, But most of jobs are coming from Software Engineer designation , The average salary is high in city like Sweden and The average salary is low in city like Howrah.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1867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611</Words>
  <Application>Microsoft Office PowerPoint</Application>
  <PresentationFormat>Widescreen</PresentationFormat>
  <Paragraphs>54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 Black</vt:lpstr>
      <vt:lpstr>Calibri</vt:lpstr>
      <vt:lpstr>Times New Roman</vt:lpstr>
      <vt:lpstr>Libre Baskerville</vt:lpstr>
      <vt:lpstr>Arial</vt:lpstr>
      <vt:lpstr>Office Theme</vt:lpstr>
      <vt:lpstr>PowerPoint Presentation</vt:lpstr>
      <vt:lpstr>PowerPoint Presentation</vt:lpstr>
      <vt:lpstr>Problem Statement :-    Test the claim that "Times of India article dated Jan 18, 2019 states that “After doing your Computer Science Engineering if you take up jobs as a Programming Analyst, Software Engineer, Hardware Engineer and Associate Engineer you can earn up to 2.5-3 lakhs as a fresh graduate.” "  Constraints :-   To minimize the time  Data Description :-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vt:lpstr>
      <vt:lpstr>Data Cleaning Steps</vt:lpstr>
      <vt:lpstr>Univariate Analysis</vt:lpstr>
      <vt:lpstr>PowerPoint Presentation</vt:lpstr>
      <vt:lpstr>Bi-Variate Analysis</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8</cp:revision>
  <dcterms:created xsi:type="dcterms:W3CDTF">2021-02-16T05:19:01Z</dcterms:created>
  <dcterms:modified xsi:type="dcterms:W3CDTF">2024-02-18T14:43:28Z</dcterms:modified>
</cp:coreProperties>
</file>