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64" r:id="rId4"/>
    <p:sldId id="263" r:id="rId5"/>
    <p:sldId id="260" r:id="rId6"/>
    <p:sldId id="261" r:id="rId7"/>
    <p:sldId id="262" r:id="rId8"/>
    <p:sldId id="265" r:id="rId9"/>
    <p:sldId id="266" r:id="rId10"/>
    <p:sldId id="267" r:id="rId11"/>
    <p:sldId id="269" r:id="rId12"/>
    <p:sldId id="268" r:id="rId13"/>
    <p:sldId id="270" r:id="rId14"/>
    <p:sldId id="271" r:id="rId15"/>
    <p:sldId id="259"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Libre Baskerville" panose="020B0604020202020204" charset="0"/>
      <p:regular r:id="rId22"/>
      <p:bold r:id="rId23"/>
      <p:italic r:id="rId24"/>
    </p:embeddedFont>
    <p:embeddedFont>
      <p:font typeface="Lato Black" panose="020B0604020202020204" charset="0"/>
      <p:bold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25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582762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9822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3641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498702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adnanbaig2002/"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adnanbaig963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109728"/>
            <a:ext cx="12190815" cy="6388537"/>
          </a:xfrm>
          <a:prstGeom prst="rect">
            <a:avLst/>
          </a:prstGeom>
          <a:noFill/>
          <a:ln>
            <a:noFill/>
          </a:ln>
        </p:spPr>
      </p:pic>
      <p:sp>
        <p:nvSpPr>
          <p:cNvPr id="99" name="Google Shape;99;p1"/>
          <p:cNvSpPr txBox="1"/>
          <p:nvPr/>
        </p:nvSpPr>
        <p:spPr>
          <a:xfrm>
            <a:off x="2472904" y="3516818"/>
            <a:ext cx="7246189" cy="123106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0" i="0" u="none" strike="noStrike" cap="none" dirty="0">
                <a:solidFill>
                  <a:schemeClr val="accent1"/>
                </a:solidFill>
                <a:latin typeface="Calibri"/>
                <a:ea typeface="Calibri"/>
                <a:cs typeface="Calibri"/>
                <a:sym typeface="Calibri"/>
              </a:rPr>
              <a:t/>
            </a:r>
            <a:br>
              <a:rPr lang="en-IN" sz="1800" b="0" i="0" u="none" strike="noStrike" cap="none" dirty="0">
                <a:solidFill>
                  <a:schemeClr val="accent1"/>
                </a:solidFill>
                <a:latin typeface="Calibri"/>
                <a:ea typeface="Calibri"/>
                <a:cs typeface="Calibri"/>
                <a:sym typeface="Calibri"/>
              </a:rPr>
            </a:br>
            <a:r>
              <a:rPr lang="en-IN" sz="2800" b="0" i="0" u="none" strike="noStrike" cap="none" dirty="0" smtClean="0">
                <a:solidFill>
                  <a:schemeClr val="accent1"/>
                </a:solidFill>
                <a:latin typeface="Calibri"/>
                <a:ea typeface="Calibri"/>
                <a:cs typeface="Calibri"/>
                <a:sym typeface="Calibri"/>
              </a:rPr>
              <a:t>“</a:t>
            </a:r>
            <a:r>
              <a:rPr lang="en-IN" sz="2800" b="1" dirty="0" smtClean="0">
                <a:solidFill>
                  <a:schemeClr val="accent1"/>
                </a:solidFill>
                <a:latin typeface="Calibri"/>
                <a:ea typeface="Calibri"/>
                <a:cs typeface="Calibri"/>
                <a:sym typeface="Calibri"/>
              </a:rPr>
              <a:t>HUMAN PERSONALITY PREDICTION BASED ON BEHAVIOURAL FACTORS”</a:t>
            </a:r>
            <a:endParaRPr sz="1800" b="1" dirty="0">
              <a:solidFill>
                <a:schemeClr val="accent1"/>
              </a:solidFill>
            </a:endParaRPr>
          </a:p>
        </p:txBody>
      </p:sp>
      <p:sp>
        <p:nvSpPr>
          <p:cNvPr id="2" name="TextBox 1"/>
          <p:cNvSpPr txBox="1"/>
          <p:nvPr/>
        </p:nvSpPr>
        <p:spPr>
          <a:xfrm flipH="1">
            <a:off x="438909" y="5971032"/>
            <a:ext cx="2276858" cy="369332"/>
          </a:xfrm>
          <a:prstGeom prst="rect">
            <a:avLst/>
          </a:prstGeom>
          <a:noFill/>
        </p:spPr>
        <p:txBody>
          <a:bodyPr wrap="square" rtlCol="0">
            <a:spAutoFit/>
          </a:bodyPr>
          <a:lstStyle/>
          <a:p>
            <a:r>
              <a:rPr lang="en-US" sz="1800" b="1" dirty="0" smtClean="0">
                <a:latin typeface="Times New Roman" panose="02020603050405020304" pitchFamily="18" charset="0"/>
                <a:cs typeface="Times New Roman" panose="02020603050405020304" pitchFamily="18" charset="0"/>
              </a:rPr>
              <a:t>ADNAN BAIG</a:t>
            </a:r>
            <a:endParaRPr lang="en-US" sz="18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2064" y="173737"/>
            <a:ext cx="11109960" cy="530352"/>
          </a:xfrm>
        </p:spPr>
        <p:txBody>
          <a:bodyPr>
            <a:noAutofit/>
          </a:bodyPr>
          <a:lstStyle/>
          <a:p>
            <a:pPr algn="l"/>
            <a:r>
              <a:rPr lang="en-US" sz="2400" b="1" u="sng" dirty="0" smtClean="0">
                <a:solidFill>
                  <a:srgbClr val="FF0000"/>
                </a:solidFill>
                <a:latin typeface="Times New Roman" panose="02020603050405020304" pitchFamily="18" charset="0"/>
                <a:cs typeface="Times New Roman" panose="02020603050405020304" pitchFamily="18" charset="0"/>
              </a:rPr>
              <a:t>Machine Learning Model Building</a:t>
            </a:r>
            <a:endParaRPr lang="en-US" sz="2400" b="1" u="sng"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12064" y="877824"/>
            <a:ext cx="11109960" cy="5230368"/>
          </a:xfrm>
        </p:spPr>
        <p:txBody>
          <a:bodyPr/>
          <a:lstStyle/>
          <a:p>
            <a:pPr algn="l"/>
            <a:r>
              <a:rPr lang="en-US" dirty="0" smtClean="0"/>
              <a:t>	</a:t>
            </a:r>
            <a:r>
              <a:rPr lang="en-US" sz="1600" dirty="0" smtClean="0">
                <a:latin typeface="Times New Roman" panose="02020603050405020304" pitchFamily="18" charset="0"/>
                <a:cs typeface="Times New Roman" panose="02020603050405020304" pitchFamily="18" charset="0"/>
              </a:rPr>
              <a:t>Selection of machine learning algorithm is crucial and confusing task, based on my problem statement my data was normally distributed and target is categorical variable, so I have used Gaussian Naive Bayes Algorithm, also I developed pipeline and in that pipeline I served different algorithm and based on their performance I selected best performing algorithm so in that Gaussian Naïve Bayes Algorithm was best and accurate performing algorithm.</a:t>
            </a:r>
          </a:p>
          <a:p>
            <a:pPr algn="l"/>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I split the data into X as inputs </a:t>
            </a:r>
            <a:r>
              <a:rPr lang="en-US" sz="1600" dirty="0" err="1" smtClean="0">
                <a:latin typeface="Times New Roman" panose="02020603050405020304" pitchFamily="18" charset="0"/>
                <a:cs typeface="Times New Roman" panose="02020603050405020304" pitchFamily="18" charset="0"/>
              </a:rPr>
              <a:t>ans</a:t>
            </a:r>
            <a:r>
              <a:rPr lang="en-US" sz="1600" dirty="0" smtClean="0">
                <a:latin typeface="Times New Roman" panose="02020603050405020304" pitchFamily="18" charset="0"/>
                <a:cs typeface="Times New Roman" panose="02020603050405020304" pitchFamily="18" charset="0"/>
              </a:rPr>
              <a:t> Y as Output and then split inputs and output into train and test after splitting looks as </a:t>
            </a:r>
            <a:r>
              <a:rPr lang="en-US" sz="1600" dirty="0" err="1" smtClean="0">
                <a:latin typeface="Times New Roman" panose="02020603050405020304" pitchFamily="18" charset="0"/>
                <a:cs typeface="Times New Roman" panose="02020603050405020304" pitchFamily="18" charset="0"/>
              </a:rPr>
              <a:t>X_train</a:t>
            </a:r>
            <a:r>
              <a:rPr lang="en-US" sz="1600" dirty="0" smtClean="0">
                <a:latin typeface="Times New Roman" panose="02020603050405020304" pitchFamily="18" charset="0"/>
                <a:cs typeface="Times New Roman" panose="02020603050405020304" pitchFamily="18" charset="0"/>
              </a:rPr>
              <a:t> , </a:t>
            </a:r>
            <a:r>
              <a:rPr lang="en-US" sz="1600" dirty="0" err="1" smtClean="0">
                <a:latin typeface="Times New Roman" panose="02020603050405020304" pitchFamily="18" charset="0"/>
                <a:cs typeface="Times New Roman" panose="02020603050405020304" pitchFamily="18" charset="0"/>
              </a:rPr>
              <a:t>X_test</a:t>
            </a:r>
            <a:r>
              <a:rPr lang="en-US" sz="1600" dirty="0" smtClean="0">
                <a:latin typeface="Times New Roman" panose="02020603050405020304" pitchFamily="18" charset="0"/>
                <a:cs typeface="Times New Roman" panose="02020603050405020304" pitchFamily="18" charset="0"/>
              </a:rPr>
              <a:t> , </a:t>
            </a:r>
            <a:r>
              <a:rPr lang="en-US" sz="1600" dirty="0" err="1" smtClean="0">
                <a:latin typeface="Times New Roman" panose="02020603050405020304" pitchFamily="18" charset="0"/>
                <a:cs typeface="Times New Roman" panose="02020603050405020304" pitchFamily="18" charset="0"/>
              </a:rPr>
              <a:t>y_train</a:t>
            </a:r>
            <a:r>
              <a:rPr lang="en-US" sz="1600" dirty="0" smtClean="0">
                <a:latin typeface="Times New Roman" panose="02020603050405020304" pitchFamily="18" charset="0"/>
                <a:cs typeface="Times New Roman" panose="02020603050405020304" pitchFamily="18" charset="0"/>
              </a:rPr>
              <a:t> , </a:t>
            </a:r>
            <a:r>
              <a:rPr lang="en-US" sz="1600" dirty="0" err="1" smtClean="0">
                <a:latin typeface="Times New Roman" panose="02020603050405020304" pitchFamily="18" charset="0"/>
                <a:cs typeface="Times New Roman" panose="02020603050405020304" pitchFamily="18" charset="0"/>
              </a:rPr>
              <a:t>y_test</a:t>
            </a:r>
            <a:r>
              <a:rPr lang="en-US" sz="1600" dirty="0" smtClean="0">
                <a:latin typeface="Times New Roman" panose="02020603050405020304" pitchFamily="18" charset="0"/>
                <a:cs typeface="Times New Roman" panose="02020603050405020304" pitchFamily="18" charset="0"/>
              </a:rPr>
              <a:t>. Because splitting the data is important thing to build machine learning model.</a:t>
            </a:r>
          </a:p>
          <a:p>
            <a:pPr algn="l"/>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After splitting I trained my model using </a:t>
            </a:r>
            <a:r>
              <a:rPr lang="en-US" sz="1600" dirty="0" err="1" smtClean="0">
                <a:latin typeface="Times New Roman" panose="02020603050405020304" pitchFamily="18" charset="0"/>
                <a:cs typeface="Times New Roman" panose="02020603050405020304" pitchFamily="18" charset="0"/>
              </a:rPr>
              <a:t>X_train</a:t>
            </a:r>
            <a:r>
              <a:rPr lang="en-US" sz="1600" dirty="0" smtClean="0">
                <a:latin typeface="Times New Roman" panose="02020603050405020304" pitchFamily="18" charset="0"/>
                <a:cs typeface="Times New Roman" panose="02020603050405020304" pitchFamily="18" charset="0"/>
              </a:rPr>
              <a:t> and </a:t>
            </a:r>
            <a:r>
              <a:rPr lang="en-US" sz="1600" dirty="0" err="1" smtClean="0">
                <a:latin typeface="Times New Roman" panose="02020603050405020304" pitchFamily="18" charset="0"/>
                <a:cs typeface="Times New Roman" panose="02020603050405020304" pitchFamily="18" charset="0"/>
              </a:rPr>
              <a:t>y_train</a:t>
            </a:r>
            <a:r>
              <a:rPr lang="en-US" sz="1600" dirty="0" smtClean="0">
                <a:latin typeface="Times New Roman" panose="02020603050405020304" pitchFamily="18" charset="0"/>
                <a:cs typeface="Times New Roman" panose="02020603050405020304" pitchFamily="18" charset="0"/>
              </a:rPr>
              <a:t>.</a:t>
            </a:r>
          </a:p>
          <a:p>
            <a:pPr algn="l"/>
            <a:r>
              <a:rPr lang="en-US" sz="1600"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Gaussian Naive Bayes:- </a:t>
            </a:r>
            <a:r>
              <a:rPr lang="en-US" sz="1600" dirty="0" smtClean="0">
                <a:latin typeface="Times New Roman" panose="02020603050405020304" pitchFamily="18" charset="0"/>
                <a:cs typeface="Times New Roman" panose="02020603050405020304" pitchFamily="18" charset="0"/>
              </a:rPr>
              <a:t>It is came from supervised machine learning , It follow the probability based approach, In training phase It captures the marginal and joint probability using frequency table.</a:t>
            </a:r>
          </a:p>
          <a:p>
            <a:pPr algn="l"/>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It calculate the probability by multiplying the probability of each and classify based on higher probability.</a:t>
            </a:r>
          </a:p>
          <a:p>
            <a:pPr algn="l"/>
            <a:endParaRPr lang="en-US" sz="1600" dirty="0" smtClean="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870" y="4034962"/>
            <a:ext cx="7360002" cy="2372949"/>
          </a:xfrm>
          <a:prstGeom prst="rect">
            <a:avLst/>
          </a:prstGeom>
        </p:spPr>
      </p:pic>
      <p:pic>
        <p:nvPicPr>
          <p:cNvPr id="3074" name="Picture 2" descr="An Introduction to Naïve Bayes Classifier | by Yang | Towards Data Science"/>
          <p:cNvPicPr>
            <a:picLocks noChangeAspect="1" noChangeArrowheads="1"/>
          </p:cNvPicPr>
          <p:nvPr/>
        </p:nvPicPr>
        <p:blipFill rotWithShape="1">
          <a:blip r:embed="rId3">
            <a:extLst>
              <a:ext uri="{28A0092B-C50C-407E-A947-70E740481C1C}">
                <a14:useLocalDpi xmlns:a14="http://schemas.microsoft.com/office/drawing/2010/main" val="0"/>
              </a:ext>
            </a:extLst>
          </a:blip>
          <a:srcRect l="2283" t="36547" r="37368" b="30888"/>
          <a:stretch/>
        </p:blipFill>
        <p:spPr bwMode="auto">
          <a:xfrm>
            <a:off x="7974584" y="4802631"/>
            <a:ext cx="3647440" cy="985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5852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2064" y="173737"/>
            <a:ext cx="11109960" cy="530352"/>
          </a:xfrm>
        </p:spPr>
        <p:txBody>
          <a:bodyPr>
            <a:noAutofit/>
          </a:bodyPr>
          <a:lstStyle/>
          <a:p>
            <a:pPr algn="l"/>
            <a:r>
              <a:rPr lang="en-US" sz="2400" b="1" u="sng" dirty="0" smtClean="0">
                <a:solidFill>
                  <a:srgbClr val="FF0000"/>
                </a:solidFill>
                <a:latin typeface="Times New Roman" panose="02020603050405020304" pitchFamily="18" charset="0"/>
                <a:cs typeface="Times New Roman" panose="02020603050405020304" pitchFamily="18" charset="0"/>
              </a:rPr>
              <a:t>Machine Learning Model Evaluation</a:t>
            </a:r>
            <a:endParaRPr lang="en-US" sz="2400" b="1" u="sng"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12064" y="877824"/>
            <a:ext cx="11109960" cy="5230368"/>
          </a:xfrm>
        </p:spPr>
        <p:txBody>
          <a:bodyPr/>
          <a:lstStyle/>
          <a:p>
            <a:pPr algn="l"/>
            <a:r>
              <a:rPr lang="en-US" dirty="0" smtClean="0"/>
              <a:t>	</a:t>
            </a:r>
            <a:r>
              <a:rPr lang="en-US" sz="1600" dirty="0" smtClean="0">
                <a:latin typeface="Times New Roman" panose="02020603050405020304" pitchFamily="18" charset="0"/>
                <a:cs typeface="Times New Roman" panose="02020603050405020304" pitchFamily="18" charset="0"/>
              </a:rPr>
              <a:t>In machine learning model evaluation, I used different evaluation matrix such as Accuracy score, F-1 score, Confusion matrix. Accuracy shows how often model is predicting accurately and Confusion matrix shows how much it predicted correctly as well as incorrectly. </a:t>
            </a:r>
          </a:p>
          <a:p>
            <a:pPr algn="l"/>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We can see in image Naïve Bayes is best performer as per </a:t>
            </a:r>
            <a:r>
              <a:rPr lang="en-US" sz="1600" dirty="0" smtClean="0">
                <a:latin typeface="Times New Roman" panose="02020603050405020304" pitchFamily="18" charset="0"/>
                <a:cs typeface="Times New Roman" panose="02020603050405020304" pitchFamily="18" charset="0"/>
              </a:rPr>
              <a:t>accuracy </a:t>
            </a:r>
          </a:p>
          <a:p>
            <a:pPr algn="l"/>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with 100%</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and </a:t>
            </a:r>
            <a:r>
              <a:rPr lang="en-US" sz="1600" dirty="0" smtClean="0">
                <a:latin typeface="Times New Roman" panose="02020603050405020304" pitchFamily="18" charset="0"/>
                <a:cs typeface="Times New Roman" panose="02020603050405020304" pitchFamily="18" charset="0"/>
              </a:rPr>
              <a:t>executing times as compare to other algorithm.</a:t>
            </a:r>
          </a:p>
          <a:p>
            <a:pPr algn="l"/>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Confusion Matrix:- </a:t>
            </a:r>
          </a:p>
          <a:p>
            <a:pPr algn="l"/>
            <a:r>
              <a:rPr lang="en-US" sz="1600" dirty="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algn="l"/>
            <a:endParaRPr lang="en-US" sz="1600" dirty="0" smtClean="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1425" y="1727607"/>
            <a:ext cx="4618640" cy="438058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979" y="2844381"/>
            <a:ext cx="4724809" cy="3802710"/>
          </a:xfrm>
          <a:prstGeom prst="rect">
            <a:avLst/>
          </a:prstGeom>
        </p:spPr>
      </p:pic>
    </p:spTree>
    <p:extLst>
      <p:ext uri="{BB962C8B-B14F-4D97-AF65-F5344CB8AC3E}">
        <p14:creationId xmlns:p14="http://schemas.microsoft.com/office/powerpoint/2010/main" val="19004236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92609"/>
            <a:ext cx="11155680" cy="493775"/>
          </a:xfrm>
        </p:spPr>
        <p:txBody>
          <a:bodyPr>
            <a:noAutofit/>
          </a:bodyPr>
          <a:lstStyle/>
          <a:p>
            <a:pPr algn="l"/>
            <a:r>
              <a:rPr lang="en-US" sz="2400" b="1" u="sng" dirty="0" smtClean="0">
                <a:solidFill>
                  <a:srgbClr val="FF0000"/>
                </a:solidFill>
                <a:latin typeface="Times New Roman" panose="02020603050405020304" pitchFamily="18" charset="0"/>
                <a:cs typeface="Times New Roman" panose="02020603050405020304" pitchFamily="18" charset="0"/>
              </a:rPr>
              <a:t>Machine Learning Model Deployment</a:t>
            </a:r>
            <a:endParaRPr lang="en-US" sz="2400" b="1" u="sng"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57200" y="786384"/>
            <a:ext cx="11155680" cy="5394960"/>
          </a:xfrm>
        </p:spPr>
        <p:txBody>
          <a:bodyPr>
            <a:normAutofit/>
          </a:bodyPr>
          <a:lstStyle/>
          <a:p>
            <a:pPr algn="just"/>
            <a:endParaRPr lang="en-US" sz="1600" dirty="0" smtClean="0"/>
          </a:p>
          <a:p>
            <a:pPr algn="just"/>
            <a:endParaRPr lang="en-US" sz="1600" dirty="0"/>
          </a:p>
          <a:p>
            <a:pPr algn="just"/>
            <a:endParaRPr lang="en-US" sz="1600" dirty="0" smtClean="0"/>
          </a:p>
          <a:p>
            <a:pPr algn="just"/>
            <a:endParaRPr lang="en-US" sz="1600" dirty="0"/>
          </a:p>
          <a:p>
            <a:pPr algn="just"/>
            <a:endParaRPr lang="en-US" sz="1600" dirty="0" smtClean="0"/>
          </a:p>
          <a:p>
            <a:pPr algn="just"/>
            <a:endParaRPr lang="en-US" sz="1600" dirty="0"/>
          </a:p>
          <a:p>
            <a:pPr algn="just"/>
            <a:endParaRPr lang="en-US" sz="1600" dirty="0" smtClean="0"/>
          </a:p>
          <a:p>
            <a:pPr algn="just"/>
            <a:endParaRPr lang="en-US" sz="1600" dirty="0"/>
          </a:p>
          <a:p>
            <a:pPr algn="just"/>
            <a:endParaRPr lang="en-US" sz="1600" dirty="0" smtClean="0"/>
          </a:p>
          <a:p>
            <a:pPr algn="just"/>
            <a:endParaRPr lang="en-US" sz="1600" dirty="0"/>
          </a:p>
          <a:p>
            <a:pPr algn="just"/>
            <a:endParaRPr lang="en-US" sz="1600" dirty="0" smtClean="0"/>
          </a:p>
          <a:p>
            <a:pPr algn="just"/>
            <a:endParaRPr lang="en-US" sz="1600" dirty="0" smtClean="0"/>
          </a:p>
          <a:p>
            <a:pPr algn="just"/>
            <a:endParaRPr lang="en-US" sz="1600" dirty="0"/>
          </a:p>
          <a:p>
            <a:pPr algn="just"/>
            <a:r>
              <a:rPr lang="en-US" sz="1600" dirty="0" smtClean="0"/>
              <a:t>	</a:t>
            </a:r>
            <a:r>
              <a:rPr lang="en-US" sz="1600" dirty="0" smtClean="0">
                <a:latin typeface="Times New Roman" panose="02020603050405020304" pitchFamily="18" charset="0"/>
                <a:cs typeface="Times New Roman" panose="02020603050405020304" pitchFamily="18" charset="0"/>
              </a:rPr>
              <a:t>From images you can see web application is working fine and It is capable of taking inputs from users and prediction of personality bases on inputs. Prediction such as “Dependable, Lively</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Extraverted</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Serious, and Responsible”.</a:t>
            </a:r>
            <a:endParaRPr lang="en-US"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786384"/>
            <a:ext cx="5010912" cy="378561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1474" y="784329"/>
            <a:ext cx="5031014" cy="378972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5967" y="4587000"/>
            <a:ext cx="5031014" cy="602990"/>
          </a:xfrm>
          <a:prstGeom prst="rect">
            <a:avLst/>
          </a:prstGeom>
        </p:spPr>
      </p:pic>
    </p:spTree>
    <p:extLst>
      <p:ext uri="{BB962C8B-B14F-4D97-AF65-F5344CB8AC3E}">
        <p14:creationId xmlns:p14="http://schemas.microsoft.com/office/powerpoint/2010/main" val="20191146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5216" y="329185"/>
            <a:ext cx="11109960" cy="548639"/>
          </a:xfrm>
        </p:spPr>
        <p:txBody>
          <a:bodyPr>
            <a:normAutofit/>
          </a:bodyPr>
          <a:lstStyle/>
          <a:p>
            <a:pPr algn="l"/>
            <a:r>
              <a:rPr lang="en-US" sz="2400" b="1" u="sng" dirty="0" smtClean="0">
                <a:solidFill>
                  <a:srgbClr val="FF0000"/>
                </a:solidFill>
                <a:latin typeface="Times New Roman" panose="02020603050405020304" pitchFamily="18" charset="0"/>
                <a:cs typeface="Times New Roman" panose="02020603050405020304" pitchFamily="18" charset="0"/>
              </a:rPr>
              <a:t>Application of Personality Prediction Web Application</a:t>
            </a:r>
            <a:endParaRPr lang="en-US" sz="2400" b="1" u="sng"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85216" y="1051560"/>
            <a:ext cx="11109960" cy="5221224"/>
          </a:xfrm>
        </p:spPr>
        <p:txBody>
          <a:bodyPr>
            <a:normAutofit/>
          </a:bodyPr>
          <a:lstStyle/>
          <a:p>
            <a:pPr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This web application can </a:t>
            </a:r>
            <a:r>
              <a:rPr lang="en-US" sz="1600" dirty="0">
                <a:latin typeface="Times New Roman" panose="02020603050405020304" pitchFamily="18" charset="0"/>
                <a:cs typeface="Times New Roman" panose="02020603050405020304" pitchFamily="18" charset="0"/>
              </a:rPr>
              <a:t>be used to identify the right candidate based on his personality and </a:t>
            </a:r>
            <a:r>
              <a:rPr lang="en-US" sz="1600" dirty="0" smtClean="0">
                <a:latin typeface="Times New Roman" panose="02020603050405020304" pitchFamily="18" charset="0"/>
                <a:cs typeface="Times New Roman" panose="02020603050405020304" pitchFamily="18" charset="0"/>
              </a:rPr>
              <a:t>behavior in any organization for work handling.</a:t>
            </a:r>
          </a:p>
          <a:p>
            <a:pPr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another use of this web application is it can </a:t>
            </a:r>
            <a:r>
              <a:rPr lang="en-US" sz="1600" dirty="0">
                <a:latin typeface="Times New Roman" panose="02020603050405020304" pitchFamily="18" charset="0"/>
                <a:cs typeface="Times New Roman" panose="02020603050405020304" pitchFamily="18" charset="0"/>
              </a:rPr>
              <a:t>be used to match marital </a:t>
            </a:r>
            <a:r>
              <a:rPr lang="en-US" sz="1600" dirty="0" smtClean="0">
                <a:latin typeface="Times New Roman" panose="02020603050405020304" pitchFamily="18" charset="0"/>
                <a:cs typeface="Times New Roman" panose="02020603050405020304" pitchFamily="18" charset="0"/>
              </a:rPr>
              <a:t>profiles, to identify behavior of </a:t>
            </a:r>
            <a:r>
              <a:rPr lang="en-US" sz="1600" dirty="0" smtClean="0">
                <a:latin typeface="Times New Roman" panose="02020603050405020304" pitchFamily="18" charset="0"/>
                <a:cs typeface="Times New Roman" panose="02020603050405020304" pitchFamily="18" charset="0"/>
              </a:rPr>
              <a:t>opponents.</a:t>
            </a:r>
            <a:endParaRPr lang="en-US" sz="1600"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This web application can be use in business to target the customers based on their behavior</a:t>
            </a:r>
            <a:endParaRPr lang="en-US" sz="1600" dirty="0">
              <a:latin typeface="Times New Roman" panose="02020603050405020304" pitchFamily="18" charset="0"/>
              <a:cs typeface="Times New Roman" panose="02020603050405020304" pitchFamily="18" charset="0"/>
            </a:endParaRPr>
          </a:p>
          <a:p>
            <a:pPr marL="50800" indent="0" algn="just"/>
            <a:endParaRPr lang="en-US" sz="1600" dirty="0" smtClean="0">
              <a:latin typeface="Times New Roman" panose="02020603050405020304" pitchFamily="18" charset="0"/>
              <a:cs typeface="Times New Roman" panose="02020603050405020304" pitchFamily="18" charset="0"/>
            </a:endParaRPr>
          </a:p>
          <a:p>
            <a:pPr marL="50800" indent="0" algn="just"/>
            <a:r>
              <a:rPr lang="en-US" b="1" u="sng" dirty="0" smtClean="0">
                <a:solidFill>
                  <a:srgbClr val="FF0000"/>
                </a:solidFill>
                <a:latin typeface="Times New Roman" panose="02020603050405020304" pitchFamily="18" charset="0"/>
                <a:cs typeface="Times New Roman" panose="02020603050405020304" pitchFamily="18" charset="0"/>
              </a:rPr>
              <a:t>Advantages</a:t>
            </a:r>
          </a:p>
          <a:p>
            <a:pPr marL="393700" indent="-34290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Insight into Human Behavior:</a:t>
            </a:r>
            <a:r>
              <a:rPr lang="en-US" sz="1600" dirty="0">
                <a:latin typeface="Times New Roman" panose="02020603050405020304" pitchFamily="18" charset="0"/>
                <a:cs typeface="Times New Roman" panose="02020603050405020304" pitchFamily="18" charset="0"/>
              </a:rPr>
              <a:t> By predicting personality traits, </a:t>
            </a:r>
            <a:r>
              <a:rPr lang="en-US" sz="1600" dirty="0" smtClean="0">
                <a:latin typeface="Times New Roman" panose="02020603050405020304" pitchFamily="18" charset="0"/>
                <a:cs typeface="Times New Roman" panose="02020603050405020304" pitchFamily="18" charset="0"/>
              </a:rPr>
              <a:t>we </a:t>
            </a:r>
            <a:r>
              <a:rPr lang="en-US" sz="1600" dirty="0">
                <a:latin typeface="Times New Roman" panose="02020603050405020304" pitchFamily="18" charset="0"/>
                <a:cs typeface="Times New Roman" panose="02020603050405020304" pitchFamily="18" charset="0"/>
              </a:rPr>
              <a:t>can gain valuable insights into human behavior, preferences, and tendencies. This knowledge can be useful in various fields such as psychology, marketing, human resources, and healthcare</a:t>
            </a:r>
            <a:r>
              <a:rPr lang="en-US" sz="1600" dirty="0" smtClean="0">
                <a:latin typeface="Times New Roman" panose="02020603050405020304" pitchFamily="18" charset="0"/>
                <a:cs typeface="Times New Roman" panose="02020603050405020304" pitchFamily="18" charset="0"/>
              </a:rPr>
              <a:t>.</a:t>
            </a:r>
          </a:p>
          <a:p>
            <a:pPr marL="393700" indent="-34290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Personalized Services:</a:t>
            </a:r>
            <a:r>
              <a:rPr lang="en-US" sz="1600" dirty="0">
                <a:latin typeface="Times New Roman" panose="02020603050405020304" pitchFamily="18" charset="0"/>
                <a:cs typeface="Times New Roman" panose="02020603050405020304" pitchFamily="18" charset="0"/>
              </a:rPr>
              <a:t> Personality prediction can enable personalized services and recommendations tailored to individual preferences and traits. For example, personalized product recommendations, job recommendations, or educational resources.</a:t>
            </a:r>
          </a:p>
          <a:p>
            <a:pPr marL="50800" indent="0" algn="just"/>
            <a:endParaRPr lang="en-US" sz="1600" b="1" u="sng" dirty="0" smtClean="0">
              <a:solidFill>
                <a:srgbClr val="FF0000"/>
              </a:solidFill>
              <a:latin typeface="Times New Roman" panose="02020603050405020304" pitchFamily="18" charset="0"/>
              <a:cs typeface="Times New Roman" panose="02020603050405020304" pitchFamily="18" charset="0"/>
            </a:endParaRPr>
          </a:p>
          <a:p>
            <a:pPr marL="50800" indent="0" algn="just"/>
            <a:r>
              <a:rPr lang="en-US" b="1" u="sng" dirty="0" smtClean="0">
                <a:solidFill>
                  <a:srgbClr val="FF0000"/>
                </a:solidFill>
                <a:latin typeface="Times New Roman" panose="02020603050405020304" pitchFamily="18" charset="0"/>
                <a:cs typeface="Times New Roman" panose="02020603050405020304" pitchFamily="18" charset="0"/>
              </a:rPr>
              <a:t>Disadvantages</a:t>
            </a:r>
          </a:p>
          <a:p>
            <a:pPr marL="3365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Ethical Concerns:</a:t>
            </a:r>
            <a:r>
              <a:rPr lang="en-US" sz="1600" dirty="0">
                <a:latin typeface="Times New Roman" panose="02020603050405020304" pitchFamily="18" charset="0"/>
                <a:cs typeface="Times New Roman" panose="02020603050405020304" pitchFamily="18" charset="0"/>
              </a:rPr>
              <a:t> Predicting personality raises ethical concerns related to privacy, </a:t>
            </a:r>
            <a:r>
              <a:rPr lang="en-US" sz="1600" dirty="0" smtClean="0">
                <a:latin typeface="Times New Roman" panose="02020603050405020304" pitchFamily="18" charset="0"/>
                <a:cs typeface="Times New Roman" panose="02020603050405020304" pitchFamily="18" charset="0"/>
              </a:rPr>
              <a:t>consent of </a:t>
            </a:r>
            <a:r>
              <a:rPr lang="en-US" sz="1600" dirty="0">
                <a:latin typeface="Times New Roman" panose="02020603050405020304" pitchFamily="18" charset="0"/>
                <a:cs typeface="Times New Roman" panose="02020603050405020304" pitchFamily="18" charset="0"/>
              </a:rPr>
              <a:t>personal information. </a:t>
            </a:r>
            <a:endParaRPr lang="en-US" sz="1600" b="1" u="sng" dirty="0">
              <a:solidFill>
                <a:srgbClr val="FF0000"/>
              </a:solidFill>
              <a:latin typeface="Times New Roman" panose="02020603050405020304" pitchFamily="18" charset="0"/>
              <a:cs typeface="Times New Roman" panose="02020603050405020304" pitchFamily="18" charset="0"/>
            </a:endParaRPr>
          </a:p>
          <a:p>
            <a:pPr marL="50800" indent="0" algn="just"/>
            <a:endParaRPr 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3581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7888" y="0"/>
            <a:ext cx="9144000" cy="779589"/>
          </a:xfrm>
        </p:spPr>
        <p:txBody>
          <a:bodyPr>
            <a:normAutofit/>
          </a:bodyPr>
          <a:lstStyle/>
          <a:p>
            <a:pPr marL="50800" indent="0" algn="l"/>
            <a:r>
              <a:rPr lang="en-US" sz="2400" b="1" u="sng" dirty="0">
                <a:solidFill>
                  <a:srgbClr val="FF0000"/>
                </a:solidFill>
                <a:latin typeface="Times New Roman" panose="02020603050405020304" pitchFamily="18" charset="0"/>
                <a:cs typeface="Times New Roman" panose="02020603050405020304" pitchFamily="18" charset="0"/>
              </a:rPr>
              <a:t>Conclusion</a:t>
            </a:r>
            <a:endParaRPr lang="en-US" sz="2400" b="1" u="sng"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27888" y="779588"/>
            <a:ext cx="10683240" cy="5346891"/>
          </a:xfrm>
        </p:spPr>
        <p:txBody>
          <a:bodyPr>
            <a:normAutofit/>
          </a:bodyPr>
          <a:lstStyle/>
          <a:p>
            <a:pPr marL="50800" indent="0" algn="just"/>
            <a:r>
              <a:rPr lang="en-US" sz="1800" dirty="0" smtClean="0">
                <a:solidFill>
                  <a:schemeClr val="tx1"/>
                </a:solidFill>
                <a:latin typeface="Times New Roman" panose="02020603050405020304" pitchFamily="18" charset="0"/>
                <a:cs typeface="Times New Roman" panose="02020603050405020304" pitchFamily="18" charset="0"/>
              </a:rPr>
              <a:t>In </a:t>
            </a:r>
            <a:r>
              <a:rPr lang="en-US" sz="1800" dirty="0">
                <a:solidFill>
                  <a:schemeClr val="tx1"/>
                </a:solidFill>
                <a:latin typeface="Times New Roman" panose="02020603050405020304" pitchFamily="18" charset="0"/>
                <a:cs typeface="Times New Roman" panose="02020603050405020304" pitchFamily="18" charset="0"/>
              </a:rPr>
              <a:t>conclusion, journey through the analysis and model development of personality dataset with naive </a:t>
            </a:r>
            <a:r>
              <a:rPr lang="en-US" sz="1800" dirty="0" err="1">
                <a:solidFill>
                  <a:schemeClr val="tx1"/>
                </a:solidFill>
                <a:latin typeface="Times New Roman" panose="02020603050405020304" pitchFamily="18" charset="0"/>
                <a:cs typeface="Times New Roman" panose="02020603050405020304" pitchFamily="18" charset="0"/>
              </a:rPr>
              <a:t>bayes</a:t>
            </a:r>
            <a:r>
              <a:rPr lang="en-US" sz="1800" dirty="0">
                <a:solidFill>
                  <a:schemeClr val="tx1"/>
                </a:solidFill>
                <a:latin typeface="Times New Roman" panose="02020603050405020304" pitchFamily="18" charset="0"/>
                <a:cs typeface="Times New Roman" panose="02020603050405020304" pitchFamily="18" charset="0"/>
              </a:rPr>
              <a:t> has been insightful and productive. I understand the problem statements, and I collect the data and understand that data to perform better analysis and prepare the data perform necessary data cleaning steps. </a:t>
            </a:r>
          </a:p>
          <a:p>
            <a:pPr marL="50800" indent="0" algn="just"/>
            <a:r>
              <a:rPr lang="en-US" sz="1800" dirty="0">
                <a:solidFill>
                  <a:schemeClr val="tx1"/>
                </a:solidFill>
                <a:latin typeface="Times New Roman" panose="02020603050405020304" pitchFamily="18" charset="0"/>
                <a:cs typeface="Times New Roman" panose="02020603050405020304" pitchFamily="18" charset="0"/>
              </a:rPr>
              <a:t>In modeling I chosen </a:t>
            </a:r>
            <a:r>
              <a:rPr lang="en-US" sz="1800" dirty="0" smtClean="0">
                <a:solidFill>
                  <a:schemeClr val="tx1"/>
                </a:solidFill>
                <a:latin typeface="Times New Roman" panose="02020603050405020304" pitchFamily="18" charset="0"/>
                <a:cs typeface="Times New Roman" panose="02020603050405020304" pitchFamily="18" charset="0"/>
              </a:rPr>
              <a:t>Naive </a:t>
            </a:r>
            <a:r>
              <a:rPr lang="en-US" sz="1800" dirty="0">
                <a:solidFill>
                  <a:schemeClr val="tx1"/>
                </a:solidFill>
                <a:latin typeface="Times New Roman" panose="02020603050405020304" pitchFamily="18" charset="0"/>
                <a:cs typeface="Times New Roman" panose="02020603050405020304" pitchFamily="18" charset="0"/>
              </a:rPr>
              <a:t>Bayes Algorithm based on its performance over others, Evaluate the machine learning model based on different evaluation matrix. I chosen that model that are predicting perfect with correctly predictions, after this I successfully deploy my web application using </a:t>
            </a:r>
            <a:r>
              <a:rPr lang="en-US" sz="1800" dirty="0" err="1">
                <a:solidFill>
                  <a:schemeClr val="tx1"/>
                </a:solidFill>
                <a:latin typeface="Times New Roman" panose="02020603050405020304" pitchFamily="18" charset="0"/>
                <a:cs typeface="Times New Roman" panose="02020603050405020304" pitchFamily="18" charset="0"/>
              </a:rPr>
              <a:t>streamlit</a:t>
            </a:r>
            <a:r>
              <a:rPr lang="en-US" sz="1800" dirty="0">
                <a:solidFill>
                  <a:schemeClr val="tx1"/>
                </a:solidFill>
                <a:latin typeface="Times New Roman" panose="02020603050405020304" pitchFamily="18" charset="0"/>
                <a:cs typeface="Times New Roman" panose="02020603050405020304" pitchFamily="18" charset="0"/>
              </a:rPr>
              <a:t> platform, so user can use that application and predict anyone’s personality based on behavior </a:t>
            </a:r>
            <a:r>
              <a:rPr lang="en-US" sz="1800" dirty="0" smtClean="0">
                <a:solidFill>
                  <a:schemeClr val="tx1"/>
                </a:solidFill>
                <a:latin typeface="Times New Roman" panose="02020603050405020304" pitchFamily="18" charset="0"/>
                <a:cs typeface="Times New Roman" panose="02020603050405020304" pitchFamily="18" charset="0"/>
              </a:rPr>
              <a:t>traits.</a:t>
            </a:r>
          </a:p>
          <a:p>
            <a:pPr marL="50800" indent="0" algn="just"/>
            <a:r>
              <a:rPr lang="en-US" sz="1800" dirty="0">
                <a:latin typeface="Times New Roman" panose="02020603050405020304" pitchFamily="18" charset="0"/>
                <a:cs typeface="Times New Roman" panose="02020603050405020304" pitchFamily="18" charset="0"/>
              </a:rPr>
              <a:t>T</a:t>
            </a:r>
            <a:r>
              <a:rPr lang="en-US" sz="1800" dirty="0" smtClean="0">
                <a:latin typeface="Times New Roman" panose="02020603050405020304" pitchFamily="18" charset="0"/>
                <a:cs typeface="Times New Roman" panose="02020603050405020304" pitchFamily="18" charset="0"/>
              </a:rPr>
              <a:t>he </a:t>
            </a:r>
            <a:r>
              <a:rPr lang="en-US" sz="1800" dirty="0">
                <a:latin typeface="Times New Roman" panose="02020603050405020304" pitchFamily="18" charset="0"/>
                <a:cs typeface="Times New Roman" panose="02020603050405020304" pitchFamily="18" charset="0"/>
              </a:rPr>
              <a:t>project offers valuable insights into human behavior, enabling personalized services, improved user </a:t>
            </a:r>
            <a:r>
              <a:rPr lang="en-US" sz="1800" dirty="0" smtClean="0">
                <a:latin typeface="Times New Roman" panose="02020603050405020304" pitchFamily="18" charset="0"/>
                <a:cs typeface="Times New Roman" panose="02020603050405020304" pitchFamily="18" charset="0"/>
              </a:rPr>
              <a:t>experiences and </a:t>
            </a:r>
            <a:r>
              <a:rPr lang="en-US" sz="1800" dirty="0">
                <a:latin typeface="Times New Roman" panose="02020603050405020304" pitchFamily="18" charset="0"/>
                <a:cs typeface="Times New Roman" panose="02020603050405020304" pitchFamily="18" charset="0"/>
              </a:rPr>
              <a:t>advancements in psychology and behavioral sciences. </a:t>
            </a:r>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2050" name="Picture 2" descr="Big Five personality traits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9707" y="3453033"/>
            <a:ext cx="3299608" cy="321161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Association Between Personality Traits and Voting Intentions in the  2016 Presidential Election – USC Schaeff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6468" y="3474411"/>
            <a:ext cx="3190240" cy="319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70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11195108" cy="4062610"/>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buClr>
                <a:schemeClr val="dk1"/>
              </a:buClr>
              <a:buSzPts val="1800"/>
            </a:pPr>
            <a:r>
              <a:rPr lang="en-US" sz="1800" b="1" dirty="0" smtClean="0">
                <a:solidFill>
                  <a:schemeClr val="dk1"/>
                </a:solidFill>
                <a:latin typeface="Times New Roman" panose="02020603050405020304" pitchFamily="18" charset="0"/>
                <a:ea typeface="Calibri"/>
                <a:cs typeface="Times New Roman" panose="02020603050405020304" pitchFamily="18" charset="0"/>
                <a:sym typeface="Calibri"/>
              </a:rPr>
              <a:t>Name :- ADNAN BAIG</a:t>
            </a:r>
          </a:p>
          <a:p>
            <a:pPr marR="0" lvl="0" algn="just" rtl="0">
              <a:spcBef>
                <a:spcPts val="0"/>
              </a:spcBef>
              <a:spcAft>
                <a:spcPts val="0"/>
              </a:spcAft>
              <a:buClr>
                <a:schemeClr val="dk1"/>
              </a:buClr>
              <a:buSzPts val="1800"/>
            </a:pPr>
            <a:r>
              <a:rPr lang="en-US" sz="1800" b="1" dirty="0" smtClean="0">
                <a:solidFill>
                  <a:schemeClr val="dk1"/>
                </a:solidFill>
                <a:latin typeface="Times New Roman" panose="02020603050405020304" pitchFamily="18" charset="0"/>
                <a:ea typeface="Calibri"/>
                <a:cs typeface="Times New Roman" panose="02020603050405020304" pitchFamily="18" charset="0"/>
                <a:sym typeface="Calibri"/>
              </a:rPr>
              <a:t>Batch :- Ai Elite-16</a:t>
            </a:r>
          </a:p>
          <a:p>
            <a:pPr marR="0" lvl="0" algn="just" rtl="0">
              <a:spcBef>
                <a:spcPts val="0"/>
              </a:spcBef>
              <a:spcAft>
                <a:spcPts val="0"/>
              </a:spcAft>
              <a:buClr>
                <a:schemeClr val="dk1"/>
              </a:buClr>
              <a:buSzPts val="1800"/>
            </a:pPr>
            <a:r>
              <a:rPr lang="en-US" sz="1800" b="1" dirty="0" smtClean="0">
                <a:solidFill>
                  <a:schemeClr val="dk1"/>
                </a:solidFill>
                <a:latin typeface="Times New Roman" panose="02020603050405020304" pitchFamily="18" charset="0"/>
                <a:ea typeface="Calibri"/>
                <a:cs typeface="Times New Roman" panose="02020603050405020304" pitchFamily="18" charset="0"/>
                <a:sym typeface="Calibri"/>
              </a:rPr>
              <a:t>Qualification :- Bachelors Of Engineering (Mech Engg)</a:t>
            </a:r>
          </a:p>
          <a:p>
            <a:pPr marR="0" lvl="0" algn="just" rtl="0">
              <a:spcBef>
                <a:spcPts val="0"/>
              </a:spcBef>
              <a:spcAft>
                <a:spcPts val="0"/>
              </a:spcAft>
              <a:buClr>
                <a:schemeClr val="dk1"/>
              </a:buClr>
              <a:buSzPts val="1800"/>
            </a:pPr>
            <a:endParaRPr lang="en-US" sz="1800" b="1" dirty="0" smtClean="0">
              <a:solidFill>
                <a:schemeClr val="dk1"/>
              </a:solidFill>
              <a:latin typeface="Times New Roman" panose="02020603050405020304" pitchFamily="18" charset="0"/>
              <a:ea typeface="Calibri"/>
              <a:cs typeface="Times New Roman" panose="02020603050405020304" pitchFamily="18" charset="0"/>
              <a:sym typeface="Calibri"/>
            </a:endParaRPr>
          </a:p>
          <a:p>
            <a:pPr lvl="0" algn="just">
              <a:buClr>
                <a:schemeClr val="dk1"/>
              </a:buClr>
              <a:buSzPts val="1800"/>
            </a:pPr>
            <a:r>
              <a:rPr lang="en-US" sz="1800" b="1" dirty="0" smtClean="0">
                <a:solidFill>
                  <a:schemeClr val="dk1"/>
                </a:solidFill>
                <a:latin typeface="Times New Roman" panose="02020603050405020304" pitchFamily="18" charset="0"/>
                <a:ea typeface="Calibri"/>
                <a:cs typeface="Times New Roman" panose="02020603050405020304" pitchFamily="18" charset="0"/>
                <a:sym typeface="Calibri"/>
              </a:rPr>
              <a:t>Why </a:t>
            </a: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Data Science:- </a:t>
            </a: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While studying mechanical engineering, I developed a strong foundation in problem-solving, critical thinking, and analytical skills</a:t>
            </a:r>
            <a:r>
              <a:rPr lang="en-US" sz="1600" dirty="0" smtClean="0">
                <a:solidFill>
                  <a:schemeClr val="dk1"/>
                </a:solidFill>
                <a:latin typeface="Times New Roman" panose="02020603050405020304" pitchFamily="18" charset="0"/>
                <a:ea typeface="Calibri"/>
                <a:cs typeface="Times New Roman" panose="02020603050405020304" pitchFamily="18" charset="0"/>
                <a:sym typeface="Calibri"/>
              </a:rPr>
              <a:t>.</a:t>
            </a:r>
            <a:endParaRPr lang="en-US" sz="1600" dirty="0">
              <a:solidFill>
                <a:schemeClr val="dk1"/>
              </a:solidFill>
              <a:latin typeface="Times New Roman" panose="02020603050405020304" pitchFamily="18" charset="0"/>
              <a:ea typeface="Calibri"/>
              <a:cs typeface="Times New Roman" panose="02020603050405020304" pitchFamily="18" charset="0"/>
              <a:sym typeface="Calibri"/>
            </a:endParaRPr>
          </a:p>
          <a:p>
            <a:pPr lvl="0" algn="just">
              <a:buClr>
                <a:schemeClr val="dk1"/>
              </a:buClr>
              <a:buSzPts val="1800"/>
            </a:pP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I saw it as a chance to expand my skillset beyond traditional engineering and gain proficiency in cutting-edge technologies like artificial </a:t>
            </a:r>
            <a:r>
              <a:rPr lang="en-US" sz="1600" dirty="0" smtClean="0">
                <a:solidFill>
                  <a:schemeClr val="dk1"/>
                </a:solidFill>
                <a:latin typeface="Times New Roman" panose="02020603050405020304" pitchFamily="18" charset="0"/>
                <a:ea typeface="Calibri"/>
                <a:cs typeface="Times New Roman" panose="02020603050405020304" pitchFamily="18" charset="0"/>
                <a:sym typeface="Calibri"/>
              </a:rPr>
              <a:t>intelligence</a:t>
            </a: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1600" dirty="0" smtClean="0">
                <a:solidFill>
                  <a:schemeClr val="dk1"/>
                </a:solidFill>
                <a:latin typeface="Times New Roman" panose="02020603050405020304" pitchFamily="18" charset="0"/>
                <a:ea typeface="Calibri"/>
                <a:cs typeface="Times New Roman" panose="02020603050405020304" pitchFamily="18" charset="0"/>
                <a:sym typeface="Calibri"/>
              </a:rPr>
              <a:t>and </a:t>
            </a: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machine </a:t>
            </a:r>
            <a:r>
              <a:rPr lang="en-US" sz="1600" dirty="0" smtClean="0">
                <a:solidFill>
                  <a:schemeClr val="dk1"/>
                </a:solidFill>
                <a:latin typeface="Times New Roman" panose="02020603050405020304" pitchFamily="18" charset="0"/>
                <a:ea typeface="Calibri"/>
                <a:cs typeface="Times New Roman" panose="02020603050405020304" pitchFamily="18" charset="0"/>
                <a:sym typeface="Calibri"/>
              </a:rPr>
              <a:t>learning. </a:t>
            </a: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This transition presents an exciting opportunity to contribute to innovative projects and be at the forefront of technological advancements</a:t>
            </a:r>
            <a:r>
              <a:rPr lang="en-US" sz="1600" dirty="0" smtClean="0">
                <a:solidFill>
                  <a:schemeClr val="dk1"/>
                </a:solidFill>
                <a:latin typeface="Times New Roman" panose="02020603050405020304" pitchFamily="18" charset="0"/>
                <a:ea typeface="Calibri"/>
                <a:cs typeface="Times New Roman" panose="02020603050405020304" pitchFamily="18" charset="0"/>
                <a:sym typeface="Calibri"/>
              </a:rPr>
              <a:t>.</a:t>
            </a:r>
            <a:endParaRPr lang="en-US" sz="1600" dirty="0">
              <a:solidFill>
                <a:schemeClr val="dk1"/>
              </a:solidFill>
              <a:latin typeface="Times New Roman" panose="02020603050405020304" pitchFamily="18" charset="0"/>
              <a:ea typeface="Calibri"/>
              <a:cs typeface="Times New Roman" panose="02020603050405020304" pitchFamily="18" charset="0"/>
              <a:sym typeface="Calibri"/>
            </a:endParaRPr>
          </a:p>
          <a:p>
            <a:pPr lvl="0" algn="just">
              <a:buClr>
                <a:schemeClr val="dk1"/>
              </a:buClr>
              <a:buSzPts val="1800"/>
            </a:pP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After graduation , Pursuing a course in data science allowing me to leverage data-driven methodologies to solve complex problems, derive </a:t>
            </a:r>
            <a:r>
              <a:rPr lang="en-US" sz="1600" dirty="0" smtClean="0">
                <a:solidFill>
                  <a:schemeClr val="dk1"/>
                </a:solidFill>
                <a:latin typeface="Times New Roman" panose="02020603050405020304" pitchFamily="18" charset="0"/>
                <a:ea typeface="Calibri"/>
                <a:cs typeface="Times New Roman" panose="02020603050405020304" pitchFamily="18" charset="0"/>
                <a:sym typeface="Calibri"/>
              </a:rPr>
              <a:t>decision </a:t>
            </a: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to solve </a:t>
            </a:r>
            <a:r>
              <a:rPr lang="en-US" sz="1600" dirty="0" smtClean="0">
                <a:solidFill>
                  <a:schemeClr val="dk1"/>
                </a:solidFill>
                <a:latin typeface="Times New Roman" panose="02020603050405020304" pitchFamily="18" charset="0"/>
                <a:ea typeface="Calibri"/>
                <a:cs typeface="Times New Roman" panose="02020603050405020304" pitchFamily="18" charset="0"/>
                <a:sym typeface="Calibri"/>
              </a:rPr>
              <a:t>business </a:t>
            </a: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problems, innovate, and contribute effectively in today's </a:t>
            </a:r>
            <a:r>
              <a:rPr lang="en-US" sz="1600" dirty="0" smtClean="0">
                <a:solidFill>
                  <a:schemeClr val="dk1"/>
                </a:solidFill>
                <a:latin typeface="Times New Roman" panose="02020603050405020304" pitchFamily="18" charset="0"/>
                <a:ea typeface="Calibri"/>
                <a:cs typeface="Times New Roman" panose="02020603050405020304" pitchFamily="18" charset="0"/>
                <a:sym typeface="Calibri"/>
              </a:rPr>
              <a:t>data-centric </a:t>
            </a: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world.</a:t>
            </a:r>
          </a:p>
          <a:p>
            <a:pPr marR="0" lvl="0" algn="l" rtl="0">
              <a:spcBef>
                <a:spcPts val="0"/>
              </a:spcBef>
              <a:spcAft>
                <a:spcPts val="0"/>
              </a:spcAft>
              <a:buClr>
                <a:schemeClr val="dk1"/>
              </a:buClr>
              <a:buSzPts val="1800"/>
            </a:pPr>
            <a:endParaRPr lang="en-US" sz="1800" b="1" dirty="0" smtClean="0">
              <a:solidFill>
                <a:schemeClr val="dk1"/>
              </a:solidFill>
              <a:latin typeface="Times New Roman" panose="02020603050405020304" pitchFamily="18" charset="0"/>
              <a:ea typeface="Calibri"/>
              <a:cs typeface="Times New Roman" panose="02020603050405020304" pitchFamily="18" charset="0"/>
              <a:sym typeface="Calibri"/>
            </a:endParaRPr>
          </a:p>
          <a:p>
            <a:pPr marR="0" lvl="0" algn="l" rtl="0">
              <a:spcBef>
                <a:spcPts val="0"/>
              </a:spcBef>
              <a:spcAft>
                <a:spcPts val="0"/>
              </a:spcAft>
              <a:buClr>
                <a:schemeClr val="dk1"/>
              </a:buClr>
              <a:buSzPts val="1800"/>
            </a:pPr>
            <a:endParaRPr lang="en-US" sz="1800" b="1" dirty="0">
              <a:solidFill>
                <a:schemeClr val="dk1"/>
              </a:solidFill>
              <a:latin typeface="Times New Roman" panose="02020603050405020304" pitchFamily="18" charset="0"/>
              <a:ea typeface="Calibri"/>
              <a:cs typeface="Times New Roman" panose="02020603050405020304" pitchFamily="18" charset="0"/>
              <a:sym typeface="Calibri"/>
            </a:endParaRPr>
          </a:p>
          <a:p>
            <a:pPr lvl="0">
              <a:buClr>
                <a:schemeClr val="dk1"/>
              </a:buClr>
              <a:buSzPts val="1800"/>
            </a:pPr>
            <a:r>
              <a:rPr lang="en-US" sz="1600" b="1" dirty="0" err="1" smtClean="0">
                <a:solidFill>
                  <a:schemeClr val="dk1"/>
                </a:solidFill>
                <a:latin typeface="Times New Roman" panose="02020603050405020304" pitchFamily="18" charset="0"/>
                <a:ea typeface="Calibri"/>
                <a:cs typeface="Times New Roman" panose="02020603050405020304" pitchFamily="18" charset="0"/>
                <a:sym typeface="Calibri"/>
              </a:rPr>
              <a:t>LinkdIn</a:t>
            </a:r>
            <a:r>
              <a:rPr lang="en-US" sz="1600" b="1" dirty="0" smtClean="0">
                <a:solidFill>
                  <a:schemeClr val="dk1"/>
                </a:solidFill>
                <a:latin typeface="Times New Roman" panose="02020603050405020304" pitchFamily="18" charset="0"/>
                <a:ea typeface="Calibri"/>
                <a:cs typeface="Times New Roman" panose="02020603050405020304" pitchFamily="18" charset="0"/>
                <a:sym typeface="Calibri"/>
              </a:rPr>
              <a:t> :- 🔗📌  </a:t>
            </a:r>
            <a:r>
              <a:rPr lang="en-US" sz="1600" b="1" dirty="0" smtClean="0">
                <a:solidFill>
                  <a:schemeClr val="dk1"/>
                </a:solidFill>
                <a:latin typeface="Times New Roman" panose="02020603050405020304" pitchFamily="18" charset="0"/>
                <a:ea typeface="Calibri"/>
                <a:cs typeface="Times New Roman" panose="02020603050405020304" pitchFamily="18" charset="0"/>
                <a:sym typeface="Calibri"/>
                <a:hlinkClick r:id="rId3"/>
              </a:rPr>
              <a:t>click here</a:t>
            </a:r>
            <a:endParaRPr lang="en-US" sz="1600" b="1" dirty="0" smtClean="0">
              <a:solidFill>
                <a:schemeClr val="dk1"/>
              </a:solidFill>
              <a:latin typeface="Times New Roman" panose="02020603050405020304" pitchFamily="18" charset="0"/>
              <a:ea typeface="Calibri"/>
              <a:cs typeface="Times New Roman" panose="02020603050405020304" pitchFamily="18" charset="0"/>
              <a:sym typeface="Calibri"/>
            </a:endParaRPr>
          </a:p>
          <a:p>
            <a:pPr lvl="0">
              <a:buClr>
                <a:schemeClr val="dk1"/>
              </a:buClr>
              <a:buSzPts val="1800"/>
            </a:pPr>
            <a:r>
              <a:rPr lang="en-US" sz="1600" b="1" dirty="0" err="1" smtClean="0">
                <a:solidFill>
                  <a:schemeClr val="dk1"/>
                </a:solidFill>
                <a:latin typeface="Times New Roman" panose="02020603050405020304" pitchFamily="18" charset="0"/>
                <a:ea typeface="Calibri"/>
                <a:cs typeface="Times New Roman" panose="02020603050405020304" pitchFamily="18" charset="0"/>
                <a:sym typeface="Calibri"/>
              </a:rPr>
              <a:t>GitHub</a:t>
            </a:r>
            <a:r>
              <a:rPr lang="en-US" sz="1600" b="1" dirty="0">
                <a:solidFill>
                  <a:schemeClr val="dk1"/>
                </a:solidFill>
                <a:latin typeface="Times New Roman" panose="02020603050405020304" pitchFamily="18" charset="0"/>
                <a:ea typeface="Calibri"/>
                <a:cs typeface="Times New Roman" panose="02020603050405020304" pitchFamily="18" charset="0"/>
                <a:sym typeface="Calibri"/>
              </a:rPr>
              <a:t> :- </a:t>
            </a:r>
            <a:r>
              <a:rPr lang="en-US" sz="1600" b="1" dirty="0" smtClean="0">
                <a:solidFill>
                  <a:schemeClr val="dk1"/>
                </a:solidFill>
                <a:latin typeface="Times New Roman" panose="02020603050405020304" pitchFamily="18" charset="0"/>
                <a:ea typeface="Calibri"/>
                <a:cs typeface="Times New Roman" panose="02020603050405020304" pitchFamily="18" charset="0"/>
                <a:sym typeface="Calibri"/>
              </a:rPr>
              <a:t> 🔗📌  </a:t>
            </a:r>
            <a:r>
              <a:rPr lang="en-US" sz="1600" b="1" dirty="0" smtClean="0">
                <a:solidFill>
                  <a:schemeClr val="dk1"/>
                </a:solidFill>
                <a:latin typeface="Times New Roman" panose="02020603050405020304" pitchFamily="18" charset="0"/>
                <a:ea typeface="Calibri"/>
                <a:cs typeface="Times New Roman" panose="02020603050405020304" pitchFamily="18" charset="0"/>
                <a:sym typeface="Calibri"/>
                <a:hlinkClick r:id="rId4"/>
              </a:rPr>
              <a:t>click here</a:t>
            </a:r>
            <a:endParaRPr sz="1200" b="1" u="sng" dirty="0">
              <a:solidFill>
                <a:schemeClr val="accent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427656" y="416554"/>
            <a:ext cx="6099463" cy="387758"/>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2400" b="1" i="0" u="sng" strike="noStrike" cap="none" dirty="0">
                <a:solidFill>
                  <a:srgbClr val="FF0000"/>
                </a:solidFill>
                <a:latin typeface="Times New Roman" panose="02020603050405020304" pitchFamily="18" charset="0"/>
                <a:ea typeface="Lato Black"/>
                <a:cs typeface="Times New Roman" panose="02020603050405020304" pitchFamily="18" charset="0"/>
                <a:sym typeface="Lato Black"/>
              </a:rPr>
              <a:t>About me</a:t>
            </a:r>
            <a:endParaRPr b="1" i="0" u="sng"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2920" y="329185"/>
            <a:ext cx="11219688" cy="502919"/>
          </a:xfrm>
        </p:spPr>
        <p:txBody>
          <a:bodyPr>
            <a:normAutofit/>
          </a:bodyPr>
          <a:lstStyle/>
          <a:p>
            <a:pPr algn="l"/>
            <a:r>
              <a:rPr lang="en-US" sz="2400" b="1" u="sng" dirty="0" smtClean="0">
                <a:solidFill>
                  <a:srgbClr val="FF0000"/>
                </a:solidFill>
                <a:latin typeface="Times New Roman" panose="02020603050405020304" pitchFamily="18" charset="0"/>
                <a:cs typeface="Times New Roman" panose="02020603050405020304" pitchFamily="18" charset="0"/>
              </a:rPr>
              <a:t>Machine Learning Project Description</a:t>
            </a:r>
            <a:endParaRPr lang="en-US" sz="2400" b="1" u="sng"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08760" y="1124712"/>
            <a:ext cx="9079992" cy="3182112"/>
          </a:xfrm>
        </p:spPr>
        <p:txBody>
          <a:bodyPr/>
          <a:lstStyle/>
          <a:p>
            <a:pPr algn="l"/>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986466461"/>
              </p:ext>
            </p:extLst>
          </p:nvPr>
        </p:nvGraphicFramePr>
        <p:xfrm>
          <a:off x="676656" y="1124708"/>
          <a:ext cx="10424160" cy="4955078"/>
        </p:xfrm>
        <a:graphic>
          <a:graphicData uri="http://schemas.openxmlformats.org/drawingml/2006/table">
            <a:tbl>
              <a:tblPr firstRow="1" bandRow="1">
                <a:tableStyleId>{8EC20E35-A176-4012-BC5E-935CFFF8708E}</a:tableStyleId>
              </a:tblPr>
              <a:tblGrid>
                <a:gridCol w="5212080"/>
                <a:gridCol w="5212080"/>
              </a:tblGrid>
              <a:tr h="621182">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Titles </a:t>
                      </a:r>
                    </a:p>
                    <a:p>
                      <a:pPr algn="ctr"/>
                      <a:endParaRPr lang="en-US" dirty="0"/>
                    </a:p>
                  </a:txBody>
                  <a:tcPr/>
                </a:tc>
                <a:tc>
                  <a:txBody>
                    <a:bodyPr/>
                    <a:lstStyle/>
                    <a:p>
                      <a:pPr algn="ctr"/>
                      <a:r>
                        <a:rPr lang="en-US" dirty="0" smtClean="0"/>
                        <a:t>Description</a:t>
                      </a:r>
                      <a:endParaRPr lang="en-US" dirty="0"/>
                    </a:p>
                  </a:txBody>
                  <a:tcPr/>
                </a:tc>
              </a:tr>
              <a:tr h="619128">
                <a:tc>
                  <a:txBody>
                    <a:bodyPr/>
                    <a:lstStyle/>
                    <a:p>
                      <a:pPr algn="ctr"/>
                      <a:r>
                        <a:rPr lang="en-US" b="1" dirty="0" smtClean="0"/>
                        <a:t>Project</a:t>
                      </a:r>
                      <a:r>
                        <a:rPr lang="en-US" b="1" baseline="0" dirty="0" smtClean="0"/>
                        <a:t> Title</a:t>
                      </a:r>
                      <a:endParaRPr lang="en-US" b="1" dirty="0"/>
                    </a:p>
                  </a:txBody>
                  <a:tcPr/>
                </a:tc>
                <a:tc>
                  <a:txBody>
                    <a:bodyPr/>
                    <a:lstStyle/>
                    <a:p>
                      <a:pPr algn="ctr"/>
                      <a:r>
                        <a:rPr lang="en-US" b="1" dirty="0" smtClean="0"/>
                        <a:t>Human Personality</a:t>
                      </a:r>
                      <a:r>
                        <a:rPr lang="en-US" b="1" baseline="0" dirty="0" smtClean="0"/>
                        <a:t> Prediction</a:t>
                      </a:r>
                      <a:endParaRPr lang="en-US" b="1" dirty="0"/>
                    </a:p>
                  </a:txBody>
                  <a:tcPr/>
                </a:tc>
              </a:tr>
              <a:tr h="619128">
                <a:tc>
                  <a:txBody>
                    <a:bodyPr/>
                    <a:lstStyle/>
                    <a:p>
                      <a:pPr algn="ctr"/>
                      <a:r>
                        <a:rPr lang="en-US" b="1" dirty="0" smtClean="0"/>
                        <a:t>Project</a:t>
                      </a:r>
                      <a:r>
                        <a:rPr lang="en-US" b="1" baseline="0" dirty="0" smtClean="0"/>
                        <a:t> Domain</a:t>
                      </a:r>
                      <a:endParaRPr lang="en-US" b="1" dirty="0"/>
                    </a:p>
                  </a:txBody>
                  <a:tcPr/>
                </a:tc>
                <a:tc>
                  <a:txBody>
                    <a:bodyPr/>
                    <a:lstStyle/>
                    <a:p>
                      <a:pPr algn="ctr"/>
                      <a:r>
                        <a:rPr lang="en-US" b="1" dirty="0" smtClean="0"/>
                        <a:t>Human Psychological and Behavioral</a:t>
                      </a:r>
                      <a:r>
                        <a:rPr lang="en-US" b="1" baseline="0" dirty="0" smtClean="0"/>
                        <a:t> Analysis</a:t>
                      </a:r>
                      <a:endParaRPr lang="en-US" b="1" dirty="0"/>
                    </a:p>
                  </a:txBody>
                  <a:tcPr/>
                </a:tc>
              </a:tr>
              <a:tr h="619128">
                <a:tc>
                  <a:txBody>
                    <a:bodyPr/>
                    <a:lstStyle/>
                    <a:p>
                      <a:pPr algn="ctr"/>
                      <a:r>
                        <a:rPr lang="en-US" b="1" dirty="0" smtClean="0"/>
                        <a:t>Type</a:t>
                      </a:r>
                      <a:r>
                        <a:rPr lang="en-US" b="1" baseline="0" dirty="0" smtClean="0"/>
                        <a:t> of Machine Learning</a:t>
                      </a:r>
                      <a:endParaRPr lang="en-US" b="1" dirty="0"/>
                    </a:p>
                  </a:txBody>
                  <a:tcPr/>
                </a:tc>
                <a:tc>
                  <a:txBody>
                    <a:bodyPr/>
                    <a:lstStyle/>
                    <a:p>
                      <a:pPr algn="ctr"/>
                      <a:r>
                        <a:rPr lang="en-US" b="1" dirty="0" smtClean="0"/>
                        <a:t>Supervised Machine Learning</a:t>
                      </a:r>
                      <a:endParaRPr lang="en-US" b="1" dirty="0"/>
                    </a:p>
                  </a:txBody>
                  <a:tcPr/>
                </a:tc>
              </a:tr>
              <a:tr h="619128">
                <a:tc>
                  <a:txBody>
                    <a:bodyPr/>
                    <a:lstStyle/>
                    <a:p>
                      <a:pPr algn="ctr"/>
                      <a:r>
                        <a:rPr lang="en-US" b="1" dirty="0" smtClean="0"/>
                        <a:t>Type of</a:t>
                      </a:r>
                      <a:r>
                        <a:rPr lang="en-US" b="1" baseline="0" dirty="0" smtClean="0"/>
                        <a:t> Problem</a:t>
                      </a:r>
                      <a:endParaRPr lang="en-US" b="1" dirty="0"/>
                    </a:p>
                  </a:txBody>
                  <a:tcPr/>
                </a:tc>
                <a:tc>
                  <a:txBody>
                    <a:bodyPr/>
                    <a:lstStyle/>
                    <a:p>
                      <a:pPr algn="ctr"/>
                      <a:r>
                        <a:rPr lang="en-US" b="1" dirty="0" smtClean="0"/>
                        <a:t>Classification Problem</a:t>
                      </a:r>
                      <a:endParaRPr lang="en-US" b="1" dirty="0"/>
                    </a:p>
                  </a:txBody>
                  <a:tcPr/>
                </a:tc>
              </a:tr>
              <a:tr h="619128">
                <a:tc>
                  <a:txBody>
                    <a:bodyPr/>
                    <a:lstStyle/>
                    <a:p>
                      <a:pPr algn="ctr"/>
                      <a:r>
                        <a:rPr lang="en-US" b="1" dirty="0" smtClean="0"/>
                        <a:t>Project Methodology</a:t>
                      </a:r>
                      <a:endParaRPr lang="en-US" b="1" dirty="0"/>
                    </a:p>
                  </a:txBody>
                  <a:tcPr/>
                </a:tc>
                <a:tc>
                  <a:txBody>
                    <a:bodyPr/>
                    <a:lstStyle/>
                    <a:p>
                      <a:pPr algn="ctr"/>
                      <a:r>
                        <a:rPr lang="en-US" b="1" dirty="0" smtClean="0"/>
                        <a:t>CRISP</a:t>
                      </a:r>
                      <a:r>
                        <a:rPr lang="en-US" b="1" baseline="0" dirty="0" smtClean="0"/>
                        <a:t> ML-Q Methodology </a:t>
                      </a:r>
                      <a:endParaRPr lang="en-US" b="1" dirty="0"/>
                    </a:p>
                  </a:txBody>
                  <a:tcPr/>
                </a:tc>
              </a:tr>
              <a:tr h="619128">
                <a:tc>
                  <a:txBody>
                    <a:bodyPr/>
                    <a:lstStyle/>
                    <a:p>
                      <a:pPr algn="ctr"/>
                      <a:r>
                        <a:rPr lang="en-US" b="1" dirty="0" smtClean="0"/>
                        <a:t>Project</a:t>
                      </a:r>
                      <a:r>
                        <a:rPr lang="en-US" b="1" baseline="0" dirty="0" smtClean="0"/>
                        <a:t> Deployment</a:t>
                      </a:r>
                      <a:endParaRPr lang="en-US" b="1" dirty="0"/>
                    </a:p>
                  </a:txBody>
                  <a:tcPr/>
                </a:tc>
                <a:tc>
                  <a:txBody>
                    <a:bodyPr/>
                    <a:lstStyle/>
                    <a:p>
                      <a:pPr algn="ctr"/>
                      <a:r>
                        <a:rPr lang="en-US" b="1" dirty="0" smtClean="0"/>
                        <a:t>Streamlit</a:t>
                      </a:r>
                      <a:endParaRPr lang="en-US" b="1" dirty="0"/>
                    </a:p>
                  </a:txBody>
                  <a:tcPr/>
                </a:tc>
              </a:tr>
              <a:tr h="619128">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220059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3024" y="153099"/>
            <a:ext cx="11003280" cy="651573"/>
          </a:xfrm>
        </p:spPr>
        <p:txBody>
          <a:bodyPr>
            <a:normAutofit/>
          </a:bodyPr>
          <a:lstStyle/>
          <a:p>
            <a:pPr algn="l"/>
            <a:r>
              <a:rPr lang="en-US" sz="2400" b="1" u="sng" dirty="0" smtClean="0">
                <a:solidFill>
                  <a:srgbClr val="FF0000"/>
                </a:solidFill>
                <a:latin typeface="Times New Roman" panose="02020603050405020304" pitchFamily="18" charset="0"/>
                <a:cs typeface="Times New Roman" panose="02020603050405020304" pitchFamily="18" charset="0"/>
              </a:rPr>
              <a:t>Workflow based on CRISP ML-Q methodology </a:t>
            </a:r>
            <a:endParaRPr lang="en-US" sz="2400" b="1" u="sng"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73024" y="1060704"/>
            <a:ext cx="11003280" cy="4197096"/>
          </a:xfrm>
        </p:spPr>
        <p:txBody>
          <a:bodyPr>
            <a:normAutofit/>
          </a:bodyPr>
          <a:lstStyle/>
          <a:p>
            <a:pPr marL="508000" indent="-457200"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Business problem understanding</a:t>
            </a:r>
          </a:p>
          <a:p>
            <a:pPr marL="508000" indent="-457200"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Data c</a:t>
            </a:r>
            <a:r>
              <a:rPr lang="en-US" sz="1600" dirty="0" smtClean="0">
                <a:latin typeface="Times New Roman" panose="02020603050405020304" pitchFamily="18" charset="0"/>
                <a:cs typeface="Times New Roman" panose="02020603050405020304" pitchFamily="18" charset="0"/>
              </a:rPr>
              <a:t>ollection </a:t>
            </a:r>
            <a:r>
              <a:rPr lang="en-US" sz="1600" dirty="0">
                <a:latin typeface="Times New Roman" panose="02020603050405020304" pitchFamily="18" charset="0"/>
                <a:cs typeface="Times New Roman" panose="02020603050405020304" pitchFamily="18" charset="0"/>
              </a:rPr>
              <a:t>and understanding</a:t>
            </a:r>
          </a:p>
          <a:p>
            <a:pPr marL="508000" indent="-457200"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Data </a:t>
            </a:r>
            <a:r>
              <a:rPr lang="en-US" sz="1600" dirty="0" smtClean="0">
                <a:latin typeface="Times New Roman" panose="02020603050405020304" pitchFamily="18" charset="0"/>
                <a:cs typeface="Times New Roman" panose="02020603050405020304" pitchFamily="18" charset="0"/>
              </a:rPr>
              <a:t>Preparation</a:t>
            </a:r>
            <a:endParaRPr lang="en-US" sz="1600" dirty="0">
              <a:latin typeface="Times New Roman" panose="02020603050405020304" pitchFamily="18" charset="0"/>
              <a:cs typeface="Times New Roman" panose="02020603050405020304" pitchFamily="18" charset="0"/>
            </a:endParaRPr>
          </a:p>
          <a:p>
            <a:pPr marL="965200" lvl="1" indent="-457200"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Exploratory data analysis</a:t>
            </a:r>
          </a:p>
          <a:p>
            <a:pPr marL="965200" lvl="1" indent="-457200"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Data cleaning</a:t>
            </a:r>
          </a:p>
          <a:p>
            <a:pPr marL="965200" lvl="1" indent="-457200"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Feature Engineering</a:t>
            </a:r>
          </a:p>
          <a:p>
            <a:pPr marL="508000" indent="-457200"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Machine leaning model building</a:t>
            </a:r>
          </a:p>
          <a:p>
            <a:pPr marL="508000" indent="-457200"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Machine learning model evaluation</a:t>
            </a:r>
          </a:p>
          <a:p>
            <a:pPr marL="508000" indent="-457200"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Machine l</a:t>
            </a:r>
            <a:r>
              <a:rPr lang="en-US" sz="1600" dirty="0" smtClean="0">
                <a:latin typeface="Times New Roman" panose="02020603050405020304" pitchFamily="18" charset="0"/>
                <a:cs typeface="Times New Roman" panose="02020603050405020304" pitchFamily="18" charset="0"/>
              </a:rPr>
              <a:t>earning model </a:t>
            </a:r>
            <a:r>
              <a:rPr lang="en-US" sz="1600" dirty="0">
                <a:latin typeface="Times New Roman" panose="02020603050405020304" pitchFamily="18" charset="0"/>
                <a:cs typeface="Times New Roman" panose="02020603050405020304" pitchFamily="18" charset="0"/>
              </a:rPr>
              <a:t>deployment using </a:t>
            </a:r>
            <a:r>
              <a:rPr lang="en-US" sz="1600" dirty="0" err="1" smtClean="0">
                <a:latin typeface="Times New Roman" panose="02020603050405020304" pitchFamily="18" charset="0"/>
                <a:cs typeface="Times New Roman" panose="02020603050405020304" pitchFamily="18" charset="0"/>
              </a:rPr>
              <a:t>streamlit</a:t>
            </a:r>
            <a:endParaRPr lang="en-US" sz="1600" dirty="0" smtClean="0">
              <a:latin typeface="Times New Roman" panose="02020603050405020304" pitchFamily="18" charset="0"/>
              <a:cs typeface="Times New Roman" panose="02020603050405020304" pitchFamily="18" charset="0"/>
            </a:endParaRPr>
          </a:p>
          <a:p>
            <a:pPr marL="508000" indent="-457200" algn="l">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Monitoring and Maintenance </a:t>
            </a:r>
            <a:endParaRPr lang="en-US" sz="1600" dirty="0">
              <a:latin typeface="Times New Roman" panose="02020603050405020304" pitchFamily="18" charset="0"/>
              <a:cs typeface="Times New Roman" panose="02020603050405020304" pitchFamily="18" charset="0"/>
            </a:endParaRPr>
          </a:p>
          <a:p>
            <a:pPr marL="336550" indent="-285750" algn="l">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p:txBody>
      </p:sp>
      <p:pic>
        <p:nvPicPr>
          <p:cNvPr id="1026" name="Picture 2" descr="CRISP-ML(Q): A Methodical Approach to Quality Assurance and Machine  Learning Development | by Sathish Vanga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1" y="888821"/>
            <a:ext cx="5212080" cy="47932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ssential Python Libraries for Machine Learning Projects | by Blue Orange  Digital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1217" y="4414545"/>
            <a:ext cx="4716144" cy="2198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0760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4632" y="235395"/>
            <a:ext cx="11155680" cy="486981"/>
          </a:xfrm>
        </p:spPr>
        <p:txBody>
          <a:bodyPr>
            <a:noAutofit/>
          </a:bodyPr>
          <a:lstStyle/>
          <a:p>
            <a:pPr algn="l"/>
            <a:r>
              <a:rPr lang="en-US" sz="2400" b="1" u="sng" dirty="0" smtClean="0">
                <a:solidFill>
                  <a:srgbClr val="FF0000"/>
                </a:solidFill>
                <a:latin typeface="Times New Roman" panose="02020603050405020304" pitchFamily="18" charset="0"/>
                <a:cs typeface="Times New Roman" panose="02020603050405020304" pitchFamily="18" charset="0"/>
              </a:rPr>
              <a:t>Business Problem</a:t>
            </a:r>
            <a:endParaRPr lang="en-US" sz="2400" u="sng"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84632" y="886968"/>
            <a:ext cx="11155680" cy="5166360"/>
          </a:xfrm>
        </p:spPr>
        <p:txBody>
          <a:bodyPr>
            <a:normAutofit/>
          </a:bodyPr>
          <a:lstStyle/>
          <a:p>
            <a:pPr algn="just"/>
            <a:r>
              <a:rPr lang="en-US" sz="1600" dirty="0">
                <a:latin typeface="Times New Roman" panose="02020603050405020304" pitchFamily="18" charset="0"/>
                <a:cs typeface="Times New Roman" panose="02020603050405020304" pitchFamily="18" charset="0"/>
              </a:rPr>
              <a:t>1. </a:t>
            </a:r>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Understanding </a:t>
            </a:r>
            <a:r>
              <a:rPr lang="en-US" sz="1600" b="1" dirty="0">
                <a:latin typeface="Times New Roman" panose="02020603050405020304" pitchFamily="18" charset="0"/>
                <a:cs typeface="Times New Roman" panose="02020603050405020304" pitchFamily="18" charset="0"/>
              </a:rPr>
              <a:t>Consumer Behavior :-</a:t>
            </a:r>
            <a:r>
              <a:rPr lang="en-US" sz="1600" dirty="0">
                <a:latin typeface="Times New Roman" panose="02020603050405020304" pitchFamily="18" charset="0"/>
                <a:cs typeface="Times New Roman" panose="02020603050405020304" pitchFamily="18" charset="0"/>
              </a:rPr>
              <a:t> Many businesses aim to understand their customers better to tailor their products or services accordingly. Predicting personality traits can provide valuable insights into consumer behavior, enabling companies to create more targeted marketing campaigns, design personalized products, and improve customer satisfaction.</a:t>
            </a:r>
          </a:p>
          <a:p>
            <a:pPr algn="just"/>
            <a:r>
              <a:rPr lang="en-US" sz="1600" dirty="0" smtClean="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Employee </a:t>
            </a:r>
            <a:r>
              <a:rPr lang="en-US" sz="1600" b="1" dirty="0">
                <a:latin typeface="Times New Roman" panose="02020603050405020304" pitchFamily="18" charset="0"/>
                <a:cs typeface="Times New Roman" panose="02020603050405020304" pitchFamily="18" charset="0"/>
              </a:rPr>
              <a:t>Recruitment and Management: </a:t>
            </a:r>
            <a:r>
              <a:rPr lang="en-US" sz="1600" dirty="0">
                <a:latin typeface="Times New Roman" panose="02020603050405020304" pitchFamily="18" charset="0"/>
                <a:cs typeface="Times New Roman" panose="02020603050405020304" pitchFamily="18" charset="0"/>
              </a:rPr>
              <a:t>Human resource departments often struggle to identify the best candidates for job roles based solely on resumes and interviews. By predicting personality traits from behavioral data, companies can streamline the recruitment process, matching candidates with roles that align with their personalities, work styles, and preferences</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3.    </a:t>
            </a:r>
            <a:r>
              <a:rPr lang="en-US" sz="1600" b="1" dirty="0" smtClean="0">
                <a:latin typeface="Times New Roman" panose="02020603050405020304" pitchFamily="18" charset="0"/>
                <a:cs typeface="Times New Roman" panose="02020603050405020304" pitchFamily="18" charset="0"/>
              </a:rPr>
              <a:t>Psychological </a:t>
            </a:r>
            <a:r>
              <a:rPr lang="en-US" sz="1600" b="1" dirty="0">
                <a:latin typeface="Times New Roman" panose="02020603050405020304" pitchFamily="18" charset="0"/>
                <a:cs typeface="Times New Roman" panose="02020603050405020304" pitchFamily="18" charset="0"/>
              </a:rPr>
              <a:t>Research and </a:t>
            </a:r>
            <a:r>
              <a:rPr lang="en-US" sz="1600" b="1" dirty="0" smtClean="0">
                <a:latin typeface="Times New Roman" panose="02020603050405020304" pitchFamily="18" charset="0"/>
                <a:cs typeface="Times New Roman" panose="02020603050405020304" pitchFamily="18" charset="0"/>
              </a:rPr>
              <a:t>Analysis:- </a:t>
            </a:r>
            <a:r>
              <a:rPr lang="en-US" sz="1600" dirty="0" smtClean="0">
                <a:latin typeface="Times New Roman" panose="02020603050405020304" pitchFamily="18" charset="0"/>
                <a:cs typeface="Times New Roman" panose="02020603050405020304" pitchFamily="18" charset="0"/>
              </a:rPr>
              <a:t>Psychologists </a:t>
            </a:r>
            <a:r>
              <a:rPr lang="en-US" sz="1600" dirty="0">
                <a:latin typeface="Times New Roman" panose="02020603050405020304" pitchFamily="18" charset="0"/>
                <a:cs typeface="Times New Roman" panose="02020603050405020304" pitchFamily="18" charset="0"/>
              </a:rPr>
              <a:t>and researchers are constantly seeking ways to better understand human behavior and personality. Machine learning models predicting personality traits can assist in large-scale psychological studies, providing insights into how various factors influence personality development and behavior across different populations</a:t>
            </a:r>
            <a:r>
              <a:rPr lang="en-US" sz="1600" dirty="0" smtClean="0">
                <a:latin typeface="Times New Roman" panose="02020603050405020304" pitchFamily="18" charset="0"/>
                <a:cs typeface="Times New Roman" panose="02020603050405020304" pitchFamily="18" charset="0"/>
              </a:rPr>
              <a:t>.</a:t>
            </a:r>
          </a:p>
          <a:p>
            <a:pPr algn="just"/>
            <a:endParaRPr lang="en-US" sz="1200" dirty="0" smtClean="0">
              <a:latin typeface="Times New Roman" panose="02020603050405020304" pitchFamily="18" charset="0"/>
              <a:cs typeface="Times New Roman" panose="02020603050405020304" pitchFamily="18" charset="0"/>
            </a:endParaRPr>
          </a:p>
          <a:p>
            <a:pPr algn="just"/>
            <a:r>
              <a:rPr lang="en-US" b="1" u="sng" dirty="0" smtClean="0">
                <a:solidFill>
                  <a:srgbClr val="FF0000"/>
                </a:solidFill>
                <a:latin typeface="Times New Roman" panose="02020603050405020304" pitchFamily="18" charset="0"/>
                <a:cs typeface="Times New Roman" panose="02020603050405020304" pitchFamily="18" charset="0"/>
              </a:rPr>
              <a:t>Objectives</a:t>
            </a:r>
            <a:endParaRPr lang="en-US" b="1" u="sng" dirty="0">
              <a:solidFill>
                <a:srgbClr val="FF0000"/>
              </a:solidFill>
              <a:latin typeface="Times New Roman" panose="02020603050405020304" pitchFamily="18" charset="0"/>
              <a:cs typeface="Times New Roman" panose="02020603050405020304" pitchFamily="18" charset="0"/>
            </a:endParaRPr>
          </a:p>
          <a:p>
            <a:pPr algn="l"/>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The </a:t>
            </a:r>
            <a:r>
              <a:rPr lang="en-US" sz="1600" dirty="0">
                <a:latin typeface="Times New Roman" panose="02020603050405020304" pitchFamily="18" charset="0"/>
                <a:cs typeface="Times New Roman" panose="02020603050405020304" pitchFamily="18" charset="0"/>
              </a:rPr>
              <a:t>primary objective of this project is to develop a machine learning model that can </a:t>
            </a:r>
            <a:r>
              <a:rPr lang="en-US" sz="1600" dirty="0" smtClean="0">
                <a:latin typeface="Times New Roman" panose="02020603050405020304" pitchFamily="18" charset="0"/>
                <a:cs typeface="Times New Roman" panose="02020603050405020304" pitchFamily="18" charset="0"/>
              </a:rPr>
              <a:t>accurately </a:t>
            </a:r>
            <a:r>
              <a:rPr lang="en-US" sz="1600" dirty="0">
                <a:latin typeface="Times New Roman" panose="02020603050405020304" pitchFamily="18" charset="0"/>
                <a:cs typeface="Times New Roman" panose="02020603050405020304" pitchFamily="18" charset="0"/>
              </a:rPr>
              <a:t>predict human personality traits based on various behavioral factors, </a:t>
            </a:r>
            <a:r>
              <a:rPr lang="en-US" sz="1600" dirty="0" smtClean="0">
                <a:latin typeface="Times New Roman" panose="02020603050405020304" pitchFamily="18" charset="0"/>
                <a:cs typeface="Times New Roman" panose="02020603050405020304" pitchFamily="18" charset="0"/>
              </a:rPr>
              <a:t>and </a:t>
            </a:r>
            <a:r>
              <a:rPr lang="en-US" sz="1600" dirty="0">
                <a:latin typeface="Times New Roman" panose="02020603050405020304" pitchFamily="18" charset="0"/>
                <a:cs typeface="Times New Roman" panose="02020603050405020304" pitchFamily="18" charset="0"/>
              </a:rPr>
              <a:t>demographic information. The model should be able to </a:t>
            </a:r>
            <a:r>
              <a:rPr lang="en-US" sz="1600" dirty="0" smtClean="0">
                <a:latin typeface="Times New Roman" panose="02020603050405020304" pitchFamily="18" charset="0"/>
                <a:cs typeface="Times New Roman" panose="02020603050405020304" pitchFamily="18" charset="0"/>
              </a:rPr>
              <a:t>classify </a:t>
            </a:r>
            <a:r>
              <a:rPr lang="en-US" sz="1600" dirty="0">
                <a:latin typeface="Times New Roman" panose="02020603050405020304" pitchFamily="18" charset="0"/>
                <a:cs typeface="Times New Roman" panose="02020603050405020304" pitchFamily="18" charset="0"/>
              </a:rPr>
              <a:t>individuals into one of the five major personality </a:t>
            </a:r>
            <a:r>
              <a:rPr lang="en-US" sz="1600" dirty="0" smtClean="0">
                <a:latin typeface="Times New Roman" panose="02020603050405020304" pitchFamily="18" charset="0"/>
                <a:cs typeface="Times New Roman" panose="02020603050405020304" pitchFamily="18" charset="0"/>
              </a:rPr>
              <a:t>traits </a:t>
            </a:r>
            <a:r>
              <a:rPr lang="en-US" sz="1600" dirty="0">
                <a:latin typeface="Times New Roman" panose="02020603050405020304" pitchFamily="18" charset="0"/>
                <a:cs typeface="Times New Roman" panose="02020603050405020304" pitchFamily="18" charset="0"/>
              </a:rPr>
              <a:t>extraverted, serious, responsible, lively, and dependable</a:t>
            </a:r>
            <a:r>
              <a:rPr lang="en-US" sz="1600" dirty="0" smtClean="0">
                <a:latin typeface="Times New Roman" panose="02020603050405020304" pitchFamily="18" charset="0"/>
                <a:cs typeface="Times New Roman" panose="02020603050405020304" pitchFamily="18" charset="0"/>
              </a:rPr>
              <a:t>.</a:t>
            </a:r>
          </a:p>
          <a:p>
            <a:pPr algn="l"/>
            <a:r>
              <a:rPr lang="en-US" b="1" u="sng" dirty="0" smtClean="0">
                <a:solidFill>
                  <a:srgbClr val="FF0000"/>
                </a:solidFill>
                <a:latin typeface="Times New Roman" panose="02020603050405020304" pitchFamily="18" charset="0"/>
                <a:cs typeface="Times New Roman" panose="02020603050405020304" pitchFamily="18" charset="0"/>
              </a:rPr>
              <a:t>Constraints</a:t>
            </a:r>
          </a:p>
          <a:p>
            <a:pPr algn="l"/>
            <a:r>
              <a:rPr lang="en-US" sz="1600" dirty="0" smtClean="0">
                <a:latin typeface="Times New Roman" panose="02020603050405020304" pitchFamily="18" charset="0"/>
                <a:cs typeface="Times New Roman" panose="02020603050405020304" pitchFamily="18" charset="0"/>
              </a:rPr>
              <a:t>1. 	Data Availability and Quality</a:t>
            </a:r>
          </a:p>
          <a:p>
            <a:pPr algn="l"/>
            <a:r>
              <a:rPr lang="en-US" sz="1600" dirty="0" smtClean="0">
                <a:latin typeface="Times New Roman" panose="02020603050405020304" pitchFamily="18" charset="0"/>
                <a:cs typeface="Times New Roman" panose="02020603050405020304" pitchFamily="18" charset="0"/>
              </a:rPr>
              <a:t>2.	</a:t>
            </a:r>
            <a:r>
              <a:rPr lang="en-US" sz="1600" dirty="0">
                <a:latin typeface="Times New Roman" panose="02020603050405020304" pitchFamily="18" charset="0"/>
                <a:cs typeface="Times New Roman" panose="02020603050405020304" pitchFamily="18" charset="0"/>
              </a:rPr>
              <a:t>Scalability</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33964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7784" y="271971"/>
            <a:ext cx="11091672" cy="596709"/>
          </a:xfrm>
        </p:spPr>
        <p:txBody>
          <a:bodyPr>
            <a:normAutofit/>
          </a:bodyPr>
          <a:lstStyle/>
          <a:p>
            <a:pPr algn="l"/>
            <a:r>
              <a:rPr lang="en-US" sz="2400" b="1" u="sng" dirty="0" smtClean="0">
                <a:solidFill>
                  <a:srgbClr val="FF0000"/>
                </a:solidFill>
                <a:latin typeface="Times New Roman" panose="02020603050405020304" pitchFamily="18" charset="0"/>
                <a:cs typeface="Times New Roman" panose="02020603050405020304" pitchFamily="18" charset="0"/>
              </a:rPr>
              <a:t>Summary Of the Data and Understanding</a:t>
            </a:r>
            <a:endParaRPr lang="en-US" sz="2400" b="1" u="sng"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060704" y="4919472"/>
            <a:ext cx="9326880" cy="1371600"/>
          </a:xfrm>
        </p:spPr>
        <p:txBody>
          <a:bodyPr>
            <a:normAutofit/>
          </a:bodyPr>
          <a:lstStyle/>
          <a:p>
            <a:pPr algn="just"/>
            <a:r>
              <a:rPr lang="en-US" sz="1600" dirty="0" smtClean="0">
                <a:latin typeface="Times New Roman" panose="02020603050405020304" pitchFamily="18" charset="0"/>
                <a:cs typeface="Times New Roman" panose="02020603050405020304" pitchFamily="18" charset="0"/>
              </a:rPr>
              <a:t>	Data understanding for the dataset involves closer examination of its attributes and statistical properties of this attributes and their potential implications for data science project. This section is delved into understanding of aspects like attributes, statistical summarization, potential preprocessing steps and insights derive from the analysis.</a:t>
            </a:r>
            <a:endParaRPr lang="en-US"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760" y="1026280"/>
            <a:ext cx="9427463" cy="3893192"/>
          </a:xfrm>
          <a:prstGeom prst="rect">
            <a:avLst/>
          </a:prstGeom>
        </p:spPr>
      </p:pic>
    </p:spTree>
    <p:extLst>
      <p:ext uri="{BB962C8B-B14F-4D97-AF65-F5344CB8AC3E}">
        <p14:creationId xmlns:p14="http://schemas.microsoft.com/office/powerpoint/2010/main" val="33363870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352" y="290259"/>
            <a:ext cx="11146536" cy="505269"/>
          </a:xfrm>
        </p:spPr>
        <p:txBody>
          <a:bodyPr>
            <a:normAutofit/>
          </a:bodyPr>
          <a:lstStyle/>
          <a:p>
            <a:pPr algn="l"/>
            <a:r>
              <a:rPr lang="en-US" sz="2400" b="1" u="sng" dirty="0" smtClean="0">
                <a:solidFill>
                  <a:srgbClr val="FF0000"/>
                </a:solidFill>
                <a:latin typeface="Times New Roman" panose="02020603050405020304" pitchFamily="18" charset="0"/>
                <a:cs typeface="Times New Roman" panose="02020603050405020304" pitchFamily="18" charset="0"/>
              </a:rPr>
              <a:t>Dataset’s Features Description</a:t>
            </a:r>
            <a:endParaRPr lang="en-US" sz="2400" b="1" u="sng"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30352" y="795528"/>
            <a:ext cx="11146536" cy="5550408"/>
          </a:xfrm>
        </p:spPr>
        <p:txBody>
          <a:bodyPr>
            <a:normAutofit/>
          </a:bodyPr>
          <a:lstStyle/>
          <a:p>
            <a:pPr algn="l"/>
            <a:r>
              <a:rPr lang="en-US" sz="1600" b="1"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I </a:t>
            </a:r>
            <a:r>
              <a:rPr lang="en-US" sz="1600" dirty="0">
                <a:latin typeface="Times New Roman" panose="02020603050405020304" pitchFamily="18" charset="0"/>
                <a:cs typeface="Times New Roman" panose="02020603050405020304" pitchFamily="18" charset="0"/>
              </a:rPr>
              <a:t>have collected data from powerful data collection source known as </a:t>
            </a:r>
            <a:r>
              <a:rPr lang="en-US" sz="1600" dirty="0" err="1">
                <a:latin typeface="Times New Roman" panose="02020603050405020304" pitchFamily="18" charset="0"/>
                <a:cs typeface="Times New Roman" panose="02020603050405020304" pitchFamily="18" charset="0"/>
              </a:rPr>
              <a:t>Kaggle</a:t>
            </a:r>
            <a:r>
              <a:rPr lang="en-US" sz="1600" dirty="0">
                <a:latin typeface="Times New Roman" panose="02020603050405020304" pitchFamily="18" charset="0"/>
                <a:cs typeface="Times New Roman" panose="02020603050405020304" pitchFamily="18" charset="0"/>
              </a:rPr>
              <a:t>. Dataset contains 1520 records and 9 features.</a:t>
            </a:r>
          </a:p>
          <a:p>
            <a:pPr algn="l"/>
            <a:r>
              <a:rPr lang="en-US" sz="1600"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Features</a:t>
            </a:r>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involved:- </a:t>
            </a:r>
          </a:p>
          <a:p>
            <a:pPr algn="l"/>
            <a:r>
              <a:rPr lang="en-US" sz="1600" b="1" dirty="0" smtClean="0">
                <a:latin typeface="Times New Roman" panose="02020603050405020304" pitchFamily="18" charset="0"/>
                <a:cs typeface="Times New Roman" panose="02020603050405020304" pitchFamily="18" charset="0"/>
              </a:rPr>
              <a:t>	Gender:- </a:t>
            </a:r>
            <a:r>
              <a:rPr lang="en-US" sz="1600" dirty="0" smtClean="0">
                <a:latin typeface="Times New Roman" panose="02020603050405020304" pitchFamily="18" charset="0"/>
                <a:cs typeface="Times New Roman" panose="02020603050405020304" pitchFamily="18" charset="0"/>
              </a:rPr>
              <a:t>Gender Feature specify the information about gender of person which representing Male or Female.</a:t>
            </a:r>
          </a:p>
          <a:p>
            <a:pPr algn="l"/>
            <a:r>
              <a:rPr lang="en-US" sz="1600" b="1" dirty="0" smtClean="0">
                <a:latin typeface="Times New Roman" panose="02020603050405020304" pitchFamily="18" charset="0"/>
                <a:cs typeface="Times New Roman" panose="02020603050405020304" pitchFamily="18" charset="0"/>
              </a:rPr>
              <a:t>	Age:- </a:t>
            </a:r>
            <a:r>
              <a:rPr lang="en-US" sz="1600" dirty="0" smtClean="0">
                <a:latin typeface="Times New Roman" panose="02020603050405020304" pitchFamily="18" charset="0"/>
                <a:cs typeface="Times New Roman" panose="02020603050405020304" pitchFamily="18" charset="0"/>
              </a:rPr>
              <a:t>Age feature representing age of particular person , Age ranging from 18-35.</a:t>
            </a:r>
          </a:p>
          <a:p>
            <a:pPr algn="l"/>
            <a:r>
              <a:rPr lang="en-US" sz="1600" b="1" dirty="0" smtClean="0">
                <a:latin typeface="Times New Roman" panose="02020603050405020304" pitchFamily="18" charset="0"/>
                <a:cs typeface="Times New Roman" panose="02020603050405020304" pitchFamily="18" charset="0"/>
              </a:rPr>
              <a:t>	Openness</a:t>
            </a:r>
            <a:r>
              <a:rPr lang="en-US" sz="1600" b="1"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Openness </a:t>
            </a:r>
            <a:r>
              <a:rPr lang="en-US" sz="1600" dirty="0">
                <a:latin typeface="Times New Roman" panose="02020603050405020304" pitchFamily="18" charset="0"/>
                <a:cs typeface="Times New Roman" panose="02020603050405020304" pitchFamily="18" charset="0"/>
              </a:rPr>
              <a:t>is one of the </a:t>
            </a:r>
            <a:r>
              <a:rPr lang="en-US" sz="1600" dirty="0" smtClean="0">
                <a:latin typeface="Times New Roman" panose="02020603050405020304" pitchFamily="18" charset="0"/>
                <a:cs typeface="Times New Roman" panose="02020603050405020304" pitchFamily="18" charset="0"/>
              </a:rPr>
              <a:t>big five </a:t>
            </a:r>
            <a:r>
              <a:rPr lang="en-US" sz="1600" dirty="0">
                <a:latin typeface="Times New Roman" panose="02020603050405020304" pitchFamily="18" charset="0"/>
                <a:cs typeface="Times New Roman" panose="02020603050405020304" pitchFamily="18" charset="0"/>
              </a:rPr>
              <a:t>personality traits. It represents a person's willingness to try new things, their curiosity, and their creativity</a:t>
            </a:r>
            <a:r>
              <a:rPr lang="en-US" sz="1600" dirty="0" smtClean="0">
                <a:latin typeface="Times New Roman" panose="02020603050405020304" pitchFamily="18" charset="0"/>
                <a:cs typeface="Times New Roman" panose="02020603050405020304" pitchFamily="18" charset="0"/>
              </a:rPr>
              <a:t>.</a:t>
            </a:r>
          </a:p>
          <a:p>
            <a:pPr algn="l"/>
            <a:r>
              <a:rPr lang="en-US" sz="1600" b="1" dirty="0" smtClean="0">
                <a:latin typeface="Times New Roman" panose="02020603050405020304" pitchFamily="18" charset="0"/>
                <a:cs typeface="Times New Roman" panose="02020603050405020304" pitchFamily="18" charset="0"/>
              </a:rPr>
              <a:t>	Neuroticism</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Neuroticism </a:t>
            </a:r>
            <a:r>
              <a:rPr lang="en-US" sz="1600" dirty="0" smtClean="0">
                <a:latin typeface="Times New Roman" panose="02020603050405020304" pitchFamily="18" charset="0"/>
                <a:cs typeface="Times New Roman" panose="02020603050405020304" pitchFamily="18" charset="0"/>
              </a:rPr>
              <a:t>reflects </a:t>
            </a:r>
            <a:r>
              <a:rPr lang="en-US" sz="1600" dirty="0">
                <a:latin typeface="Times New Roman" panose="02020603050405020304" pitchFamily="18" charset="0"/>
                <a:cs typeface="Times New Roman" panose="02020603050405020304" pitchFamily="18" charset="0"/>
              </a:rPr>
              <a:t>the tendency to experience negative emotions such as anxiety, depression, and irritability</a:t>
            </a:r>
            <a:r>
              <a:rPr lang="en-US" sz="1600" dirty="0" smtClean="0">
                <a:latin typeface="Times New Roman" panose="02020603050405020304" pitchFamily="18" charset="0"/>
                <a:cs typeface="Times New Roman" panose="02020603050405020304" pitchFamily="18" charset="0"/>
              </a:rPr>
              <a:t>.</a:t>
            </a:r>
          </a:p>
          <a:p>
            <a:pPr algn="l"/>
            <a:r>
              <a:rPr lang="en-US" sz="1600" b="1" dirty="0" smtClean="0">
                <a:latin typeface="Times New Roman" panose="02020603050405020304" pitchFamily="18" charset="0"/>
                <a:cs typeface="Times New Roman" panose="02020603050405020304" pitchFamily="18" charset="0"/>
              </a:rPr>
              <a:t>	Conscientiousness</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Conscientiousness is a personality trait characterized by being organized, responsible, and goal-oriented. It reflects the degree of self-discipline and impulse control</a:t>
            </a:r>
            <a:r>
              <a:rPr lang="en-US" sz="1600" dirty="0" smtClean="0">
                <a:latin typeface="Times New Roman" panose="02020603050405020304" pitchFamily="18" charset="0"/>
                <a:cs typeface="Times New Roman" panose="02020603050405020304" pitchFamily="18" charset="0"/>
              </a:rPr>
              <a:t>.</a:t>
            </a:r>
          </a:p>
          <a:p>
            <a:pPr algn="l"/>
            <a:r>
              <a:rPr lang="en-US" sz="1600" b="1" dirty="0" smtClean="0">
                <a:latin typeface="Times New Roman" panose="02020603050405020304" pitchFamily="18" charset="0"/>
                <a:cs typeface="Times New Roman" panose="02020603050405020304" pitchFamily="18" charset="0"/>
              </a:rPr>
              <a:t>	Agreeableness:- </a:t>
            </a:r>
            <a:r>
              <a:rPr lang="en-US" sz="1600" dirty="0" smtClean="0">
                <a:latin typeface="Times New Roman" panose="02020603050405020304" pitchFamily="18" charset="0"/>
                <a:cs typeface="Times New Roman" panose="02020603050405020304" pitchFamily="18" charset="0"/>
              </a:rPr>
              <a:t>Agreeableness </a:t>
            </a:r>
            <a:r>
              <a:rPr lang="en-US" sz="1600" dirty="0">
                <a:latin typeface="Times New Roman" panose="02020603050405020304" pitchFamily="18" charset="0"/>
                <a:cs typeface="Times New Roman" panose="02020603050405020304" pitchFamily="18" charset="0"/>
              </a:rPr>
              <a:t>is a personality trait that reflects how friendly, compassionate, and cooperative an individual is. It indicates the tendency to be trusting and empathetic towards others</a:t>
            </a:r>
            <a:r>
              <a:rPr lang="en-US" sz="1600" dirty="0" smtClean="0">
                <a:latin typeface="Times New Roman" panose="02020603050405020304" pitchFamily="18" charset="0"/>
                <a:cs typeface="Times New Roman" panose="02020603050405020304" pitchFamily="18" charset="0"/>
              </a:rPr>
              <a:t>.</a:t>
            </a:r>
          </a:p>
          <a:p>
            <a:pPr algn="l"/>
            <a:r>
              <a:rPr lang="en-US" sz="1600" b="1" dirty="0" smtClean="0">
                <a:latin typeface="Times New Roman" panose="02020603050405020304" pitchFamily="18" charset="0"/>
                <a:cs typeface="Times New Roman" panose="02020603050405020304" pitchFamily="18" charset="0"/>
              </a:rPr>
              <a:t>	Extraversion</a:t>
            </a:r>
            <a:r>
              <a:rPr lang="en-US" sz="1600" b="1"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Extraversion </a:t>
            </a:r>
            <a:r>
              <a:rPr lang="en-US" sz="1600" dirty="0">
                <a:latin typeface="Times New Roman" panose="02020603050405020304" pitchFamily="18" charset="0"/>
                <a:cs typeface="Times New Roman" panose="02020603050405020304" pitchFamily="18" charset="0"/>
              </a:rPr>
              <a:t>is a personality trait characterized by outgoingness, assertiveness, and sociability. Extraverted individuals tend to seek out social interactions and enjoy being the center of attention</a:t>
            </a:r>
            <a:r>
              <a:rPr lang="en-US" sz="1600" dirty="0" smtClean="0">
                <a:latin typeface="Times New Roman" panose="02020603050405020304" pitchFamily="18" charset="0"/>
                <a:cs typeface="Times New Roman" panose="02020603050405020304" pitchFamily="18" charset="0"/>
              </a:rPr>
              <a:t>.</a:t>
            </a:r>
          </a:p>
          <a:p>
            <a:pPr algn="l"/>
            <a:r>
              <a:rPr lang="en-US" sz="1600" b="1" dirty="0" smtClean="0">
                <a:latin typeface="Times New Roman" panose="02020603050405020304" pitchFamily="18" charset="0"/>
                <a:cs typeface="Times New Roman" panose="02020603050405020304" pitchFamily="18" charset="0"/>
              </a:rPr>
              <a:t>	Personality </a:t>
            </a:r>
            <a:r>
              <a:rPr lang="en-US" sz="1600" b="1" dirty="0">
                <a:latin typeface="Times New Roman" panose="02020603050405020304" pitchFamily="18" charset="0"/>
                <a:cs typeface="Times New Roman" panose="02020603050405020304" pitchFamily="18" charset="0"/>
              </a:rPr>
              <a:t>(Target</a:t>
            </a:r>
            <a:r>
              <a:rPr lang="en-US" sz="1600" b="1"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This is the target variable </a:t>
            </a:r>
            <a:r>
              <a:rPr lang="en-US" sz="1600" dirty="0" smtClean="0">
                <a:latin typeface="Times New Roman" panose="02020603050405020304" pitchFamily="18" charset="0"/>
                <a:cs typeface="Times New Roman" panose="02020603050405020304" pitchFamily="18" charset="0"/>
              </a:rPr>
              <a:t>we have to predict. The labels traits are </a:t>
            </a:r>
            <a:r>
              <a:rPr lang="en-US" sz="1600" dirty="0">
                <a:latin typeface="Times New Roman" panose="02020603050405020304" pitchFamily="18" charset="0"/>
                <a:cs typeface="Times New Roman" panose="02020603050405020304" pitchFamily="18" charset="0"/>
              </a:rPr>
              <a:t>extraverted, serious, responsible, lively, and dependable</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model will be trained to predict the personality </a:t>
            </a:r>
            <a:r>
              <a:rPr lang="en-US" sz="1600" dirty="0" smtClean="0">
                <a:latin typeface="Times New Roman" panose="02020603050405020304" pitchFamily="18" charset="0"/>
                <a:cs typeface="Times New Roman" panose="02020603050405020304" pitchFamily="18" charset="0"/>
              </a:rPr>
              <a:t>traits </a:t>
            </a:r>
            <a:r>
              <a:rPr lang="en-US" sz="1600" dirty="0">
                <a:latin typeface="Times New Roman" panose="02020603050405020304" pitchFamily="18" charset="0"/>
                <a:cs typeface="Times New Roman" panose="02020603050405020304" pitchFamily="18" charset="0"/>
              </a:rPr>
              <a:t>based on the features provided.</a:t>
            </a:r>
            <a:endParaRPr lang="en-US" sz="1600" dirty="0" smtClean="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88843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904" y="141342"/>
            <a:ext cx="10692384" cy="550989"/>
          </a:xfrm>
        </p:spPr>
        <p:txBody>
          <a:bodyPr>
            <a:normAutofit/>
          </a:bodyPr>
          <a:lstStyle/>
          <a:p>
            <a:pPr algn="l"/>
            <a:r>
              <a:rPr lang="en-US" sz="2400" b="1" u="sng" dirty="0" smtClean="0">
                <a:solidFill>
                  <a:srgbClr val="FF0000"/>
                </a:solidFill>
                <a:latin typeface="Times New Roman" panose="02020603050405020304" pitchFamily="18" charset="0"/>
                <a:cs typeface="Times New Roman" panose="02020603050405020304" pitchFamily="18" charset="0"/>
              </a:rPr>
              <a:t>Data Preparation </a:t>
            </a:r>
            <a:endParaRPr lang="en-US" sz="2400" b="1" u="sng"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55904" y="569167"/>
            <a:ext cx="10692384" cy="5102352"/>
          </a:xfrm>
        </p:spPr>
        <p:txBody>
          <a:bodyPr/>
          <a:lstStyle/>
          <a:p>
            <a:pPr marL="508000" indent="-457200" algn="just">
              <a:buAutoNum type="alphaLcParenR"/>
            </a:pPr>
            <a:r>
              <a:rPr lang="en-US" dirty="0" smtClean="0">
                <a:latin typeface="Times New Roman" panose="02020603050405020304" pitchFamily="18" charset="0"/>
                <a:cs typeface="Times New Roman" panose="02020603050405020304" pitchFamily="18" charset="0"/>
              </a:rPr>
              <a:t>Exploratory data analysis:-</a:t>
            </a:r>
          </a:p>
          <a:p>
            <a:pPr marL="50800" indent="0" algn="just"/>
            <a:endParaRPr lang="en-US" dirty="0" smtClean="0"/>
          </a:p>
          <a:p>
            <a:pPr marL="50800" indent="0" algn="just"/>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23096383"/>
              </p:ext>
            </p:extLst>
          </p:nvPr>
        </p:nvGraphicFramePr>
        <p:xfrm>
          <a:off x="1119675" y="1120156"/>
          <a:ext cx="10142002" cy="5375400"/>
        </p:xfrm>
        <a:graphic>
          <a:graphicData uri="http://schemas.openxmlformats.org/drawingml/2006/table">
            <a:tbl>
              <a:tblPr bandRow="1">
                <a:tableStyleId>{5C22544A-7EE6-4342-B048-85BDC9FD1C3A}</a:tableStyleId>
              </a:tblPr>
              <a:tblGrid>
                <a:gridCol w="1348144"/>
                <a:gridCol w="3224413"/>
                <a:gridCol w="2672789"/>
                <a:gridCol w="2896656"/>
              </a:tblGrid>
              <a:tr h="217930">
                <a:tc>
                  <a:txBody>
                    <a:bodyPr/>
                    <a:lstStyle/>
                    <a:p>
                      <a:pPr marL="0" marR="0">
                        <a:spcBef>
                          <a:spcPts val="0"/>
                        </a:spcBef>
                        <a:spcAft>
                          <a:spcPts val="0"/>
                        </a:spcAft>
                      </a:pPr>
                      <a:r>
                        <a:rPr lang="en-US" sz="1400" b="1" dirty="0" smtClean="0">
                          <a:effectLst/>
                          <a:latin typeface="Times New Roman" panose="02020603050405020304" pitchFamily="18" charset="0"/>
                          <a:cs typeface="Times New Roman" panose="02020603050405020304" pitchFamily="18" charset="0"/>
                        </a:rPr>
                        <a:t>Sr.</a:t>
                      </a:r>
                      <a:r>
                        <a:rPr lang="en-US" sz="1400" b="1" baseline="0" dirty="0" smtClean="0">
                          <a:effectLst/>
                          <a:latin typeface="Times New Roman" panose="02020603050405020304" pitchFamily="18" charset="0"/>
                          <a:cs typeface="Times New Roman" panose="02020603050405020304" pitchFamily="18" charset="0"/>
                        </a:rPr>
                        <a:t> No</a:t>
                      </a:r>
                      <a:endParaRPr lang="en-US" sz="140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1" dirty="0">
                          <a:effectLst/>
                          <a:latin typeface="Times New Roman" panose="02020603050405020304" pitchFamily="18" charset="0"/>
                          <a:cs typeface="Times New Roman" panose="02020603050405020304" pitchFamily="18" charset="0"/>
                        </a:rPr>
                        <a:t>Type</a:t>
                      </a:r>
                      <a:endParaRPr lang="en-US" sz="140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1" dirty="0">
                          <a:effectLst/>
                          <a:latin typeface="Times New Roman" panose="02020603050405020304" pitchFamily="18" charset="0"/>
                          <a:cs typeface="Times New Roman" panose="02020603050405020304" pitchFamily="18" charset="0"/>
                        </a:rPr>
                        <a:t>Feature Names</a:t>
                      </a:r>
                      <a:endParaRPr lang="en-US" sz="140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1" dirty="0">
                          <a:effectLst/>
                          <a:latin typeface="Times New Roman" panose="02020603050405020304" pitchFamily="18" charset="0"/>
                          <a:cs typeface="Times New Roman" panose="02020603050405020304" pitchFamily="18" charset="0"/>
                        </a:rPr>
                        <a:t>Observation</a:t>
                      </a:r>
                      <a:endParaRPr lang="en-US" sz="140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r>
              <a:tr h="871722">
                <a:tc>
                  <a:txBody>
                    <a:bodyPr/>
                    <a:lstStyle/>
                    <a:p>
                      <a:pPr marL="0" marR="0">
                        <a:spcBef>
                          <a:spcPts val="0"/>
                        </a:spcBef>
                        <a:spcAft>
                          <a:spcPts val="0"/>
                        </a:spcAft>
                      </a:pPr>
                      <a:r>
                        <a:rPr lang="en-US" sz="1400" dirty="0">
                          <a:effectLst/>
                          <a:latin typeface="Times New Roman" panose="02020603050405020304" pitchFamily="18" charset="0"/>
                          <a:cs typeface="Times New Roman" panose="02020603050405020304" pitchFamily="18" charset="0"/>
                        </a:rPr>
                        <a:t>1</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latin typeface="Times New Roman" panose="02020603050405020304" pitchFamily="18" charset="0"/>
                          <a:cs typeface="Times New Roman" panose="02020603050405020304" pitchFamily="18" charset="0"/>
                        </a:rPr>
                        <a:t>Missing Values</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smtClean="0">
                          <a:effectLst/>
                          <a:latin typeface="Times New Roman" panose="02020603050405020304" pitchFamily="18" charset="0"/>
                          <a:ea typeface="+mn-ea"/>
                          <a:cs typeface="Times New Roman" panose="02020603050405020304" pitchFamily="18" charset="0"/>
                        </a:rPr>
                        <a:t>NA</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smtClean="0">
                          <a:effectLst/>
                          <a:latin typeface="Times New Roman" panose="02020603050405020304" pitchFamily="18" charset="0"/>
                          <a:ea typeface="+mn-ea"/>
                          <a:cs typeface="Times New Roman" panose="02020603050405020304" pitchFamily="18" charset="0"/>
                        </a:rPr>
                        <a:t>The</a:t>
                      </a:r>
                      <a:r>
                        <a:rPr lang="en-US" sz="1400" baseline="0" dirty="0" smtClean="0">
                          <a:effectLst/>
                          <a:latin typeface="Times New Roman" panose="02020603050405020304" pitchFamily="18" charset="0"/>
                          <a:ea typeface="+mn-ea"/>
                          <a:cs typeface="Times New Roman" panose="02020603050405020304" pitchFamily="18" charset="0"/>
                        </a:rPr>
                        <a:t> dataset carefully examine and found to contain no missing values. These completeness ensure accurate and reliable analysis.</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r>
              <a:tr h="653791">
                <a:tc>
                  <a:txBody>
                    <a:bodyPr/>
                    <a:lstStyle/>
                    <a:p>
                      <a:pPr marL="0" marR="0">
                        <a:spcBef>
                          <a:spcPts val="0"/>
                        </a:spcBef>
                        <a:spcAft>
                          <a:spcPts val="0"/>
                        </a:spcAft>
                      </a:pPr>
                      <a:r>
                        <a:rPr lang="en-US" sz="1400">
                          <a:effectLst/>
                          <a:latin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latin typeface="Times New Roman" panose="02020603050405020304" pitchFamily="18" charset="0"/>
                          <a:cs typeface="Times New Roman" panose="02020603050405020304" pitchFamily="18" charset="0"/>
                        </a:rPr>
                        <a:t>Duplicates</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NA</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smtClean="0">
                          <a:effectLst/>
                          <a:latin typeface="Times New Roman" panose="02020603050405020304" pitchFamily="18" charset="0"/>
                          <a:ea typeface="+mn-ea"/>
                          <a:cs typeface="Times New Roman" panose="02020603050405020304" pitchFamily="18" charset="0"/>
                        </a:rPr>
                        <a:t>The</a:t>
                      </a:r>
                      <a:r>
                        <a:rPr lang="en-US" sz="1400" baseline="0" dirty="0" smtClean="0">
                          <a:effectLst/>
                          <a:latin typeface="Times New Roman" panose="02020603050405020304" pitchFamily="18" charset="0"/>
                          <a:ea typeface="+mn-ea"/>
                          <a:cs typeface="Times New Roman" panose="02020603050405020304" pitchFamily="18" charset="0"/>
                        </a:rPr>
                        <a:t> dataset reveals no instances of duplicates records. Its reliability for analytical purpose. </a:t>
                      </a:r>
                    </a:p>
                  </a:txBody>
                  <a:tcPr marL="68580" marR="68580" marT="0" marB="0"/>
                </a:tc>
              </a:tr>
              <a:tr h="974203">
                <a:tc>
                  <a:txBody>
                    <a:bodyPr/>
                    <a:lstStyle/>
                    <a:p>
                      <a:pPr marL="0" marR="0">
                        <a:spcBef>
                          <a:spcPts val="0"/>
                        </a:spcBef>
                        <a:spcAft>
                          <a:spcPts val="0"/>
                        </a:spcAft>
                      </a:pPr>
                      <a:r>
                        <a:rPr lang="en-US" sz="1400">
                          <a:effectLst/>
                          <a:latin typeface="Times New Roman" panose="02020603050405020304" pitchFamily="18" charset="0"/>
                          <a:cs typeface="Times New Roman" panose="02020603050405020304" pitchFamily="18" charset="0"/>
                        </a:rPr>
                        <a:t>3</a:t>
                      </a:r>
                      <a:endParaRPr lang="en-US" sz="1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latin typeface="Times New Roman" panose="02020603050405020304" pitchFamily="18" charset="0"/>
                          <a:cs typeface="Times New Roman" panose="02020603050405020304" pitchFamily="18" charset="0"/>
                        </a:rPr>
                        <a:t>Outliers</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smtClean="0">
                          <a:effectLst/>
                          <a:latin typeface="Times New Roman" panose="02020603050405020304" pitchFamily="18" charset="0"/>
                          <a:cs typeface="Times New Roman" panose="02020603050405020304" pitchFamily="18" charset="0"/>
                        </a:rPr>
                        <a:t>All</a:t>
                      </a:r>
                      <a:r>
                        <a:rPr lang="en-US" sz="1400" baseline="0" dirty="0" smtClean="0">
                          <a:effectLst/>
                          <a:latin typeface="Times New Roman" panose="02020603050405020304" pitchFamily="18" charset="0"/>
                          <a:cs typeface="Times New Roman" panose="02020603050405020304" pitchFamily="18" charset="0"/>
                        </a:rPr>
                        <a:t> features</a:t>
                      </a:r>
                      <a:r>
                        <a:rPr lang="en-US" sz="1400" dirty="0" smtClean="0">
                          <a:effectLst/>
                          <a:latin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smtClean="0">
                          <a:effectLst/>
                          <a:latin typeface="Times New Roman" panose="02020603050405020304" pitchFamily="18" charset="0"/>
                          <a:ea typeface="+mn-ea"/>
                          <a:cs typeface="Times New Roman" panose="02020603050405020304" pitchFamily="18" charset="0"/>
                        </a:rPr>
                        <a:t>It</a:t>
                      </a:r>
                      <a:r>
                        <a:rPr lang="en-US" sz="1400" baseline="0" dirty="0" smtClean="0">
                          <a:effectLst/>
                          <a:latin typeface="Times New Roman" panose="02020603050405020304" pitchFamily="18" charset="0"/>
                          <a:ea typeface="+mn-ea"/>
                          <a:cs typeface="Times New Roman" panose="02020603050405020304" pitchFamily="18" charset="0"/>
                        </a:rPr>
                        <a:t> has been identified, Outliers is not exist in each feature.</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r>
              <a:tr h="1363883">
                <a:tc>
                  <a:txBody>
                    <a:bodyPr/>
                    <a:lstStyle/>
                    <a:p>
                      <a:pPr marL="0" marR="0">
                        <a:spcBef>
                          <a:spcPts val="0"/>
                        </a:spcBef>
                        <a:spcAft>
                          <a:spcPts val="0"/>
                        </a:spcAft>
                      </a:pPr>
                      <a:r>
                        <a:rPr lang="en-US" sz="1400">
                          <a:effectLst/>
                          <a:latin typeface="Times New Roman" panose="02020603050405020304" pitchFamily="18" charset="0"/>
                          <a:cs typeface="Times New Roman" panose="02020603050405020304" pitchFamily="18" charset="0"/>
                        </a:rPr>
                        <a:t>4</a:t>
                      </a:r>
                      <a:endParaRPr lang="en-US" sz="1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latin typeface="Times New Roman" panose="02020603050405020304" pitchFamily="18" charset="0"/>
                          <a:cs typeface="Times New Roman" panose="02020603050405020304" pitchFamily="18" charset="0"/>
                        </a:rPr>
                        <a:t>Distributions</a:t>
                      </a:r>
                      <a:endParaRPr lang="en-US" sz="1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0" dirty="0" smtClean="0">
                          <a:effectLst/>
                          <a:latin typeface="Times New Roman" panose="02020603050405020304" pitchFamily="18" charset="0"/>
                          <a:cs typeface="Times New Roman" panose="02020603050405020304" pitchFamily="18" charset="0"/>
                        </a:rPr>
                        <a:t>Histogram used for</a:t>
                      </a:r>
                      <a:r>
                        <a:rPr lang="en-US" sz="1400" b="0" baseline="0" dirty="0" smtClean="0">
                          <a:effectLst/>
                          <a:latin typeface="Times New Roman" panose="02020603050405020304" pitchFamily="18" charset="0"/>
                          <a:cs typeface="Times New Roman" panose="02020603050405020304" pitchFamily="18" charset="0"/>
                        </a:rPr>
                        <a:t> </a:t>
                      </a:r>
                      <a:r>
                        <a:rPr lang="en-US" sz="1400" b="0" dirty="0" smtClean="0">
                          <a:effectLst/>
                          <a:latin typeface="Times New Roman" panose="02020603050405020304" pitchFamily="18" charset="0"/>
                          <a:cs typeface="Times New Roman" panose="02020603050405020304" pitchFamily="18" charset="0"/>
                        </a:rPr>
                        <a:t>Age, Openness, </a:t>
                      </a:r>
                      <a:r>
                        <a:rPr lang="en-US" sz="1400" b="0" dirty="0" smtClean="0">
                          <a:latin typeface="Times New Roman" panose="02020603050405020304" pitchFamily="18" charset="0"/>
                          <a:cs typeface="Times New Roman" panose="02020603050405020304" pitchFamily="18" charset="0"/>
                        </a:rPr>
                        <a:t>Neuroticism, Conscientiousness, Agreeableness, Extraversion</a:t>
                      </a:r>
                      <a:endParaRPr lang="en-US" sz="1400" b="0" dirty="0">
                        <a:effectLst/>
                        <a:latin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smtClean="0">
                          <a:effectLst/>
                          <a:latin typeface="Times New Roman" panose="02020603050405020304" pitchFamily="18" charset="0"/>
                          <a:ea typeface="+mn-ea"/>
                          <a:cs typeface="Times New Roman" panose="02020603050405020304" pitchFamily="18" charset="0"/>
                        </a:rPr>
                        <a:t>Analysis</a:t>
                      </a:r>
                      <a:r>
                        <a:rPr lang="en-US" sz="1400" baseline="0" dirty="0" smtClean="0">
                          <a:effectLst/>
                          <a:latin typeface="Times New Roman" panose="02020603050405020304" pitchFamily="18" charset="0"/>
                          <a:ea typeface="+mn-ea"/>
                          <a:cs typeface="Times New Roman" panose="02020603050405020304" pitchFamily="18" charset="0"/>
                        </a:rPr>
                        <a:t> reveals near about all features following Normally distribution</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r>
              <a:tr h="435861">
                <a:tc>
                  <a:txBody>
                    <a:bodyPr/>
                    <a:lstStyle/>
                    <a:p>
                      <a:pPr marL="0" marR="0">
                        <a:spcBef>
                          <a:spcPts val="0"/>
                        </a:spcBef>
                        <a:spcAft>
                          <a:spcPts val="0"/>
                        </a:spcAft>
                      </a:pPr>
                      <a:r>
                        <a:rPr lang="en-US" sz="1400">
                          <a:effectLst/>
                          <a:latin typeface="Times New Roman" panose="02020603050405020304" pitchFamily="18" charset="0"/>
                          <a:cs typeface="Times New Roman" panose="02020603050405020304" pitchFamily="18" charset="0"/>
                        </a:rPr>
                        <a:t>5</a:t>
                      </a:r>
                      <a:endParaRPr lang="en-US" sz="1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latin typeface="Times New Roman" panose="02020603050405020304" pitchFamily="18" charset="0"/>
                          <a:cs typeface="Times New Roman" panose="02020603050405020304" pitchFamily="18" charset="0"/>
                        </a:rPr>
                        <a:t>Distributions</a:t>
                      </a:r>
                      <a:endParaRPr lang="en-US" sz="1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smtClean="0">
                          <a:effectLst/>
                          <a:latin typeface="Times New Roman" panose="02020603050405020304" pitchFamily="18" charset="0"/>
                          <a:ea typeface="+mn-ea"/>
                          <a:cs typeface="Times New Roman" panose="02020603050405020304" pitchFamily="18" charset="0"/>
                        </a:rPr>
                        <a:t>Bar plot</a:t>
                      </a:r>
                      <a:r>
                        <a:rPr lang="en-US" sz="1400" baseline="0" dirty="0" smtClean="0">
                          <a:effectLst/>
                          <a:latin typeface="Times New Roman" panose="02020603050405020304" pitchFamily="18" charset="0"/>
                          <a:ea typeface="+mn-ea"/>
                          <a:cs typeface="Times New Roman" panose="02020603050405020304" pitchFamily="18" charset="0"/>
                        </a:rPr>
                        <a:t> for Gender and Target Variable.</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smtClean="0">
                          <a:effectLst/>
                          <a:latin typeface="Times New Roman" panose="02020603050405020304" pitchFamily="18" charset="0"/>
                          <a:ea typeface="+mn-ea"/>
                          <a:cs typeface="Times New Roman" panose="02020603050405020304" pitchFamily="18" charset="0"/>
                        </a:rPr>
                        <a:t>This</a:t>
                      </a:r>
                      <a:r>
                        <a:rPr lang="en-US" sz="1400" baseline="0" dirty="0" smtClean="0">
                          <a:effectLst/>
                          <a:latin typeface="Times New Roman" panose="02020603050405020304" pitchFamily="18" charset="0"/>
                          <a:ea typeface="+mn-ea"/>
                          <a:cs typeface="Times New Roman" panose="02020603050405020304" pitchFamily="18" charset="0"/>
                        </a:rPr>
                        <a:t> Bar plot help me to identify there is 51% Male and 40% Female</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r>
              <a:tr h="389680">
                <a:tc>
                  <a:txBody>
                    <a:bodyPr/>
                    <a:lstStyle/>
                    <a:p>
                      <a:pPr marL="0" marR="0">
                        <a:spcBef>
                          <a:spcPts val="0"/>
                        </a:spcBef>
                        <a:spcAft>
                          <a:spcPts val="0"/>
                        </a:spcAft>
                      </a:pPr>
                      <a:r>
                        <a:rPr lang="en-US" sz="1400" dirty="0" smtClean="0">
                          <a:effectLst/>
                          <a:latin typeface="Times New Roman" panose="02020603050405020304" pitchFamily="18" charset="0"/>
                          <a:ea typeface="Arial" panose="020B0604020202020204" pitchFamily="34" charset="0"/>
                          <a:cs typeface="Times New Roman" panose="02020603050405020304" pitchFamily="18" charset="0"/>
                        </a:rPr>
                        <a:t>6</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smtClean="0">
                          <a:effectLst/>
                          <a:latin typeface="Times New Roman" panose="02020603050405020304" pitchFamily="18" charset="0"/>
                          <a:ea typeface="Arial" panose="020B0604020202020204" pitchFamily="34" charset="0"/>
                          <a:cs typeface="Times New Roman" panose="02020603050405020304" pitchFamily="18" charset="0"/>
                        </a:rPr>
                        <a:t>Relationships</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smtClean="0">
                          <a:effectLst/>
                          <a:latin typeface="Times New Roman" panose="02020603050405020304" pitchFamily="18" charset="0"/>
                          <a:ea typeface="Arial" panose="020B0604020202020204" pitchFamily="34" charset="0"/>
                          <a:cs typeface="Times New Roman" panose="02020603050405020304" pitchFamily="18" charset="0"/>
                        </a:rPr>
                        <a:t>Between</a:t>
                      </a:r>
                      <a:r>
                        <a:rPr lang="en-US" sz="1400" baseline="0" dirty="0" smtClean="0">
                          <a:effectLst/>
                          <a:latin typeface="Times New Roman" panose="02020603050405020304" pitchFamily="18" charset="0"/>
                          <a:ea typeface="Arial" panose="020B0604020202020204" pitchFamily="34" charset="0"/>
                          <a:cs typeface="Times New Roman" panose="02020603050405020304" pitchFamily="18" charset="0"/>
                        </a:rPr>
                        <a:t> input and input features</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smtClean="0">
                          <a:effectLst/>
                          <a:latin typeface="Times New Roman" panose="02020603050405020304" pitchFamily="18" charset="0"/>
                          <a:ea typeface="Arial" panose="020B0604020202020204" pitchFamily="34" charset="0"/>
                          <a:cs typeface="Times New Roman" panose="02020603050405020304" pitchFamily="18" charset="0"/>
                        </a:rPr>
                        <a:t>Scatter Plot reveals that inputs feature is not doing any relationship between them.</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r>
              <a:tr h="217930">
                <a:tc>
                  <a:txBody>
                    <a:bodyPr/>
                    <a:lstStyle/>
                    <a:p>
                      <a:pPr marL="0" marR="0">
                        <a:spcBef>
                          <a:spcPts val="0"/>
                        </a:spcBef>
                        <a:spcAft>
                          <a:spcPts val="0"/>
                        </a:spcAft>
                      </a:pPr>
                      <a:r>
                        <a:rPr lang="en-US" sz="1400" dirty="0">
                          <a:effectLst/>
                        </a:rPr>
                        <a:t> </a:t>
                      </a:r>
                      <a:endParaRPr lang="en-US" sz="1400" dirty="0">
                        <a:effectLst/>
                        <a:latin typeface="Arial" panose="020B0604020202020204" pitchFamily="34" charset="0"/>
                        <a:ea typeface="Arial" panose="020B0604020202020204" pitchFamily="34" charset="0"/>
                      </a:endParaRPr>
                    </a:p>
                  </a:txBody>
                  <a:tcPr marL="68580" marR="68580" marT="0" marB="0"/>
                </a:tc>
                <a:tc>
                  <a:txBody>
                    <a:bodyPr/>
                    <a:lstStyle/>
                    <a:p>
                      <a:pPr marL="0" marR="0">
                        <a:spcBef>
                          <a:spcPts val="0"/>
                        </a:spcBef>
                        <a:spcAft>
                          <a:spcPts val="0"/>
                        </a:spcAft>
                      </a:pPr>
                      <a:r>
                        <a:rPr lang="en-US" sz="1400">
                          <a:effectLst/>
                        </a:rPr>
                        <a:t> </a:t>
                      </a:r>
                      <a:endParaRPr lang="en-US" sz="1400">
                        <a:effectLst/>
                        <a:latin typeface="Arial" panose="020B0604020202020204" pitchFamily="34" charset="0"/>
                        <a:ea typeface="Arial" panose="020B0604020202020204" pitchFamily="34" charset="0"/>
                      </a:endParaRPr>
                    </a:p>
                  </a:txBody>
                  <a:tcPr marL="68580" marR="68580" marT="0" marB="0"/>
                </a:tc>
                <a:tc>
                  <a:txBody>
                    <a:bodyPr/>
                    <a:lstStyle/>
                    <a:p>
                      <a:pPr marL="0" marR="0">
                        <a:spcBef>
                          <a:spcPts val="0"/>
                        </a:spcBef>
                        <a:spcAft>
                          <a:spcPts val="0"/>
                        </a:spcAft>
                      </a:pPr>
                      <a:r>
                        <a:rPr lang="en-US" sz="1400" dirty="0">
                          <a:effectLst/>
                        </a:rPr>
                        <a:t> </a:t>
                      </a:r>
                      <a:endParaRPr lang="en-US" sz="1400" dirty="0">
                        <a:effectLst/>
                        <a:latin typeface="Arial" panose="020B0604020202020204" pitchFamily="34" charset="0"/>
                        <a:ea typeface="Arial" panose="020B0604020202020204" pitchFamily="34" charset="0"/>
                      </a:endParaRPr>
                    </a:p>
                  </a:txBody>
                  <a:tcPr marL="68580" marR="68580" marT="0" marB="0"/>
                </a:tc>
                <a:tc>
                  <a:txBody>
                    <a:bodyPr/>
                    <a:lstStyle/>
                    <a:p>
                      <a:pPr marL="0" marR="0">
                        <a:spcBef>
                          <a:spcPts val="0"/>
                        </a:spcBef>
                        <a:spcAft>
                          <a:spcPts val="0"/>
                        </a:spcAft>
                      </a:pPr>
                      <a:r>
                        <a:rPr lang="en-US" sz="1400" dirty="0">
                          <a:effectLst/>
                        </a:rPr>
                        <a:t> </a:t>
                      </a:r>
                      <a:endParaRPr lang="en-US" sz="1400" dirty="0">
                        <a:effectLst/>
                        <a:latin typeface="Arial" panose="020B0604020202020204" pitchFamily="34" charset="0"/>
                        <a:ea typeface="Arial" panose="020B0604020202020204" pitchFamily="34" charset="0"/>
                      </a:endParaRPr>
                    </a:p>
                  </a:txBody>
                  <a:tcPr marL="68580" marR="68580" marT="0" marB="0"/>
                </a:tc>
              </a:tr>
            </a:tbl>
          </a:graphicData>
        </a:graphic>
      </p:graphicFrame>
    </p:spTree>
    <p:extLst>
      <p:ext uri="{BB962C8B-B14F-4D97-AF65-F5344CB8AC3E}">
        <p14:creationId xmlns:p14="http://schemas.microsoft.com/office/powerpoint/2010/main" val="3054662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1234" y="110687"/>
            <a:ext cx="11005226" cy="570249"/>
          </a:xfrm>
        </p:spPr>
        <p:txBody>
          <a:bodyPr>
            <a:normAutofit/>
          </a:bodyPr>
          <a:lstStyle/>
          <a:p>
            <a:pPr algn="l"/>
            <a:r>
              <a:rPr lang="en-US" sz="2400" dirty="0" smtClean="0">
                <a:latin typeface="Times New Roman" panose="02020603050405020304" pitchFamily="18" charset="0"/>
                <a:cs typeface="Times New Roman" panose="02020603050405020304" pitchFamily="18" charset="0"/>
              </a:rPr>
              <a:t>b) Data Cleaning</a:t>
            </a:r>
            <a:endParaRPr lang="en-US" sz="2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51234" y="856034"/>
            <a:ext cx="11005226" cy="3661102"/>
          </a:xfrm>
        </p:spPr>
        <p:txBody>
          <a:bodyPr>
            <a:normAutofit/>
          </a:bodyPr>
          <a:lstStyle/>
          <a:p>
            <a:pPr algn="just"/>
            <a:r>
              <a:rPr lang="en-US" sz="1600" dirty="0" smtClean="0">
                <a:latin typeface="Times New Roman" panose="02020603050405020304" pitchFamily="18" charset="0"/>
                <a:cs typeface="Times New Roman" panose="02020603050405020304" pitchFamily="18" charset="0"/>
              </a:rPr>
              <a:t>	Data cleaning involves crucial steps for better analysis and accurately performing machine learning model. Data cleaning contains missing values treatment, outliers treatment, duplicates record treatment , normalization, scaling, encoding etc. In this case, I found some treatment that should be done,  I have performed encoding for categorical data, other than this I did not find any other steps that should be done.</a:t>
            </a:r>
          </a:p>
          <a:p>
            <a:pPr algn="just"/>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In Gender column there was Categorical data so I performed encoding and encoded Male as 0, Female as 1.</a:t>
            </a:r>
          </a:p>
          <a:p>
            <a:pPr algn="just"/>
            <a:endParaRPr lang="en-US" sz="1600"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c) Feature Engineering:</a:t>
            </a:r>
          </a:p>
          <a:p>
            <a:pPr algn="just"/>
            <a:r>
              <a:rPr lang="en-US" sz="28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I have performed different feature engineering techniques such as variance score, variance threshold so it reveals there is all feature are important for prediction excepts one .There </a:t>
            </a:r>
            <a:r>
              <a:rPr lang="en-US" sz="1600" dirty="0">
                <a:latin typeface="Times New Roman" panose="02020603050405020304" pitchFamily="18" charset="0"/>
                <a:cs typeface="Times New Roman" panose="02020603050405020304" pitchFamily="18" charset="0"/>
              </a:rPr>
              <a:t>was only one feature that is not useful for analysis, </a:t>
            </a:r>
            <a:r>
              <a:rPr lang="en-US" sz="1600" dirty="0" smtClean="0">
                <a:latin typeface="Times New Roman" panose="02020603050405020304" pitchFamily="18" charset="0"/>
                <a:cs typeface="Times New Roman" panose="02020603050405020304" pitchFamily="18" charset="0"/>
              </a:rPr>
              <a:t>I dropped </a:t>
            </a:r>
            <a:r>
              <a:rPr lang="en-US" sz="1600" dirty="0">
                <a:latin typeface="Times New Roman" panose="02020603050405020304" pitchFamily="18" charset="0"/>
                <a:cs typeface="Times New Roman" panose="02020603050405020304" pitchFamily="18" charset="0"/>
              </a:rPr>
              <a:t>that feature 'Unnamed: </a:t>
            </a:r>
            <a:r>
              <a:rPr lang="en-US" sz="1600" dirty="0" smtClean="0">
                <a:latin typeface="Times New Roman" panose="02020603050405020304" pitchFamily="18" charset="0"/>
                <a:cs typeface="Times New Roman" panose="02020603050405020304" pitchFamily="18" charset="0"/>
              </a:rPr>
              <a:t>0‘, </a:t>
            </a:r>
          </a:p>
          <a:p>
            <a:pPr algn="just"/>
            <a:r>
              <a:rPr lang="en-US" sz="1600" dirty="0" smtClean="0">
                <a:latin typeface="Times New Roman" panose="02020603050405020304" pitchFamily="18" charset="0"/>
                <a:cs typeface="Times New Roman" panose="02020603050405020304" pitchFamily="18" charset="0"/>
              </a:rPr>
              <a:t>	After Data preprocessing dataset looks like:-</a:t>
            </a:r>
            <a:endParaRPr lang="en-US"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8925" y="4517136"/>
            <a:ext cx="6721843" cy="1783080"/>
          </a:xfrm>
          <a:prstGeom prst="rect">
            <a:avLst/>
          </a:prstGeom>
        </p:spPr>
      </p:pic>
    </p:spTree>
    <p:extLst>
      <p:ext uri="{BB962C8B-B14F-4D97-AF65-F5344CB8AC3E}">
        <p14:creationId xmlns:p14="http://schemas.microsoft.com/office/powerpoint/2010/main" val="5015462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4363</TotalTime>
  <Words>913</Words>
  <Application>Microsoft Office PowerPoint</Application>
  <PresentationFormat>Widescreen</PresentationFormat>
  <Paragraphs>147</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Times New Roman</vt:lpstr>
      <vt:lpstr>Libre Baskerville</vt:lpstr>
      <vt:lpstr>Lato Black</vt:lpstr>
      <vt:lpstr>Arial</vt:lpstr>
      <vt:lpstr>Office Theme</vt:lpstr>
      <vt:lpstr>PowerPoint Presentation</vt:lpstr>
      <vt:lpstr>PowerPoint Presentation</vt:lpstr>
      <vt:lpstr>Machine Learning Project Description</vt:lpstr>
      <vt:lpstr>Workflow based on CRISP ML-Q methodology </vt:lpstr>
      <vt:lpstr>Business Problem</vt:lpstr>
      <vt:lpstr>Summary Of the Data and Understanding</vt:lpstr>
      <vt:lpstr>Dataset’s Features Description</vt:lpstr>
      <vt:lpstr>Data Preparation </vt:lpstr>
      <vt:lpstr>b) Data Cleaning</vt:lpstr>
      <vt:lpstr>Machine Learning Model Building</vt:lpstr>
      <vt:lpstr>Machine Learning Model Evaluation</vt:lpstr>
      <vt:lpstr>Machine Learning Model Deployment</vt:lpstr>
      <vt:lpstr>Application of Personality Prediction Web Application</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User</cp:lastModifiedBy>
  <cp:revision>64</cp:revision>
  <dcterms:created xsi:type="dcterms:W3CDTF">2021-02-16T05:19:01Z</dcterms:created>
  <dcterms:modified xsi:type="dcterms:W3CDTF">2024-05-04T04:02:32Z</dcterms:modified>
</cp:coreProperties>
</file>