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64" r:id="rId3"/>
  </p:sldMasterIdLst>
  <p:notesMasterIdLst>
    <p:notesMasterId r:id="rId42"/>
  </p:notesMasterIdLst>
  <p:sldIdLst>
    <p:sldId id="352" r:id="rId4"/>
    <p:sldId id="351" r:id="rId5"/>
    <p:sldId id="279" r:id="rId6"/>
    <p:sldId id="280" r:id="rId7"/>
    <p:sldId id="281" r:id="rId8"/>
    <p:sldId id="256" r:id="rId9"/>
    <p:sldId id="282" r:id="rId10"/>
    <p:sldId id="283" r:id="rId11"/>
    <p:sldId id="284" r:id="rId12"/>
    <p:sldId id="285" r:id="rId13"/>
    <p:sldId id="338" r:id="rId14"/>
    <p:sldId id="353" r:id="rId15"/>
    <p:sldId id="354" r:id="rId16"/>
    <p:sldId id="355" r:id="rId17"/>
    <p:sldId id="356" r:id="rId18"/>
    <p:sldId id="362" r:id="rId19"/>
    <p:sldId id="363" r:id="rId20"/>
    <p:sldId id="358" r:id="rId21"/>
    <p:sldId id="357" r:id="rId22"/>
    <p:sldId id="359" r:id="rId23"/>
    <p:sldId id="360" r:id="rId24"/>
    <p:sldId id="361" r:id="rId25"/>
    <p:sldId id="340" r:id="rId26"/>
    <p:sldId id="339" r:id="rId27"/>
    <p:sldId id="263" r:id="rId28"/>
    <p:sldId id="266" r:id="rId29"/>
    <p:sldId id="271" r:id="rId30"/>
    <p:sldId id="267" r:id="rId31"/>
    <p:sldId id="275" r:id="rId32"/>
    <p:sldId id="273" r:id="rId33"/>
    <p:sldId id="350" r:id="rId34"/>
    <p:sldId id="337" r:id="rId35"/>
    <p:sldId id="258" r:id="rId36"/>
    <p:sldId id="276" r:id="rId37"/>
    <p:sldId id="277" r:id="rId38"/>
    <p:sldId id="268" r:id="rId39"/>
    <p:sldId id="342" r:id="rId40"/>
    <p:sldId id="260" r:id="rId4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2" id="{233513D1-4D01-42F9-85E7-CA3FEB10D4FA}">
          <p14:sldIdLst>
            <p14:sldId id="352"/>
            <p14:sldId id="351"/>
            <p14:sldId id="279"/>
            <p14:sldId id="280"/>
            <p14:sldId id="281"/>
            <p14:sldId id="256"/>
            <p14:sldId id="282"/>
            <p14:sldId id="283"/>
            <p14:sldId id="284"/>
            <p14:sldId id="285"/>
            <p14:sldId id="338"/>
            <p14:sldId id="353"/>
            <p14:sldId id="354"/>
            <p14:sldId id="355"/>
            <p14:sldId id="356"/>
            <p14:sldId id="362"/>
            <p14:sldId id="363"/>
            <p14:sldId id="358"/>
            <p14:sldId id="357"/>
            <p14:sldId id="359"/>
            <p14:sldId id="360"/>
            <p14:sldId id="361"/>
          </p14:sldIdLst>
        </p14:section>
        <p14:section name="Untitled Section2" id="{B01B1814-5E4F-4DAF-8A55-7E8991A2CF09}">
          <p14:sldIdLst>
            <p14:sldId id="340"/>
            <p14:sldId id="339"/>
            <p14:sldId id="263"/>
            <p14:sldId id="266"/>
            <p14:sldId id="271"/>
            <p14:sldId id="267"/>
            <p14:sldId id="275"/>
            <p14:sldId id="273"/>
            <p14:sldId id="350"/>
            <p14:sldId id="337"/>
            <p14:sldId id="258"/>
            <p14:sldId id="276"/>
            <p14:sldId id="277"/>
            <p14:sldId id="268"/>
            <p14:sldId id="342"/>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3969" autoAdjust="0"/>
  </p:normalViewPr>
  <p:slideViewPr>
    <p:cSldViewPr>
      <p:cViewPr varScale="1">
        <p:scale>
          <a:sx n="96" d="100"/>
          <a:sy n="96" d="100"/>
        </p:scale>
        <p:origin x="44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0B785-A5B9-478B-B23E-DE2719ABF2E1}" type="datetimeFigureOut">
              <a:rPr lang="en-US" smtClean="0"/>
              <a:t>12/28/2024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3FE1A-31BF-4AAC-BCEC-69BC2F13B731}" type="slidenum">
              <a:rPr lang="en-US" smtClean="0"/>
              <a:t>‹#›</a:t>
            </a:fld>
            <a:endParaRPr lang="en-US"/>
          </a:p>
        </p:txBody>
      </p:sp>
    </p:spTree>
    <p:extLst>
      <p:ext uri="{BB962C8B-B14F-4D97-AF65-F5344CB8AC3E}">
        <p14:creationId xmlns:p14="http://schemas.microsoft.com/office/powerpoint/2010/main" val="173636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87936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106352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917831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073596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515388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01109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4285031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199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4409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10740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9849"/>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9849"/>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90687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342900"/>
            <a:ext cx="2949178" cy="1200150"/>
          </a:xfrm>
        </p:spPr>
        <p:txBody>
          <a:bodyPr anchor="b"/>
          <a:lstStyle>
            <a:lvl1pPr>
              <a:defRPr sz="2400"/>
            </a:lvl1pPr>
          </a:lstStyle>
          <a:p>
            <a:r>
              <a:rPr lang="en-US" altLang="zh-CN"/>
              <a:t>Click to edit Master title style</a:t>
            </a:r>
            <a:endParaRPr lang="en-US" dirty="0"/>
          </a:p>
        </p:txBody>
      </p:sp>
      <p:sp>
        <p:nvSpPr>
          <p:cNvPr id="104860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a:t>Click icon to add picture</a:t>
            </a:r>
            <a:endParaRPr lang="en-US" dirty="0"/>
          </a:p>
        </p:txBody>
      </p:sp>
      <p:sp>
        <p:nvSpPr>
          <p:cNvPr id="104860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2024/12/28</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08466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EF434-C2B2-4538-8CE0-3423616AB7B8}" type="datetimeFigureOut">
              <a:rPr lang="en-US" smtClean="0"/>
              <a:t>12/28/2024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2595A-DCC0-4563-8763-84C22AF5713D}" type="slidenum">
              <a:rPr lang="en-US" smtClean="0"/>
              <a:t>‹#›</a:t>
            </a:fld>
            <a:endParaRPr lang="en-US"/>
          </a:p>
        </p:txBody>
      </p:sp>
    </p:spTree>
    <p:extLst>
      <p:ext uri="{BB962C8B-B14F-4D97-AF65-F5344CB8AC3E}">
        <p14:creationId xmlns:p14="http://schemas.microsoft.com/office/powerpoint/2010/main" val="31794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03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11362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346144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41833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2024-12-28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69758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2" r:id="rId4"/>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2024-12-28</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a:t>
            </a:fld>
            <a:endParaRPr lang="ko-KR" altLang="en-US"/>
          </a:p>
        </p:txBody>
      </p:sp>
    </p:spTree>
    <p:extLst>
      <p:ext uri="{BB962C8B-B14F-4D97-AF65-F5344CB8AC3E}">
        <p14:creationId xmlns:p14="http://schemas.microsoft.com/office/powerpoint/2010/main" val="2092224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322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610A1172-C1EA-63DA-DB46-8E532B2FF0A2}"/>
              </a:ext>
            </a:extLst>
          </p:cNvPr>
          <p:cNvPicPr>
            <a:picLocks noChangeAspect="1"/>
          </p:cNvPicPr>
          <p:nvPr/>
        </p:nvPicPr>
        <p:blipFill>
          <a:blip r:embed="rId2"/>
          <a:stretch>
            <a:fillRect/>
          </a:stretch>
        </p:blipFill>
        <p:spPr>
          <a:xfrm>
            <a:off x="0" y="20538"/>
            <a:ext cx="9144000" cy="51435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4">
            <a:extLst>
              <a:ext uri="{FF2B5EF4-FFF2-40B4-BE49-F238E27FC236}">
                <a16:creationId xmlns:a16="http://schemas.microsoft.com/office/drawing/2014/main" id="{C380E215-8350-C2E3-CB5B-65D1844F38E8}"/>
              </a:ext>
            </a:extLst>
          </p:cNvPr>
          <p:cNvPicPr>
            <a:picLocks noChangeAspect="1"/>
          </p:cNvPicPr>
          <p:nvPr/>
        </p:nvPicPr>
        <p:blipFill>
          <a:blip r:embed="rId3"/>
          <a:stretch>
            <a:fillRect/>
          </a:stretch>
        </p:blipFill>
        <p:spPr>
          <a:xfrm>
            <a:off x="5972175" y="1572816"/>
            <a:ext cx="1524000" cy="146565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4340" name="Content Placeholder 2">
            <a:extLst>
              <a:ext uri="{FF2B5EF4-FFF2-40B4-BE49-F238E27FC236}">
                <a16:creationId xmlns:a16="http://schemas.microsoft.com/office/drawing/2014/main" id="{0C75FE25-34DC-950C-78C0-CAA404904C62}"/>
              </a:ext>
            </a:extLst>
          </p:cNvPr>
          <p:cNvSpPr>
            <a:spLocks noGrp="1" noChangeArrowheads="1"/>
          </p:cNvSpPr>
          <p:nvPr>
            <p:ph idx="1"/>
          </p:nvPr>
        </p:nvSpPr>
        <p:spPr>
          <a:xfrm>
            <a:off x="2709124" y="430927"/>
            <a:ext cx="3817919" cy="3021438"/>
          </a:xfrm>
        </p:spPr>
        <p:txBody>
          <a:bodyPr vert="horz" lIns="51435" tIns="25718" rIns="51435" bIns="25718" rtlCol="0">
            <a:normAutofit/>
          </a:bodyPr>
          <a:lstStyle/>
          <a:p>
            <a:pPr marL="171450" indent="-171450" defTabSz="685800">
              <a:lnSpc>
                <a:spcPct val="120000"/>
              </a:lnSpc>
              <a:spcBef>
                <a:spcPts val="750"/>
              </a:spcBef>
              <a:buClr>
                <a:schemeClr val="accent1"/>
              </a:buClr>
            </a:pPr>
            <a:r>
              <a:rPr lang="en-US" altLang="en-US" sz="1350" b="1" dirty="0">
                <a:latin typeface="Times New Roman" panose="02020603050405020304" pitchFamily="18" charset="0"/>
                <a:cs typeface="Times New Roman" panose="02020603050405020304" pitchFamily="18" charset="0"/>
              </a:rPr>
              <a:t>Presented by:      </a:t>
            </a:r>
            <a:r>
              <a:rPr lang="en-US" altLang="en-US" sz="1350" b="1" dirty="0" err="1">
                <a:latin typeface="Times New Roman" panose="02020603050405020304" pitchFamily="18" charset="0"/>
                <a:cs typeface="Times New Roman" panose="02020603050405020304" pitchFamily="18" charset="0"/>
              </a:rPr>
              <a:t>Adanan</a:t>
            </a:r>
            <a:r>
              <a:rPr lang="en-US" altLang="en-US" sz="1350" b="1" dirty="0">
                <a:latin typeface="Times New Roman" panose="02020603050405020304" pitchFamily="18" charset="0"/>
                <a:cs typeface="Times New Roman" panose="02020603050405020304" pitchFamily="18" charset="0"/>
              </a:rPr>
              <a:t> </a:t>
            </a:r>
            <a:r>
              <a:rPr lang="en-US" altLang="en-US" sz="1350" b="1" dirty="0" err="1">
                <a:latin typeface="Times New Roman" panose="02020603050405020304" pitchFamily="18" charset="0"/>
                <a:cs typeface="Times New Roman" panose="02020603050405020304" pitchFamily="18" charset="0"/>
              </a:rPr>
              <a:t>shaheen</a:t>
            </a:r>
            <a:endParaRPr lang="en-US" altLang="en-US" sz="1350" b="1" dirty="0">
              <a:latin typeface="Times New Roman" panose="02020603050405020304" pitchFamily="18" charset="0"/>
              <a:cs typeface="Times New Roman" panose="02020603050405020304" pitchFamily="18" charset="0"/>
            </a:endParaRPr>
          </a:p>
          <a:p>
            <a:pPr marL="171450" indent="-171450" defTabSz="685800">
              <a:lnSpc>
                <a:spcPct val="120000"/>
              </a:lnSpc>
              <a:spcBef>
                <a:spcPts val="750"/>
              </a:spcBef>
              <a:buClr>
                <a:schemeClr val="accent1"/>
              </a:buClr>
            </a:pPr>
            <a:r>
              <a:rPr lang="en-US" altLang="en-US" sz="1350" b="1" dirty="0">
                <a:latin typeface="Times New Roman" panose="02020603050405020304" pitchFamily="18" charset="0"/>
                <a:cs typeface="Times New Roman" panose="02020603050405020304" pitchFamily="18" charset="0"/>
              </a:rPr>
              <a:t> Presented to:       Ma'am Sadia </a:t>
            </a:r>
            <a:r>
              <a:rPr lang="en-US" altLang="en-US" sz="1350" b="1" dirty="0" err="1">
                <a:latin typeface="Times New Roman" panose="02020603050405020304" pitchFamily="18" charset="0"/>
                <a:cs typeface="Times New Roman" panose="02020603050405020304" pitchFamily="18" charset="0"/>
              </a:rPr>
              <a:t>latif</a:t>
            </a:r>
            <a:r>
              <a:rPr lang="en-US" altLang="en-US" sz="1350" b="1" dirty="0">
                <a:latin typeface="Times New Roman" panose="02020603050405020304" pitchFamily="18" charset="0"/>
                <a:cs typeface="Times New Roman" panose="02020603050405020304" pitchFamily="18" charset="0"/>
              </a:rPr>
              <a:t>             </a:t>
            </a:r>
          </a:p>
          <a:p>
            <a:pPr marL="171450" indent="-171450" defTabSz="685800">
              <a:lnSpc>
                <a:spcPct val="120000"/>
              </a:lnSpc>
              <a:spcBef>
                <a:spcPts val="750"/>
              </a:spcBef>
              <a:buClr>
                <a:schemeClr val="accent1"/>
              </a:buClr>
            </a:pPr>
            <a:r>
              <a:rPr lang="en-US" altLang="en-US" sz="1350" b="1" dirty="0">
                <a:latin typeface="Times New Roman" panose="02020603050405020304" pitchFamily="18" charset="0"/>
                <a:cs typeface="Times New Roman" panose="02020603050405020304" pitchFamily="18" charset="0"/>
              </a:rPr>
              <a:t> Class:                     BS SE</a:t>
            </a:r>
          </a:p>
          <a:p>
            <a:pPr marL="171450" indent="-171450" defTabSz="685800">
              <a:lnSpc>
                <a:spcPct val="120000"/>
              </a:lnSpc>
              <a:spcBef>
                <a:spcPts val="750"/>
              </a:spcBef>
              <a:buClr>
                <a:schemeClr val="accent1"/>
              </a:buClr>
            </a:pPr>
            <a:r>
              <a:rPr lang="en-US" altLang="en-US" sz="1350" b="1" dirty="0">
                <a:latin typeface="Times New Roman" panose="02020603050405020304" pitchFamily="18" charset="0"/>
                <a:cs typeface="Times New Roman" panose="02020603050405020304" pitchFamily="18" charset="0"/>
              </a:rPr>
              <a:t>Subject:                  </a:t>
            </a:r>
            <a:r>
              <a:rPr lang="en-US" altLang="en-US" sz="1350" b="1" dirty="0" err="1">
                <a:latin typeface="Times New Roman" panose="02020603050405020304" pitchFamily="18" charset="0"/>
                <a:cs typeface="Times New Roman" panose="02020603050405020304" pitchFamily="18" charset="0"/>
              </a:rPr>
              <a:t>Clianical</a:t>
            </a:r>
            <a:r>
              <a:rPr lang="en-US" altLang="en-US" sz="1350" b="1" dirty="0">
                <a:latin typeface="Times New Roman" panose="02020603050405020304" pitchFamily="18" charset="0"/>
                <a:cs typeface="Times New Roman" panose="02020603050405020304" pitchFamily="18" charset="0"/>
              </a:rPr>
              <a:t> Psychology</a:t>
            </a:r>
          </a:p>
          <a:p>
            <a:pPr marL="171450" indent="-171450" defTabSz="685800">
              <a:lnSpc>
                <a:spcPct val="120000"/>
              </a:lnSpc>
              <a:spcBef>
                <a:spcPts val="750"/>
              </a:spcBef>
              <a:buClr>
                <a:schemeClr val="accent1"/>
              </a:buClr>
            </a:pPr>
            <a:r>
              <a:rPr lang="en-US" altLang="en-US" sz="1350" b="1" dirty="0">
                <a:latin typeface="Times New Roman" panose="02020603050405020304" pitchFamily="18" charset="0"/>
                <a:cs typeface="Times New Roman" panose="02020603050405020304" pitchFamily="18" charset="0"/>
              </a:rPr>
              <a:t>Semester:               5th</a:t>
            </a:r>
          </a:p>
          <a:p>
            <a:pPr marL="171450" indent="-171450" defTabSz="685800">
              <a:lnSpc>
                <a:spcPct val="120000"/>
              </a:lnSpc>
              <a:spcBef>
                <a:spcPts val="750"/>
              </a:spcBef>
              <a:buClr>
                <a:schemeClr val="accent1"/>
              </a:buClr>
            </a:pPr>
            <a:r>
              <a:rPr lang="en-US" altLang="en-US" sz="1575" b="1" dirty="0">
                <a:latin typeface="Times New Roman" panose="02020603050405020304" pitchFamily="18" charset="0"/>
                <a:cs typeface="Times New Roman" panose="02020603050405020304" pitchFamily="18" charset="0"/>
              </a:rPr>
              <a:t>University of </a:t>
            </a:r>
            <a:r>
              <a:rPr lang="en-US" altLang="en-US" sz="1575" b="1" dirty="0" err="1">
                <a:latin typeface="Times New Roman" panose="02020603050405020304" pitchFamily="18" charset="0"/>
                <a:cs typeface="Times New Roman" panose="02020603050405020304" pitchFamily="18" charset="0"/>
              </a:rPr>
              <a:t>Mianwali</a:t>
            </a:r>
            <a:endParaRPr lang="en-US" altLang="en-US" sz="1575" b="1" dirty="0">
              <a:latin typeface="Times New Roman" panose="02020603050405020304" pitchFamily="18" charset="0"/>
              <a:cs typeface="Times New Roman" panose="02020603050405020304" pitchFamily="18" charset="0"/>
            </a:endParaRPr>
          </a:p>
          <a:p>
            <a:pPr marL="171450" indent="-171450" defTabSz="685800">
              <a:lnSpc>
                <a:spcPct val="120000"/>
              </a:lnSpc>
              <a:spcBef>
                <a:spcPts val="750"/>
              </a:spcBef>
              <a:buClr>
                <a:schemeClr val="accent1"/>
              </a:buClr>
            </a:pPr>
            <a:r>
              <a:rPr lang="en-US" altLang="en-US" sz="1350" b="1" dirty="0">
                <a:latin typeface="Times New Roman" panose="02020603050405020304" pitchFamily="18" charset="0"/>
                <a:cs typeface="Times New Roman" panose="02020603050405020304" pitchFamily="18" charset="0"/>
              </a:rPr>
              <a:t>Department of  Software</a:t>
            </a:r>
          </a:p>
        </p:txBody>
      </p:sp>
      <p:pic>
        <p:nvPicPr>
          <p:cNvPr id="13" name="Picture 10">
            <a:extLst>
              <a:ext uri="{FF2B5EF4-FFF2-40B4-BE49-F238E27FC236}">
                <a16:creationId xmlns:a16="http://schemas.microsoft.com/office/drawing/2014/main" id="{863218C2-8292-04A1-4777-03CD3E8808EC}"/>
              </a:ext>
            </a:extLst>
          </p:cNvPr>
          <p:cNvPicPr>
            <a:picLocks noChangeAspect="1"/>
          </p:cNvPicPr>
          <p:nvPr/>
        </p:nvPicPr>
        <p:blipFill>
          <a:blip r:embed="rId4" cstate="print">
            <a:extLst>
              <a:ext uri="{28A0092B-C50C-407E-A947-70E740481C1C}">
                <a14:useLocalDpi xmlns:a14="http://schemas.microsoft.com/office/drawing/2010/main" val="0"/>
              </a:ext>
            </a:extLst>
          </a:blip>
          <a:srcRect l="5479" r="5479"/>
          <a:stretch/>
        </p:blipFill>
        <p:spPr>
          <a:xfrm>
            <a:off x="1341449" y="1087187"/>
            <a:ext cx="1275510" cy="1221630"/>
          </a:xfrm>
          <a:prstGeom prst="ellipse">
            <a:avLst/>
          </a:prstGeom>
          <a:ln>
            <a:noFill/>
          </a:ln>
          <a:effectLst>
            <a:softEdge rad="112500"/>
          </a:effectLst>
        </p:spPr>
      </p:pic>
      <p:pic>
        <p:nvPicPr>
          <p:cNvPr id="15" name="Picture 38">
            <a:extLst>
              <a:ext uri="{FF2B5EF4-FFF2-40B4-BE49-F238E27FC236}">
                <a16:creationId xmlns:a16="http://schemas.microsoft.com/office/drawing/2014/main" id="{AA35C484-CFB2-8C82-404C-4C3ED6E2416B}"/>
              </a:ext>
            </a:extLst>
          </p:cNvPr>
          <p:cNvPicPr>
            <a:picLocks noChangeAspect="1"/>
          </p:cNvPicPr>
          <p:nvPr/>
        </p:nvPicPr>
        <p:blipFill>
          <a:blip r:embed="rId5" cstate="print">
            <a:extLst>
              <a:ext uri="{28A0092B-C50C-407E-A947-70E740481C1C}">
                <a14:useLocalDpi xmlns:a14="http://schemas.microsoft.com/office/drawing/2010/main" val="0"/>
              </a:ext>
            </a:extLst>
          </a:blip>
          <a:srcRect l="-3656" t="7793" r="23002" b="-7793"/>
          <a:stretch/>
        </p:blipFill>
        <p:spPr>
          <a:xfrm>
            <a:off x="1276381" y="2571750"/>
            <a:ext cx="1299212" cy="1246850"/>
          </a:xfrm>
          <a:prstGeom prst="ellipse">
            <a:avLst/>
          </a:prstGeom>
          <a:ln>
            <a:noFill/>
          </a:ln>
          <a:effectLst>
            <a:softEdge rad="112500"/>
          </a:effectLst>
        </p:spPr>
      </p:pic>
      <p:pic>
        <p:nvPicPr>
          <p:cNvPr id="17" name="Picture 21">
            <a:extLst>
              <a:ext uri="{FF2B5EF4-FFF2-40B4-BE49-F238E27FC236}">
                <a16:creationId xmlns:a16="http://schemas.microsoft.com/office/drawing/2014/main" id="{1F9BBD1A-7C02-73DB-F58D-FA8151EC7557}"/>
              </a:ext>
            </a:extLst>
          </p:cNvPr>
          <p:cNvPicPr>
            <a:picLocks noChangeAspect="1"/>
          </p:cNvPicPr>
          <p:nvPr/>
        </p:nvPicPr>
        <p:blipFill>
          <a:blip r:embed="rId6">
            <a:extLst>
              <a:ext uri="{28A0092B-C50C-407E-A947-70E740481C1C}">
                <a14:useLocalDpi xmlns:a14="http://schemas.microsoft.com/office/drawing/2010/main" val="0"/>
              </a:ext>
            </a:extLst>
          </a:blip>
          <a:srcRect l="20698" t="-7372" r="16198" b="7372"/>
          <a:stretch/>
        </p:blipFill>
        <p:spPr>
          <a:xfrm>
            <a:off x="4612027" y="3452365"/>
            <a:ext cx="1466420" cy="1268907"/>
          </a:xfrm>
          <a:prstGeom prst="ellipse">
            <a:avLst/>
          </a:prstGeom>
          <a:ln>
            <a:noFill/>
          </a:ln>
          <a:effectLst>
            <a:softEdge rad="112500"/>
          </a:effectLst>
        </p:spPr>
      </p:pic>
      <p:pic>
        <p:nvPicPr>
          <p:cNvPr id="18" name="Picture 13">
            <a:extLst>
              <a:ext uri="{FF2B5EF4-FFF2-40B4-BE49-F238E27FC236}">
                <a16:creationId xmlns:a16="http://schemas.microsoft.com/office/drawing/2014/main" id="{5830C508-50FF-0BA1-5130-C462D2E13DDD}"/>
              </a:ext>
            </a:extLst>
          </p:cNvPr>
          <p:cNvPicPr>
            <a:picLocks noChangeAspect="1"/>
          </p:cNvPicPr>
          <p:nvPr/>
        </p:nvPicPr>
        <p:blipFill>
          <a:blip r:embed="rId7">
            <a:extLst>
              <a:ext uri="{28A0092B-C50C-407E-A947-70E740481C1C}">
                <a14:useLocalDpi xmlns:a14="http://schemas.microsoft.com/office/drawing/2010/main" val="0"/>
              </a:ext>
            </a:extLst>
          </a:blip>
          <a:srcRect t="7171" b="7171"/>
          <a:stretch/>
        </p:blipFill>
        <p:spPr>
          <a:xfrm>
            <a:off x="2709124" y="3528934"/>
            <a:ext cx="1381836" cy="1183640"/>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6A2023-A8E0-7646-AE24-43958CBDFEC7}"/>
              </a:ext>
            </a:extLst>
          </p:cNvPr>
          <p:cNvSpPr txBox="1"/>
          <p:nvPr/>
        </p:nvSpPr>
        <p:spPr>
          <a:xfrm rot="10800000" flipV="1">
            <a:off x="283023" y="186734"/>
            <a:ext cx="9185520" cy="584775"/>
          </a:xfrm>
          <a:prstGeom prst="rect">
            <a:avLst/>
          </a:prstGeom>
          <a:noFill/>
        </p:spPr>
        <p:txBody>
          <a:bodyPr wrap="square" rtlCol="0">
            <a:spAutoFit/>
          </a:bodyPr>
          <a:lstStyle/>
          <a:p>
            <a:r>
              <a:rPr lang="en-US" sz="3200" b="1" dirty="0"/>
              <a:t>Adolescence and Adulthood</a:t>
            </a:r>
            <a:endParaRPr lang="en-US" sz="3200" dirty="0"/>
          </a:p>
        </p:txBody>
      </p:sp>
      <p:sp>
        <p:nvSpPr>
          <p:cNvPr id="5" name="TextBox 4">
            <a:extLst>
              <a:ext uri="{FF2B5EF4-FFF2-40B4-BE49-F238E27FC236}">
                <a16:creationId xmlns:a16="http://schemas.microsoft.com/office/drawing/2014/main" id="{C7FECA80-DBE4-4B4E-B69F-C9D6D9848CEC}"/>
              </a:ext>
            </a:extLst>
          </p:cNvPr>
          <p:cNvSpPr txBox="1"/>
          <p:nvPr/>
        </p:nvSpPr>
        <p:spPr>
          <a:xfrm>
            <a:off x="107504" y="1131590"/>
            <a:ext cx="8640960" cy="1477328"/>
          </a:xfrm>
          <a:prstGeom prst="rect">
            <a:avLst/>
          </a:prstGeom>
          <a:noFill/>
        </p:spPr>
        <p:txBody>
          <a:bodyPr wrap="square" rtlCol="0">
            <a:spAutoFit/>
          </a:bodyPr>
          <a:lstStyle/>
          <a:p>
            <a:pPr marL="285750" indent="-285750">
              <a:buFont typeface="Wingdings" panose="05000000000000000000" pitchFamily="2" charset="2"/>
              <a:buChar char="§"/>
            </a:pPr>
            <a:r>
              <a:rPr lang="en-US" b="1" dirty="0"/>
              <a:t>Independent Living Challenges: </a:t>
            </a:r>
            <a:r>
              <a:rPr lang="en-US" dirty="0"/>
              <a:t> Struggles with cooking, cleaning, or </a:t>
            </a:r>
            <a:r>
              <a:rPr lang="en-US" dirty="0" err="1"/>
              <a:t>financs</a:t>
            </a:r>
            <a:r>
              <a:rPr lang="en-US" dirty="0"/>
              <a:t>.</a:t>
            </a:r>
          </a:p>
          <a:p>
            <a:endParaRPr lang="en-US" dirty="0"/>
          </a:p>
          <a:p>
            <a:pPr marL="285750" indent="-285750">
              <a:buFont typeface="Wingdings" panose="05000000000000000000" pitchFamily="2" charset="2"/>
              <a:buChar char="§"/>
            </a:pPr>
            <a:r>
              <a:rPr lang="en-US" b="1" dirty="0"/>
              <a:t>Employment Difficulties:</a:t>
            </a:r>
            <a:r>
              <a:rPr lang="en-US" dirty="0"/>
              <a:t>  Challenges in finding or maintaining jobs.</a:t>
            </a:r>
          </a:p>
          <a:p>
            <a:endParaRPr lang="en-US" dirty="0"/>
          </a:p>
          <a:p>
            <a:pPr marL="285750" indent="-285750">
              <a:buFont typeface="Wingdings" panose="05000000000000000000" pitchFamily="2" charset="2"/>
              <a:buChar char="§"/>
            </a:pPr>
            <a:r>
              <a:rPr lang="en-US" b="1" dirty="0"/>
              <a:t>Social Isolation:</a:t>
            </a:r>
            <a:r>
              <a:rPr lang="en-US" dirty="0"/>
              <a:t> Difficulty forming or maintaining relationships.</a:t>
            </a:r>
          </a:p>
        </p:txBody>
      </p:sp>
      <p:pic>
        <p:nvPicPr>
          <p:cNvPr id="7" name="Picture 6">
            <a:extLst>
              <a:ext uri="{FF2B5EF4-FFF2-40B4-BE49-F238E27FC236}">
                <a16:creationId xmlns:a16="http://schemas.microsoft.com/office/drawing/2014/main" id="{5D504F5D-4190-E286-5EDB-B21E805E3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859782"/>
            <a:ext cx="3759696" cy="2052992"/>
          </a:xfrm>
          <a:prstGeom prst="rect">
            <a:avLst/>
          </a:prstGeom>
        </p:spPr>
      </p:pic>
    </p:spTree>
    <p:extLst>
      <p:ext uri="{BB962C8B-B14F-4D97-AF65-F5344CB8AC3E}">
        <p14:creationId xmlns:p14="http://schemas.microsoft.com/office/powerpoint/2010/main" val="280095499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87E93-7EE1-4DD9-A469-17054E36EBE0}"/>
              </a:ext>
            </a:extLst>
          </p:cNvPr>
          <p:cNvSpPr txBox="1"/>
          <p:nvPr/>
        </p:nvSpPr>
        <p:spPr>
          <a:xfrm>
            <a:off x="3995936" y="2211710"/>
            <a:ext cx="3816424" cy="954107"/>
          </a:xfrm>
          <a:prstGeom prst="rect">
            <a:avLst/>
          </a:prstGeom>
          <a:noFill/>
        </p:spPr>
        <p:txBody>
          <a:bodyPr wrap="square" rtlCol="0">
            <a:spAutoFit/>
          </a:bodyPr>
          <a:lstStyle/>
          <a:p>
            <a:r>
              <a:rPr lang="en-US" sz="2800" b="1" dirty="0"/>
              <a:t>Intellectual Disability (DSM-5 Overview)</a:t>
            </a:r>
          </a:p>
        </p:txBody>
      </p:sp>
    </p:spTree>
    <p:extLst>
      <p:ext uri="{BB962C8B-B14F-4D97-AF65-F5344CB8AC3E}">
        <p14:creationId xmlns:p14="http://schemas.microsoft.com/office/powerpoint/2010/main" val="304877945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AD8A-3DF2-2F32-B24B-DD5470D60EE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36CFAC-41CE-6A2E-4887-D3B1028653C4}"/>
              </a:ext>
            </a:extLst>
          </p:cNvPr>
          <p:cNvSpPr txBox="1"/>
          <p:nvPr/>
        </p:nvSpPr>
        <p:spPr>
          <a:xfrm>
            <a:off x="179512" y="1131590"/>
            <a:ext cx="5616624" cy="646331"/>
          </a:xfrm>
          <a:prstGeom prst="rect">
            <a:avLst/>
          </a:prstGeom>
          <a:noFill/>
        </p:spPr>
        <p:txBody>
          <a:bodyPr wrap="square" rtlCol="0">
            <a:spAutoFit/>
          </a:bodyPr>
          <a:lstStyle/>
          <a:p>
            <a:r>
              <a:rPr lang="en-US" dirty="0"/>
              <a:t>A neurodevelopmental disorder that affects a person's ability to function in daily life.</a:t>
            </a:r>
          </a:p>
        </p:txBody>
      </p:sp>
      <p:sp>
        <p:nvSpPr>
          <p:cNvPr id="8" name="TextBox 7">
            <a:extLst>
              <a:ext uri="{FF2B5EF4-FFF2-40B4-BE49-F238E27FC236}">
                <a16:creationId xmlns:a16="http://schemas.microsoft.com/office/drawing/2014/main" id="{7F0543F8-DABB-ABA4-EE13-A8F6CA5AEE45}"/>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5ECF9A5F-0780-684C-E743-54FC4D411DB9}"/>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12" name="TextBox 11">
            <a:extLst>
              <a:ext uri="{FF2B5EF4-FFF2-40B4-BE49-F238E27FC236}">
                <a16:creationId xmlns:a16="http://schemas.microsoft.com/office/drawing/2014/main" id="{927E8936-30C4-1082-E0ED-2B8CEBE8AE86}"/>
              </a:ext>
            </a:extLst>
          </p:cNvPr>
          <p:cNvSpPr txBox="1"/>
          <p:nvPr/>
        </p:nvSpPr>
        <p:spPr>
          <a:xfrm>
            <a:off x="107504" y="1563639"/>
            <a:ext cx="4824536" cy="3139321"/>
          </a:xfrm>
          <a:prstGeom prst="rect">
            <a:avLst/>
          </a:prstGeom>
          <a:noFill/>
        </p:spPr>
        <p:txBody>
          <a:bodyPr wrap="square" rtlCol="0">
            <a:spAutoFit/>
          </a:bodyPr>
          <a:lstStyle/>
          <a:p>
            <a:endParaRPr lang="en-US" dirty="0"/>
          </a:p>
          <a:p>
            <a:r>
              <a:rPr lang="en-US" b="1" dirty="0"/>
              <a:t>Key Areas of Deficit:</a:t>
            </a:r>
          </a:p>
          <a:p>
            <a:pPr>
              <a:buFont typeface="+mj-lt"/>
              <a:buAutoNum type="arabicPeriod"/>
            </a:pPr>
            <a:r>
              <a:rPr lang="en-US" b="1" dirty="0"/>
              <a:t>Intellectual Functioning</a:t>
            </a:r>
            <a:r>
              <a:rPr lang="en-US" dirty="0"/>
              <a:t>:</a:t>
            </a:r>
          </a:p>
          <a:p>
            <a:pPr marL="742950" lvl="1" indent="-285750">
              <a:buFont typeface="+mj-lt"/>
              <a:buAutoNum type="arabicPeriod"/>
            </a:pPr>
            <a:r>
              <a:rPr lang="en-US" dirty="0"/>
              <a:t>Reasoning</a:t>
            </a:r>
          </a:p>
          <a:p>
            <a:pPr marL="742950" lvl="1" indent="-285750">
              <a:buFont typeface="+mj-lt"/>
              <a:buAutoNum type="arabicPeriod"/>
            </a:pPr>
            <a:r>
              <a:rPr lang="en-US" dirty="0"/>
              <a:t>Problem solving</a:t>
            </a:r>
          </a:p>
          <a:p>
            <a:pPr marL="742950" lvl="1" indent="-285750">
              <a:buFont typeface="+mj-lt"/>
              <a:buAutoNum type="arabicPeriod"/>
            </a:pPr>
            <a:r>
              <a:rPr lang="en-US" dirty="0"/>
              <a:t>Planning</a:t>
            </a:r>
          </a:p>
          <a:p>
            <a:pPr marL="742950" lvl="1" indent="-285750">
              <a:buFont typeface="+mj-lt"/>
              <a:buAutoNum type="arabicPeriod"/>
            </a:pPr>
            <a:r>
              <a:rPr lang="en-US" dirty="0"/>
              <a:t>Abstract thinking</a:t>
            </a:r>
          </a:p>
          <a:p>
            <a:pPr marL="742950" lvl="1" indent="-285750">
              <a:buFont typeface="+mj-lt"/>
              <a:buAutoNum type="arabicPeriod"/>
            </a:pPr>
            <a:r>
              <a:rPr lang="en-US" dirty="0"/>
              <a:t>Judgment</a:t>
            </a:r>
          </a:p>
          <a:p>
            <a:pPr marL="742950" lvl="1" indent="-285750">
              <a:buFont typeface="+mj-lt"/>
              <a:buAutoNum type="arabicPeriod"/>
            </a:pPr>
            <a:r>
              <a:rPr lang="en-US" dirty="0"/>
              <a:t>Academic learning</a:t>
            </a:r>
          </a:p>
          <a:p>
            <a:pPr marL="742950" lvl="1" indent="-285750">
              <a:buFont typeface="+mj-lt"/>
              <a:buAutoNum type="arabicPeriod"/>
            </a:pPr>
            <a:r>
              <a:rPr lang="en-US" dirty="0"/>
              <a:t>Learning from experience</a:t>
            </a:r>
          </a:p>
          <a:p>
            <a:pPr algn="l"/>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4E49368-0DF1-CD6B-BB36-ACB764D5FC7D}"/>
              </a:ext>
            </a:extLst>
          </p:cNvPr>
          <p:cNvSpPr txBox="1"/>
          <p:nvPr/>
        </p:nvSpPr>
        <p:spPr>
          <a:xfrm>
            <a:off x="35496" y="122522"/>
            <a:ext cx="8136904" cy="707886"/>
          </a:xfrm>
          <a:prstGeom prst="rect">
            <a:avLst/>
          </a:prstGeom>
          <a:noFill/>
        </p:spPr>
        <p:txBody>
          <a:bodyPr wrap="square" rtlCol="0">
            <a:spAutoFit/>
          </a:bodyPr>
          <a:lstStyle/>
          <a:p>
            <a:r>
              <a:rPr lang="en-US" sz="4000" b="1" dirty="0"/>
              <a:t>Definition:</a:t>
            </a:r>
          </a:p>
        </p:txBody>
      </p:sp>
    </p:spTree>
    <p:extLst>
      <p:ext uri="{BB962C8B-B14F-4D97-AF65-F5344CB8AC3E}">
        <p14:creationId xmlns:p14="http://schemas.microsoft.com/office/powerpoint/2010/main" val="50540369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2C920-E50D-0E9E-1D28-9161DE37FDF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F0A5636-25ED-E098-1E3C-11C0A7B821D9}"/>
              </a:ext>
            </a:extLst>
          </p:cNvPr>
          <p:cNvSpPr txBox="1"/>
          <p:nvPr/>
        </p:nvSpPr>
        <p:spPr>
          <a:xfrm>
            <a:off x="683568" y="1239202"/>
            <a:ext cx="5616624" cy="387798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t>Adaptive Functioning</a:t>
            </a:r>
            <a:r>
              <a:rPr lang="en-US" sz="2400" dirty="0"/>
              <a:t>:</a:t>
            </a:r>
          </a:p>
          <a:p>
            <a:pPr marL="285750" indent="-285750">
              <a:buFont typeface="Wingdings" panose="05000000000000000000" pitchFamily="2" charset="2"/>
              <a:buChar char="§"/>
            </a:pPr>
            <a:r>
              <a:rPr lang="en-US" dirty="0"/>
              <a:t>Personal independence</a:t>
            </a:r>
          </a:p>
          <a:p>
            <a:pPr marL="285750" indent="-285750">
              <a:buFont typeface="Wingdings" panose="05000000000000000000" pitchFamily="2" charset="2"/>
              <a:buChar char="§"/>
            </a:pPr>
            <a:r>
              <a:rPr lang="en-US" dirty="0"/>
              <a:t>Social responsibility</a:t>
            </a:r>
          </a:p>
          <a:p>
            <a:pPr marL="285750" indent="-285750">
              <a:buFont typeface="Wingdings" panose="05000000000000000000" pitchFamily="2" charset="2"/>
              <a:buChar char="§"/>
            </a:pPr>
            <a:endParaRPr lang="en-US" dirty="0"/>
          </a:p>
          <a:p>
            <a:pPr marL="457200" indent="-457200">
              <a:buFont typeface="Wingdings" panose="05000000000000000000" pitchFamily="2" charset="2"/>
              <a:buChar char="§"/>
            </a:pPr>
            <a:r>
              <a:rPr lang="en-US" sz="2400" b="1" dirty="0"/>
              <a:t>Domain</a:t>
            </a:r>
          </a:p>
          <a:p>
            <a:pPr marL="285750" indent="-285750">
              <a:buFont typeface="Wingdings" panose="05000000000000000000" pitchFamily="2" charset="2"/>
              <a:buChar char="§"/>
            </a:pPr>
            <a:r>
              <a:rPr lang="en-US" b="1" dirty="0"/>
              <a:t>Conceptual</a:t>
            </a:r>
            <a:r>
              <a:rPr lang="en-US" dirty="0"/>
              <a:t>: Academic and cognitive abilities.</a:t>
            </a:r>
          </a:p>
          <a:p>
            <a:endParaRPr lang="en-US" dirty="0"/>
          </a:p>
          <a:p>
            <a:pPr marL="285750" indent="-285750">
              <a:buFont typeface="Wingdings" panose="05000000000000000000" pitchFamily="2" charset="2"/>
              <a:buChar char="§"/>
            </a:pPr>
            <a:r>
              <a:rPr lang="en-US" b="1" dirty="0"/>
              <a:t>Social</a:t>
            </a:r>
            <a:r>
              <a:rPr lang="en-US" dirty="0"/>
              <a:t>: Interpersonal skills and social cues.</a:t>
            </a:r>
          </a:p>
          <a:p>
            <a:endParaRPr lang="en-US" dirty="0"/>
          </a:p>
          <a:p>
            <a:pPr marL="285750" indent="-285750">
              <a:buFont typeface="Wingdings" panose="05000000000000000000" pitchFamily="2" charset="2"/>
              <a:buChar char="§"/>
            </a:pPr>
            <a:r>
              <a:rPr lang="en-US" b="1" dirty="0"/>
              <a:t>Practical</a:t>
            </a:r>
            <a:r>
              <a:rPr lang="en-US" dirty="0"/>
              <a:t>: Personal care, money management, and job responsibilities.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
        <p:nvSpPr>
          <p:cNvPr id="8" name="TextBox 7">
            <a:extLst>
              <a:ext uri="{FF2B5EF4-FFF2-40B4-BE49-F238E27FC236}">
                <a16:creationId xmlns:a16="http://schemas.microsoft.com/office/drawing/2014/main" id="{7086339C-2580-71B9-F177-89A0B16C0623}"/>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E63F1909-CAEE-1C2E-6F8A-824AE4E9F851}"/>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35" name="Rectangle 27">
            <a:extLst>
              <a:ext uri="{FF2B5EF4-FFF2-40B4-BE49-F238E27FC236}">
                <a16:creationId xmlns:a16="http://schemas.microsoft.com/office/drawing/2014/main" id="{8B59BE91-289D-604B-8D2A-B31CEB45B538}"/>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28">
            <a:extLst>
              <a:ext uri="{FF2B5EF4-FFF2-40B4-BE49-F238E27FC236}">
                <a16:creationId xmlns:a16="http://schemas.microsoft.com/office/drawing/2014/main" id="{2A1E0C64-E951-3FA2-499F-E6AD46DDCDDD}"/>
              </a:ext>
            </a:extLst>
          </p:cNvPr>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00451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B348B-CEB1-2D61-138C-A5DB5158A78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1234DAF-AFB5-7FA6-890D-9315A99CB05D}"/>
              </a:ext>
            </a:extLst>
          </p:cNvPr>
          <p:cNvSpPr txBox="1"/>
          <p:nvPr/>
        </p:nvSpPr>
        <p:spPr>
          <a:xfrm>
            <a:off x="539552" y="1275606"/>
            <a:ext cx="8208912" cy="3877985"/>
          </a:xfrm>
          <a:prstGeom prst="rect">
            <a:avLst/>
          </a:prstGeom>
          <a:noFill/>
        </p:spPr>
        <p:txBody>
          <a:bodyPr wrap="square" rtlCol="0">
            <a:spAutoFit/>
          </a:bodyPr>
          <a:lstStyle/>
          <a:p>
            <a:r>
              <a:rPr lang="en-US" sz="2400" b="1" dirty="0"/>
              <a:t>Severity Levels:</a:t>
            </a:r>
            <a:endParaRPr lang="en-US" sz="2400" dirty="0"/>
          </a:p>
          <a:p>
            <a:pPr marL="285750" indent="-285750">
              <a:buFont typeface="Wingdings" panose="05000000000000000000" pitchFamily="2" charset="2"/>
              <a:buChar char="§"/>
            </a:pPr>
            <a:r>
              <a:rPr lang="en-US" dirty="0"/>
              <a:t>Vary across individuals and domains.</a:t>
            </a:r>
          </a:p>
          <a:p>
            <a:r>
              <a:rPr lang="en-US" sz="2400" b="1" dirty="0"/>
              <a:t>Examples of Intellectual Disabilities:</a:t>
            </a:r>
          </a:p>
          <a:p>
            <a:pPr marL="285750" indent="-285750">
              <a:buFont typeface="Wingdings" panose="05000000000000000000" pitchFamily="2" charset="2"/>
              <a:buChar char="§"/>
            </a:pPr>
            <a:r>
              <a:rPr lang="en-US" dirty="0"/>
              <a:t>Down syndrome</a:t>
            </a:r>
          </a:p>
          <a:p>
            <a:pPr marL="285750" indent="-285750">
              <a:buFont typeface="Wingdings" panose="05000000000000000000" pitchFamily="2" charset="2"/>
              <a:buChar char="§"/>
            </a:pPr>
            <a:r>
              <a:rPr lang="en-US" dirty="0"/>
              <a:t>Fragile X syndrome</a:t>
            </a:r>
          </a:p>
          <a:p>
            <a:pPr marL="285750" indent="-285750">
              <a:buFont typeface="Wingdings" panose="05000000000000000000" pitchFamily="2" charset="2"/>
              <a:buChar char="§"/>
            </a:pPr>
            <a:r>
              <a:rPr lang="en-US" dirty="0"/>
              <a:t>Phenylketonuria</a:t>
            </a:r>
          </a:p>
          <a:p>
            <a:pPr marL="285750" indent="-285750">
              <a:buFont typeface="Wingdings" panose="05000000000000000000" pitchFamily="2" charset="2"/>
              <a:buChar char="§"/>
            </a:pPr>
            <a:endParaRPr lang="en-US" dirty="0"/>
          </a:p>
          <a:p>
            <a:r>
              <a:rPr lang="en-US" b="1" dirty="0"/>
              <a:t>Adaptive Functioning Skills:</a:t>
            </a:r>
          </a:p>
          <a:p>
            <a:pPr marL="285750" indent="-285750">
              <a:buFont typeface="Wingdings" panose="05000000000000000000" pitchFamily="2" charset="2"/>
              <a:buChar char="§"/>
            </a:pPr>
            <a:r>
              <a:rPr lang="en-US" dirty="0"/>
              <a:t>Understanding time and money</a:t>
            </a:r>
          </a:p>
          <a:p>
            <a:pPr marL="285750" indent="-285750">
              <a:buFont typeface="Wingdings" panose="05000000000000000000" pitchFamily="2" charset="2"/>
              <a:buChar char="§"/>
            </a:pPr>
            <a:r>
              <a:rPr lang="en-US" dirty="0"/>
              <a:t>Interpreting social cues</a:t>
            </a:r>
          </a:p>
          <a:p>
            <a:pPr marL="285750" indent="-285750">
              <a:buFont typeface="Wingdings" panose="05000000000000000000" pitchFamily="2" charset="2"/>
              <a:buChar char="§"/>
            </a:pPr>
            <a:r>
              <a:rPr lang="en-US" dirty="0"/>
              <a:t>Attending to personal needs (e.g., eating, dressing)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
        <p:nvSpPr>
          <p:cNvPr id="8" name="TextBox 7">
            <a:extLst>
              <a:ext uri="{FF2B5EF4-FFF2-40B4-BE49-F238E27FC236}">
                <a16:creationId xmlns:a16="http://schemas.microsoft.com/office/drawing/2014/main" id="{EFE95E35-49B9-841B-AD80-E640930A06D6}"/>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433DD8ED-1AEB-E66A-3D4E-B237DDD3D39E}"/>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35" name="Rectangle 27">
            <a:extLst>
              <a:ext uri="{FF2B5EF4-FFF2-40B4-BE49-F238E27FC236}">
                <a16:creationId xmlns:a16="http://schemas.microsoft.com/office/drawing/2014/main" id="{3166BBB5-1EFA-5003-F7B9-0EDD62C920F1}"/>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28">
            <a:extLst>
              <a:ext uri="{FF2B5EF4-FFF2-40B4-BE49-F238E27FC236}">
                <a16:creationId xmlns:a16="http://schemas.microsoft.com/office/drawing/2014/main" id="{EB21777A-9F6B-4271-E2A0-720152A91B34}"/>
              </a:ext>
            </a:extLst>
          </p:cNvPr>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765984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E2B10-32F4-D3C8-D479-6A89F8177C0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FF1A865-0351-48EB-B471-ABE939521AF9}"/>
              </a:ext>
            </a:extLst>
          </p:cNvPr>
          <p:cNvSpPr txBox="1"/>
          <p:nvPr/>
        </p:nvSpPr>
        <p:spPr>
          <a:xfrm>
            <a:off x="323528" y="1131590"/>
            <a:ext cx="8352928" cy="5262979"/>
          </a:xfrm>
          <a:prstGeom prst="rect">
            <a:avLst/>
          </a:prstGeom>
          <a:noFill/>
        </p:spPr>
        <p:txBody>
          <a:bodyPr wrap="square" rtlCol="0">
            <a:spAutoFit/>
          </a:bodyPr>
          <a:lstStyle/>
          <a:p>
            <a:r>
              <a:rPr lang="en-US" sz="1600" b="1" dirty="0"/>
              <a:t>Definition:</a:t>
            </a:r>
            <a:endParaRPr lang="en-US" sz="1600" dirty="0"/>
          </a:p>
          <a:p>
            <a:r>
              <a:rPr lang="en-US" sz="1600" dirty="0"/>
              <a:t>Difficulties in acquiring and using academic skills.</a:t>
            </a:r>
          </a:p>
          <a:p>
            <a:r>
              <a:rPr lang="en-US" sz="1600" b="1" dirty="0"/>
              <a:t>Specific Learning Disorders:</a:t>
            </a:r>
          </a:p>
          <a:p>
            <a:pPr marL="342900" indent="-342900">
              <a:buFont typeface="Wingdings" panose="05000000000000000000" pitchFamily="2" charset="2"/>
              <a:buChar char="q"/>
            </a:pPr>
            <a:r>
              <a:rPr lang="en-US" sz="1600" b="1" dirty="0"/>
              <a:t>Reading Disorder</a:t>
            </a:r>
            <a:r>
              <a:rPr lang="en-US" sz="1600" dirty="0"/>
              <a:t>:</a:t>
            </a:r>
          </a:p>
          <a:p>
            <a:r>
              <a:rPr lang="en-US" sz="1600" dirty="0"/>
              <a:t>    Difficulty with reading skills, including accuracy, fluency, and comprehension.</a:t>
            </a:r>
          </a:p>
          <a:p>
            <a:pPr marL="342900" indent="-342900">
              <a:buFont typeface="Wingdings" panose="05000000000000000000" pitchFamily="2" charset="2"/>
              <a:buChar char="q"/>
            </a:pPr>
            <a:endParaRPr lang="en-US" sz="1600" dirty="0"/>
          </a:p>
          <a:p>
            <a:pPr marL="342900" indent="-342900">
              <a:buFont typeface="Wingdings" panose="05000000000000000000" pitchFamily="2" charset="2"/>
              <a:buChar char="q"/>
            </a:pPr>
            <a:r>
              <a:rPr lang="en-US" sz="1600" b="1" dirty="0"/>
              <a:t>Mathematics Disorder</a:t>
            </a:r>
            <a:r>
              <a:rPr lang="en-US" sz="1600" dirty="0"/>
              <a:t>:</a:t>
            </a:r>
          </a:p>
          <a:p>
            <a:r>
              <a:rPr lang="en-US" sz="1600" dirty="0"/>
              <a:t>    Difficulty with mathematical skills, including number sense, calculation, and problem-solving.</a:t>
            </a:r>
          </a:p>
          <a:p>
            <a:pPr marL="342900" indent="-342900">
              <a:buFont typeface="Wingdings" panose="05000000000000000000" pitchFamily="2" charset="2"/>
              <a:buChar char="q"/>
            </a:pPr>
            <a:r>
              <a:rPr lang="en-US" sz="1600" b="1" dirty="0"/>
              <a:t>Written Expression Disorder</a:t>
            </a:r>
            <a:r>
              <a:rPr lang="en-US" sz="1600" dirty="0"/>
              <a:t>:</a:t>
            </a:r>
          </a:p>
          <a:p>
            <a:r>
              <a:rPr lang="en-US" sz="1600" dirty="0"/>
              <a:t>   Difficulty with writing skills, including handwriting, spelling, grammar, and composition.</a:t>
            </a:r>
          </a:p>
          <a:p>
            <a:pPr marL="285750" indent="-285750">
              <a:buFont typeface="Wingdings" panose="05000000000000000000" pitchFamily="2" charset="2"/>
              <a:buChar char="q"/>
            </a:pPr>
            <a:r>
              <a:rPr lang="en-US" sz="1600" b="1" dirty="0"/>
              <a:t>Learning Disorder, Not Otherwise Specified</a:t>
            </a:r>
            <a:r>
              <a:rPr lang="en-US" sz="1600" dirty="0"/>
              <a:t>:</a:t>
            </a:r>
          </a:p>
          <a:p>
            <a:r>
              <a:rPr lang="en-US" sz="1600" dirty="0"/>
              <a:t>   A learning disorder that does not meet the criteria for a specific learning disorder.</a:t>
            </a:r>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endParaRPr lang="en-US" sz="1600" dirty="0"/>
          </a:p>
        </p:txBody>
      </p:sp>
      <p:sp>
        <p:nvSpPr>
          <p:cNvPr id="8" name="TextBox 7">
            <a:extLst>
              <a:ext uri="{FF2B5EF4-FFF2-40B4-BE49-F238E27FC236}">
                <a16:creationId xmlns:a16="http://schemas.microsoft.com/office/drawing/2014/main" id="{979A508B-7862-2F33-A219-A7E1B829FA7F}"/>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D79ACB80-CACC-8FEF-8DAB-64E82FD9383F}"/>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8883350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814F-68D1-9B79-557A-D5986D127716}"/>
              </a:ext>
            </a:extLst>
          </p:cNvPr>
          <p:cNvSpPr>
            <a:spLocks noGrp="1"/>
          </p:cNvSpPr>
          <p:nvPr>
            <p:ph type="title"/>
          </p:nvPr>
        </p:nvSpPr>
        <p:spPr>
          <a:xfrm>
            <a:off x="0" y="548877"/>
            <a:ext cx="7596336" cy="448222"/>
          </a:xfrm>
        </p:spPr>
        <p:txBody>
          <a:bodyPr>
            <a:normAutofit fontScale="90000"/>
          </a:bodyPr>
          <a:lstStyle/>
          <a:p>
            <a:r>
              <a:rPr lang="en-US" b="1" dirty="0"/>
              <a:t>Comprehensive Management Plan for Learning Disorders</a:t>
            </a:r>
            <a:br>
              <a:rPr lang="en-US" dirty="0"/>
            </a:br>
            <a:endParaRPr lang="en-US" dirty="0"/>
          </a:p>
        </p:txBody>
      </p:sp>
      <p:sp>
        <p:nvSpPr>
          <p:cNvPr id="3" name="Content Placeholder 2">
            <a:extLst>
              <a:ext uri="{FF2B5EF4-FFF2-40B4-BE49-F238E27FC236}">
                <a16:creationId xmlns:a16="http://schemas.microsoft.com/office/drawing/2014/main" id="{B660EBD2-EF61-B6B2-9B27-D1A91D9932C0}"/>
              </a:ext>
            </a:extLst>
          </p:cNvPr>
          <p:cNvSpPr>
            <a:spLocks noGrp="1"/>
          </p:cNvSpPr>
          <p:nvPr>
            <p:ph idx="1"/>
          </p:nvPr>
        </p:nvSpPr>
        <p:spPr>
          <a:xfrm>
            <a:off x="457200" y="1200151"/>
            <a:ext cx="4402832" cy="3394472"/>
          </a:xfrm>
        </p:spPr>
        <p:txBody>
          <a:bodyPr>
            <a:noAutofit/>
          </a:bodyPr>
          <a:lstStyle/>
          <a:p>
            <a:pPr>
              <a:buFont typeface="Wingdings" panose="05000000000000000000" pitchFamily="2" charset="2"/>
              <a:buChar char="Ø"/>
            </a:pPr>
            <a:r>
              <a:rPr lang="en-US" sz="2400" b="1" dirty="0"/>
              <a:t>Instructional Strategies:</a:t>
            </a:r>
          </a:p>
          <a:p>
            <a:pPr>
              <a:buFont typeface="+mj-lt"/>
              <a:buAutoNum type="arabicPeriod"/>
            </a:pPr>
            <a:r>
              <a:rPr lang="en-US" sz="1600" b="1" dirty="0"/>
              <a:t>Multisensory instruction</a:t>
            </a:r>
            <a:endParaRPr lang="en-US" sz="1600" dirty="0"/>
          </a:p>
          <a:p>
            <a:pPr>
              <a:buFont typeface="+mj-lt"/>
              <a:buAutoNum type="arabicPeriod"/>
            </a:pPr>
            <a:r>
              <a:rPr lang="en-US" sz="1600" b="1" dirty="0"/>
              <a:t>Differentiated instruction</a:t>
            </a:r>
            <a:endParaRPr lang="en-US" sz="1600" dirty="0"/>
          </a:p>
          <a:p>
            <a:pPr>
              <a:buFont typeface="+mj-lt"/>
              <a:buAutoNum type="arabicPeriod"/>
            </a:pPr>
            <a:r>
              <a:rPr lang="en-US" sz="1600" b="1" dirty="0"/>
              <a:t>Assistive technology</a:t>
            </a:r>
            <a:endParaRPr lang="en-US" sz="1600" dirty="0"/>
          </a:p>
          <a:p>
            <a:pPr>
              <a:buFont typeface="+mj-lt"/>
              <a:buAutoNum type="arabicPeriod"/>
            </a:pPr>
            <a:r>
              <a:rPr lang="en-US" sz="1600" b="1" dirty="0"/>
              <a:t>Modified assignments</a:t>
            </a:r>
            <a:endParaRPr lang="en-US" sz="1600" dirty="0"/>
          </a:p>
          <a:p>
            <a:pPr>
              <a:buFont typeface="+mj-lt"/>
              <a:buAutoNum type="arabicPeriod"/>
            </a:pPr>
            <a:r>
              <a:rPr lang="en-US" sz="1600" b="1" dirty="0"/>
              <a:t>Extra time to complete tasks</a:t>
            </a:r>
            <a:endParaRPr lang="en-US" sz="1600" dirty="0"/>
          </a:p>
          <a:p>
            <a:pPr>
              <a:buFont typeface="Wingdings" panose="05000000000000000000" pitchFamily="2" charset="2"/>
              <a:buChar char="Ø"/>
            </a:pPr>
            <a:r>
              <a:rPr lang="en-US" sz="2400" b="1" dirty="0"/>
              <a:t>Behavioral Interventions:</a:t>
            </a:r>
          </a:p>
          <a:p>
            <a:pPr>
              <a:buFont typeface="+mj-lt"/>
              <a:buAutoNum type="arabicPeriod"/>
            </a:pPr>
            <a:r>
              <a:rPr lang="en-US" sz="1600" b="1" dirty="0"/>
              <a:t>Positive reinforcement</a:t>
            </a:r>
            <a:endParaRPr lang="en-US" sz="1600" dirty="0"/>
          </a:p>
          <a:p>
            <a:pPr>
              <a:buFont typeface="+mj-lt"/>
              <a:buAutoNum type="arabicPeriod"/>
            </a:pPr>
            <a:r>
              <a:rPr lang="en-US" sz="1600" b="1" dirty="0"/>
              <a:t>Behavioral contracts</a:t>
            </a:r>
            <a:endParaRPr lang="en-US" sz="1600" dirty="0"/>
          </a:p>
          <a:p>
            <a:pPr>
              <a:buFont typeface="+mj-lt"/>
              <a:buAutoNum type="arabicPeriod"/>
            </a:pPr>
            <a:r>
              <a:rPr lang="en-US" sz="1600" b="1" dirty="0"/>
              <a:t>Social skills training</a:t>
            </a:r>
          </a:p>
          <a:p>
            <a:pPr>
              <a:buFont typeface="+mj-lt"/>
              <a:buAutoNum type="arabicPeriod"/>
            </a:pPr>
            <a:r>
              <a:rPr lang="en-US" sz="1600" b="1" dirty="0"/>
              <a:t>Emotional regulation techniques</a:t>
            </a:r>
            <a:endParaRPr lang="en-US" sz="1600" dirty="0"/>
          </a:p>
          <a:p>
            <a:pPr>
              <a:buFont typeface="+mj-lt"/>
              <a:buAutoNum type="arabicPeriod"/>
            </a:pPr>
            <a:r>
              <a:rPr lang="en-US" sz="1600" b="1" dirty="0"/>
              <a:t>Self-monitoring and self-evaluation</a:t>
            </a:r>
            <a:endParaRPr lang="en-US" sz="1600" dirty="0"/>
          </a:p>
          <a:p>
            <a:pPr>
              <a:buFont typeface="+mj-lt"/>
              <a:buAutoNum type="arabicPeriod"/>
            </a:pPr>
            <a:endParaRPr lang="en-US" sz="1600" dirty="0"/>
          </a:p>
          <a:p>
            <a:endParaRPr lang="en-US" sz="1600" dirty="0"/>
          </a:p>
        </p:txBody>
      </p:sp>
      <p:sp>
        <p:nvSpPr>
          <p:cNvPr id="5" name="TextBox 4">
            <a:extLst>
              <a:ext uri="{FF2B5EF4-FFF2-40B4-BE49-F238E27FC236}">
                <a16:creationId xmlns:a16="http://schemas.microsoft.com/office/drawing/2014/main" id="{68B0E9A8-F5C1-A27A-0857-1CF645303807}"/>
              </a:ext>
            </a:extLst>
          </p:cNvPr>
          <p:cNvSpPr txBox="1"/>
          <p:nvPr/>
        </p:nvSpPr>
        <p:spPr>
          <a:xfrm>
            <a:off x="5220072" y="1235191"/>
            <a:ext cx="3600400" cy="3231654"/>
          </a:xfrm>
          <a:prstGeom prst="rect">
            <a:avLst/>
          </a:prstGeom>
          <a:noFill/>
        </p:spPr>
        <p:txBody>
          <a:bodyPr wrap="square">
            <a:spAutoFit/>
          </a:bodyPr>
          <a:lstStyle/>
          <a:p>
            <a:pPr marL="342900" indent="-342900">
              <a:buFont typeface="Wingdings" panose="05000000000000000000" pitchFamily="2" charset="2"/>
              <a:buChar char="Ø"/>
            </a:pPr>
            <a:r>
              <a:rPr lang="en-US" sz="2400" b="1" dirty="0"/>
              <a:t>Educational Therapy:</a:t>
            </a:r>
          </a:p>
          <a:p>
            <a:pPr>
              <a:buFont typeface="+mj-lt"/>
              <a:buAutoNum type="arabicPeriod"/>
            </a:pPr>
            <a:r>
              <a:rPr lang="en-US" sz="1800" b="1" dirty="0"/>
              <a:t>Orton-Gillingham approach</a:t>
            </a:r>
            <a:r>
              <a:rPr lang="en-US" sz="1800" dirty="0"/>
              <a:t> (reading)</a:t>
            </a:r>
          </a:p>
          <a:p>
            <a:pPr>
              <a:buFont typeface="+mj-lt"/>
              <a:buAutoNum type="arabicPeriod"/>
            </a:pPr>
            <a:r>
              <a:rPr lang="en-US" sz="1800" b="1" dirty="0"/>
              <a:t>Wilson Reading System</a:t>
            </a:r>
            <a:r>
              <a:rPr lang="en-US" sz="1800" dirty="0"/>
              <a:t> (reading)</a:t>
            </a:r>
          </a:p>
          <a:p>
            <a:pPr>
              <a:buFont typeface="+mj-lt"/>
              <a:buAutoNum type="arabicPeriod"/>
            </a:pPr>
            <a:r>
              <a:rPr lang="en-US" sz="1800" b="1" dirty="0"/>
              <a:t>Cognitive-behavioral therapy (CBT)</a:t>
            </a:r>
            <a:endParaRPr lang="en-US" sz="1800" dirty="0"/>
          </a:p>
          <a:p>
            <a:pPr>
              <a:buFont typeface="+mj-lt"/>
              <a:buAutoNum type="arabicPeriod"/>
            </a:pPr>
            <a:r>
              <a:rPr lang="en-US" sz="1800" b="1" dirty="0"/>
              <a:t>Math therapy</a:t>
            </a:r>
            <a:r>
              <a:rPr lang="en-US" sz="1800" dirty="0"/>
              <a:t> (e.g., Kumon method)</a:t>
            </a:r>
          </a:p>
          <a:p>
            <a:pPr>
              <a:buFont typeface="+mj-lt"/>
              <a:buAutoNum type="arabicPeriod"/>
            </a:pPr>
            <a:r>
              <a:rPr lang="en-US" sz="1800" b="1" dirty="0"/>
              <a:t>Writing therapy</a:t>
            </a:r>
            <a:r>
              <a:rPr lang="en-US" sz="1800" dirty="0"/>
              <a:t> (e.g., Handwriting Without Tears)</a:t>
            </a:r>
          </a:p>
        </p:txBody>
      </p:sp>
    </p:spTree>
    <p:extLst>
      <p:ext uri="{BB962C8B-B14F-4D97-AF65-F5344CB8AC3E}">
        <p14:creationId xmlns:p14="http://schemas.microsoft.com/office/powerpoint/2010/main" val="65640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23DC-FED1-C7EE-1E17-44B0761A9B86}"/>
              </a:ext>
            </a:extLst>
          </p:cNvPr>
          <p:cNvSpPr>
            <a:spLocks noGrp="1"/>
          </p:cNvSpPr>
          <p:nvPr>
            <p:ph type="title"/>
          </p:nvPr>
        </p:nvSpPr>
        <p:spPr>
          <a:xfrm>
            <a:off x="0" y="483517"/>
            <a:ext cx="7596336" cy="513581"/>
          </a:xfrm>
        </p:spPr>
        <p:txBody>
          <a:bodyPr>
            <a:normAutofit fontScale="90000"/>
          </a:bodyPr>
          <a:lstStyle/>
          <a:p>
            <a:r>
              <a:rPr lang="en-US" b="1" dirty="0"/>
              <a:t>Comprehensive Management Plan for Learning Disorders</a:t>
            </a:r>
            <a:br>
              <a:rPr lang="en-US" dirty="0"/>
            </a:br>
            <a:endParaRPr lang="en-US" dirty="0"/>
          </a:p>
        </p:txBody>
      </p:sp>
      <p:sp>
        <p:nvSpPr>
          <p:cNvPr id="3" name="Content Placeholder 2">
            <a:extLst>
              <a:ext uri="{FF2B5EF4-FFF2-40B4-BE49-F238E27FC236}">
                <a16:creationId xmlns:a16="http://schemas.microsoft.com/office/drawing/2014/main" id="{C9CEBA8B-EED4-8D4F-41D4-C027B346DEAD}"/>
              </a:ext>
            </a:extLst>
          </p:cNvPr>
          <p:cNvSpPr>
            <a:spLocks noGrp="1"/>
          </p:cNvSpPr>
          <p:nvPr>
            <p:ph idx="1"/>
          </p:nvPr>
        </p:nvSpPr>
        <p:spPr>
          <a:xfrm>
            <a:off x="323528" y="1419622"/>
            <a:ext cx="5328592" cy="3394472"/>
          </a:xfrm>
        </p:spPr>
        <p:txBody>
          <a:bodyPr>
            <a:normAutofit fontScale="47500" lnSpcReduction="20000"/>
          </a:bodyPr>
          <a:lstStyle/>
          <a:p>
            <a:pPr>
              <a:buFont typeface="Wingdings" panose="05000000000000000000" pitchFamily="2" charset="2"/>
              <a:buChar char="Ø"/>
            </a:pPr>
            <a:r>
              <a:rPr lang="en-US" sz="4400" b="1" dirty="0"/>
              <a:t>Accommodations and Modifications:</a:t>
            </a:r>
          </a:p>
          <a:p>
            <a:pPr>
              <a:buFont typeface="+mj-lt"/>
              <a:buAutoNum type="arabicPeriod"/>
            </a:pPr>
            <a:r>
              <a:rPr lang="en-US" dirty="0"/>
              <a:t>Extended time for tests and assignments</a:t>
            </a:r>
          </a:p>
          <a:p>
            <a:pPr>
              <a:buFont typeface="+mj-lt"/>
              <a:buAutoNum type="arabicPeriod"/>
            </a:pPr>
            <a:r>
              <a:rPr lang="en-US" dirty="0"/>
              <a:t>Note-taker or recorder</a:t>
            </a:r>
          </a:p>
          <a:p>
            <a:pPr>
              <a:buFont typeface="+mj-lt"/>
              <a:buAutoNum type="arabicPeriod"/>
            </a:pPr>
            <a:r>
              <a:rPr lang="en-US" dirty="0"/>
              <a:t>Audio books or text-to-speech software</a:t>
            </a:r>
          </a:p>
          <a:p>
            <a:pPr>
              <a:buFont typeface="+mj-lt"/>
              <a:buAutoNum type="arabicPeriod"/>
            </a:pPr>
            <a:r>
              <a:rPr lang="en-US" dirty="0"/>
              <a:t>Modified grading system</a:t>
            </a:r>
          </a:p>
          <a:p>
            <a:pPr>
              <a:buFont typeface="+mj-lt"/>
              <a:buAutoNum type="arabicPeriod"/>
            </a:pPr>
            <a:r>
              <a:rPr lang="en-US" dirty="0"/>
              <a:t>Adaptive physical education</a:t>
            </a:r>
          </a:p>
          <a:p>
            <a:pPr>
              <a:buFont typeface="Wingdings" panose="05000000000000000000" pitchFamily="2" charset="2"/>
              <a:buChar char="Ø"/>
            </a:pPr>
            <a:r>
              <a:rPr lang="en-US" sz="4200" b="1" dirty="0"/>
              <a:t>Support Services</a:t>
            </a:r>
            <a:r>
              <a:rPr lang="en-US" b="1" dirty="0"/>
              <a:t>:</a:t>
            </a:r>
          </a:p>
          <a:p>
            <a:pPr>
              <a:buFont typeface="+mj-lt"/>
              <a:buAutoNum type="arabicPeriod"/>
            </a:pPr>
            <a:r>
              <a:rPr lang="en-US" dirty="0"/>
              <a:t>Speech therapy</a:t>
            </a:r>
          </a:p>
          <a:p>
            <a:pPr>
              <a:buFont typeface="+mj-lt"/>
              <a:buAutoNum type="arabicPeriod"/>
            </a:pPr>
            <a:r>
              <a:rPr lang="en-US" dirty="0"/>
              <a:t>Occupational therapy</a:t>
            </a:r>
          </a:p>
          <a:p>
            <a:pPr>
              <a:buFont typeface="+mj-lt"/>
              <a:buAutoNum type="arabicPeriod"/>
            </a:pPr>
            <a:r>
              <a:rPr lang="en-US" dirty="0"/>
              <a:t>Counseling (individual or group)</a:t>
            </a:r>
          </a:p>
          <a:p>
            <a:pPr>
              <a:buFont typeface="+mj-lt"/>
              <a:buAutoNum type="arabicPeriod"/>
            </a:pPr>
            <a:r>
              <a:rPr lang="en-US" dirty="0"/>
              <a:t>Academic support (tutoring or mentoring)</a:t>
            </a:r>
          </a:p>
          <a:p>
            <a:pPr>
              <a:buFont typeface="+mj-lt"/>
              <a:buAutoNum type="arabicPeriod"/>
            </a:pPr>
            <a:r>
              <a:rPr lang="en-US" dirty="0"/>
              <a:t>Parent training and support</a:t>
            </a:r>
          </a:p>
          <a:p>
            <a:endParaRPr lang="en-US" dirty="0"/>
          </a:p>
        </p:txBody>
      </p:sp>
      <p:sp>
        <p:nvSpPr>
          <p:cNvPr id="5" name="TextBox 4">
            <a:extLst>
              <a:ext uri="{FF2B5EF4-FFF2-40B4-BE49-F238E27FC236}">
                <a16:creationId xmlns:a16="http://schemas.microsoft.com/office/drawing/2014/main" id="{3F4C27A5-D863-FD38-C918-A0985037823F}"/>
              </a:ext>
            </a:extLst>
          </p:cNvPr>
          <p:cNvSpPr txBox="1"/>
          <p:nvPr/>
        </p:nvSpPr>
        <p:spPr>
          <a:xfrm>
            <a:off x="5436096" y="1416759"/>
            <a:ext cx="3600400" cy="2862322"/>
          </a:xfrm>
          <a:prstGeom prst="rect">
            <a:avLst/>
          </a:prstGeom>
          <a:noFill/>
        </p:spPr>
        <p:txBody>
          <a:bodyPr wrap="square">
            <a:spAutoFit/>
          </a:bodyPr>
          <a:lstStyle/>
          <a:p>
            <a:pPr marL="285750" indent="-285750">
              <a:buFont typeface="Wingdings" panose="05000000000000000000" pitchFamily="2" charset="2"/>
              <a:buChar char="Ø"/>
            </a:pPr>
            <a:r>
              <a:rPr lang="en-US" b="1" dirty="0"/>
              <a:t>Collaboration and Communication:</a:t>
            </a:r>
          </a:p>
          <a:p>
            <a:pPr>
              <a:buFont typeface="+mj-lt"/>
              <a:buAutoNum type="arabicPeriod"/>
            </a:pPr>
            <a:r>
              <a:rPr lang="en-US" dirty="0"/>
              <a:t>Multidisciplinary team meetings</a:t>
            </a:r>
          </a:p>
          <a:p>
            <a:pPr>
              <a:buFont typeface="+mj-lt"/>
              <a:buAutoNum type="arabicPeriod"/>
            </a:pPr>
            <a:r>
              <a:rPr lang="en-US" dirty="0"/>
              <a:t>Regular progress updates</a:t>
            </a:r>
          </a:p>
          <a:p>
            <a:pPr>
              <a:buFont typeface="+mj-lt"/>
              <a:buAutoNum type="arabicPeriod"/>
            </a:pPr>
            <a:r>
              <a:rPr lang="en-US" dirty="0"/>
              <a:t>Parent-teacher conferences</a:t>
            </a:r>
          </a:p>
          <a:p>
            <a:pPr>
              <a:buFont typeface="+mj-lt"/>
              <a:buAutoNum type="arabicPeriod"/>
            </a:pPr>
            <a:r>
              <a:rPr lang="en-US" dirty="0"/>
              <a:t>Collaboration with related service providers</a:t>
            </a:r>
          </a:p>
          <a:p>
            <a:pPr>
              <a:buFont typeface="+mj-lt"/>
              <a:buAutoNum type="arabicPeriod"/>
            </a:pPr>
            <a:r>
              <a:rPr lang="en-US" dirty="0"/>
              <a:t>Student self-advocacy and empowerment</a:t>
            </a:r>
          </a:p>
        </p:txBody>
      </p:sp>
    </p:spTree>
    <p:extLst>
      <p:ext uri="{BB962C8B-B14F-4D97-AF65-F5344CB8AC3E}">
        <p14:creationId xmlns:p14="http://schemas.microsoft.com/office/powerpoint/2010/main" val="398828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D17D-51D1-2F05-82C6-C33C56A43BE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FA4A1AD-FC24-B64E-F2AF-0010669F6714}"/>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B69E9FB7-75DF-71C9-5607-C1F821E3D4B0}"/>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94E10AEC-63EB-CD75-2F64-47AF26DD0C2E}"/>
              </a:ext>
            </a:extLst>
          </p:cNvPr>
          <p:cNvSpPr txBox="1"/>
          <p:nvPr/>
        </p:nvSpPr>
        <p:spPr>
          <a:xfrm>
            <a:off x="35496" y="122523"/>
            <a:ext cx="7056784" cy="954107"/>
          </a:xfrm>
          <a:prstGeom prst="rect">
            <a:avLst/>
          </a:prstGeom>
          <a:noFill/>
        </p:spPr>
        <p:txBody>
          <a:bodyPr wrap="square" rtlCol="0">
            <a:spAutoFit/>
          </a:bodyPr>
          <a:lstStyle/>
          <a:p>
            <a:r>
              <a:rPr lang="en-US" sz="2800" dirty="0"/>
              <a:t>List of Developmental Assessment Instruments May 2023</a:t>
            </a:r>
            <a:endParaRPr lang="en-US" sz="2800" b="1" dirty="0"/>
          </a:p>
        </p:txBody>
      </p:sp>
      <p:pic>
        <p:nvPicPr>
          <p:cNvPr id="3" name="Picture 2">
            <a:extLst>
              <a:ext uri="{FF2B5EF4-FFF2-40B4-BE49-F238E27FC236}">
                <a16:creationId xmlns:a16="http://schemas.microsoft.com/office/drawing/2014/main" id="{E1A57994-EB30-2181-1628-6F6E28958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7575"/>
            <a:ext cx="8496944" cy="4155926"/>
          </a:xfrm>
          <a:prstGeom prst="rect">
            <a:avLst/>
          </a:prstGeom>
        </p:spPr>
      </p:pic>
    </p:spTree>
    <p:extLst>
      <p:ext uri="{BB962C8B-B14F-4D97-AF65-F5344CB8AC3E}">
        <p14:creationId xmlns:p14="http://schemas.microsoft.com/office/powerpoint/2010/main" val="5447845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55659-7C15-0F52-1624-166B2299D5C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4F62C24-9A96-06C1-9345-F274E6587CA1}"/>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6668D4EB-EADA-81EC-6D54-C6821AA8CAB2}"/>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pic>
        <p:nvPicPr>
          <p:cNvPr id="14" name="Picture 13">
            <a:extLst>
              <a:ext uri="{FF2B5EF4-FFF2-40B4-BE49-F238E27FC236}">
                <a16:creationId xmlns:a16="http://schemas.microsoft.com/office/drawing/2014/main" id="{A1205B42-FA68-B045-5C43-8AF8279CE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59582"/>
            <a:ext cx="8352928" cy="4083918"/>
          </a:xfrm>
          <a:prstGeom prst="rect">
            <a:avLst/>
          </a:prstGeom>
        </p:spPr>
      </p:pic>
    </p:spTree>
    <p:extLst>
      <p:ext uri="{BB962C8B-B14F-4D97-AF65-F5344CB8AC3E}">
        <p14:creationId xmlns:p14="http://schemas.microsoft.com/office/powerpoint/2010/main" val="52019236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EDA04-F942-AEE5-B87C-C74F162DB8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A0BF72-F636-C1BD-522D-5D336F7CEA73}"/>
              </a:ext>
            </a:extLst>
          </p:cNvPr>
          <p:cNvSpPr txBox="1"/>
          <p:nvPr/>
        </p:nvSpPr>
        <p:spPr>
          <a:xfrm>
            <a:off x="3923928" y="2211710"/>
            <a:ext cx="5508104" cy="800219"/>
          </a:xfrm>
          <a:prstGeom prst="rect">
            <a:avLst/>
          </a:prstGeom>
          <a:noFill/>
        </p:spPr>
        <p:txBody>
          <a:bodyPr wrap="square" rtlCol="0">
            <a:spAutoFit/>
          </a:bodyPr>
          <a:lstStyle/>
          <a:p>
            <a:r>
              <a:rPr lang="en-US" sz="2800" b="1" dirty="0"/>
              <a:t>Global developmental delay</a:t>
            </a:r>
          </a:p>
          <a:p>
            <a:endParaRPr lang="en-US" dirty="0"/>
          </a:p>
        </p:txBody>
      </p:sp>
      <p:sp>
        <p:nvSpPr>
          <p:cNvPr id="4" name="TextBox 3">
            <a:extLst>
              <a:ext uri="{FF2B5EF4-FFF2-40B4-BE49-F238E27FC236}">
                <a16:creationId xmlns:a16="http://schemas.microsoft.com/office/drawing/2014/main" id="{8449B9AF-8DF2-B66C-EA22-0F64E4C918AC}"/>
              </a:ext>
            </a:extLst>
          </p:cNvPr>
          <p:cNvSpPr txBox="1"/>
          <p:nvPr/>
        </p:nvSpPr>
        <p:spPr>
          <a:xfrm>
            <a:off x="5004048" y="3435846"/>
            <a:ext cx="3384376" cy="369332"/>
          </a:xfrm>
          <a:prstGeom prst="rect">
            <a:avLst/>
          </a:prstGeom>
          <a:noFill/>
        </p:spPr>
        <p:txBody>
          <a:bodyPr wrap="square" rtlCol="0">
            <a:spAutoFit/>
          </a:bodyPr>
          <a:lstStyle/>
          <a:p>
            <a:r>
              <a:rPr lang="en-US" dirty="0"/>
              <a:t>Department of psychology</a:t>
            </a:r>
          </a:p>
        </p:txBody>
      </p:sp>
    </p:spTree>
    <p:extLst>
      <p:ext uri="{BB962C8B-B14F-4D97-AF65-F5344CB8AC3E}">
        <p14:creationId xmlns:p14="http://schemas.microsoft.com/office/powerpoint/2010/main" val="2463737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D1E9-391C-A946-0D16-5831569B6DC9}"/>
              </a:ext>
            </a:extLst>
          </p:cNvPr>
          <p:cNvSpPr>
            <a:spLocks noGrp="1"/>
          </p:cNvSpPr>
          <p:nvPr>
            <p:ph type="title"/>
          </p:nvPr>
        </p:nvSpPr>
        <p:spPr>
          <a:xfrm>
            <a:off x="0" y="411509"/>
            <a:ext cx="9144000" cy="585589"/>
          </a:xfrm>
        </p:spPr>
        <p:txBody>
          <a:bodyPr>
            <a:normAutofit fontScale="90000"/>
          </a:bodyPr>
          <a:lstStyle/>
          <a:p>
            <a:r>
              <a:rPr lang="en-US" b="1" dirty="0"/>
              <a:t>Case Overview and Presenting Symptoms</a:t>
            </a:r>
            <a:br>
              <a:rPr lang="en-US" b="1" dirty="0"/>
            </a:br>
            <a:endParaRPr lang="en-US" dirty="0"/>
          </a:p>
        </p:txBody>
      </p:sp>
      <p:sp>
        <p:nvSpPr>
          <p:cNvPr id="3" name="Content Placeholder 2">
            <a:extLst>
              <a:ext uri="{FF2B5EF4-FFF2-40B4-BE49-F238E27FC236}">
                <a16:creationId xmlns:a16="http://schemas.microsoft.com/office/drawing/2014/main" id="{E378B154-82D4-0CC0-BB71-8932DDF39580}"/>
              </a:ext>
            </a:extLst>
          </p:cNvPr>
          <p:cNvSpPr>
            <a:spLocks noGrp="1"/>
          </p:cNvSpPr>
          <p:nvPr>
            <p:ph idx="1"/>
          </p:nvPr>
        </p:nvSpPr>
        <p:spPr>
          <a:xfrm>
            <a:off x="457200" y="1059582"/>
            <a:ext cx="8229600" cy="3535041"/>
          </a:xfrm>
        </p:spPr>
        <p:txBody>
          <a:bodyPr>
            <a:noAutofit/>
          </a:bodyPr>
          <a:lstStyle/>
          <a:p>
            <a:pPr>
              <a:buFont typeface="Wingdings" panose="05000000000000000000" pitchFamily="2" charset="2"/>
              <a:buChar char="Ø"/>
            </a:pPr>
            <a:r>
              <a:rPr lang="en-US" sz="1200" b="1" dirty="0"/>
              <a:t>Background:</a:t>
            </a:r>
          </a:p>
          <a:p>
            <a:pPr marL="0" indent="0">
              <a:buNone/>
            </a:pPr>
            <a:r>
              <a:rPr lang="en-US" sz="1200" b="1" dirty="0"/>
              <a:t>    Name:</a:t>
            </a:r>
            <a:r>
              <a:rPr lang="en-US" sz="1200" dirty="0"/>
              <a:t> John</a:t>
            </a:r>
          </a:p>
          <a:p>
            <a:pPr marL="0" indent="0">
              <a:buNone/>
            </a:pPr>
            <a:r>
              <a:rPr lang="en-US" sz="1200" b="1" dirty="0"/>
              <a:t>    Age:</a:t>
            </a:r>
            <a:r>
              <a:rPr lang="en-US" sz="1200" dirty="0"/>
              <a:t> 10 years old</a:t>
            </a:r>
          </a:p>
          <a:p>
            <a:pPr marL="0" indent="0">
              <a:buNone/>
            </a:pPr>
            <a:r>
              <a:rPr lang="en-US" sz="1200" b="1" dirty="0"/>
              <a:t>    Referral Reason:</a:t>
            </a:r>
            <a:r>
              <a:rPr lang="en-US" sz="1200" dirty="0"/>
              <a:t> Concerns about cognitive and adaptive development.</a:t>
            </a:r>
          </a:p>
          <a:p>
            <a:pPr marL="0" indent="0">
              <a:buNone/>
            </a:pPr>
            <a:r>
              <a:rPr lang="en-US" sz="1200" b="1" dirty="0"/>
              <a:t>    Birth History:</a:t>
            </a:r>
            <a:r>
              <a:rPr lang="en-US" sz="1200" dirty="0"/>
              <a:t> Born at 28 weeks gestation; complicated neonatal course.</a:t>
            </a:r>
          </a:p>
          <a:p>
            <a:pPr>
              <a:buFont typeface="Wingdings" panose="05000000000000000000" pitchFamily="2" charset="2"/>
              <a:buChar char="Ø"/>
            </a:pPr>
            <a:r>
              <a:rPr lang="en-US" sz="1200" b="1" dirty="0"/>
              <a:t>Presenting Symptoms:</a:t>
            </a:r>
          </a:p>
          <a:p>
            <a:pPr>
              <a:buFont typeface="Wingdings" panose="05000000000000000000" pitchFamily="2" charset="2"/>
              <a:buChar char="Ø"/>
            </a:pPr>
            <a:r>
              <a:rPr lang="en-US" sz="1200" b="1" dirty="0"/>
              <a:t>Academic Skills:</a:t>
            </a:r>
          </a:p>
          <a:p>
            <a:pPr marL="0" indent="0">
              <a:buNone/>
            </a:pPr>
            <a:r>
              <a:rPr lang="en-US" sz="1200" dirty="0"/>
              <a:t>                           Struggles with reading, writing, and math.</a:t>
            </a:r>
          </a:p>
          <a:p>
            <a:pPr marL="0" indent="0">
              <a:buNone/>
            </a:pPr>
            <a:r>
              <a:rPr lang="en-US" sz="1200" dirty="0"/>
              <a:t>                           Performing below grade level.</a:t>
            </a:r>
          </a:p>
          <a:p>
            <a:pPr>
              <a:buFont typeface="Wingdings" panose="05000000000000000000" pitchFamily="2" charset="2"/>
              <a:buChar char="Ø"/>
            </a:pPr>
            <a:r>
              <a:rPr lang="en-US" sz="1200" b="1" dirty="0"/>
              <a:t>Communication:</a:t>
            </a:r>
          </a:p>
          <a:p>
            <a:pPr marL="0" indent="0">
              <a:buNone/>
            </a:pPr>
            <a:r>
              <a:rPr lang="en-US" sz="1200" dirty="0"/>
              <a:t>                             Difficulty articulating thoughts and ideas.</a:t>
            </a:r>
          </a:p>
          <a:p>
            <a:pPr marL="0" indent="0">
              <a:buNone/>
            </a:pPr>
            <a:r>
              <a:rPr lang="en-US" sz="1200" dirty="0"/>
              <a:t>                             Uses simple sentences.</a:t>
            </a:r>
          </a:p>
          <a:p>
            <a:pPr>
              <a:buFont typeface="Wingdings" panose="05000000000000000000" pitchFamily="2" charset="2"/>
              <a:buChar char="Ø"/>
            </a:pPr>
            <a:r>
              <a:rPr lang="en-US" sz="1200" b="1" dirty="0"/>
              <a:t>Social Interactions:</a:t>
            </a:r>
          </a:p>
          <a:p>
            <a:pPr marL="0" indent="0">
              <a:buNone/>
            </a:pPr>
            <a:r>
              <a:rPr lang="en-US" sz="1200" dirty="0"/>
              <a:t>                             Trouble initiating and maintaining conversations.</a:t>
            </a:r>
          </a:p>
          <a:p>
            <a:pPr marL="0" indent="0">
              <a:buNone/>
            </a:pPr>
            <a:r>
              <a:rPr lang="en-US" sz="1200" dirty="0"/>
              <a:t>                             Appears shy or withdrawn.</a:t>
            </a:r>
          </a:p>
          <a:p>
            <a:pPr>
              <a:buFont typeface="Wingdings" panose="05000000000000000000" pitchFamily="2" charset="2"/>
              <a:buChar char="Ø"/>
            </a:pPr>
            <a:r>
              <a:rPr lang="en-US" sz="1200" b="1" dirty="0"/>
              <a:t>Daily Living Skills:</a:t>
            </a:r>
          </a:p>
          <a:p>
            <a:pPr marL="0" indent="0">
              <a:buNone/>
            </a:pPr>
            <a:r>
              <a:rPr lang="en-US" sz="1200" dirty="0"/>
              <a:t>                           Requires assistance with dressing and grooming.</a:t>
            </a:r>
          </a:p>
          <a:p>
            <a:pPr>
              <a:buFont typeface="Wingdings" panose="05000000000000000000" pitchFamily="2" charset="2"/>
              <a:buChar char="Ø"/>
            </a:pPr>
            <a:endParaRPr lang="en-US" sz="1200" dirty="0"/>
          </a:p>
          <a:p>
            <a:pPr>
              <a:buFont typeface="Wingdings" panose="05000000000000000000" pitchFamily="2" charset="2"/>
              <a:buChar char="Ø"/>
            </a:pPr>
            <a:endParaRPr lang="en-US" sz="1200" dirty="0"/>
          </a:p>
        </p:txBody>
      </p:sp>
    </p:spTree>
    <p:extLst>
      <p:ext uri="{BB962C8B-B14F-4D97-AF65-F5344CB8AC3E}">
        <p14:creationId xmlns:p14="http://schemas.microsoft.com/office/powerpoint/2010/main" val="20575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EB48-6BDF-0EA4-EABC-6E478EE367D8}"/>
              </a:ext>
            </a:extLst>
          </p:cNvPr>
          <p:cNvSpPr>
            <a:spLocks noGrp="1"/>
          </p:cNvSpPr>
          <p:nvPr>
            <p:ph type="title"/>
          </p:nvPr>
        </p:nvSpPr>
        <p:spPr>
          <a:xfrm>
            <a:off x="0" y="339501"/>
            <a:ext cx="9144000" cy="657597"/>
          </a:xfrm>
        </p:spPr>
        <p:txBody>
          <a:bodyPr>
            <a:normAutofit fontScale="90000"/>
          </a:bodyPr>
          <a:lstStyle/>
          <a:p>
            <a:r>
              <a:rPr lang="en-US" b="1" dirty="0"/>
              <a:t>Assessment, Diagnosis, and Intervention</a:t>
            </a:r>
            <a:br>
              <a:rPr lang="en-US" b="1" dirty="0"/>
            </a:br>
            <a:endParaRPr lang="en-US" dirty="0"/>
          </a:p>
        </p:txBody>
      </p:sp>
      <p:sp>
        <p:nvSpPr>
          <p:cNvPr id="3" name="Content Placeholder 2">
            <a:extLst>
              <a:ext uri="{FF2B5EF4-FFF2-40B4-BE49-F238E27FC236}">
                <a16:creationId xmlns:a16="http://schemas.microsoft.com/office/drawing/2014/main" id="{54DCA5AD-4643-EB8E-BF23-CB8E1238130F}"/>
              </a:ext>
            </a:extLst>
          </p:cNvPr>
          <p:cNvSpPr>
            <a:spLocks noGrp="1"/>
          </p:cNvSpPr>
          <p:nvPr>
            <p:ph idx="1"/>
          </p:nvPr>
        </p:nvSpPr>
        <p:spPr>
          <a:xfrm>
            <a:off x="457200" y="1200150"/>
            <a:ext cx="8229600" cy="3943349"/>
          </a:xfrm>
        </p:spPr>
        <p:txBody>
          <a:bodyPr>
            <a:normAutofit fontScale="55000" lnSpcReduction="20000"/>
          </a:bodyPr>
          <a:lstStyle/>
          <a:p>
            <a:pPr>
              <a:buFont typeface="Wingdings" panose="05000000000000000000" pitchFamily="2" charset="2"/>
              <a:buChar char="Ø"/>
            </a:pPr>
            <a:r>
              <a:rPr lang="en-US" sz="5100" b="1" dirty="0"/>
              <a:t>Assessment:</a:t>
            </a:r>
          </a:p>
          <a:p>
            <a:pPr>
              <a:buFont typeface="Wingdings" panose="05000000000000000000" pitchFamily="2" charset="2"/>
              <a:buChar char="Ø"/>
            </a:pPr>
            <a:r>
              <a:rPr lang="en-US" b="1" dirty="0"/>
              <a:t>Cognitive Assessment:</a:t>
            </a:r>
            <a:r>
              <a:rPr lang="en-US" dirty="0"/>
              <a:t> </a:t>
            </a:r>
          </a:p>
          <a:p>
            <a:pPr marL="0" indent="0">
              <a:buNone/>
            </a:pPr>
            <a:r>
              <a:rPr lang="en-US" dirty="0"/>
              <a:t>                          IQ score of 50 (significant cognitive impairment).</a:t>
            </a:r>
          </a:p>
          <a:p>
            <a:pPr>
              <a:buFont typeface="Wingdings" panose="05000000000000000000" pitchFamily="2" charset="2"/>
              <a:buChar char="Ø"/>
            </a:pPr>
            <a:r>
              <a:rPr lang="en-US" b="1" dirty="0"/>
              <a:t>Adaptive Behavior Assessment:</a:t>
            </a:r>
            <a:r>
              <a:rPr lang="en-US" dirty="0"/>
              <a:t>  </a:t>
            </a:r>
          </a:p>
          <a:p>
            <a:pPr marL="0" indent="0">
              <a:buNone/>
            </a:pPr>
            <a:r>
              <a:rPr lang="en-US" dirty="0"/>
              <a:t>                          Scores below average (difficulty with daily living skills).</a:t>
            </a:r>
          </a:p>
          <a:p>
            <a:pPr>
              <a:buFont typeface="Wingdings" panose="05000000000000000000" pitchFamily="2" charset="2"/>
              <a:buChar char="Ø"/>
            </a:pPr>
            <a:r>
              <a:rPr lang="en-US" b="1" dirty="0"/>
              <a:t>Communication Assessment:</a:t>
            </a:r>
          </a:p>
          <a:p>
            <a:pPr marL="0" indent="0">
              <a:buNone/>
            </a:pPr>
            <a:r>
              <a:rPr lang="en-US" b="1" dirty="0"/>
              <a:t>                          </a:t>
            </a:r>
            <a:r>
              <a:rPr lang="en-US" dirty="0"/>
              <a:t> Below average communication skills.</a:t>
            </a:r>
          </a:p>
          <a:p>
            <a:pPr>
              <a:buFont typeface="Wingdings" panose="05000000000000000000" pitchFamily="2" charset="2"/>
              <a:buChar char="Ø"/>
            </a:pPr>
            <a:r>
              <a:rPr lang="en-US" sz="5100" b="1" dirty="0"/>
              <a:t>Diagnosis:</a:t>
            </a:r>
          </a:p>
          <a:p>
            <a:pPr>
              <a:buFont typeface="Wingdings" panose="05000000000000000000" pitchFamily="2" charset="2"/>
              <a:buChar char="Ø"/>
            </a:pPr>
            <a:r>
              <a:rPr lang="en-US" b="1" dirty="0"/>
              <a:t>Intellectual Disability (Mild):</a:t>
            </a:r>
            <a:r>
              <a:rPr lang="en-US" dirty="0"/>
              <a:t> </a:t>
            </a:r>
          </a:p>
          <a:p>
            <a:pPr marL="0" indent="0">
              <a:buNone/>
            </a:pPr>
            <a:r>
              <a:rPr lang="en-US" dirty="0"/>
              <a:t>                            Criteria met based on IQ and adaptive behavior scores.</a:t>
            </a:r>
          </a:p>
          <a:p>
            <a:pPr>
              <a:buFont typeface="Wingdings" panose="05000000000000000000" pitchFamily="2" charset="2"/>
              <a:buChar char="Ø"/>
            </a:pPr>
            <a:r>
              <a:rPr lang="en-US" b="1" dirty="0"/>
              <a:t>Speech and Language Disorder:</a:t>
            </a:r>
          </a:p>
          <a:p>
            <a:pPr marL="0" indent="0">
              <a:buNone/>
            </a:pPr>
            <a:r>
              <a:rPr lang="en-US" dirty="0"/>
              <a:t>                               Below average communication skills.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7277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4B59-C1C2-8B58-4691-7E41E5A4D1B6}"/>
              </a:ext>
            </a:extLst>
          </p:cNvPr>
          <p:cNvSpPr>
            <a:spLocks noGrp="1"/>
          </p:cNvSpPr>
          <p:nvPr>
            <p:ph type="title"/>
          </p:nvPr>
        </p:nvSpPr>
        <p:spPr>
          <a:xfrm>
            <a:off x="683568" y="267494"/>
            <a:ext cx="7884368" cy="1017637"/>
          </a:xfrm>
        </p:spPr>
        <p:txBody>
          <a:bodyPr>
            <a:noAutofit/>
          </a:bodyPr>
          <a:lstStyle/>
          <a:p>
            <a:r>
              <a:rPr lang="en-US" sz="3200" dirty="0"/>
              <a:t>I</a:t>
            </a:r>
            <a:r>
              <a:rPr lang="en-US" sz="3200" b="1" dirty="0"/>
              <a:t>ntervention:</a:t>
            </a:r>
            <a:br>
              <a:rPr lang="en-US" sz="3200" b="1" dirty="0"/>
            </a:br>
            <a:endParaRPr lang="en-US" sz="3200" dirty="0"/>
          </a:p>
        </p:txBody>
      </p:sp>
      <p:sp>
        <p:nvSpPr>
          <p:cNvPr id="3" name="Content Placeholder 2">
            <a:extLst>
              <a:ext uri="{FF2B5EF4-FFF2-40B4-BE49-F238E27FC236}">
                <a16:creationId xmlns:a16="http://schemas.microsoft.com/office/drawing/2014/main" id="{7AA9ABF5-4B89-BC6B-F996-FA189DEEED48}"/>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US" b="1" dirty="0"/>
              <a:t>Special Education Services:</a:t>
            </a:r>
          </a:p>
          <a:p>
            <a:pPr marL="0" indent="0">
              <a:buNone/>
            </a:pPr>
            <a:r>
              <a:rPr lang="en-US" dirty="0"/>
              <a:t>                                  Individualized instruction and accommodations.</a:t>
            </a:r>
          </a:p>
          <a:p>
            <a:pPr>
              <a:buFont typeface="Wingdings" panose="05000000000000000000" pitchFamily="2" charset="2"/>
              <a:buChar char="Ø"/>
            </a:pPr>
            <a:r>
              <a:rPr lang="en-US" b="1" dirty="0"/>
              <a:t>Speech and Language Therapy:</a:t>
            </a:r>
            <a:r>
              <a:rPr lang="en-US" dirty="0"/>
              <a:t> </a:t>
            </a:r>
          </a:p>
          <a:p>
            <a:pPr marL="0" indent="0">
              <a:buNone/>
            </a:pPr>
            <a:r>
              <a:rPr lang="en-US" dirty="0"/>
              <a:t>                             To improve communication skills.</a:t>
            </a:r>
          </a:p>
          <a:p>
            <a:pPr>
              <a:buFont typeface="Wingdings" panose="05000000000000000000" pitchFamily="2" charset="2"/>
              <a:buChar char="Ø"/>
            </a:pPr>
            <a:r>
              <a:rPr lang="en-US" b="1" dirty="0"/>
              <a:t>Occupational Therapy:</a:t>
            </a:r>
            <a:r>
              <a:rPr lang="en-US" dirty="0"/>
              <a:t> </a:t>
            </a:r>
          </a:p>
          <a:p>
            <a:pPr marL="0" indent="0">
              <a:buNone/>
            </a:pPr>
            <a:r>
              <a:rPr lang="en-US" dirty="0"/>
              <a:t>                           To enhance daily living skills.</a:t>
            </a:r>
          </a:p>
          <a:p>
            <a:pPr>
              <a:buFont typeface="Wingdings" panose="05000000000000000000" pitchFamily="2" charset="2"/>
              <a:buChar char="Ø"/>
            </a:pPr>
            <a:r>
              <a:rPr lang="en-US" b="1" dirty="0"/>
              <a:t>Parent Training:</a:t>
            </a:r>
            <a:r>
              <a:rPr lang="en-US" dirty="0"/>
              <a:t> </a:t>
            </a:r>
          </a:p>
          <a:p>
            <a:pPr marL="0" indent="0">
              <a:buNone/>
            </a:pPr>
            <a:r>
              <a:rPr lang="en-US" dirty="0"/>
              <a:t>                              Guidance for supporting cognitive and adaptive development.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4818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are Diseases SA on Twitter: &amp;quot;💛 Global Developmental Delay Awareness Day  💛 Today is the 3rd ever GDD awareness day &amp;#39;wear yellow for global  developmental delay&amp;#39; This is a world wide event">
            <a:extLst>
              <a:ext uri="{FF2B5EF4-FFF2-40B4-BE49-F238E27FC236}">
                <a16:creationId xmlns:a16="http://schemas.microsoft.com/office/drawing/2014/main" id="{4DB0D41C-6FDC-4BA5-8825-9D186F9837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602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May 1st GDD Awareness Day | Global developmental delay, Awareness,  Developmental delays">
            <a:extLst>
              <a:ext uri="{FF2B5EF4-FFF2-40B4-BE49-F238E27FC236}">
                <a16:creationId xmlns:a16="http://schemas.microsoft.com/office/drawing/2014/main" id="{2E10156C-E6D0-4D8C-9AB0-053C14D88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43558"/>
            <a:ext cx="6926362" cy="425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7686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B05A2-2F56-4D59-85C8-BBAB122A8A41}"/>
              </a:ext>
            </a:extLst>
          </p:cNvPr>
          <p:cNvSpPr txBox="1"/>
          <p:nvPr/>
        </p:nvSpPr>
        <p:spPr>
          <a:xfrm>
            <a:off x="4572000" y="699542"/>
            <a:ext cx="4464496" cy="1569660"/>
          </a:xfrm>
          <a:prstGeom prst="rect">
            <a:avLst/>
          </a:prstGeom>
          <a:noFill/>
        </p:spPr>
        <p:txBody>
          <a:bodyPr wrap="square" rtlCol="0">
            <a:spAutoFit/>
          </a:bodyPr>
          <a:lstStyle/>
          <a:p>
            <a:pPr algn="ctr"/>
            <a:r>
              <a:rPr lang="en-US" sz="3200" dirty="0"/>
              <a:t>WARNING SIGNS</a:t>
            </a:r>
          </a:p>
          <a:p>
            <a:pPr algn="ctr"/>
            <a:r>
              <a:rPr lang="en-US" sz="3200" dirty="0"/>
              <a:t> OF DEVELOPMENTAL DELAY</a:t>
            </a:r>
          </a:p>
        </p:txBody>
      </p:sp>
    </p:spTree>
    <p:extLst>
      <p:ext uri="{BB962C8B-B14F-4D97-AF65-F5344CB8AC3E}">
        <p14:creationId xmlns:p14="http://schemas.microsoft.com/office/powerpoint/2010/main" val="416540011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631A043-7426-4D35-B03F-6645D3B912C7}"/>
              </a:ext>
            </a:extLst>
          </p:cNvPr>
          <p:cNvSpPr txBox="1"/>
          <p:nvPr/>
        </p:nvSpPr>
        <p:spPr>
          <a:xfrm>
            <a:off x="35496" y="718363"/>
            <a:ext cx="1165040" cy="584775"/>
          </a:xfrm>
          <a:prstGeom prst="rect">
            <a:avLst/>
          </a:prstGeom>
          <a:noFill/>
          <a:ln>
            <a:solidFill>
              <a:schemeClr val="tx2">
                <a:lumMod val="60000"/>
                <a:lumOff val="40000"/>
              </a:schemeClr>
            </a:solidFill>
          </a:ln>
        </p:spPr>
        <p:txBody>
          <a:bodyPr wrap="square" rtlCol="0">
            <a:spAutoFit/>
          </a:bodyPr>
          <a:lstStyle/>
          <a:p>
            <a:r>
              <a:rPr lang="en-US" sz="1600" dirty="0"/>
              <a:t>28 weeks gestation</a:t>
            </a:r>
          </a:p>
        </p:txBody>
      </p:sp>
      <p:sp>
        <p:nvSpPr>
          <p:cNvPr id="12" name="TextBox 11">
            <a:extLst>
              <a:ext uri="{FF2B5EF4-FFF2-40B4-BE49-F238E27FC236}">
                <a16:creationId xmlns:a16="http://schemas.microsoft.com/office/drawing/2014/main" id="{413F7C74-5DB9-4060-B0FE-5EDECC47A674}"/>
              </a:ext>
            </a:extLst>
          </p:cNvPr>
          <p:cNvSpPr txBox="1"/>
          <p:nvPr/>
        </p:nvSpPr>
        <p:spPr>
          <a:xfrm>
            <a:off x="1547664" y="718363"/>
            <a:ext cx="1584176" cy="584775"/>
          </a:xfrm>
          <a:prstGeom prst="rect">
            <a:avLst/>
          </a:prstGeom>
          <a:noFill/>
        </p:spPr>
        <p:txBody>
          <a:bodyPr wrap="square" rtlCol="0">
            <a:spAutoFit/>
          </a:bodyPr>
          <a:lstStyle/>
          <a:p>
            <a:pPr algn="ctr"/>
            <a:r>
              <a:rPr lang="en-US" sz="1600" dirty="0"/>
              <a:t>Moro Reflex</a:t>
            </a:r>
          </a:p>
          <a:p>
            <a:pPr algn="ctr"/>
            <a:r>
              <a:rPr lang="en-US" sz="1600" dirty="0"/>
              <a:t>Suckling</a:t>
            </a:r>
          </a:p>
        </p:txBody>
      </p:sp>
      <p:sp>
        <p:nvSpPr>
          <p:cNvPr id="13" name="TextBox 12">
            <a:extLst>
              <a:ext uri="{FF2B5EF4-FFF2-40B4-BE49-F238E27FC236}">
                <a16:creationId xmlns:a16="http://schemas.microsoft.com/office/drawing/2014/main" id="{6D5049FC-F329-4541-8C33-434D82FD472E}"/>
              </a:ext>
            </a:extLst>
          </p:cNvPr>
          <p:cNvSpPr txBox="1"/>
          <p:nvPr/>
        </p:nvSpPr>
        <p:spPr>
          <a:xfrm>
            <a:off x="3563888" y="634334"/>
            <a:ext cx="1872208" cy="830997"/>
          </a:xfrm>
          <a:prstGeom prst="rect">
            <a:avLst/>
          </a:prstGeom>
          <a:noFill/>
        </p:spPr>
        <p:txBody>
          <a:bodyPr wrap="square" rtlCol="0">
            <a:spAutoFit/>
          </a:bodyPr>
          <a:lstStyle/>
          <a:p>
            <a:pPr algn="ctr"/>
            <a:r>
              <a:rPr lang="en-US" sz="1600" dirty="0"/>
              <a:t>Rooting Reflex</a:t>
            </a:r>
          </a:p>
          <a:p>
            <a:pPr algn="ctr"/>
            <a:r>
              <a:rPr lang="en-US" sz="1600" dirty="0"/>
              <a:t>Grasp Reflex</a:t>
            </a:r>
          </a:p>
          <a:p>
            <a:pPr algn="ctr"/>
            <a:r>
              <a:rPr lang="en-US" sz="1600" dirty="0"/>
              <a:t>Light Reflex</a:t>
            </a:r>
          </a:p>
        </p:txBody>
      </p:sp>
      <p:sp>
        <p:nvSpPr>
          <p:cNvPr id="14" name="TextBox 13">
            <a:extLst>
              <a:ext uri="{FF2B5EF4-FFF2-40B4-BE49-F238E27FC236}">
                <a16:creationId xmlns:a16="http://schemas.microsoft.com/office/drawing/2014/main" id="{946BCECD-BDCA-46B9-80CA-C1C6DC56D876}"/>
              </a:ext>
            </a:extLst>
          </p:cNvPr>
          <p:cNvSpPr txBox="1"/>
          <p:nvPr/>
        </p:nvSpPr>
        <p:spPr>
          <a:xfrm>
            <a:off x="22585" y="1586565"/>
            <a:ext cx="1165040" cy="338554"/>
          </a:xfrm>
          <a:prstGeom prst="rect">
            <a:avLst/>
          </a:prstGeom>
          <a:noFill/>
          <a:ln>
            <a:solidFill>
              <a:srgbClr val="FF0000"/>
            </a:solidFill>
          </a:ln>
        </p:spPr>
        <p:txBody>
          <a:bodyPr wrap="square" rtlCol="0">
            <a:spAutoFit/>
          </a:bodyPr>
          <a:lstStyle/>
          <a:p>
            <a:r>
              <a:rPr lang="en-US" sz="1600" dirty="0"/>
              <a:t>At birth</a:t>
            </a:r>
          </a:p>
        </p:txBody>
      </p:sp>
      <p:sp>
        <p:nvSpPr>
          <p:cNvPr id="15" name="TextBox 14">
            <a:extLst>
              <a:ext uri="{FF2B5EF4-FFF2-40B4-BE49-F238E27FC236}">
                <a16:creationId xmlns:a16="http://schemas.microsoft.com/office/drawing/2014/main" id="{5AFF8584-5BFE-4916-ADBF-7168476CE672}"/>
              </a:ext>
            </a:extLst>
          </p:cNvPr>
          <p:cNvSpPr txBox="1"/>
          <p:nvPr/>
        </p:nvSpPr>
        <p:spPr>
          <a:xfrm>
            <a:off x="1244343" y="1514854"/>
            <a:ext cx="2391553" cy="553998"/>
          </a:xfrm>
          <a:prstGeom prst="rect">
            <a:avLst/>
          </a:prstGeom>
          <a:noFill/>
        </p:spPr>
        <p:txBody>
          <a:bodyPr wrap="square" rtlCol="0">
            <a:spAutoFit/>
          </a:bodyPr>
          <a:lstStyle/>
          <a:p>
            <a:pPr algn="ctr"/>
            <a:r>
              <a:rPr lang="en-US" sz="1500" dirty="0"/>
              <a:t>-Flexion Attitude </a:t>
            </a:r>
          </a:p>
          <a:p>
            <a:pPr algn="ctr"/>
            <a:r>
              <a:rPr lang="en-US" sz="1500" dirty="0"/>
              <a:t>-side to side </a:t>
            </a:r>
            <a:r>
              <a:rPr lang="en-US" sz="1500" dirty="0" err="1"/>
              <a:t>movemnet</a:t>
            </a:r>
            <a:endParaRPr lang="en-US" sz="1500" dirty="0"/>
          </a:p>
        </p:txBody>
      </p:sp>
      <p:sp>
        <p:nvSpPr>
          <p:cNvPr id="16" name="TextBox 15">
            <a:extLst>
              <a:ext uri="{FF2B5EF4-FFF2-40B4-BE49-F238E27FC236}">
                <a16:creationId xmlns:a16="http://schemas.microsoft.com/office/drawing/2014/main" id="{2140524E-6E51-42F6-8C9E-4F80AEA0D531}"/>
              </a:ext>
            </a:extLst>
          </p:cNvPr>
          <p:cNvSpPr txBox="1"/>
          <p:nvPr/>
        </p:nvSpPr>
        <p:spPr>
          <a:xfrm>
            <a:off x="3563888" y="1586565"/>
            <a:ext cx="1872208" cy="584775"/>
          </a:xfrm>
          <a:prstGeom prst="rect">
            <a:avLst/>
          </a:prstGeom>
          <a:noFill/>
        </p:spPr>
        <p:txBody>
          <a:bodyPr wrap="square" rtlCol="0">
            <a:spAutoFit/>
          </a:bodyPr>
          <a:lstStyle/>
          <a:p>
            <a:pPr algn="ctr"/>
            <a:r>
              <a:rPr lang="en-US" sz="1600" dirty="0"/>
              <a:t>Blinks to </a:t>
            </a:r>
            <a:r>
              <a:rPr lang="en-US" sz="1600" dirty="0" err="1"/>
              <a:t>flshing</a:t>
            </a:r>
            <a:r>
              <a:rPr lang="en-US" sz="1600" dirty="0"/>
              <a:t> </a:t>
            </a:r>
          </a:p>
          <a:p>
            <a:pPr algn="ctr"/>
            <a:r>
              <a:rPr lang="en-US" sz="1600" dirty="0"/>
              <a:t>light</a:t>
            </a:r>
          </a:p>
        </p:txBody>
      </p:sp>
      <p:sp>
        <p:nvSpPr>
          <p:cNvPr id="17" name="TextBox 16">
            <a:extLst>
              <a:ext uri="{FF2B5EF4-FFF2-40B4-BE49-F238E27FC236}">
                <a16:creationId xmlns:a16="http://schemas.microsoft.com/office/drawing/2014/main" id="{D3E2A9E0-745E-4A39-A820-0CF84B3CC410}"/>
              </a:ext>
            </a:extLst>
          </p:cNvPr>
          <p:cNvSpPr txBox="1"/>
          <p:nvPr/>
        </p:nvSpPr>
        <p:spPr>
          <a:xfrm>
            <a:off x="7648930" y="1629367"/>
            <a:ext cx="1224136" cy="338554"/>
          </a:xfrm>
          <a:prstGeom prst="rect">
            <a:avLst/>
          </a:prstGeom>
          <a:noFill/>
        </p:spPr>
        <p:txBody>
          <a:bodyPr wrap="square" rtlCol="0">
            <a:spAutoFit/>
          </a:bodyPr>
          <a:lstStyle/>
          <a:p>
            <a:r>
              <a:rPr lang="en-US" sz="1600" dirty="0"/>
              <a:t>Crying</a:t>
            </a:r>
          </a:p>
        </p:txBody>
      </p:sp>
      <p:sp>
        <p:nvSpPr>
          <p:cNvPr id="18" name="TextBox 17">
            <a:extLst>
              <a:ext uri="{FF2B5EF4-FFF2-40B4-BE49-F238E27FC236}">
                <a16:creationId xmlns:a16="http://schemas.microsoft.com/office/drawing/2014/main" id="{B5084881-B631-41AF-AE23-324A8D59B2C7}"/>
              </a:ext>
            </a:extLst>
          </p:cNvPr>
          <p:cNvSpPr txBox="1"/>
          <p:nvPr/>
        </p:nvSpPr>
        <p:spPr>
          <a:xfrm>
            <a:off x="35496" y="2233196"/>
            <a:ext cx="1152129" cy="338554"/>
          </a:xfrm>
          <a:prstGeom prst="rect">
            <a:avLst/>
          </a:prstGeom>
          <a:solidFill>
            <a:srgbClr val="FFFF00"/>
          </a:solidFill>
          <a:ln>
            <a:solidFill>
              <a:schemeClr val="accent1"/>
            </a:solidFill>
          </a:ln>
        </p:spPr>
        <p:txBody>
          <a:bodyPr wrap="square" rtlCol="0">
            <a:spAutoFit/>
          </a:bodyPr>
          <a:lstStyle/>
          <a:p>
            <a:r>
              <a:rPr lang="en-US" sz="1600" dirty="0"/>
              <a:t>One Week</a:t>
            </a:r>
          </a:p>
        </p:txBody>
      </p:sp>
      <p:sp>
        <p:nvSpPr>
          <p:cNvPr id="19" name="TextBox 18">
            <a:extLst>
              <a:ext uri="{FF2B5EF4-FFF2-40B4-BE49-F238E27FC236}">
                <a16:creationId xmlns:a16="http://schemas.microsoft.com/office/drawing/2014/main" id="{1D9BE5D8-DB3C-4CD0-9122-B02B754D5ACE}"/>
              </a:ext>
            </a:extLst>
          </p:cNvPr>
          <p:cNvSpPr txBox="1"/>
          <p:nvPr/>
        </p:nvSpPr>
        <p:spPr>
          <a:xfrm>
            <a:off x="1287992" y="2084774"/>
            <a:ext cx="2445652" cy="830997"/>
          </a:xfrm>
          <a:prstGeom prst="rect">
            <a:avLst/>
          </a:prstGeom>
          <a:solidFill>
            <a:srgbClr val="FFFF00"/>
          </a:solidFill>
        </p:spPr>
        <p:txBody>
          <a:bodyPr wrap="square" rtlCol="0">
            <a:spAutoFit/>
          </a:bodyPr>
          <a:lstStyle/>
          <a:p>
            <a:pPr algn="ctr"/>
            <a:r>
              <a:rPr lang="en-US" sz="1600" dirty="0"/>
              <a:t>Absent Moro Reflex</a:t>
            </a:r>
          </a:p>
          <a:p>
            <a:pPr algn="ctr"/>
            <a:r>
              <a:rPr lang="en-US" sz="1600" dirty="0"/>
              <a:t>Poor Feeding</a:t>
            </a:r>
          </a:p>
          <a:p>
            <a:pPr algn="ctr"/>
            <a:r>
              <a:rPr lang="en-US" sz="1600" dirty="0"/>
              <a:t>Convulsion</a:t>
            </a:r>
          </a:p>
        </p:txBody>
      </p:sp>
      <p:sp>
        <p:nvSpPr>
          <p:cNvPr id="29" name="TextBox 28">
            <a:extLst>
              <a:ext uri="{FF2B5EF4-FFF2-40B4-BE49-F238E27FC236}">
                <a16:creationId xmlns:a16="http://schemas.microsoft.com/office/drawing/2014/main" id="{0BF95929-5762-46F3-9DB8-3EAE481D93C1}"/>
              </a:ext>
            </a:extLst>
          </p:cNvPr>
          <p:cNvSpPr txBox="1"/>
          <p:nvPr/>
        </p:nvSpPr>
        <p:spPr>
          <a:xfrm>
            <a:off x="84909" y="3075806"/>
            <a:ext cx="1030707" cy="338554"/>
          </a:xfrm>
          <a:prstGeom prst="rect">
            <a:avLst/>
          </a:prstGeom>
          <a:noFill/>
          <a:ln>
            <a:solidFill>
              <a:srgbClr val="FF0000"/>
            </a:solidFill>
          </a:ln>
        </p:spPr>
        <p:txBody>
          <a:bodyPr wrap="square" rtlCol="0">
            <a:spAutoFit/>
          </a:bodyPr>
          <a:lstStyle/>
          <a:p>
            <a:r>
              <a:rPr lang="en-US" sz="1600" dirty="0"/>
              <a:t>1 month</a:t>
            </a:r>
          </a:p>
        </p:txBody>
      </p:sp>
      <p:sp>
        <p:nvSpPr>
          <p:cNvPr id="30" name="TextBox 29">
            <a:extLst>
              <a:ext uri="{FF2B5EF4-FFF2-40B4-BE49-F238E27FC236}">
                <a16:creationId xmlns:a16="http://schemas.microsoft.com/office/drawing/2014/main" id="{A795DD17-7685-4E9B-A9EB-6F415A74334A}"/>
              </a:ext>
            </a:extLst>
          </p:cNvPr>
          <p:cNvSpPr txBox="1"/>
          <p:nvPr/>
        </p:nvSpPr>
        <p:spPr>
          <a:xfrm>
            <a:off x="1547664" y="2936195"/>
            <a:ext cx="1983709" cy="584775"/>
          </a:xfrm>
          <a:prstGeom prst="rect">
            <a:avLst/>
          </a:prstGeom>
          <a:noFill/>
        </p:spPr>
        <p:txBody>
          <a:bodyPr wrap="square" rtlCol="0">
            <a:spAutoFit/>
          </a:bodyPr>
          <a:lstStyle/>
          <a:p>
            <a:pPr algn="ctr"/>
            <a:r>
              <a:rPr lang="en-US" sz="1600" dirty="0"/>
              <a:t>When prone:</a:t>
            </a:r>
          </a:p>
          <a:p>
            <a:pPr algn="ctr"/>
            <a:r>
              <a:rPr lang="en-US" sz="1600" dirty="0"/>
              <a:t> raise head slightly</a:t>
            </a:r>
          </a:p>
        </p:txBody>
      </p:sp>
      <p:sp>
        <p:nvSpPr>
          <p:cNvPr id="31" name="TextBox 30">
            <a:extLst>
              <a:ext uri="{FF2B5EF4-FFF2-40B4-BE49-F238E27FC236}">
                <a16:creationId xmlns:a16="http://schemas.microsoft.com/office/drawing/2014/main" id="{2EBAF596-BFB8-4E52-B995-4D1731897291}"/>
              </a:ext>
            </a:extLst>
          </p:cNvPr>
          <p:cNvSpPr txBox="1"/>
          <p:nvPr/>
        </p:nvSpPr>
        <p:spPr>
          <a:xfrm>
            <a:off x="3635896" y="2931790"/>
            <a:ext cx="2173681" cy="553998"/>
          </a:xfrm>
          <a:prstGeom prst="rect">
            <a:avLst/>
          </a:prstGeom>
          <a:noFill/>
        </p:spPr>
        <p:txBody>
          <a:bodyPr wrap="square" rtlCol="0">
            <a:spAutoFit/>
          </a:bodyPr>
          <a:lstStyle/>
          <a:p>
            <a:pPr algn="ctr"/>
            <a:r>
              <a:rPr lang="en-US" sz="1500" dirty="0"/>
              <a:t>Follows moving </a:t>
            </a:r>
          </a:p>
          <a:p>
            <a:pPr algn="ctr"/>
            <a:r>
              <a:rPr lang="en-US" sz="1500" dirty="0"/>
              <a:t>object to midline(90d)</a:t>
            </a:r>
          </a:p>
        </p:txBody>
      </p:sp>
      <p:sp>
        <p:nvSpPr>
          <p:cNvPr id="32" name="TextBox 31">
            <a:extLst>
              <a:ext uri="{FF2B5EF4-FFF2-40B4-BE49-F238E27FC236}">
                <a16:creationId xmlns:a16="http://schemas.microsoft.com/office/drawing/2014/main" id="{580DB4EF-8C9F-4A41-960B-1459277EB2E7}"/>
              </a:ext>
            </a:extLst>
          </p:cNvPr>
          <p:cNvSpPr txBox="1"/>
          <p:nvPr/>
        </p:nvSpPr>
        <p:spPr>
          <a:xfrm>
            <a:off x="5847807" y="3057369"/>
            <a:ext cx="1591072" cy="338554"/>
          </a:xfrm>
          <a:prstGeom prst="rect">
            <a:avLst/>
          </a:prstGeom>
          <a:noFill/>
        </p:spPr>
        <p:txBody>
          <a:bodyPr wrap="square" rtlCol="0">
            <a:spAutoFit/>
          </a:bodyPr>
          <a:lstStyle/>
          <a:p>
            <a:r>
              <a:rPr lang="en-US" sz="1600" dirty="0"/>
              <a:t>Regards face</a:t>
            </a:r>
          </a:p>
        </p:txBody>
      </p:sp>
      <p:sp>
        <p:nvSpPr>
          <p:cNvPr id="33" name="TextBox 32">
            <a:extLst>
              <a:ext uri="{FF2B5EF4-FFF2-40B4-BE49-F238E27FC236}">
                <a16:creationId xmlns:a16="http://schemas.microsoft.com/office/drawing/2014/main" id="{DEF4BA21-D79E-483B-9DDF-B73F30100FEC}"/>
              </a:ext>
            </a:extLst>
          </p:cNvPr>
          <p:cNvSpPr txBox="1"/>
          <p:nvPr/>
        </p:nvSpPr>
        <p:spPr>
          <a:xfrm>
            <a:off x="7308304" y="2931790"/>
            <a:ext cx="1564762" cy="830997"/>
          </a:xfrm>
          <a:prstGeom prst="rect">
            <a:avLst/>
          </a:prstGeom>
          <a:noFill/>
        </p:spPr>
        <p:txBody>
          <a:bodyPr wrap="square" rtlCol="0">
            <a:spAutoFit/>
          </a:bodyPr>
          <a:lstStyle/>
          <a:p>
            <a:pPr algn="ctr"/>
            <a:r>
              <a:rPr lang="en-US" sz="1600" dirty="0"/>
              <a:t>Alert to sound by blinking or startling</a:t>
            </a:r>
          </a:p>
        </p:txBody>
      </p:sp>
      <p:sp>
        <p:nvSpPr>
          <p:cNvPr id="42" name="TextBox 41">
            <a:extLst>
              <a:ext uri="{FF2B5EF4-FFF2-40B4-BE49-F238E27FC236}">
                <a16:creationId xmlns:a16="http://schemas.microsoft.com/office/drawing/2014/main" id="{EF17FC3B-9940-4BC4-AFAE-DCFF916B21BE}"/>
              </a:ext>
            </a:extLst>
          </p:cNvPr>
          <p:cNvSpPr txBox="1"/>
          <p:nvPr/>
        </p:nvSpPr>
        <p:spPr>
          <a:xfrm>
            <a:off x="123824" y="3673356"/>
            <a:ext cx="991792" cy="338554"/>
          </a:xfrm>
          <a:prstGeom prst="rect">
            <a:avLst/>
          </a:prstGeom>
          <a:solidFill>
            <a:srgbClr val="FFFF00"/>
          </a:solidFill>
          <a:ln>
            <a:solidFill>
              <a:srgbClr val="0070C0"/>
            </a:solidFill>
          </a:ln>
        </p:spPr>
        <p:txBody>
          <a:bodyPr wrap="square" rtlCol="0">
            <a:spAutoFit/>
          </a:bodyPr>
          <a:lstStyle/>
          <a:p>
            <a:r>
              <a:rPr lang="en-US" sz="1600" dirty="0"/>
              <a:t>6 Weeks</a:t>
            </a:r>
          </a:p>
        </p:txBody>
      </p:sp>
      <p:sp>
        <p:nvSpPr>
          <p:cNvPr id="43" name="TextBox 42">
            <a:extLst>
              <a:ext uri="{FF2B5EF4-FFF2-40B4-BE49-F238E27FC236}">
                <a16:creationId xmlns:a16="http://schemas.microsoft.com/office/drawing/2014/main" id="{3062B63F-656F-42D8-9E8C-C108B0569E74}"/>
              </a:ext>
            </a:extLst>
          </p:cNvPr>
          <p:cNvSpPr txBox="1"/>
          <p:nvPr/>
        </p:nvSpPr>
        <p:spPr>
          <a:xfrm>
            <a:off x="5868585" y="3575976"/>
            <a:ext cx="1404664" cy="553998"/>
          </a:xfrm>
          <a:prstGeom prst="rect">
            <a:avLst/>
          </a:prstGeom>
          <a:solidFill>
            <a:srgbClr val="FFC000"/>
          </a:solidFill>
        </p:spPr>
        <p:txBody>
          <a:bodyPr wrap="square" rtlCol="0">
            <a:spAutoFit/>
          </a:bodyPr>
          <a:lstStyle/>
          <a:p>
            <a:pPr algn="ctr"/>
            <a:r>
              <a:rPr lang="en-US" sz="1500" dirty="0"/>
              <a:t>No face </a:t>
            </a:r>
          </a:p>
          <a:p>
            <a:pPr algn="ctr"/>
            <a:r>
              <a:rPr lang="en-US" sz="1500" dirty="0"/>
              <a:t>Regarding</a:t>
            </a:r>
          </a:p>
        </p:txBody>
      </p:sp>
      <p:sp>
        <p:nvSpPr>
          <p:cNvPr id="44" name="TextBox 43">
            <a:extLst>
              <a:ext uri="{FF2B5EF4-FFF2-40B4-BE49-F238E27FC236}">
                <a16:creationId xmlns:a16="http://schemas.microsoft.com/office/drawing/2014/main" id="{D9CA783C-558A-4ECC-9B4F-7F0E31B4D5C2}"/>
              </a:ext>
            </a:extLst>
          </p:cNvPr>
          <p:cNvSpPr txBox="1"/>
          <p:nvPr/>
        </p:nvSpPr>
        <p:spPr>
          <a:xfrm>
            <a:off x="107504" y="4307200"/>
            <a:ext cx="1152128" cy="338554"/>
          </a:xfrm>
          <a:prstGeom prst="rect">
            <a:avLst/>
          </a:prstGeom>
          <a:noFill/>
          <a:ln>
            <a:solidFill>
              <a:srgbClr val="FF0000"/>
            </a:solidFill>
          </a:ln>
        </p:spPr>
        <p:txBody>
          <a:bodyPr wrap="square" rtlCol="0">
            <a:spAutoFit/>
          </a:bodyPr>
          <a:lstStyle/>
          <a:p>
            <a:r>
              <a:rPr lang="en-US" sz="1600" dirty="0"/>
              <a:t>2 Months</a:t>
            </a:r>
          </a:p>
        </p:txBody>
      </p:sp>
      <p:sp>
        <p:nvSpPr>
          <p:cNvPr id="45" name="TextBox 44">
            <a:extLst>
              <a:ext uri="{FF2B5EF4-FFF2-40B4-BE49-F238E27FC236}">
                <a16:creationId xmlns:a16="http://schemas.microsoft.com/office/drawing/2014/main" id="{A2A7A620-A2FA-414D-8BD6-ADFDA74399E4}"/>
              </a:ext>
            </a:extLst>
          </p:cNvPr>
          <p:cNvSpPr txBox="1"/>
          <p:nvPr/>
        </p:nvSpPr>
        <p:spPr>
          <a:xfrm>
            <a:off x="1632043" y="4227933"/>
            <a:ext cx="1858226" cy="584775"/>
          </a:xfrm>
          <a:prstGeom prst="rect">
            <a:avLst/>
          </a:prstGeom>
          <a:noFill/>
        </p:spPr>
        <p:txBody>
          <a:bodyPr wrap="square" rtlCol="0">
            <a:spAutoFit/>
          </a:bodyPr>
          <a:lstStyle/>
          <a:p>
            <a:pPr algn="ctr"/>
            <a:r>
              <a:rPr lang="en-US" sz="1600" dirty="0"/>
              <a:t>Raise Head </a:t>
            </a:r>
          </a:p>
          <a:p>
            <a:pPr algn="ctr"/>
            <a:r>
              <a:rPr lang="en-US" sz="1600" dirty="0"/>
              <a:t>more while prone</a:t>
            </a:r>
          </a:p>
        </p:txBody>
      </p:sp>
      <p:sp>
        <p:nvSpPr>
          <p:cNvPr id="46" name="TextBox 45">
            <a:extLst>
              <a:ext uri="{FF2B5EF4-FFF2-40B4-BE49-F238E27FC236}">
                <a16:creationId xmlns:a16="http://schemas.microsoft.com/office/drawing/2014/main" id="{EFB5AC62-164D-44C5-97D4-6CF08B0ED87D}"/>
              </a:ext>
            </a:extLst>
          </p:cNvPr>
          <p:cNvSpPr txBox="1"/>
          <p:nvPr/>
        </p:nvSpPr>
        <p:spPr>
          <a:xfrm>
            <a:off x="3635896" y="4163184"/>
            <a:ext cx="2310520" cy="784830"/>
          </a:xfrm>
          <a:prstGeom prst="rect">
            <a:avLst/>
          </a:prstGeom>
          <a:noFill/>
        </p:spPr>
        <p:txBody>
          <a:bodyPr wrap="square" rtlCol="0">
            <a:spAutoFit/>
          </a:bodyPr>
          <a:lstStyle/>
          <a:p>
            <a:pPr algn="ctr"/>
            <a:r>
              <a:rPr lang="en-US" sz="1500" dirty="0" err="1"/>
              <a:t>Fitsts</a:t>
            </a:r>
            <a:r>
              <a:rPr lang="en-US" sz="1500" dirty="0"/>
              <a:t> no more clenched </a:t>
            </a:r>
          </a:p>
          <a:p>
            <a:pPr algn="ctr"/>
            <a:r>
              <a:rPr lang="en-US" sz="1500" dirty="0"/>
              <a:t>Follows 180 degrees by eyes</a:t>
            </a:r>
          </a:p>
        </p:txBody>
      </p:sp>
      <p:sp>
        <p:nvSpPr>
          <p:cNvPr id="47" name="TextBox 46">
            <a:extLst>
              <a:ext uri="{FF2B5EF4-FFF2-40B4-BE49-F238E27FC236}">
                <a16:creationId xmlns:a16="http://schemas.microsoft.com/office/drawing/2014/main" id="{60DC69BF-A76D-4273-B514-9127043CD7DE}"/>
              </a:ext>
            </a:extLst>
          </p:cNvPr>
          <p:cNvSpPr txBox="1"/>
          <p:nvPr/>
        </p:nvSpPr>
        <p:spPr>
          <a:xfrm>
            <a:off x="6084168" y="4227934"/>
            <a:ext cx="978148" cy="584775"/>
          </a:xfrm>
          <a:prstGeom prst="rect">
            <a:avLst/>
          </a:prstGeom>
          <a:noFill/>
        </p:spPr>
        <p:txBody>
          <a:bodyPr wrap="square" rtlCol="0">
            <a:spAutoFit/>
          </a:bodyPr>
          <a:lstStyle/>
          <a:p>
            <a:pPr algn="ctr"/>
            <a:r>
              <a:rPr lang="en-US" sz="1600" dirty="0"/>
              <a:t>Smile </a:t>
            </a:r>
          </a:p>
          <a:p>
            <a:pPr algn="ctr"/>
            <a:r>
              <a:rPr lang="en-US" sz="1600" dirty="0"/>
              <a:t>socially</a:t>
            </a:r>
          </a:p>
        </p:txBody>
      </p:sp>
      <p:sp>
        <p:nvSpPr>
          <p:cNvPr id="2" name="Rectangle: Top Corners Snipped 1">
            <a:extLst>
              <a:ext uri="{FF2B5EF4-FFF2-40B4-BE49-F238E27FC236}">
                <a16:creationId xmlns:a16="http://schemas.microsoft.com/office/drawing/2014/main" id="{F3956122-B8CB-4177-9E6C-FFC86E4A4981}"/>
              </a:ext>
            </a:extLst>
          </p:cNvPr>
          <p:cNvSpPr/>
          <p:nvPr/>
        </p:nvSpPr>
        <p:spPr>
          <a:xfrm>
            <a:off x="1607255" y="66886"/>
            <a:ext cx="1469056" cy="48777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Gross Motor</a:t>
            </a:r>
          </a:p>
        </p:txBody>
      </p:sp>
      <p:sp>
        <p:nvSpPr>
          <p:cNvPr id="23" name="Rectangle: Top Corners Snipped 22">
            <a:extLst>
              <a:ext uri="{FF2B5EF4-FFF2-40B4-BE49-F238E27FC236}">
                <a16:creationId xmlns:a16="http://schemas.microsoft.com/office/drawing/2014/main" id="{9C260D38-51C0-4FDE-BAC0-DBEA5DA3D471}"/>
              </a:ext>
            </a:extLst>
          </p:cNvPr>
          <p:cNvSpPr/>
          <p:nvPr/>
        </p:nvSpPr>
        <p:spPr>
          <a:xfrm>
            <a:off x="7295887" y="51470"/>
            <a:ext cx="1380569" cy="48777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p>
        </p:txBody>
      </p:sp>
      <p:sp>
        <p:nvSpPr>
          <p:cNvPr id="24" name="Rectangle: Top Corners Snipped 23">
            <a:extLst>
              <a:ext uri="{FF2B5EF4-FFF2-40B4-BE49-F238E27FC236}">
                <a16:creationId xmlns:a16="http://schemas.microsoft.com/office/drawing/2014/main" id="{2091F78D-7AB9-411F-8DAE-51C4189FD4A9}"/>
              </a:ext>
            </a:extLst>
          </p:cNvPr>
          <p:cNvSpPr/>
          <p:nvPr/>
        </p:nvSpPr>
        <p:spPr>
          <a:xfrm>
            <a:off x="5679669" y="51469"/>
            <a:ext cx="1380569" cy="48777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a:t>
            </a:r>
          </a:p>
        </p:txBody>
      </p:sp>
      <p:sp>
        <p:nvSpPr>
          <p:cNvPr id="25" name="Rectangle: Top Corners Snipped 24">
            <a:extLst>
              <a:ext uri="{FF2B5EF4-FFF2-40B4-BE49-F238E27FC236}">
                <a16:creationId xmlns:a16="http://schemas.microsoft.com/office/drawing/2014/main" id="{804C9BE7-1834-4FB5-B1E9-1A9B4D30BC80}"/>
              </a:ext>
            </a:extLst>
          </p:cNvPr>
          <p:cNvSpPr/>
          <p:nvPr/>
        </p:nvSpPr>
        <p:spPr>
          <a:xfrm>
            <a:off x="3707904" y="51470"/>
            <a:ext cx="1380569" cy="48777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Fine Motor</a:t>
            </a:r>
          </a:p>
        </p:txBody>
      </p:sp>
    </p:spTree>
    <p:extLst>
      <p:ext uri="{BB962C8B-B14F-4D97-AF65-F5344CB8AC3E}">
        <p14:creationId xmlns:p14="http://schemas.microsoft.com/office/powerpoint/2010/main" val="44712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500"/>
                                        <p:tgtEl>
                                          <p:spTgt spid="4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500"/>
                                        <p:tgtEl>
                                          <p:spTgt spid="4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fade">
                                      <p:cBhvr>
                                        <p:cTn id="1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p:bldP spid="17" grpId="0"/>
      <p:bldP spid="18" grpId="0" animBg="1"/>
      <p:bldP spid="19" grpId="0" animBg="1"/>
      <p:bldP spid="29" grpId="0" animBg="1"/>
      <p:bldP spid="30" grpId="0"/>
      <p:bldP spid="31" grpId="0"/>
      <p:bldP spid="32" grpId="0"/>
      <p:bldP spid="33" grpId="0"/>
      <p:bldP spid="42" grpId="0" animBg="1"/>
      <p:bldP spid="43" grpId="0" animBg="1"/>
      <p:bldP spid="44" grpId="0" animBg="1"/>
      <p:bldP spid="45" grpId="0"/>
      <p:bldP spid="46" grpId="0"/>
      <p:bldP spid="47" grpId="0"/>
      <p:bldP spid="2" grpId="0" animBg="1"/>
      <p:bldP spid="23" grpId="0" animBg="1"/>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079611-1205-4FDE-BBF9-C60749CDF2A1}"/>
              </a:ext>
            </a:extLst>
          </p:cNvPr>
          <p:cNvSpPr txBox="1"/>
          <p:nvPr/>
        </p:nvSpPr>
        <p:spPr>
          <a:xfrm>
            <a:off x="120731" y="827564"/>
            <a:ext cx="1210910" cy="338554"/>
          </a:xfrm>
          <a:prstGeom prst="rect">
            <a:avLst/>
          </a:prstGeom>
          <a:noFill/>
          <a:ln>
            <a:solidFill>
              <a:srgbClr val="0070C0"/>
            </a:solidFill>
          </a:ln>
        </p:spPr>
        <p:txBody>
          <a:bodyPr wrap="square" rtlCol="0">
            <a:spAutoFit/>
          </a:bodyPr>
          <a:lstStyle/>
          <a:p>
            <a:r>
              <a:rPr lang="en-US" sz="1600" dirty="0"/>
              <a:t>3 Months</a:t>
            </a:r>
          </a:p>
        </p:txBody>
      </p:sp>
      <p:sp>
        <p:nvSpPr>
          <p:cNvPr id="13" name="TextBox 12">
            <a:extLst>
              <a:ext uri="{FF2B5EF4-FFF2-40B4-BE49-F238E27FC236}">
                <a16:creationId xmlns:a16="http://schemas.microsoft.com/office/drawing/2014/main" id="{A15333E1-E70A-4BFE-A82F-226ED869F059}"/>
              </a:ext>
            </a:extLst>
          </p:cNvPr>
          <p:cNvSpPr txBox="1"/>
          <p:nvPr/>
        </p:nvSpPr>
        <p:spPr>
          <a:xfrm>
            <a:off x="1219846" y="692034"/>
            <a:ext cx="2565050" cy="1015663"/>
          </a:xfrm>
          <a:prstGeom prst="rect">
            <a:avLst/>
          </a:prstGeom>
          <a:noFill/>
        </p:spPr>
        <p:txBody>
          <a:bodyPr wrap="square" rtlCol="0">
            <a:spAutoFit/>
          </a:bodyPr>
          <a:lstStyle/>
          <a:p>
            <a:pPr algn="ctr"/>
            <a:r>
              <a:rPr lang="en-US" sz="1500" dirty="0"/>
              <a:t>On prone :</a:t>
            </a:r>
          </a:p>
          <a:p>
            <a:pPr algn="ctr"/>
            <a:r>
              <a:rPr lang="en-US" sz="1500" dirty="0"/>
              <a:t>Raise Chest &amp; support</a:t>
            </a:r>
          </a:p>
          <a:p>
            <a:pPr algn="ctr"/>
            <a:r>
              <a:rPr lang="en-US" sz="1500" dirty="0"/>
              <a:t> weight with forearm</a:t>
            </a:r>
          </a:p>
          <a:p>
            <a:pPr algn="ctr"/>
            <a:r>
              <a:rPr lang="en-US" sz="1500" dirty="0"/>
              <a:t>On erect :Head support</a:t>
            </a:r>
          </a:p>
        </p:txBody>
      </p:sp>
      <p:sp>
        <p:nvSpPr>
          <p:cNvPr id="14" name="TextBox 13">
            <a:extLst>
              <a:ext uri="{FF2B5EF4-FFF2-40B4-BE49-F238E27FC236}">
                <a16:creationId xmlns:a16="http://schemas.microsoft.com/office/drawing/2014/main" id="{731C664E-0943-4A32-9143-9C29BD2F05FA}"/>
              </a:ext>
            </a:extLst>
          </p:cNvPr>
          <p:cNvSpPr txBox="1"/>
          <p:nvPr/>
        </p:nvSpPr>
        <p:spPr>
          <a:xfrm>
            <a:off x="77681" y="1779029"/>
            <a:ext cx="1253960" cy="338554"/>
          </a:xfrm>
          <a:prstGeom prst="rect">
            <a:avLst/>
          </a:prstGeom>
          <a:solidFill>
            <a:srgbClr val="FFFF00"/>
          </a:solidFill>
          <a:ln>
            <a:solidFill>
              <a:srgbClr val="FF0000"/>
            </a:solidFill>
          </a:ln>
        </p:spPr>
        <p:txBody>
          <a:bodyPr wrap="square" rtlCol="0">
            <a:spAutoFit/>
          </a:bodyPr>
          <a:lstStyle/>
          <a:p>
            <a:r>
              <a:rPr lang="en-US" sz="1600" dirty="0"/>
              <a:t>3 Months</a:t>
            </a:r>
          </a:p>
        </p:txBody>
      </p:sp>
      <p:sp>
        <p:nvSpPr>
          <p:cNvPr id="16" name="TextBox 15">
            <a:extLst>
              <a:ext uri="{FF2B5EF4-FFF2-40B4-BE49-F238E27FC236}">
                <a16:creationId xmlns:a16="http://schemas.microsoft.com/office/drawing/2014/main" id="{6CB456D4-DEA4-4EAE-95C9-EF75430DD237}"/>
              </a:ext>
            </a:extLst>
          </p:cNvPr>
          <p:cNvSpPr txBox="1"/>
          <p:nvPr/>
        </p:nvSpPr>
        <p:spPr>
          <a:xfrm>
            <a:off x="3722723" y="1815115"/>
            <a:ext cx="1795299" cy="338554"/>
          </a:xfrm>
          <a:prstGeom prst="rect">
            <a:avLst/>
          </a:prstGeom>
          <a:solidFill>
            <a:srgbClr val="FFFF00"/>
          </a:solidFill>
        </p:spPr>
        <p:txBody>
          <a:bodyPr wrap="square" rtlCol="0">
            <a:spAutoFit/>
          </a:bodyPr>
          <a:lstStyle/>
          <a:p>
            <a:pPr algn="ctr"/>
            <a:r>
              <a:rPr lang="en-US" sz="1600" dirty="0"/>
              <a:t>Clenched hands</a:t>
            </a:r>
          </a:p>
        </p:txBody>
      </p:sp>
      <p:sp>
        <p:nvSpPr>
          <p:cNvPr id="17" name="TextBox 16">
            <a:extLst>
              <a:ext uri="{FF2B5EF4-FFF2-40B4-BE49-F238E27FC236}">
                <a16:creationId xmlns:a16="http://schemas.microsoft.com/office/drawing/2014/main" id="{D5B20367-7F0E-4359-A579-60DDD3631B10}"/>
              </a:ext>
            </a:extLst>
          </p:cNvPr>
          <p:cNvSpPr txBox="1"/>
          <p:nvPr/>
        </p:nvSpPr>
        <p:spPr>
          <a:xfrm>
            <a:off x="5734517" y="1767838"/>
            <a:ext cx="1591072" cy="584775"/>
          </a:xfrm>
          <a:prstGeom prst="rect">
            <a:avLst/>
          </a:prstGeom>
          <a:solidFill>
            <a:srgbClr val="FFFF00"/>
          </a:solidFill>
        </p:spPr>
        <p:txBody>
          <a:bodyPr wrap="square" rtlCol="0">
            <a:spAutoFit/>
          </a:bodyPr>
          <a:lstStyle/>
          <a:p>
            <a:pPr algn="ctr"/>
            <a:r>
              <a:rPr lang="en-US" sz="1600" dirty="0"/>
              <a:t>No smiling</a:t>
            </a:r>
          </a:p>
          <a:p>
            <a:pPr algn="ctr"/>
            <a:r>
              <a:rPr lang="en-US" sz="1600" dirty="0"/>
              <a:t> responsively</a:t>
            </a:r>
          </a:p>
        </p:txBody>
      </p:sp>
      <p:sp>
        <p:nvSpPr>
          <p:cNvPr id="33" name="TextBox 32">
            <a:extLst>
              <a:ext uri="{FF2B5EF4-FFF2-40B4-BE49-F238E27FC236}">
                <a16:creationId xmlns:a16="http://schemas.microsoft.com/office/drawing/2014/main" id="{FB9AC74E-F30A-49C8-9523-E451E5ECF0D2}"/>
              </a:ext>
            </a:extLst>
          </p:cNvPr>
          <p:cNvSpPr txBox="1"/>
          <p:nvPr/>
        </p:nvSpPr>
        <p:spPr>
          <a:xfrm>
            <a:off x="3707904" y="889778"/>
            <a:ext cx="1731148" cy="584775"/>
          </a:xfrm>
          <a:prstGeom prst="rect">
            <a:avLst/>
          </a:prstGeom>
          <a:noFill/>
        </p:spPr>
        <p:txBody>
          <a:bodyPr wrap="square" rtlCol="0">
            <a:spAutoFit/>
          </a:bodyPr>
          <a:lstStyle/>
          <a:p>
            <a:pPr algn="ctr"/>
            <a:r>
              <a:rPr lang="en-US" sz="1600" dirty="0"/>
              <a:t>Opens hands </a:t>
            </a:r>
          </a:p>
          <a:p>
            <a:pPr algn="ctr"/>
            <a:r>
              <a:rPr lang="en-US" sz="1600" dirty="0"/>
              <a:t>spontaneously</a:t>
            </a:r>
          </a:p>
        </p:txBody>
      </p:sp>
      <p:sp>
        <p:nvSpPr>
          <p:cNvPr id="34" name="TextBox 33">
            <a:extLst>
              <a:ext uri="{FF2B5EF4-FFF2-40B4-BE49-F238E27FC236}">
                <a16:creationId xmlns:a16="http://schemas.microsoft.com/office/drawing/2014/main" id="{6DC3BA10-81A9-4EFF-8F3A-B8D21269D01E}"/>
              </a:ext>
            </a:extLst>
          </p:cNvPr>
          <p:cNvSpPr txBox="1"/>
          <p:nvPr/>
        </p:nvSpPr>
        <p:spPr>
          <a:xfrm>
            <a:off x="5463772" y="827564"/>
            <a:ext cx="2132564" cy="784830"/>
          </a:xfrm>
          <a:prstGeom prst="rect">
            <a:avLst/>
          </a:prstGeom>
          <a:noFill/>
        </p:spPr>
        <p:txBody>
          <a:bodyPr wrap="square" rtlCol="0">
            <a:spAutoFit/>
          </a:bodyPr>
          <a:lstStyle/>
          <a:p>
            <a:pPr algn="ctr"/>
            <a:r>
              <a:rPr lang="en-US" sz="1500" dirty="0"/>
              <a:t>Smiles appropriately</a:t>
            </a:r>
          </a:p>
          <a:p>
            <a:pPr algn="ctr"/>
            <a:r>
              <a:rPr lang="en-US" sz="1500" dirty="0"/>
              <a:t> on social contact</a:t>
            </a:r>
          </a:p>
          <a:p>
            <a:pPr algn="ctr"/>
            <a:r>
              <a:rPr lang="en-US" sz="1500" dirty="0"/>
              <a:t>Anticipate feeding</a:t>
            </a:r>
          </a:p>
        </p:txBody>
      </p:sp>
      <p:sp>
        <p:nvSpPr>
          <p:cNvPr id="35" name="TextBox 34">
            <a:extLst>
              <a:ext uri="{FF2B5EF4-FFF2-40B4-BE49-F238E27FC236}">
                <a16:creationId xmlns:a16="http://schemas.microsoft.com/office/drawing/2014/main" id="{6184D47C-768B-4815-8D1F-119638D9CA44}"/>
              </a:ext>
            </a:extLst>
          </p:cNvPr>
          <p:cNvSpPr txBox="1"/>
          <p:nvPr/>
        </p:nvSpPr>
        <p:spPr>
          <a:xfrm>
            <a:off x="7020272" y="784366"/>
            <a:ext cx="2473827" cy="830997"/>
          </a:xfrm>
          <a:prstGeom prst="rect">
            <a:avLst/>
          </a:prstGeom>
          <a:noFill/>
        </p:spPr>
        <p:txBody>
          <a:bodyPr wrap="square" rtlCol="0">
            <a:spAutoFit/>
          </a:bodyPr>
          <a:lstStyle/>
          <a:p>
            <a:pPr algn="ctr"/>
            <a:r>
              <a:rPr lang="en-US" sz="1600" dirty="0"/>
              <a:t>COOS</a:t>
            </a:r>
          </a:p>
          <a:p>
            <a:pPr algn="ctr"/>
            <a:r>
              <a:rPr lang="en-US" sz="1600" dirty="0"/>
              <a:t>Says “AAH”</a:t>
            </a:r>
          </a:p>
          <a:p>
            <a:pPr algn="ctr"/>
            <a:r>
              <a:rPr lang="en-US" sz="1600" dirty="0"/>
              <a:t>Laughs loud</a:t>
            </a:r>
          </a:p>
        </p:txBody>
      </p:sp>
      <p:sp>
        <p:nvSpPr>
          <p:cNvPr id="36" name="TextBox 35">
            <a:extLst>
              <a:ext uri="{FF2B5EF4-FFF2-40B4-BE49-F238E27FC236}">
                <a16:creationId xmlns:a16="http://schemas.microsoft.com/office/drawing/2014/main" id="{4025303D-F21A-4F83-8D3E-7B6BE651CFCB}"/>
              </a:ext>
            </a:extLst>
          </p:cNvPr>
          <p:cNvSpPr txBox="1"/>
          <p:nvPr/>
        </p:nvSpPr>
        <p:spPr>
          <a:xfrm>
            <a:off x="107504" y="2387984"/>
            <a:ext cx="1224136" cy="338554"/>
          </a:xfrm>
          <a:prstGeom prst="rect">
            <a:avLst/>
          </a:prstGeom>
          <a:solidFill>
            <a:srgbClr val="FFFF00"/>
          </a:solidFill>
          <a:ln>
            <a:solidFill>
              <a:srgbClr val="0070C0"/>
            </a:solidFill>
          </a:ln>
        </p:spPr>
        <p:txBody>
          <a:bodyPr wrap="square" rtlCol="0">
            <a:spAutoFit/>
          </a:bodyPr>
          <a:lstStyle/>
          <a:p>
            <a:r>
              <a:rPr lang="en-US" sz="1600" dirty="0"/>
              <a:t>4 Months</a:t>
            </a:r>
          </a:p>
        </p:txBody>
      </p:sp>
      <p:sp>
        <p:nvSpPr>
          <p:cNvPr id="37" name="TextBox 36">
            <a:extLst>
              <a:ext uri="{FF2B5EF4-FFF2-40B4-BE49-F238E27FC236}">
                <a16:creationId xmlns:a16="http://schemas.microsoft.com/office/drawing/2014/main" id="{83E52AD3-DCBC-4CA4-841F-A1CFBD6B1847}"/>
              </a:ext>
            </a:extLst>
          </p:cNvPr>
          <p:cNvSpPr txBox="1"/>
          <p:nvPr/>
        </p:nvSpPr>
        <p:spPr>
          <a:xfrm>
            <a:off x="1607255" y="2438506"/>
            <a:ext cx="1955398" cy="338554"/>
          </a:xfrm>
          <a:prstGeom prst="rect">
            <a:avLst/>
          </a:prstGeom>
          <a:solidFill>
            <a:srgbClr val="FFFF00"/>
          </a:solidFill>
        </p:spPr>
        <p:txBody>
          <a:bodyPr wrap="square" rtlCol="0">
            <a:spAutoFit/>
          </a:bodyPr>
          <a:lstStyle/>
          <a:p>
            <a:pPr algn="ctr"/>
            <a:r>
              <a:rPr lang="en-US" sz="1600" dirty="0"/>
              <a:t>Poor head control</a:t>
            </a:r>
          </a:p>
        </p:txBody>
      </p:sp>
      <p:sp>
        <p:nvSpPr>
          <p:cNvPr id="38" name="TextBox 37">
            <a:extLst>
              <a:ext uri="{FF2B5EF4-FFF2-40B4-BE49-F238E27FC236}">
                <a16:creationId xmlns:a16="http://schemas.microsoft.com/office/drawing/2014/main" id="{3A069EF1-82C9-4EF8-9005-F1C52A6CAFD6}"/>
              </a:ext>
            </a:extLst>
          </p:cNvPr>
          <p:cNvSpPr txBox="1"/>
          <p:nvPr/>
        </p:nvSpPr>
        <p:spPr>
          <a:xfrm>
            <a:off x="3779912" y="2366498"/>
            <a:ext cx="1656184" cy="584775"/>
          </a:xfrm>
          <a:prstGeom prst="rect">
            <a:avLst/>
          </a:prstGeom>
          <a:solidFill>
            <a:srgbClr val="FFFF00"/>
          </a:solidFill>
        </p:spPr>
        <p:txBody>
          <a:bodyPr wrap="square" rtlCol="0">
            <a:spAutoFit/>
          </a:bodyPr>
          <a:lstStyle/>
          <a:p>
            <a:pPr algn="ctr"/>
            <a:r>
              <a:rPr lang="en-US" sz="1600" dirty="0"/>
              <a:t>No interest in </a:t>
            </a:r>
          </a:p>
          <a:p>
            <a:pPr algn="ctr"/>
            <a:r>
              <a:rPr lang="en-US" sz="1600" dirty="0"/>
              <a:t>own hands</a:t>
            </a:r>
          </a:p>
        </p:txBody>
      </p:sp>
      <p:sp>
        <p:nvSpPr>
          <p:cNvPr id="40" name="TextBox 39">
            <a:extLst>
              <a:ext uri="{FF2B5EF4-FFF2-40B4-BE49-F238E27FC236}">
                <a16:creationId xmlns:a16="http://schemas.microsoft.com/office/drawing/2014/main" id="{8C3D30F6-AA79-4D26-8953-3AA9893D7AFA}"/>
              </a:ext>
            </a:extLst>
          </p:cNvPr>
          <p:cNvSpPr txBox="1"/>
          <p:nvPr/>
        </p:nvSpPr>
        <p:spPr>
          <a:xfrm>
            <a:off x="108196" y="3014570"/>
            <a:ext cx="1224136" cy="338554"/>
          </a:xfrm>
          <a:prstGeom prst="rect">
            <a:avLst/>
          </a:prstGeom>
          <a:noFill/>
          <a:ln>
            <a:solidFill>
              <a:srgbClr val="FF0000"/>
            </a:solidFill>
          </a:ln>
        </p:spPr>
        <p:txBody>
          <a:bodyPr wrap="square" rtlCol="0">
            <a:spAutoFit/>
          </a:bodyPr>
          <a:lstStyle/>
          <a:p>
            <a:r>
              <a:rPr lang="en-US" sz="1600" dirty="0"/>
              <a:t>4 Months</a:t>
            </a:r>
          </a:p>
        </p:txBody>
      </p:sp>
      <p:sp>
        <p:nvSpPr>
          <p:cNvPr id="41" name="TextBox 40">
            <a:extLst>
              <a:ext uri="{FF2B5EF4-FFF2-40B4-BE49-F238E27FC236}">
                <a16:creationId xmlns:a16="http://schemas.microsoft.com/office/drawing/2014/main" id="{8657E4A6-61C9-41B7-8A72-FF769E2B3986}"/>
              </a:ext>
            </a:extLst>
          </p:cNvPr>
          <p:cNvSpPr txBox="1"/>
          <p:nvPr/>
        </p:nvSpPr>
        <p:spPr>
          <a:xfrm>
            <a:off x="107505" y="3707620"/>
            <a:ext cx="1224136" cy="338554"/>
          </a:xfrm>
          <a:prstGeom prst="rect">
            <a:avLst/>
          </a:prstGeom>
          <a:solidFill>
            <a:srgbClr val="FFFF00"/>
          </a:solidFill>
          <a:ln>
            <a:solidFill>
              <a:srgbClr val="0070C0"/>
            </a:solidFill>
          </a:ln>
        </p:spPr>
        <p:txBody>
          <a:bodyPr wrap="square" rtlCol="0">
            <a:spAutoFit/>
          </a:bodyPr>
          <a:lstStyle/>
          <a:p>
            <a:r>
              <a:rPr lang="en-US" sz="1600" dirty="0"/>
              <a:t>6 months</a:t>
            </a:r>
          </a:p>
        </p:txBody>
      </p:sp>
      <p:sp>
        <p:nvSpPr>
          <p:cNvPr id="42" name="TextBox 41">
            <a:extLst>
              <a:ext uri="{FF2B5EF4-FFF2-40B4-BE49-F238E27FC236}">
                <a16:creationId xmlns:a16="http://schemas.microsoft.com/office/drawing/2014/main" id="{DB1EE75A-2BC5-4436-9269-5EE73A3290C2}"/>
              </a:ext>
            </a:extLst>
          </p:cNvPr>
          <p:cNvSpPr txBox="1"/>
          <p:nvPr/>
        </p:nvSpPr>
        <p:spPr>
          <a:xfrm>
            <a:off x="1521243" y="3695720"/>
            <a:ext cx="1541064" cy="584775"/>
          </a:xfrm>
          <a:prstGeom prst="rect">
            <a:avLst/>
          </a:prstGeom>
          <a:solidFill>
            <a:srgbClr val="FFFF00"/>
          </a:solidFill>
        </p:spPr>
        <p:txBody>
          <a:bodyPr wrap="square" rtlCol="0">
            <a:spAutoFit/>
          </a:bodyPr>
          <a:lstStyle/>
          <a:p>
            <a:pPr algn="ctr"/>
            <a:r>
              <a:rPr lang="en-US" sz="1600" dirty="0" err="1"/>
              <a:t>Persistant</a:t>
            </a:r>
            <a:endParaRPr lang="en-US" sz="1600" dirty="0"/>
          </a:p>
          <a:p>
            <a:pPr algn="ctr"/>
            <a:r>
              <a:rPr lang="en-US" sz="1600" dirty="0"/>
              <a:t> </a:t>
            </a:r>
            <a:r>
              <a:rPr lang="en-US" sz="1600" dirty="0" err="1"/>
              <a:t>moro</a:t>
            </a:r>
            <a:r>
              <a:rPr lang="en-US" sz="1600" dirty="0"/>
              <a:t> Reflex</a:t>
            </a:r>
          </a:p>
        </p:txBody>
      </p:sp>
      <p:sp>
        <p:nvSpPr>
          <p:cNvPr id="43" name="TextBox 42">
            <a:extLst>
              <a:ext uri="{FF2B5EF4-FFF2-40B4-BE49-F238E27FC236}">
                <a16:creationId xmlns:a16="http://schemas.microsoft.com/office/drawing/2014/main" id="{87DAD8CD-FEED-4F03-A5B3-2667DD5B906C}"/>
              </a:ext>
            </a:extLst>
          </p:cNvPr>
          <p:cNvSpPr txBox="1"/>
          <p:nvPr/>
        </p:nvSpPr>
        <p:spPr>
          <a:xfrm>
            <a:off x="3773648" y="3725939"/>
            <a:ext cx="1656184" cy="584775"/>
          </a:xfrm>
          <a:prstGeom prst="rect">
            <a:avLst/>
          </a:prstGeom>
          <a:solidFill>
            <a:srgbClr val="FFFF00"/>
          </a:solidFill>
        </p:spPr>
        <p:txBody>
          <a:bodyPr wrap="square" rtlCol="0">
            <a:spAutoFit/>
          </a:bodyPr>
          <a:lstStyle/>
          <a:p>
            <a:pPr algn="ctr"/>
            <a:r>
              <a:rPr lang="en-US" sz="1600" dirty="0"/>
              <a:t>No interest </a:t>
            </a:r>
          </a:p>
          <a:p>
            <a:pPr algn="ctr"/>
            <a:r>
              <a:rPr lang="en-US" sz="1600" dirty="0"/>
              <a:t>in toys</a:t>
            </a:r>
          </a:p>
        </p:txBody>
      </p:sp>
      <p:sp>
        <p:nvSpPr>
          <p:cNvPr id="44" name="TextBox 43">
            <a:extLst>
              <a:ext uri="{FF2B5EF4-FFF2-40B4-BE49-F238E27FC236}">
                <a16:creationId xmlns:a16="http://schemas.microsoft.com/office/drawing/2014/main" id="{12410FE6-2F63-4251-86A4-79D39782D269}"/>
              </a:ext>
            </a:extLst>
          </p:cNvPr>
          <p:cNvSpPr txBox="1"/>
          <p:nvPr/>
        </p:nvSpPr>
        <p:spPr>
          <a:xfrm>
            <a:off x="77681" y="4363239"/>
            <a:ext cx="1253960" cy="338554"/>
          </a:xfrm>
          <a:prstGeom prst="rect">
            <a:avLst/>
          </a:prstGeom>
          <a:noFill/>
          <a:ln>
            <a:solidFill>
              <a:srgbClr val="FF0000"/>
            </a:solidFill>
          </a:ln>
        </p:spPr>
        <p:txBody>
          <a:bodyPr wrap="square" rtlCol="0">
            <a:spAutoFit/>
          </a:bodyPr>
          <a:lstStyle/>
          <a:p>
            <a:r>
              <a:rPr lang="en-US" sz="1600" dirty="0"/>
              <a:t>6 Months</a:t>
            </a:r>
          </a:p>
        </p:txBody>
      </p:sp>
      <p:sp>
        <p:nvSpPr>
          <p:cNvPr id="45" name="TextBox 44">
            <a:extLst>
              <a:ext uri="{FF2B5EF4-FFF2-40B4-BE49-F238E27FC236}">
                <a16:creationId xmlns:a16="http://schemas.microsoft.com/office/drawing/2014/main" id="{F5B2269C-9302-4A24-92DA-955E35C687E6}"/>
              </a:ext>
            </a:extLst>
          </p:cNvPr>
          <p:cNvSpPr txBox="1"/>
          <p:nvPr/>
        </p:nvSpPr>
        <p:spPr>
          <a:xfrm>
            <a:off x="1299821" y="4310714"/>
            <a:ext cx="2473827" cy="584775"/>
          </a:xfrm>
          <a:prstGeom prst="rect">
            <a:avLst/>
          </a:prstGeom>
          <a:noFill/>
        </p:spPr>
        <p:txBody>
          <a:bodyPr wrap="square" rtlCol="0">
            <a:spAutoFit/>
          </a:bodyPr>
          <a:lstStyle/>
          <a:p>
            <a:pPr algn="ctr"/>
            <a:r>
              <a:rPr lang="en-US" sz="1600" dirty="0"/>
              <a:t>Sits momentary </a:t>
            </a:r>
          </a:p>
          <a:p>
            <a:pPr algn="ctr"/>
            <a:r>
              <a:rPr lang="en-US" sz="1600" dirty="0"/>
              <a:t>supported by arm</a:t>
            </a:r>
          </a:p>
        </p:txBody>
      </p:sp>
      <p:sp>
        <p:nvSpPr>
          <p:cNvPr id="46" name="TextBox 45">
            <a:extLst>
              <a:ext uri="{FF2B5EF4-FFF2-40B4-BE49-F238E27FC236}">
                <a16:creationId xmlns:a16="http://schemas.microsoft.com/office/drawing/2014/main" id="{6F0746C2-AC18-454A-A34F-97D55A4B2706}"/>
              </a:ext>
            </a:extLst>
          </p:cNvPr>
          <p:cNvSpPr txBox="1"/>
          <p:nvPr/>
        </p:nvSpPr>
        <p:spPr>
          <a:xfrm>
            <a:off x="3703074" y="4363239"/>
            <a:ext cx="1731148" cy="338554"/>
          </a:xfrm>
          <a:prstGeom prst="rect">
            <a:avLst/>
          </a:prstGeom>
          <a:noFill/>
        </p:spPr>
        <p:txBody>
          <a:bodyPr wrap="square" rtlCol="0">
            <a:spAutoFit/>
          </a:bodyPr>
          <a:lstStyle/>
          <a:p>
            <a:pPr algn="ctr"/>
            <a:r>
              <a:rPr lang="en-US" sz="1600" dirty="0"/>
              <a:t>Transfer objects</a:t>
            </a:r>
          </a:p>
        </p:txBody>
      </p:sp>
      <p:sp>
        <p:nvSpPr>
          <p:cNvPr id="47" name="TextBox 46">
            <a:extLst>
              <a:ext uri="{FF2B5EF4-FFF2-40B4-BE49-F238E27FC236}">
                <a16:creationId xmlns:a16="http://schemas.microsoft.com/office/drawing/2014/main" id="{93E52499-DB7F-43E3-888C-4186D45541AF}"/>
              </a:ext>
            </a:extLst>
          </p:cNvPr>
          <p:cNvSpPr txBox="1"/>
          <p:nvPr/>
        </p:nvSpPr>
        <p:spPr>
          <a:xfrm>
            <a:off x="5621823" y="4359134"/>
            <a:ext cx="1816459" cy="584775"/>
          </a:xfrm>
          <a:prstGeom prst="rect">
            <a:avLst/>
          </a:prstGeom>
          <a:noFill/>
        </p:spPr>
        <p:txBody>
          <a:bodyPr wrap="square" rtlCol="0">
            <a:spAutoFit/>
          </a:bodyPr>
          <a:lstStyle/>
          <a:p>
            <a:pPr algn="ctr"/>
            <a:r>
              <a:rPr lang="en-US" sz="1600" dirty="0"/>
              <a:t>Shows like &amp;</a:t>
            </a:r>
          </a:p>
          <a:p>
            <a:pPr algn="ctr"/>
            <a:r>
              <a:rPr lang="en-US" sz="1600" dirty="0"/>
              <a:t> dislike</a:t>
            </a:r>
          </a:p>
        </p:txBody>
      </p:sp>
      <p:sp>
        <p:nvSpPr>
          <p:cNvPr id="48" name="TextBox 47">
            <a:extLst>
              <a:ext uri="{FF2B5EF4-FFF2-40B4-BE49-F238E27FC236}">
                <a16:creationId xmlns:a16="http://schemas.microsoft.com/office/drawing/2014/main" id="{6B840DD1-BC32-4BB1-B7BA-CB37E7D2323F}"/>
              </a:ext>
            </a:extLst>
          </p:cNvPr>
          <p:cNvSpPr txBox="1"/>
          <p:nvPr/>
        </p:nvSpPr>
        <p:spPr>
          <a:xfrm>
            <a:off x="7527537" y="4409405"/>
            <a:ext cx="1472678" cy="584775"/>
          </a:xfrm>
          <a:prstGeom prst="rect">
            <a:avLst/>
          </a:prstGeom>
          <a:noFill/>
        </p:spPr>
        <p:txBody>
          <a:bodyPr wrap="square" rtlCol="0">
            <a:spAutoFit/>
          </a:bodyPr>
          <a:lstStyle/>
          <a:p>
            <a:pPr algn="ctr"/>
            <a:r>
              <a:rPr lang="en-US" sz="1600" dirty="0"/>
              <a:t>Bubble “</a:t>
            </a:r>
            <a:r>
              <a:rPr lang="en-US" sz="1600" dirty="0" err="1"/>
              <a:t>ba,ba</a:t>
            </a:r>
            <a:r>
              <a:rPr lang="en-US" sz="1600" dirty="0"/>
              <a:t>” sounds</a:t>
            </a:r>
          </a:p>
        </p:txBody>
      </p:sp>
      <p:sp>
        <p:nvSpPr>
          <p:cNvPr id="49" name="TextBox 48">
            <a:extLst>
              <a:ext uri="{FF2B5EF4-FFF2-40B4-BE49-F238E27FC236}">
                <a16:creationId xmlns:a16="http://schemas.microsoft.com/office/drawing/2014/main" id="{216F38B9-5CD9-4D37-A11B-FBFF3296FCA8}"/>
              </a:ext>
            </a:extLst>
          </p:cNvPr>
          <p:cNvSpPr txBox="1"/>
          <p:nvPr/>
        </p:nvSpPr>
        <p:spPr>
          <a:xfrm>
            <a:off x="1299821" y="2876420"/>
            <a:ext cx="2077203" cy="784830"/>
          </a:xfrm>
          <a:prstGeom prst="rect">
            <a:avLst/>
          </a:prstGeom>
          <a:noFill/>
        </p:spPr>
        <p:txBody>
          <a:bodyPr wrap="square" rtlCol="0">
            <a:spAutoFit/>
          </a:bodyPr>
          <a:lstStyle/>
          <a:p>
            <a:pPr algn="ctr"/>
            <a:r>
              <a:rPr lang="en-US" sz="1500" dirty="0" err="1"/>
              <a:t>Dissapearnce</a:t>
            </a:r>
            <a:r>
              <a:rPr lang="en-US" sz="1500" dirty="0"/>
              <a:t> of </a:t>
            </a:r>
          </a:p>
          <a:p>
            <a:pPr algn="ctr"/>
            <a:r>
              <a:rPr lang="en-US" sz="1500" dirty="0"/>
              <a:t>(</a:t>
            </a:r>
            <a:r>
              <a:rPr lang="en-US" sz="1500" dirty="0" err="1"/>
              <a:t>moro</a:t>
            </a:r>
            <a:r>
              <a:rPr lang="en-US" sz="1500" dirty="0"/>
              <a:t>, suckling ,</a:t>
            </a:r>
          </a:p>
          <a:p>
            <a:pPr algn="ctr"/>
            <a:r>
              <a:rPr lang="en-US" sz="1500" dirty="0"/>
              <a:t>rooting ) reflexes</a:t>
            </a:r>
          </a:p>
        </p:txBody>
      </p:sp>
      <p:sp>
        <p:nvSpPr>
          <p:cNvPr id="50" name="TextBox 49">
            <a:extLst>
              <a:ext uri="{FF2B5EF4-FFF2-40B4-BE49-F238E27FC236}">
                <a16:creationId xmlns:a16="http://schemas.microsoft.com/office/drawing/2014/main" id="{E6447C1B-70DA-42BC-8A68-E4C48A186C1B}"/>
              </a:ext>
            </a:extLst>
          </p:cNvPr>
          <p:cNvSpPr txBox="1"/>
          <p:nvPr/>
        </p:nvSpPr>
        <p:spPr>
          <a:xfrm>
            <a:off x="3603695" y="3014570"/>
            <a:ext cx="1929905" cy="584775"/>
          </a:xfrm>
          <a:prstGeom prst="rect">
            <a:avLst/>
          </a:prstGeom>
          <a:noFill/>
        </p:spPr>
        <p:txBody>
          <a:bodyPr wrap="square" rtlCol="0">
            <a:spAutoFit/>
          </a:bodyPr>
          <a:lstStyle/>
          <a:p>
            <a:pPr algn="ctr"/>
            <a:r>
              <a:rPr lang="en-US" sz="1600" dirty="0"/>
              <a:t>Interest in own </a:t>
            </a:r>
          </a:p>
          <a:p>
            <a:pPr algn="ctr"/>
            <a:r>
              <a:rPr lang="en-US" sz="1600" dirty="0"/>
              <a:t>hands</a:t>
            </a:r>
          </a:p>
        </p:txBody>
      </p:sp>
      <p:sp>
        <p:nvSpPr>
          <p:cNvPr id="24" name="Rectangle: Top Corners Snipped 23">
            <a:extLst>
              <a:ext uri="{FF2B5EF4-FFF2-40B4-BE49-F238E27FC236}">
                <a16:creationId xmlns:a16="http://schemas.microsoft.com/office/drawing/2014/main" id="{00A065AB-DD50-4BD8-976F-AA7E8410B6E5}"/>
              </a:ext>
            </a:extLst>
          </p:cNvPr>
          <p:cNvSpPr/>
          <p:nvPr/>
        </p:nvSpPr>
        <p:spPr>
          <a:xfrm>
            <a:off x="1607255" y="67753"/>
            <a:ext cx="1469056"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Gross Motor</a:t>
            </a:r>
          </a:p>
        </p:txBody>
      </p:sp>
      <p:sp>
        <p:nvSpPr>
          <p:cNvPr id="25" name="Rectangle: Top Corners Snipped 24">
            <a:extLst>
              <a:ext uri="{FF2B5EF4-FFF2-40B4-BE49-F238E27FC236}">
                <a16:creationId xmlns:a16="http://schemas.microsoft.com/office/drawing/2014/main" id="{B6EEA17F-4238-448C-B973-B961A1C4D37D}"/>
              </a:ext>
            </a:extLst>
          </p:cNvPr>
          <p:cNvSpPr/>
          <p:nvPr/>
        </p:nvSpPr>
        <p:spPr>
          <a:xfrm>
            <a:off x="7583919" y="51471"/>
            <a:ext cx="1380569"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p>
        </p:txBody>
      </p:sp>
      <p:sp>
        <p:nvSpPr>
          <p:cNvPr id="26" name="Rectangle: Top Corners Snipped 25">
            <a:extLst>
              <a:ext uri="{FF2B5EF4-FFF2-40B4-BE49-F238E27FC236}">
                <a16:creationId xmlns:a16="http://schemas.microsoft.com/office/drawing/2014/main" id="{F1AA0C1F-B8FE-4349-8057-804E9512D4AE}"/>
              </a:ext>
            </a:extLst>
          </p:cNvPr>
          <p:cNvSpPr/>
          <p:nvPr/>
        </p:nvSpPr>
        <p:spPr>
          <a:xfrm>
            <a:off x="5783719" y="51469"/>
            <a:ext cx="1380569" cy="28803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a:t>
            </a:r>
          </a:p>
        </p:txBody>
      </p:sp>
      <p:sp>
        <p:nvSpPr>
          <p:cNvPr id="27" name="Rectangle: Top Corners Snipped 26">
            <a:extLst>
              <a:ext uri="{FF2B5EF4-FFF2-40B4-BE49-F238E27FC236}">
                <a16:creationId xmlns:a16="http://schemas.microsoft.com/office/drawing/2014/main" id="{0F7E3DB5-5E77-473C-BCA2-B8313AA09B8C}"/>
              </a:ext>
            </a:extLst>
          </p:cNvPr>
          <p:cNvSpPr/>
          <p:nvPr/>
        </p:nvSpPr>
        <p:spPr>
          <a:xfrm>
            <a:off x="3839503" y="51470"/>
            <a:ext cx="1380569"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Fine Motor</a:t>
            </a:r>
          </a:p>
        </p:txBody>
      </p:sp>
    </p:spTree>
    <p:extLst>
      <p:ext uri="{BB962C8B-B14F-4D97-AF65-F5344CB8AC3E}">
        <p14:creationId xmlns:p14="http://schemas.microsoft.com/office/powerpoint/2010/main" val="369335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500"/>
                                        <p:tgtEl>
                                          <p:spTgt spid="4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500"/>
                                        <p:tgtEl>
                                          <p:spTgt spid="4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6" grpId="0" animBg="1"/>
      <p:bldP spid="17" grpId="0" animBg="1"/>
      <p:bldP spid="33" grpId="0"/>
      <p:bldP spid="34" grpId="0"/>
      <p:bldP spid="35" grpId="0"/>
      <p:bldP spid="36" grpId="0" animBg="1"/>
      <p:bldP spid="37" grpId="0" animBg="1"/>
      <p:bldP spid="38"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75B5EA5-B46C-41EF-AF1F-A251A702F5F9}"/>
              </a:ext>
            </a:extLst>
          </p:cNvPr>
          <p:cNvSpPr txBox="1"/>
          <p:nvPr/>
        </p:nvSpPr>
        <p:spPr>
          <a:xfrm>
            <a:off x="7388234" y="804858"/>
            <a:ext cx="1625362" cy="784830"/>
          </a:xfrm>
          <a:prstGeom prst="rect">
            <a:avLst/>
          </a:prstGeom>
          <a:noFill/>
        </p:spPr>
        <p:txBody>
          <a:bodyPr wrap="square" rtlCol="0" anchor="ctr">
            <a:spAutoFit/>
          </a:bodyPr>
          <a:lstStyle/>
          <a:p>
            <a:pPr algn="ctr"/>
            <a:r>
              <a:rPr lang="en-US" sz="1500" dirty="0"/>
              <a:t>Double Bubble “da,da”,“</a:t>
            </a:r>
            <a:r>
              <a:rPr lang="en-US" sz="1500" dirty="0" err="1"/>
              <a:t>ma,ma</a:t>
            </a:r>
            <a:r>
              <a:rPr lang="en-US" sz="1500" dirty="0"/>
              <a:t>” </a:t>
            </a:r>
          </a:p>
          <a:p>
            <a:pPr algn="ctr"/>
            <a:r>
              <a:rPr lang="en-US" sz="1500" dirty="0"/>
              <a:t>sounds</a:t>
            </a:r>
          </a:p>
        </p:txBody>
      </p:sp>
      <p:sp>
        <p:nvSpPr>
          <p:cNvPr id="14" name="TextBox 13">
            <a:extLst>
              <a:ext uri="{FF2B5EF4-FFF2-40B4-BE49-F238E27FC236}">
                <a16:creationId xmlns:a16="http://schemas.microsoft.com/office/drawing/2014/main" id="{C52F32F4-4C8E-4C0D-9532-946AD5C42A35}"/>
              </a:ext>
            </a:extLst>
          </p:cNvPr>
          <p:cNvSpPr txBox="1"/>
          <p:nvPr/>
        </p:nvSpPr>
        <p:spPr>
          <a:xfrm>
            <a:off x="3779912" y="873682"/>
            <a:ext cx="1400513" cy="323165"/>
          </a:xfrm>
          <a:prstGeom prst="rect">
            <a:avLst/>
          </a:prstGeom>
          <a:noFill/>
        </p:spPr>
        <p:txBody>
          <a:bodyPr wrap="square" rtlCol="0">
            <a:spAutoFit/>
          </a:bodyPr>
          <a:lstStyle/>
          <a:p>
            <a:pPr algn="ctr"/>
            <a:r>
              <a:rPr lang="en-US" sz="1500" dirty="0"/>
              <a:t>Pincer grasp</a:t>
            </a:r>
          </a:p>
        </p:txBody>
      </p:sp>
      <p:sp>
        <p:nvSpPr>
          <p:cNvPr id="15" name="TextBox 14">
            <a:extLst>
              <a:ext uri="{FF2B5EF4-FFF2-40B4-BE49-F238E27FC236}">
                <a16:creationId xmlns:a16="http://schemas.microsoft.com/office/drawing/2014/main" id="{A0B3A5B9-4F6F-4344-86C5-2DCF5721CA13}"/>
              </a:ext>
            </a:extLst>
          </p:cNvPr>
          <p:cNvSpPr txBox="1"/>
          <p:nvPr/>
        </p:nvSpPr>
        <p:spPr>
          <a:xfrm>
            <a:off x="5796136" y="738333"/>
            <a:ext cx="1519098" cy="553998"/>
          </a:xfrm>
          <a:prstGeom prst="rect">
            <a:avLst/>
          </a:prstGeom>
          <a:noFill/>
        </p:spPr>
        <p:txBody>
          <a:bodyPr wrap="square" rtlCol="0">
            <a:spAutoFit/>
          </a:bodyPr>
          <a:lstStyle/>
          <a:p>
            <a:pPr algn="ctr"/>
            <a:r>
              <a:rPr lang="en-US" sz="1500" dirty="0"/>
              <a:t>Plays </a:t>
            </a:r>
          </a:p>
          <a:p>
            <a:pPr algn="ctr"/>
            <a:r>
              <a:rPr lang="en-US" sz="1500" dirty="0"/>
              <a:t>(peek a boo )</a:t>
            </a:r>
          </a:p>
        </p:txBody>
      </p:sp>
      <p:sp>
        <p:nvSpPr>
          <p:cNvPr id="19" name="TextBox 18">
            <a:extLst>
              <a:ext uri="{FF2B5EF4-FFF2-40B4-BE49-F238E27FC236}">
                <a16:creationId xmlns:a16="http://schemas.microsoft.com/office/drawing/2014/main" id="{F2912925-BAB6-40CA-9C7D-FB0E19E73736}"/>
              </a:ext>
            </a:extLst>
          </p:cNvPr>
          <p:cNvSpPr txBox="1"/>
          <p:nvPr/>
        </p:nvSpPr>
        <p:spPr>
          <a:xfrm>
            <a:off x="62107" y="796740"/>
            <a:ext cx="1224136" cy="323165"/>
          </a:xfrm>
          <a:prstGeom prst="rect">
            <a:avLst/>
          </a:prstGeom>
          <a:noFill/>
          <a:ln>
            <a:solidFill>
              <a:srgbClr val="0070C0"/>
            </a:solidFill>
          </a:ln>
        </p:spPr>
        <p:txBody>
          <a:bodyPr wrap="square" rtlCol="0">
            <a:spAutoFit/>
          </a:bodyPr>
          <a:lstStyle/>
          <a:p>
            <a:r>
              <a:rPr lang="en-US" sz="1500" dirty="0"/>
              <a:t>9 Months</a:t>
            </a:r>
          </a:p>
        </p:txBody>
      </p:sp>
      <p:sp>
        <p:nvSpPr>
          <p:cNvPr id="20" name="TextBox 19">
            <a:extLst>
              <a:ext uri="{FF2B5EF4-FFF2-40B4-BE49-F238E27FC236}">
                <a16:creationId xmlns:a16="http://schemas.microsoft.com/office/drawing/2014/main" id="{6CDF5774-4FC4-40EE-A569-078AFE144039}"/>
              </a:ext>
            </a:extLst>
          </p:cNvPr>
          <p:cNvSpPr txBox="1"/>
          <p:nvPr/>
        </p:nvSpPr>
        <p:spPr>
          <a:xfrm>
            <a:off x="1366509" y="1458458"/>
            <a:ext cx="2130611" cy="323165"/>
          </a:xfrm>
          <a:prstGeom prst="rect">
            <a:avLst/>
          </a:prstGeom>
          <a:solidFill>
            <a:srgbClr val="FFFF00"/>
          </a:solidFill>
        </p:spPr>
        <p:txBody>
          <a:bodyPr wrap="square" rtlCol="0">
            <a:spAutoFit/>
          </a:bodyPr>
          <a:lstStyle/>
          <a:p>
            <a:pPr algn="ctr"/>
            <a:r>
              <a:rPr lang="en-US" sz="1500" dirty="0"/>
              <a:t>Not sitting alone</a:t>
            </a:r>
          </a:p>
        </p:txBody>
      </p:sp>
      <p:sp>
        <p:nvSpPr>
          <p:cNvPr id="21" name="TextBox 20">
            <a:extLst>
              <a:ext uri="{FF2B5EF4-FFF2-40B4-BE49-F238E27FC236}">
                <a16:creationId xmlns:a16="http://schemas.microsoft.com/office/drawing/2014/main" id="{0F566360-A48E-493A-83AE-4FFDC486809C}"/>
              </a:ext>
            </a:extLst>
          </p:cNvPr>
          <p:cNvSpPr txBox="1"/>
          <p:nvPr/>
        </p:nvSpPr>
        <p:spPr>
          <a:xfrm>
            <a:off x="3610156" y="1354046"/>
            <a:ext cx="1899001" cy="784830"/>
          </a:xfrm>
          <a:prstGeom prst="rect">
            <a:avLst/>
          </a:prstGeom>
          <a:solidFill>
            <a:srgbClr val="FFFF00"/>
          </a:solidFill>
        </p:spPr>
        <p:txBody>
          <a:bodyPr wrap="square" rtlCol="0">
            <a:spAutoFit/>
          </a:bodyPr>
          <a:lstStyle/>
          <a:p>
            <a:pPr algn="ctr"/>
            <a:r>
              <a:rPr lang="en-US" sz="1500" dirty="0"/>
              <a:t>Not reaching or </a:t>
            </a:r>
          </a:p>
          <a:p>
            <a:pPr algn="ctr"/>
            <a:r>
              <a:rPr lang="en-US" sz="1500" dirty="0"/>
              <a:t>transferring, baulks on solid</a:t>
            </a:r>
          </a:p>
        </p:txBody>
      </p:sp>
      <p:sp>
        <p:nvSpPr>
          <p:cNvPr id="24" name="TextBox 23">
            <a:extLst>
              <a:ext uri="{FF2B5EF4-FFF2-40B4-BE49-F238E27FC236}">
                <a16:creationId xmlns:a16="http://schemas.microsoft.com/office/drawing/2014/main" id="{7AE359C8-7876-4471-BDFC-FFB5B6094AD6}"/>
              </a:ext>
            </a:extLst>
          </p:cNvPr>
          <p:cNvSpPr txBox="1"/>
          <p:nvPr/>
        </p:nvSpPr>
        <p:spPr>
          <a:xfrm>
            <a:off x="1309895" y="742685"/>
            <a:ext cx="2303558" cy="553998"/>
          </a:xfrm>
          <a:prstGeom prst="rect">
            <a:avLst/>
          </a:prstGeom>
          <a:noFill/>
        </p:spPr>
        <p:txBody>
          <a:bodyPr wrap="square" rtlCol="0">
            <a:spAutoFit/>
          </a:bodyPr>
          <a:lstStyle/>
          <a:p>
            <a:pPr algn="ctr"/>
            <a:r>
              <a:rPr lang="en-US" sz="1500" dirty="0"/>
              <a:t>Sits alone, back straight </a:t>
            </a:r>
          </a:p>
          <a:p>
            <a:pPr algn="ctr"/>
            <a:r>
              <a:rPr lang="en-US" sz="1500" dirty="0"/>
              <a:t>Creeps or crawls</a:t>
            </a:r>
          </a:p>
        </p:txBody>
      </p:sp>
      <p:sp>
        <p:nvSpPr>
          <p:cNvPr id="26" name="TextBox 25">
            <a:extLst>
              <a:ext uri="{FF2B5EF4-FFF2-40B4-BE49-F238E27FC236}">
                <a16:creationId xmlns:a16="http://schemas.microsoft.com/office/drawing/2014/main" id="{9D83A5ED-1A19-4AB3-8B23-04A2C56E840D}"/>
              </a:ext>
            </a:extLst>
          </p:cNvPr>
          <p:cNvSpPr txBox="1"/>
          <p:nvPr/>
        </p:nvSpPr>
        <p:spPr>
          <a:xfrm>
            <a:off x="62107" y="1472090"/>
            <a:ext cx="1111099" cy="323165"/>
          </a:xfrm>
          <a:prstGeom prst="rect">
            <a:avLst/>
          </a:prstGeom>
          <a:solidFill>
            <a:srgbClr val="FFFF00"/>
          </a:solidFill>
          <a:ln>
            <a:solidFill>
              <a:srgbClr val="FF0000"/>
            </a:solidFill>
          </a:ln>
        </p:spPr>
        <p:txBody>
          <a:bodyPr wrap="square" rtlCol="0">
            <a:spAutoFit/>
          </a:bodyPr>
          <a:lstStyle/>
          <a:p>
            <a:pPr algn="ctr"/>
            <a:r>
              <a:rPr lang="en-US" sz="1500" dirty="0"/>
              <a:t>9 Months</a:t>
            </a:r>
          </a:p>
        </p:txBody>
      </p:sp>
      <p:sp>
        <p:nvSpPr>
          <p:cNvPr id="29" name="TextBox 28">
            <a:extLst>
              <a:ext uri="{FF2B5EF4-FFF2-40B4-BE49-F238E27FC236}">
                <a16:creationId xmlns:a16="http://schemas.microsoft.com/office/drawing/2014/main" id="{8E6D8FEC-2363-4EF7-AA1A-8BCE87A13FFB}"/>
              </a:ext>
            </a:extLst>
          </p:cNvPr>
          <p:cNvSpPr txBox="1"/>
          <p:nvPr/>
        </p:nvSpPr>
        <p:spPr>
          <a:xfrm>
            <a:off x="1532735" y="2674887"/>
            <a:ext cx="2130611" cy="784830"/>
          </a:xfrm>
          <a:prstGeom prst="rect">
            <a:avLst/>
          </a:prstGeom>
          <a:noFill/>
        </p:spPr>
        <p:txBody>
          <a:bodyPr wrap="square" rtlCol="0">
            <a:spAutoFit/>
          </a:bodyPr>
          <a:lstStyle/>
          <a:p>
            <a:pPr algn="ctr"/>
            <a:r>
              <a:rPr lang="en-US" sz="1500" dirty="0"/>
              <a:t>Walks supported with one hand held</a:t>
            </a:r>
          </a:p>
          <a:p>
            <a:pPr algn="ctr"/>
            <a:r>
              <a:rPr lang="en-US" sz="1500" dirty="0"/>
              <a:t>Walks alone well</a:t>
            </a:r>
          </a:p>
        </p:txBody>
      </p:sp>
      <p:sp>
        <p:nvSpPr>
          <p:cNvPr id="30" name="TextBox 29">
            <a:extLst>
              <a:ext uri="{FF2B5EF4-FFF2-40B4-BE49-F238E27FC236}">
                <a16:creationId xmlns:a16="http://schemas.microsoft.com/office/drawing/2014/main" id="{91FB1176-B109-4602-BB1C-D30E82CBA0C3}"/>
              </a:ext>
            </a:extLst>
          </p:cNvPr>
          <p:cNvSpPr txBox="1"/>
          <p:nvPr/>
        </p:nvSpPr>
        <p:spPr>
          <a:xfrm>
            <a:off x="3743908" y="2828586"/>
            <a:ext cx="1656184" cy="784830"/>
          </a:xfrm>
          <a:prstGeom prst="rect">
            <a:avLst/>
          </a:prstGeom>
          <a:noFill/>
        </p:spPr>
        <p:txBody>
          <a:bodyPr wrap="square" rtlCol="0">
            <a:spAutoFit/>
          </a:bodyPr>
          <a:lstStyle/>
          <a:p>
            <a:pPr algn="ctr"/>
            <a:r>
              <a:rPr lang="en-US" sz="1500" dirty="0"/>
              <a:t>Release object </a:t>
            </a:r>
          </a:p>
          <a:p>
            <a:pPr algn="ctr"/>
            <a:r>
              <a:rPr lang="en-US" sz="1500" dirty="0"/>
              <a:t>to mother on </a:t>
            </a:r>
          </a:p>
          <a:p>
            <a:pPr algn="ctr"/>
            <a:r>
              <a:rPr lang="en-US" sz="1500" dirty="0"/>
              <a:t>request</a:t>
            </a:r>
          </a:p>
        </p:txBody>
      </p:sp>
      <p:sp>
        <p:nvSpPr>
          <p:cNvPr id="31" name="TextBox 30">
            <a:extLst>
              <a:ext uri="{FF2B5EF4-FFF2-40B4-BE49-F238E27FC236}">
                <a16:creationId xmlns:a16="http://schemas.microsoft.com/office/drawing/2014/main" id="{FBFFF0C1-EB0B-4D6C-AF55-D964868A4866}"/>
              </a:ext>
            </a:extLst>
          </p:cNvPr>
          <p:cNvSpPr txBox="1"/>
          <p:nvPr/>
        </p:nvSpPr>
        <p:spPr>
          <a:xfrm>
            <a:off x="0" y="2870762"/>
            <a:ext cx="1224136" cy="323165"/>
          </a:xfrm>
          <a:prstGeom prst="rect">
            <a:avLst/>
          </a:prstGeom>
          <a:noFill/>
          <a:ln>
            <a:solidFill>
              <a:srgbClr val="FF0000"/>
            </a:solidFill>
          </a:ln>
        </p:spPr>
        <p:txBody>
          <a:bodyPr wrap="square" rtlCol="0">
            <a:spAutoFit/>
          </a:bodyPr>
          <a:lstStyle/>
          <a:p>
            <a:pPr algn="ctr"/>
            <a:r>
              <a:rPr lang="en-US" sz="1500" dirty="0"/>
              <a:t>12 Months</a:t>
            </a:r>
          </a:p>
        </p:txBody>
      </p:sp>
      <p:sp>
        <p:nvSpPr>
          <p:cNvPr id="32" name="TextBox 31">
            <a:extLst>
              <a:ext uri="{FF2B5EF4-FFF2-40B4-BE49-F238E27FC236}">
                <a16:creationId xmlns:a16="http://schemas.microsoft.com/office/drawing/2014/main" id="{6A1245F0-1FE1-4780-A26A-EEB31355528F}"/>
              </a:ext>
            </a:extLst>
          </p:cNvPr>
          <p:cNvSpPr txBox="1"/>
          <p:nvPr/>
        </p:nvSpPr>
        <p:spPr>
          <a:xfrm>
            <a:off x="5754916" y="2870762"/>
            <a:ext cx="1472678" cy="553998"/>
          </a:xfrm>
          <a:prstGeom prst="rect">
            <a:avLst/>
          </a:prstGeom>
          <a:noFill/>
        </p:spPr>
        <p:txBody>
          <a:bodyPr wrap="square" rtlCol="0">
            <a:spAutoFit/>
          </a:bodyPr>
          <a:lstStyle/>
          <a:p>
            <a:pPr algn="ctr"/>
            <a:r>
              <a:rPr lang="en-US" sz="1500" dirty="0"/>
              <a:t>Comes when </a:t>
            </a:r>
          </a:p>
          <a:p>
            <a:pPr algn="ctr"/>
            <a:r>
              <a:rPr lang="en-US" sz="1500" dirty="0"/>
              <a:t>called plays</a:t>
            </a:r>
          </a:p>
        </p:txBody>
      </p:sp>
      <p:sp>
        <p:nvSpPr>
          <p:cNvPr id="33" name="TextBox 32">
            <a:extLst>
              <a:ext uri="{FF2B5EF4-FFF2-40B4-BE49-F238E27FC236}">
                <a16:creationId xmlns:a16="http://schemas.microsoft.com/office/drawing/2014/main" id="{7A47C600-2CD7-49F0-8CD1-6CAA9CA951E0}"/>
              </a:ext>
            </a:extLst>
          </p:cNvPr>
          <p:cNvSpPr txBox="1"/>
          <p:nvPr/>
        </p:nvSpPr>
        <p:spPr>
          <a:xfrm>
            <a:off x="7542311" y="2944002"/>
            <a:ext cx="1574459" cy="553998"/>
          </a:xfrm>
          <a:prstGeom prst="rect">
            <a:avLst/>
          </a:prstGeom>
          <a:noFill/>
        </p:spPr>
        <p:txBody>
          <a:bodyPr wrap="square" rtlCol="0">
            <a:spAutoFit/>
          </a:bodyPr>
          <a:lstStyle/>
          <a:p>
            <a:pPr algn="ctr"/>
            <a:r>
              <a:rPr lang="en-US" sz="1500" dirty="0"/>
              <a:t>1-2 meaningful words</a:t>
            </a:r>
          </a:p>
        </p:txBody>
      </p:sp>
      <p:sp>
        <p:nvSpPr>
          <p:cNvPr id="35" name="TextBox 34">
            <a:extLst>
              <a:ext uri="{FF2B5EF4-FFF2-40B4-BE49-F238E27FC236}">
                <a16:creationId xmlns:a16="http://schemas.microsoft.com/office/drawing/2014/main" id="{2E2323D5-ECE5-418F-B755-F7877CCBBF75}"/>
              </a:ext>
            </a:extLst>
          </p:cNvPr>
          <p:cNvSpPr txBox="1"/>
          <p:nvPr/>
        </p:nvSpPr>
        <p:spPr>
          <a:xfrm>
            <a:off x="3563888" y="2283719"/>
            <a:ext cx="1800202" cy="323165"/>
          </a:xfrm>
          <a:prstGeom prst="rect">
            <a:avLst/>
          </a:prstGeom>
          <a:solidFill>
            <a:srgbClr val="FFFF00"/>
          </a:solidFill>
        </p:spPr>
        <p:txBody>
          <a:bodyPr wrap="square" rtlCol="0">
            <a:spAutoFit/>
          </a:bodyPr>
          <a:lstStyle/>
          <a:p>
            <a:pPr algn="ctr"/>
            <a:r>
              <a:rPr lang="en-US" sz="1500" dirty="0"/>
              <a:t>No pincer grasp</a:t>
            </a:r>
          </a:p>
        </p:txBody>
      </p:sp>
      <p:sp>
        <p:nvSpPr>
          <p:cNvPr id="36" name="TextBox 35">
            <a:extLst>
              <a:ext uri="{FF2B5EF4-FFF2-40B4-BE49-F238E27FC236}">
                <a16:creationId xmlns:a16="http://schemas.microsoft.com/office/drawing/2014/main" id="{1EEA1C23-016C-4865-BCCC-A2179495DF63}"/>
              </a:ext>
            </a:extLst>
          </p:cNvPr>
          <p:cNvSpPr txBox="1"/>
          <p:nvPr/>
        </p:nvSpPr>
        <p:spPr>
          <a:xfrm>
            <a:off x="10164" y="2233197"/>
            <a:ext cx="1163042" cy="323165"/>
          </a:xfrm>
          <a:prstGeom prst="rect">
            <a:avLst/>
          </a:prstGeom>
          <a:solidFill>
            <a:srgbClr val="FFFF00"/>
          </a:solidFill>
          <a:ln>
            <a:solidFill>
              <a:srgbClr val="0070C0"/>
            </a:solidFill>
          </a:ln>
        </p:spPr>
        <p:txBody>
          <a:bodyPr wrap="square" rtlCol="0">
            <a:spAutoFit/>
          </a:bodyPr>
          <a:lstStyle/>
          <a:p>
            <a:pPr algn="ctr"/>
            <a:r>
              <a:rPr lang="en-US" sz="1500" dirty="0"/>
              <a:t>11-12 M</a:t>
            </a:r>
          </a:p>
        </p:txBody>
      </p:sp>
      <p:sp>
        <p:nvSpPr>
          <p:cNvPr id="37" name="TextBox 36">
            <a:extLst>
              <a:ext uri="{FF2B5EF4-FFF2-40B4-BE49-F238E27FC236}">
                <a16:creationId xmlns:a16="http://schemas.microsoft.com/office/drawing/2014/main" id="{45AC8C71-92F4-4FAA-8147-B7D12CD971F7}"/>
              </a:ext>
            </a:extLst>
          </p:cNvPr>
          <p:cNvSpPr txBox="1"/>
          <p:nvPr/>
        </p:nvSpPr>
        <p:spPr>
          <a:xfrm>
            <a:off x="5669944" y="2305205"/>
            <a:ext cx="1800202" cy="323165"/>
          </a:xfrm>
          <a:prstGeom prst="rect">
            <a:avLst/>
          </a:prstGeom>
          <a:solidFill>
            <a:srgbClr val="FFFF00"/>
          </a:solidFill>
        </p:spPr>
        <p:txBody>
          <a:bodyPr wrap="square" rtlCol="0">
            <a:spAutoFit/>
          </a:bodyPr>
          <a:lstStyle/>
          <a:p>
            <a:pPr algn="ctr"/>
            <a:r>
              <a:rPr lang="en-US" sz="1500" dirty="0"/>
              <a:t>Poor attend span</a:t>
            </a:r>
          </a:p>
        </p:txBody>
      </p:sp>
      <p:sp>
        <p:nvSpPr>
          <p:cNvPr id="39" name="TextBox 1048694">
            <a:extLst>
              <a:ext uri="{FF2B5EF4-FFF2-40B4-BE49-F238E27FC236}">
                <a16:creationId xmlns:a16="http://schemas.microsoft.com/office/drawing/2014/main" id="{E2FDF613-5570-4ACB-B0EC-04F5D55B5015}"/>
              </a:ext>
            </a:extLst>
          </p:cNvPr>
          <p:cNvSpPr txBox="1"/>
          <p:nvPr/>
        </p:nvSpPr>
        <p:spPr>
          <a:xfrm>
            <a:off x="29223" y="3667596"/>
            <a:ext cx="1181511" cy="323165"/>
          </a:xfrm>
          <a:prstGeom prst="rect">
            <a:avLst/>
          </a:prstGeom>
          <a:ln>
            <a:solidFill>
              <a:srgbClr val="0070C0"/>
            </a:solid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500" dirty="0">
                <a:solidFill>
                  <a:srgbClr val="000000"/>
                </a:solidFill>
              </a:rPr>
              <a:t>18months</a:t>
            </a:r>
            <a:endParaRPr lang="ar-EG" sz="1500" dirty="0">
              <a:solidFill>
                <a:srgbClr val="000000"/>
              </a:solidFill>
            </a:endParaRPr>
          </a:p>
        </p:txBody>
      </p:sp>
      <p:sp>
        <p:nvSpPr>
          <p:cNvPr id="41" name="TextBox 1048694">
            <a:extLst>
              <a:ext uri="{FF2B5EF4-FFF2-40B4-BE49-F238E27FC236}">
                <a16:creationId xmlns:a16="http://schemas.microsoft.com/office/drawing/2014/main" id="{6C1645D9-5C28-4160-B404-8CB51B3214E8}"/>
              </a:ext>
            </a:extLst>
          </p:cNvPr>
          <p:cNvSpPr txBox="1"/>
          <p:nvPr/>
        </p:nvSpPr>
        <p:spPr>
          <a:xfrm>
            <a:off x="5833038" y="3655318"/>
            <a:ext cx="1482196" cy="553998"/>
          </a:xfrm>
          <a:prstGeom prst="rect">
            <a:avLst/>
          </a:prstGeom>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500" dirty="0" err="1">
                <a:solidFill>
                  <a:srgbClr val="000000"/>
                </a:solidFill>
              </a:rPr>
              <a:t>Mimcs</a:t>
            </a:r>
            <a:r>
              <a:rPr lang="en-US" sz="1500" dirty="0">
                <a:solidFill>
                  <a:srgbClr val="000000"/>
                </a:solidFill>
              </a:rPr>
              <a:t> actions of others</a:t>
            </a:r>
            <a:endParaRPr lang="ar-EG" sz="1500" dirty="0">
              <a:solidFill>
                <a:srgbClr val="000000"/>
              </a:solidFill>
            </a:endParaRPr>
          </a:p>
        </p:txBody>
      </p:sp>
      <p:sp>
        <p:nvSpPr>
          <p:cNvPr id="42" name="TextBox 1048694">
            <a:extLst>
              <a:ext uri="{FF2B5EF4-FFF2-40B4-BE49-F238E27FC236}">
                <a16:creationId xmlns:a16="http://schemas.microsoft.com/office/drawing/2014/main" id="{71CFD1DF-8989-4910-B594-7F045734CBC9}"/>
              </a:ext>
            </a:extLst>
          </p:cNvPr>
          <p:cNvSpPr txBox="1"/>
          <p:nvPr/>
        </p:nvSpPr>
        <p:spPr>
          <a:xfrm>
            <a:off x="7697160" y="3713762"/>
            <a:ext cx="1316436" cy="553998"/>
          </a:xfrm>
          <a:prstGeom prst="rect">
            <a:avLst/>
          </a:prstGeom>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500" dirty="0">
                <a:solidFill>
                  <a:srgbClr val="000000"/>
                </a:solidFill>
              </a:rPr>
              <a:t>At least 6</a:t>
            </a:r>
          </a:p>
          <a:p>
            <a:pPr algn="ctr"/>
            <a:r>
              <a:rPr lang="en-US" sz="1500" dirty="0">
                <a:solidFill>
                  <a:srgbClr val="000000"/>
                </a:solidFill>
              </a:rPr>
              <a:t> words</a:t>
            </a:r>
            <a:endParaRPr lang="ar-EG" sz="1500" dirty="0">
              <a:solidFill>
                <a:srgbClr val="000000"/>
              </a:solidFill>
            </a:endParaRPr>
          </a:p>
        </p:txBody>
      </p:sp>
      <p:sp>
        <p:nvSpPr>
          <p:cNvPr id="43" name="TextBox 42">
            <a:extLst>
              <a:ext uri="{FF2B5EF4-FFF2-40B4-BE49-F238E27FC236}">
                <a16:creationId xmlns:a16="http://schemas.microsoft.com/office/drawing/2014/main" id="{D4E6C716-FB5D-4FFD-9EB8-32E1FDC071A9}"/>
              </a:ext>
            </a:extLst>
          </p:cNvPr>
          <p:cNvSpPr txBox="1"/>
          <p:nvPr/>
        </p:nvSpPr>
        <p:spPr>
          <a:xfrm>
            <a:off x="1199304" y="3514061"/>
            <a:ext cx="2579172" cy="1092607"/>
          </a:xfrm>
          <a:prstGeom prst="rect">
            <a:avLst/>
          </a:prstGeom>
          <a:noFill/>
        </p:spPr>
        <p:txBody>
          <a:bodyPr wrap="square" rtlCol="0">
            <a:spAutoFit/>
          </a:bodyPr>
          <a:lstStyle/>
          <a:p>
            <a:pPr algn="ctr"/>
            <a:r>
              <a:rPr lang="en-US" sz="1300" dirty="0"/>
              <a:t>- Ascend stairs with</a:t>
            </a:r>
          </a:p>
          <a:p>
            <a:pPr algn="ctr"/>
            <a:r>
              <a:rPr lang="en-US" sz="1300" dirty="0"/>
              <a:t> one hand held</a:t>
            </a:r>
          </a:p>
          <a:p>
            <a:pPr algn="ctr"/>
            <a:r>
              <a:rPr lang="en-US" sz="1300" dirty="0"/>
              <a:t>- Seats himself in a small chair</a:t>
            </a:r>
          </a:p>
          <a:p>
            <a:pPr algn="ctr"/>
            <a:r>
              <a:rPr lang="en-US" sz="1300" dirty="0"/>
              <a:t>- Runs </a:t>
            </a:r>
            <a:r>
              <a:rPr lang="en-US" sz="1300" dirty="0" err="1"/>
              <a:t>stiffingly</a:t>
            </a:r>
            <a:endParaRPr lang="en-US" sz="1300" dirty="0"/>
          </a:p>
          <a:p>
            <a:pPr algn="ctr"/>
            <a:endParaRPr lang="en-US" sz="1300" dirty="0"/>
          </a:p>
        </p:txBody>
      </p:sp>
      <p:sp>
        <p:nvSpPr>
          <p:cNvPr id="44" name="TextBox 43">
            <a:extLst>
              <a:ext uri="{FF2B5EF4-FFF2-40B4-BE49-F238E27FC236}">
                <a16:creationId xmlns:a16="http://schemas.microsoft.com/office/drawing/2014/main" id="{310E410C-1D77-45CB-9D0F-7B1D2524F7B1}"/>
              </a:ext>
            </a:extLst>
          </p:cNvPr>
          <p:cNvSpPr txBox="1"/>
          <p:nvPr/>
        </p:nvSpPr>
        <p:spPr>
          <a:xfrm>
            <a:off x="1433277" y="4659982"/>
            <a:ext cx="1914587" cy="323165"/>
          </a:xfrm>
          <a:prstGeom prst="rect">
            <a:avLst/>
          </a:prstGeom>
          <a:solidFill>
            <a:srgbClr val="FFFF00"/>
          </a:solidFill>
        </p:spPr>
        <p:txBody>
          <a:bodyPr wrap="square" rtlCol="0">
            <a:spAutoFit/>
          </a:bodyPr>
          <a:lstStyle/>
          <a:p>
            <a:pPr algn="ctr"/>
            <a:r>
              <a:rPr lang="en-US" sz="1500" dirty="0"/>
              <a:t>Not walking</a:t>
            </a:r>
          </a:p>
        </p:txBody>
      </p:sp>
      <p:sp>
        <p:nvSpPr>
          <p:cNvPr id="45" name="TextBox 44">
            <a:extLst>
              <a:ext uri="{FF2B5EF4-FFF2-40B4-BE49-F238E27FC236}">
                <a16:creationId xmlns:a16="http://schemas.microsoft.com/office/drawing/2014/main" id="{1F921982-8D18-4E0D-8F3C-4B95178D9BCD}"/>
              </a:ext>
            </a:extLst>
          </p:cNvPr>
          <p:cNvSpPr txBox="1"/>
          <p:nvPr/>
        </p:nvSpPr>
        <p:spPr>
          <a:xfrm>
            <a:off x="-1017" y="4659983"/>
            <a:ext cx="1260649" cy="323165"/>
          </a:xfrm>
          <a:prstGeom prst="rect">
            <a:avLst/>
          </a:prstGeom>
          <a:solidFill>
            <a:srgbClr val="FFFF00"/>
          </a:solidFill>
          <a:ln>
            <a:solidFill>
              <a:srgbClr val="FF0000"/>
            </a:solidFill>
          </a:ln>
        </p:spPr>
        <p:txBody>
          <a:bodyPr wrap="square" rtlCol="0">
            <a:spAutoFit/>
          </a:bodyPr>
          <a:lstStyle/>
          <a:p>
            <a:pPr algn="ctr"/>
            <a:r>
              <a:rPr lang="en-US" sz="1500" dirty="0"/>
              <a:t>18 Months</a:t>
            </a:r>
          </a:p>
        </p:txBody>
      </p:sp>
      <p:sp>
        <p:nvSpPr>
          <p:cNvPr id="46" name="TextBox 45">
            <a:extLst>
              <a:ext uri="{FF2B5EF4-FFF2-40B4-BE49-F238E27FC236}">
                <a16:creationId xmlns:a16="http://schemas.microsoft.com/office/drawing/2014/main" id="{E86FB0C3-D871-4F2C-A1CB-202632A59F99}"/>
              </a:ext>
            </a:extLst>
          </p:cNvPr>
          <p:cNvSpPr txBox="1"/>
          <p:nvPr/>
        </p:nvSpPr>
        <p:spPr>
          <a:xfrm>
            <a:off x="7593202" y="6595488"/>
            <a:ext cx="1472678" cy="553998"/>
          </a:xfrm>
          <a:prstGeom prst="rect">
            <a:avLst/>
          </a:prstGeom>
          <a:noFill/>
        </p:spPr>
        <p:txBody>
          <a:bodyPr wrap="square" rtlCol="0">
            <a:spAutoFit/>
          </a:bodyPr>
          <a:lstStyle/>
          <a:p>
            <a:pPr algn="ctr"/>
            <a:r>
              <a:rPr lang="en-US" sz="1500" dirty="0"/>
              <a:t>No </a:t>
            </a:r>
            <a:r>
              <a:rPr lang="en-US" sz="1500" dirty="0" err="1"/>
              <a:t>usefull</a:t>
            </a:r>
            <a:r>
              <a:rPr lang="en-US" sz="1500" dirty="0"/>
              <a:t> speech</a:t>
            </a:r>
          </a:p>
        </p:txBody>
      </p:sp>
      <p:sp>
        <p:nvSpPr>
          <p:cNvPr id="28" name="Rectangle: Top Corners Snipped 27">
            <a:extLst>
              <a:ext uri="{FF2B5EF4-FFF2-40B4-BE49-F238E27FC236}">
                <a16:creationId xmlns:a16="http://schemas.microsoft.com/office/drawing/2014/main" id="{5EEA34CA-825E-4111-8BCB-92B908BC0BD8}"/>
              </a:ext>
            </a:extLst>
          </p:cNvPr>
          <p:cNvSpPr/>
          <p:nvPr/>
        </p:nvSpPr>
        <p:spPr>
          <a:xfrm>
            <a:off x="1607255" y="211770"/>
            <a:ext cx="1469056"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Gross Motor</a:t>
            </a:r>
          </a:p>
        </p:txBody>
      </p:sp>
      <p:sp>
        <p:nvSpPr>
          <p:cNvPr id="47" name="Rectangle: Top Corners Snipped 46">
            <a:extLst>
              <a:ext uri="{FF2B5EF4-FFF2-40B4-BE49-F238E27FC236}">
                <a16:creationId xmlns:a16="http://schemas.microsoft.com/office/drawing/2014/main" id="{539C33F5-0EBC-4AF3-A3A0-814028CC56FD}"/>
              </a:ext>
            </a:extLst>
          </p:cNvPr>
          <p:cNvSpPr/>
          <p:nvPr/>
        </p:nvSpPr>
        <p:spPr>
          <a:xfrm>
            <a:off x="7583919" y="195488"/>
            <a:ext cx="1380569"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Language</a:t>
            </a:r>
          </a:p>
        </p:txBody>
      </p:sp>
      <p:sp>
        <p:nvSpPr>
          <p:cNvPr id="48" name="Rectangle: Top Corners Snipped 47">
            <a:extLst>
              <a:ext uri="{FF2B5EF4-FFF2-40B4-BE49-F238E27FC236}">
                <a16:creationId xmlns:a16="http://schemas.microsoft.com/office/drawing/2014/main" id="{63CC55D2-6A9F-4B82-B526-9A4142410D81}"/>
              </a:ext>
            </a:extLst>
          </p:cNvPr>
          <p:cNvSpPr/>
          <p:nvPr/>
        </p:nvSpPr>
        <p:spPr>
          <a:xfrm>
            <a:off x="5783719" y="195486"/>
            <a:ext cx="1380569" cy="28803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Social</a:t>
            </a:r>
          </a:p>
        </p:txBody>
      </p:sp>
      <p:sp>
        <p:nvSpPr>
          <p:cNvPr id="49" name="Rectangle: Top Corners Snipped 48">
            <a:extLst>
              <a:ext uri="{FF2B5EF4-FFF2-40B4-BE49-F238E27FC236}">
                <a16:creationId xmlns:a16="http://schemas.microsoft.com/office/drawing/2014/main" id="{C2362702-9926-4C24-822B-35729903153A}"/>
              </a:ext>
            </a:extLst>
          </p:cNvPr>
          <p:cNvSpPr/>
          <p:nvPr/>
        </p:nvSpPr>
        <p:spPr>
          <a:xfrm>
            <a:off x="3839503" y="195487"/>
            <a:ext cx="1380569"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Fine Motor</a:t>
            </a:r>
          </a:p>
        </p:txBody>
      </p:sp>
      <p:sp>
        <p:nvSpPr>
          <p:cNvPr id="51" name="TextBox 50">
            <a:extLst>
              <a:ext uri="{FF2B5EF4-FFF2-40B4-BE49-F238E27FC236}">
                <a16:creationId xmlns:a16="http://schemas.microsoft.com/office/drawing/2014/main" id="{8E8C3B35-D449-4225-A374-347AA8D4E4E8}"/>
              </a:ext>
            </a:extLst>
          </p:cNvPr>
          <p:cNvSpPr txBox="1"/>
          <p:nvPr/>
        </p:nvSpPr>
        <p:spPr>
          <a:xfrm>
            <a:off x="3507402" y="3586069"/>
            <a:ext cx="2353154" cy="692497"/>
          </a:xfrm>
          <a:prstGeom prst="rect">
            <a:avLst/>
          </a:prstGeom>
          <a:noFill/>
        </p:spPr>
        <p:txBody>
          <a:bodyPr wrap="square">
            <a:spAutoFit/>
          </a:bodyPr>
          <a:lstStyle/>
          <a:p>
            <a:pPr algn="ctr"/>
            <a:r>
              <a:rPr lang="en-US" sz="1300" dirty="0">
                <a:solidFill>
                  <a:srgbClr val="000000"/>
                </a:solidFill>
              </a:rPr>
              <a:t>Build </a:t>
            </a:r>
            <a:r>
              <a:rPr lang="en-US" sz="1300" dirty="0" err="1">
                <a:solidFill>
                  <a:srgbClr val="000000"/>
                </a:solidFill>
              </a:rPr>
              <a:t>towes</a:t>
            </a:r>
            <a:r>
              <a:rPr lang="en-US" sz="1300" dirty="0">
                <a:solidFill>
                  <a:srgbClr val="000000"/>
                </a:solidFill>
              </a:rPr>
              <a:t> of 3 cubes</a:t>
            </a:r>
          </a:p>
          <a:p>
            <a:pPr algn="ctr"/>
            <a:r>
              <a:rPr lang="en-US" sz="1300" dirty="0">
                <a:solidFill>
                  <a:srgbClr val="000000"/>
                </a:solidFill>
              </a:rPr>
              <a:t>Points to parts on request</a:t>
            </a:r>
          </a:p>
          <a:p>
            <a:pPr algn="ctr"/>
            <a:r>
              <a:rPr lang="en-US" sz="1300" dirty="0">
                <a:solidFill>
                  <a:srgbClr val="000000"/>
                </a:solidFill>
              </a:rPr>
              <a:t>Feeds himself by a spoon</a:t>
            </a:r>
            <a:endParaRPr lang="ar-EG" sz="1300" dirty="0">
              <a:solidFill>
                <a:srgbClr val="000000"/>
              </a:solidFill>
            </a:endParaRPr>
          </a:p>
        </p:txBody>
      </p:sp>
    </p:spTree>
    <p:extLst>
      <p:ext uri="{BB962C8B-B14F-4D97-AF65-F5344CB8AC3E}">
        <p14:creationId xmlns:p14="http://schemas.microsoft.com/office/powerpoint/2010/main" val="28538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fade">
                                      <p:cBhvr>
                                        <p:cTn id="1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P spid="15" grpId="0"/>
      <p:bldP spid="19" grpId="0" animBg="1"/>
      <p:bldP spid="20" grpId="0" animBg="1"/>
      <p:bldP spid="21" grpId="0" animBg="1"/>
      <p:bldP spid="24" grpId="0"/>
      <p:bldP spid="26" grpId="0" animBg="1"/>
      <p:bldP spid="29" grpId="0"/>
      <p:bldP spid="30" grpId="0"/>
      <p:bldP spid="31" grpId="0" animBg="1"/>
      <p:bldP spid="32" grpId="0"/>
      <p:bldP spid="33" grpId="0"/>
      <p:bldP spid="35" grpId="0" animBg="1"/>
      <p:bldP spid="36" grpId="0" animBg="1"/>
      <p:bldP spid="37" grpId="0" animBg="1"/>
      <p:bldP spid="39" grpId="0" animBg="1"/>
      <p:bldP spid="41" grpId="0"/>
      <p:bldP spid="42" grpId="0"/>
      <p:bldP spid="43" grpId="0"/>
      <p:bldP spid="44" grpId="0" animBg="1"/>
      <p:bldP spid="45" grpId="0" animBg="1"/>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745C56-44EE-4D38-9AAE-EBB37D826FE6}"/>
              </a:ext>
            </a:extLst>
          </p:cNvPr>
          <p:cNvSpPr txBox="1"/>
          <p:nvPr/>
        </p:nvSpPr>
        <p:spPr>
          <a:xfrm>
            <a:off x="1309086" y="417242"/>
            <a:ext cx="1925960" cy="738664"/>
          </a:xfrm>
          <a:prstGeom prst="rect">
            <a:avLst/>
          </a:prstGeom>
          <a:noFill/>
        </p:spPr>
        <p:txBody>
          <a:bodyPr wrap="square">
            <a:spAutoFit/>
          </a:bodyPr>
          <a:lstStyle/>
          <a:p>
            <a:pPr algn="ctr"/>
            <a:r>
              <a:rPr lang="en-US" sz="1400" dirty="0"/>
              <a:t>Run Well. Ascend&amp; Descend stairs alone With: 1 step at time</a:t>
            </a:r>
          </a:p>
        </p:txBody>
      </p:sp>
      <p:sp>
        <p:nvSpPr>
          <p:cNvPr id="8" name="TextBox 7">
            <a:extLst>
              <a:ext uri="{FF2B5EF4-FFF2-40B4-BE49-F238E27FC236}">
                <a16:creationId xmlns:a16="http://schemas.microsoft.com/office/drawing/2014/main" id="{57B7D53E-6FEA-47D9-81BD-00054159AF92}"/>
              </a:ext>
            </a:extLst>
          </p:cNvPr>
          <p:cNvSpPr txBox="1"/>
          <p:nvPr/>
        </p:nvSpPr>
        <p:spPr>
          <a:xfrm>
            <a:off x="6968622" y="479323"/>
            <a:ext cx="2175378" cy="523220"/>
          </a:xfrm>
          <a:prstGeom prst="rect">
            <a:avLst/>
          </a:prstGeom>
          <a:noFill/>
        </p:spPr>
        <p:txBody>
          <a:bodyPr wrap="square">
            <a:spAutoFit/>
          </a:bodyPr>
          <a:lstStyle/>
          <a:p>
            <a:pPr algn="ctr"/>
            <a:r>
              <a:rPr lang="en-US" sz="1400" dirty="0"/>
              <a:t>Sentences of 2-3</a:t>
            </a:r>
          </a:p>
          <a:p>
            <a:pPr algn="ctr"/>
            <a:r>
              <a:rPr lang="en-US" sz="1400" dirty="0"/>
              <a:t> words </a:t>
            </a:r>
          </a:p>
        </p:txBody>
      </p:sp>
      <p:sp>
        <p:nvSpPr>
          <p:cNvPr id="10" name="TextBox 9">
            <a:extLst>
              <a:ext uri="{FF2B5EF4-FFF2-40B4-BE49-F238E27FC236}">
                <a16:creationId xmlns:a16="http://schemas.microsoft.com/office/drawing/2014/main" id="{56A418F5-6EC0-4955-895A-AF42F7D96C27}"/>
              </a:ext>
            </a:extLst>
          </p:cNvPr>
          <p:cNvSpPr txBox="1"/>
          <p:nvPr/>
        </p:nvSpPr>
        <p:spPr>
          <a:xfrm>
            <a:off x="3424604" y="339502"/>
            <a:ext cx="1800200" cy="954107"/>
          </a:xfrm>
          <a:prstGeom prst="rect">
            <a:avLst/>
          </a:prstGeom>
          <a:noFill/>
        </p:spPr>
        <p:txBody>
          <a:bodyPr wrap="square">
            <a:spAutoFit/>
          </a:bodyPr>
          <a:lstStyle/>
          <a:p>
            <a:pPr algn="ctr"/>
            <a:r>
              <a:rPr lang="en-US" sz="1400" dirty="0"/>
              <a:t>Build tower of 6 </a:t>
            </a:r>
          </a:p>
          <a:p>
            <a:pPr algn="ctr"/>
            <a:r>
              <a:rPr lang="en-US" sz="1400" dirty="0"/>
              <a:t>cubes. </a:t>
            </a:r>
          </a:p>
          <a:p>
            <a:pPr algn="ctr"/>
            <a:r>
              <a:rPr lang="en-US" sz="1400" dirty="0"/>
              <a:t>Draw a line </a:t>
            </a:r>
          </a:p>
          <a:p>
            <a:pPr algn="ctr"/>
            <a:r>
              <a:rPr lang="en-US" sz="1400" dirty="0"/>
              <a:t>(not imitate )</a:t>
            </a:r>
          </a:p>
        </p:txBody>
      </p:sp>
      <p:sp>
        <p:nvSpPr>
          <p:cNvPr id="12" name="TextBox 11">
            <a:extLst>
              <a:ext uri="{FF2B5EF4-FFF2-40B4-BE49-F238E27FC236}">
                <a16:creationId xmlns:a16="http://schemas.microsoft.com/office/drawing/2014/main" id="{46A672F0-1BB4-4F1E-B3AA-AE9F80BD9F44}"/>
              </a:ext>
            </a:extLst>
          </p:cNvPr>
          <p:cNvSpPr txBox="1"/>
          <p:nvPr/>
        </p:nvSpPr>
        <p:spPr>
          <a:xfrm>
            <a:off x="5414362" y="405360"/>
            <a:ext cx="1707740" cy="523220"/>
          </a:xfrm>
          <a:prstGeom prst="rect">
            <a:avLst/>
          </a:prstGeom>
          <a:noFill/>
        </p:spPr>
        <p:txBody>
          <a:bodyPr wrap="square">
            <a:spAutoFit/>
          </a:bodyPr>
          <a:lstStyle/>
          <a:p>
            <a:pPr algn="ctr"/>
            <a:r>
              <a:rPr lang="en-US" sz="1400" dirty="0"/>
              <a:t>Play with other </a:t>
            </a:r>
          </a:p>
          <a:p>
            <a:pPr algn="ctr"/>
            <a:r>
              <a:rPr lang="en-US" sz="1400" dirty="0"/>
              <a:t>children. </a:t>
            </a:r>
          </a:p>
        </p:txBody>
      </p:sp>
      <p:sp>
        <p:nvSpPr>
          <p:cNvPr id="14" name="TextBox 13">
            <a:extLst>
              <a:ext uri="{FF2B5EF4-FFF2-40B4-BE49-F238E27FC236}">
                <a16:creationId xmlns:a16="http://schemas.microsoft.com/office/drawing/2014/main" id="{8F86EEBA-B6F8-4DB3-A30C-92E071E782D5}"/>
              </a:ext>
            </a:extLst>
          </p:cNvPr>
          <p:cNvSpPr txBox="1"/>
          <p:nvPr/>
        </p:nvSpPr>
        <p:spPr>
          <a:xfrm>
            <a:off x="112818" y="725544"/>
            <a:ext cx="858026" cy="338554"/>
          </a:xfrm>
          <a:prstGeom prst="rect">
            <a:avLst/>
          </a:prstGeom>
          <a:noFill/>
          <a:ln>
            <a:solidFill>
              <a:srgbClr val="FF0000"/>
            </a:solidFill>
          </a:ln>
        </p:spPr>
        <p:txBody>
          <a:bodyPr wrap="square">
            <a:spAutoFit/>
          </a:bodyPr>
          <a:lstStyle/>
          <a:p>
            <a:r>
              <a:rPr lang="en-US" sz="1600" dirty="0"/>
              <a:t>2 Years</a:t>
            </a:r>
          </a:p>
        </p:txBody>
      </p:sp>
      <p:sp>
        <p:nvSpPr>
          <p:cNvPr id="16" name="TextBox 15">
            <a:extLst>
              <a:ext uri="{FF2B5EF4-FFF2-40B4-BE49-F238E27FC236}">
                <a16:creationId xmlns:a16="http://schemas.microsoft.com/office/drawing/2014/main" id="{D8D4FADF-15FD-484B-A60E-68B979D53369}"/>
              </a:ext>
            </a:extLst>
          </p:cNvPr>
          <p:cNvSpPr txBox="1"/>
          <p:nvPr/>
        </p:nvSpPr>
        <p:spPr>
          <a:xfrm>
            <a:off x="7169832" y="1930936"/>
            <a:ext cx="1938672" cy="784830"/>
          </a:xfrm>
          <a:prstGeom prst="rect">
            <a:avLst/>
          </a:prstGeom>
          <a:noFill/>
        </p:spPr>
        <p:txBody>
          <a:bodyPr wrap="square">
            <a:spAutoFit/>
          </a:bodyPr>
          <a:lstStyle/>
          <a:p>
            <a:pPr algn="ctr"/>
            <a:r>
              <a:rPr lang="en-US" sz="1500" dirty="0"/>
              <a:t>Sentences of 4 </a:t>
            </a:r>
          </a:p>
          <a:p>
            <a:pPr algn="ctr"/>
            <a:r>
              <a:rPr lang="en-US" sz="1500" dirty="0"/>
              <a:t>words together</a:t>
            </a:r>
          </a:p>
          <a:p>
            <a:pPr algn="ctr" rtl="1"/>
            <a:r>
              <a:rPr lang="en-US" sz="1500" dirty="0"/>
              <a:t>Recognizes 4 colors</a:t>
            </a:r>
          </a:p>
        </p:txBody>
      </p:sp>
      <p:sp>
        <p:nvSpPr>
          <p:cNvPr id="18" name="TextBox 17">
            <a:extLst>
              <a:ext uri="{FF2B5EF4-FFF2-40B4-BE49-F238E27FC236}">
                <a16:creationId xmlns:a16="http://schemas.microsoft.com/office/drawing/2014/main" id="{99BCE1D6-6778-4924-BF7F-6F08E34177AA}"/>
              </a:ext>
            </a:extLst>
          </p:cNvPr>
          <p:cNvSpPr txBox="1"/>
          <p:nvPr/>
        </p:nvSpPr>
        <p:spPr>
          <a:xfrm>
            <a:off x="105308" y="1923678"/>
            <a:ext cx="803259" cy="338554"/>
          </a:xfrm>
          <a:prstGeom prst="rect">
            <a:avLst/>
          </a:prstGeom>
          <a:noFill/>
          <a:ln>
            <a:solidFill>
              <a:srgbClr val="FF0000"/>
            </a:solidFill>
          </a:ln>
        </p:spPr>
        <p:txBody>
          <a:bodyPr wrap="square">
            <a:spAutoFit/>
          </a:bodyPr>
          <a:lstStyle/>
          <a:p>
            <a:r>
              <a:rPr lang="en-US" sz="1600" dirty="0"/>
              <a:t>30 M </a:t>
            </a:r>
          </a:p>
        </p:txBody>
      </p:sp>
      <p:sp>
        <p:nvSpPr>
          <p:cNvPr id="20" name="TextBox 19">
            <a:extLst>
              <a:ext uri="{FF2B5EF4-FFF2-40B4-BE49-F238E27FC236}">
                <a16:creationId xmlns:a16="http://schemas.microsoft.com/office/drawing/2014/main" id="{533248AD-E48B-4866-A94B-7635AAEB4152}"/>
              </a:ext>
            </a:extLst>
          </p:cNvPr>
          <p:cNvSpPr txBox="1"/>
          <p:nvPr/>
        </p:nvSpPr>
        <p:spPr>
          <a:xfrm>
            <a:off x="1207911" y="1707654"/>
            <a:ext cx="2003448" cy="1015663"/>
          </a:xfrm>
          <a:prstGeom prst="rect">
            <a:avLst/>
          </a:prstGeom>
          <a:noFill/>
        </p:spPr>
        <p:txBody>
          <a:bodyPr wrap="square">
            <a:spAutoFit/>
          </a:bodyPr>
          <a:lstStyle/>
          <a:p>
            <a:pPr algn="ctr"/>
            <a:r>
              <a:rPr lang="en-US" sz="1500" dirty="0"/>
              <a:t>-Ascend stairs: with </a:t>
            </a:r>
          </a:p>
          <a:p>
            <a:pPr algn="ctr"/>
            <a:r>
              <a:rPr lang="en-US" sz="1500" dirty="0"/>
              <a:t>alternate feet.</a:t>
            </a:r>
          </a:p>
          <a:p>
            <a:pPr algn="ctr"/>
            <a:r>
              <a:rPr lang="en-US" sz="1500" dirty="0"/>
              <a:t> -Seats himself in a</a:t>
            </a:r>
          </a:p>
          <a:p>
            <a:pPr algn="ctr"/>
            <a:r>
              <a:rPr lang="en-US" sz="1500" dirty="0"/>
              <a:t> small chair.</a:t>
            </a:r>
          </a:p>
        </p:txBody>
      </p:sp>
      <p:sp>
        <p:nvSpPr>
          <p:cNvPr id="22" name="TextBox 21">
            <a:extLst>
              <a:ext uri="{FF2B5EF4-FFF2-40B4-BE49-F238E27FC236}">
                <a16:creationId xmlns:a16="http://schemas.microsoft.com/office/drawing/2014/main" id="{E32AE77C-F50D-4CA3-8B33-C5ADD4ADAC96}"/>
              </a:ext>
            </a:extLst>
          </p:cNvPr>
          <p:cNvSpPr txBox="1"/>
          <p:nvPr/>
        </p:nvSpPr>
        <p:spPr>
          <a:xfrm>
            <a:off x="3251373" y="1937408"/>
            <a:ext cx="2164212" cy="523220"/>
          </a:xfrm>
          <a:prstGeom prst="rect">
            <a:avLst/>
          </a:prstGeom>
          <a:noFill/>
        </p:spPr>
        <p:txBody>
          <a:bodyPr wrap="square">
            <a:spAutoFit/>
          </a:bodyPr>
          <a:lstStyle/>
          <a:p>
            <a:pPr algn="ctr"/>
            <a:r>
              <a:rPr lang="en-US" sz="1400" dirty="0"/>
              <a:t> Build tower of 9 blocks. </a:t>
            </a:r>
          </a:p>
          <a:p>
            <a:pPr algn="ctr"/>
            <a:r>
              <a:rPr lang="en-US" sz="1400" dirty="0"/>
              <a:t>Copies circles &amp; Crosses</a:t>
            </a:r>
          </a:p>
        </p:txBody>
      </p:sp>
      <p:sp>
        <p:nvSpPr>
          <p:cNvPr id="24" name="TextBox 23">
            <a:extLst>
              <a:ext uri="{FF2B5EF4-FFF2-40B4-BE49-F238E27FC236}">
                <a16:creationId xmlns:a16="http://schemas.microsoft.com/office/drawing/2014/main" id="{FE768188-8080-4D20-A5F8-FCF9401B0592}"/>
              </a:ext>
            </a:extLst>
          </p:cNvPr>
          <p:cNvSpPr txBox="1"/>
          <p:nvPr/>
        </p:nvSpPr>
        <p:spPr>
          <a:xfrm>
            <a:off x="5282260" y="2000622"/>
            <a:ext cx="2175378" cy="523220"/>
          </a:xfrm>
          <a:prstGeom prst="rect">
            <a:avLst/>
          </a:prstGeom>
          <a:noFill/>
        </p:spPr>
        <p:txBody>
          <a:bodyPr wrap="square">
            <a:spAutoFit/>
          </a:bodyPr>
          <a:lstStyle/>
          <a:p>
            <a:pPr algn="ctr"/>
            <a:r>
              <a:rPr lang="en-US" sz="1400" dirty="0"/>
              <a:t>Eats with knife &amp; fork </a:t>
            </a:r>
          </a:p>
          <a:p>
            <a:pPr algn="ctr"/>
            <a:r>
              <a:rPr lang="en-US" sz="1400" dirty="0"/>
              <a:t>Goes to Toilet alone</a:t>
            </a:r>
          </a:p>
        </p:txBody>
      </p:sp>
      <p:sp>
        <p:nvSpPr>
          <p:cNvPr id="26" name="TextBox 25">
            <a:extLst>
              <a:ext uri="{FF2B5EF4-FFF2-40B4-BE49-F238E27FC236}">
                <a16:creationId xmlns:a16="http://schemas.microsoft.com/office/drawing/2014/main" id="{1A22349C-80CA-43DD-9901-2741B47C37CF}"/>
              </a:ext>
            </a:extLst>
          </p:cNvPr>
          <p:cNvSpPr txBox="1"/>
          <p:nvPr/>
        </p:nvSpPr>
        <p:spPr>
          <a:xfrm>
            <a:off x="7213484" y="3507854"/>
            <a:ext cx="1823012" cy="784830"/>
          </a:xfrm>
          <a:prstGeom prst="rect">
            <a:avLst/>
          </a:prstGeom>
          <a:solidFill>
            <a:srgbClr val="FFFF00"/>
          </a:solidFill>
        </p:spPr>
        <p:txBody>
          <a:bodyPr wrap="square">
            <a:spAutoFit/>
          </a:bodyPr>
          <a:lstStyle/>
          <a:p>
            <a:pPr algn="ctr"/>
            <a:r>
              <a:rPr lang="en-US" sz="1500" dirty="0"/>
              <a:t>Know Full name, </a:t>
            </a:r>
          </a:p>
          <a:p>
            <a:pPr algn="ctr"/>
            <a:r>
              <a:rPr lang="en-US" sz="1500" dirty="0"/>
              <a:t>age &amp; sex.</a:t>
            </a:r>
          </a:p>
          <a:p>
            <a:pPr algn="ctr"/>
            <a:r>
              <a:rPr lang="en-US" sz="1500" dirty="0"/>
              <a:t> Recognize colors</a:t>
            </a:r>
          </a:p>
        </p:txBody>
      </p:sp>
      <p:sp>
        <p:nvSpPr>
          <p:cNvPr id="28" name="TextBox 27">
            <a:extLst>
              <a:ext uri="{FF2B5EF4-FFF2-40B4-BE49-F238E27FC236}">
                <a16:creationId xmlns:a16="http://schemas.microsoft.com/office/drawing/2014/main" id="{7FD1861A-F493-47E7-A572-E36C6AE75A9D}"/>
              </a:ext>
            </a:extLst>
          </p:cNvPr>
          <p:cNvSpPr txBox="1"/>
          <p:nvPr/>
        </p:nvSpPr>
        <p:spPr>
          <a:xfrm>
            <a:off x="107504" y="2931790"/>
            <a:ext cx="803259" cy="338554"/>
          </a:xfrm>
          <a:prstGeom prst="rect">
            <a:avLst/>
          </a:prstGeom>
          <a:noFill/>
          <a:ln>
            <a:solidFill>
              <a:srgbClr val="0070C0"/>
            </a:solidFill>
          </a:ln>
        </p:spPr>
        <p:txBody>
          <a:bodyPr wrap="square">
            <a:spAutoFit/>
          </a:bodyPr>
          <a:lstStyle/>
          <a:p>
            <a:r>
              <a:rPr lang="en-US" sz="1600" dirty="0"/>
              <a:t>36 M </a:t>
            </a:r>
          </a:p>
        </p:txBody>
      </p:sp>
      <p:sp>
        <p:nvSpPr>
          <p:cNvPr id="30" name="TextBox 29">
            <a:extLst>
              <a:ext uri="{FF2B5EF4-FFF2-40B4-BE49-F238E27FC236}">
                <a16:creationId xmlns:a16="http://schemas.microsoft.com/office/drawing/2014/main" id="{10EEF746-E0DD-4ABC-8003-E93376B7B9F7}"/>
              </a:ext>
            </a:extLst>
          </p:cNvPr>
          <p:cNvSpPr txBox="1"/>
          <p:nvPr/>
        </p:nvSpPr>
        <p:spPr>
          <a:xfrm>
            <a:off x="1051118" y="2787774"/>
            <a:ext cx="2228110" cy="738664"/>
          </a:xfrm>
          <a:prstGeom prst="rect">
            <a:avLst/>
          </a:prstGeom>
          <a:noFill/>
        </p:spPr>
        <p:txBody>
          <a:bodyPr wrap="square">
            <a:spAutoFit/>
          </a:bodyPr>
          <a:lstStyle/>
          <a:p>
            <a:pPr algn="ctr"/>
            <a:r>
              <a:rPr lang="en-US" sz="1400" dirty="0"/>
              <a:t>Rides and pedals </a:t>
            </a:r>
          </a:p>
          <a:p>
            <a:pPr algn="ctr"/>
            <a:r>
              <a:rPr lang="en-US" sz="1400" dirty="0"/>
              <a:t>Tricycle -Climb up stairs well jump on spot </a:t>
            </a:r>
          </a:p>
        </p:txBody>
      </p:sp>
      <p:sp>
        <p:nvSpPr>
          <p:cNvPr id="31" name="TextBox 30">
            <a:extLst>
              <a:ext uri="{FF2B5EF4-FFF2-40B4-BE49-F238E27FC236}">
                <a16:creationId xmlns:a16="http://schemas.microsoft.com/office/drawing/2014/main" id="{F6A46509-C808-4415-8B22-2FEADD8ADBEC}"/>
              </a:ext>
            </a:extLst>
          </p:cNvPr>
          <p:cNvSpPr txBox="1"/>
          <p:nvPr/>
        </p:nvSpPr>
        <p:spPr>
          <a:xfrm>
            <a:off x="1043608" y="1275606"/>
            <a:ext cx="2351187" cy="338554"/>
          </a:xfrm>
          <a:prstGeom prst="rect">
            <a:avLst/>
          </a:prstGeom>
          <a:solidFill>
            <a:srgbClr val="FFFF00"/>
          </a:solidFill>
        </p:spPr>
        <p:txBody>
          <a:bodyPr wrap="square" rtlCol="0">
            <a:spAutoFit/>
          </a:bodyPr>
          <a:lstStyle/>
          <a:p>
            <a:pPr algn="ctr"/>
            <a:r>
              <a:rPr lang="en-US" sz="1600" dirty="0"/>
              <a:t>Aimless overactivity</a:t>
            </a:r>
          </a:p>
        </p:txBody>
      </p:sp>
      <p:sp>
        <p:nvSpPr>
          <p:cNvPr id="32" name="TextBox 31">
            <a:extLst>
              <a:ext uri="{FF2B5EF4-FFF2-40B4-BE49-F238E27FC236}">
                <a16:creationId xmlns:a16="http://schemas.microsoft.com/office/drawing/2014/main" id="{A92FDA99-84EA-4C16-B6CF-527FB56A18AA}"/>
              </a:ext>
            </a:extLst>
          </p:cNvPr>
          <p:cNvSpPr txBox="1"/>
          <p:nvPr/>
        </p:nvSpPr>
        <p:spPr>
          <a:xfrm>
            <a:off x="72527" y="1286314"/>
            <a:ext cx="898317" cy="338554"/>
          </a:xfrm>
          <a:prstGeom prst="rect">
            <a:avLst/>
          </a:prstGeom>
          <a:solidFill>
            <a:srgbClr val="FFFF00"/>
          </a:solidFill>
          <a:ln>
            <a:solidFill>
              <a:srgbClr val="0070C0"/>
            </a:solidFill>
          </a:ln>
        </p:spPr>
        <p:txBody>
          <a:bodyPr wrap="square" rtlCol="0">
            <a:spAutoFit/>
          </a:bodyPr>
          <a:lstStyle/>
          <a:p>
            <a:pPr algn="ctr"/>
            <a:r>
              <a:rPr lang="en-US" sz="1600" dirty="0"/>
              <a:t>2 Years</a:t>
            </a:r>
          </a:p>
        </p:txBody>
      </p:sp>
      <p:sp>
        <p:nvSpPr>
          <p:cNvPr id="33" name="TextBox 32">
            <a:extLst>
              <a:ext uri="{FF2B5EF4-FFF2-40B4-BE49-F238E27FC236}">
                <a16:creationId xmlns:a16="http://schemas.microsoft.com/office/drawing/2014/main" id="{7A992BDD-DEE2-4763-8D47-3B0672287E7C}"/>
              </a:ext>
            </a:extLst>
          </p:cNvPr>
          <p:cNvSpPr txBox="1"/>
          <p:nvPr/>
        </p:nvSpPr>
        <p:spPr>
          <a:xfrm>
            <a:off x="3217228" y="3623805"/>
            <a:ext cx="1930836" cy="323165"/>
          </a:xfrm>
          <a:prstGeom prst="rect">
            <a:avLst/>
          </a:prstGeom>
          <a:solidFill>
            <a:srgbClr val="FFFF00"/>
          </a:solidFill>
        </p:spPr>
        <p:txBody>
          <a:bodyPr wrap="square" rtlCol="0">
            <a:spAutoFit/>
          </a:bodyPr>
          <a:lstStyle/>
          <a:p>
            <a:pPr algn="ctr"/>
            <a:r>
              <a:rPr lang="en-US" sz="1500" dirty="0"/>
              <a:t>Cannot draw circle</a:t>
            </a:r>
          </a:p>
        </p:txBody>
      </p:sp>
      <p:sp>
        <p:nvSpPr>
          <p:cNvPr id="34" name="TextBox 33">
            <a:extLst>
              <a:ext uri="{FF2B5EF4-FFF2-40B4-BE49-F238E27FC236}">
                <a16:creationId xmlns:a16="http://schemas.microsoft.com/office/drawing/2014/main" id="{0859BF19-7F80-43A4-8F04-05A26C01EBD3}"/>
              </a:ext>
            </a:extLst>
          </p:cNvPr>
          <p:cNvSpPr txBox="1"/>
          <p:nvPr/>
        </p:nvSpPr>
        <p:spPr>
          <a:xfrm>
            <a:off x="72527" y="3695813"/>
            <a:ext cx="938300" cy="338554"/>
          </a:xfrm>
          <a:prstGeom prst="rect">
            <a:avLst/>
          </a:prstGeom>
          <a:solidFill>
            <a:srgbClr val="FFFF00"/>
          </a:solidFill>
          <a:ln>
            <a:solidFill>
              <a:srgbClr val="FF0000"/>
            </a:solidFill>
          </a:ln>
        </p:spPr>
        <p:txBody>
          <a:bodyPr wrap="square" rtlCol="0">
            <a:spAutoFit/>
          </a:bodyPr>
          <a:lstStyle/>
          <a:p>
            <a:pPr algn="ctr"/>
            <a:r>
              <a:rPr lang="en-US" sz="1600" dirty="0"/>
              <a:t>3 Years</a:t>
            </a:r>
          </a:p>
        </p:txBody>
      </p:sp>
      <p:sp>
        <p:nvSpPr>
          <p:cNvPr id="35" name="TextBox 34">
            <a:extLst>
              <a:ext uri="{FF2B5EF4-FFF2-40B4-BE49-F238E27FC236}">
                <a16:creationId xmlns:a16="http://schemas.microsoft.com/office/drawing/2014/main" id="{DA48B24A-0FCD-46BD-A91D-CA73D98A1B94}"/>
              </a:ext>
            </a:extLst>
          </p:cNvPr>
          <p:cNvSpPr txBox="1"/>
          <p:nvPr/>
        </p:nvSpPr>
        <p:spPr>
          <a:xfrm>
            <a:off x="5317245" y="3638149"/>
            <a:ext cx="1775035" cy="553998"/>
          </a:xfrm>
          <a:prstGeom prst="rect">
            <a:avLst/>
          </a:prstGeom>
          <a:solidFill>
            <a:srgbClr val="FFFF00"/>
          </a:solidFill>
        </p:spPr>
        <p:txBody>
          <a:bodyPr wrap="square" rtlCol="0">
            <a:spAutoFit/>
          </a:bodyPr>
          <a:lstStyle/>
          <a:p>
            <a:pPr algn="ctr"/>
            <a:r>
              <a:rPr lang="en-US" sz="1500" dirty="0"/>
              <a:t>Not Comes when </a:t>
            </a:r>
          </a:p>
          <a:p>
            <a:pPr algn="ctr"/>
            <a:r>
              <a:rPr lang="en-US" sz="1500" dirty="0"/>
              <a:t>called to play</a:t>
            </a:r>
          </a:p>
        </p:txBody>
      </p:sp>
      <p:sp>
        <p:nvSpPr>
          <p:cNvPr id="21" name="Rectangle: Top Corners Snipped 20">
            <a:extLst>
              <a:ext uri="{FF2B5EF4-FFF2-40B4-BE49-F238E27FC236}">
                <a16:creationId xmlns:a16="http://schemas.microsoft.com/office/drawing/2014/main" id="{4550274B-D9F3-4F77-85DD-7EF0A357D0CC}"/>
              </a:ext>
            </a:extLst>
          </p:cNvPr>
          <p:cNvSpPr/>
          <p:nvPr/>
        </p:nvSpPr>
        <p:spPr>
          <a:xfrm>
            <a:off x="1607255" y="67753"/>
            <a:ext cx="1469056"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Gross Motor</a:t>
            </a:r>
          </a:p>
        </p:txBody>
      </p:sp>
      <p:sp>
        <p:nvSpPr>
          <p:cNvPr id="23" name="Rectangle: Top Corners Snipped 22">
            <a:extLst>
              <a:ext uri="{FF2B5EF4-FFF2-40B4-BE49-F238E27FC236}">
                <a16:creationId xmlns:a16="http://schemas.microsoft.com/office/drawing/2014/main" id="{CB44EB52-2B3A-4A1A-A118-54A9333C72C4}"/>
              </a:ext>
            </a:extLst>
          </p:cNvPr>
          <p:cNvSpPr/>
          <p:nvPr/>
        </p:nvSpPr>
        <p:spPr>
          <a:xfrm>
            <a:off x="7402596" y="39654"/>
            <a:ext cx="1380569"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p>
        </p:txBody>
      </p:sp>
      <p:sp>
        <p:nvSpPr>
          <p:cNvPr id="25" name="Rectangle: Top Corners Snipped 24">
            <a:extLst>
              <a:ext uri="{FF2B5EF4-FFF2-40B4-BE49-F238E27FC236}">
                <a16:creationId xmlns:a16="http://schemas.microsoft.com/office/drawing/2014/main" id="{4D28F684-A094-4E34-8CF5-6708F62BD8B1}"/>
              </a:ext>
            </a:extLst>
          </p:cNvPr>
          <p:cNvSpPr/>
          <p:nvPr/>
        </p:nvSpPr>
        <p:spPr>
          <a:xfrm>
            <a:off x="5495687" y="51469"/>
            <a:ext cx="1380569" cy="28803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a:t>
            </a:r>
          </a:p>
        </p:txBody>
      </p:sp>
      <p:sp>
        <p:nvSpPr>
          <p:cNvPr id="27" name="Rectangle: Top Corners Snipped 26">
            <a:extLst>
              <a:ext uri="{FF2B5EF4-FFF2-40B4-BE49-F238E27FC236}">
                <a16:creationId xmlns:a16="http://schemas.microsoft.com/office/drawing/2014/main" id="{6F43DE64-6016-459D-B8A1-74B3C5713938}"/>
              </a:ext>
            </a:extLst>
          </p:cNvPr>
          <p:cNvSpPr/>
          <p:nvPr/>
        </p:nvSpPr>
        <p:spPr>
          <a:xfrm>
            <a:off x="3557679" y="51469"/>
            <a:ext cx="1380569"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Fine Motor</a:t>
            </a:r>
          </a:p>
        </p:txBody>
      </p:sp>
    </p:spTree>
    <p:extLst>
      <p:ext uri="{BB962C8B-B14F-4D97-AF65-F5344CB8AC3E}">
        <p14:creationId xmlns:p14="http://schemas.microsoft.com/office/powerpoint/2010/main" val="186550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46695"/>
            <a:ext cx="9144000" cy="857250"/>
          </a:xfrm>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sz="2400" b="1" dirty="0"/>
              <a:t>Growth: </a:t>
            </a:r>
            <a:r>
              <a:rPr lang="en-US" sz="2400" dirty="0"/>
              <a:t>: increase in mass and dimension of the body, it </a:t>
            </a:r>
          </a:p>
          <a:p>
            <a:pPr marL="0" indent="0">
              <a:buNone/>
            </a:pPr>
            <a:r>
              <a:rPr lang="en-US" sz="2400" dirty="0"/>
              <a:t>    includes aspects as weight, length and head circumference.</a:t>
            </a:r>
          </a:p>
          <a:p>
            <a:r>
              <a:rPr lang="en-US" sz="2400" b="1" dirty="0"/>
              <a:t>Development</a:t>
            </a:r>
            <a:r>
              <a:rPr lang="en-US" sz="2400" dirty="0"/>
              <a:t>: maturation of functions and gaining of</a:t>
            </a:r>
          </a:p>
          <a:p>
            <a:pPr marL="0" indent="0">
              <a:buNone/>
            </a:pPr>
            <a:r>
              <a:rPr lang="en-US" sz="2400" dirty="0"/>
              <a:t>    various skills</a:t>
            </a:r>
          </a:p>
          <a:p>
            <a:r>
              <a:rPr lang="en-US" sz="2400" b="1" dirty="0"/>
              <a:t>Domains of </a:t>
            </a:r>
            <a:r>
              <a:rPr lang="en-US" sz="2400" b="1" dirty="0" err="1"/>
              <a:t>Develpoment</a:t>
            </a:r>
            <a:r>
              <a:rPr lang="en-US" sz="2400" dirty="0"/>
              <a:t>: gross motor, fine motor,</a:t>
            </a:r>
          </a:p>
          <a:p>
            <a:pPr marL="0" indent="0">
              <a:buNone/>
            </a:pPr>
            <a:r>
              <a:rPr lang="en-US" sz="2400" dirty="0"/>
              <a:t>   language, and </a:t>
            </a:r>
            <a:r>
              <a:rPr lang="en-US" sz="2400" b="1" dirty="0"/>
              <a:t>social.</a:t>
            </a:r>
          </a:p>
          <a:p>
            <a:r>
              <a:rPr lang="en-US" sz="2400" dirty="0"/>
              <a:t>Abnormality in one aspects is called </a:t>
            </a:r>
            <a:r>
              <a:rPr lang="en-US" sz="2400" b="1" dirty="0" err="1"/>
              <a:t>monodelay</a:t>
            </a:r>
            <a:r>
              <a:rPr lang="en-US" sz="2400" b="1" dirty="0"/>
              <a:t>.</a:t>
            </a:r>
            <a:r>
              <a:rPr lang="en-US" sz="2400" dirty="0"/>
              <a:t> </a:t>
            </a:r>
          </a:p>
          <a:p>
            <a:r>
              <a:rPr lang="en-US" sz="2400" dirty="0"/>
              <a:t>Abnormality in the more than one aspect is called </a:t>
            </a:r>
          </a:p>
          <a:p>
            <a:pPr marL="0" indent="0">
              <a:buNone/>
            </a:pPr>
            <a:r>
              <a:rPr lang="en-US" sz="2400" dirty="0"/>
              <a:t>  </a:t>
            </a:r>
            <a:r>
              <a:rPr lang="en-US" sz="2400" b="1" dirty="0"/>
              <a:t>global developmental delay</a:t>
            </a:r>
            <a:r>
              <a:rPr lang="en-US" sz="2400" dirty="0"/>
              <a:t>.</a:t>
            </a:r>
            <a:br>
              <a:rPr lang="en-US" sz="2400" dirty="0"/>
            </a:br>
            <a:endParaRPr lang="en-US" sz="2400" dirty="0"/>
          </a:p>
          <a:p>
            <a:pPr marL="0" indent="0">
              <a:buNone/>
            </a:pPr>
            <a:endParaRPr lang="en-US" sz="2400" dirty="0"/>
          </a:p>
        </p:txBody>
      </p:sp>
    </p:spTree>
    <p:extLst>
      <p:ext uri="{BB962C8B-B14F-4D97-AF65-F5344CB8AC3E}">
        <p14:creationId xmlns:p14="http://schemas.microsoft.com/office/powerpoint/2010/main" val="18148702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048694">
            <a:extLst>
              <a:ext uri="{FF2B5EF4-FFF2-40B4-BE49-F238E27FC236}">
                <a16:creationId xmlns:a16="http://schemas.microsoft.com/office/drawing/2014/main" id="{B11B8140-FC83-4958-BD03-095AFFFA4C2B}"/>
              </a:ext>
            </a:extLst>
          </p:cNvPr>
          <p:cNvSpPr txBox="1"/>
          <p:nvPr/>
        </p:nvSpPr>
        <p:spPr>
          <a:xfrm>
            <a:off x="107505" y="1744529"/>
            <a:ext cx="1008111" cy="323165"/>
          </a:xfrm>
          <a:prstGeom prst="rect">
            <a:avLst/>
          </a:prstGeom>
          <a:ln>
            <a:solidFill>
              <a:srgbClr val="FF0000"/>
            </a:solid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500" dirty="0">
                <a:solidFill>
                  <a:srgbClr val="000000"/>
                </a:solidFill>
              </a:rPr>
              <a:t>4-5 years</a:t>
            </a:r>
            <a:endParaRPr lang="ar-EG" sz="1500" dirty="0">
              <a:solidFill>
                <a:srgbClr val="000000"/>
              </a:solidFill>
            </a:endParaRPr>
          </a:p>
        </p:txBody>
      </p:sp>
      <p:sp>
        <p:nvSpPr>
          <p:cNvPr id="18" name="TextBox 1048694">
            <a:extLst>
              <a:ext uri="{FF2B5EF4-FFF2-40B4-BE49-F238E27FC236}">
                <a16:creationId xmlns:a16="http://schemas.microsoft.com/office/drawing/2014/main" id="{9597FB3F-667E-434B-9D8D-DA724B501B31}"/>
              </a:ext>
            </a:extLst>
          </p:cNvPr>
          <p:cNvSpPr txBox="1"/>
          <p:nvPr/>
        </p:nvSpPr>
        <p:spPr>
          <a:xfrm>
            <a:off x="7084613" y="1688490"/>
            <a:ext cx="2016534" cy="523220"/>
          </a:xfrm>
          <a:prstGeom prst="rect">
            <a:avLst/>
          </a:prstGeom>
          <a:solidFill>
            <a:srgbClr val="FFFF00"/>
          </a:solid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400" dirty="0">
                <a:solidFill>
                  <a:srgbClr val="000000"/>
                </a:solidFill>
              </a:rPr>
              <a:t>Cannot tell his full </a:t>
            </a:r>
          </a:p>
          <a:p>
            <a:pPr algn="ctr"/>
            <a:r>
              <a:rPr lang="en-US" sz="1400" dirty="0">
                <a:solidFill>
                  <a:srgbClr val="000000"/>
                </a:solidFill>
              </a:rPr>
              <a:t>Name </a:t>
            </a:r>
          </a:p>
        </p:txBody>
      </p:sp>
      <p:sp>
        <p:nvSpPr>
          <p:cNvPr id="21" name="TextBox 20">
            <a:extLst>
              <a:ext uri="{FF2B5EF4-FFF2-40B4-BE49-F238E27FC236}">
                <a16:creationId xmlns:a16="http://schemas.microsoft.com/office/drawing/2014/main" id="{3C1C47C1-280C-4976-9184-E39F5DB634F7}"/>
              </a:ext>
            </a:extLst>
          </p:cNvPr>
          <p:cNvSpPr txBox="1"/>
          <p:nvPr/>
        </p:nvSpPr>
        <p:spPr>
          <a:xfrm>
            <a:off x="107504" y="2139702"/>
            <a:ext cx="970409" cy="323165"/>
          </a:xfrm>
          <a:prstGeom prst="rect">
            <a:avLst/>
          </a:prstGeom>
          <a:solidFill>
            <a:srgbClr val="FFFF00"/>
          </a:solidFill>
          <a:ln>
            <a:solidFill>
              <a:srgbClr val="0070C0"/>
            </a:solidFill>
          </a:ln>
        </p:spPr>
        <p:txBody>
          <a:bodyPr wrap="square" rtlCol="0">
            <a:spAutoFit/>
          </a:bodyPr>
          <a:lstStyle/>
          <a:p>
            <a:pPr algn="ctr"/>
            <a:r>
              <a:rPr lang="en-US" sz="1500" dirty="0"/>
              <a:t>6 years </a:t>
            </a:r>
          </a:p>
        </p:txBody>
      </p:sp>
      <p:sp>
        <p:nvSpPr>
          <p:cNvPr id="22" name="TextBox 21">
            <a:extLst>
              <a:ext uri="{FF2B5EF4-FFF2-40B4-BE49-F238E27FC236}">
                <a16:creationId xmlns:a16="http://schemas.microsoft.com/office/drawing/2014/main" id="{8B30F5E1-A4EA-4EAA-B5E1-9407386D26BA}"/>
              </a:ext>
            </a:extLst>
          </p:cNvPr>
          <p:cNvSpPr txBox="1"/>
          <p:nvPr/>
        </p:nvSpPr>
        <p:spPr>
          <a:xfrm>
            <a:off x="4894547" y="2211710"/>
            <a:ext cx="1765685" cy="323165"/>
          </a:xfrm>
          <a:prstGeom prst="rect">
            <a:avLst/>
          </a:prstGeom>
          <a:solidFill>
            <a:srgbClr val="FFFF00"/>
          </a:solidFill>
        </p:spPr>
        <p:txBody>
          <a:bodyPr wrap="square" rtlCol="0">
            <a:spAutoFit/>
          </a:bodyPr>
          <a:lstStyle/>
          <a:p>
            <a:pPr algn="ctr"/>
            <a:r>
              <a:rPr lang="en-US" sz="1500" dirty="0"/>
              <a:t>No </a:t>
            </a:r>
            <a:r>
              <a:rPr lang="en-US" sz="1500" dirty="0" err="1"/>
              <a:t>usefull</a:t>
            </a:r>
            <a:r>
              <a:rPr lang="en-US" sz="1500" dirty="0"/>
              <a:t> speech</a:t>
            </a:r>
          </a:p>
        </p:txBody>
      </p:sp>
      <p:sp>
        <p:nvSpPr>
          <p:cNvPr id="16" name="Rectangle: Top Corners Snipped 15">
            <a:extLst>
              <a:ext uri="{FF2B5EF4-FFF2-40B4-BE49-F238E27FC236}">
                <a16:creationId xmlns:a16="http://schemas.microsoft.com/office/drawing/2014/main" id="{485B3CCE-5F67-4025-BBA0-726EE22FCEA2}"/>
              </a:ext>
            </a:extLst>
          </p:cNvPr>
          <p:cNvSpPr/>
          <p:nvPr/>
        </p:nvSpPr>
        <p:spPr>
          <a:xfrm>
            <a:off x="7236296" y="339502"/>
            <a:ext cx="1380569"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Language</a:t>
            </a:r>
          </a:p>
        </p:txBody>
      </p:sp>
      <p:sp>
        <p:nvSpPr>
          <p:cNvPr id="17" name="Rectangle: Top Corners Snipped 16">
            <a:extLst>
              <a:ext uri="{FF2B5EF4-FFF2-40B4-BE49-F238E27FC236}">
                <a16:creationId xmlns:a16="http://schemas.microsoft.com/office/drawing/2014/main" id="{FA4D04BA-803B-4644-A8A9-ADE97F32218D}"/>
              </a:ext>
            </a:extLst>
          </p:cNvPr>
          <p:cNvSpPr/>
          <p:nvPr/>
        </p:nvSpPr>
        <p:spPr>
          <a:xfrm>
            <a:off x="4974225" y="322693"/>
            <a:ext cx="1380569" cy="28803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a:t>
            </a:r>
          </a:p>
        </p:txBody>
      </p:sp>
      <p:sp>
        <p:nvSpPr>
          <p:cNvPr id="23" name="TextBox 22">
            <a:extLst>
              <a:ext uri="{FF2B5EF4-FFF2-40B4-BE49-F238E27FC236}">
                <a16:creationId xmlns:a16="http://schemas.microsoft.com/office/drawing/2014/main" id="{C1458B21-50CF-4207-9302-89F2E10D7E78}"/>
              </a:ext>
            </a:extLst>
          </p:cNvPr>
          <p:cNvSpPr txBox="1"/>
          <p:nvPr/>
        </p:nvSpPr>
        <p:spPr>
          <a:xfrm>
            <a:off x="7031171" y="2265134"/>
            <a:ext cx="2069976" cy="738664"/>
          </a:xfrm>
          <a:prstGeom prst="rect">
            <a:avLst/>
          </a:prstGeom>
          <a:solidFill>
            <a:srgbClr val="FFFF00"/>
          </a:solidFill>
        </p:spPr>
        <p:txBody>
          <a:bodyPr wrap="square">
            <a:spAutoFit/>
          </a:bodyPr>
          <a:lstStyle/>
          <a:p>
            <a:pPr algn="ctr"/>
            <a:r>
              <a:rPr lang="en-US" sz="1400" dirty="0"/>
              <a:t>Cannot know colures </a:t>
            </a:r>
          </a:p>
          <a:p>
            <a:pPr algn="ctr"/>
            <a:r>
              <a:rPr lang="en-US" sz="1400" dirty="0"/>
              <a:t>yellow, green, red, and </a:t>
            </a:r>
          </a:p>
          <a:p>
            <a:pPr algn="ctr"/>
            <a:r>
              <a:rPr lang="en-US" sz="1400" dirty="0"/>
              <a:t>blue</a:t>
            </a:r>
          </a:p>
        </p:txBody>
      </p:sp>
      <p:sp>
        <p:nvSpPr>
          <p:cNvPr id="38" name="Rectangle: Top Corners Snipped 37">
            <a:extLst>
              <a:ext uri="{FF2B5EF4-FFF2-40B4-BE49-F238E27FC236}">
                <a16:creationId xmlns:a16="http://schemas.microsoft.com/office/drawing/2014/main" id="{CA8F8F8F-5E38-4C3D-9537-4D4E89424514}"/>
              </a:ext>
            </a:extLst>
          </p:cNvPr>
          <p:cNvSpPr/>
          <p:nvPr/>
        </p:nvSpPr>
        <p:spPr>
          <a:xfrm>
            <a:off x="1418897" y="319020"/>
            <a:ext cx="1469056"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Gross Motor</a:t>
            </a:r>
          </a:p>
        </p:txBody>
      </p:sp>
      <p:sp>
        <p:nvSpPr>
          <p:cNvPr id="40" name="Rectangle: Top Corners Snipped 39">
            <a:extLst>
              <a:ext uri="{FF2B5EF4-FFF2-40B4-BE49-F238E27FC236}">
                <a16:creationId xmlns:a16="http://schemas.microsoft.com/office/drawing/2014/main" id="{17BE9804-52D6-4A80-874D-44ED3953718C}"/>
              </a:ext>
            </a:extLst>
          </p:cNvPr>
          <p:cNvSpPr/>
          <p:nvPr/>
        </p:nvSpPr>
        <p:spPr>
          <a:xfrm>
            <a:off x="3192279" y="309012"/>
            <a:ext cx="1380569" cy="27174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Fine Motor</a:t>
            </a:r>
          </a:p>
        </p:txBody>
      </p:sp>
      <p:sp>
        <p:nvSpPr>
          <p:cNvPr id="42" name="TextBox 41">
            <a:extLst>
              <a:ext uri="{FF2B5EF4-FFF2-40B4-BE49-F238E27FC236}">
                <a16:creationId xmlns:a16="http://schemas.microsoft.com/office/drawing/2014/main" id="{E103D577-D836-4325-A0EA-C10A103103E0}"/>
              </a:ext>
            </a:extLst>
          </p:cNvPr>
          <p:cNvSpPr txBox="1"/>
          <p:nvPr/>
        </p:nvSpPr>
        <p:spPr>
          <a:xfrm>
            <a:off x="6804248" y="987574"/>
            <a:ext cx="2353361" cy="738664"/>
          </a:xfrm>
          <a:prstGeom prst="rect">
            <a:avLst/>
          </a:prstGeom>
          <a:noFill/>
        </p:spPr>
        <p:txBody>
          <a:bodyPr wrap="square">
            <a:spAutoFit/>
          </a:bodyPr>
          <a:lstStyle/>
          <a:p>
            <a:pPr algn="ctr"/>
            <a:r>
              <a:rPr lang="en-US" sz="1400" dirty="0"/>
              <a:t> Fluent Speaker. Asking</a:t>
            </a:r>
          </a:p>
          <a:p>
            <a:pPr algn="ctr"/>
            <a:r>
              <a:rPr lang="en-US" sz="1400" dirty="0"/>
              <a:t> about: Words &amp;</a:t>
            </a:r>
          </a:p>
          <a:p>
            <a:pPr algn="ctr"/>
            <a:r>
              <a:rPr lang="en-US" sz="1400" dirty="0"/>
              <a:t> Things meaning</a:t>
            </a:r>
          </a:p>
        </p:txBody>
      </p:sp>
      <p:sp>
        <p:nvSpPr>
          <p:cNvPr id="43" name="TextBox 42">
            <a:extLst>
              <a:ext uri="{FF2B5EF4-FFF2-40B4-BE49-F238E27FC236}">
                <a16:creationId xmlns:a16="http://schemas.microsoft.com/office/drawing/2014/main" id="{C39749B6-133B-472C-AF07-FA011D2C323A}"/>
              </a:ext>
            </a:extLst>
          </p:cNvPr>
          <p:cNvSpPr txBox="1"/>
          <p:nvPr/>
        </p:nvSpPr>
        <p:spPr>
          <a:xfrm>
            <a:off x="106690" y="1131590"/>
            <a:ext cx="891518" cy="323165"/>
          </a:xfrm>
          <a:prstGeom prst="rect">
            <a:avLst/>
          </a:prstGeom>
          <a:noFill/>
          <a:ln>
            <a:solidFill>
              <a:srgbClr val="0070C0"/>
            </a:solidFill>
          </a:ln>
        </p:spPr>
        <p:txBody>
          <a:bodyPr wrap="square">
            <a:spAutoFit/>
          </a:bodyPr>
          <a:lstStyle/>
          <a:p>
            <a:pPr algn="ctr"/>
            <a:r>
              <a:rPr lang="en-US" sz="1500" dirty="0"/>
              <a:t>60 M </a:t>
            </a:r>
          </a:p>
        </p:txBody>
      </p:sp>
      <p:sp>
        <p:nvSpPr>
          <p:cNvPr id="44" name="TextBox 43">
            <a:extLst>
              <a:ext uri="{FF2B5EF4-FFF2-40B4-BE49-F238E27FC236}">
                <a16:creationId xmlns:a16="http://schemas.microsoft.com/office/drawing/2014/main" id="{36F9A6B0-E86E-46CE-AB05-ACFD35C41168}"/>
              </a:ext>
            </a:extLst>
          </p:cNvPr>
          <p:cNvSpPr txBox="1"/>
          <p:nvPr/>
        </p:nvSpPr>
        <p:spPr>
          <a:xfrm>
            <a:off x="1331640" y="915566"/>
            <a:ext cx="1876457" cy="784830"/>
          </a:xfrm>
          <a:prstGeom prst="rect">
            <a:avLst/>
          </a:prstGeom>
          <a:noFill/>
        </p:spPr>
        <p:txBody>
          <a:bodyPr wrap="square">
            <a:spAutoFit/>
          </a:bodyPr>
          <a:lstStyle/>
          <a:p>
            <a:pPr algn="ctr"/>
            <a:r>
              <a:rPr lang="en-US" sz="1500" dirty="0"/>
              <a:t>Jump on one foot. Walks Heel to Toe along line</a:t>
            </a:r>
          </a:p>
        </p:txBody>
      </p:sp>
      <p:sp>
        <p:nvSpPr>
          <p:cNvPr id="45" name="TextBox 44">
            <a:extLst>
              <a:ext uri="{FF2B5EF4-FFF2-40B4-BE49-F238E27FC236}">
                <a16:creationId xmlns:a16="http://schemas.microsoft.com/office/drawing/2014/main" id="{7638F97D-7A12-4905-B0E5-A46377535D47}"/>
              </a:ext>
            </a:extLst>
          </p:cNvPr>
          <p:cNvSpPr txBox="1"/>
          <p:nvPr/>
        </p:nvSpPr>
        <p:spPr>
          <a:xfrm>
            <a:off x="3203848" y="843558"/>
            <a:ext cx="1528426" cy="784830"/>
          </a:xfrm>
          <a:prstGeom prst="rect">
            <a:avLst/>
          </a:prstGeom>
          <a:noFill/>
        </p:spPr>
        <p:txBody>
          <a:bodyPr wrap="square">
            <a:spAutoFit/>
          </a:bodyPr>
          <a:lstStyle/>
          <a:p>
            <a:pPr algn="ctr"/>
            <a:r>
              <a:rPr lang="en-US" sz="1500" dirty="0"/>
              <a:t>Draws a man</a:t>
            </a:r>
          </a:p>
          <a:p>
            <a:pPr algn="ctr"/>
            <a:r>
              <a:rPr lang="en-US" sz="1500" dirty="0"/>
              <a:t> (6 parts) with pencil</a:t>
            </a:r>
          </a:p>
        </p:txBody>
      </p:sp>
      <p:sp>
        <p:nvSpPr>
          <p:cNvPr id="46" name="TextBox 45">
            <a:extLst>
              <a:ext uri="{FF2B5EF4-FFF2-40B4-BE49-F238E27FC236}">
                <a16:creationId xmlns:a16="http://schemas.microsoft.com/office/drawing/2014/main" id="{B6E516F6-0540-4D77-BFE4-7E74BD72E408}"/>
              </a:ext>
            </a:extLst>
          </p:cNvPr>
          <p:cNvSpPr txBox="1"/>
          <p:nvPr/>
        </p:nvSpPr>
        <p:spPr>
          <a:xfrm>
            <a:off x="4932040" y="922824"/>
            <a:ext cx="1672442" cy="784830"/>
          </a:xfrm>
          <a:prstGeom prst="rect">
            <a:avLst/>
          </a:prstGeom>
          <a:noFill/>
        </p:spPr>
        <p:txBody>
          <a:bodyPr wrap="square">
            <a:spAutoFit/>
          </a:bodyPr>
          <a:lstStyle/>
          <a:p>
            <a:pPr algn="ctr"/>
            <a:r>
              <a:rPr lang="en-US" sz="1500" dirty="0"/>
              <a:t>Chooses own </a:t>
            </a:r>
          </a:p>
          <a:p>
            <a:pPr algn="ctr"/>
            <a:r>
              <a:rPr lang="en-US" sz="1500" dirty="0"/>
              <a:t>friends. Dramatic group play</a:t>
            </a:r>
          </a:p>
        </p:txBody>
      </p:sp>
      <p:pic>
        <p:nvPicPr>
          <p:cNvPr id="2054" name="Picture 6" descr="صور من الفيلم الكارتون شركة المرعبين المحدودة , صور من الفيلم المحبوب شركة  المرعوبين المحدودة - اجمل الصور">
            <a:extLst>
              <a:ext uri="{FF2B5EF4-FFF2-40B4-BE49-F238E27FC236}">
                <a16:creationId xmlns:a16="http://schemas.microsoft.com/office/drawing/2014/main" id="{DE3BEA93-B76E-44B6-833F-17CEB2DFB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56" y="2859782"/>
            <a:ext cx="3902804" cy="21959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C9C8108-657E-4FBF-94FD-399D61BD8209}"/>
              </a:ext>
            </a:extLst>
          </p:cNvPr>
          <p:cNvSpPr txBox="1"/>
          <p:nvPr/>
        </p:nvSpPr>
        <p:spPr>
          <a:xfrm>
            <a:off x="4738704" y="2852932"/>
            <a:ext cx="1765685" cy="307777"/>
          </a:xfrm>
          <a:prstGeom prst="rect">
            <a:avLst/>
          </a:prstGeom>
          <a:noFill/>
        </p:spPr>
        <p:txBody>
          <a:bodyPr wrap="square" rtlCol="0">
            <a:spAutoFit/>
          </a:bodyPr>
          <a:lstStyle/>
          <a:p>
            <a:r>
              <a:rPr lang="en-US" sz="1400" dirty="0"/>
              <a:t>2 words </a:t>
            </a:r>
            <a:r>
              <a:rPr lang="ar-EG" sz="1400" dirty="0"/>
              <a:t>مارد وشوشني</a:t>
            </a:r>
            <a:endParaRPr lang="en-US" sz="1400" dirty="0"/>
          </a:p>
        </p:txBody>
      </p:sp>
      <p:sp>
        <p:nvSpPr>
          <p:cNvPr id="19" name="TextBox 18">
            <a:extLst>
              <a:ext uri="{FF2B5EF4-FFF2-40B4-BE49-F238E27FC236}">
                <a16:creationId xmlns:a16="http://schemas.microsoft.com/office/drawing/2014/main" id="{2BFD69CA-5705-4BBE-8A88-00915493F83A}"/>
              </a:ext>
            </a:extLst>
          </p:cNvPr>
          <p:cNvSpPr txBox="1"/>
          <p:nvPr/>
        </p:nvSpPr>
        <p:spPr>
          <a:xfrm>
            <a:off x="4732273" y="2628837"/>
            <a:ext cx="1266763" cy="307777"/>
          </a:xfrm>
          <a:prstGeom prst="rect">
            <a:avLst/>
          </a:prstGeom>
          <a:noFill/>
        </p:spPr>
        <p:txBody>
          <a:bodyPr wrap="square" rtlCol="0">
            <a:spAutoFit/>
          </a:bodyPr>
          <a:lstStyle/>
          <a:p>
            <a:r>
              <a:rPr lang="ar-EG" sz="1400" dirty="0"/>
              <a:t>1</a:t>
            </a:r>
            <a:r>
              <a:rPr lang="en-US" sz="1400" dirty="0"/>
              <a:t> word </a:t>
            </a:r>
            <a:r>
              <a:rPr lang="ar-EG" sz="1400" dirty="0"/>
              <a:t>قطتي</a:t>
            </a:r>
            <a:endParaRPr lang="en-US" sz="1400" dirty="0"/>
          </a:p>
        </p:txBody>
      </p:sp>
      <p:sp>
        <p:nvSpPr>
          <p:cNvPr id="20" name="TextBox 19">
            <a:extLst>
              <a:ext uri="{FF2B5EF4-FFF2-40B4-BE49-F238E27FC236}">
                <a16:creationId xmlns:a16="http://schemas.microsoft.com/office/drawing/2014/main" id="{42855994-9482-4387-A335-8150301BB4F7}"/>
              </a:ext>
            </a:extLst>
          </p:cNvPr>
          <p:cNvSpPr txBox="1"/>
          <p:nvPr/>
        </p:nvSpPr>
        <p:spPr>
          <a:xfrm>
            <a:off x="4738704" y="3068956"/>
            <a:ext cx="1423903" cy="307777"/>
          </a:xfrm>
          <a:prstGeom prst="rect">
            <a:avLst/>
          </a:prstGeom>
          <a:noFill/>
        </p:spPr>
        <p:txBody>
          <a:bodyPr wrap="square" rtlCol="0">
            <a:spAutoFit/>
          </a:bodyPr>
          <a:lstStyle/>
          <a:p>
            <a:r>
              <a:rPr lang="en-US" sz="1400" dirty="0"/>
              <a:t>Social smile</a:t>
            </a:r>
          </a:p>
        </p:txBody>
      </p:sp>
      <p:sp>
        <p:nvSpPr>
          <p:cNvPr id="24" name="TextBox 23">
            <a:extLst>
              <a:ext uri="{FF2B5EF4-FFF2-40B4-BE49-F238E27FC236}">
                <a16:creationId xmlns:a16="http://schemas.microsoft.com/office/drawing/2014/main" id="{979A2E8A-1DB6-4EED-835E-C9E47FBEC07F}"/>
              </a:ext>
            </a:extLst>
          </p:cNvPr>
          <p:cNvSpPr txBox="1"/>
          <p:nvPr/>
        </p:nvSpPr>
        <p:spPr>
          <a:xfrm>
            <a:off x="4738704" y="3356988"/>
            <a:ext cx="1872209" cy="307777"/>
          </a:xfrm>
          <a:prstGeom prst="rect">
            <a:avLst/>
          </a:prstGeom>
          <a:noFill/>
        </p:spPr>
        <p:txBody>
          <a:bodyPr wrap="square" rtlCol="0">
            <a:spAutoFit/>
          </a:bodyPr>
          <a:lstStyle/>
          <a:p>
            <a:r>
              <a:rPr lang="en-US" sz="1400" dirty="0"/>
              <a:t>Social Laughing</a:t>
            </a:r>
          </a:p>
        </p:txBody>
      </p:sp>
      <p:sp>
        <p:nvSpPr>
          <p:cNvPr id="25" name="TextBox 24">
            <a:extLst>
              <a:ext uri="{FF2B5EF4-FFF2-40B4-BE49-F238E27FC236}">
                <a16:creationId xmlns:a16="http://schemas.microsoft.com/office/drawing/2014/main" id="{906A2E1C-01B6-40AF-A942-CBC10AAD3426}"/>
              </a:ext>
            </a:extLst>
          </p:cNvPr>
          <p:cNvSpPr txBox="1"/>
          <p:nvPr/>
        </p:nvSpPr>
        <p:spPr>
          <a:xfrm>
            <a:off x="4716016" y="3596003"/>
            <a:ext cx="2069976" cy="307777"/>
          </a:xfrm>
          <a:prstGeom prst="rect">
            <a:avLst/>
          </a:prstGeom>
          <a:noFill/>
        </p:spPr>
        <p:txBody>
          <a:bodyPr wrap="square" rtlCol="0">
            <a:spAutoFit/>
          </a:bodyPr>
          <a:lstStyle/>
          <a:p>
            <a:r>
              <a:rPr lang="en-US" sz="1400" dirty="0"/>
              <a:t>Walks without support</a:t>
            </a:r>
          </a:p>
        </p:txBody>
      </p:sp>
      <p:sp>
        <p:nvSpPr>
          <p:cNvPr id="26" name="TextBox 25">
            <a:extLst>
              <a:ext uri="{FF2B5EF4-FFF2-40B4-BE49-F238E27FC236}">
                <a16:creationId xmlns:a16="http://schemas.microsoft.com/office/drawing/2014/main" id="{8F3DEEE4-0FAF-4819-BC20-9550DF5280F0}"/>
              </a:ext>
            </a:extLst>
          </p:cNvPr>
          <p:cNvSpPr txBox="1"/>
          <p:nvPr/>
        </p:nvSpPr>
        <p:spPr>
          <a:xfrm>
            <a:off x="4740363" y="3848149"/>
            <a:ext cx="2069976" cy="307777"/>
          </a:xfrm>
          <a:prstGeom prst="rect">
            <a:avLst/>
          </a:prstGeom>
          <a:noFill/>
        </p:spPr>
        <p:txBody>
          <a:bodyPr wrap="square" rtlCol="0">
            <a:spAutoFit/>
          </a:bodyPr>
          <a:lstStyle/>
          <a:p>
            <a:r>
              <a:rPr lang="en-US" sz="1400" dirty="0"/>
              <a:t>Ascend stairs well</a:t>
            </a:r>
          </a:p>
        </p:txBody>
      </p:sp>
      <p:sp>
        <p:nvSpPr>
          <p:cNvPr id="27" name="TextBox 26">
            <a:extLst>
              <a:ext uri="{FF2B5EF4-FFF2-40B4-BE49-F238E27FC236}">
                <a16:creationId xmlns:a16="http://schemas.microsoft.com/office/drawing/2014/main" id="{C1F103C8-71B6-4187-8C6F-1B8A0429CB8D}"/>
              </a:ext>
            </a:extLst>
          </p:cNvPr>
          <p:cNvSpPr txBox="1"/>
          <p:nvPr/>
        </p:nvSpPr>
        <p:spPr>
          <a:xfrm>
            <a:off x="4749552" y="4064173"/>
            <a:ext cx="2069976" cy="307777"/>
          </a:xfrm>
          <a:prstGeom prst="rect">
            <a:avLst/>
          </a:prstGeom>
          <a:noFill/>
        </p:spPr>
        <p:txBody>
          <a:bodyPr wrap="square" rtlCol="0">
            <a:spAutoFit/>
          </a:bodyPr>
          <a:lstStyle/>
          <a:p>
            <a:r>
              <a:rPr lang="en-US" sz="1400" dirty="0"/>
              <a:t>Jump on spot</a:t>
            </a:r>
          </a:p>
        </p:txBody>
      </p:sp>
      <p:sp>
        <p:nvSpPr>
          <p:cNvPr id="28" name="TextBox 27">
            <a:extLst>
              <a:ext uri="{FF2B5EF4-FFF2-40B4-BE49-F238E27FC236}">
                <a16:creationId xmlns:a16="http://schemas.microsoft.com/office/drawing/2014/main" id="{6B0375B1-697F-47CA-84E6-374478E39C53}"/>
              </a:ext>
            </a:extLst>
          </p:cNvPr>
          <p:cNvSpPr txBox="1"/>
          <p:nvPr/>
        </p:nvSpPr>
        <p:spPr>
          <a:xfrm>
            <a:off x="4758740" y="4351447"/>
            <a:ext cx="1596054" cy="7848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900" dirty="0"/>
              <a:t>So She was 13-15 </a:t>
            </a:r>
            <a:r>
              <a:rPr lang="en-US" sz="900" dirty="0" err="1"/>
              <a:t>mothns</a:t>
            </a:r>
            <a:r>
              <a:rPr lang="en-US" sz="900" dirty="0"/>
              <a:t> </a:t>
            </a:r>
          </a:p>
          <a:p>
            <a:pPr algn="ctr"/>
            <a:r>
              <a:rPr lang="en-US" sz="900" dirty="0"/>
              <a:t>development language</a:t>
            </a:r>
          </a:p>
          <a:p>
            <a:pPr algn="ctr"/>
            <a:r>
              <a:rPr lang="en-US" sz="900" dirty="0"/>
              <a:t>2 years Gross motor</a:t>
            </a:r>
          </a:p>
          <a:p>
            <a:pPr algn="ctr"/>
            <a:r>
              <a:rPr lang="en-US" sz="900" dirty="0"/>
              <a:t>5 years Fine motor</a:t>
            </a:r>
          </a:p>
          <a:p>
            <a:pPr algn="ctr"/>
            <a:r>
              <a:rPr lang="en-US" sz="900" dirty="0"/>
              <a:t>18 months social</a:t>
            </a:r>
          </a:p>
        </p:txBody>
      </p:sp>
      <p:sp>
        <p:nvSpPr>
          <p:cNvPr id="29" name="Rectangle 28">
            <a:extLst>
              <a:ext uri="{FF2B5EF4-FFF2-40B4-BE49-F238E27FC236}">
                <a16:creationId xmlns:a16="http://schemas.microsoft.com/office/drawing/2014/main" id="{5D625D00-9286-41D5-9BF8-772B677E42E2}"/>
              </a:ext>
            </a:extLst>
          </p:cNvPr>
          <p:cNvSpPr/>
          <p:nvPr/>
        </p:nvSpPr>
        <p:spPr>
          <a:xfrm>
            <a:off x="4758740" y="2628838"/>
            <a:ext cx="2197178" cy="25432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461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54"/>
                                        </p:tgtEl>
                                        <p:attrNameLst>
                                          <p:attrName>style.visibility</p:attrName>
                                        </p:attrNameLst>
                                      </p:cBhvr>
                                      <p:to>
                                        <p:strVal val="visible"/>
                                      </p:to>
                                    </p:set>
                                    <p:animEffect transition="in" filter="barn(inVertical)">
                                      <p:cBhvr>
                                        <p:cTn id="57" dur="500"/>
                                        <p:tgtEl>
                                          <p:spTgt spid="2054"/>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xit" presetSubtype="32" fill="hold" grpId="0" nodeType="clickEffect">
                                  <p:stCondLst>
                                    <p:cond delay="0"/>
                                  </p:stCondLst>
                                  <p:childTnLst>
                                    <p:animEffect transition="out" filter="circle(out)">
                                      <p:cBhvr>
                                        <p:cTn id="61" dur="2000"/>
                                        <p:tgtEl>
                                          <p:spTgt spid="29"/>
                                        </p:tgtEl>
                                      </p:cBhvr>
                                    </p:animEffect>
                                    <p:set>
                                      <p:cBhvr>
                                        <p:cTn id="62" dur="1" fill="hold">
                                          <p:stCondLst>
                                            <p:cond delay="1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22" grpId="0" animBg="1"/>
      <p:bldP spid="23" grpId="0" animBg="1"/>
      <p:bldP spid="42" grpId="0"/>
      <p:bldP spid="43" grpId="0" animBg="1"/>
      <p:bldP spid="44" grpId="0"/>
      <p:bldP spid="45" grpId="0"/>
      <p:bldP spid="46" grpId="0"/>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ye, rods and cones - Biology Notes for IGCSE 2014">
            <a:extLst>
              <a:ext uri="{FF2B5EF4-FFF2-40B4-BE49-F238E27FC236}">
                <a16:creationId xmlns:a16="http://schemas.microsoft.com/office/drawing/2014/main" id="{21959CB4-02DA-4791-BD02-15CC57061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31590"/>
            <a:ext cx="2698427" cy="1989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GRASPING REFLEX IN THE NEW-BORN MONKEY">
            <a:extLst>
              <a:ext uri="{FF2B5EF4-FFF2-40B4-BE49-F238E27FC236}">
                <a16:creationId xmlns:a16="http://schemas.microsoft.com/office/drawing/2014/main" id="{FD6B83EB-1F45-4F07-89AC-D4E2B417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248620"/>
            <a:ext cx="1296144" cy="13231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TCH: The palmar grasp reflex | Parent">
            <a:extLst>
              <a:ext uri="{FF2B5EF4-FFF2-40B4-BE49-F238E27FC236}">
                <a16:creationId xmlns:a16="http://schemas.microsoft.com/office/drawing/2014/main" id="{9F863358-B36C-4244-BC70-0685B2E806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4008" y="1248620"/>
            <a:ext cx="1687428" cy="13129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ne Motor Milestones &amp;amp; Facilitation - Child&amp;#39;s Play Therapy Center">
            <a:extLst>
              <a:ext uri="{FF2B5EF4-FFF2-40B4-BE49-F238E27FC236}">
                <a16:creationId xmlns:a16="http://schemas.microsoft.com/office/drawing/2014/main" id="{9658272E-AFF3-433B-A908-CBDF0A1BFA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1260341"/>
            <a:ext cx="1959882" cy="1420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1CE702-5440-437D-801A-1E544C9AC37B}"/>
              </a:ext>
            </a:extLst>
          </p:cNvPr>
          <p:cNvSpPr txBox="1"/>
          <p:nvPr/>
        </p:nvSpPr>
        <p:spPr>
          <a:xfrm>
            <a:off x="107504" y="3132874"/>
            <a:ext cx="2376264" cy="461665"/>
          </a:xfrm>
          <a:prstGeom prst="rect">
            <a:avLst/>
          </a:prstGeom>
          <a:noFill/>
        </p:spPr>
        <p:txBody>
          <a:bodyPr wrap="square" rtlCol="0">
            <a:spAutoFit/>
          </a:bodyPr>
          <a:lstStyle/>
          <a:p>
            <a:pPr algn="ctr"/>
            <a:r>
              <a:rPr lang="en-US" sz="1200" dirty="0"/>
              <a:t>Retina develops centrally first </a:t>
            </a:r>
          </a:p>
          <a:p>
            <a:pPr algn="ctr"/>
            <a:r>
              <a:rPr lang="en-US" sz="1200" dirty="0"/>
              <a:t>then peripherally</a:t>
            </a:r>
          </a:p>
        </p:txBody>
      </p:sp>
      <p:sp>
        <p:nvSpPr>
          <p:cNvPr id="7" name="TextBox 6">
            <a:extLst>
              <a:ext uri="{FF2B5EF4-FFF2-40B4-BE49-F238E27FC236}">
                <a16:creationId xmlns:a16="http://schemas.microsoft.com/office/drawing/2014/main" id="{3D44D7F0-C7AF-429E-A1BB-47D9E6C62D44}"/>
              </a:ext>
            </a:extLst>
          </p:cNvPr>
          <p:cNvSpPr txBox="1"/>
          <p:nvPr/>
        </p:nvSpPr>
        <p:spPr>
          <a:xfrm>
            <a:off x="3383868" y="2688725"/>
            <a:ext cx="2376264" cy="461665"/>
          </a:xfrm>
          <a:prstGeom prst="rect">
            <a:avLst/>
          </a:prstGeom>
          <a:noFill/>
        </p:spPr>
        <p:txBody>
          <a:bodyPr wrap="square" rtlCol="0">
            <a:spAutoFit/>
          </a:bodyPr>
          <a:lstStyle/>
          <a:p>
            <a:pPr algn="ctr"/>
            <a:r>
              <a:rPr lang="en-US" sz="1200" dirty="0"/>
              <a:t>Grasp Reflex</a:t>
            </a:r>
          </a:p>
          <a:p>
            <a:pPr algn="ctr"/>
            <a:r>
              <a:rPr lang="en-US" sz="1200" dirty="0"/>
              <a:t>28</a:t>
            </a:r>
            <a:r>
              <a:rPr lang="en-US" sz="1200" baseline="30000" dirty="0"/>
              <a:t>th</a:t>
            </a:r>
            <a:r>
              <a:rPr lang="en-US" sz="1200" dirty="0"/>
              <a:t> week gestation</a:t>
            </a:r>
          </a:p>
        </p:txBody>
      </p:sp>
      <p:sp>
        <p:nvSpPr>
          <p:cNvPr id="8" name="TextBox 7">
            <a:extLst>
              <a:ext uri="{FF2B5EF4-FFF2-40B4-BE49-F238E27FC236}">
                <a16:creationId xmlns:a16="http://schemas.microsoft.com/office/drawing/2014/main" id="{6B4DD7A9-4576-44B2-B1F7-4A8C73E74A86}"/>
              </a:ext>
            </a:extLst>
          </p:cNvPr>
          <p:cNvSpPr txBox="1"/>
          <p:nvPr/>
        </p:nvSpPr>
        <p:spPr>
          <a:xfrm>
            <a:off x="6380033" y="2826714"/>
            <a:ext cx="2376264" cy="461665"/>
          </a:xfrm>
          <a:prstGeom prst="rect">
            <a:avLst/>
          </a:prstGeom>
          <a:noFill/>
        </p:spPr>
        <p:txBody>
          <a:bodyPr wrap="square" rtlCol="0">
            <a:spAutoFit/>
          </a:bodyPr>
          <a:lstStyle/>
          <a:p>
            <a:pPr algn="ctr"/>
            <a:r>
              <a:rPr lang="en-US" sz="1200" dirty="0"/>
              <a:t>Palmar Grasp</a:t>
            </a:r>
          </a:p>
          <a:p>
            <a:pPr algn="ctr"/>
            <a:endParaRPr lang="en-US" sz="1200" dirty="0"/>
          </a:p>
        </p:txBody>
      </p:sp>
      <p:pic>
        <p:nvPicPr>
          <p:cNvPr id="1034" name="Picture 10" descr="افضل مواقع تحويل الصور الابيض والاسود الى الوان اون لاين">
            <a:extLst>
              <a:ext uri="{FF2B5EF4-FFF2-40B4-BE49-F238E27FC236}">
                <a16:creationId xmlns:a16="http://schemas.microsoft.com/office/drawing/2014/main" id="{3DD20CE3-9AFF-44C5-AFA9-6E9D1FCEE97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3868" y="3164116"/>
            <a:ext cx="2563031" cy="15734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3B035D4-5214-46C9-BC43-D5B9A640F095}"/>
              </a:ext>
            </a:extLst>
          </p:cNvPr>
          <p:cNvSpPr txBox="1"/>
          <p:nvPr/>
        </p:nvSpPr>
        <p:spPr>
          <a:xfrm>
            <a:off x="3274770" y="4737532"/>
            <a:ext cx="2809398" cy="276999"/>
          </a:xfrm>
          <a:prstGeom prst="rect">
            <a:avLst/>
          </a:prstGeom>
          <a:noFill/>
        </p:spPr>
        <p:txBody>
          <a:bodyPr wrap="square" rtlCol="0">
            <a:spAutoFit/>
          </a:bodyPr>
          <a:lstStyle/>
          <a:p>
            <a:pPr algn="ctr"/>
            <a:r>
              <a:rPr lang="en-US" sz="1200" dirty="0"/>
              <a:t>Rods(1month) before cones(2months)</a:t>
            </a:r>
          </a:p>
        </p:txBody>
      </p:sp>
    </p:spTree>
    <p:extLst>
      <p:ext uri="{BB962C8B-B14F-4D97-AF65-F5344CB8AC3E}">
        <p14:creationId xmlns:p14="http://schemas.microsoft.com/office/powerpoint/2010/main" val="3563544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B1902D-1B98-411E-8772-FD9E33408435}"/>
              </a:ext>
            </a:extLst>
          </p:cNvPr>
          <p:cNvSpPr txBox="1"/>
          <p:nvPr/>
        </p:nvSpPr>
        <p:spPr>
          <a:xfrm>
            <a:off x="3131840" y="279425"/>
            <a:ext cx="3672408" cy="646331"/>
          </a:xfrm>
          <a:prstGeom prst="rect">
            <a:avLst/>
          </a:prstGeom>
          <a:noFill/>
        </p:spPr>
        <p:txBody>
          <a:bodyPr wrap="square">
            <a:spAutoFit/>
          </a:bodyPr>
          <a:lstStyle/>
          <a:p>
            <a:r>
              <a:rPr lang="en-US" sz="3600" b="1" dirty="0">
                <a:solidFill>
                  <a:srgbClr val="FF3377"/>
                </a:solidFill>
                <a:effectLst/>
                <a:latin typeface="Calibri" panose="020F0502020204030204" pitchFamily="34" charset="0"/>
                <a:ea typeface="Calibri" panose="020F0502020204030204" pitchFamily="34" charset="0"/>
              </a:rPr>
              <a:t>CAUSES: </a:t>
            </a:r>
          </a:p>
        </p:txBody>
      </p:sp>
      <p:sp>
        <p:nvSpPr>
          <p:cNvPr id="14" name="TextBox 13">
            <a:extLst>
              <a:ext uri="{FF2B5EF4-FFF2-40B4-BE49-F238E27FC236}">
                <a16:creationId xmlns:a16="http://schemas.microsoft.com/office/drawing/2014/main" id="{423013C2-D178-486E-B624-48FB783A2055}"/>
              </a:ext>
            </a:extLst>
          </p:cNvPr>
          <p:cNvSpPr txBox="1"/>
          <p:nvPr/>
        </p:nvSpPr>
        <p:spPr>
          <a:xfrm>
            <a:off x="126870" y="1059582"/>
            <a:ext cx="8765610" cy="3027495"/>
          </a:xfrm>
          <a:prstGeom prst="rect">
            <a:avLst/>
          </a:prstGeom>
          <a:noFill/>
        </p:spPr>
        <p:txBody>
          <a:bodyPr wrap="square">
            <a:spAutoFit/>
          </a:bodyPr>
          <a:lstStyle/>
          <a:p>
            <a:pPr marL="342900" marR="9525" lvl="0" indent="-342900" rtl="0" fontAlgn="base">
              <a:lnSpc>
                <a:spcPct val="110000"/>
              </a:lnSpc>
              <a:spcBef>
                <a:spcPts val="0"/>
              </a:spcBef>
              <a:spcAft>
                <a:spcPts val="1015"/>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Familial</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predisposition. 	</a:t>
            </a:r>
          </a:p>
          <a:p>
            <a:pPr marL="342900" marR="9525" lvl="0" indent="-342900" fontAlgn="base">
              <a:lnSpc>
                <a:spcPct val="110000"/>
              </a:lnSpc>
              <a:spcBef>
                <a:spcPts val="0"/>
              </a:spcBef>
              <a:spcAft>
                <a:spcPts val="1230"/>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Systemic </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disorder e.g.: congenital heart disease. </a:t>
            </a:r>
          </a:p>
          <a:p>
            <a:pPr marL="342900" marR="9525" lvl="0" indent="-342900" fontAlgn="base">
              <a:lnSpc>
                <a:spcPct val="107000"/>
              </a:lnSpc>
              <a:spcBef>
                <a:spcPts val="0"/>
              </a:spcBef>
              <a:spcAft>
                <a:spcPts val="1435"/>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Skeletal</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disorder e.g.: achondroplasia &amp; </a:t>
            </a:r>
            <a:r>
              <a:rPr lang="en-US" sz="1400"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rickets.</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342900" marR="9525" lvl="0" indent="-342900" fontAlgn="base">
              <a:lnSpc>
                <a:spcPct val="110000"/>
              </a:lnSpc>
              <a:spcBef>
                <a:spcPts val="0"/>
              </a:spcBef>
              <a:spcAft>
                <a:spcPts val="555"/>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Muscular</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disorder e.g.: myopathies. </a:t>
            </a:r>
          </a:p>
          <a:p>
            <a:pPr marL="342900" marR="9525" lvl="0" indent="-342900" fontAlgn="base">
              <a:lnSpc>
                <a:spcPct val="107000"/>
              </a:lnSpc>
              <a:spcBef>
                <a:spcPts val="0"/>
              </a:spcBef>
              <a:spcAft>
                <a:spcPts val="620"/>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CNS disorder</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e.g.: </a:t>
            </a:r>
            <a:r>
              <a:rPr lang="en-US" sz="1400"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cerebral palsy &amp; mental handicap.</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342900" marR="9525" lvl="0" indent="-342900" fontAlgn="base">
              <a:lnSpc>
                <a:spcPct val="110000"/>
              </a:lnSpc>
              <a:spcBef>
                <a:spcPts val="0"/>
              </a:spcBef>
              <a:spcAft>
                <a:spcPts val="520"/>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Neurological</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disorder e.g.: congenital neuropathies, poliomyelitis.  </a:t>
            </a:r>
          </a:p>
          <a:p>
            <a:pPr marL="342900" marR="9525" lvl="0" indent="-342900" fontAlgn="base">
              <a:lnSpc>
                <a:spcPct val="110000"/>
              </a:lnSpc>
              <a:spcBef>
                <a:spcPts val="0"/>
              </a:spcBef>
              <a:spcAft>
                <a:spcPts val="585"/>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Perceptual </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disorder e.g.: blind child. </a:t>
            </a:r>
          </a:p>
          <a:p>
            <a:pPr marL="342900" marR="9525" lvl="0" indent="-342900" fontAlgn="base">
              <a:lnSpc>
                <a:spcPct val="107000"/>
              </a:lnSpc>
              <a:spcBef>
                <a:spcPts val="0"/>
              </a:spcBef>
              <a:spcAft>
                <a:spcPts val="630"/>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Nutritional </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disorder e.g. </a:t>
            </a:r>
            <a:r>
              <a:rPr lang="en-US" sz="1400" u="sng"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severe protein energy malnutrition (PEM)</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342900" marR="9525" lvl="0" indent="-342900" fontAlgn="base">
              <a:lnSpc>
                <a:spcPct val="110000"/>
              </a:lnSpc>
              <a:spcBef>
                <a:spcPts val="0"/>
              </a:spcBef>
              <a:spcAft>
                <a:spcPts val="220"/>
              </a:spcAft>
              <a:buClr>
                <a:srgbClr val="000000"/>
              </a:buClr>
              <a:buSzPts val="2200"/>
              <a:buFont typeface="+mj-lt"/>
              <a:buAutoNum type="arabicPeriod"/>
            </a:pPr>
            <a:r>
              <a:rPr lang="en-US" sz="1400" b="1"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Environmental</a:t>
            </a:r>
            <a:r>
              <a:rPr lang="en-US" sz="1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factors e.g.: emotional deprivation and lack of stimulation. -</a:t>
            </a:r>
          </a:p>
        </p:txBody>
      </p:sp>
    </p:spTree>
    <p:extLst>
      <p:ext uri="{BB962C8B-B14F-4D97-AF65-F5344CB8AC3E}">
        <p14:creationId xmlns:p14="http://schemas.microsoft.com/office/powerpoint/2010/main" val="551036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768411-A317-4956-B0AF-323702C6F179}"/>
              </a:ext>
            </a:extLst>
          </p:cNvPr>
          <p:cNvSpPr txBox="1"/>
          <p:nvPr/>
        </p:nvSpPr>
        <p:spPr>
          <a:xfrm>
            <a:off x="3313600" y="0"/>
            <a:ext cx="5832648" cy="1754326"/>
          </a:xfrm>
          <a:prstGeom prst="rect">
            <a:avLst/>
          </a:prstGeom>
          <a:noFill/>
        </p:spPr>
        <p:txBody>
          <a:bodyPr wrap="square" rtlCol="0">
            <a:spAutoFit/>
          </a:bodyPr>
          <a:lstStyle/>
          <a:p>
            <a:pPr algn="ctr"/>
            <a:r>
              <a:rPr lang="en-US" sz="3600" dirty="0"/>
              <a:t>MANAGEMENT </a:t>
            </a:r>
          </a:p>
          <a:p>
            <a:pPr algn="ctr"/>
            <a:r>
              <a:rPr lang="en-US" sz="3600" dirty="0"/>
              <a:t>AND SUMMARY</a:t>
            </a:r>
          </a:p>
          <a:p>
            <a:pPr algn="ctr"/>
            <a:r>
              <a:rPr lang="en-US" sz="3600" dirty="0"/>
              <a:t> OF GDD</a:t>
            </a:r>
          </a:p>
        </p:txBody>
      </p:sp>
      <p:pic>
        <p:nvPicPr>
          <p:cNvPr id="10244" name="Picture 4" descr="Infants know what we like best, study finds - The Source - Washington  University in St. Louis">
            <a:extLst>
              <a:ext uri="{FF2B5EF4-FFF2-40B4-BE49-F238E27FC236}">
                <a16:creationId xmlns:a16="http://schemas.microsoft.com/office/drawing/2014/main" id="{FCD0A8F3-FA83-4D57-B883-6B2AE86B78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6487" y="1892054"/>
            <a:ext cx="3856037"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1059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176" y="27216"/>
            <a:ext cx="6804248" cy="857250"/>
          </a:xfrm>
        </p:spPr>
        <p:txBody>
          <a:bodyPr/>
          <a:lstStyle/>
          <a:p>
            <a:r>
              <a:rPr lang="en-US" dirty="0"/>
              <a:t>DIAGNOSIS</a:t>
            </a:r>
          </a:p>
        </p:txBody>
      </p:sp>
      <p:sp>
        <p:nvSpPr>
          <p:cNvPr id="3" name="Content Placeholder 2"/>
          <p:cNvSpPr>
            <a:spLocks noGrp="1"/>
          </p:cNvSpPr>
          <p:nvPr>
            <p:ph idx="1"/>
          </p:nvPr>
        </p:nvSpPr>
        <p:spPr>
          <a:xfrm>
            <a:off x="1597860" y="1203598"/>
            <a:ext cx="7355160" cy="3394472"/>
          </a:xfrm>
        </p:spPr>
        <p:txBody>
          <a:bodyPr>
            <a:normAutofit fontScale="60000" lnSpcReduction="20000"/>
          </a:bodyPr>
          <a:lstStyle/>
          <a:p>
            <a:pPr algn="l"/>
            <a:r>
              <a:rPr lang="en-US" dirty="0">
                <a:sym typeface="+mn-ea"/>
              </a:rPr>
              <a:t>Developmental delay can be difficult to diagnose. </a:t>
            </a:r>
          </a:p>
          <a:p>
            <a:pPr algn="l"/>
            <a:r>
              <a:rPr lang="en-US" dirty="0">
                <a:sym typeface="+mn-ea"/>
              </a:rPr>
              <a:t>There are some types of tests that can be done:</a:t>
            </a:r>
          </a:p>
          <a:p>
            <a:pPr marL="0" indent="0" algn="l">
              <a:buNone/>
            </a:pPr>
            <a:r>
              <a:rPr lang="en-US" dirty="0">
                <a:sym typeface="+mn-ea"/>
              </a:rPr>
              <a:t>Developmental screening &amp; Evaluation tests .</a:t>
            </a:r>
          </a:p>
          <a:p>
            <a:pPr algn="l"/>
            <a:r>
              <a:rPr lang="en-US" dirty="0">
                <a:sym typeface="+mn-ea"/>
              </a:rPr>
              <a:t>Developmental screening:</a:t>
            </a:r>
          </a:p>
          <a:p>
            <a:pPr marL="0" indent="0" algn="l">
              <a:buNone/>
            </a:pPr>
            <a:r>
              <a:rPr lang="en-US" dirty="0">
                <a:sym typeface="+mn-ea"/>
              </a:rPr>
              <a:t>to tell if children are learning basic skills when they</a:t>
            </a:r>
          </a:p>
          <a:p>
            <a:pPr marL="0" indent="0" algn="l">
              <a:buNone/>
            </a:pPr>
            <a:r>
              <a:rPr lang="en-US" dirty="0">
                <a:sym typeface="+mn-ea"/>
              </a:rPr>
              <a:t> should, or if  they might have problems</a:t>
            </a:r>
          </a:p>
          <a:p>
            <a:pPr marL="0" indent="0" algn="l">
              <a:buNone/>
            </a:pPr>
            <a:r>
              <a:rPr lang="en-US" dirty="0">
                <a:sym typeface="+mn-ea"/>
              </a:rPr>
              <a:t>Pediatric doctor may ask questions or talk and play </a:t>
            </a:r>
          </a:p>
          <a:p>
            <a:pPr marL="0" indent="0" algn="l">
              <a:buNone/>
            </a:pPr>
            <a:r>
              <a:rPr lang="en-US" dirty="0">
                <a:sym typeface="+mn-ea"/>
              </a:rPr>
              <a:t>with child during an exam to see how he or she learns, speaks, behaves, and moves. Since there is no lab or blood test   to tell </a:t>
            </a:r>
          </a:p>
          <a:p>
            <a:pPr marL="0" indent="0" algn="l">
              <a:buNone/>
            </a:pPr>
            <a:r>
              <a:rPr lang="en-US" dirty="0">
                <a:sym typeface="+mn-ea"/>
              </a:rPr>
              <a:t>if the child may have a delay, the developmental screening will</a:t>
            </a:r>
          </a:p>
          <a:p>
            <a:pPr marL="0" indent="0" algn="l">
              <a:buNone/>
            </a:pPr>
            <a:r>
              <a:rPr lang="en-US" dirty="0">
                <a:sym typeface="+mn-ea"/>
              </a:rPr>
              <a:t> help  tell if the child needs to see a specialist.</a:t>
            </a:r>
          </a:p>
          <a:p>
            <a:pPr marL="0" indent="0" algn="l">
              <a:buNone/>
            </a:pPr>
            <a:endParaRPr lang="en-US" dirty="0">
              <a:solidFill>
                <a:schemeClr val="tx1"/>
              </a:solidFill>
            </a:endParaRPr>
          </a:p>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8801"/>
            <a:ext cx="3203848" cy="857250"/>
          </a:xfrm>
        </p:spPr>
        <p:txBody>
          <a:bodyPr/>
          <a:lstStyle/>
          <a:p>
            <a:r>
              <a:rPr lang="en-US" dirty="0"/>
              <a:t>TREATMENT</a:t>
            </a:r>
          </a:p>
        </p:txBody>
      </p:sp>
      <p:sp>
        <p:nvSpPr>
          <p:cNvPr id="3" name="Content Placeholder 2"/>
          <p:cNvSpPr>
            <a:spLocks noGrp="1"/>
          </p:cNvSpPr>
          <p:nvPr>
            <p:ph idx="1"/>
          </p:nvPr>
        </p:nvSpPr>
        <p:spPr>
          <a:xfrm>
            <a:off x="1619672" y="1059582"/>
            <a:ext cx="7344816" cy="3828415"/>
          </a:xfrm>
        </p:spPr>
        <p:txBody>
          <a:bodyPr>
            <a:normAutofit fontScale="40000" lnSpcReduction="20000"/>
          </a:bodyPr>
          <a:lstStyle/>
          <a:p>
            <a:pPr algn="just">
              <a:lnSpc>
                <a:spcPct val="110000"/>
              </a:lnSpc>
            </a:pPr>
            <a:r>
              <a:rPr lang="en-US" dirty="0"/>
              <a:t>The specific management of children with global developmental delay will depend on their individual needs and underlying diagnosis. Early intervention is essential to support the child to reach their full potential. Specialists involved in the management of GDD in children include....</a:t>
            </a:r>
          </a:p>
          <a:p>
            <a:pPr algn="just">
              <a:lnSpc>
                <a:spcPct val="110000"/>
              </a:lnSpc>
            </a:pPr>
            <a:endParaRPr lang="en-US" dirty="0"/>
          </a:p>
          <a:p>
            <a:pPr algn="just">
              <a:lnSpc>
                <a:spcPct val="110000"/>
              </a:lnSpc>
            </a:pPr>
            <a:r>
              <a:rPr lang="en-US" dirty="0"/>
              <a:t>Speech therapists</a:t>
            </a:r>
          </a:p>
          <a:p>
            <a:pPr algn="just">
              <a:lnSpc>
                <a:spcPct val="110000"/>
              </a:lnSpc>
            </a:pPr>
            <a:r>
              <a:rPr lang="en-US" dirty="0"/>
              <a:t>Physical therapists</a:t>
            </a:r>
          </a:p>
          <a:p>
            <a:pPr algn="just">
              <a:lnSpc>
                <a:spcPct val="110000"/>
              </a:lnSpc>
            </a:pPr>
            <a:r>
              <a:rPr lang="en-US" dirty="0"/>
              <a:t>Occupational therapists</a:t>
            </a:r>
          </a:p>
          <a:p>
            <a:pPr algn="just">
              <a:lnSpc>
                <a:spcPct val="110000"/>
              </a:lnSpc>
            </a:pPr>
            <a:r>
              <a:rPr lang="en-US" dirty="0"/>
              <a:t>Hearing specialists (Audiologist)</a:t>
            </a:r>
          </a:p>
          <a:p>
            <a:pPr algn="just">
              <a:lnSpc>
                <a:spcPct val="110000"/>
              </a:lnSpc>
            </a:pPr>
            <a:r>
              <a:rPr lang="en-US" dirty="0"/>
              <a:t>Developmental </a:t>
            </a:r>
            <a:r>
              <a:rPr lang="en-US" dirty="0" err="1"/>
              <a:t>paediatricians</a:t>
            </a:r>
            <a:endParaRPr lang="en-US" dirty="0"/>
          </a:p>
          <a:p>
            <a:pPr algn="just">
              <a:lnSpc>
                <a:spcPct val="110000"/>
              </a:lnSpc>
            </a:pPr>
            <a:r>
              <a:rPr lang="en-US" dirty="0"/>
              <a:t>Neurologists</a:t>
            </a:r>
          </a:p>
          <a:p>
            <a:pPr algn="just">
              <a:lnSpc>
                <a:spcPct val="110000"/>
              </a:lnSpc>
            </a:pPr>
            <a:r>
              <a:rPr lang="en-US" dirty="0"/>
              <a:t>Providers of Early Intervention Services (depending on location)</a:t>
            </a:r>
          </a:p>
          <a:p>
            <a:pPr algn="just">
              <a:lnSpc>
                <a:spcPct val="110000"/>
              </a:lnSpc>
            </a:pPr>
            <a:r>
              <a:rPr lang="en-US" dirty="0"/>
              <a:t>As well as involving professionals, parents can support the development of </a:t>
            </a:r>
          </a:p>
          <a:p>
            <a:pPr algn="just">
              <a:lnSpc>
                <a:spcPct val="110000"/>
              </a:lnSpc>
            </a:pPr>
            <a:r>
              <a:rPr lang="en-US" dirty="0"/>
              <a:t>their child by playing with them, reading with them, showing them how to do tasks, and supporting them to participate in activities of daily living such as washing, dressing, and eating.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FCFACA2-8A9F-4EB5-953D-E28682AB4A5E}"/>
              </a:ext>
            </a:extLst>
          </p:cNvPr>
          <p:cNvSpPr txBox="1"/>
          <p:nvPr/>
        </p:nvSpPr>
        <p:spPr>
          <a:xfrm>
            <a:off x="57785" y="1131570"/>
            <a:ext cx="8932545" cy="368300"/>
          </a:xfrm>
          <a:prstGeom prst="rect">
            <a:avLst/>
          </a:prstGeom>
          <a:noFill/>
        </p:spPr>
        <p:txBody>
          <a:bodyPr wrap="square" rtlCol="0" anchor="t">
            <a:spAutoFit/>
          </a:bodyPr>
          <a:lstStyle/>
          <a:p>
            <a:endParaRPr lang="en-US"/>
          </a:p>
        </p:txBody>
      </p:sp>
      <p:sp>
        <p:nvSpPr>
          <p:cNvPr id="3" name="Text Box 4">
            <a:extLst>
              <a:ext uri="{FF2B5EF4-FFF2-40B4-BE49-F238E27FC236}">
                <a16:creationId xmlns:a16="http://schemas.microsoft.com/office/drawing/2014/main" id="{5C9AB777-9757-4BF0-BA52-ADA4762C44F6}"/>
              </a:ext>
            </a:extLst>
          </p:cNvPr>
          <p:cNvSpPr txBox="1"/>
          <p:nvPr/>
        </p:nvSpPr>
        <p:spPr>
          <a:xfrm>
            <a:off x="1619672" y="843280"/>
            <a:ext cx="7466543" cy="3785652"/>
          </a:xfrm>
          <a:prstGeom prst="rect">
            <a:avLst/>
          </a:prstGeom>
          <a:noFill/>
        </p:spPr>
        <p:txBody>
          <a:bodyPr wrap="square" rtlCol="0" anchor="t">
            <a:spAutoFit/>
          </a:bodyPr>
          <a:lstStyle/>
          <a:p>
            <a:pPr algn="just"/>
            <a:r>
              <a:rPr lang="en-US" sz="2000" dirty="0">
                <a:solidFill>
                  <a:schemeClr val="tx1"/>
                </a:solidFill>
              </a:rPr>
              <a:t>Many developmental delays can be treated early so that by</a:t>
            </a:r>
          </a:p>
          <a:p>
            <a:pPr algn="just"/>
            <a:r>
              <a:rPr lang="en-US" sz="2000" dirty="0">
                <a:solidFill>
                  <a:schemeClr val="tx1"/>
                </a:solidFill>
              </a:rPr>
              <a:t>the time a child is in school, he or she has caught up to his </a:t>
            </a:r>
          </a:p>
          <a:p>
            <a:pPr algn="just"/>
            <a:r>
              <a:rPr lang="en-US" sz="2000" dirty="0">
                <a:solidFill>
                  <a:schemeClr val="tx1"/>
                </a:solidFill>
              </a:rPr>
              <a:t>or her peers.   </a:t>
            </a:r>
          </a:p>
          <a:p>
            <a:pPr algn="just"/>
            <a:r>
              <a:rPr lang="en-US" sz="2000" dirty="0">
                <a:solidFill>
                  <a:schemeClr val="tx1"/>
                </a:solidFill>
              </a:rPr>
              <a:t>However, since many delays are not diagnosed until </a:t>
            </a:r>
          </a:p>
          <a:p>
            <a:pPr algn="just"/>
            <a:r>
              <a:rPr lang="en-US" sz="2000" dirty="0"/>
              <a:t>a </a:t>
            </a:r>
            <a:r>
              <a:rPr lang="en-US" sz="2000" dirty="0">
                <a:solidFill>
                  <a:schemeClr val="tx1"/>
                </a:solidFill>
              </a:rPr>
              <a:t>child is in school, this creates a greater impact on the child </a:t>
            </a:r>
          </a:p>
          <a:p>
            <a:pPr algn="just"/>
            <a:r>
              <a:rPr lang="en-US" sz="2000" dirty="0">
                <a:solidFill>
                  <a:schemeClr val="tx1"/>
                </a:solidFill>
              </a:rPr>
              <a:t>since the window   for early intervention has been lost. </a:t>
            </a:r>
          </a:p>
          <a:p>
            <a:pPr algn="just"/>
            <a:r>
              <a:rPr lang="en-US" sz="2000" dirty="0">
                <a:solidFill>
                  <a:schemeClr val="tx1"/>
                </a:solidFill>
              </a:rPr>
              <a:t>Even if the delay, in fact, is the   first sign or symptom of a</a:t>
            </a:r>
          </a:p>
          <a:p>
            <a:pPr algn="just"/>
            <a:r>
              <a:rPr lang="en-US" sz="2000" dirty="0">
                <a:solidFill>
                  <a:schemeClr val="tx1"/>
                </a:solidFill>
              </a:rPr>
              <a:t>disability, early identification and treatment, most  often,   will    minimize the problem and  maximize the  child’s potential. </a:t>
            </a:r>
          </a:p>
          <a:p>
            <a:pPr algn="just"/>
            <a:r>
              <a:rPr lang="en-US" sz="2000" dirty="0">
                <a:solidFill>
                  <a:schemeClr val="tx1"/>
                </a:solidFill>
              </a:rPr>
              <a:t>Once a child is diagnosed and a proper treatment plan is in</a:t>
            </a:r>
          </a:p>
          <a:p>
            <a:pPr algn="just"/>
            <a:r>
              <a:rPr lang="en-US" sz="2000" dirty="0">
                <a:solidFill>
                  <a:schemeClr val="tx1"/>
                </a:solidFill>
              </a:rPr>
              <a:t>place, many children are still able to overcome the impact of</a:t>
            </a:r>
          </a:p>
          <a:p>
            <a:pPr algn="just"/>
            <a:r>
              <a:rPr lang="en-US" sz="2000" dirty="0">
                <a:solidFill>
                  <a:schemeClr val="tx1"/>
                </a:solidFill>
              </a:rPr>
              <a:t>their developmental delays.</a:t>
            </a:r>
          </a:p>
        </p:txBody>
      </p:sp>
      <p:sp>
        <p:nvSpPr>
          <p:cNvPr id="4" name="Text Box 5">
            <a:extLst>
              <a:ext uri="{FF2B5EF4-FFF2-40B4-BE49-F238E27FC236}">
                <a16:creationId xmlns:a16="http://schemas.microsoft.com/office/drawing/2014/main" id="{35D1CED2-ECBC-4B84-B449-39E8973FDFCC}"/>
              </a:ext>
            </a:extLst>
          </p:cNvPr>
          <p:cNvSpPr txBox="1"/>
          <p:nvPr/>
        </p:nvSpPr>
        <p:spPr>
          <a:xfrm>
            <a:off x="1475656" y="115570"/>
            <a:ext cx="3434080" cy="583565"/>
          </a:xfrm>
          <a:prstGeom prst="rect">
            <a:avLst/>
          </a:prstGeom>
          <a:noFill/>
        </p:spPr>
        <p:txBody>
          <a:bodyPr wrap="square" rtlCol="0" anchor="t">
            <a:spAutoFit/>
          </a:bodyPr>
          <a:lstStyle/>
          <a:p>
            <a:r>
              <a:rPr lang="en-US" b="1" dirty="0">
                <a:sym typeface="+mn-ea"/>
              </a:rPr>
              <a:t> </a:t>
            </a:r>
            <a:r>
              <a:rPr lang="en-US" sz="3200" b="1" dirty="0">
                <a:sym typeface="+mn-ea"/>
              </a:rPr>
              <a:t>PROGNOSIS</a:t>
            </a:r>
          </a:p>
        </p:txBody>
      </p:sp>
    </p:spTree>
    <p:extLst>
      <p:ext uri="{BB962C8B-B14F-4D97-AF65-F5344CB8AC3E}">
        <p14:creationId xmlns:p14="http://schemas.microsoft.com/office/powerpoint/2010/main" val="2551702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B467-FE8E-4574-BAAB-062D282052DA}"/>
              </a:ext>
            </a:extLst>
          </p:cNvPr>
          <p:cNvSpPr>
            <a:spLocks noGrp="1"/>
          </p:cNvSpPr>
          <p:nvPr>
            <p:ph type="title"/>
          </p:nvPr>
        </p:nvSpPr>
        <p:spPr>
          <a:xfrm>
            <a:off x="1547664" y="27216"/>
            <a:ext cx="7596336" cy="857250"/>
          </a:xfrm>
        </p:spPr>
        <p:txBody>
          <a:bodyPr/>
          <a:lstStyle/>
          <a:p>
            <a:r>
              <a:rPr lang="en-US" dirty="0"/>
              <a:t>REFFERENCES :</a:t>
            </a:r>
          </a:p>
        </p:txBody>
      </p:sp>
      <p:sp>
        <p:nvSpPr>
          <p:cNvPr id="4" name="TextBox 3">
            <a:extLst>
              <a:ext uri="{FF2B5EF4-FFF2-40B4-BE49-F238E27FC236}">
                <a16:creationId xmlns:a16="http://schemas.microsoft.com/office/drawing/2014/main" id="{7464E55C-37BA-4BED-AFD3-1E1B683A798D}"/>
              </a:ext>
            </a:extLst>
          </p:cNvPr>
          <p:cNvSpPr txBox="1"/>
          <p:nvPr/>
        </p:nvSpPr>
        <p:spPr>
          <a:xfrm>
            <a:off x="1691680" y="3612514"/>
            <a:ext cx="7308304" cy="646331"/>
          </a:xfrm>
          <a:prstGeom prst="rect">
            <a:avLst/>
          </a:prstGeom>
          <a:noFill/>
        </p:spPr>
        <p:txBody>
          <a:bodyPr wrap="square" rtlCol="0">
            <a:spAutoFit/>
          </a:bodyPr>
          <a:lstStyle/>
          <a:p>
            <a:r>
              <a:rPr lang="en-US" dirty="0"/>
              <a:t>- https://nyulangone.org/conditions/developmental-delays-in-children/types</a:t>
            </a:r>
          </a:p>
        </p:txBody>
      </p:sp>
      <p:sp>
        <p:nvSpPr>
          <p:cNvPr id="5" name="TextBox 4">
            <a:extLst>
              <a:ext uri="{FF2B5EF4-FFF2-40B4-BE49-F238E27FC236}">
                <a16:creationId xmlns:a16="http://schemas.microsoft.com/office/drawing/2014/main" id="{EEEB92B0-2C0E-486A-9A16-B5DF78E0519D}"/>
              </a:ext>
            </a:extLst>
          </p:cNvPr>
          <p:cNvSpPr txBox="1"/>
          <p:nvPr/>
        </p:nvSpPr>
        <p:spPr>
          <a:xfrm>
            <a:off x="1703512" y="3072937"/>
            <a:ext cx="5976664" cy="369332"/>
          </a:xfrm>
          <a:prstGeom prst="rect">
            <a:avLst/>
          </a:prstGeom>
          <a:noFill/>
        </p:spPr>
        <p:txBody>
          <a:bodyPr wrap="square" rtlCol="0">
            <a:spAutoFit/>
          </a:bodyPr>
          <a:lstStyle/>
          <a:p>
            <a:r>
              <a:rPr lang="en-US" dirty="0"/>
              <a:t>- https://www.medscape.com/viewarticle/515575</a:t>
            </a:r>
          </a:p>
        </p:txBody>
      </p:sp>
      <p:sp>
        <p:nvSpPr>
          <p:cNvPr id="7" name="TextBox 6">
            <a:extLst>
              <a:ext uri="{FF2B5EF4-FFF2-40B4-BE49-F238E27FC236}">
                <a16:creationId xmlns:a16="http://schemas.microsoft.com/office/drawing/2014/main" id="{6FD2A217-2E3E-4DEB-A6DB-A675998BA981}"/>
              </a:ext>
            </a:extLst>
          </p:cNvPr>
          <p:cNvSpPr txBox="1"/>
          <p:nvPr/>
        </p:nvSpPr>
        <p:spPr>
          <a:xfrm>
            <a:off x="1722923" y="2419780"/>
            <a:ext cx="4572000" cy="369332"/>
          </a:xfrm>
          <a:prstGeom prst="rect">
            <a:avLst/>
          </a:prstGeom>
          <a:noFill/>
        </p:spPr>
        <p:txBody>
          <a:bodyPr wrap="square">
            <a:spAutoFit/>
          </a:bodyPr>
          <a:lstStyle/>
          <a:p>
            <a:r>
              <a:rPr lang="en-US" dirty="0"/>
              <a:t>- </a:t>
            </a:r>
            <a:r>
              <a:rPr lang="en-US" dirty="0" err="1"/>
              <a:t>Kasr</a:t>
            </a:r>
            <a:r>
              <a:rPr lang="en-US" dirty="0"/>
              <a:t> </a:t>
            </a:r>
            <a:r>
              <a:rPr lang="en-US" dirty="0" err="1"/>
              <a:t>Eleiny</a:t>
            </a:r>
            <a:r>
              <a:rPr lang="en-US" dirty="0"/>
              <a:t> Pediatric Book</a:t>
            </a:r>
          </a:p>
        </p:txBody>
      </p:sp>
      <p:sp>
        <p:nvSpPr>
          <p:cNvPr id="9" name="TextBox 8">
            <a:extLst>
              <a:ext uri="{FF2B5EF4-FFF2-40B4-BE49-F238E27FC236}">
                <a16:creationId xmlns:a16="http://schemas.microsoft.com/office/drawing/2014/main" id="{18C1C916-8190-4999-882A-144BA240BB7D}"/>
              </a:ext>
            </a:extLst>
          </p:cNvPr>
          <p:cNvSpPr txBox="1"/>
          <p:nvPr/>
        </p:nvSpPr>
        <p:spPr>
          <a:xfrm>
            <a:off x="1722923" y="1161655"/>
            <a:ext cx="5153333" cy="369332"/>
          </a:xfrm>
          <a:prstGeom prst="rect">
            <a:avLst/>
          </a:prstGeom>
          <a:noFill/>
        </p:spPr>
        <p:txBody>
          <a:bodyPr wrap="square">
            <a:spAutoFit/>
          </a:bodyPr>
          <a:lstStyle/>
          <a:p>
            <a:r>
              <a:rPr lang="en-US" dirty="0"/>
              <a:t>- </a:t>
            </a:r>
            <a:r>
              <a:rPr lang="en-US" dirty="0" err="1"/>
              <a:t>Al_Azhar</a:t>
            </a:r>
            <a:r>
              <a:rPr lang="en-US" dirty="0"/>
              <a:t> Cairo University Department Book</a:t>
            </a:r>
          </a:p>
        </p:txBody>
      </p:sp>
      <p:sp>
        <p:nvSpPr>
          <p:cNvPr id="11" name="TextBox 10">
            <a:extLst>
              <a:ext uri="{FF2B5EF4-FFF2-40B4-BE49-F238E27FC236}">
                <a16:creationId xmlns:a16="http://schemas.microsoft.com/office/drawing/2014/main" id="{70CDF560-68A4-406F-9EAD-5716A53028C1}"/>
              </a:ext>
            </a:extLst>
          </p:cNvPr>
          <p:cNvSpPr txBox="1"/>
          <p:nvPr/>
        </p:nvSpPr>
        <p:spPr>
          <a:xfrm>
            <a:off x="1722923" y="1813155"/>
            <a:ext cx="4572000" cy="369332"/>
          </a:xfrm>
          <a:prstGeom prst="rect">
            <a:avLst/>
          </a:prstGeom>
          <a:noFill/>
        </p:spPr>
        <p:txBody>
          <a:bodyPr wrap="square">
            <a:spAutoFit/>
          </a:bodyPr>
          <a:lstStyle/>
          <a:p>
            <a:r>
              <a:rPr lang="en-US" dirty="0"/>
              <a:t>- Nelson Textbook of pediatrics</a:t>
            </a:r>
          </a:p>
        </p:txBody>
      </p:sp>
    </p:spTree>
    <p:extLst>
      <p:ext uri="{BB962C8B-B14F-4D97-AF65-F5344CB8AC3E}">
        <p14:creationId xmlns:p14="http://schemas.microsoft.com/office/powerpoint/2010/main" val="263574351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descr="LINE Creators&amp;#39; Stickers - Doctor Cares Example with GIF Animation">
            <a:extLst>
              <a:ext uri="{FF2B5EF4-FFF2-40B4-BE49-F238E27FC236}">
                <a16:creationId xmlns:a16="http://schemas.microsoft.com/office/drawing/2014/main" id="{67BD741E-947E-43EE-A5C6-7E9CD685F03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27376" y="51470"/>
            <a:ext cx="5616624" cy="526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5475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969" y="267494"/>
            <a:ext cx="7416824" cy="400110"/>
          </a:xfrm>
          <a:prstGeom prst="rect">
            <a:avLst/>
          </a:prstGeom>
          <a:noFill/>
        </p:spPr>
        <p:txBody>
          <a:bodyPr wrap="square" rtlCol="0">
            <a:spAutoFit/>
          </a:bodyPr>
          <a:lstStyle/>
          <a:p>
            <a:r>
              <a:rPr lang="en-US" sz="2000" b="1" dirty="0"/>
              <a:t>Introduction to global developmental delay?</a:t>
            </a:r>
          </a:p>
        </p:txBody>
      </p:sp>
      <p:sp>
        <p:nvSpPr>
          <p:cNvPr id="3" name="TextBox 2"/>
          <p:cNvSpPr txBox="1"/>
          <p:nvPr/>
        </p:nvSpPr>
        <p:spPr>
          <a:xfrm>
            <a:off x="37412" y="1131590"/>
            <a:ext cx="8927076" cy="4278094"/>
          </a:xfrm>
          <a:prstGeom prst="rect">
            <a:avLst/>
          </a:prstGeom>
          <a:noFill/>
        </p:spPr>
        <p:txBody>
          <a:bodyPr wrap="square" rtlCol="0">
            <a:spAutoFit/>
          </a:bodyPr>
          <a:lstStyle/>
          <a:p>
            <a:pPr marL="285750" indent="-285750">
              <a:buFont typeface="Arial" panose="020B0604020202020204" pitchFamily="34" charset="0"/>
              <a:buChar char="•"/>
            </a:pPr>
            <a:r>
              <a:rPr lang="en-US" b="1" dirty="0"/>
              <a:t>Global developmental delay</a:t>
            </a:r>
            <a:r>
              <a:rPr lang="en-US" dirty="0"/>
              <a:t> is an umbrella term used when children are </a:t>
            </a:r>
          </a:p>
          <a:p>
            <a:r>
              <a:rPr lang="en-US" dirty="0"/>
              <a:t>significantly delayed in their cognitive and physical development.</a:t>
            </a:r>
            <a:br>
              <a:rPr lang="en-US" dirty="0"/>
            </a:br>
            <a:br>
              <a:rPr lang="en-US" dirty="0"/>
            </a:br>
            <a:r>
              <a:rPr lang="en-US" dirty="0"/>
              <a:t>It affects 5% of children from after birth till the age of 8 year. It’s more common in boys due to x-linked chromosomal abnormalities, there are five main areas at </a:t>
            </a:r>
          </a:p>
          <a:p>
            <a:r>
              <a:rPr lang="en-US" dirty="0"/>
              <a:t>which the child can show delay. </a:t>
            </a:r>
            <a:br>
              <a:rPr lang="en-US" dirty="0"/>
            </a:br>
            <a:endParaRPr lang="en-US" dirty="0"/>
          </a:p>
          <a:p>
            <a:pPr marL="285750" indent="-285750">
              <a:buFont typeface="Arial" panose="020B0604020202020204" pitchFamily="34" charset="0"/>
              <a:buChar char="•"/>
            </a:pPr>
            <a:r>
              <a:rPr lang="en-US" dirty="0"/>
              <a:t>It can be diagnosed when a child is delayed in one or more milestones,</a:t>
            </a:r>
          </a:p>
          <a:p>
            <a:r>
              <a:rPr lang="en-US" dirty="0"/>
              <a:t>categorized into motor skills, speech, cognitive skills, and social and emotional </a:t>
            </a:r>
          </a:p>
          <a:p>
            <a:r>
              <a:rPr lang="en-US" dirty="0"/>
              <a:t>development. There is usually a specific condition which causes this delay, such</a:t>
            </a:r>
          </a:p>
          <a:p>
            <a:r>
              <a:rPr lang="en-US" dirty="0"/>
              <a:t> as </a:t>
            </a:r>
            <a:r>
              <a:rPr lang="en-US" b="1" dirty="0"/>
              <a:t>Fragile X syndrome</a:t>
            </a:r>
            <a:r>
              <a:rPr lang="en-US" dirty="0"/>
              <a:t> or other </a:t>
            </a:r>
          </a:p>
          <a:p>
            <a:pPr marL="285750" indent="-285750">
              <a:buFont typeface="Arial" panose="020B0604020202020204" pitchFamily="34" charset="0"/>
              <a:buChar char="•"/>
            </a:pPr>
            <a:r>
              <a:rPr lang="en-US" dirty="0"/>
              <a:t>chromosomal abnormalities. However, it is sometimes difficult to </a:t>
            </a:r>
          </a:p>
          <a:p>
            <a:pPr marL="285750" indent="-285750">
              <a:buFont typeface="Arial" panose="020B0604020202020204" pitchFamily="34" charset="0"/>
              <a:buChar char="•"/>
            </a:pPr>
            <a:r>
              <a:rPr lang="en-US" dirty="0"/>
              <a:t>identify </a:t>
            </a:r>
          </a:p>
          <a:p>
            <a:r>
              <a:rPr lang="en-US" dirty="0"/>
              <a:t>  this underlying condition.</a:t>
            </a:r>
          </a:p>
          <a:p>
            <a:endParaRPr lang="en-US" sz="2000" dirty="0"/>
          </a:p>
        </p:txBody>
      </p:sp>
      <p:sp>
        <p:nvSpPr>
          <p:cNvPr id="4" name="AutoShape 2" descr="أصدقاء كلية الطب - جامعة الأزهر بالقاهرة - Home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180159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0ACD-F4C0-43C4-9D27-40A91C417EDA}"/>
              </a:ext>
            </a:extLst>
          </p:cNvPr>
          <p:cNvSpPr>
            <a:spLocks noGrp="1"/>
          </p:cNvSpPr>
          <p:nvPr>
            <p:ph type="title"/>
          </p:nvPr>
        </p:nvSpPr>
        <p:spPr>
          <a:xfrm>
            <a:off x="562641" y="120252"/>
            <a:ext cx="6894512" cy="857250"/>
          </a:xfrm>
        </p:spPr>
        <p:txBody>
          <a:bodyPr>
            <a:normAutofit/>
          </a:bodyPr>
          <a:lstStyle/>
          <a:p>
            <a:pPr algn="ctr"/>
            <a:r>
              <a:rPr lang="en-US" sz="2000" dirty="0"/>
              <a:t>Factors affecting global developmental delay</a:t>
            </a:r>
          </a:p>
        </p:txBody>
      </p:sp>
      <p:sp>
        <p:nvSpPr>
          <p:cNvPr id="3" name="Content Placeholder 2">
            <a:extLst>
              <a:ext uri="{FF2B5EF4-FFF2-40B4-BE49-F238E27FC236}">
                <a16:creationId xmlns:a16="http://schemas.microsoft.com/office/drawing/2014/main" id="{F61E9E4E-8465-4A56-8A29-872E38A20FD8}"/>
              </a:ext>
            </a:extLst>
          </p:cNvPr>
          <p:cNvSpPr>
            <a:spLocks noGrp="1"/>
          </p:cNvSpPr>
          <p:nvPr>
            <p:ph idx="1"/>
          </p:nvPr>
        </p:nvSpPr>
        <p:spPr/>
        <p:txBody>
          <a:bodyPr>
            <a:normAutofit/>
          </a:bodyPr>
          <a:lstStyle/>
          <a:p>
            <a:r>
              <a:rPr lang="en-US" sz="2400" dirty="0"/>
              <a:t>Poverty , malnutrition, and lack of appropriate care.</a:t>
            </a:r>
          </a:p>
          <a:p>
            <a:r>
              <a:rPr lang="en-US" sz="2400" dirty="0"/>
              <a:t>Child abuse and neglect.</a:t>
            </a:r>
          </a:p>
          <a:p>
            <a:r>
              <a:rPr lang="en-US" sz="2400" dirty="0"/>
              <a:t>Congenital infections, meningitis and Iron deficiency </a:t>
            </a:r>
          </a:p>
          <a:p>
            <a:r>
              <a:rPr lang="en-US" sz="2400" dirty="0"/>
              <a:t>anemia.</a:t>
            </a:r>
          </a:p>
          <a:p>
            <a:r>
              <a:rPr lang="en-US" sz="2400" dirty="0"/>
              <a:t>Failure to thrive, maternal substance abuse.</a:t>
            </a:r>
          </a:p>
          <a:p>
            <a:r>
              <a:rPr lang="en-US" sz="2400" dirty="0"/>
              <a:t>Environmental exposures.</a:t>
            </a:r>
          </a:p>
        </p:txBody>
      </p:sp>
    </p:spTree>
    <p:extLst>
      <p:ext uri="{BB962C8B-B14F-4D97-AF65-F5344CB8AC3E}">
        <p14:creationId xmlns:p14="http://schemas.microsoft.com/office/powerpoint/2010/main" val="3470117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C01C0-1564-7547-87FF-9C6B302CCDC2}"/>
              </a:ext>
            </a:extLst>
          </p:cNvPr>
          <p:cNvSpPr txBox="1"/>
          <p:nvPr/>
        </p:nvSpPr>
        <p:spPr>
          <a:xfrm>
            <a:off x="4572001" y="1602254"/>
            <a:ext cx="4248472" cy="1938992"/>
          </a:xfrm>
          <a:prstGeom prst="rect">
            <a:avLst/>
          </a:prstGeom>
          <a:noFill/>
        </p:spPr>
        <p:txBody>
          <a:bodyPr wrap="square" rtlCol="0">
            <a:spAutoFit/>
          </a:bodyPr>
          <a:lstStyle/>
          <a:p>
            <a:pPr algn="l"/>
            <a:r>
              <a:rPr lang="en-US" sz="6000" b="1" u="sng" dirty="0">
                <a:latin typeface="Times New Roman" panose="02020603050405020304" pitchFamily="18" charset="0"/>
                <a:cs typeface="Times New Roman" panose="02020603050405020304" pitchFamily="18" charset="0"/>
              </a:rPr>
              <a:t>Intellectual delays</a:t>
            </a:r>
          </a:p>
        </p:txBody>
      </p:sp>
    </p:spTree>
    <p:extLst>
      <p:ext uri="{BB962C8B-B14F-4D97-AF65-F5344CB8AC3E}">
        <p14:creationId xmlns:p14="http://schemas.microsoft.com/office/powerpoint/2010/main" val="3034478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7B739-56FE-D242-B740-3A745831AC97}"/>
              </a:ext>
            </a:extLst>
          </p:cNvPr>
          <p:cNvSpPr txBox="1"/>
          <p:nvPr/>
        </p:nvSpPr>
        <p:spPr>
          <a:xfrm rot="10800000" flipV="1">
            <a:off x="0" y="280086"/>
            <a:ext cx="9062356" cy="1200329"/>
          </a:xfrm>
          <a:prstGeom prst="rect">
            <a:avLst/>
          </a:prstGeom>
          <a:noFill/>
        </p:spPr>
        <p:txBody>
          <a:bodyPr wrap="square" rtlCol="0">
            <a:spAutoFit/>
          </a:bodyPr>
          <a:lstStyle/>
          <a:p>
            <a:r>
              <a:rPr lang="en-US" sz="3600" b="1" dirty="0"/>
              <a:t>Infancy and Toddlerhood (0-3 years)</a:t>
            </a:r>
            <a:endParaRPr lang="en-US" sz="3600" dirty="0"/>
          </a:p>
          <a:p>
            <a:pPr algn="l"/>
            <a:endParaRPr lang="en-US" sz="3600" b="1" u="sng"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964D3E-E5C3-F94C-9F4A-CA0074056922}"/>
              </a:ext>
            </a:extLst>
          </p:cNvPr>
          <p:cNvSpPr txBox="1"/>
          <p:nvPr/>
        </p:nvSpPr>
        <p:spPr>
          <a:xfrm>
            <a:off x="214992" y="1164909"/>
            <a:ext cx="8534401" cy="369332"/>
          </a:xfrm>
          <a:prstGeom prst="rect">
            <a:avLst/>
          </a:prstGeom>
          <a:noFill/>
        </p:spPr>
        <p:txBody>
          <a:bodyPr wrap="square" rtlCol="0">
            <a:spAutoFit/>
          </a:bodyPr>
          <a:lstStyle/>
          <a:p>
            <a:r>
              <a:rPr lang="en-US" b="1" dirty="0"/>
              <a:t>Delayed Milestones:</a:t>
            </a:r>
            <a:r>
              <a:rPr lang="en-US" dirty="0"/>
              <a:t>  Slow progress in sitting, crawling, or walking.</a:t>
            </a:r>
          </a:p>
        </p:txBody>
      </p:sp>
      <p:sp>
        <p:nvSpPr>
          <p:cNvPr id="6" name="TextBox 5">
            <a:extLst>
              <a:ext uri="{FF2B5EF4-FFF2-40B4-BE49-F238E27FC236}">
                <a16:creationId xmlns:a16="http://schemas.microsoft.com/office/drawing/2014/main" id="{BFC6215D-B996-0341-A67B-DA0C78CCB36E}"/>
              </a:ext>
            </a:extLst>
          </p:cNvPr>
          <p:cNvSpPr txBox="1"/>
          <p:nvPr/>
        </p:nvSpPr>
        <p:spPr>
          <a:xfrm>
            <a:off x="395536" y="2499741"/>
            <a:ext cx="5959000" cy="923330"/>
          </a:xfrm>
          <a:prstGeom prst="rect">
            <a:avLst/>
          </a:prstGeom>
          <a:noFill/>
        </p:spPr>
        <p:txBody>
          <a:bodyPr wrap="square" rtlCol="0">
            <a:spAutoFit/>
          </a:bodyPr>
          <a:lstStyle/>
          <a:p>
            <a:r>
              <a:rPr lang="en-US" b="1" dirty="0"/>
              <a:t>Limited Communication: </a:t>
            </a:r>
            <a:r>
              <a:rPr lang="en-US" dirty="0"/>
              <a:t> Challenges with cooing, babbling, or gesturing.</a:t>
            </a:r>
          </a:p>
          <a:p>
            <a:endParaRPr lang="en-US" dirty="0"/>
          </a:p>
        </p:txBody>
      </p:sp>
      <p:sp>
        <p:nvSpPr>
          <p:cNvPr id="7" name="TextBox 6">
            <a:extLst>
              <a:ext uri="{FF2B5EF4-FFF2-40B4-BE49-F238E27FC236}">
                <a16:creationId xmlns:a16="http://schemas.microsoft.com/office/drawing/2014/main" id="{611DBC82-7BAE-A140-956A-1C4D399CB404}"/>
              </a:ext>
            </a:extLst>
          </p:cNvPr>
          <p:cNvSpPr txBox="1"/>
          <p:nvPr/>
        </p:nvSpPr>
        <p:spPr>
          <a:xfrm>
            <a:off x="251460" y="3939902"/>
            <a:ext cx="8461464" cy="369332"/>
          </a:xfrm>
          <a:prstGeom prst="rect">
            <a:avLst/>
          </a:prstGeom>
          <a:noFill/>
        </p:spPr>
        <p:txBody>
          <a:bodyPr wrap="square" rtlCol="0">
            <a:spAutoFit/>
          </a:bodyPr>
          <a:lstStyle/>
          <a:p>
            <a:r>
              <a:rPr lang="en-US" b="1" dirty="0"/>
              <a:t>Social Withdrawal:</a:t>
            </a:r>
            <a:r>
              <a:rPr lang="en-US" dirty="0"/>
              <a:t>  Avoiding interactions or difficulty responding to cues.</a:t>
            </a:r>
          </a:p>
        </p:txBody>
      </p:sp>
      <p:pic>
        <p:nvPicPr>
          <p:cNvPr id="3" name="Picture 7">
            <a:extLst>
              <a:ext uri="{FF2B5EF4-FFF2-40B4-BE49-F238E27FC236}">
                <a16:creationId xmlns:a16="http://schemas.microsoft.com/office/drawing/2014/main" id="{05191C24-6007-F2D6-EA13-239C636CB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2793546"/>
            <a:ext cx="1722666" cy="1146356"/>
          </a:xfrm>
          <a:prstGeom prst="rect">
            <a:avLst/>
          </a:prstGeom>
        </p:spPr>
      </p:pic>
      <p:pic>
        <p:nvPicPr>
          <p:cNvPr id="12" name="Picture 2">
            <a:extLst>
              <a:ext uri="{FF2B5EF4-FFF2-40B4-BE49-F238E27FC236}">
                <a16:creationId xmlns:a16="http://schemas.microsoft.com/office/drawing/2014/main" id="{8E1FFD7C-70E7-184F-96F2-48677A06A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897" y="1504054"/>
            <a:ext cx="2412488" cy="1235667"/>
          </a:xfrm>
          <a:prstGeom prst="rect">
            <a:avLst/>
          </a:prstGeom>
        </p:spPr>
      </p:pic>
    </p:spTree>
    <p:extLst>
      <p:ext uri="{BB962C8B-B14F-4D97-AF65-F5344CB8AC3E}">
        <p14:creationId xmlns:p14="http://schemas.microsoft.com/office/powerpoint/2010/main" val="1173464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1443-0023-E742-B3EC-65E6F51FAB77}"/>
              </a:ext>
            </a:extLst>
          </p:cNvPr>
          <p:cNvSpPr txBox="1"/>
          <p:nvPr/>
        </p:nvSpPr>
        <p:spPr>
          <a:xfrm rot="10800000" flipV="1">
            <a:off x="179510" y="149521"/>
            <a:ext cx="8280921" cy="707886"/>
          </a:xfrm>
          <a:prstGeom prst="rect">
            <a:avLst/>
          </a:prstGeom>
          <a:noFill/>
        </p:spPr>
        <p:txBody>
          <a:bodyPr wrap="square" rtlCol="0">
            <a:spAutoFit/>
          </a:bodyPr>
          <a:lstStyle/>
          <a:p>
            <a:r>
              <a:rPr lang="en-US" sz="4000" b="1" dirty="0"/>
              <a:t>Early Childhood (4-6 years)</a:t>
            </a:r>
            <a:endParaRPr lang="en-US" sz="4000" dirty="0"/>
          </a:p>
        </p:txBody>
      </p:sp>
      <p:sp>
        <p:nvSpPr>
          <p:cNvPr id="5" name="TextBox 4">
            <a:extLst>
              <a:ext uri="{FF2B5EF4-FFF2-40B4-BE49-F238E27FC236}">
                <a16:creationId xmlns:a16="http://schemas.microsoft.com/office/drawing/2014/main" id="{140A89BE-4B7F-2545-89F6-E6C6C9D61EF0}"/>
              </a:ext>
            </a:extLst>
          </p:cNvPr>
          <p:cNvSpPr txBox="1"/>
          <p:nvPr/>
        </p:nvSpPr>
        <p:spPr>
          <a:xfrm>
            <a:off x="239487" y="1169114"/>
            <a:ext cx="4260505" cy="369332"/>
          </a:xfrm>
          <a:prstGeom prst="rect">
            <a:avLst/>
          </a:prstGeom>
          <a:noFill/>
        </p:spPr>
        <p:txBody>
          <a:bodyPr wrap="square" rtlCol="0">
            <a:spAutoFit/>
          </a:bodyPr>
          <a:lstStyle/>
          <a:p>
            <a:pPr algn="l"/>
            <a:r>
              <a:rPr lang="en-US" b="1" dirty="0"/>
              <a:t>Delayed Language Development: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8" name="Picture 8">
            <a:extLst>
              <a:ext uri="{FF2B5EF4-FFF2-40B4-BE49-F238E27FC236}">
                <a16:creationId xmlns:a16="http://schemas.microsoft.com/office/drawing/2014/main" id="{B4C8E63D-6509-2E40-ABB0-8AAA65E031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91907" y="1923678"/>
            <a:ext cx="2905256" cy="2072065"/>
          </a:xfrm>
          <a:prstGeom prst="rect">
            <a:avLst/>
          </a:prstGeom>
        </p:spPr>
      </p:pic>
      <p:sp>
        <p:nvSpPr>
          <p:cNvPr id="2" name="TextBox 1">
            <a:extLst>
              <a:ext uri="{FF2B5EF4-FFF2-40B4-BE49-F238E27FC236}">
                <a16:creationId xmlns:a16="http://schemas.microsoft.com/office/drawing/2014/main" id="{FAF53945-ADBF-234B-9652-FFDB7652C00A}"/>
              </a:ext>
            </a:extLst>
          </p:cNvPr>
          <p:cNvSpPr txBox="1"/>
          <p:nvPr/>
        </p:nvSpPr>
        <p:spPr>
          <a:xfrm>
            <a:off x="239487" y="1640786"/>
            <a:ext cx="5184578"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Struggles with vocabulary, grammar, or </a:t>
            </a:r>
            <a:r>
              <a:rPr lang="en-US" dirty="0" err="1"/>
              <a:t>syntx</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Cognitive Delays:</a:t>
            </a:r>
            <a:r>
              <a:rPr lang="en-US" dirty="0"/>
              <a:t> Difficulty in problem-solving, memory, or attention.</a:t>
            </a:r>
          </a:p>
          <a:p>
            <a:pPr marL="285750" indent="-285750">
              <a:buFont typeface="Wingdings" panose="05000000000000000000" pitchFamily="2" charset="2"/>
              <a:buChar char="§"/>
            </a:pPr>
            <a:r>
              <a:rPr lang="en-US" b="1" dirty="0"/>
              <a:t>Motor Skill Delays:</a:t>
            </a:r>
            <a:r>
              <a:rPr lang="en-US" dirty="0"/>
              <a:t> Challenges with fine motor tasks like drawing or buttoning</a:t>
            </a:r>
          </a:p>
        </p:txBody>
      </p:sp>
    </p:spTree>
    <p:extLst>
      <p:ext uri="{BB962C8B-B14F-4D97-AF65-F5344CB8AC3E}">
        <p14:creationId xmlns:p14="http://schemas.microsoft.com/office/powerpoint/2010/main" val="11258183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D2DCFF-6831-3B4D-B60A-C60F9EC3089A}"/>
              </a:ext>
            </a:extLst>
          </p:cNvPr>
          <p:cNvSpPr txBox="1"/>
          <p:nvPr/>
        </p:nvSpPr>
        <p:spPr>
          <a:xfrm>
            <a:off x="187778" y="990600"/>
            <a:ext cx="3160086" cy="369332"/>
          </a:xfrm>
          <a:prstGeom prst="rect">
            <a:avLst/>
          </a:prstGeom>
          <a:noFill/>
        </p:spPr>
        <p:txBody>
          <a:bodyPr wrap="square" rtlCol="0">
            <a:spAutoFit/>
          </a:bodyPr>
          <a:lstStyle/>
          <a:p>
            <a:pPr algn="l"/>
            <a:r>
              <a:rPr lang="en-US" b="1" dirty="0"/>
              <a:t>Academic Struggles:</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8BA2D9-503F-6A45-99A8-8B973B8E1011}"/>
              </a:ext>
            </a:extLst>
          </p:cNvPr>
          <p:cNvSpPr txBox="1"/>
          <p:nvPr/>
        </p:nvSpPr>
        <p:spPr>
          <a:xfrm>
            <a:off x="383720" y="1432530"/>
            <a:ext cx="5484423" cy="369332"/>
          </a:xfrm>
          <a:prstGeom prst="rect">
            <a:avLst/>
          </a:prstGeom>
          <a:noFill/>
        </p:spPr>
        <p:txBody>
          <a:bodyPr wrap="square" rtlCol="0">
            <a:spAutoFit/>
          </a:bodyPr>
          <a:lstStyle/>
          <a:p>
            <a:pPr>
              <a:buFont typeface="Arial" panose="020B0604020202020204" pitchFamily="34" charset="0"/>
              <a:buChar char="•"/>
            </a:pPr>
            <a:r>
              <a:rPr lang="en-US" dirty="0"/>
              <a:t>Issues with reading, writing, or mathematics.</a:t>
            </a:r>
          </a:p>
        </p:txBody>
      </p:sp>
      <p:pic>
        <p:nvPicPr>
          <p:cNvPr id="7" name="Picture 7">
            <a:extLst>
              <a:ext uri="{FF2B5EF4-FFF2-40B4-BE49-F238E27FC236}">
                <a16:creationId xmlns:a16="http://schemas.microsoft.com/office/drawing/2014/main" id="{794EE179-2D5C-8246-B2B6-CC7685D036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256292" y="1221432"/>
            <a:ext cx="1481006" cy="1146356"/>
          </a:xfrm>
          <a:prstGeom prst="rect">
            <a:avLst/>
          </a:prstGeom>
        </p:spPr>
      </p:pic>
      <p:sp>
        <p:nvSpPr>
          <p:cNvPr id="8" name="TextBox 7">
            <a:extLst>
              <a:ext uri="{FF2B5EF4-FFF2-40B4-BE49-F238E27FC236}">
                <a16:creationId xmlns:a16="http://schemas.microsoft.com/office/drawing/2014/main" id="{86301E43-ADEC-8246-ACEC-239A9BCEDCD9}"/>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834D1C23-6B26-1C43-8C4A-01BD9697D864}"/>
              </a:ext>
            </a:extLst>
          </p:cNvPr>
          <p:cNvSpPr txBox="1"/>
          <p:nvPr/>
        </p:nvSpPr>
        <p:spPr>
          <a:xfrm>
            <a:off x="3657600" y="1657350"/>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545F8D25-1BC4-B045-AFF1-5EC96DF29D24}"/>
              </a:ext>
            </a:extLst>
          </p:cNvPr>
          <p:cNvSpPr txBox="1"/>
          <p:nvPr/>
        </p:nvSpPr>
        <p:spPr>
          <a:xfrm>
            <a:off x="378279" y="2139702"/>
            <a:ext cx="2465529" cy="369332"/>
          </a:xfrm>
          <a:prstGeom prst="rect">
            <a:avLst/>
          </a:prstGeom>
          <a:noFill/>
        </p:spPr>
        <p:txBody>
          <a:bodyPr wrap="square" rtlCol="0">
            <a:spAutoFit/>
          </a:bodyPr>
          <a:lstStyle/>
          <a:p>
            <a:pPr algn="l"/>
            <a:r>
              <a:rPr lang="en-US" b="1" dirty="0"/>
              <a:t>Social Difficulties:</a:t>
            </a:r>
            <a:endParaRPr lang="en-US" b="1" u="sng" dirty="0">
              <a:solidFill>
                <a:srgbClr val="FF0000"/>
              </a:solidFill>
              <a:latin typeface="Times New Roman" panose="02020603050405020304" pitchFamily="18" charset="0"/>
              <a:cs typeface="Times New Roman" panose="02020603050405020304" pitchFamily="18" charset="0"/>
            </a:endParaRPr>
          </a:p>
        </p:txBody>
      </p:sp>
      <p:pic>
        <p:nvPicPr>
          <p:cNvPr id="11" name="Picture 11">
            <a:extLst>
              <a:ext uri="{FF2B5EF4-FFF2-40B4-BE49-F238E27FC236}">
                <a16:creationId xmlns:a16="http://schemas.microsoft.com/office/drawing/2014/main" id="{2A379F76-42A6-D64C-B63A-B2704EF64B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25555" y="2977047"/>
            <a:ext cx="1373746" cy="1373746"/>
          </a:xfrm>
          <a:prstGeom prst="rect">
            <a:avLst/>
          </a:prstGeom>
        </p:spPr>
      </p:pic>
      <p:sp>
        <p:nvSpPr>
          <p:cNvPr id="12" name="TextBox 11">
            <a:extLst>
              <a:ext uri="{FF2B5EF4-FFF2-40B4-BE49-F238E27FC236}">
                <a16:creationId xmlns:a16="http://schemas.microsoft.com/office/drawing/2014/main" id="{D1FD46FA-FBF8-4743-9192-820001483983}"/>
              </a:ext>
            </a:extLst>
          </p:cNvPr>
          <p:cNvSpPr txBox="1"/>
          <p:nvPr/>
        </p:nvSpPr>
        <p:spPr>
          <a:xfrm>
            <a:off x="467544" y="2596467"/>
            <a:ext cx="5295900" cy="1754326"/>
          </a:xfrm>
          <a:prstGeom prst="rect">
            <a:avLst/>
          </a:prstGeom>
          <a:noFill/>
        </p:spPr>
        <p:txBody>
          <a:bodyPr wrap="square" rtlCol="0">
            <a:spAutoFit/>
          </a:bodyPr>
          <a:lstStyle/>
          <a:p>
            <a:pPr>
              <a:buFont typeface="Arial" panose="020B0604020202020204" pitchFamily="34" charset="0"/>
              <a:buChar char="•"/>
            </a:pPr>
            <a:r>
              <a:rPr lang="en-US" dirty="0"/>
              <a:t>Problems with friendships and understanding social cues.</a:t>
            </a:r>
          </a:p>
          <a:p>
            <a:pPr>
              <a:buFont typeface="Arial" panose="020B0604020202020204" pitchFamily="34" charset="0"/>
              <a:buChar char="•"/>
            </a:pPr>
            <a:endParaRPr lang="en-US" dirty="0"/>
          </a:p>
          <a:p>
            <a:pPr>
              <a:buFont typeface="Arial" panose="020B0604020202020204" pitchFamily="34" charset="0"/>
              <a:buChar char="•"/>
            </a:pPr>
            <a:r>
              <a:rPr lang="en-US" b="1" dirty="0"/>
              <a:t>Emotional Regulation:</a:t>
            </a:r>
            <a:r>
              <a:rPr lang="en-US" dirty="0"/>
              <a:t> Mood swings or irritability.</a:t>
            </a:r>
          </a:p>
          <a:p>
            <a:pPr algn="l"/>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75DD2A6-C53E-FB41-B361-02C6078E7BF9}"/>
              </a:ext>
            </a:extLst>
          </p:cNvPr>
          <p:cNvSpPr txBox="1"/>
          <p:nvPr/>
        </p:nvSpPr>
        <p:spPr>
          <a:xfrm>
            <a:off x="35496" y="122522"/>
            <a:ext cx="8136904" cy="707886"/>
          </a:xfrm>
          <a:prstGeom prst="rect">
            <a:avLst/>
          </a:prstGeom>
          <a:noFill/>
        </p:spPr>
        <p:txBody>
          <a:bodyPr wrap="square" rtlCol="0">
            <a:spAutoFit/>
          </a:bodyPr>
          <a:lstStyle/>
          <a:p>
            <a:r>
              <a:rPr lang="en-US" sz="4000" b="1" dirty="0"/>
              <a:t>Middle Childhood (7-12 years)</a:t>
            </a:r>
            <a:endParaRPr lang="en-US" sz="4000" dirty="0"/>
          </a:p>
        </p:txBody>
      </p:sp>
    </p:spTree>
    <p:extLst>
      <p:ext uri="{BB962C8B-B14F-4D97-AF65-F5344CB8AC3E}">
        <p14:creationId xmlns:p14="http://schemas.microsoft.com/office/powerpoint/2010/main" val="41649407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2154</Words>
  <Application>Microsoft Office PowerPoint</Application>
  <PresentationFormat>On-screen Show (16:9)</PresentationFormat>
  <Paragraphs>447</Paragraphs>
  <Slides>38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38</vt:i4>
      </vt:variant>
    </vt:vector>
  </HeadingPairs>
  <TitlesOfParts>
    <vt:vector size="46" baseType="lpstr">
      <vt:lpstr>맑은 고딕</vt:lpstr>
      <vt:lpstr>Arial</vt:lpstr>
      <vt:lpstr>Calibri</vt:lpstr>
      <vt:lpstr>Times New Roman</vt:lpstr>
      <vt:lpstr>Wingdings</vt:lpstr>
      <vt:lpstr>Office Theme</vt:lpstr>
      <vt:lpstr>1_Office Theme</vt:lpstr>
      <vt:lpstr>2_Office Theme</vt:lpstr>
      <vt:lpstr>PowerPoint Presentation</vt:lpstr>
      <vt:lpstr>PowerPoint Presentation</vt:lpstr>
      <vt:lpstr>Introduction.</vt:lpstr>
      <vt:lpstr>PowerPoint Presentation</vt:lpstr>
      <vt:lpstr>Factors affecting global developmental delay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Comprehensive Management Plan for Learning Disorders </vt:lpstr>
      <vt:lpstr>Comprehensive Management Plan for Learning Disorders </vt:lpstr>
      <vt:lpstr>PowerPoint Presentation</vt:lpstr>
      <vt:lpstr>PowerPoint Presentation</vt:lpstr>
      <vt:lpstr>Case Overview and Presenting Symptoms </vt:lpstr>
      <vt:lpstr>Assessment, Diagnosis, and Intervention </vt:lpstr>
      <vt:lpstr>Intervention: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DIAGNOSIS</vt:lpstr>
      <vt:lpstr>TREATMENT</vt:lpstr>
      <vt:lpstr>PowerPoint Presentation</vt:lpstr>
      <vt:lpstr>REFFERENCES :</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Adnan Shaheen</cp:lastModifiedBy>
  <cp:revision>79</cp:revision>
  <dcterms:created xsi:type="dcterms:W3CDTF">2014-04-01T16:27:38Z</dcterms:created>
  <dcterms:modified xsi:type="dcterms:W3CDTF">2024-12-28T06:47:28Z</dcterms:modified>
</cp:coreProperties>
</file>