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  <p:sldId id="259" r:id="rId3"/>
    <p:sldId id="260" r:id="rId4"/>
    <p:sldId id="288" r:id="rId5"/>
    <p:sldId id="264" r:id="rId6"/>
    <p:sldId id="266" r:id="rId7"/>
    <p:sldId id="267" r:id="rId8"/>
    <p:sldId id="268" r:id="rId9"/>
    <p:sldId id="269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9" r:id="rId23"/>
    <p:sldId id="283" r:id="rId24"/>
    <p:sldId id="284" r:id="rId25"/>
    <p:sldId id="285" r:id="rId26"/>
    <p:sldId id="286" r:id="rId27"/>
    <p:sldId id="287" r:id="rId28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0B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7A493C-D44D-46BF-9EBF-C51931318A7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B951EB-2FA9-4D87-8608-E2117E5474EC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22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           </a:t>
          </a:r>
          <a:endParaRPr lang="en-US" sz="1600" dirty="0">
            <a:latin typeface="Trebuchet MS" pitchFamily="34" charset="0"/>
          </a:endParaRPr>
        </a:p>
      </dgm:t>
    </dgm:pt>
    <dgm:pt modelId="{BF98357D-75CB-418F-8482-504C91E3D5E6}" type="parTrans" cxnId="{B3D7CFBB-6550-4FC9-AF8A-33CD90540768}">
      <dgm:prSet/>
      <dgm:spPr/>
      <dgm:t>
        <a:bodyPr/>
        <a:lstStyle/>
        <a:p>
          <a:endParaRPr lang="en-US"/>
        </a:p>
      </dgm:t>
    </dgm:pt>
    <dgm:pt modelId="{12690C71-8AFD-408D-BD4D-F496FA7A5702}" type="sibTrans" cxnId="{B3D7CFBB-6550-4FC9-AF8A-33CD90540768}">
      <dgm:prSet/>
      <dgm:spPr/>
      <dgm:t>
        <a:bodyPr/>
        <a:lstStyle/>
        <a:p>
          <a:endParaRPr lang="en-US" dirty="0"/>
        </a:p>
      </dgm:t>
    </dgm:pt>
    <dgm:pt modelId="{5C6999E9-AAD9-4769-B682-EB920491F949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3</a:t>
          </a:r>
          <a:r>
            <a:rPr lang="fr-FR" sz="1600" baseline="30000" dirty="0" smtClean="0">
              <a:latin typeface="Trebuchet MS" pitchFamily="34" charset="0"/>
            </a:rPr>
            <a:t>ème</a:t>
          </a:r>
          <a:r>
            <a:rPr lang="fr-FR" sz="1600" dirty="0" smtClean="0">
              <a:latin typeface="Trebuchet MS" pitchFamily="34" charset="0"/>
            </a:rPr>
            <a:t> Année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24 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Conduite de projet</a:t>
          </a:r>
          <a:endParaRPr lang="en-US" sz="1600" dirty="0">
            <a:latin typeface="Trebuchet MS" pitchFamily="34" charset="0"/>
          </a:endParaRPr>
        </a:p>
      </dgm:t>
    </dgm:pt>
    <dgm:pt modelId="{B01647F5-C642-4491-B8D3-7C73B0A2C956}" type="parTrans" cxnId="{B6F72691-2998-4B48-85E1-89C4E3FE8F1B}">
      <dgm:prSet/>
      <dgm:spPr/>
      <dgm:t>
        <a:bodyPr/>
        <a:lstStyle/>
        <a:p>
          <a:endParaRPr lang="en-US"/>
        </a:p>
      </dgm:t>
    </dgm:pt>
    <dgm:pt modelId="{8F612C54-6F92-4FEE-9F87-D4430DF653F9}" type="sibTrans" cxnId="{B6F72691-2998-4B48-85E1-89C4E3FE8F1B}">
      <dgm:prSet/>
      <dgm:spPr/>
      <dgm:t>
        <a:bodyPr/>
        <a:lstStyle/>
        <a:p>
          <a:endParaRPr lang="en-US"/>
        </a:p>
      </dgm:t>
    </dgm:pt>
    <dgm:pt modelId="{9B390A3A-5564-4F9D-A5AD-7B2077559E4B}">
      <dgm:prSet phldrT="[Texte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</a:t>
          </a:r>
          <a:r>
            <a:rPr lang="en-US" sz="1600" baseline="30000" dirty="0" smtClean="0">
              <a:latin typeface="Trebuchet MS" pitchFamily="34" charset="0"/>
            </a:rPr>
            <a:t>ère</a:t>
          </a:r>
          <a:r>
            <a:rPr lang="en-US" sz="1600" dirty="0" smtClean="0">
              <a:latin typeface="Trebuchet MS" pitchFamily="34" charset="0"/>
            </a:rPr>
            <a:t> </a:t>
          </a:r>
          <a:r>
            <a:rPr lang="fr-FR" sz="1600" noProof="0" dirty="0" smtClean="0">
              <a:latin typeface="Trebuchet MS" pitchFamily="34" charset="0"/>
            </a:rPr>
            <a:t>année</a:t>
          </a:r>
        </a:p>
        <a:p>
          <a:pPr>
            <a:spcAft>
              <a:spcPts val="0"/>
            </a:spcAft>
          </a:pPr>
          <a:r>
            <a:rPr lang="en-US" sz="1600" dirty="0" smtClean="0">
              <a:latin typeface="Trebuchet MS" pitchFamily="34" charset="0"/>
            </a:rPr>
            <a:t>14 </a:t>
          </a:r>
          <a:r>
            <a:rPr lang="fr-FR" sz="1600" noProof="0" dirty="0" smtClean="0">
              <a:latin typeface="Trebuchet MS" pitchFamily="34" charset="0"/>
            </a:rPr>
            <a:t>semaines</a:t>
          </a:r>
        </a:p>
        <a:p>
          <a:pPr>
            <a:spcAft>
              <a:spcPts val="0"/>
            </a:spcAft>
          </a:pPr>
          <a:r>
            <a:rPr lang="fr-FR" sz="1600" dirty="0" smtClean="0">
              <a:latin typeface="Trebuchet MS" pitchFamily="34" charset="0"/>
            </a:rPr>
            <a:t>Analyse et programmation</a:t>
          </a:r>
          <a:endParaRPr lang="en-US" sz="1600" dirty="0">
            <a:latin typeface="Trebuchet MS" pitchFamily="34" charset="0"/>
          </a:endParaRPr>
        </a:p>
      </dgm:t>
    </dgm:pt>
    <dgm:pt modelId="{6BE69EF4-5667-4B47-8C2F-95AE9995AB82}" type="parTrans" cxnId="{7B67B4DE-45BD-44F6-A731-9CCB59E328DC}">
      <dgm:prSet/>
      <dgm:spPr/>
      <dgm:t>
        <a:bodyPr/>
        <a:lstStyle/>
        <a:p>
          <a:endParaRPr lang="fr-FR"/>
        </a:p>
      </dgm:t>
    </dgm:pt>
    <dgm:pt modelId="{BF286051-6C18-4CAE-8FAA-EE67A6E3CBCD}" type="sibTrans" cxnId="{7B67B4DE-45BD-44F6-A731-9CCB59E328DC}">
      <dgm:prSet/>
      <dgm:spPr/>
      <dgm:t>
        <a:bodyPr/>
        <a:lstStyle/>
        <a:p>
          <a:endParaRPr lang="fr-FR" dirty="0"/>
        </a:p>
      </dgm:t>
    </dgm:pt>
    <dgm:pt modelId="{331CF79A-36A2-4952-BA89-1961944AF8F2}" type="pres">
      <dgm:prSet presAssocID="{017A493C-D44D-46BF-9EBF-C51931318A7E}" presName="linearFlow" presStyleCnt="0">
        <dgm:presLayoutVars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6C5426D-6706-4787-AB76-59A0E3AEF2F9}" type="pres">
      <dgm:prSet presAssocID="{9B390A3A-5564-4F9D-A5AD-7B2077559E4B}" presName="node" presStyleLbl="node1" presStyleIdx="0" presStyleCnt="3" custScaleX="167930">
        <dgm:presLayoutVars>
          <dgm:bulletEnabled val="1"/>
        </dgm:presLayoutVars>
      </dgm:prSet>
      <dgm:spPr/>
      <dgm:t>
        <a:bodyPr/>
        <a:lstStyle/>
        <a:p>
          <a:endParaRPr lang="fr-FR"/>
        </a:p>
      </dgm:t>
    </dgm:pt>
    <dgm:pt modelId="{93DB02B6-8CFB-4BAE-8C67-0F6C0954A92B}" type="pres">
      <dgm:prSet presAssocID="{BF286051-6C18-4CAE-8FAA-EE67A6E3CBCD}" presName="sibTrans" presStyleLbl="sibTrans2D1" presStyleIdx="0" presStyleCnt="2"/>
      <dgm:spPr/>
      <dgm:t>
        <a:bodyPr/>
        <a:lstStyle/>
        <a:p>
          <a:endParaRPr lang="fr-FR"/>
        </a:p>
      </dgm:t>
    </dgm:pt>
    <dgm:pt modelId="{9205DAAD-9A24-45C8-AA45-8795E4CAF9AD}" type="pres">
      <dgm:prSet presAssocID="{BF286051-6C18-4CAE-8FAA-EE67A6E3CBCD}" presName="connectorText" presStyleLbl="sibTrans2D1" presStyleIdx="0" presStyleCnt="2"/>
      <dgm:spPr/>
      <dgm:t>
        <a:bodyPr/>
        <a:lstStyle/>
        <a:p>
          <a:endParaRPr lang="fr-FR"/>
        </a:p>
      </dgm:t>
    </dgm:pt>
    <dgm:pt modelId="{9DB8F916-3D99-4DA8-8C43-92EA94780BE3}" type="pres">
      <dgm:prSet presAssocID="{1EB951EB-2FA9-4D87-8608-E2117E5474EC}" presName="node" presStyleLbl="node1" presStyleIdx="1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B51D50-08AE-4F99-93BB-4201632C3914}" type="pres">
      <dgm:prSet presAssocID="{12690C71-8AFD-408D-BD4D-F496FA7A5702}" presName="sibTrans" presStyleLbl="sibTrans2D1" presStyleIdx="1" presStyleCnt="2"/>
      <dgm:spPr/>
      <dgm:t>
        <a:bodyPr/>
        <a:lstStyle/>
        <a:p>
          <a:endParaRPr lang="en-US"/>
        </a:p>
      </dgm:t>
    </dgm:pt>
    <dgm:pt modelId="{DD0D539A-60BC-4546-9539-78104D94A666}" type="pres">
      <dgm:prSet presAssocID="{12690C71-8AFD-408D-BD4D-F496FA7A5702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9C7D7AD-946F-4823-ABE2-41E024C3B67C}" type="pres">
      <dgm:prSet presAssocID="{5C6999E9-AAD9-4769-B682-EB920491F949}" presName="node" presStyleLbl="node1" presStyleIdx="2" presStyleCnt="3" custScaleX="16723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13ACD24-B490-40EA-A7C2-FD6D2AF8EDD0}" type="presOf" srcId="{12690C71-8AFD-408D-BD4D-F496FA7A5702}" destId="{DCB51D50-08AE-4F99-93BB-4201632C3914}" srcOrd="0" destOrd="0" presId="urn:microsoft.com/office/officeart/2005/8/layout/process2"/>
    <dgm:cxn modelId="{8BCA1962-B9CF-4667-BC0D-D9D2C4ED5AC1}" type="presOf" srcId="{5C6999E9-AAD9-4769-B682-EB920491F949}" destId="{E9C7D7AD-946F-4823-ABE2-41E024C3B67C}" srcOrd="0" destOrd="0" presId="urn:microsoft.com/office/officeart/2005/8/layout/process2"/>
    <dgm:cxn modelId="{BB63F7D8-53FE-497D-A2C8-6969860F7006}" type="presOf" srcId="{9B390A3A-5564-4F9D-A5AD-7B2077559E4B}" destId="{06C5426D-6706-4787-AB76-59A0E3AEF2F9}" srcOrd="0" destOrd="0" presId="urn:microsoft.com/office/officeart/2005/8/layout/process2"/>
    <dgm:cxn modelId="{7B67B4DE-45BD-44F6-A731-9CCB59E328DC}" srcId="{017A493C-D44D-46BF-9EBF-C51931318A7E}" destId="{9B390A3A-5564-4F9D-A5AD-7B2077559E4B}" srcOrd="0" destOrd="0" parTransId="{6BE69EF4-5667-4B47-8C2F-95AE9995AB82}" sibTransId="{BF286051-6C18-4CAE-8FAA-EE67A6E3CBCD}"/>
    <dgm:cxn modelId="{3B077F9F-993E-4176-BD31-64759F86814E}" type="presOf" srcId="{12690C71-8AFD-408D-BD4D-F496FA7A5702}" destId="{DD0D539A-60BC-4546-9539-78104D94A666}" srcOrd="1" destOrd="0" presId="urn:microsoft.com/office/officeart/2005/8/layout/process2"/>
    <dgm:cxn modelId="{51035589-076F-4059-AE10-7C38451C8174}" type="presOf" srcId="{1EB951EB-2FA9-4D87-8608-E2117E5474EC}" destId="{9DB8F916-3D99-4DA8-8C43-92EA94780BE3}" srcOrd="0" destOrd="0" presId="urn:microsoft.com/office/officeart/2005/8/layout/process2"/>
    <dgm:cxn modelId="{B3D7CFBB-6550-4FC9-AF8A-33CD90540768}" srcId="{017A493C-D44D-46BF-9EBF-C51931318A7E}" destId="{1EB951EB-2FA9-4D87-8608-E2117E5474EC}" srcOrd="1" destOrd="0" parTransId="{BF98357D-75CB-418F-8482-504C91E3D5E6}" sibTransId="{12690C71-8AFD-408D-BD4D-F496FA7A5702}"/>
    <dgm:cxn modelId="{992DB897-B072-4DC7-8882-A689A960363C}" type="presOf" srcId="{BF286051-6C18-4CAE-8FAA-EE67A6E3CBCD}" destId="{93DB02B6-8CFB-4BAE-8C67-0F6C0954A92B}" srcOrd="0" destOrd="0" presId="urn:microsoft.com/office/officeart/2005/8/layout/process2"/>
    <dgm:cxn modelId="{B6F72691-2998-4B48-85E1-89C4E3FE8F1B}" srcId="{017A493C-D44D-46BF-9EBF-C51931318A7E}" destId="{5C6999E9-AAD9-4769-B682-EB920491F949}" srcOrd="2" destOrd="0" parTransId="{B01647F5-C642-4491-B8D3-7C73B0A2C956}" sibTransId="{8F612C54-6F92-4FEE-9F87-D4430DF653F9}"/>
    <dgm:cxn modelId="{8B905D90-4796-44B7-AD4F-B9E66230B9AC}" type="presOf" srcId="{BF286051-6C18-4CAE-8FAA-EE67A6E3CBCD}" destId="{9205DAAD-9A24-45C8-AA45-8795E4CAF9AD}" srcOrd="1" destOrd="0" presId="urn:microsoft.com/office/officeart/2005/8/layout/process2"/>
    <dgm:cxn modelId="{9AF347F7-BDD1-4AC1-99FF-A27AA276E191}" type="presOf" srcId="{017A493C-D44D-46BF-9EBF-C51931318A7E}" destId="{331CF79A-36A2-4952-BA89-1961944AF8F2}" srcOrd="0" destOrd="0" presId="urn:microsoft.com/office/officeart/2005/8/layout/process2"/>
    <dgm:cxn modelId="{D4EA634A-DAAE-424B-8CA2-8E160305E222}" type="presParOf" srcId="{331CF79A-36A2-4952-BA89-1961944AF8F2}" destId="{06C5426D-6706-4787-AB76-59A0E3AEF2F9}" srcOrd="0" destOrd="0" presId="urn:microsoft.com/office/officeart/2005/8/layout/process2"/>
    <dgm:cxn modelId="{CB20A0A3-9884-4DD2-B163-5AD5588334EE}" type="presParOf" srcId="{331CF79A-36A2-4952-BA89-1961944AF8F2}" destId="{93DB02B6-8CFB-4BAE-8C67-0F6C0954A92B}" srcOrd="1" destOrd="0" presId="urn:microsoft.com/office/officeart/2005/8/layout/process2"/>
    <dgm:cxn modelId="{AFF5F74A-E22C-48DC-A16C-A1E5B24CC5C6}" type="presParOf" srcId="{93DB02B6-8CFB-4BAE-8C67-0F6C0954A92B}" destId="{9205DAAD-9A24-45C8-AA45-8795E4CAF9AD}" srcOrd="0" destOrd="0" presId="urn:microsoft.com/office/officeart/2005/8/layout/process2"/>
    <dgm:cxn modelId="{BCF0F9FF-DAD9-4DB3-80D4-B250DAAC3F5A}" type="presParOf" srcId="{331CF79A-36A2-4952-BA89-1961944AF8F2}" destId="{9DB8F916-3D99-4DA8-8C43-92EA94780BE3}" srcOrd="2" destOrd="0" presId="urn:microsoft.com/office/officeart/2005/8/layout/process2"/>
    <dgm:cxn modelId="{DA6BDA00-ABFE-4576-97E3-6A646911CDE1}" type="presParOf" srcId="{331CF79A-36A2-4952-BA89-1961944AF8F2}" destId="{DCB51D50-08AE-4F99-93BB-4201632C3914}" srcOrd="3" destOrd="0" presId="urn:microsoft.com/office/officeart/2005/8/layout/process2"/>
    <dgm:cxn modelId="{1C924B44-116F-4BB6-8D83-C11EFD25217E}" type="presParOf" srcId="{DCB51D50-08AE-4F99-93BB-4201632C3914}" destId="{DD0D539A-60BC-4546-9539-78104D94A666}" srcOrd="0" destOrd="0" presId="urn:microsoft.com/office/officeart/2005/8/layout/process2"/>
    <dgm:cxn modelId="{B8FA7D0B-7A5C-485F-BBA7-9A55BC60A847}" type="presParOf" srcId="{331CF79A-36A2-4952-BA89-1961944AF8F2}" destId="{E9C7D7AD-946F-4823-ABE2-41E024C3B67C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C5426D-6706-4787-AB76-59A0E3AEF2F9}">
      <dsp:nvSpPr>
        <dsp:cNvPr id="0" name=""/>
        <dsp:cNvSpPr/>
      </dsp:nvSpPr>
      <dsp:spPr>
        <a:xfrm>
          <a:off x="-7888" y="1427"/>
          <a:ext cx="3795842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</a:t>
          </a:r>
          <a:r>
            <a:rPr lang="en-US" sz="1600" kern="1200" baseline="30000" dirty="0" smtClean="0">
              <a:latin typeface="Trebuchet MS" pitchFamily="34" charset="0"/>
            </a:rPr>
            <a:t>ère</a:t>
          </a:r>
          <a:r>
            <a:rPr lang="en-US" sz="1600" kern="1200" dirty="0" smtClean="0">
              <a:latin typeface="Trebuchet MS" pitchFamily="34" charset="0"/>
            </a:rPr>
            <a:t> </a:t>
          </a:r>
          <a:r>
            <a:rPr lang="fr-FR" sz="1600" kern="1200" noProof="0" dirty="0" smtClean="0">
              <a:latin typeface="Trebuchet MS" pitchFamily="34" charset="0"/>
            </a:rPr>
            <a:t>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en-US" sz="1600" kern="1200" dirty="0" smtClean="0">
              <a:latin typeface="Trebuchet MS" pitchFamily="34" charset="0"/>
            </a:rPr>
            <a:t>14 </a:t>
          </a:r>
          <a:r>
            <a:rPr lang="fr-FR" sz="1600" kern="1200" noProof="0" dirty="0" smtClean="0">
              <a:latin typeface="Trebuchet MS" pitchFamily="34" charset="0"/>
            </a:rPr>
            <a:t>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</a:t>
          </a:r>
          <a:endParaRPr lang="en-US" sz="1600" kern="1200" dirty="0">
            <a:latin typeface="Trebuchet MS" pitchFamily="34" charset="0"/>
          </a:endParaRPr>
        </a:p>
      </dsp:txBody>
      <dsp:txXfrm>
        <a:off x="13505" y="22820"/>
        <a:ext cx="3753056" cy="687611"/>
      </dsp:txXfrm>
    </dsp:sp>
    <dsp:sp modelId="{93DB02B6-8CFB-4BAE-8C67-0F6C0954A92B}">
      <dsp:nvSpPr>
        <dsp:cNvPr id="0" name=""/>
        <dsp:cNvSpPr/>
      </dsp:nvSpPr>
      <dsp:spPr>
        <a:xfrm rot="5400000">
          <a:off x="1753082" y="750085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fr-FR" sz="1300" kern="1200" dirty="0"/>
        </a:p>
      </dsp:txBody>
      <dsp:txXfrm rot="-5400000">
        <a:off x="1791429" y="777474"/>
        <a:ext cx="197206" cy="191729"/>
      </dsp:txXfrm>
    </dsp:sp>
    <dsp:sp modelId="{9DB8F916-3D99-4DA8-8C43-92EA94780BE3}">
      <dsp:nvSpPr>
        <dsp:cNvPr id="0" name=""/>
        <dsp:cNvSpPr/>
      </dsp:nvSpPr>
      <dsp:spPr>
        <a:xfrm>
          <a:off x="0" y="1097024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22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Analyse et programmation           </a:t>
          </a:r>
          <a:endParaRPr lang="en-US" sz="1600" kern="1200" dirty="0">
            <a:latin typeface="Trebuchet MS" pitchFamily="34" charset="0"/>
          </a:endParaRPr>
        </a:p>
      </dsp:txBody>
      <dsp:txXfrm>
        <a:off x="21393" y="1118417"/>
        <a:ext cx="3737279" cy="687611"/>
      </dsp:txXfrm>
    </dsp:sp>
    <dsp:sp modelId="{DCB51D50-08AE-4F99-93BB-4201632C3914}">
      <dsp:nvSpPr>
        <dsp:cNvPr id="0" name=""/>
        <dsp:cNvSpPr/>
      </dsp:nvSpPr>
      <dsp:spPr>
        <a:xfrm rot="5400000">
          <a:off x="1753082" y="1845682"/>
          <a:ext cx="273899" cy="3286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300" kern="1200" dirty="0"/>
        </a:p>
      </dsp:txBody>
      <dsp:txXfrm rot="-5400000">
        <a:off x="1791429" y="1873071"/>
        <a:ext cx="197206" cy="191729"/>
      </dsp:txXfrm>
    </dsp:sp>
    <dsp:sp modelId="{E9C7D7AD-946F-4823-ABE2-41E024C3B67C}">
      <dsp:nvSpPr>
        <dsp:cNvPr id="0" name=""/>
        <dsp:cNvSpPr/>
      </dsp:nvSpPr>
      <dsp:spPr>
        <a:xfrm>
          <a:off x="0" y="2192621"/>
          <a:ext cx="3780065" cy="730397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3</a:t>
          </a:r>
          <a:r>
            <a:rPr lang="fr-FR" sz="1600" kern="1200" baseline="30000" dirty="0" smtClean="0">
              <a:latin typeface="Trebuchet MS" pitchFamily="34" charset="0"/>
            </a:rPr>
            <a:t>ème</a:t>
          </a:r>
          <a:r>
            <a:rPr lang="fr-FR" sz="1600" kern="1200" dirty="0" smtClean="0">
              <a:latin typeface="Trebuchet MS" pitchFamily="34" charset="0"/>
            </a:rPr>
            <a:t> Année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24 semaines</a:t>
          </a:r>
        </a:p>
        <a:p>
          <a:pPr lvl="0" algn="ctr" defTabSz="711200">
            <a:lnSpc>
              <a:spcPct val="90000"/>
            </a:lnSpc>
            <a:spcBef>
              <a:spcPct val="0"/>
            </a:spcBef>
            <a:spcAft>
              <a:spcPts val="0"/>
            </a:spcAft>
          </a:pPr>
          <a:r>
            <a:rPr lang="fr-FR" sz="1600" kern="1200" dirty="0" smtClean="0">
              <a:latin typeface="Trebuchet MS" pitchFamily="34" charset="0"/>
            </a:rPr>
            <a:t>Conduite de projet</a:t>
          </a:r>
          <a:endParaRPr lang="en-US" sz="1600" kern="1200" dirty="0">
            <a:latin typeface="Trebuchet MS" pitchFamily="34" charset="0"/>
          </a:endParaRPr>
        </a:p>
      </dsp:txBody>
      <dsp:txXfrm>
        <a:off x="21393" y="2214014"/>
        <a:ext cx="3737279" cy="6876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\\damorien\home\Prospection\Nos supports de comm\Virtuel web\Fond d'écran2015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6370A-0A8B-426B-9EAF-36B9A73E2D5A}" type="datetimeFigureOut">
              <a:rPr lang="fr-FR"/>
              <a:pPr>
                <a:defRPr/>
              </a:pPr>
              <a:t>10/12/2019</a:t>
            </a:fld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3EFEC8-F776-47D0-B84A-B2A7BA1A8CF6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F37C6-69A8-407D-9D95-A9E5F0900EBB}" type="datetimeFigureOut">
              <a:rPr lang="fr-FR" smtClean="0"/>
              <a:pPr/>
              <a:t>10/12/2019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4446-7246-4E54-9C98-3AC490F64F4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39.png"/><Relationship Id="rId4" Type="http://schemas.openxmlformats.org/officeDocument/2006/relationships/image" Target="../media/image4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jpeg"/><Relationship Id="rId3" Type="http://schemas.openxmlformats.org/officeDocument/2006/relationships/image" Target="../media/image54.jpeg"/><Relationship Id="rId7" Type="http://schemas.openxmlformats.org/officeDocument/2006/relationships/image" Target="../media/image5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jpeg"/><Relationship Id="rId5" Type="http://schemas.openxmlformats.org/officeDocument/2006/relationships/image" Target="../media/image56.jpeg"/><Relationship Id="rId4" Type="http://schemas.openxmlformats.org/officeDocument/2006/relationships/image" Target="../media/image55.jpeg"/><Relationship Id="rId9" Type="http://schemas.openxmlformats.org/officeDocument/2006/relationships/image" Target="../media/image6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jpeg"/><Relationship Id="rId4" Type="http://schemas.openxmlformats.org/officeDocument/2006/relationships/image" Target="../media/image6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9.png"/><Relationship Id="rId4" Type="http://schemas.openxmlformats.org/officeDocument/2006/relationships/image" Target="../media/image68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\\damorien\home\Prospection\Nos supports de comm\Virtuel web\Fond d'écran2015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514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e 5"/>
          <p:cNvGrpSpPr>
            <a:grpSpLocks/>
          </p:cNvGrpSpPr>
          <p:nvPr/>
        </p:nvGrpSpPr>
        <p:grpSpPr bwMode="auto">
          <a:xfrm>
            <a:off x="1241822" y="1257871"/>
            <a:ext cx="6660355" cy="2682031"/>
            <a:chOff x="1090485" y="1984856"/>
            <a:chExt cx="9375227" cy="3774793"/>
          </a:xfrm>
          <a:solidFill>
            <a:schemeClr val="accent1"/>
          </a:solidFill>
        </p:grpSpPr>
        <p:sp>
          <p:nvSpPr>
            <p:cNvPr id="4" name="Rectangle 3"/>
            <p:cNvSpPr/>
            <p:nvPr/>
          </p:nvSpPr>
          <p:spPr>
            <a:xfrm>
              <a:off x="1090485" y="4524636"/>
              <a:ext cx="6351825" cy="1235013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2100" dirty="0">
                  <a:latin typeface="Trebuchet MS" pitchFamily="34" charset="0"/>
                </a:rPr>
                <a:t>Cergy (95) – Pau (64</a:t>
              </a:r>
              <a:r>
                <a:rPr lang="fr-FR" sz="2100" dirty="0" smtClean="0">
                  <a:latin typeface="Trebuchet MS" pitchFamily="34" charset="0"/>
                </a:rPr>
                <a:t>)</a:t>
              </a:r>
              <a:endParaRPr lang="fr-FR" sz="2100" dirty="0">
                <a:latin typeface="Trebuchet MS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090485" y="1984856"/>
              <a:ext cx="9375227" cy="195055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r>
                <a:rPr lang="fr-FR" sz="4500" dirty="0" smtClean="0">
                  <a:latin typeface="Trebuchet MS" pitchFamily="34" charset="0"/>
                </a:rPr>
                <a:t>EISTI – </a:t>
              </a:r>
              <a:r>
                <a:rPr lang="fr-FR" sz="4500" dirty="0" err="1" smtClean="0">
                  <a:latin typeface="Trebuchet MS" pitchFamily="34" charset="0"/>
                </a:rPr>
                <a:t>CYTech</a:t>
              </a:r>
              <a:endParaRPr lang="fr-FR" sz="4500" dirty="0" smtClean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4500" dirty="0">
                  <a:latin typeface="Trebuchet MS" pitchFamily="34" charset="0"/>
                </a:rPr>
                <a:t>École d’Ingénieurs</a:t>
              </a:r>
            </a:p>
            <a:p>
              <a:pPr>
                <a:defRPr/>
              </a:pPr>
              <a:endParaRPr lang="fr-FR" sz="600" dirty="0">
                <a:latin typeface="Trebuchet MS" pitchFamily="34" charset="0"/>
              </a:endParaRPr>
            </a:p>
            <a:p>
              <a:pPr>
                <a:defRPr/>
              </a:pPr>
              <a:r>
                <a:rPr lang="fr-FR" sz="3300" dirty="0">
                  <a:latin typeface="Trebuchet MS" pitchFamily="34" charset="0"/>
                </a:rPr>
                <a:t>Informatique - Mathématiques</a:t>
              </a:r>
            </a:p>
          </p:txBody>
        </p:sp>
      </p:grpSp>
      <p:pic>
        <p:nvPicPr>
          <p:cNvPr id="3076" name="Image 8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22119" y="3363838"/>
            <a:ext cx="1109663" cy="767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489657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391" name="Image 17"/>
          <p:cNvPicPr>
            <a:picLocks noChangeAspect="1"/>
          </p:cNvPicPr>
          <p:nvPr/>
        </p:nvPicPr>
        <p:blipFill>
          <a:blip r:embed="rId2" cstate="print"/>
          <a:srcRect l="1558" r="1837"/>
          <a:stretch>
            <a:fillRect/>
          </a:stretch>
        </p:blipFill>
        <p:spPr bwMode="auto">
          <a:xfrm>
            <a:off x="323528" y="1851670"/>
            <a:ext cx="4464496" cy="26431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0" name="ZoneTexte 19"/>
          <p:cNvSpPr txBox="1"/>
          <p:nvPr/>
        </p:nvSpPr>
        <p:spPr>
          <a:xfrm>
            <a:off x="5796136" y="2283718"/>
            <a:ext cx="2448272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Mise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en place de l’ERP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Optimisation de sa configuration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Formation des utilisateurs</a:t>
            </a:r>
          </a:p>
        </p:txBody>
      </p:sp>
      <p:pic>
        <p:nvPicPr>
          <p:cNvPr id="16395" name="Image 16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2643758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6" name="Image 20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956376" y="2706514"/>
            <a:ext cx="944823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Intégration ERP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Piloter </a:t>
            </a:r>
            <a:r>
              <a:rPr lang="fr-FR" dirty="0">
                <a:latin typeface="Trebuchet MS" pitchFamily="34" charset="0"/>
              </a:rPr>
              <a:t>l’installation d’un logiciel de gestion global d’une entreprise</a:t>
            </a:r>
            <a:r>
              <a:rPr lang="fr-FR" dirty="0" smtClean="0">
                <a:latin typeface="Trebuchet MS" pitchFamily="34" charset="0"/>
              </a:rPr>
              <a:t>. (ERP : Enterprise Resource Planning)</a:t>
            </a:r>
            <a:endParaRPr lang="fr-FR" dirty="0">
              <a:latin typeface="Trebuchet MS" pitchFamily="34" charset="0"/>
            </a:endParaRPr>
          </a:p>
        </p:txBody>
      </p:sp>
      <p:grpSp>
        <p:nvGrpSpPr>
          <p:cNvPr id="22" name="Groupe 18"/>
          <p:cNvGrpSpPr>
            <a:grpSpLocks/>
          </p:cNvGrpSpPr>
          <p:nvPr/>
        </p:nvGrpSpPr>
        <p:grpSpPr bwMode="auto">
          <a:xfrm>
            <a:off x="5463678" y="4040048"/>
            <a:ext cx="2852738" cy="691942"/>
            <a:chOff x="7970663" y="5215655"/>
            <a:chExt cx="3265114" cy="789120"/>
          </a:xfrm>
        </p:grpSpPr>
        <p:pic>
          <p:nvPicPr>
            <p:cNvPr id="23" name="Image 12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" name="Image 14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5" name="Rectangle 24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7415" name="Image 17"/>
          <p:cNvPicPr>
            <a:picLocks noChangeAspect="1"/>
          </p:cNvPicPr>
          <p:nvPr/>
        </p:nvPicPr>
        <p:blipFill>
          <a:blip r:embed="rId2" cstate="print"/>
          <a:srcRect t="2063"/>
          <a:stretch>
            <a:fillRect/>
          </a:stretch>
        </p:blipFill>
        <p:spPr bwMode="auto">
          <a:xfrm>
            <a:off x="323528" y="1779662"/>
            <a:ext cx="4536504" cy="29781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547122" y="3990181"/>
            <a:ext cx="2852738" cy="957832"/>
            <a:chOff x="7970663" y="5111132"/>
            <a:chExt cx="3265114" cy="1092286"/>
          </a:xfrm>
        </p:grpSpPr>
        <p:pic>
          <p:nvPicPr>
            <p:cNvPr id="17421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420507" y="511113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7422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80935" y="5824903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80"/>
              <a:ext cx="3265114" cy="94764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Sociétés d’audit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de conseil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Et tous secteurs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652120" y="2139702"/>
            <a:ext cx="2592288" cy="13681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Théorie du décisionnel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Management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et gestion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projet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Reporting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7419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707705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20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2715766"/>
            <a:ext cx="945198" cy="944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Business intelligence et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analytics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</a:t>
            </a:r>
            <a:r>
              <a:rPr lang="fr-FR" dirty="0">
                <a:latin typeface="Trebuchet MS" pitchFamily="34" charset="0"/>
              </a:rPr>
              <a:t>en place les outils apportant au dirigeant de l’entreprise une </a:t>
            </a:r>
            <a:r>
              <a:rPr lang="fr-FR" dirty="0" smtClean="0">
                <a:latin typeface="Trebuchet MS" pitchFamily="34" charset="0"/>
              </a:rPr>
              <a:t>information directement exploitable sur la stratégie à adopter.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933355" y="3651870"/>
            <a:ext cx="2455069" cy="1134441"/>
            <a:chOff x="7888894" y="5154552"/>
            <a:chExt cx="3273287" cy="1511592"/>
          </a:xfrm>
        </p:grpSpPr>
        <p:pic>
          <p:nvPicPr>
            <p:cNvPr id="19468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469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636873" y="6287629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435345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Santé,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Sécurité, Environnement, Marketing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19463" name="Image 17"/>
          <p:cNvPicPr>
            <a:picLocks noChangeAspect="1"/>
          </p:cNvPicPr>
          <p:nvPr/>
        </p:nvPicPr>
        <p:blipFill>
          <a:blip r:embed="rId4" cstate="print"/>
          <a:srcRect t="2795"/>
          <a:stretch>
            <a:fillRect/>
          </a:stretch>
        </p:blipFill>
        <p:spPr bwMode="auto">
          <a:xfrm>
            <a:off x="323528" y="1779662"/>
            <a:ext cx="4536504" cy="294307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24128" y="1995686"/>
            <a:ext cx="2808311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API (Application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Programming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Interfaces)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9466" name="Picture 3" descr="\\damorien\home\Echange Com\Logos\Dérivés EISTI\Logos options\logo-ia-logo blanc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2040" y="2067694"/>
            <a:ext cx="1368152" cy="740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7" name="Picture 4" descr="C:\Users\afr\Desktop\2018 picto blanc IA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956376" y="1923678"/>
            <a:ext cx="1082279" cy="94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Intelligence artificielle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Mettre en œuvre des techniques visant à permettre aux machines d’imiter une forme d’intelligence réelle.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754236"/>
            <a:ext cx="7884319" cy="188952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Mathématiques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 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679282" y="4045009"/>
            <a:ext cx="2455069" cy="830997"/>
            <a:chOff x="7888894" y="5154552"/>
            <a:chExt cx="3273287" cy="1107630"/>
          </a:xfrm>
        </p:grpSpPr>
        <p:pic>
          <p:nvPicPr>
            <p:cNvPr id="2049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49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552"/>
              <a:ext cx="3273287" cy="1107630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Publicité, Banques,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Transports, Télécoms,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SI, Industrie</a:t>
              </a:r>
              <a:endParaRPr lang="en-GB" sz="1600" dirty="0">
                <a:latin typeface="Trebuchet MS" pitchFamily="34" charset="0"/>
              </a:endParaRPr>
            </a:p>
          </p:txBody>
        </p:sp>
      </p:grpSp>
      <p:pic>
        <p:nvPicPr>
          <p:cNvPr id="2048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2515"/>
            <a:ext cx="4536504" cy="294022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76056" y="1635646"/>
            <a:ext cx="3734991" cy="2304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Big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Data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Statistiques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Algorithmes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Optimisation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Bases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données</a:t>
            </a:r>
            <a:endParaRPr lang="en-GB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0491" name="Image 23"/>
          <p:cNvPicPr>
            <a:picLocks noChangeAspect="1"/>
          </p:cNvPicPr>
          <p:nvPr/>
        </p:nvPicPr>
        <p:blipFill>
          <a:blip r:embed="rId5" cstate="print"/>
          <a:srcRect t="8885" b="8026"/>
          <a:stretch>
            <a:fillRect/>
          </a:stretch>
        </p:blipFill>
        <p:spPr bwMode="auto">
          <a:xfrm>
            <a:off x="7956376" y="2355726"/>
            <a:ext cx="867887" cy="721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92" name="Image 24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211710"/>
            <a:ext cx="820110" cy="820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Data science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Créer </a:t>
            </a:r>
            <a:r>
              <a:rPr lang="fr-FR" dirty="0">
                <a:latin typeface="Trebuchet MS" pitchFamily="34" charset="0"/>
              </a:rPr>
              <a:t>des méthodes de tri et d'analyse de données massives, afin d'en extraire des informations ayant de la valeur.</a:t>
            </a:r>
            <a:endParaRPr lang="en-GB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724128" y="3939904"/>
            <a:ext cx="2455069" cy="864335"/>
            <a:chOff x="7888895" y="5109582"/>
            <a:chExt cx="3273288" cy="1152645"/>
          </a:xfrm>
        </p:grpSpPr>
        <p:pic>
          <p:nvPicPr>
            <p:cNvPr id="21517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1518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5" y="5154040"/>
              <a:ext cx="3273288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1511" name="Image 17"/>
          <p:cNvPicPr>
            <a:picLocks noChangeAspect="1"/>
          </p:cNvPicPr>
          <p:nvPr/>
        </p:nvPicPr>
        <p:blipFill>
          <a:blip r:embed="rId4" cstate="print"/>
          <a:srcRect t="2679"/>
          <a:stretch>
            <a:fillRect/>
          </a:stretch>
        </p:blipFill>
        <p:spPr bwMode="auto">
          <a:xfrm>
            <a:off x="323528" y="1851670"/>
            <a:ext cx="4536504" cy="2933551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796136" y="1771973"/>
            <a:ext cx="2520279" cy="21679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marché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Analyse des risques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Gestion de portefeuille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Outils informatiques appliqués à la finance</a:t>
            </a:r>
          </a:p>
        </p:txBody>
      </p:sp>
      <p:pic>
        <p:nvPicPr>
          <p:cNvPr id="21515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95101" y="1851670"/>
            <a:ext cx="945051" cy="9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6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00392" y="1923678"/>
            <a:ext cx="972053" cy="972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financière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Utiliser </a:t>
            </a:r>
            <a:r>
              <a:rPr lang="fr-FR" dirty="0">
                <a:latin typeface="Trebuchet MS" pitchFamily="34" charset="0"/>
              </a:rPr>
              <a:t>l’informatique et les mathématiques pour </a:t>
            </a:r>
            <a:r>
              <a:rPr lang="fr-FR" dirty="0" smtClean="0">
                <a:latin typeface="Trebuchet MS" pitchFamily="34" charset="0"/>
              </a:rPr>
              <a:t>comprendre, analyser et agir sur </a:t>
            </a:r>
            <a:r>
              <a:rPr lang="fr-FR" dirty="0">
                <a:latin typeface="Trebuchet MS" pitchFamily="34" charset="0"/>
              </a:rPr>
              <a:t>les marchés financiers.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5652120" y="1563638"/>
            <a:ext cx="2664296" cy="23042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Systèmes d’informations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Modélisation mathématique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Java et Java EE</a:t>
            </a: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717331" y="3985832"/>
            <a:ext cx="2455069" cy="864335"/>
            <a:chOff x="7888894" y="5109582"/>
            <a:chExt cx="3273287" cy="1152645"/>
          </a:xfrm>
        </p:grpSpPr>
        <p:pic>
          <p:nvPicPr>
            <p:cNvPr id="22541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0958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2542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78930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154040"/>
              <a:ext cx="3273287" cy="1108187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Banques,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Marchés financiers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Assurances</a:t>
              </a:r>
            </a:p>
          </p:txBody>
        </p:sp>
      </p:grpSp>
      <p:pic>
        <p:nvPicPr>
          <p:cNvPr id="22535" name="Image 17"/>
          <p:cNvPicPr>
            <a:picLocks noChangeAspect="1"/>
          </p:cNvPicPr>
          <p:nvPr/>
        </p:nvPicPr>
        <p:blipFill>
          <a:blip r:embed="rId4" cstate="print"/>
          <a:srcRect r="5288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2253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216" y="2175073"/>
            <a:ext cx="827710" cy="82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40" name="Picture 16" descr="C:\Users\afr\Desktop\2018 Picto Finance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1923678"/>
            <a:ext cx="1495425" cy="1308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Finance et technologies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Anticiper </a:t>
            </a:r>
            <a:r>
              <a:rPr lang="fr-FR" dirty="0">
                <a:latin typeface="Trebuchet MS" pitchFamily="34" charset="0"/>
              </a:rPr>
              <a:t>les besoins du secteur financier en termes de nouvelles </a:t>
            </a:r>
            <a:r>
              <a:rPr lang="fr-FR" dirty="0" smtClean="0">
                <a:latin typeface="Trebuchet MS" pitchFamily="34" charset="0"/>
              </a:rPr>
              <a:t>technologies.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580982" y="3788075"/>
            <a:ext cx="2455069" cy="1087931"/>
            <a:chOff x="7879378" y="5154553"/>
            <a:chExt cx="3273287" cy="1451127"/>
          </a:xfrm>
        </p:grpSpPr>
        <p:pic>
          <p:nvPicPr>
            <p:cNvPr id="2356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74226" y="5154553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56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8419" y="6161460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79378" y="5168844"/>
              <a:ext cx="3273287" cy="1436836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Aéronautique,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Environnement,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Automobile, Géologie,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Astronomie…</a:t>
              </a:r>
            </a:p>
          </p:txBody>
        </p:sp>
      </p:grpSp>
      <p:pic>
        <p:nvPicPr>
          <p:cNvPr id="23559" name="Image 17"/>
          <p:cNvPicPr>
            <a:picLocks noChangeAspect="1"/>
          </p:cNvPicPr>
          <p:nvPr/>
        </p:nvPicPr>
        <p:blipFill>
          <a:blip r:embed="rId4" cstate="print"/>
          <a:srcRect t="2674"/>
          <a:stretch>
            <a:fillRect/>
          </a:stretch>
        </p:blipFill>
        <p:spPr bwMode="auto">
          <a:xfrm>
            <a:off x="323528" y="1851670"/>
            <a:ext cx="4536504" cy="295232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652121" y="1707654"/>
            <a:ext cx="2376263" cy="1800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Calcul hautes performances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Deep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 </a:t>
            </a: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learning</a:t>
            </a:r>
            <a:endParaRPr 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Simulation innovante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 de neurones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2356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1851670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6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1779662"/>
            <a:ext cx="945056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Ingénierie mathématique et simulation informatique</a:t>
            </a:r>
            <a:endParaRPr lang="fr-FR" sz="2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Comprendre, développer et modéliser des </a:t>
            </a:r>
            <a:r>
              <a:rPr lang="fr-FR" dirty="0">
                <a:latin typeface="Trebuchet MS" pitchFamily="34" charset="0"/>
              </a:rPr>
              <a:t>phénomènes réels afin de les analyser et de mieux les prévoir</a:t>
            </a:r>
            <a:r>
              <a:rPr lang="fr-FR" dirty="0" smtClean="0">
                <a:latin typeface="Trebuchet MS" pitchFamily="34" charset="0"/>
              </a:rPr>
              <a:t>.</a:t>
            </a:r>
            <a:endParaRPr lang="fr-FR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251520" y="1131590"/>
            <a:ext cx="8424936" cy="433901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Trouver une solution technique et technologique à un problème donné.</a:t>
            </a:r>
          </a:p>
        </p:txBody>
      </p:sp>
      <p:pic>
        <p:nvPicPr>
          <p:cNvPr id="9222" name="Image 8" descr="Mots-clé ingénieur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1779662"/>
            <a:ext cx="3322367" cy="3143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 métier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251520" y="1491630"/>
            <a:ext cx="5616624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Pour cela, il fait appel à ses connaissances scientifiques mais aussi à ses softs-</a:t>
            </a:r>
            <a:r>
              <a:rPr lang="fr-FR" altLang="fr-FR" dirty="0" err="1" smtClean="0">
                <a:latin typeface="Trebuchet MS" pitchFamily="34" charset="0"/>
              </a:rPr>
              <a:t>skills</a:t>
            </a:r>
            <a:r>
              <a:rPr lang="fr-FR" altLang="fr-FR" dirty="0" smtClean="0">
                <a:latin typeface="Trebuchet MS" pitchFamily="34" charset="0"/>
              </a:rPr>
              <a:t> (management, gestion, économie, culture générale…)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Il doit pouvoir s’adapter à son environnement.</a:t>
            </a:r>
          </a:p>
          <a:p>
            <a:pPr>
              <a:lnSpc>
                <a:spcPct val="150000"/>
              </a:lnSpc>
              <a:buClr>
                <a:schemeClr val="bg1"/>
              </a:buClr>
              <a:defRPr/>
            </a:pPr>
            <a:r>
              <a:rPr lang="fr-FR" altLang="fr-FR" dirty="0" smtClean="0">
                <a:latin typeface="Trebuchet MS" pitchFamily="34" charset="0"/>
              </a:rPr>
              <a:t>C’est pourquoi il est très polyvalent et peut travailler dans n’importe quel domaine.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0939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85788" y="837010"/>
            <a:ext cx="8018660" cy="808434"/>
          </a:xfrm>
          <a:prstGeom prst="rect">
            <a:avLst/>
          </a:prstGeom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2400" dirty="0">
                <a:latin typeface="Trebuchet MS" pitchFamily="34" charset="0"/>
              </a:rPr>
              <a:t>Les Eistiens </a:t>
            </a:r>
            <a:r>
              <a:rPr lang="fr-FR" sz="2400" dirty="0" smtClean="0">
                <a:latin typeface="Trebuchet MS" pitchFamily="34" charset="0"/>
              </a:rPr>
              <a:t>obtiennent des </a:t>
            </a:r>
            <a:r>
              <a:rPr lang="fr-FR" sz="2400" dirty="0">
                <a:latin typeface="Trebuchet MS" pitchFamily="34" charset="0"/>
              </a:rPr>
              <a:t>doubles </a:t>
            </a:r>
            <a:r>
              <a:rPr lang="fr-FR" sz="2400" dirty="0" smtClean="0">
                <a:latin typeface="Trebuchet MS" pitchFamily="34" charset="0"/>
              </a:rPr>
              <a:t>compétences </a:t>
            </a:r>
            <a:r>
              <a:rPr lang="fr-FR" sz="2400" dirty="0">
                <a:latin typeface="Trebuchet MS" pitchFamily="34" charset="0"/>
              </a:rPr>
              <a:t>de grade Master (Bac+5</a:t>
            </a:r>
            <a:r>
              <a:rPr lang="fr-FR" sz="2400" dirty="0" smtClean="0">
                <a:latin typeface="Trebuchet MS" pitchFamily="34" charset="0"/>
              </a:rPr>
              <a:t>) grâce à :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24"/>
          <p:cNvGrpSpPr>
            <a:grpSpLocks/>
          </p:cNvGrpSpPr>
          <p:nvPr/>
        </p:nvGrpSpPr>
        <p:grpSpPr bwMode="auto">
          <a:xfrm>
            <a:off x="628650" y="1835200"/>
            <a:ext cx="7885510" cy="2896790"/>
            <a:chOff x="837539" y="2144127"/>
            <a:chExt cx="10514674" cy="3863097"/>
          </a:xfrm>
        </p:grpSpPr>
        <p:sp>
          <p:nvSpPr>
            <p:cNvPr id="23" name="Rectangle 22"/>
            <p:cNvSpPr/>
            <p:nvPr/>
          </p:nvSpPr>
          <p:spPr>
            <a:xfrm flipV="1">
              <a:off x="837539" y="2144127"/>
              <a:ext cx="10514674" cy="3863097"/>
            </a:xfrm>
            <a:prstGeom prst="rect">
              <a:avLst/>
            </a:prstGeom>
            <a:solidFill>
              <a:schemeClr val="bg1">
                <a:alpha val="78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dirty="0"/>
            </a:p>
          </p:txBody>
        </p:sp>
        <p:grpSp>
          <p:nvGrpSpPr>
            <p:cNvPr id="4" name="Groupe 23"/>
            <p:cNvGrpSpPr>
              <a:grpSpLocks/>
            </p:cNvGrpSpPr>
            <p:nvPr/>
          </p:nvGrpSpPr>
          <p:grpSpPr bwMode="auto">
            <a:xfrm>
              <a:off x="1571010" y="2271150"/>
              <a:ext cx="9449394" cy="3529662"/>
              <a:chOff x="1616619" y="2159983"/>
              <a:chExt cx="9449394" cy="3529662"/>
            </a:xfrm>
          </p:grpSpPr>
          <p:pic>
            <p:nvPicPr>
              <p:cNvPr id="18" name="Picture 6" descr="http://upload.wikimedia.org/wikipedia/commons/thumb/9/98/ESSEC_Logo.svg/771px-ESSEC_Logo.svg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1616619" y="2517236"/>
                <a:ext cx="2816402" cy="1192432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/>
            </p:spPr>
          </p:pic>
          <p:pic>
            <p:nvPicPr>
              <p:cNvPr id="20" name="Image 19"/>
              <p:cNvPicPr>
                <a:picLocks noChangeAspect="1"/>
              </p:cNvPicPr>
              <p:nvPr/>
            </p:nvPicPr>
            <p:blipFill rotWithShape="1">
              <a:blip r:embed="rId4" cstate="print"/>
              <a:srcRect b="7138"/>
              <a:stretch/>
            </p:blipFill>
            <p:spPr>
              <a:xfrm>
                <a:off x="1616619" y="4260631"/>
                <a:ext cx="2722734" cy="108446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Image 2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558630" y="4033577"/>
                <a:ext cx="2924359" cy="1656067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" name="Image 21"/>
              <p:cNvPicPr>
                <a:picLocks noChangeAspect="1"/>
              </p:cNvPicPr>
              <p:nvPr/>
            </p:nvPicPr>
            <p:blipFill>
              <a:blip r:embed="rId6" cstate="print">
                <a:lum bright="10000"/>
              </a:blip>
              <a:stretch>
                <a:fillRect/>
              </a:stretch>
            </p:blipFill>
            <p:spPr>
              <a:xfrm>
                <a:off x="9030710" y="2159983"/>
                <a:ext cx="2035303" cy="203554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pic>
        <p:nvPicPr>
          <p:cNvPr id="25606" name="Image 13" descr="UPPA HD.eps"/>
          <p:cNvPicPr>
            <a:picLocks noChangeAspect="1"/>
          </p:cNvPicPr>
          <p:nvPr/>
        </p:nvPicPr>
        <p:blipFill>
          <a:blip r:embed="rId7" cstate="print">
            <a:lum bright="-10000"/>
          </a:blip>
          <a:srcRect/>
          <a:stretch>
            <a:fillRect/>
          </a:stretch>
        </p:blipFill>
        <p:spPr bwMode="auto">
          <a:xfrm>
            <a:off x="6661548" y="3786733"/>
            <a:ext cx="1729978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608" name="Picture 16" descr="\\damorien\home\Echange Com\Logos\Autres logos\Écoles\GEM trans paysa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719512" y="2139702"/>
            <a:ext cx="2662238" cy="1071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des doubles diplômes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103728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3507233" y="3340894"/>
            <a:ext cx="2072879" cy="1432322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539552" y="3704035"/>
            <a:ext cx="2244328" cy="706040"/>
          </a:xfrm>
          <a:prstGeom prst="rect">
            <a:avLst/>
          </a:prstGeom>
          <a:effectLst>
            <a:outerShdw blurRad="50800" dist="25400" dir="5400000" algn="ctr" rotWithShape="0">
              <a:srgbClr val="000000">
                <a:alpha val="70000"/>
              </a:srgbClr>
            </a:outerShdw>
          </a:effectLst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" name="ZoneTexte 14"/>
          <p:cNvSpPr txBox="1"/>
          <p:nvPr/>
        </p:nvSpPr>
        <p:spPr>
          <a:xfrm>
            <a:off x="540048" y="1635646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Membre de la Conférence des Grandes Écoles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6" name="ZoneTexte 15"/>
          <p:cNvSpPr txBox="1"/>
          <p:nvPr/>
        </p:nvSpPr>
        <p:spPr>
          <a:xfrm>
            <a:off x="3203848" y="1635646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Habilitée par la Commission des Titres d’Ingénieur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1115616" y="269235"/>
            <a:ext cx="698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Une École d’Ingénieurs reconnue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173924" y="1619059"/>
            <a:ext cx="27363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Établissement</a:t>
            </a:r>
          </a:p>
          <a:p>
            <a:pPr algn="ctr"/>
            <a:r>
              <a:rPr lang="fr-FR" sz="2400" dirty="0" smtClean="0">
                <a:latin typeface="Trebuchet MS" pitchFamily="34" charset="0"/>
              </a:rPr>
              <a:t>Public au 01/01/2020</a:t>
            </a:r>
            <a:endParaRPr lang="fr-FR" sz="2400" dirty="0">
              <a:latin typeface="Trebuchet MS" pitchFamily="34" charset="0"/>
            </a:endParaRPr>
          </a:p>
        </p:txBody>
      </p:sp>
      <p:pic>
        <p:nvPicPr>
          <p:cNvPr id="1028" name="Picture 4" descr="\\damorien\home\Prospection\Forums Lycées\Powerpoint\Archive\2018 Eléments ppt\EESPIG_compact_label_02_RVB_reserv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28184" y="3363838"/>
            <a:ext cx="2664296" cy="123521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Accords à l’international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628" name="ZoneTexte 2"/>
          <p:cNvSpPr txBox="1">
            <a:spLocks noChangeArrowheads="1"/>
          </p:cNvSpPr>
          <p:nvPr/>
        </p:nvSpPr>
        <p:spPr bwMode="auto">
          <a:xfrm>
            <a:off x="355998" y="769144"/>
            <a:ext cx="8445103" cy="623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dirty="0" smtClean="0">
                <a:latin typeface="Trebuchet MS" pitchFamily="34" charset="0"/>
              </a:rPr>
              <a:t>81 </a:t>
            </a:r>
            <a:r>
              <a:rPr lang="fr-FR" altLang="fr-FR" dirty="0">
                <a:latin typeface="Trebuchet MS" pitchFamily="34" charset="0"/>
              </a:rPr>
              <a:t>partenaires dans </a:t>
            </a:r>
            <a:r>
              <a:rPr lang="fr-FR" altLang="fr-FR" dirty="0" smtClean="0">
                <a:latin typeface="Trebuchet MS" pitchFamily="34" charset="0"/>
              </a:rPr>
              <a:t>38 </a:t>
            </a:r>
            <a:r>
              <a:rPr lang="fr-FR" altLang="fr-FR" dirty="0">
                <a:latin typeface="Trebuchet MS" pitchFamily="34" charset="0"/>
              </a:rPr>
              <a:t>pays</a:t>
            </a:r>
          </a:p>
          <a:p>
            <a:pPr algn="ctr" eaLnBrk="1" hangingPunct="1"/>
            <a:r>
              <a:rPr lang="fr-FR" altLang="fr-FR" dirty="0">
                <a:latin typeface="Trebuchet MS" pitchFamily="34" charset="0"/>
              </a:rPr>
              <a:t>Mobilité </a:t>
            </a:r>
            <a:r>
              <a:rPr lang="fr-FR" altLang="fr-FR" dirty="0" smtClean="0">
                <a:latin typeface="Trebuchet MS" pitchFamily="34" charset="0"/>
              </a:rPr>
              <a:t>d’un </a:t>
            </a:r>
            <a:r>
              <a:rPr lang="fr-FR" altLang="fr-FR" dirty="0">
                <a:latin typeface="Trebuchet MS" pitchFamily="34" charset="0"/>
              </a:rPr>
              <a:t>semestre obligatoire (stage ou </a:t>
            </a:r>
            <a:r>
              <a:rPr lang="fr-FR" altLang="fr-FR" dirty="0" smtClean="0">
                <a:latin typeface="Trebuchet MS" pitchFamily="34" charset="0"/>
              </a:rPr>
              <a:t>échange académique)</a:t>
            </a:r>
            <a:endParaRPr lang="fr-FR" altLang="fr-FR" dirty="0">
              <a:latin typeface="Trebuchet MS" pitchFamily="34" charset="0"/>
            </a:endParaRPr>
          </a:p>
        </p:txBody>
      </p:sp>
      <p:pic>
        <p:nvPicPr>
          <p:cNvPr id="26629" name="Image 5" descr="International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6319" y="1289448"/>
            <a:ext cx="6915150" cy="3707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4100343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635794" y="1070372"/>
            <a:ext cx="3729038" cy="3638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3300" dirty="0"/>
          </a:p>
        </p:txBody>
      </p:sp>
      <p:sp>
        <p:nvSpPr>
          <p:cNvPr id="10" name="ZoneTexte 9"/>
          <p:cNvSpPr txBox="1"/>
          <p:nvPr/>
        </p:nvSpPr>
        <p:spPr>
          <a:xfrm>
            <a:off x="4953942" y="854794"/>
            <a:ext cx="3866530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endParaRPr lang="fr-FR" sz="1700" dirty="0" smtClean="0">
              <a:solidFill>
                <a:schemeClr val="tx1"/>
              </a:solidFill>
            </a:endParaRPr>
          </a:p>
          <a:p>
            <a:pPr algn="l"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Toute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l’année, l’EISTI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propose des :</a:t>
            </a:r>
          </a:p>
          <a:p>
            <a:pPr algn="l">
              <a:defRPr/>
            </a:pP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Forums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étudiants-entreprises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Rencontres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avec les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anciens diplômés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Journées des maîtres de stage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Interventions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de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DRH et de professionnels dans les cours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Projets d’entreprise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Simulations d’entretiens individuels</a:t>
            </a: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Déjeuners-rencontres </a:t>
            </a:r>
            <a:endParaRPr lang="fr-FR" sz="1600" dirty="0">
              <a:solidFill>
                <a:schemeClr val="tx1"/>
              </a:solidFill>
              <a:latin typeface="Trebuchet MS" pitchFamily="34" charset="0"/>
            </a:endParaRPr>
          </a:p>
          <a:p>
            <a:pPr marL="257175" indent="-257175" algn="l">
              <a:buFont typeface="Arial" panose="020B0604020202020204" pitchFamily="34" charset="0"/>
              <a:buChar char="•"/>
              <a:defRPr/>
            </a:pP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Une </a:t>
            </a:r>
            <a:r>
              <a:rPr lang="fr-FR" sz="1600" dirty="0">
                <a:solidFill>
                  <a:schemeClr val="tx1"/>
                </a:solidFill>
                <a:latin typeface="Trebuchet MS" pitchFamily="34" charset="0"/>
              </a:rPr>
              <a:t>plateforme d’offres de stages France et </a:t>
            </a:r>
            <a:r>
              <a:rPr lang="fr-FR" sz="1600" dirty="0" smtClean="0">
                <a:solidFill>
                  <a:schemeClr val="tx1"/>
                </a:solidFill>
                <a:latin typeface="Trebuchet MS" pitchFamily="34" charset="0"/>
              </a:rPr>
              <a:t>étranger</a:t>
            </a:r>
          </a:p>
        </p:txBody>
      </p:sp>
      <p:graphicFrame>
        <p:nvGraphicFramePr>
          <p:cNvPr id="12" name="Diagramme 11"/>
          <p:cNvGraphicFramePr/>
          <p:nvPr/>
        </p:nvGraphicFramePr>
        <p:xfrm>
          <a:off x="610246" y="1539514"/>
          <a:ext cx="3780065" cy="2924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Espace réservé du texte 8"/>
          <p:cNvSpPr txBox="1">
            <a:spLocks/>
          </p:cNvSpPr>
          <p:nvPr/>
        </p:nvSpPr>
        <p:spPr>
          <a:xfrm>
            <a:off x="800101" y="987574"/>
            <a:ext cx="3461147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+ de 12 mois sur 3 ans</a:t>
            </a:r>
          </a:p>
        </p:txBody>
      </p:sp>
      <p:sp>
        <p:nvSpPr>
          <p:cNvPr id="15" name="Espace réservé du texte 8"/>
          <p:cNvSpPr txBox="1">
            <a:spLocks/>
          </p:cNvSpPr>
          <p:nvPr/>
        </p:nvSpPr>
        <p:spPr>
          <a:xfrm>
            <a:off x="5358284" y="979810"/>
            <a:ext cx="3030140" cy="446485"/>
          </a:xfrm>
          <a:prstGeom prst="rect">
            <a:avLst/>
          </a:prstGeom>
          <a:effectLst/>
        </p:spPr>
        <p:txBody>
          <a:bodyPr lIns="68580" tIns="34290" rIns="68580" bIns="3429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dirty="0" smtClean="0">
                <a:latin typeface="Trebuchet MS" pitchFamily="34" charset="0"/>
              </a:rPr>
              <a:t>Comment trouver ?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stages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7" name="Espace réservé du texte 8"/>
          <p:cNvSpPr txBox="1">
            <a:spLocks/>
          </p:cNvSpPr>
          <p:nvPr/>
        </p:nvSpPr>
        <p:spPr>
          <a:xfrm>
            <a:off x="611560" y="4515966"/>
            <a:ext cx="3816424" cy="446485"/>
          </a:xfrm>
          <a:prstGeom prst="rect">
            <a:avLst/>
          </a:prstGeom>
          <a:effectLst/>
        </p:spPr>
        <p:txBody>
          <a:bodyPr lIns="68580" tIns="34290" rIns="68580" bIns="3429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fr-FR" altLang="fr-FR" sz="1600" dirty="0" smtClean="0">
                <a:latin typeface="Trebuchet MS" pitchFamily="34" charset="0"/>
              </a:rPr>
              <a:t>En moyenne : 6 offres de stage par élève de 3</a:t>
            </a:r>
            <a:r>
              <a:rPr lang="fr-FR" altLang="fr-FR" sz="1600" baseline="30000" dirty="0" smtClean="0">
                <a:latin typeface="Trebuchet MS" pitchFamily="34" charset="0"/>
              </a:rPr>
              <a:t>ème</a:t>
            </a:r>
            <a:r>
              <a:rPr lang="fr-FR" altLang="fr-FR" sz="1600" dirty="0" smtClean="0">
                <a:latin typeface="Trebuchet MS" pitchFamily="34" charset="0"/>
              </a:rPr>
              <a:t> année</a:t>
            </a:r>
          </a:p>
        </p:txBody>
      </p:sp>
    </p:spTree>
    <p:extLst>
      <p:ext uri="{BB962C8B-B14F-4D97-AF65-F5344CB8AC3E}">
        <p14:creationId xmlns:p14="http://schemas.microsoft.com/office/powerpoint/2010/main" val="12047564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629840" y="1563638"/>
            <a:ext cx="7884319" cy="2562240"/>
          </a:xfrm>
          <a:prstGeom prst="rect">
            <a:avLst/>
          </a:prstGeom>
        </p:spPr>
        <p:txBody>
          <a:bodyPr lIns="68580" tIns="34290" rIns="68580" bIns="34290">
            <a:spAutoFit/>
          </a:bodyPr>
          <a:lstStyle/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Statut public au </a:t>
            </a:r>
            <a:r>
              <a:rPr lang="fr-FR" altLang="fr-FR" dirty="0" smtClean="0">
                <a:latin typeface="Trebuchet MS" pitchFamily="34" charset="0"/>
              </a:rPr>
              <a:t>01/01/2020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Environ 3 000€</a:t>
            </a:r>
            <a:r>
              <a:rPr lang="fr-FR" altLang="fr-FR" dirty="0">
                <a:latin typeface="Trebuchet MS" pitchFamily="34" charset="0"/>
              </a:rPr>
              <a:t>/an </a:t>
            </a:r>
            <a:r>
              <a:rPr lang="fr-FR" altLang="fr-FR" dirty="0" smtClean="0">
                <a:latin typeface="Trebuchet MS" pitchFamily="34" charset="0"/>
              </a:rPr>
              <a:t>pour l’École d’Ingénieurs (sur 3 ans)</a:t>
            </a: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Prix </a:t>
            </a:r>
            <a:r>
              <a:rPr lang="fr-FR" altLang="fr-FR" dirty="0">
                <a:latin typeface="Trebuchet MS" pitchFamily="34" charset="0"/>
              </a:rPr>
              <a:t>du PC portable </a:t>
            </a:r>
            <a:r>
              <a:rPr lang="fr-FR" altLang="fr-FR" dirty="0" smtClean="0">
                <a:latin typeface="Trebuchet MS" pitchFamily="34" charset="0"/>
              </a:rPr>
              <a:t>inclus (caution de 750€)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>
                <a:latin typeface="Trebuchet MS" pitchFamily="34" charset="0"/>
              </a:rPr>
              <a:t>Salles équipées accessibles </a:t>
            </a:r>
            <a:r>
              <a:rPr lang="fr-FR" altLang="fr-FR" dirty="0" smtClean="0">
                <a:latin typeface="Trebuchet MS" pitchFamily="34" charset="0"/>
              </a:rPr>
              <a:t>24h/24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Partenariats </a:t>
            </a:r>
            <a:r>
              <a:rPr lang="fr-FR" altLang="fr-FR" dirty="0">
                <a:latin typeface="Trebuchet MS" pitchFamily="34" charset="0"/>
              </a:rPr>
              <a:t>avec les banques : </a:t>
            </a:r>
            <a:r>
              <a:rPr lang="fr-FR" altLang="fr-FR" dirty="0" smtClean="0">
                <a:latin typeface="Trebuchet MS" pitchFamily="34" charset="0"/>
              </a:rPr>
              <a:t>conditions préférentielles</a:t>
            </a:r>
            <a:endParaRPr lang="fr-FR" altLang="fr-FR" dirty="0">
              <a:latin typeface="Trebuchet MS" pitchFamily="34" charset="0"/>
            </a:endParaRPr>
          </a:p>
          <a:p>
            <a: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altLang="fr-FR" dirty="0" smtClean="0">
                <a:latin typeface="Trebuchet MS" pitchFamily="34" charset="0"/>
              </a:rPr>
              <a:t>Bourses…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frais de scolarité futurs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241333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riangle rectangle 11"/>
          <p:cNvSpPr/>
          <p:nvPr/>
        </p:nvSpPr>
        <p:spPr>
          <a:xfrm rot="16200000">
            <a:off x="3314142" y="-686358"/>
            <a:ext cx="5143500" cy="6516216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395536" y="1059582"/>
            <a:ext cx="3794522" cy="366117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4800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Anciens Élèves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96% 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des élèves-ingénieurs sont recrutés avant la remise du diplôme</a:t>
            </a:r>
          </a:p>
          <a:p>
            <a:pPr>
              <a:defRPr/>
            </a:pPr>
            <a:endParaRPr lang="fr-FR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endParaRPr lang="fr-FR" sz="700" b="1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     Salaire brut moyen première embauche : </a:t>
            </a:r>
            <a:r>
              <a:rPr lang="fr-FR" sz="2100" b="1" dirty="0" smtClean="0">
                <a:solidFill>
                  <a:schemeClr val="tx1"/>
                </a:solidFill>
                <a:latin typeface="Trebuchet MS" pitchFamily="34" charset="0"/>
              </a:rPr>
              <a:t>46 600€</a:t>
            </a:r>
            <a:r>
              <a:rPr lang="fr-FR" b="1" dirty="0" smtClean="0">
                <a:solidFill>
                  <a:schemeClr val="tx1"/>
                </a:solidFill>
                <a:latin typeface="Trebuchet MS" pitchFamily="34" charset="0"/>
              </a:rPr>
              <a:t>/an</a:t>
            </a:r>
            <a:endParaRPr lang="fr-FR" alt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702" name="Image 8" descr="Entreprises EISTI (3)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61619" y="843558"/>
            <a:ext cx="4158853" cy="4138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ZoneTexte 9"/>
          <p:cNvSpPr txBox="1"/>
          <p:nvPr/>
        </p:nvSpPr>
        <p:spPr>
          <a:xfrm>
            <a:off x="0" y="123478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L’insertion professionnelle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676188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732" name="Picture 25" descr="M:\Photos\Zoom2012-2013\2012 10 11-14 Cergy@Pau\326756_531603310188133_1439992068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65087">
            <a:off x="7143541" y="262066"/>
            <a:ext cx="1799817" cy="128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3" name="Picture 24" descr="M:\Photos\Asso-Détente\2013 J des assos Sept\P1060526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56376" y="1923678"/>
            <a:ext cx="943585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4" name="Picture 23" descr="M:\Photos\THOMASDUDAN2013\EISTI-reportage\EISTI-reportage-6374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07904" y="3651870"/>
            <a:ext cx="1910445" cy="1275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5" name="Picture 22" descr="M:\Photos\Asso-Détente\Sport\Voile\DSC01305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561516">
            <a:off x="6541807" y="3500920"/>
            <a:ext cx="1796286" cy="1347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6" name="Image 19" descr="ING oct 08 2 .JPG"/>
          <p:cNvPicPr>
            <a:picLocks noChangeAspect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 rot="20808128">
            <a:off x="1140673" y="3763723"/>
            <a:ext cx="1732134" cy="1050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7" name="Picture 21" descr="M:\Photos\Asso-Détente\Théatre\2013 Forts Scénés mouvement Zap Eisti bien Basse def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 rot="750764">
            <a:off x="210225" y="2118113"/>
            <a:ext cx="1921920" cy="1158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38" name="Image 17" descr="DSC03839.JPG"/>
          <p:cNvPicPr>
            <a:picLocks noChangeAspect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 rot="21139640">
            <a:off x="314183" y="439984"/>
            <a:ext cx="1575228" cy="104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ZoneTexte 2"/>
          <p:cNvSpPr txBox="1"/>
          <p:nvPr/>
        </p:nvSpPr>
        <p:spPr>
          <a:xfrm>
            <a:off x="2123728" y="1275606"/>
            <a:ext cx="5480411" cy="2008242"/>
          </a:xfrm>
          <a:prstGeom prst="rect">
            <a:avLst/>
          </a:prstGeom>
          <a:noFill/>
          <a:effectLst/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cercle, association des anciens élèves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Le </a:t>
            </a:r>
            <a:r>
              <a:rPr lang="fr-FR" dirty="0">
                <a:latin typeface="Trebuchet MS" pitchFamily="34" charset="0"/>
              </a:rPr>
              <a:t>bureau des sports, le bureau des </a:t>
            </a:r>
            <a:r>
              <a:rPr lang="fr-FR" dirty="0" smtClean="0">
                <a:latin typeface="Trebuchet MS" pitchFamily="34" charset="0"/>
              </a:rPr>
              <a:t>élèves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Cap </a:t>
            </a:r>
            <a:r>
              <a:rPr lang="fr-FR" dirty="0" err="1">
                <a:latin typeface="Trebuchet MS" pitchFamily="34" charset="0"/>
              </a:rPr>
              <a:t>Eisti</a:t>
            </a:r>
            <a:r>
              <a:rPr lang="fr-FR" dirty="0">
                <a:latin typeface="Trebuchet MS" pitchFamily="34" charset="0"/>
              </a:rPr>
              <a:t>, la junior </a:t>
            </a:r>
            <a:r>
              <a:rPr lang="fr-FR" dirty="0" smtClean="0">
                <a:latin typeface="Trebuchet MS" pitchFamily="34" charset="0"/>
              </a:rPr>
              <a:t>entreprise</a:t>
            </a:r>
          </a:p>
          <a:p>
            <a:pPr algn="ctr">
              <a:defRPr/>
            </a:pPr>
            <a:r>
              <a:rPr lang="fr-FR" dirty="0" err="1">
                <a:latin typeface="Trebuchet MS" pitchFamily="34" charset="0"/>
              </a:rPr>
              <a:t>Atilla</a:t>
            </a:r>
            <a:r>
              <a:rPr lang="fr-FR" dirty="0">
                <a:latin typeface="Trebuchet MS" pitchFamily="34" charset="0"/>
              </a:rPr>
              <a:t>, l’association des </a:t>
            </a:r>
            <a:r>
              <a:rPr lang="fr-FR" dirty="0" smtClean="0">
                <a:latin typeface="Trebuchet MS" pitchFamily="34" charset="0"/>
              </a:rPr>
              <a:t>développeurs</a:t>
            </a:r>
          </a:p>
          <a:p>
            <a:pPr algn="ctr">
              <a:defRPr/>
            </a:pPr>
            <a:r>
              <a:rPr lang="fr-FR" dirty="0" smtClean="0">
                <a:latin typeface="Trebuchet MS" pitchFamily="34" charset="0"/>
              </a:rPr>
              <a:t>ATEC, l’</a:t>
            </a:r>
            <a:r>
              <a:rPr lang="fr-FR" dirty="0" err="1" smtClean="0">
                <a:latin typeface="Trebuchet MS" pitchFamily="34" charset="0"/>
              </a:rPr>
              <a:t>asso</a:t>
            </a:r>
            <a:r>
              <a:rPr lang="fr-FR" dirty="0" smtClean="0">
                <a:latin typeface="Trebuchet MS" pitchFamily="34" charset="0"/>
              </a:rPr>
              <a:t> de l’égalité des chances</a:t>
            </a: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Les forts </a:t>
            </a:r>
            <a:r>
              <a:rPr lang="fr-FR" dirty="0" err="1">
                <a:latin typeface="Trebuchet MS" pitchFamily="34" charset="0"/>
              </a:rPr>
              <a:t>scénés</a:t>
            </a:r>
            <a:r>
              <a:rPr lang="fr-FR" dirty="0">
                <a:latin typeface="Trebuchet MS" pitchFamily="34" charset="0"/>
              </a:rPr>
              <a:t>, </a:t>
            </a:r>
            <a:r>
              <a:rPr lang="fr-FR" dirty="0" err="1">
                <a:latin typeface="Trebuchet MS" pitchFamily="34" charset="0"/>
              </a:rPr>
              <a:t>Graph’Eisti</a:t>
            </a:r>
            <a:r>
              <a:rPr lang="fr-FR" dirty="0">
                <a:latin typeface="Trebuchet MS" pitchFamily="34" charset="0"/>
              </a:rPr>
              <a:t>, la </a:t>
            </a:r>
            <a:r>
              <a:rPr lang="fr-FR" dirty="0" smtClean="0">
                <a:latin typeface="Trebuchet MS" pitchFamily="34" charset="0"/>
              </a:rPr>
              <a:t>Guilde, L’Art Scène</a:t>
            </a:r>
            <a:endParaRPr lang="fr-FR" dirty="0">
              <a:latin typeface="Trebuchet MS" pitchFamily="34" charset="0"/>
            </a:endParaRPr>
          </a:p>
          <a:p>
            <a:pPr algn="ctr">
              <a:defRPr/>
            </a:pPr>
            <a:r>
              <a:rPr lang="fr-FR" dirty="0">
                <a:latin typeface="Trebuchet MS" pitchFamily="34" charset="0"/>
              </a:rPr>
              <a:t> et plein d’autres </a:t>
            </a:r>
            <a:r>
              <a:rPr lang="fr-FR" dirty="0" smtClean="0">
                <a:latin typeface="Trebuchet MS" pitchFamily="34" charset="0"/>
              </a:rPr>
              <a:t>!</a:t>
            </a:r>
            <a:endParaRPr lang="fr-FR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30" name="ZoneTexte 29"/>
          <p:cNvSpPr txBox="1"/>
          <p:nvPr/>
        </p:nvSpPr>
        <p:spPr>
          <a:xfrm>
            <a:off x="3515916" y="2624138"/>
            <a:ext cx="195263" cy="346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68580" tIns="34290" rIns="68580" bIns="34290">
            <a:spAutoFit/>
          </a:bodyPr>
          <a:lstStyle/>
          <a:p>
            <a:pPr>
              <a:defRPr/>
            </a:pPr>
            <a:r>
              <a:rPr lang="fr-FR" dirty="0">
                <a:solidFill>
                  <a:schemeClr val="bg1"/>
                </a:solidFill>
                <a:latin typeface="Berlin Sans FB Demi" panose="020E0802020502020306" pitchFamily="34" charset="0"/>
              </a:rPr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0" y="197227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associations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624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31748" name="Picture 1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7244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9" name="Picture 14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99160" y="1201342"/>
            <a:ext cx="1654969" cy="236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0" name="Picture 15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2741" y="1201342"/>
            <a:ext cx="1685925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51" name="Picture 16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97278" y="1201342"/>
            <a:ext cx="1662113" cy="2372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619672" y="4044554"/>
            <a:ext cx="6336703" cy="4847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altLang="fr-FR" dirty="0">
                <a:latin typeface="Trebuchet MS" pitchFamily="34" charset="0"/>
              </a:rPr>
              <a:t>Des valeurs importantes à l’EISTI mais aussi dans la </a:t>
            </a:r>
            <a:r>
              <a:rPr lang="fr-FR" altLang="fr-FR" dirty="0" smtClean="0">
                <a:latin typeface="Trebuchet MS" pitchFamily="34" charset="0"/>
              </a:rPr>
              <a:t>vie ;-)</a:t>
            </a:r>
            <a:endParaRPr lang="fr-FR" altLang="fr-FR" dirty="0">
              <a:latin typeface="Trebuchet MS" pitchFamily="34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Les valeurs de l’École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23664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533525" y="1051322"/>
            <a:ext cx="6016229" cy="3190875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Le samedi </a:t>
            </a:r>
            <a:r>
              <a:rPr lang="fr-FR" altLang="fr-FR" smtClean="0">
                <a:solidFill>
                  <a:schemeClr val="tx1"/>
                </a:solidFill>
                <a:latin typeface="Trebuchet MS" pitchFamily="34" charset="0"/>
              </a:rPr>
              <a:t>1</a:t>
            </a:r>
            <a:r>
              <a:rPr lang="fr-FR" altLang="fr-FR" baseline="30000" smtClean="0">
                <a:solidFill>
                  <a:schemeClr val="tx1"/>
                </a:solidFill>
                <a:latin typeface="Trebuchet MS" pitchFamily="34" charset="0"/>
              </a:rPr>
              <a:t>er</a:t>
            </a:r>
            <a:r>
              <a:rPr lang="fr-FR" altLang="fr-FR" smtClean="0">
                <a:solidFill>
                  <a:schemeClr val="tx1"/>
                </a:solidFill>
                <a:latin typeface="Trebuchet MS" pitchFamily="34" charset="0"/>
              </a:rPr>
              <a:t> février 2020 à </a:t>
            </a: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Cergy, de 10h à 17h</a:t>
            </a:r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 smtClean="0"/>
          </a:p>
          <a:p>
            <a:pPr>
              <a:defRPr/>
            </a:pPr>
            <a:endParaRPr lang="fr-FR" altLang="fr-FR" dirty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774" name="Picture 2" descr="Afficher l'image d'origi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6063" y="1682354"/>
            <a:ext cx="3571875" cy="2378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0" y="19548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Prochaine Journée Portes Ouvertes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800421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ZoneTexte 4"/>
          <p:cNvSpPr txBox="1">
            <a:spLocks noChangeArrowheads="1"/>
          </p:cNvSpPr>
          <p:nvPr/>
        </p:nvSpPr>
        <p:spPr bwMode="auto">
          <a:xfrm>
            <a:off x="1143000" y="411956"/>
            <a:ext cx="68580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Tout sur :</a:t>
            </a:r>
            <a:endParaRPr lang="en-US" altLang="fr-FR" sz="3300" dirty="0">
              <a:solidFill>
                <a:schemeClr val="bg1"/>
              </a:solidFill>
              <a:latin typeface="Trebuchet MS" pitchFamily="34" charset="0"/>
            </a:endParaRPr>
          </a:p>
        </p:txBody>
      </p:sp>
      <p:sp>
        <p:nvSpPr>
          <p:cNvPr id="6" name="ZoneTexte 5"/>
          <p:cNvSpPr txBox="1">
            <a:spLocks noChangeArrowheads="1"/>
          </p:cNvSpPr>
          <p:nvPr/>
        </p:nvSpPr>
        <p:spPr bwMode="auto">
          <a:xfrm>
            <a:off x="1800225" y="840582"/>
            <a:ext cx="5543550" cy="99298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lIns="68580" tIns="34290" rIns="68580" bIns="3429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defRPr/>
            </a:pPr>
            <a:r>
              <a:rPr lang="fr-FR" altLang="fr-FR" sz="6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rebuchet MS" pitchFamily="34" charset="0"/>
              </a:rPr>
              <a:t>www.eisti.fr</a:t>
            </a:r>
          </a:p>
        </p:txBody>
      </p:sp>
      <p:sp>
        <p:nvSpPr>
          <p:cNvPr id="33798" name="ZoneTexte 6"/>
          <p:cNvSpPr txBox="1">
            <a:spLocks noChangeArrowheads="1"/>
          </p:cNvSpPr>
          <p:nvPr/>
        </p:nvSpPr>
        <p:spPr bwMode="auto">
          <a:xfrm>
            <a:off x="1771650" y="2100262"/>
            <a:ext cx="5600700" cy="57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8580" tIns="34290" rIns="68580" bIns="34290">
            <a:spAutoFit/>
          </a:bodyPr>
          <a:lstStyle/>
          <a:p>
            <a:pPr algn="ctr" eaLnBrk="1" hangingPunct="1"/>
            <a:r>
              <a:rPr lang="fr-FR" altLang="fr-FR" sz="3300" dirty="0">
                <a:solidFill>
                  <a:schemeClr val="bg1"/>
                </a:solidFill>
                <a:latin typeface="Trebuchet MS" pitchFamily="34" charset="0"/>
              </a:rPr>
              <a:t>Rejoignez-nous sur :</a:t>
            </a:r>
          </a:p>
        </p:txBody>
      </p:sp>
      <p:grpSp>
        <p:nvGrpSpPr>
          <p:cNvPr id="4" name="Groupe 11"/>
          <p:cNvGrpSpPr>
            <a:grpSpLocks/>
          </p:cNvGrpSpPr>
          <p:nvPr/>
        </p:nvGrpSpPr>
        <p:grpSpPr bwMode="auto">
          <a:xfrm>
            <a:off x="1663304" y="3173016"/>
            <a:ext cx="5869781" cy="984647"/>
            <a:chOff x="2218377" y="4231064"/>
            <a:chExt cx="7826196" cy="1311966"/>
          </a:xfrm>
        </p:grpSpPr>
        <p:grpSp>
          <p:nvGrpSpPr>
            <p:cNvPr id="5" name="Groupe 3"/>
            <p:cNvGrpSpPr>
              <a:grpSpLocks/>
            </p:cNvGrpSpPr>
            <p:nvPr/>
          </p:nvGrpSpPr>
          <p:grpSpPr bwMode="auto">
            <a:xfrm>
              <a:off x="2218377" y="4239047"/>
              <a:ext cx="7826196" cy="1296000"/>
              <a:chOff x="2172352" y="4239047"/>
              <a:chExt cx="7826196" cy="1296000"/>
            </a:xfrm>
          </p:grpSpPr>
          <p:pic>
            <p:nvPicPr>
              <p:cNvPr id="9" name="Picture 2" descr="http://doctoriales.univ-provence.fr/Local/doctoriales/dir/user-3465/images/2012/fb_logo.jpg"/>
              <p:cNvPicPr>
                <a:picLocks noChangeArrowheads="1"/>
              </p:cNvPicPr>
              <p:nvPr/>
            </p:nvPicPr>
            <p:blipFill>
              <a:blip r:embed="rId2" cstate="print">
                <a:extLst/>
              </a:blip>
              <a:srcRect/>
              <a:stretch>
                <a:fillRect/>
              </a:stretch>
            </p:blipFill>
            <p:spPr bwMode="auto">
              <a:xfrm>
                <a:off x="2172352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0" name="Picture 12" descr="https://encrypted-tbn3.google.com/images?q=tbn:ANd9GcT3AD8RTUiXqqwI-YOvcHu8s33zr0nU38zpEdqcYRmDm7HSewI8"/>
              <p:cNvPicPr>
                <a:picLocks noChangeArrowheads="1"/>
              </p:cNvPicPr>
              <p:nvPr/>
            </p:nvPicPr>
            <p:blipFill>
              <a:blip r:embed="rId3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3800910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16" name="Picture 22" descr="https://encrypted-tbn1.google.com/images?q=tbn:ANd9GcT-t5XPtswxLFqzHLFWsLShXDUq9DAoOwiWZ0Mw-s1esNz6gNna"/>
              <p:cNvPicPr>
                <a:picLocks noChangeAspect="1" noChangeArrowheads="1"/>
              </p:cNvPicPr>
              <p:nvPr/>
            </p:nvPicPr>
            <p:blipFill>
              <a:blip r:embed="rId4" cstate="screen">
                <a:extLst/>
              </a:blip>
              <a:srcRect/>
              <a:stretch>
                <a:fillRect/>
              </a:stretch>
            </p:blipFill>
            <p:spPr bwMode="auto">
              <a:xfrm>
                <a:off x="8702548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  <a:extLst/>
            </p:spPr>
          </p:pic>
          <p:pic>
            <p:nvPicPr>
              <p:cNvPr id="3" name="Image 2"/>
              <p:cNvPicPr>
                <a:picLocks noChangeAspect="1"/>
              </p:cNvPicPr>
              <p:nvPr/>
            </p:nvPicPr>
            <p:blipFill>
              <a:blip r:embed="rId5" cstate="screen">
                <a:extLst/>
              </a:blip>
              <a:stretch>
                <a:fillRect/>
              </a:stretch>
            </p:blipFill>
            <p:spPr>
              <a:xfrm>
                <a:off x="7073991" y="4239047"/>
                <a:ext cx="1296000" cy="1296000"/>
              </a:xfrm>
              <a:prstGeom prst="roundRect">
                <a:avLst>
                  <a:gd name="adj" fmla="val 4167"/>
                </a:avLst>
              </a:prstGeom>
              <a:solidFill>
                <a:srgbClr val="FFFFFF"/>
              </a:solidFill>
              <a:ln w="76200" cap="sq">
                <a:solidFill>
                  <a:srgbClr val="EAEAEA"/>
                </a:solidFill>
                <a:miter lim="800000"/>
              </a:ln>
              <a:effectLst>
                <a:reflection blurRad="12700" stA="33000" endPos="28000" dist="5000" dir="5400000" sy="-100000" algn="bl" rotWithShape="0"/>
              </a:effectLst>
              <a:scene3d>
                <a:camera prst="orthographicFront"/>
                <a:lightRig rig="threePt" dir="t">
                  <a:rot lat="0" lon="0" rev="2700000"/>
                </a:lightRig>
              </a:scene3d>
              <a:sp3d contourW="6350">
                <a:bevelT h="38100"/>
                <a:contourClr>
                  <a:srgbClr val="C0C0C0"/>
                </a:contourClr>
              </a:sp3d>
            </p:spPr>
          </p:pic>
        </p:grpSp>
        <p:sp>
          <p:nvSpPr>
            <p:cNvPr id="8" name="Rectangle à coins arrondis 7"/>
            <p:cNvSpPr/>
            <p:nvPr/>
          </p:nvSpPr>
          <p:spPr>
            <a:xfrm>
              <a:off x="5475492" y="4231064"/>
              <a:ext cx="1311966" cy="1311966"/>
            </a:xfrm>
            <a:prstGeom prst="roundRect">
              <a:avLst>
                <a:gd name="adj" fmla="val 8586"/>
              </a:avLst>
            </a:prstGeom>
            <a:solidFill>
              <a:srgbClr val="FFFFFF"/>
            </a:solidFill>
            <a:ln w="76200" cap="sq">
              <a:solidFill>
                <a:srgbClr val="EAEAEA"/>
              </a:solidFill>
              <a:miter lim="800000"/>
            </a:ln>
            <a:effectLst>
              <a:reflection blurRad="12700" stA="33000" endPos="28000" dist="5000" dir="5400000" sy="-100000" algn="bl" rotWithShape="0"/>
            </a:effectLst>
            <a:scene3d>
              <a:camera prst="orthographicFront"/>
              <a:lightRig rig="threePt" dir="t">
                <a:rot lat="0" lon="0" rev="2700000"/>
              </a:lightRig>
            </a:scene3d>
            <a:sp3d contourW="6350">
              <a:bevelT h="38100"/>
              <a:contourClr>
                <a:srgbClr val="C0C0C0"/>
              </a:contourClr>
            </a:sp3d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my</a:t>
              </a:r>
            </a:p>
            <a:p>
              <a:pPr algn="ctr">
                <a:defRPr/>
              </a:pPr>
              <a:r>
                <a:rPr lang="en-GB" b="1" dirty="0" smtClean="0">
                  <a:solidFill>
                    <a:schemeClr val="accent1">
                      <a:lumMod val="50000"/>
                    </a:schemeClr>
                  </a:solidFill>
                  <a:latin typeface="Trebuchet MS" panose="020B0603020202020204" pitchFamily="34" charset="0"/>
                </a:rPr>
                <a:t>EISTI</a:t>
              </a:r>
              <a:endParaRPr lang="en-GB" b="1" dirty="0">
                <a:solidFill>
                  <a:schemeClr val="accent1">
                    <a:lumMod val="50000"/>
                  </a:schemeClr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072414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5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3" name="ZoneTexte 22"/>
          <p:cNvSpPr txBox="1"/>
          <p:nvPr/>
        </p:nvSpPr>
        <p:spPr>
          <a:xfrm>
            <a:off x="1187624" y="2283718"/>
            <a:ext cx="7056784" cy="23729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DUT Informatique, GEII, STID, MP ; L2 et L3 scientifiques ; ATS, TSI</a:t>
            </a:r>
          </a:p>
          <a:p>
            <a:pPr>
              <a:defRPr/>
            </a:pPr>
            <a:endParaRPr lang="fr-FR" alt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Dossier et entretien de motivation</a:t>
            </a:r>
          </a:p>
          <a:p>
            <a:pPr>
              <a:defRPr/>
            </a:pPr>
            <a:endParaRPr lang="fr-FR" altLang="fr-FR" dirty="0" smtClean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defRPr/>
            </a:pPr>
            <a:r>
              <a:rPr lang="fr-FR" altLang="fr-FR" dirty="0" smtClean="0">
                <a:solidFill>
                  <a:schemeClr val="tx1"/>
                </a:solidFill>
                <a:latin typeface="Trebuchet MS" pitchFamily="34" charset="0"/>
              </a:rPr>
              <a:t>Diplôme d’Ingénieur en 3 ans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691680" y="1635646"/>
            <a:ext cx="6048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 smtClean="0">
                <a:latin typeface="Trebuchet MS" pitchFamily="34" charset="0"/>
              </a:rPr>
              <a:t>Candidatures sur la plateforme Avenir +</a:t>
            </a:r>
            <a:endParaRPr lang="fr-FR" sz="2400" dirty="0">
              <a:latin typeface="Trebuchet MS" pitchFamily="34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0" y="269235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Admissions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5" name="Image 14" descr="Logo Avenir + Ron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804248" y="267494"/>
            <a:ext cx="1993396" cy="1295403"/>
          </a:xfrm>
          <a:prstGeom prst="rect">
            <a:avLst/>
          </a:prstGeom>
        </p:spPr>
      </p:pic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type="subTitle" idx="4294967295"/>
          </p:nvPr>
        </p:nvSpPr>
        <p:spPr>
          <a:xfrm>
            <a:off x="0" y="1079500"/>
            <a:ext cx="9144000" cy="3460750"/>
          </a:xfr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dirty="0" smtClean="0">
                <a:latin typeface="Sansation" charset="0"/>
              </a:rPr>
              <a:t> </a:t>
            </a: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3 années pour choisir votre domaine : cursus progressif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PC portable fourni durant les 3 ans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École virtuelle AREL (Atelier de Ressource E-Learning)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Maths : Maths-Finance et Maths-Informatique</a:t>
            </a:r>
          </a:p>
          <a:p>
            <a:pPr algn="ctr">
              <a:lnSpc>
                <a:spcPct val="150000"/>
              </a:lnSpc>
              <a:spcBef>
                <a:spcPts val="1000"/>
              </a:spcBef>
              <a:buNone/>
              <a:defRPr/>
            </a:pPr>
            <a:r>
              <a:rPr lang="fr-FR" sz="1800" dirty="0" smtClean="0">
                <a:solidFill>
                  <a:schemeClr val="tx1"/>
                </a:solidFill>
                <a:latin typeface="Trebuchet MS" pitchFamily="34" charset="0"/>
              </a:rPr>
              <a:t> Ingénieurs Info : Systèmes d’information et Informatique d’entreprise</a:t>
            </a:r>
            <a:endParaRPr lang="fr-FR" sz="1800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ZoneTexte 8"/>
          <p:cNvSpPr txBox="1"/>
          <p:nvPr/>
        </p:nvSpPr>
        <p:spPr>
          <a:xfrm>
            <a:off x="0" y="341243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L’École d’Ingénieur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773130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ZoneTexte 16"/>
          <p:cNvSpPr txBox="1"/>
          <p:nvPr/>
        </p:nvSpPr>
        <p:spPr>
          <a:xfrm>
            <a:off x="629841" y="969069"/>
            <a:ext cx="7884319" cy="189071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Ingénieur Informatique </a:t>
            </a:r>
          </a:p>
          <a:p>
            <a:pPr algn="l">
              <a:defRPr/>
            </a:pPr>
            <a:r>
              <a:rPr lang="fr-FR" sz="4500" dirty="0" smtClean="0">
                <a:latin typeface="Trebuchet MS" pitchFamily="34" charset="0"/>
              </a:rPr>
              <a:t>C’est quoi?</a:t>
            </a:r>
            <a:endParaRPr lang="en-GB" sz="41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580113" y="3723878"/>
            <a:ext cx="2736304" cy="877491"/>
            <a:chOff x="7888894" y="5154552"/>
            <a:chExt cx="3273287" cy="923331"/>
          </a:xfrm>
        </p:grpSpPr>
        <p:pic>
          <p:nvPicPr>
            <p:cNvPr id="12300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301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888894" y="5440196"/>
              <a:ext cx="3273287" cy="34202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GB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</p:txBody>
        </p:sp>
      </p:grpSp>
      <p:pic>
        <p:nvPicPr>
          <p:cNvPr id="12295" name="Image 17"/>
          <p:cNvPicPr>
            <a:picLocks noChangeAspect="1"/>
          </p:cNvPicPr>
          <p:nvPr/>
        </p:nvPicPr>
        <p:blipFill>
          <a:blip r:embed="rId4" cstate="print"/>
          <a:srcRect r="7996"/>
          <a:stretch>
            <a:fillRect/>
          </a:stretch>
        </p:blipFill>
        <p:spPr bwMode="auto">
          <a:xfrm>
            <a:off x="323528" y="1779662"/>
            <a:ext cx="4536504" cy="301508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508104" y="1995686"/>
            <a:ext cx="2880320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Confidentialité des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Contrôle d’accès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Réseaux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Cryptographie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Hacking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2298" name="Image 3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100392" y="2283718"/>
            <a:ext cx="801340" cy="801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9" name="Picture 17" descr="Afficher l'image d'origine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76056" y="2192813"/>
            <a:ext cx="648072" cy="84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ZoneTexte 16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Cybersécurité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Tester </a:t>
            </a:r>
            <a:r>
              <a:rPr lang="fr-FR" dirty="0">
                <a:latin typeface="Trebuchet MS" pitchFamily="34" charset="0"/>
              </a:rPr>
              <a:t>la fiabilité informatique et mettre en place des outils de sécurité.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436096" y="3939902"/>
            <a:ext cx="2952328" cy="561692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Tous les secteurs </a:t>
            </a:r>
          </a:p>
          <a:p>
            <a:pPr algn="ctr">
              <a:defRPr/>
            </a:pPr>
            <a:r>
              <a:rPr lang="fr-FR" sz="1600" dirty="0" smtClean="0">
                <a:latin typeface="Trebuchet MS" pitchFamily="34" charset="0"/>
              </a:rPr>
              <a:t>liés à internet</a:t>
            </a:r>
            <a:endParaRPr lang="fr-FR" sz="1600" dirty="0">
              <a:latin typeface="Trebuchet MS" pitchFamily="34" charset="0"/>
            </a:endParaRP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Visual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436096" y="3919251"/>
            <a:ext cx="3114436" cy="884747"/>
            <a:chOff x="7913535" y="5154552"/>
            <a:chExt cx="3276794" cy="930128"/>
          </a:xfrm>
        </p:grpSpPr>
        <p:pic>
          <p:nvPicPr>
            <p:cNvPr id="13325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913535" y="5154552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326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759024" y="5699368"/>
              <a:ext cx="378515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17041" y="5211059"/>
              <a:ext cx="3273288" cy="873621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Infographie, Jeu vidéo, 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Applications mobiles,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Multimédia</a:t>
              </a:r>
            </a:p>
          </p:txBody>
        </p:sp>
      </p:grpSp>
      <p:pic>
        <p:nvPicPr>
          <p:cNvPr id="13319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63746"/>
            <a:ext cx="4536504" cy="302385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851670"/>
            <a:ext cx="3942160" cy="1591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Imagerie numérique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virtuelle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Réalité augmentée </a:t>
            </a: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3D</a:t>
            </a:r>
          </a:p>
        </p:txBody>
      </p:sp>
      <p:pic>
        <p:nvPicPr>
          <p:cNvPr id="13323" name="Image 7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211710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4" name="Image 8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199233" y="2139702"/>
            <a:ext cx="94476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ectangle 18"/>
          <p:cNvSpPr/>
          <p:nvPr/>
        </p:nvSpPr>
        <p:spPr>
          <a:xfrm>
            <a:off x="539552" y="843558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Innover et développer des outils de </a:t>
            </a:r>
            <a:r>
              <a:rPr lang="fr-FR" dirty="0">
                <a:latin typeface="Trebuchet MS" pitchFamily="34" charset="0"/>
              </a:rPr>
              <a:t>traitement d’images interactives.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4343" name="Image 17"/>
          <p:cNvPicPr>
            <a:picLocks noChangeAspect="1"/>
          </p:cNvPicPr>
          <p:nvPr/>
        </p:nvPicPr>
        <p:blipFill>
          <a:blip r:embed="rId2" cstate="print"/>
          <a:srcRect l="9445" r="5550"/>
          <a:stretch>
            <a:fillRect/>
          </a:stretch>
        </p:blipFill>
        <p:spPr bwMode="auto">
          <a:xfrm>
            <a:off x="323528" y="1779662"/>
            <a:ext cx="4536504" cy="300317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16" name="Image 1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436096" y="4011910"/>
            <a:ext cx="3096344" cy="830997"/>
            <a:chOff x="8057480" y="5154552"/>
            <a:chExt cx="3265114" cy="946572"/>
          </a:xfrm>
        </p:grpSpPr>
        <p:pic>
          <p:nvPicPr>
            <p:cNvPr id="14349" name="Image 12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567674" y="5154552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350" name="Image 14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 rot="10800000">
              <a:off x="10413494" y="5699368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8057480" y="5154552"/>
              <a:ext cx="3265114" cy="946572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Industrie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Objets connectés</a:t>
              </a: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R&amp;D</a:t>
              </a:r>
            </a:p>
          </p:txBody>
        </p:sp>
      </p:grpSp>
      <p:sp>
        <p:nvSpPr>
          <p:cNvPr id="20" name="ZoneTexte 19"/>
          <p:cNvSpPr txBox="1"/>
          <p:nvPr/>
        </p:nvSpPr>
        <p:spPr>
          <a:xfrm>
            <a:off x="5436096" y="2283718"/>
            <a:ext cx="3167063" cy="1134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Programmation GPU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 smtClean="0">
                <a:solidFill>
                  <a:schemeClr val="tx1"/>
                </a:solidFill>
                <a:latin typeface="Trebuchet MS" pitchFamily="34" charset="0"/>
              </a:rPr>
              <a:t>Arduino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  <a:p>
            <a:pPr>
              <a:spcBef>
                <a:spcPts val="600"/>
              </a:spcBef>
              <a:defRPr/>
            </a:pP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Applications </a:t>
            </a: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Smartphone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Programmation de </a:t>
            </a:r>
            <a:r>
              <a:rPr lang="fr-FR" dirty="0" smtClean="0">
                <a:solidFill>
                  <a:schemeClr val="tx1"/>
                </a:solidFill>
                <a:latin typeface="Trebuchet MS" pitchFamily="34" charset="0"/>
              </a:rPr>
              <a:t>drone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4347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flipH="1">
            <a:off x="8100392" y="2418482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8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779373" y="2427734"/>
            <a:ext cx="944755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Informatique embarquée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9552" y="771550"/>
            <a:ext cx="7992888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systèmes embarqués et des objets connectés en temps réel.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2">
              <a:lumMod val="60000"/>
              <a:lumOff val="40000"/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  <a:latin typeface="Sansation" panose="02000000000000000000" pitchFamily="2" charset="0"/>
            </a:endParaRPr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22531" y="4708922"/>
            <a:ext cx="291704" cy="4417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e 18"/>
          <p:cNvGrpSpPr>
            <a:grpSpLocks/>
          </p:cNvGrpSpPr>
          <p:nvPr/>
        </p:nvGrpSpPr>
        <p:grpSpPr bwMode="auto">
          <a:xfrm>
            <a:off x="5463678" y="3968040"/>
            <a:ext cx="2852738" cy="691942"/>
            <a:chOff x="7970663" y="5215655"/>
            <a:chExt cx="3265114" cy="789120"/>
          </a:xfrm>
        </p:grpSpPr>
        <p:pic>
          <p:nvPicPr>
            <p:cNvPr id="15373" name="Image 12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567674" y="5238435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74" name="Image 14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10800000">
              <a:off x="10268419" y="5626260"/>
              <a:ext cx="377570" cy="3785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Rectangle 13"/>
            <p:cNvSpPr/>
            <p:nvPr/>
          </p:nvSpPr>
          <p:spPr>
            <a:xfrm>
              <a:off x="7970663" y="5215655"/>
              <a:ext cx="3265114" cy="649353"/>
            </a:xfrm>
            <a:prstGeom prst="rect">
              <a:avLst/>
            </a:prstGeom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fr-FR" sz="1500" dirty="0">
                <a:solidFill>
                  <a:schemeClr val="bg1"/>
                </a:solidFill>
                <a:latin typeface="Sansation" panose="02000000000000000000" pitchFamily="2" charset="0"/>
              </a:endParaRPr>
            </a:p>
            <a:p>
              <a:pPr algn="ctr">
                <a:defRPr/>
              </a:pPr>
              <a:r>
                <a:rPr lang="fr-FR" sz="1600" dirty="0">
                  <a:latin typeface="Trebuchet MS" pitchFamily="34" charset="0"/>
                </a:rPr>
                <a:t>Tous secteurs</a:t>
              </a:r>
            </a:p>
          </p:txBody>
        </p:sp>
      </p:grpSp>
      <p:pic>
        <p:nvPicPr>
          <p:cNvPr id="15367" name="Image 17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787814"/>
            <a:ext cx="4536504" cy="297002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20" name="ZoneTexte 19"/>
          <p:cNvSpPr txBox="1"/>
          <p:nvPr/>
        </p:nvSpPr>
        <p:spPr>
          <a:xfrm>
            <a:off x="5004048" y="1491630"/>
            <a:ext cx="3830241" cy="2016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>
            <a:defPPr>
              <a:defRPr lang="fr-FR"/>
            </a:defPPr>
            <a:lvl1pPr algn="ctr">
              <a:defRPr>
                <a:solidFill>
                  <a:schemeClr val="bg1"/>
                </a:solidFill>
                <a:latin typeface="Sansation" panose="02000000000000000000" pitchFamily="2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Applications mobiles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Stockage de données</a:t>
            </a:r>
          </a:p>
          <a:p>
            <a:pPr>
              <a:spcBef>
                <a:spcPts val="600"/>
              </a:spcBef>
              <a:defRPr/>
            </a:pPr>
            <a:r>
              <a:rPr lang="fr-FR" dirty="0">
                <a:solidFill>
                  <a:schemeClr val="tx1"/>
                </a:solidFill>
                <a:latin typeface="Trebuchet MS" pitchFamily="34" charset="0"/>
              </a:rPr>
              <a:t>Ergonomie</a:t>
            </a:r>
          </a:p>
          <a:p>
            <a:pPr>
              <a:spcBef>
                <a:spcPts val="600"/>
              </a:spcBef>
              <a:defRPr/>
            </a:pPr>
            <a:r>
              <a:rPr lang="fr-FR" dirty="0" err="1">
                <a:solidFill>
                  <a:schemeClr val="tx1"/>
                </a:solidFill>
                <a:latin typeface="Trebuchet MS" pitchFamily="34" charset="0"/>
              </a:rPr>
              <a:t>Frameworks</a:t>
            </a:r>
            <a:endParaRPr lang="fr-FR" dirty="0">
              <a:solidFill>
                <a:schemeClr val="tx1"/>
              </a:solidFill>
              <a:latin typeface="Trebuchet MS" pitchFamily="34" charset="0"/>
            </a:endParaRPr>
          </a:p>
        </p:txBody>
      </p:sp>
      <p:pic>
        <p:nvPicPr>
          <p:cNvPr id="15371" name="Image 2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028384" y="2283718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372" name="Image 3"/>
          <p:cNvPicPr>
            <a:picLocks noChangeAspect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04048" y="2355726"/>
            <a:ext cx="945177" cy="94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ZoneTexte 17"/>
          <p:cNvSpPr txBox="1"/>
          <p:nvPr/>
        </p:nvSpPr>
        <p:spPr>
          <a:xfrm>
            <a:off x="0" y="51470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Cloud </a:t>
            </a:r>
            <a:r>
              <a:rPr lang="fr-FR" sz="3600" dirty="0" err="1" smtClean="0">
                <a:solidFill>
                  <a:srgbClr val="0070C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</a:rPr>
              <a:t>computing</a:t>
            </a:r>
            <a:endParaRPr lang="fr-FR" sz="3600" dirty="0">
              <a:solidFill>
                <a:srgbClr val="0070C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Trebuchet MS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9552" y="771550"/>
            <a:ext cx="7992888" cy="623248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pPr algn="just">
              <a:defRPr/>
            </a:pPr>
            <a:r>
              <a:rPr lang="fr-FR" dirty="0" smtClean="0">
                <a:latin typeface="Trebuchet MS" pitchFamily="34" charset="0"/>
              </a:rPr>
              <a:t>Concevoir </a:t>
            </a:r>
            <a:r>
              <a:rPr lang="fr-FR" dirty="0">
                <a:latin typeface="Trebuchet MS" pitchFamily="34" charset="0"/>
              </a:rPr>
              <a:t>des solutions pour libérer réseaux et systèmes </a:t>
            </a:r>
            <a:r>
              <a:rPr lang="fr-FR" dirty="0" smtClean="0">
                <a:latin typeface="Trebuchet MS" pitchFamily="34" charset="0"/>
              </a:rPr>
              <a:t>d’information </a:t>
            </a:r>
            <a:r>
              <a:rPr lang="fr-FR" dirty="0">
                <a:latin typeface="Trebuchet MS" pitchFamily="34" charset="0"/>
              </a:rPr>
              <a:t>des contraintes de distance, de volumes et de délais.</a:t>
            </a:r>
          </a:p>
        </p:txBody>
      </p:sp>
    </p:spTree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857</Words>
  <Application>Microsoft Office PowerPoint</Application>
  <PresentationFormat>Affichage à l'écran (16:9)</PresentationFormat>
  <Paragraphs>196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3" baseType="lpstr">
      <vt:lpstr>Arial</vt:lpstr>
      <vt:lpstr>Berlin Sans FB Demi</vt:lpstr>
      <vt:lpstr>Calibri</vt:lpstr>
      <vt:lpstr>Sansation</vt:lpstr>
      <vt:lpstr>Trebuchet MS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afr</dc:creator>
  <cp:lastModifiedBy>afr</cp:lastModifiedBy>
  <cp:revision>42</cp:revision>
  <dcterms:created xsi:type="dcterms:W3CDTF">2018-10-05T08:19:01Z</dcterms:created>
  <dcterms:modified xsi:type="dcterms:W3CDTF">2019-12-10T11:29:22Z</dcterms:modified>
</cp:coreProperties>
</file>