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259" r:id="rId3"/>
    <p:sldId id="260" r:id="rId4"/>
    <p:sldId id="314" r:id="rId5"/>
    <p:sldId id="290" r:id="rId6"/>
    <p:sldId id="261" r:id="rId7"/>
    <p:sldId id="262" r:id="rId8"/>
    <p:sldId id="264" r:id="rId9"/>
    <p:sldId id="292" r:id="rId10"/>
    <p:sldId id="293" r:id="rId11"/>
    <p:sldId id="294" r:id="rId12"/>
    <p:sldId id="295" r:id="rId13"/>
    <p:sldId id="296" r:id="rId14"/>
    <p:sldId id="297" r:id="rId15"/>
    <p:sldId id="299" r:id="rId16"/>
    <p:sldId id="298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A493C-D44D-46BF-9EBF-C51931318A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51EB-2FA9-4D87-8608-E2117E5474EC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22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           </a:t>
          </a:r>
          <a:endParaRPr lang="en-US" sz="1600" dirty="0">
            <a:latin typeface="Trebuchet MS" pitchFamily="34" charset="0"/>
          </a:endParaRPr>
        </a:p>
      </dgm:t>
    </dgm:pt>
    <dgm:pt modelId="{BF98357D-75CB-418F-8482-504C91E3D5E6}" type="parTrans" cxnId="{B3D7CFBB-6550-4FC9-AF8A-33CD90540768}">
      <dgm:prSet/>
      <dgm:spPr/>
      <dgm:t>
        <a:bodyPr/>
        <a:lstStyle/>
        <a:p>
          <a:endParaRPr lang="en-US"/>
        </a:p>
      </dgm:t>
    </dgm:pt>
    <dgm:pt modelId="{12690C71-8AFD-408D-BD4D-F496FA7A5702}" type="sibTrans" cxnId="{B3D7CFBB-6550-4FC9-AF8A-33CD90540768}">
      <dgm:prSet/>
      <dgm:spPr/>
      <dgm:t>
        <a:bodyPr/>
        <a:lstStyle/>
        <a:p>
          <a:endParaRPr lang="en-US" dirty="0"/>
        </a:p>
      </dgm:t>
    </dgm:pt>
    <dgm:pt modelId="{5C6999E9-AAD9-4769-B682-EB920491F949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3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24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Conduite de projet</a:t>
          </a:r>
          <a:endParaRPr lang="en-US" sz="1600" dirty="0">
            <a:latin typeface="Trebuchet MS" pitchFamily="34" charset="0"/>
          </a:endParaRPr>
        </a:p>
      </dgm:t>
    </dgm:pt>
    <dgm:pt modelId="{B01647F5-C642-4491-B8D3-7C73B0A2C956}" type="parTrans" cxnId="{B6F72691-2998-4B48-85E1-89C4E3FE8F1B}">
      <dgm:prSet/>
      <dgm:spPr/>
      <dgm:t>
        <a:bodyPr/>
        <a:lstStyle/>
        <a:p>
          <a:endParaRPr lang="en-US"/>
        </a:p>
      </dgm:t>
    </dgm:pt>
    <dgm:pt modelId="{8F612C54-6F92-4FEE-9F87-D4430DF653F9}" type="sibTrans" cxnId="{B6F72691-2998-4B48-85E1-89C4E3FE8F1B}">
      <dgm:prSet/>
      <dgm:spPr/>
      <dgm:t>
        <a:bodyPr/>
        <a:lstStyle/>
        <a:p>
          <a:endParaRPr lang="en-US"/>
        </a:p>
      </dgm:t>
    </dgm:pt>
    <dgm:pt modelId="{9B390A3A-5564-4F9D-A5AD-7B2077559E4B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</a:t>
          </a:r>
          <a:r>
            <a:rPr lang="en-US" sz="1600" baseline="30000" dirty="0" smtClean="0">
              <a:latin typeface="Trebuchet MS" pitchFamily="34" charset="0"/>
            </a:rPr>
            <a:t>ère</a:t>
          </a:r>
          <a:r>
            <a:rPr lang="en-US" sz="1600" dirty="0" smtClean="0">
              <a:latin typeface="Trebuchet MS" pitchFamily="34" charset="0"/>
            </a:rPr>
            <a:t> </a:t>
          </a:r>
          <a:r>
            <a:rPr lang="fr-FR" sz="1600" noProof="0" dirty="0" smtClean="0">
              <a:latin typeface="Trebuchet MS" pitchFamily="34" charset="0"/>
            </a:rPr>
            <a:t>année</a:t>
          </a:r>
        </a:p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14 </a:t>
          </a:r>
          <a:r>
            <a:rPr lang="fr-FR" sz="1600" noProof="0" dirty="0" smtClean="0">
              <a:latin typeface="Trebuchet MS" pitchFamily="34" charset="0"/>
            </a:rPr>
            <a:t>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</a:t>
          </a:r>
          <a:endParaRPr lang="en-US" sz="1600" dirty="0">
            <a:latin typeface="Trebuchet MS" pitchFamily="34" charset="0"/>
          </a:endParaRPr>
        </a:p>
      </dgm:t>
    </dgm:pt>
    <dgm:pt modelId="{6BE69EF4-5667-4B47-8C2F-95AE9995AB82}" type="parTrans" cxnId="{7B67B4DE-45BD-44F6-A731-9CCB59E328DC}">
      <dgm:prSet/>
      <dgm:spPr/>
      <dgm:t>
        <a:bodyPr/>
        <a:lstStyle/>
        <a:p>
          <a:endParaRPr lang="fr-FR"/>
        </a:p>
      </dgm:t>
    </dgm:pt>
    <dgm:pt modelId="{BF286051-6C18-4CAE-8FAA-EE67A6E3CBCD}" type="sibTrans" cxnId="{7B67B4DE-45BD-44F6-A731-9CCB59E328DC}">
      <dgm:prSet/>
      <dgm:spPr/>
      <dgm:t>
        <a:bodyPr/>
        <a:lstStyle/>
        <a:p>
          <a:endParaRPr lang="fr-FR" dirty="0"/>
        </a:p>
      </dgm:t>
    </dgm:pt>
    <dgm:pt modelId="{331CF79A-36A2-4952-BA89-1961944AF8F2}" type="pres">
      <dgm:prSet presAssocID="{017A493C-D44D-46BF-9EBF-C51931318A7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5426D-6706-4787-AB76-59A0E3AEF2F9}" type="pres">
      <dgm:prSet presAssocID="{9B390A3A-5564-4F9D-A5AD-7B2077559E4B}" presName="node" presStyleLbl="node1" presStyleIdx="0" presStyleCnt="3" custScaleX="167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DB02B6-8CFB-4BAE-8C67-0F6C0954A92B}" type="pres">
      <dgm:prSet presAssocID="{BF286051-6C18-4CAE-8FAA-EE67A6E3CBC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205DAAD-9A24-45C8-AA45-8795E4CAF9AD}" type="pres">
      <dgm:prSet presAssocID="{BF286051-6C18-4CAE-8FAA-EE67A6E3CBCD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DB8F916-3D99-4DA8-8C43-92EA94780BE3}" type="pres">
      <dgm:prSet presAssocID="{1EB951EB-2FA9-4D87-8608-E2117E5474EC}" presName="node" presStyleLbl="node1" presStyleIdx="1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1D50-08AE-4F99-93BB-4201632C3914}" type="pres">
      <dgm:prSet presAssocID="{12690C71-8AFD-408D-BD4D-F496FA7A570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D0D539A-60BC-4546-9539-78104D94A666}" type="pres">
      <dgm:prSet presAssocID="{12690C71-8AFD-408D-BD4D-F496FA7A570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C7D7AD-946F-4823-ABE2-41E024C3B67C}" type="pres">
      <dgm:prSet presAssocID="{5C6999E9-AAD9-4769-B682-EB920491F949}" presName="node" presStyleLbl="node1" presStyleIdx="2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ACD24-B490-40EA-A7C2-FD6D2AF8EDD0}" type="presOf" srcId="{12690C71-8AFD-408D-BD4D-F496FA7A5702}" destId="{DCB51D50-08AE-4F99-93BB-4201632C3914}" srcOrd="0" destOrd="0" presId="urn:microsoft.com/office/officeart/2005/8/layout/process2"/>
    <dgm:cxn modelId="{8BCA1962-B9CF-4667-BC0D-D9D2C4ED5AC1}" type="presOf" srcId="{5C6999E9-AAD9-4769-B682-EB920491F949}" destId="{E9C7D7AD-946F-4823-ABE2-41E024C3B67C}" srcOrd="0" destOrd="0" presId="urn:microsoft.com/office/officeart/2005/8/layout/process2"/>
    <dgm:cxn modelId="{BB63F7D8-53FE-497D-A2C8-6969860F7006}" type="presOf" srcId="{9B390A3A-5564-4F9D-A5AD-7B2077559E4B}" destId="{06C5426D-6706-4787-AB76-59A0E3AEF2F9}" srcOrd="0" destOrd="0" presId="urn:microsoft.com/office/officeart/2005/8/layout/process2"/>
    <dgm:cxn modelId="{7B67B4DE-45BD-44F6-A731-9CCB59E328DC}" srcId="{017A493C-D44D-46BF-9EBF-C51931318A7E}" destId="{9B390A3A-5564-4F9D-A5AD-7B2077559E4B}" srcOrd="0" destOrd="0" parTransId="{6BE69EF4-5667-4B47-8C2F-95AE9995AB82}" sibTransId="{BF286051-6C18-4CAE-8FAA-EE67A6E3CBCD}"/>
    <dgm:cxn modelId="{3B077F9F-993E-4176-BD31-64759F86814E}" type="presOf" srcId="{12690C71-8AFD-408D-BD4D-F496FA7A5702}" destId="{DD0D539A-60BC-4546-9539-78104D94A666}" srcOrd="1" destOrd="0" presId="urn:microsoft.com/office/officeart/2005/8/layout/process2"/>
    <dgm:cxn modelId="{51035589-076F-4059-AE10-7C38451C8174}" type="presOf" srcId="{1EB951EB-2FA9-4D87-8608-E2117E5474EC}" destId="{9DB8F916-3D99-4DA8-8C43-92EA94780BE3}" srcOrd="0" destOrd="0" presId="urn:microsoft.com/office/officeart/2005/8/layout/process2"/>
    <dgm:cxn modelId="{B3D7CFBB-6550-4FC9-AF8A-33CD90540768}" srcId="{017A493C-D44D-46BF-9EBF-C51931318A7E}" destId="{1EB951EB-2FA9-4D87-8608-E2117E5474EC}" srcOrd="1" destOrd="0" parTransId="{BF98357D-75CB-418F-8482-504C91E3D5E6}" sibTransId="{12690C71-8AFD-408D-BD4D-F496FA7A5702}"/>
    <dgm:cxn modelId="{992DB897-B072-4DC7-8882-A689A960363C}" type="presOf" srcId="{BF286051-6C18-4CAE-8FAA-EE67A6E3CBCD}" destId="{93DB02B6-8CFB-4BAE-8C67-0F6C0954A92B}" srcOrd="0" destOrd="0" presId="urn:microsoft.com/office/officeart/2005/8/layout/process2"/>
    <dgm:cxn modelId="{B6F72691-2998-4B48-85E1-89C4E3FE8F1B}" srcId="{017A493C-D44D-46BF-9EBF-C51931318A7E}" destId="{5C6999E9-AAD9-4769-B682-EB920491F949}" srcOrd="2" destOrd="0" parTransId="{B01647F5-C642-4491-B8D3-7C73B0A2C956}" sibTransId="{8F612C54-6F92-4FEE-9F87-D4430DF653F9}"/>
    <dgm:cxn modelId="{8B905D90-4796-44B7-AD4F-B9E66230B9AC}" type="presOf" srcId="{BF286051-6C18-4CAE-8FAA-EE67A6E3CBCD}" destId="{9205DAAD-9A24-45C8-AA45-8795E4CAF9AD}" srcOrd="1" destOrd="0" presId="urn:microsoft.com/office/officeart/2005/8/layout/process2"/>
    <dgm:cxn modelId="{9AF347F7-BDD1-4AC1-99FF-A27AA276E191}" type="presOf" srcId="{017A493C-D44D-46BF-9EBF-C51931318A7E}" destId="{331CF79A-36A2-4952-BA89-1961944AF8F2}" srcOrd="0" destOrd="0" presId="urn:microsoft.com/office/officeart/2005/8/layout/process2"/>
    <dgm:cxn modelId="{D4EA634A-DAAE-424B-8CA2-8E160305E222}" type="presParOf" srcId="{331CF79A-36A2-4952-BA89-1961944AF8F2}" destId="{06C5426D-6706-4787-AB76-59A0E3AEF2F9}" srcOrd="0" destOrd="0" presId="urn:microsoft.com/office/officeart/2005/8/layout/process2"/>
    <dgm:cxn modelId="{CB20A0A3-9884-4DD2-B163-5AD5588334EE}" type="presParOf" srcId="{331CF79A-36A2-4952-BA89-1961944AF8F2}" destId="{93DB02B6-8CFB-4BAE-8C67-0F6C0954A92B}" srcOrd="1" destOrd="0" presId="urn:microsoft.com/office/officeart/2005/8/layout/process2"/>
    <dgm:cxn modelId="{AFF5F74A-E22C-48DC-A16C-A1E5B24CC5C6}" type="presParOf" srcId="{93DB02B6-8CFB-4BAE-8C67-0F6C0954A92B}" destId="{9205DAAD-9A24-45C8-AA45-8795E4CAF9AD}" srcOrd="0" destOrd="0" presId="urn:microsoft.com/office/officeart/2005/8/layout/process2"/>
    <dgm:cxn modelId="{BCF0F9FF-DAD9-4DB3-80D4-B250DAAC3F5A}" type="presParOf" srcId="{331CF79A-36A2-4952-BA89-1961944AF8F2}" destId="{9DB8F916-3D99-4DA8-8C43-92EA94780BE3}" srcOrd="2" destOrd="0" presId="urn:microsoft.com/office/officeart/2005/8/layout/process2"/>
    <dgm:cxn modelId="{DA6BDA00-ABFE-4576-97E3-6A646911CDE1}" type="presParOf" srcId="{331CF79A-36A2-4952-BA89-1961944AF8F2}" destId="{DCB51D50-08AE-4F99-93BB-4201632C3914}" srcOrd="3" destOrd="0" presId="urn:microsoft.com/office/officeart/2005/8/layout/process2"/>
    <dgm:cxn modelId="{1C924B44-116F-4BB6-8D83-C11EFD25217E}" type="presParOf" srcId="{DCB51D50-08AE-4F99-93BB-4201632C3914}" destId="{DD0D539A-60BC-4546-9539-78104D94A666}" srcOrd="0" destOrd="0" presId="urn:microsoft.com/office/officeart/2005/8/layout/process2"/>
    <dgm:cxn modelId="{B8FA7D0B-7A5C-485F-BBA7-9A55BC60A847}" type="presParOf" srcId="{331CF79A-36A2-4952-BA89-1961944AF8F2}" destId="{E9C7D7AD-946F-4823-ABE2-41E024C3B67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5426D-6706-4787-AB76-59A0E3AEF2F9}">
      <dsp:nvSpPr>
        <dsp:cNvPr id="0" name=""/>
        <dsp:cNvSpPr/>
      </dsp:nvSpPr>
      <dsp:spPr>
        <a:xfrm>
          <a:off x="-7888" y="1427"/>
          <a:ext cx="3795842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</a:t>
          </a:r>
          <a:r>
            <a:rPr lang="en-US" sz="1600" kern="1200" baseline="30000" dirty="0" smtClean="0">
              <a:latin typeface="Trebuchet MS" pitchFamily="34" charset="0"/>
            </a:rPr>
            <a:t>ère</a:t>
          </a:r>
          <a:r>
            <a:rPr lang="en-US" sz="1600" kern="1200" dirty="0" smtClean="0">
              <a:latin typeface="Trebuchet MS" pitchFamily="34" charset="0"/>
            </a:rPr>
            <a:t> </a:t>
          </a:r>
          <a:r>
            <a:rPr lang="fr-FR" sz="1600" kern="1200" noProof="0" dirty="0" smtClean="0">
              <a:latin typeface="Trebuchet MS" pitchFamily="34" charset="0"/>
            </a:rPr>
            <a:t>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14 </a:t>
          </a:r>
          <a:r>
            <a:rPr lang="fr-FR" sz="1600" kern="1200" noProof="0" dirty="0" smtClean="0">
              <a:latin typeface="Trebuchet MS" pitchFamily="34" charset="0"/>
            </a:rPr>
            <a:t>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</a:t>
          </a:r>
          <a:endParaRPr lang="en-US" sz="1600" kern="1200" dirty="0">
            <a:latin typeface="Trebuchet MS" pitchFamily="34" charset="0"/>
          </a:endParaRPr>
        </a:p>
      </dsp:txBody>
      <dsp:txXfrm>
        <a:off x="13505" y="22820"/>
        <a:ext cx="3753056" cy="687611"/>
      </dsp:txXfrm>
    </dsp:sp>
    <dsp:sp modelId="{93DB02B6-8CFB-4BAE-8C67-0F6C0954A92B}">
      <dsp:nvSpPr>
        <dsp:cNvPr id="0" name=""/>
        <dsp:cNvSpPr/>
      </dsp:nvSpPr>
      <dsp:spPr>
        <a:xfrm rot="5400000">
          <a:off x="1753082" y="750085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 rot="-5400000">
        <a:off x="1791429" y="777474"/>
        <a:ext cx="197206" cy="191729"/>
      </dsp:txXfrm>
    </dsp:sp>
    <dsp:sp modelId="{9DB8F916-3D99-4DA8-8C43-92EA94780BE3}">
      <dsp:nvSpPr>
        <dsp:cNvPr id="0" name=""/>
        <dsp:cNvSpPr/>
      </dsp:nvSpPr>
      <dsp:spPr>
        <a:xfrm>
          <a:off x="0" y="1097024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22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           </a:t>
          </a:r>
          <a:endParaRPr lang="en-US" sz="1600" kern="1200" dirty="0">
            <a:latin typeface="Trebuchet MS" pitchFamily="34" charset="0"/>
          </a:endParaRPr>
        </a:p>
      </dsp:txBody>
      <dsp:txXfrm>
        <a:off x="21393" y="1118417"/>
        <a:ext cx="3737279" cy="687611"/>
      </dsp:txXfrm>
    </dsp:sp>
    <dsp:sp modelId="{DCB51D50-08AE-4F99-93BB-4201632C3914}">
      <dsp:nvSpPr>
        <dsp:cNvPr id="0" name=""/>
        <dsp:cNvSpPr/>
      </dsp:nvSpPr>
      <dsp:spPr>
        <a:xfrm rot="5400000">
          <a:off x="1753082" y="1845682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791429" y="1873071"/>
        <a:ext cx="197206" cy="191729"/>
      </dsp:txXfrm>
    </dsp:sp>
    <dsp:sp modelId="{E9C7D7AD-946F-4823-ABE2-41E024C3B67C}">
      <dsp:nvSpPr>
        <dsp:cNvPr id="0" name=""/>
        <dsp:cNvSpPr/>
      </dsp:nvSpPr>
      <dsp:spPr>
        <a:xfrm>
          <a:off x="0" y="2192621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3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24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Conduite de projet</a:t>
          </a:r>
          <a:endParaRPr lang="en-US" sz="1600" kern="1200" dirty="0">
            <a:latin typeface="Trebuchet MS" pitchFamily="34" charset="0"/>
          </a:endParaRPr>
        </a:p>
      </dsp:txBody>
      <dsp:txXfrm>
        <a:off x="21393" y="2214014"/>
        <a:ext cx="3737279" cy="68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amorien\home\Prospection\Nos supports de comm\Virtuel web\Fond d'écran20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370A-0A8B-426B-9EAF-36B9A73E2D5A}" type="datetimeFigureOut">
              <a:rPr lang="fr-FR"/>
              <a:pPr>
                <a:defRPr/>
              </a:pPr>
              <a:t>10/12/2019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FEC8-F776-47D0-B84A-B2A7BA1A8C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4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jpeg"/><Relationship Id="rId3" Type="http://schemas.openxmlformats.org/officeDocument/2006/relationships/image" Target="../media/image55.jpeg"/><Relationship Id="rId7" Type="http://schemas.openxmlformats.org/officeDocument/2006/relationships/image" Target="../media/image5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Relationship Id="rId9" Type="http://schemas.openxmlformats.org/officeDocument/2006/relationships/image" Target="../media/image61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jpeg"/><Relationship Id="rId4" Type="http://schemas.openxmlformats.org/officeDocument/2006/relationships/image" Target="../media/image6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png"/><Relationship Id="rId4" Type="http://schemas.openxmlformats.org/officeDocument/2006/relationships/image" Target="../media/image6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amorien\home\Prospection\Nos supports de comm\Virtuel web\Fond d'écran2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241822" y="1257871"/>
            <a:ext cx="6660355" cy="2682031"/>
            <a:chOff x="1090485" y="1984856"/>
            <a:chExt cx="9375227" cy="3774793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1090485" y="4524636"/>
              <a:ext cx="6351825" cy="12350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2100" dirty="0">
                  <a:latin typeface="Trebuchet MS" pitchFamily="34" charset="0"/>
                </a:rPr>
                <a:t>Cergy (95) – Pau (64</a:t>
              </a:r>
              <a:r>
                <a:rPr lang="fr-FR" sz="2100" dirty="0" smtClean="0">
                  <a:latin typeface="Trebuchet MS" pitchFamily="34" charset="0"/>
                </a:rPr>
                <a:t>)</a:t>
              </a:r>
              <a:endParaRPr lang="fr-FR" sz="2100" dirty="0"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485" y="1984856"/>
              <a:ext cx="9375227" cy="1950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4500" dirty="0" smtClean="0">
                  <a:latin typeface="Trebuchet MS" pitchFamily="34" charset="0"/>
                </a:rPr>
                <a:t>EISTI – </a:t>
              </a:r>
              <a:r>
                <a:rPr lang="fr-FR" sz="4500" dirty="0" err="1" smtClean="0">
                  <a:latin typeface="Trebuchet MS" pitchFamily="34" charset="0"/>
                </a:rPr>
                <a:t>CYTech</a:t>
              </a:r>
              <a:endParaRPr lang="fr-FR" sz="4500" dirty="0" smtClean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4500" dirty="0">
                  <a:latin typeface="Trebuchet MS" pitchFamily="34" charset="0"/>
                </a:rPr>
                <a:t>École d’Ingénieurs</a:t>
              </a:r>
            </a:p>
            <a:p>
              <a:pPr>
                <a:defRPr/>
              </a:pPr>
              <a:endParaRPr lang="fr-FR" sz="600" dirty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3300" dirty="0">
                  <a:latin typeface="Trebuchet MS" pitchFamily="34" charset="0"/>
                </a:rPr>
                <a:t>Informatique - Mathématiques</a:t>
              </a:r>
            </a:p>
          </p:txBody>
        </p:sp>
      </p:grpSp>
      <p:pic>
        <p:nvPicPr>
          <p:cNvPr id="3076" name="Imag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119" y="3363838"/>
            <a:ext cx="1109663" cy="7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28584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Visual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3919251"/>
            <a:ext cx="3114436" cy="884747"/>
            <a:chOff x="7913535" y="5154552"/>
            <a:chExt cx="3276794" cy="930128"/>
          </a:xfrm>
        </p:grpSpPr>
        <p:pic>
          <p:nvPicPr>
            <p:cNvPr id="1332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17041" y="5211059"/>
              <a:ext cx="3273288" cy="873621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Infographie, Jeu vidéo,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Applications mobiles,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Multimédia</a:t>
              </a:r>
            </a:p>
          </p:txBody>
        </p:sp>
      </p:grpSp>
      <p:pic>
        <p:nvPicPr>
          <p:cNvPr id="13319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63746"/>
            <a:ext cx="4536504" cy="3023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851670"/>
            <a:ext cx="3942160" cy="159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Imagerie numérique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virtuelle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augmentée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3D</a:t>
            </a:r>
          </a:p>
        </p:txBody>
      </p:sp>
      <p:pic>
        <p:nvPicPr>
          <p:cNvPr id="1332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11710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9233" y="2139702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Innover et développer des outils de </a:t>
            </a:r>
            <a:r>
              <a:rPr lang="fr-FR" dirty="0">
                <a:latin typeface="Trebuchet MS" pitchFamily="34" charset="0"/>
              </a:rPr>
              <a:t>traitement d’images interactives.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4343" name="Image 17"/>
          <p:cNvPicPr>
            <a:picLocks noChangeAspect="1"/>
          </p:cNvPicPr>
          <p:nvPr/>
        </p:nvPicPr>
        <p:blipFill>
          <a:blip r:embed="rId2" cstate="print"/>
          <a:srcRect l="9445" r="5550"/>
          <a:stretch>
            <a:fillRect/>
          </a:stretch>
        </p:blipFill>
        <p:spPr bwMode="auto">
          <a:xfrm>
            <a:off x="323528" y="1779662"/>
            <a:ext cx="4536504" cy="30031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36096" y="4011910"/>
            <a:ext cx="3096344" cy="830997"/>
            <a:chOff x="8057480" y="5154552"/>
            <a:chExt cx="3265114" cy="946572"/>
          </a:xfrm>
        </p:grpSpPr>
        <p:pic>
          <p:nvPicPr>
            <p:cNvPr id="14349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7674" y="515455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13494" y="5699368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57480" y="5154552"/>
              <a:ext cx="3265114" cy="946572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Industrie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Objets connectés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R&amp;D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436096" y="2283718"/>
            <a:ext cx="3167063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GPU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Arduino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Applications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Smartphone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Programmation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drone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4347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100392" y="2418482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9373" y="2427734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Informatique embarquée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systèmes embarqués et des objets connectés en temps réel.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3968040"/>
            <a:ext cx="2852738" cy="691942"/>
            <a:chOff x="7970663" y="5215655"/>
            <a:chExt cx="3265114" cy="789120"/>
          </a:xfrm>
        </p:grpSpPr>
        <p:pic>
          <p:nvPicPr>
            <p:cNvPr id="1537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  <p:pic>
        <p:nvPicPr>
          <p:cNvPr id="1536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7814"/>
            <a:ext cx="4536504" cy="2970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491630"/>
            <a:ext cx="3830241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Applications mobiles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Stockage de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Ergonomie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Frameworks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5371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283718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355726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Cloud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solutions pour libérer réseaux et systèmes </a:t>
            </a:r>
            <a:r>
              <a:rPr lang="fr-FR" dirty="0" smtClean="0">
                <a:latin typeface="Trebuchet MS" pitchFamily="34" charset="0"/>
              </a:rPr>
              <a:t>d’information </a:t>
            </a:r>
            <a:r>
              <a:rPr lang="fr-FR" dirty="0">
                <a:latin typeface="Trebuchet MS" pitchFamily="34" charset="0"/>
              </a:rPr>
              <a:t>des contraintes de distance, de volumes et de délais.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391" name="Image 17"/>
          <p:cNvPicPr>
            <a:picLocks noChangeAspect="1"/>
          </p:cNvPicPr>
          <p:nvPr/>
        </p:nvPicPr>
        <p:blipFill>
          <a:blip r:embed="rId2" cstate="print"/>
          <a:srcRect l="1558" r="1837"/>
          <a:stretch>
            <a:fillRect/>
          </a:stretch>
        </p:blipFill>
        <p:spPr bwMode="auto">
          <a:xfrm>
            <a:off x="323528" y="1851670"/>
            <a:ext cx="4464496" cy="2643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5796136" y="2283718"/>
            <a:ext cx="2448272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Mise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en place de l’ERP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Optimisation de sa configuration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Formation des utilisateurs</a:t>
            </a:r>
          </a:p>
        </p:txBody>
      </p:sp>
      <p:pic>
        <p:nvPicPr>
          <p:cNvPr id="16395" name="Imag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43758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706514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Intégration ERP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Piloter </a:t>
            </a:r>
            <a:r>
              <a:rPr lang="fr-FR" dirty="0">
                <a:latin typeface="Trebuchet MS" pitchFamily="34" charset="0"/>
              </a:rPr>
              <a:t>l’installation d’un logiciel de gestion global d’une entreprise</a:t>
            </a:r>
            <a:r>
              <a:rPr lang="fr-FR" dirty="0" smtClean="0">
                <a:latin typeface="Trebuchet MS" pitchFamily="34" charset="0"/>
              </a:rPr>
              <a:t>. (ERP : Enterprise Resource Planning)</a:t>
            </a:r>
            <a:endParaRPr lang="fr-FR" dirty="0">
              <a:latin typeface="Trebuchet MS" pitchFamily="34" charset="0"/>
            </a:endParaRPr>
          </a:p>
        </p:txBody>
      </p:sp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463678" y="4040048"/>
            <a:ext cx="2852738" cy="691942"/>
            <a:chOff x="7970663" y="5215655"/>
            <a:chExt cx="3265114" cy="789120"/>
          </a:xfrm>
        </p:grpSpPr>
        <p:pic>
          <p:nvPicPr>
            <p:cNvPr id="23" name="Image 12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 14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7415" name="Image 17"/>
          <p:cNvPicPr>
            <a:picLocks noChangeAspect="1"/>
          </p:cNvPicPr>
          <p:nvPr/>
        </p:nvPicPr>
        <p:blipFill>
          <a:blip r:embed="rId2" cstate="print"/>
          <a:srcRect t="2063"/>
          <a:stretch>
            <a:fillRect/>
          </a:stretch>
        </p:blipFill>
        <p:spPr bwMode="auto">
          <a:xfrm>
            <a:off x="323528" y="1779662"/>
            <a:ext cx="4536504" cy="2978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47122" y="3990181"/>
            <a:ext cx="2852738" cy="957832"/>
            <a:chOff x="7970663" y="5111132"/>
            <a:chExt cx="3265114" cy="1092286"/>
          </a:xfrm>
        </p:grpSpPr>
        <p:pic>
          <p:nvPicPr>
            <p:cNvPr id="17421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20507" y="511113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80935" y="5824903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80"/>
              <a:ext cx="3265114" cy="94764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Sociétés d’audit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de conseil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tous secteurs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52120" y="2139702"/>
            <a:ext cx="25922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Théorie du décisionnel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Management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et gestion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projet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Reporting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7419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707705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2715766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Business intelligence et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analytics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</a:t>
            </a:r>
            <a:r>
              <a:rPr lang="fr-FR" dirty="0">
                <a:latin typeface="Trebuchet MS" pitchFamily="34" charset="0"/>
              </a:rPr>
              <a:t>en place les outils apportant au dirigeant de l’entreprise une </a:t>
            </a:r>
            <a:r>
              <a:rPr lang="fr-FR" dirty="0" smtClean="0">
                <a:latin typeface="Trebuchet MS" pitchFamily="34" charset="0"/>
              </a:rPr>
              <a:t>information directement exploitable sur la stratégie à adopter.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933355" y="3651870"/>
            <a:ext cx="2455069" cy="1134441"/>
            <a:chOff x="7888894" y="5154552"/>
            <a:chExt cx="3273287" cy="1511592"/>
          </a:xfrm>
        </p:grpSpPr>
        <p:pic>
          <p:nvPicPr>
            <p:cNvPr id="19468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636873" y="6287629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435345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Santé,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Sécurité, Environnement, Marketing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19463" name="Image 17"/>
          <p:cNvPicPr>
            <a:picLocks noChangeAspect="1"/>
          </p:cNvPicPr>
          <p:nvPr/>
        </p:nvPicPr>
        <p:blipFill>
          <a:blip r:embed="rId4" cstate="print"/>
          <a:srcRect t="2795"/>
          <a:stretch>
            <a:fillRect/>
          </a:stretch>
        </p:blipFill>
        <p:spPr bwMode="auto">
          <a:xfrm>
            <a:off x="323528" y="1779662"/>
            <a:ext cx="4536504" cy="29430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24128" y="1995686"/>
            <a:ext cx="2808311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API (Application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Interfaces)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9466" name="Picture 3" descr="\\damorien\home\Echange Com\Logos\Dérivés EISTI\Logos options\logo-ia-logo blan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067694"/>
            <a:ext cx="1368152" cy="7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4" descr="C:\Users\afr\Desktop\2018 picto blanc I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23678"/>
            <a:ext cx="1082279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Intelligence artificielle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en œuvre des techniques visant à permettre aux machines d’imiter une forme d’intelligence réelle.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754236"/>
            <a:ext cx="7884319" cy="18895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Mathématiques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 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679282" y="4045009"/>
            <a:ext cx="2455069" cy="830997"/>
            <a:chOff x="7888894" y="5154552"/>
            <a:chExt cx="3273287" cy="1107630"/>
          </a:xfrm>
        </p:grpSpPr>
        <p:pic>
          <p:nvPicPr>
            <p:cNvPr id="2049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107630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Publicité, Banques,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Transports, Télécoms,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SI, Industrie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2048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2515"/>
            <a:ext cx="4536504" cy="29402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76056" y="1635646"/>
            <a:ext cx="3734991" cy="230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Statistiques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Optimisation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Bases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données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0491" name="Image 23"/>
          <p:cNvPicPr>
            <a:picLocks noChangeAspect="1"/>
          </p:cNvPicPr>
          <p:nvPr/>
        </p:nvPicPr>
        <p:blipFill>
          <a:blip r:embed="rId5" cstate="print"/>
          <a:srcRect t="8885" b="8026"/>
          <a:stretch>
            <a:fillRect/>
          </a:stretch>
        </p:blipFill>
        <p:spPr bwMode="auto">
          <a:xfrm>
            <a:off x="7956376" y="2355726"/>
            <a:ext cx="867887" cy="7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 2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211710"/>
            <a:ext cx="820110" cy="8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Data science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Créer </a:t>
            </a:r>
            <a:r>
              <a:rPr lang="fr-FR" dirty="0">
                <a:latin typeface="Trebuchet MS" pitchFamily="34" charset="0"/>
              </a:rPr>
              <a:t>des méthodes de tri et d'analyse de données massives, afin d'en extraire des informations ayant de la valeur.</a:t>
            </a:r>
            <a:endParaRPr lang="en-GB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24128" y="3939904"/>
            <a:ext cx="2455069" cy="864335"/>
            <a:chOff x="7888895" y="5109582"/>
            <a:chExt cx="3273288" cy="1152645"/>
          </a:xfrm>
        </p:grpSpPr>
        <p:pic>
          <p:nvPicPr>
            <p:cNvPr id="21517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5" y="5154040"/>
              <a:ext cx="3273288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1511" name="Image 17"/>
          <p:cNvPicPr>
            <a:picLocks noChangeAspect="1"/>
          </p:cNvPicPr>
          <p:nvPr/>
        </p:nvPicPr>
        <p:blipFill>
          <a:blip r:embed="rId4" cstate="print"/>
          <a:srcRect t="2679"/>
          <a:stretch>
            <a:fillRect/>
          </a:stretch>
        </p:blipFill>
        <p:spPr bwMode="auto">
          <a:xfrm>
            <a:off x="323528" y="1851670"/>
            <a:ext cx="4536504" cy="29335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96136" y="1771973"/>
            <a:ext cx="2520279" cy="2167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marché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des risques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Gestion de portefeuille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Outils informatiques appliqués à la finance</a:t>
            </a:r>
          </a:p>
        </p:txBody>
      </p:sp>
      <p:pic>
        <p:nvPicPr>
          <p:cNvPr id="21515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101" y="1851670"/>
            <a:ext cx="945051" cy="9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923678"/>
            <a:ext cx="972053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financière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Utiliser </a:t>
            </a:r>
            <a:r>
              <a:rPr lang="fr-FR" dirty="0">
                <a:latin typeface="Trebuchet MS" pitchFamily="34" charset="0"/>
              </a:rPr>
              <a:t>l’informatique et les mathématiques pour </a:t>
            </a:r>
            <a:r>
              <a:rPr lang="fr-FR" dirty="0" smtClean="0">
                <a:latin typeface="Trebuchet MS" pitchFamily="34" charset="0"/>
              </a:rPr>
              <a:t>comprendre, analyser et agir sur </a:t>
            </a:r>
            <a:r>
              <a:rPr lang="fr-FR" dirty="0">
                <a:latin typeface="Trebuchet MS" pitchFamily="34" charset="0"/>
              </a:rPr>
              <a:t>les marchés financiers.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563638"/>
            <a:ext cx="266429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Systèmes d’informations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Modélisation mathématique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Java et Java EE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717331" y="3985832"/>
            <a:ext cx="2455069" cy="864335"/>
            <a:chOff x="7888894" y="5109582"/>
            <a:chExt cx="3273287" cy="1152645"/>
          </a:xfrm>
        </p:grpSpPr>
        <p:pic>
          <p:nvPicPr>
            <p:cNvPr id="22541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040"/>
              <a:ext cx="3273287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2535" name="Image 17"/>
          <p:cNvPicPr>
            <a:picLocks noChangeAspect="1"/>
          </p:cNvPicPr>
          <p:nvPr/>
        </p:nvPicPr>
        <p:blipFill>
          <a:blip r:embed="rId4" cstate="print"/>
          <a:srcRect r="5288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53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216" y="2175073"/>
            <a:ext cx="827710" cy="8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C:\Users\afr\Desktop\2018 Picto Financ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923678"/>
            <a:ext cx="1495425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Finance et technologies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Anticiper </a:t>
            </a:r>
            <a:r>
              <a:rPr lang="fr-FR" dirty="0">
                <a:latin typeface="Trebuchet MS" pitchFamily="34" charset="0"/>
              </a:rPr>
              <a:t>les besoins du secteur financier en termes de nouvelles </a:t>
            </a:r>
            <a:r>
              <a:rPr lang="fr-FR" dirty="0" smtClean="0">
                <a:latin typeface="Trebuchet MS" pitchFamily="34" charset="0"/>
              </a:rPr>
              <a:t>technologies.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7233" y="3340894"/>
            <a:ext cx="2072879" cy="1432322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552" y="3704035"/>
            <a:ext cx="2244328" cy="706040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40048" y="16356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Membre de la Conférence des Grandes Écoles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03848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Habilitée par la Commission des Titres d’Ingénieur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15616" y="2692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Une École d’Ingénieurs reconnue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56176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Établissement</a:t>
            </a:r>
          </a:p>
          <a:p>
            <a:pPr algn="ctr"/>
            <a:r>
              <a:rPr lang="fr-FR" sz="2400" dirty="0" smtClean="0">
                <a:latin typeface="Trebuchet MS" pitchFamily="34" charset="0"/>
              </a:rPr>
              <a:t>Public au 01/01/2020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028" name="Picture 4" descr="\\damorien\home\Prospection\Forums Lycées\Powerpoint\Archive\2018 Eléments ppt\EESPIG_compact_label_02_RVB_reser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63838"/>
            <a:ext cx="2664296" cy="12352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982" y="3788075"/>
            <a:ext cx="2455069" cy="1087931"/>
            <a:chOff x="7879378" y="5154553"/>
            <a:chExt cx="3273287" cy="1451127"/>
          </a:xfrm>
        </p:grpSpPr>
        <p:pic>
          <p:nvPicPr>
            <p:cNvPr id="2356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74226" y="5154553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8419" y="6161460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79378" y="5168844"/>
              <a:ext cx="3273287" cy="1436836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Aéronautique,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Environnement,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Géologie,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Astronomie…</a:t>
              </a:r>
            </a:p>
          </p:txBody>
        </p:sp>
      </p:grpSp>
      <p:pic>
        <p:nvPicPr>
          <p:cNvPr id="23559" name="Image 17"/>
          <p:cNvPicPr>
            <a:picLocks noChangeAspect="1"/>
          </p:cNvPicPr>
          <p:nvPr/>
        </p:nvPicPr>
        <p:blipFill>
          <a:blip r:embed="rId4" cstate="print"/>
          <a:srcRect t="2674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652121" y="1707654"/>
            <a:ext cx="2376263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Calcul hautes performances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 innovante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 de neurones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356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851670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1779662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mathématique et simulation informatique</a:t>
            </a:r>
            <a:endParaRPr lang="fr-FR" sz="2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Comprendre, développer et modéliser des </a:t>
            </a:r>
            <a:r>
              <a:rPr lang="fr-FR" dirty="0">
                <a:latin typeface="Trebuchet MS" pitchFamily="34" charset="0"/>
              </a:rPr>
              <a:t>phénomènes réels afin de les analyser et de mieux les prévoir</a:t>
            </a:r>
            <a:r>
              <a:rPr lang="fr-FR" dirty="0" smtClean="0">
                <a:latin typeface="Trebuchet MS" pitchFamily="34" charset="0"/>
              </a:rPr>
              <a:t>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1520" y="1131590"/>
            <a:ext cx="8424936" cy="4339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Trouver une solution technique et technologique à un problème donné.</a:t>
            </a:r>
          </a:p>
        </p:txBody>
      </p:sp>
      <p:pic>
        <p:nvPicPr>
          <p:cNvPr id="9222" name="Image 8" descr="Mots-clé ingéni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9662"/>
            <a:ext cx="3322367" cy="3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métier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491630"/>
            <a:ext cx="56166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Pour cela, il fait appel à ses connaissances scientifiques mais aussi à ses softs-</a:t>
            </a:r>
            <a:r>
              <a:rPr lang="fr-FR" altLang="fr-FR" dirty="0" err="1" smtClean="0">
                <a:latin typeface="Trebuchet MS" pitchFamily="34" charset="0"/>
              </a:rPr>
              <a:t>skills</a:t>
            </a:r>
            <a:r>
              <a:rPr lang="fr-FR" altLang="fr-FR" dirty="0" smtClean="0">
                <a:latin typeface="Trebuchet MS" pitchFamily="34" charset="0"/>
              </a:rPr>
              <a:t> (management, gestion, économie, culture générale…)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doit pouvoir s’adapter à son environnement.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C’est pourquoi il est très polyvalent et peut travailler dans n’importe quel domaine.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493588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5788" y="837010"/>
            <a:ext cx="8018660" cy="808434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2400" dirty="0">
                <a:latin typeface="Trebuchet MS" pitchFamily="34" charset="0"/>
              </a:rPr>
              <a:t>Les Eistiens </a:t>
            </a:r>
            <a:r>
              <a:rPr lang="fr-FR" sz="2400" dirty="0" smtClean="0">
                <a:latin typeface="Trebuchet MS" pitchFamily="34" charset="0"/>
              </a:rPr>
              <a:t>obtiennent des </a:t>
            </a:r>
            <a:r>
              <a:rPr lang="fr-FR" sz="2400" dirty="0">
                <a:latin typeface="Trebuchet MS" pitchFamily="34" charset="0"/>
              </a:rPr>
              <a:t>doubles </a:t>
            </a:r>
            <a:r>
              <a:rPr lang="fr-FR" sz="2400" dirty="0" smtClean="0">
                <a:latin typeface="Trebuchet MS" pitchFamily="34" charset="0"/>
              </a:rPr>
              <a:t>compétences </a:t>
            </a:r>
            <a:r>
              <a:rPr lang="fr-FR" sz="2400" dirty="0">
                <a:latin typeface="Trebuchet MS" pitchFamily="34" charset="0"/>
              </a:rPr>
              <a:t>de grade Master (Bac+5</a:t>
            </a:r>
            <a:r>
              <a:rPr lang="fr-FR" sz="2400" dirty="0" smtClean="0">
                <a:latin typeface="Trebuchet MS" pitchFamily="34" charset="0"/>
              </a:rPr>
              <a:t>) grâce à :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24"/>
          <p:cNvGrpSpPr>
            <a:grpSpLocks/>
          </p:cNvGrpSpPr>
          <p:nvPr/>
        </p:nvGrpSpPr>
        <p:grpSpPr bwMode="auto">
          <a:xfrm>
            <a:off x="628650" y="1835200"/>
            <a:ext cx="7885510" cy="2896790"/>
            <a:chOff x="837539" y="2144127"/>
            <a:chExt cx="10514674" cy="3863097"/>
          </a:xfrm>
        </p:grpSpPr>
        <p:sp>
          <p:nvSpPr>
            <p:cNvPr id="23" name="Rectangle 22"/>
            <p:cNvSpPr/>
            <p:nvPr/>
          </p:nvSpPr>
          <p:spPr>
            <a:xfrm flipV="1">
              <a:off x="837539" y="2144127"/>
              <a:ext cx="10514674" cy="3863097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1571010" y="2271150"/>
              <a:ext cx="9449394" cy="3529662"/>
              <a:chOff x="1616619" y="2159983"/>
              <a:chExt cx="9449394" cy="3529662"/>
            </a:xfrm>
          </p:grpSpPr>
          <p:pic>
            <p:nvPicPr>
              <p:cNvPr id="18" name="Picture 6" descr="http://upload.wikimedia.org/wikipedia/commons/thumb/9/98/ESSEC_Logo.svg/771px-ESSEC_Logo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16619" y="2517236"/>
                <a:ext cx="2816402" cy="11924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 rotWithShape="1">
              <a:blip r:embed="rId4" cstate="print"/>
              <a:srcRect b="7138"/>
              <a:stretch/>
            </p:blipFill>
            <p:spPr>
              <a:xfrm>
                <a:off x="1616619" y="4260631"/>
                <a:ext cx="2722734" cy="10844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8630" y="4033577"/>
                <a:ext cx="2924359" cy="16560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6" cstate="print">
                <a:lum bright="10000"/>
              </a:blip>
              <a:stretch>
                <a:fillRect/>
              </a:stretch>
            </p:blipFill>
            <p:spPr>
              <a:xfrm>
                <a:off x="9030710" y="2159983"/>
                <a:ext cx="2035303" cy="20355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5606" name="Image 13" descr="UPPA HD.eps"/>
          <p:cNvPicPr>
            <a:picLocks noChangeAspect="1"/>
          </p:cNvPicPr>
          <p:nvPr/>
        </p:nvPicPr>
        <p:blipFill>
          <a:blip r:embed="rId7" cstate="print">
            <a:lum bright="-10000"/>
          </a:blip>
          <a:srcRect/>
          <a:stretch>
            <a:fillRect/>
          </a:stretch>
        </p:blipFill>
        <p:spPr bwMode="auto">
          <a:xfrm>
            <a:off x="6661548" y="3786733"/>
            <a:ext cx="172997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608" name="Picture 16" descr="\\damorien\home\Echange Com\Logos\Autres logos\Écoles\GEM trans pays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9512" y="2139702"/>
            <a:ext cx="266223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des doubles diplômes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5208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Accords à l’international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28" name="ZoneTexte 2"/>
          <p:cNvSpPr txBox="1">
            <a:spLocks noChangeArrowheads="1"/>
          </p:cNvSpPr>
          <p:nvPr/>
        </p:nvSpPr>
        <p:spPr bwMode="auto">
          <a:xfrm>
            <a:off x="355998" y="769144"/>
            <a:ext cx="8445103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dirty="0" smtClean="0">
                <a:latin typeface="Trebuchet MS" pitchFamily="34" charset="0"/>
              </a:rPr>
              <a:t>81 </a:t>
            </a:r>
            <a:r>
              <a:rPr lang="fr-FR" altLang="fr-FR" dirty="0">
                <a:latin typeface="Trebuchet MS" pitchFamily="34" charset="0"/>
              </a:rPr>
              <a:t>partenaires dans </a:t>
            </a:r>
            <a:r>
              <a:rPr lang="fr-FR" altLang="fr-FR" dirty="0" smtClean="0">
                <a:latin typeface="Trebuchet MS" pitchFamily="34" charset="0"/>
              </a:rPr>
              <a:t>38 </a:t>
            </a:r>
            <a:r>
              <a:rPr lang="fr-FR" altLang="fr-FR" dirty="0">
                <a:latin typeface="Trebuchet MS" pitchFamily="34" charset="0"/>
              </a:rPr>
              <a:t>pays</a:t>
            </a:r>
          </a:p>
          <a:p>
            <a:pPr algn="ctr" eaLnBrk="1" hangingPunct="1"/>
            <a:r>
              <a:rPr lang="fr-FR" altLang="fr-FR" dirty="0">
                <a:latin typeface="Trebuchet MS" pitchFamily="34" charset="0"/>
              </a:rPr>
              <a:t>Mobilité </a:t>
            </a:r>
            <a:r>
              <a:rPr lang="fr-FR" altLang="fr-FR" dirty="0" smtClean="0">
                <a:latin typeface="Trebuchet MS" pitchFamily="34" charset="0"/>
              </a:rPr>
              <a:t>d’un </a:t>
            </a:r>
            <a:r>
              <a:rPr lang="fr-FR" altLang="fr-FR" dirty="0">
                <a:latin typeface="Trebuchet MS" pitchFamily="34" charset="0"/>
              </a:rPr>
              <a:t>semestre obligatoire (stage ou </a:t>
            </a:r>
            <a:r>
              <a:rPr lang="fr-FR" altLang="fr-FR" dirty="0" smtClean="0">
                <a:latin typeface="Trebuchet MS" pitchFamily="34" charset="0"/>
              </a:rPr>
              <a:t>échange académique)</a:t>
            </a:r>
            <a:endParaRPr lang="fr-FR" altLang="fr-FR" dirty="0">
              <a:latin typeface="Trebuchet MS" pitchFamily="34" charset="0"/>
            </a:endParaRPr>
          </a:p>
        </p:txBody>
      </p:sp>
      <p:pic>
        <p:nvPicPr>
          <p:cNvPr id="26629" name="Image 5" descr="Internation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319" y="1289448"/>
            <a:ext cx="6915150" cy="370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484931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35794" y="1070372"/>
            <a:ext cx="3729038" cy="3638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3300" dirty="0"/>
          </a:p>
        </p:txBody>
      </p:sp>
      <p:sp>
        <p:nvSpPr>
          <p:cNvPr id="10" name="ZoneTexte 9"/>
          <p:cNvSpPr txBox="1"/>
          <p:nvPr/>
        </p:nvSpPr>
        <p:spPr>
          <a:xfrm>
            <a:off x="4953942" y="854794"/>
            <a:ext cx="3866530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Toute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l’année, l’EISTI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propose des :</a:t>
            </a:r>
          </a:p>
          <a:p>
            <a:pPr algn="l">
              <a:defRPr/>
            </a:pP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Forums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étudiants-entreprises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Rencontres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avec les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anciens diplômés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Journées des maîtres de stage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Interventions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DRH et de professionnels dans les cours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Projets d’entreprise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Simulations d’entretiens individuels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Déjeuners-rencontres 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Une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plateforme d’offres de stages France et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étranger</a:t>
            </a:r>
          </a:p>
        </p:txBody>
      </p:sp>
      <p:graphicFrame>
        <p:nvGraphicFramePr>
          <p:cNvPr id="12" name="Diagramme 11"/>
          <p:cNvGraphicFramePr/>
          <p:nvPr/>
        </p:nvGraphicFramePr>
        <p:xfrm>
          <a:off x="610246" y="1539514"/>
          <a:ext cx="3780065" cy="29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space réservé du texte 8"/>
          <p:cNvSpPr txBox="1">
            <a:spLocks/>
          </p:cNvSpPr>
          <p:nvPr/>
        </p:nvSpPr>
        <p:spPr>
          <a:xfrm>
            <a:off x="800101" y="987574"/>
            <a:ext cx="3461147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+ de 12 mois sur 3 ans</a:t>
            </a:r>
          </a:p>
        </p:txBody>
      </p:sp>
      <p:sp>
        <p:nvSpPr>
          <p:cNvPr id="15" name="Espace réservé du texte 8"/>
          <p:cNvSpPr txBox="1">
            <a:spLocks/>
          </p:cNvSpPr>
          <p:nvPr/>
        </p:nvSpPr>
        <p:spPr>
          <a:xfrm>
            <a:off x="5358284" y="979810"/>
            <a:ext cx="3030140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Comment trouver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stages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7" name="Espace réservé du texte 8"/>
          <p:cNvSpPr txBox="1">
            <a:spLocks/>
          </p:cNvSpPr>
          <p:nvPr/>
        </p:nvSpPr>
        <p:spPr>
          <a:xfrm>
            <a:off x="611560" y="4515966"/>
            <a:ext cx="3816424" cy="446485"/>
          </a:xfrm>
          <a:prstGeom prst="rect">
            <a:avLst/>
          </a:prstGeom>
          <a:effectLst/>
        </p:spPr>
        <p:txBody>
          <a:bodyPr lIns="68580" tIns="34290" rIns="68580" bIns="3429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600" dirty="0" smtClean="0">
                <a:latin typeface="Trebuchet MS" pitchFamily="34" charset="0"/>
              </a:rPr>
              <a:t>En moyenne : 6 offres de stage par élève de 3</a:t>
            </a:r>
            <a:r>
              <a:rPr lang="fr-FR" altLang="fr-FR" sz="1600" baseline="30000" dirty="0" smtClean="0">
                <a:latin typeface="Trebuchet MS" pitchFamily="34" charset="0"/>
              </a:rPr>
              <a:t>ème</a:t>
            </a:r>
            <a:r>
              <a:rPr lang="fr-FR" altLang="fr-FR" sz="1600" dirty="0" smtClean="0">
                <a:latin typeface="Trebuchet MS" pitchFamily="34" charset="0"/>
              </a:rPr>
              <a:t> année</a:t>
            </a:r>
          </a:p>
        </p:txBody>
      </p:sp>
    </p:spTree>
    <p:extLst>
      <p:ext uri="{BB962C8B-B14F-4D97-AF65-F5344CB8AC3E}">
        <p14:creationId xmlns:p14="http://schemas.microsoft.com/office/powerpoint/2010/main" val="21583248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29840" y="1419622"/>
            <a:ext cx="7884319" cy="256224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4 950€/an pour la Prépa </a:t>
            </a:r>
            <a:r>
              <a:rPr lang="fr-FR" altLang="fr-FR" dirty="0" smtClean="0">
                <a:latin typeface="Trebuchet MS" pitchFamily="34" charset="0"/>
              </a:rPr>
              <a:t>EISTI (2 ans)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Environ </a:t>
            </a:r>
            <a:r>
              <a:rPr lang="fr-FR" altLang="fr-FR" dirty="0">
                <a:latin typeface="Trebuchet MS" pitchFamily="34" charset="0"/>
              </a:rPr>
              <a:t>3 000€/an pour l’École d’Ingénieurs (sur 3 ans</a:t>
            </a:r>
            <a:r>
              <a:rPr lang="fr-FR" altLang="fr-FR" dirty="0" smtClean="0">
                <a:latin typeface="Trebuchet MS" pitchFamily="34" charset="0"/>
              </a:rPr>
              <a:t>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Statut public au 01/01/2020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Prix </a:t>
            </a:r>
            <a:r>
              <a:rPr lang="fr-FR" altLang="fr-FR" dirty="0">
                <a:latin typeface="Trebuchet MS" pitchFamily="34" charset="0"/>
              </a:rPr>
              <a:t>du PC portable </a:t>
            </a:r>
            <a:r>
              <a:rPr lang="fr-FR" altLang="fr-FR" dirty="0" smtClean="0">
                <a:latin typeface="Trebuchet MS" pitchFamily="34" charset="0"/>
              </a:rPr>
              <a:t>inclus (caution de 750€)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Salles équipées accessibles </a:t>
            </a:r>
            <a:r>
              <a:rPr lang="fr-FR" altLang="fr-FR" dirty="0" smtClean="0">
                <a:latin typeface="Trebuchet MS" pitchFamily="34" charset="0"/>
              </a:rPr>
              <a:t>24h/24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Partenariats </a:t>
            </a:r>
            <a:r>
              <a:rPr lang="fr-FR" altLang="fr-FR" dirty="0">
                <a:latin typeface="Trebuchet MS" pitchFamily="34" charset="0"/>
              </a:rPr>
              <a:t>avec les banques : </a:t>
            </a:r>
            <a:r>
              <a:rPr lang="fr-FR" altLang="fr-FR" dirty="0" smtClean="0">
                <a:latin typeface="Trebuchet MS" pitchFamily="34" charset="0"/>
              </a:rPr>
              <a:t>conditions préférentielles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frais de scolarité futurs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90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rectangle 11"/>
          <p:cNvSpPr/>
          <p:nvPr/>
        </p:nvSpPr>
        <p:spPr>
          <a:xfrm rot="16200000">
            <a:off x="3314142" y="-686358"/>
            <a:ext cx="5143500" cy="65162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1059582"/>
            <a:ext cx="3794522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4800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Anciens Élèves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96%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des élèves-ingénieurs sont recrutés avant la remise du diplôme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     Salaire brut moyen première embauche : </a:t>
            </a: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46 600€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/an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2" name="Image 8" descr="Entreprises EISTI (3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619" y="843558"/>
            <a:ext cx="415885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L’insertion professionnelle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5255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32" name="Picture 25" descr="M:\Photos\Zoom2012-2013\2012 10 11-14 Cergy@Pau\326756_531603310188133_143999206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65087">
            <a:off x="7143541" y="262066"/>
            <a:ext cx="1799817" cy="128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4" descr="M:\Photos\Asso-Détente\2013 J des assos Sept\P10605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923678"/>
            <a:ext cx="943585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23" descr="M:\Photos\THOMASDUDAN2013\EISTI-reportage\EISTI-reportage-63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51870"/>
            <a:ext cx="1910445" cy="12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22" descr="M:\Photos\Asso-Détente\Sport\Voile\DSC0130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61516">
            <a:off x="6541807" y="3500920"/>
            <a:ext cx="1796286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Image 19" descr="ING oct 08 2 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808128">
            <a:off x="1140673" y="3763723"/>
            <a:ext cx="1732134" cy="10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1" descr="M:\Photos\Asso-Détente\Théatre\2013 Forts Scénés mouvement Zap Eisti bien Basse def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750764">
            <a:off x="210225" y="2118113"/>
            <a:ext cx="1921920" cy="115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Image 17" descr="DSC03839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139640">
            <a:off x="314183" y="439984"/>
            <a:ext cx="1575228" cy="104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123728" y="1275606"/>
            <a:ext cx="5480411" cy="2008242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cercle, association des anciens élèves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</a:t>
            </a:r>
            <a:r>
              <a:rPr lang="fr-FR" dirty="0">
                <a:latin typeface="Trebuchet MS" pitchFamily="34" charset="0"/>
              </a:rPr>
              <a:t>bureau des sports, le bureau des </a:t>
            </a:r>
            <a:r>
              <a:rPr lang="fr-FR" dirty="0" smtClean="0">
                <a:latin typeface="Trebuchet MS" pitchFamily="34" charset="0"/>
              </a:rPr>
              <a:t>élèves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Cap </a:t>
            </a:r>
            <a:r>
              <a:rPr lang="fr-FR" dirty="0" err="1">
                <a:latin typeface="Trebuchet MS" pitchFamily="34" charset="0"/>
              </a:rPr>
              <a:t>Eisti</a:t>
            </a:r>
            <a:r>
              <a:rPr lang="fr-FR" dirty="0">
                <a:latin typeface="Trebuchet MS" pitchFamily="34" charset="0"/>
              </a:rPr>
              <a:t>, la junior </a:t>
            </a:r>
            <a:r>
              <a:rPr lang="fr-FR" dirty="0" smtClean="0">
                <a:latin typeface="Trebuchet MS" pitchFamily="34" charset="0"/>
              </a:rPr>
              <a:t>entreprise</a:t>
            </a:r>
          </a:p>
          <a:p>
            <a:pPr algn="ctr">
              <a:defRPr/>
            </a:pPr>
            <a:r>
              <a:rPr lang="fr-FR" dirty="0" err="1">
                <a:latin typeface="Trebuchet MS" pitchFamily="34" charset="0"/>
              </a:rPr>
              <a:t>Atilla</a:t>
            </a:r>
            <a:r>
              <a:rPr lang="fr-FR" dirty="0">
                <a:latin typeface="Trebuchet MS" pitchFamily="34" charset="0"/>
              </a:rPr>
              <a:t>, l’association des </a:t>
            </a:r>
            <a:r>
              <a:rPr lang="fr-FR" dirty="0" smtClean="0">
                <a:latin typeface="Trebuchet MS" pitchFamily="34" charset="0"/>
              </a:rPr>
              <a:t>développeurs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ATEC, l’</a:t>
            </a:r>
            <a:r>
              <a:rPr lang="fr-FR" dirty="0" err="1" smtClean="0">
                <a:latin typeface="Trebuchet MS" pitchFamily="34" charset="0"/>
              </a:rPr>
              <a:t>asso</a:t>
            </a:r>
            <a:r>
              <a:rPr lang="fr-FR" dirty="0" smtClean="0">
                <a:latin typeface="Trebuchet MS" pitchFamily="34" charset="0"/>
              </a:rPr>
              <a:t> de l’égalité des chances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Les forts </a:t>
            </a:r>
            <a:r>
              <a:rPr lang="fr-FR" dirty="0" err="1">
                <a:latin typeface="Trebuchet MS" pitchFamily="34" charset="0"/>
              </a:rPr>
              <a:t>scénés</a:t>
            </a:r>
            <a:r>
              <a:rPr lang="fr-FR" dirty="0">
                <a:latin typeface="Trebuchet MS" pitchFamily="34" charset="0"/>
              </a:rPr>
              <a:t>, </a:t>
            </a:r>
            <a:r>
              <a:rPr lang="fr-FR" dirty="0" err="1">
                <a:latin typeface="Trebuchet MS" pitchFamily="34" charset="0"/>
              </a:rPr>
              <a:t>Graph’Eisti</a:t>
            </a:r>
            <a:r>
              <a:rPr lang="fr-FR" dirty="0">
                <a:latin typeface="Trebuchet MS" pitchFamily="34" charset="0"/>
              </a:rPr>
              <a:t>, la </a:t>
            </a:r>
            <a:r>
              <a:rPr lang="fr-FR" dirty="0" smtClean="0">
                <a:latin typeface="Trebuchet MS" pitchFamily="34" charset="0"/>
              </a:rPr>
              <a:t>Guilde, L’Art Scène</a:t>
            </a:r>
            <a:endParaRPr lang="fr-FR" dirty="0">
              <a:latin typeface="Trebuchet MS" pitchFamily="34" charset="0"/>
            </a:endParaRP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 et plein d’autres </a:t>
            </a:r>
            <a:r>
              <a:rPr lang="fr-FR" dirty="0" smtClean="0">
                <a:latin typeface="Trebuchet MS" pitchFamily="34" charset="0"/>
              </a:rPr>
              <a:t>!</a:t>
            </a:r>
            <a:endParaRPr lang="fr-FR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515916" y="2624138"/>
            <a:ext cx="195263" cy="346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9722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associations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207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31748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4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160" y="1201342"/>
            <a:ext cx="1654969" cy="23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1" y="1201342"/>
            <a:ext cx="1685925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7278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619672" y="4044554"/>
            <a:ext cx="633670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fr-FR" dirty="0">
                <a:latin typeface="Trebuchet MS" pitchFamily="34" charset="0"/>
              </a:rPr>
              <a:t>Des valeurs importantes à l’EISTI mais aussi dans la </a:t>
            </a:r>
            <a:r>
              <a:rPr lang="fr-FR" altLang="fr-FR" dirty="0" smtClean="0">
                <a:latin typeface="Trebuchet MS" pitchFamily="34" charset="0"/>
              </a:rPr>
              <a:t>vie ;-)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valeurs de l’École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26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33525" y="1051322"/>
            <a:ext cx="6016229" cy="319087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samedi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1</a:t>
            </a:r>
            <a:r>
              <a:rPr lang="fr-FR" altLang="fr-FR" baseline="30000" dirty="0" smtClean="0">
                <a:solidFill>
                  <a:schemeClr val="tx1"/>
                </a:solidFill>
                <a:latin typeface="Trebuchet MS" pitchFamily="34" charset="0"/>
              </a:rPr>
              <a:t>er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 février 2020 à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Cergy, de 10h à 17h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682354"/>
            <a:ext cx="3571875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Prochaine Journée Portes Ouvertes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7049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ZoneTexte 22"/>
          <p:cNvSpPr txBox="1"/>
          <p:nvPr/>
        </p:nvSpPr>
        <p:spPr>
          <a:xfrm>
            <a:off x="1115616" y="2355726"/>
            <a:ext cx="6984776" cy="237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Procédure Avenir Bac : Dossier et Concours Avenir</a:t>
            </a:r>
          </a:p>
          <a:p>
            <a:pPr>
              <a:defRPr/>
            </a:pPr>
            <a:r>
              <a:rPr lang="fr-FR" altLang="fr-FR" sz="1600" dirty="0" smtClean="0">
                <a:solidFill>
                  <a:schemeClr val="tx1"/>
                </a:solidFill>
                <a:latin typeface="Trebuchet MS" pitchFamily="34" charset="0"/>
              </a:rPr>
              <a:t>Les meilleurs dossiers sont grands classés et sont exemptés des épreuves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1 seule journée d’épreuves </a:t>
            </a: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8 mai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Diplôme d’Ingénieur en 5 ans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3347864" y="1131590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Terminales 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Admissions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2050" name="Picture 2" descr="C:\Users\afr\Desktop\Logo Avenir Bac Ron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56176" y="1131590"/>
            <a:ext cx="2000250" cy="12954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ZoneTexte 4"/>
          <p:cNvSpPr txBox="1">
            <a:spLocks noChangeArrowheads="1"/>
          </p:cNvSpPr>
          <p:nvPr/>
        </p:nvSpPr>
        <p:spPr bwMode="auto">
          <a:xfrm>
            <a:off x="1143000" y="411956"/>
            <a:ext cx="68580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Tout sur :</a:t>
            </a:r>
            <a:endParaRPr lang="en-US" altLang="fr-FR" sz="33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800225" y="840582"/>
            <a:ext cx="5543550" cy="992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alt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www.eisti.fr</a:t>
            </a:r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1771650" y="2100262"/>
            <a:ext cx="56007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Rejoignez-nous sur :</a:t>
            </a:r>
          </a:p>
        </p:txBody>
      </p:sp>
      <p:grpSp>
        <p:nvGrpSpPr>
          <p:cNvPr id="4" name="Groupe 11"/>
          <p:cNvGrpSpPr>
            <a:grpSpLocks/>
          </p:cNvGrpSpPr>
          <p:nvPr/>
        </p:nvGrpSpPr>
        <p:grpSpPr bwMode="auto">
          <a:xfrm>
            <a:off x="1663304" y="3173016"/>
            <a:ext cx="5869781" cy="984647"/>
            <a:chOff x="2218377" y="4231064"/>
            <a:chExt cx="7826196" cy="1311966"/>
          </a:xfrm>
        </p:grpSpPr>
        <p:grpSp>
          <p:nvGrpSpPr>
            <p:cNvPr id="5" name="Groupe 3"/>
            <p:cNvGrpSpPr>
              <a:grpSpLocks/>
            </p:cNvGrpSpPr>
            <p:nvPr/>
          </p:nvGrpSpPr>
          <p:grpSpPr bwMode="auto">
            <a:xfrm>
              <a:off x="2218377" y="4239047"/>
              <a:ext cx="7826196" cy="1296000"/>
              <a:chOff x="2172352" y="4239047"/>
              <a:chExt cx="7826196" cy="1296000"/>
            </a:xfrm>
          </p:grpSpPr>
          <p:pic>
            <p:nvPicPr>
              <p:cNvPr id="9" name="Picture 2" descr="http://doctoriales.univ-provence.fr/Local/doctoriales/dir/user-3465/images/2012/fb_logo.jpg"/>
              <p:cNvPicPr>
                <a:picLocks noChangeArrowheads="1"/>
              </p:cNvPicPr>
              <p:nvPr/>
            </p:nvPicPr>
            <p:blipFill>
              <a:blip r:embed="rId2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2172352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0" name="Picture 12" descr="https://encrypted-tbn3.google.com/images?q=tbn:ANd9GcT3AD8RTUiXqqwI-YOvcHu8s33zr0nU38zpEdqcYRmDm7HSewI8"/>
              <p:cNvPicPr>
                <a:picLocks noChangeArrowheads="1"/>
              </p:cNvPicPr>
              <p:nvPr/>
            </p:nvPicPr>
            <p:blipFill>
              <a:blip r:embed="rId3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3800910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6" name="Picture 22" descr="https://encrypted-tbn1.google.com/images?q=tbn:ANd9GcT-t5XPtswxLFqzHLFWsLShXDUq9DAoOwiWZ0Mw-s1esNz6gNna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8702548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screen">
                <a:extLst/>
              </a:blip>
              <a:stretch>
                <a:fillRect/>
              </a:stretch>
            </p:blipFill>
            <p:spPr>
              <a:xfrm>
                <a:off x="7073991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8" name="Rectangle à coins arrondis 7"/>
            <p:cNvSpPr/>
            <p:nvPr/>
          </p:nvSpPr>
          <p:spPr>
            <a:xfrm>
              <a:off x="5475492" y="4231064"/>
              <a:ext cx="1311966" cy="1311966"/>
            </a:xfrm>
            <a:prstGeom prst="roundRect">
              <a:avLst>
                <a:gd name="adj" fmla="val 8586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my</a:t>
              </a:r>
            </a:p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EISTI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8825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1373" y="17979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987574"/>
            <a:ext cx="9144000" cy="374441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Quelles spécialités choisir?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endParaRPr lang="fr-FR" sz="180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Le choix de l’option « Mathématiques expertes » sera un plus dans l’étude du dossier.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16800" y="4719757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0" y="3395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La réforme du bac 2021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1524000" y="1707654"/>
          <a:ext cx="6096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964057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7999150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CLASSE DE PREMIÈRE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CLASSE DE TERMINALE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231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n°1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n°1 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Mathématiques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29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n°2 </a:t>
                      </a:r>
                    </a:p>
                    <a:p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Physique / Chimie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n°2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Une spécialité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 s</a:t>
                      </a: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cientifique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482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Spécialité n°3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rebuchet MS" pitchFamily="34" charset="0"/>
                        </a:rPr>
                        <a:t>Libre (scientifique ou non)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40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34152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00076" y="3687728"/>
            <a:ext cx="3755900" cy="1315745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>
                <a:latin typeface="Trebuchet MS" pitchFamily="34" charset="0"/>
              </a:rPr>
              <a:t>Des journées de </a:t>
            </a:r>
            <a:r>
              <a:rPr lang="fr-FR" altLang="fr-FR" dirty="0" smtClean="0">
                <a:latin typeface="Trebuchet MS" pitchFamily="34" charset="0"/>
              </a:rPr>
              <a:t>préparation </a:t>
            </a:r>
            <a:r>
              <a:rPr lang="fr-FR" altLang="fr-FR" dirty="0">
                <a:latin typeface="Trebuchet MS" pitchFamily="34" charset="0"/>
              </a:rPr>
              <a:t>sont proposées par l’EISTI </a:t>
            </a:r>
            <a:r>
              <a:rPr lang="fr-FR" altLang="fr-FR" dirty="0" smtClean="0">
                <a:latin typeface="Trebuchet MS" pitchFamily="34" charset="0"/>
              </a:rPr>
              <a:t>le 21 mars et le 18 avril 2020.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5862638" y="3377804"/>
            <a:ext cx="2722960" cy="1264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r" eaLnBrk="1" hangingPunct="1">
              <a:lnSpc>
                <a:spcPct val="150000"/>
              </a:lnSpc>
              <a:buClr>
                <a:schemeClr val="bg1"/>
              </a:buClr>
            </a:pPr>
            <a:r>
              <a:rPr lang="fr-FR" altLang="fr-FR" dirty="0">
                <a:latin typeface="Trebuchet MS" pitchFamily="34" charset="0"/>
              </a:rPr>
              <a:t>Des annales sont téléchargeables sur le site du Concours Avenir</a:t>
            </a:r>
          </a:p>
        </p:txBody>
      </p:sp>
      <p:graphicFrame>
        <p:nvGraphicFramePr>
          <p:cNvPr id="1026" name="Graphique 6"/>
          <p:cNvGraphicFramePr>
            <a:graphicFrameLocks/>
          </p:cNvGraphicFramePr>
          <p:nvPr/>
        </p:nvGraphicFramePr>
        <p:xfrm>
          <a:off x="301229" y="1419622"/>
          <a:ext cx="85248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Graphique" r:id="rId4" imgW="11363929" imgH="3023878" progId="Excel.Sheet.8">
                  <p:embed/>
                </p:oleObj>
              </mc:Choice>
              <mc:Fallback>
                <p:oleObj name="Graphique" r:id="rId4" imgW="11363929" imgH="3023878" progId="Excel.Sheet.8">
                  <p:embed/>
                  <p:pic>
                    <p:nvPicPr>
                      <p:cNvPr id="0" name="Graphique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29" y="1419622"/>
                        <a:ext cx="8524875" cy="226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556022" y="950119"/>
            <a:ext cx="2981325" cy="126444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>
                <a:latin typeface="Trebuchet MS" pitchFamily="34" charset="0"/>
              </a:rPr>
              <a:t>Note finale :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>
                <a:latin typeface="Trebuchet MS" pitchFamily="34" charset="0"/>
              </a:rPr>
              <a:t>Analyse du dossier 20%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>
                <a:latin typeface="Trebuchet MS" pitchFamily="34" charset="0"/>
              </a:rPr>
              <a:t>Épreuves écrites 80%</a:t>
            </a:r>
          </a:p>
        </p:txBody>
      </p:sp>
      <p:sp>
        <p:nvSpPr>
          <p:cNvPr id="1034" name="Rectangle 12"/>
          <p:cNvSpPr>
            <a:spLocks noChangeArrowheads="1"/>
          </p:cNvSpPr>
          <p:nvPr/>
        </p:nvSpPr>
        <p:spPr bwMode="auto">
          <a:xfrm>
            <a:off x="4283968" y="2369294"/>
            <a:ext cx="864096" cy="346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80" tIns="34290" rIns="68580" bIns="34290">
            <a:spAutoFit/>
          </a:bodyPr>
          <a:lstStyle/>
          <a:p>
            <a:pPr eaLnBrk="1" hangingPunct="1"/>
            <a:r>
              <a:rPr lang="fr-FR" altLang="fr-FR" b="1" dirty="0">
                <a:latin typeface="Trebuchet MS" pitchFamily="34" charset="0"/>
              </a:rPr>
              <a:t>QCM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Concours Avenir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940152" y="915566"/>
            <a:ext cx="2722960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r" eaLnBrk="1" hangingPunct="1">
              <a:lnSpc>
                <a:spcPct val="150000"/>
              </a:lnSpc>
              <a:buClr>
                <a:schemeClr val="bg1"/>
              </a:buClr>
            </a:pPr>
            <a:r>
              <a:rPr lang="fr-FR" altLang="fr-FR" dirty="0" smtClean="0">
                <a:latin typeface="Trebuchet MS" pitchFamily="34" charset="0"/>
              </a:rPr>
              <a:t>Il existe une appli mobile pour réviser</a:t>
            </a:r>
            <a:endParaRPr lang="fr-FR" alt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131590"/>
            <a:ext cx="9144000" cy="3744416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2 ans à 30h de cours par semaine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280 places proposées aux Bac S sur les 2 campus de l’EISTI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Contrôle continu : pas de concours pour intégrer l’école d’ingénieurs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Projets/travail en équipe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Inscription parallèle en L1/L2 Maths-Info</a:t>
            </a:r>
          </a:p>
          <a:p>
            <a:pPr marL="85725" indent="-85725"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95% des élèves de la Prépa EISTI intègrent la formation d’Ingénieurs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0" y="33950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La Prépa EISTI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079500"/>
            <a:ext cx="9144000" cy="34607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dirty="0" smtClean="0">
                <a:latin typeface="Sansatio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3 années pour choisir votre domaine : cursus progressif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PC portable fourni durant les 3 ans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École virtuelle AREL (Atelier de Ressource E-Learning)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Maths : Maths-Finance et Maths-Informatique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Info : Systèmes d’information et Informatique d’entreprise</a:t>
            </a: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969069"/>
            <a:ext cx="7884319" cy="1890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Informatique 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e 18"/>
          <p:cNvGrpSpPr>
            <a:grpSpLocks/>
          </p:cNvGrpSpPr>
          <p:nvPr/>
        </p:nvGrpSpPr>
        <p:grpSpPr bwMode="auto">
          <a:xfrm>
            <a:off x="5580113" y="3723878"/>
            <a:ext cx="2736304" cy="877491"/>
            <a:chOff x="7888894" y="5154552"/>
            <a:chExt cx="3273287" cy="923331"/>
          </a:xfrm>
        </p:grpSpPr>
        <p:pic>
          <p:nvPicPr>
            <p:cNvPr id="12300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440196"/>
              <a:ext cx="3273287" cy="3420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GB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</p:txBody>
        </p:sp>
      </p:grpSp>
      <p:pic>
        <p:nvPicPr>
          <p:cNvPr id="12295" name="Image 17"/>
          <p:cNvPicPr>
            <a:picLocks noChangeAspect="1"/>
          </p:cNvPicPr>
          <p:nvPr/>
        </p:nvPicPr>
        <p:blipFill>
          <a:blip r:embed="rId4" cstate="print"/>
          <a:srcRect r="7996"/>
          <a:stretch>
            <a:fillRect/>
          </a:stretch>
        </p:blipFill>
        <p:spPr bwMode="auto">
          <a:xfrm>
            <a:off x="323528" y="1779662"/>
            <a:ext cx="4536504" cy="3015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508104" y="1995686"/>
            <a:ext cx="2880320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Confidentialité des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Contrôle d’accès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Cryptographie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Hacking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229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283718"/>
            <a:ext cx="801340" cy="8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7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192813"/>
            <a:ext cx="64807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Cybersécurité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Tester </a:t>
            </a:r>
            <a:r>
              <a:rPr lang="fr-FR" dirty="0">
                <a:latin typeface="Trebuchet MS" pitchFamily="34" charset="0"/>
              </a:rPr>
              <a:t>la fiabilité informatique et mettre en place des outils de sécurité.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6096" y="3939902"/>
            <a:ext cx="295232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Tous les secteurs </a:t>
            </a:r>
          </a:p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liés à internet</a:t>
            </a:r>
            <a:endParaRPr lang="fr-F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1021</Words>
  <Application>Microsoft Office PowerPoint</Application>
  <PresentationFormat>Affichage à l'écran (16:9)</PresentationFormat>
  <Paragraphs>232</Paragraphs>
  <Slides>30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Berlin Sans FB Demi</vt:lpstr>
      <vt:lpstr>Calibri</vt:lpstr>
      <vt:lpstr>Sansation</vt:lpstr>
      <vt:lpstr>Trebuchet MS</vt:lpstr>
      <vt:lpstr>Thème Office</vt:lpstr>
      <vt:lpstr>Graphique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afr</dc:creator>
  <cp:lastModifiedBy>afr</cp:lastModifiedBy>
  <cp:revision>46</cp:revision>
  <dcterms:created xsi:type="dcterms:W3CDTF">2018-10-05T08:19:01Z</dcterms:created>
  <dcterms:modified xsi:type="dcterms:W3CDTF">2019-12-10T11:29:09Z</dcterms:modified>
</cp:coreProperties>
</file>