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8" r:id="rId3"/>
    <p:sldId id="289" r:id="rId4"/>
    <p:sldId id="290" r:id="rId5"/>
    <p:sldId id="291" r:id="rId6"/>
    <p:sldId id="259" r:id="rId7"/>
    <p:sldId id="26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293" r:id="rId21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5B9D5-6357-41C5-AB29-F5262D360BCA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2D51-8ADE-498A-9F6C-3ADEBE87AA0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62EC14B-E538-42CA-8362-8059072AAA88}" type="slidenum">
              <a:rPr lang="fr-FR"/>
              <a:pPr/>
              <a:t>5</a:t>
            </a:fld>
            <a:endParaRPr lang="fr-FR"/>
          </a:p>
        </p:txBody>
      </p:sp>
      <p:sp>
        <p:nvSpPr>
          <p:cNvPr id="245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9768" y="4777194"/>
            <a:ext cx="5438140" cy="3908614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amorien\home\Prospection\Nos supports de comm\Virtuel web\Fond d'écran20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370A-0A8B-426B-9EAF-36B9A73E2D5A}" type="datetimeFigureOut">
              <a:rPr lang="fr-FR"/>
              <a:pPr>
                <a:defRPr/>
              </a:pPr>
              <a:t>23/10/2019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FEC8-F776-47D0-B84A-B2A7BA1A8C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7C6-69A8-407D-9D95-A9E5F0900EBB}" type="datetimeFigureOut">
              <a:rPr lang="fr-FR" smtClean="0"/>
              <a:pPr/>
              <a:t>23/10/2019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amorien\home\Prospection\Nos supports de comm\Virtuel web\Fond d'écran2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79512" y="1923679"/>
            <a:ext cx="8748587" cy="1822029"/>
            <a:chOff x="2427890" y="2743333"/>
            <a:chExt cx="9481927" cy="2564393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2427890" y="4072713"/>
              <a:ext cx="6351825" cy="12350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fr-FR" sz="2100" dirty="0"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34590" y="2743333"/>
              <a:ext cx="9375227" cy="1950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fr-FR" sz="4500" dirty="0" smtClean="0">
                  <a:latin typeface="Trebuchet MS" pitchFamily="34" charset="0"/>
                </a:rPr>
                <a:t>Devenir Ingénieur</a:t>
              </a:r>
              <a:endParaRPr lang="fr-FR" sz="4500" dirty="0">
                <a:latin typeface="Trebuchet MS" pitchFamily="34" charset="0"/>
              </a:endParaRPr>
            </a:p>
          </p:txBody>
        </p:sp>
      </p:grpSp>
      <p:pic>
        <p:nvPicPr>
          <p:cNvPr id="3076" name="Imag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0352" y="4155926"/>
            <a:ext cx="1109663" cy="7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4343" name="Image 17"/>
          <p:cNvPicPr>
            <a:picLocks noChangeAspect="1"/>
          </p:cNvPicPr>
          <p:nvPr/>
        </p:nvPicPr>
        <p:blipFill>
          <a:blip r:embed="rId2" cstate="print"/>
          <a:srcRect l="9445" r="5550"/>
          <a:stretch>
            <a:fillRect/>
          </a:stretch>
        </p:blipFill>
        <p:spPr bwMode="auto">
          <a:xfrm>
            <a:off x="323528" y="1779662"/>
            <a:ext cx="4536504" cy="30031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4011910"/>
            <a:ext cx="3096344" cy="830997"/>
            <a:chOff x="8057480" y="5154552"/>
            <a:chExt cx="3265114" cy="946572"/>
          </a:xfrm>
        </p:grpSpPr>
        <p:pic>
          <p:nvPicPr>
            <p:cNvPr id="14349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7674" y="515455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13494" y="5699368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57480" y="5154552"/>
              <a:ext cx="3265114" cy="946572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Industrie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Objets connectés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R&amp;D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436096" y="2283718"/>
            <a:ext cx="3167063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GPU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Arduino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Applications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Smartphone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Programmation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drone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4347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100392" y="2418482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9373" y="2427734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Informatique embarquée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systèmes embarqués et des objets connectés en temps réel.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3968040"/>
            <a:ext cx="2852738" cy="691942"/>
            <a:chOff x="7970663" y="5215655"/>
            <a:chExt cx="3265114" cy="789120"/>
          </a:xfrm>
        </p:grpSpPr>
        <p:pic>
          <p:nvPicPr>
            <p:cNvPr id="1537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  <p:pic>
        <p:nvPicPr>
          <p:cNvPr id="1536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7814"/>
            <a:ext cx="4536504" cy="2970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491630"/>
            <a:ext cx="3830241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Applications mobiles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Stockage de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Ergonomie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Frameworks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5371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283718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355726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Cloud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solutions pour libérer réseaux et systèmes </a:t>
            </a:r>
            <a:r>
              <a:rPr lang="fr-FR" dirty="0" smtClean="0">
                <a:latin typeface="Trebuchet MS" pitchFamily="34" charset="0"/>
              </a:rPr>
              <a:t>d’information </a:t>
            </a:r>
            <a:r>
              <a:rPr lang="fr-FR" dirty="0">
                <a:latin typeface="Trebuchet MS" pitchFamily="34" charset="0"/>
              </a:rPr>
              <a:t>des contraintes de distance, de volumes et de délais.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391" name="Image 17"/>
          <p:cNvPicPr>
            <a:picLocks noChangeAspect="1"/>
          </p:cNvPicPr>
          <p:nvPr/>
        </p:nvPicPr>
        <p:blipFill>
          <a:blip r:embed="rId2" cstate="print"/>
          <a:srcRect l="1558" r="1837"/>
          <a:stretch>
            <a:fillRect/>
          </a:stretch>
        </p:blipFill>
        <p:spPr bwMode="auto">
          <a:xfrm>
            <a:off x="323528" y="1851670"/>
            <a:ext cx="4464496" cy="2643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5796136" y="2283718"/>
            <a:ext cx="2448272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Mise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en place de l’ERP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Optimisation de sa configuration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Formation des utilisateurs</a:t>
            </a:r>
          </a:p>
        </p:txBody>
      </p:sp>
      <p:pic>
        <p:nvPicPr>
          <p:cNvPr id="16395" name="Imag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43758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706514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Intégration ERP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Piloter </a:t>
            </a:r>
            <a:r>
              <a:rPr lang="fr-FR" dirty="0">
                <a:latin typeface="Trebuchet MS" pitchFamily="34" charset="0"/>
              </a:rPr>
              <a:t>l’installation d’un logiciel de gestion global d’une entreprise</a:t>
            </a:r>
            <a:r>
              <a:rPr lang="fr-FR" dirty="0" smtClean="0">
                <a:latin typeface="Trebuchet MS" pitchFamily="34" charset="0"/>
              </a:rPr>
              <a:t>. (ERP : Enterprise Resource Planning)</a:t>
            </a:r>
            <a:endParaRPr lang="fr-FR" dirty="0">
              <a:latin typeface="Trebuchet MS" pitchFamily="34" charset="0"/>
            </a:endParaRP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4040048"/>
            <a:ext cx="2852738" cy="691942"/>
            <a:chOff x="7970663" y="5215655"/>
            <a:chExt cx="3265114" cy="789120"/>
          </a:xfrm>
        </p:grpSpPr>
        <p:pic>
          <p:nvPicPr>
            <p:cNvPr id="23" name="Image 12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 14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7415" name="Image 17"/>
          <p:cNvPicPr>
            <a:picLocks noChangeAspect="1"/>
          </p:cNvPicPr>
          <p:nvPr/>
        </p:nvPicPr>
        <p:blipFill>
          <a:blip r:embed="rId2" cstate="print"/>
          <a:srcRect t="2063"/>
          <a:stretch>
            <a:fillRect/>
          </a:stretch>
        </p:blipFill>
        <p:spPr bwMode="auto">
          <a:xfrm>
            <a:off x="323528" y="1779662"/>
            <a:ext cx="4536504" cy="2978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47122" y="3990181"/>
            <a:ext cx="2852738" cy="957832"/>
            <a:chOff x="7970663" y="5111132"/>
            <a:chExt cx="3265114" cy="1092286"/>
          </a:xfrm>
        </p:grpSpPr>
        <p:pic>
          <p:nvPicPr>
            <p:cNvPr id="17421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20507" y="511113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80935" y="5824903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80"/>
              <a:ext cx="3265114" cy="94764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Sociétés d’audit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de conseil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tous secteurs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52120" y="2139702"/>
            <a:ext cx="25922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Théorie du décisionnel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Management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et gestion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projet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Reporting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7419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707705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2715766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Business intelligence et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analytics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</a:t>
            </a:r>
            <a:r>
              <a:rPr lang="fr-FR" dirty="0">
                <a:latin typeface="Trebuchet MS" pitchFamily="34" charset="0"/>
              </a:rPr>
              <a:t>en place les outils apportant au dirigeant de l’entreprise une </a:t>
            </a:r>
            <a:r>
              <a:rPr lang="fr-FR" dirty="0" smtClean="0">
                <a:latin typeface="Trebuchet MS" pitchFamily="34" charset="0"/>
              </a:rPr>
              <a:t>information directement exploitable sur la stratégie à adopter.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754236"/>
            <a:ext cx="7884319" cy="18895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Mathématiques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 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933355" y="3651870"/>
            <a:ext cx="2455069" cy="1134441"/>
            <a:chOff x="7888894" y="5154552"/>
            <a:chExt cx="3273287" cy="1511592"/>
          </a:xfrm>
        </p:grpSpPr>
        <p:pic>
          <p:nvPicPr>
            <p:cNvPr id="19468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636873" y="6287629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435345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Santé,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Sécurité, Environnement, Marketing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19463" name="Image 17"/>
          <p:cNvPicPr>
            <a:picLocks noChangeAspect="1"/>
          </p:cNvPicPr>
          <p:nvPr/>
        </p:nvPicPr>
        <p:blipFill>
          <a:blip r:embed="rId4" cstate="print"/>
          <a:srcRect t="2795"/>
          <a:stretch>
            <a:fillRect/>
          </a:stretch>
        </p:blipFill>
        <p:spPr bwMode="auto">
          <a:xfrm>
            <a:off x="323528" y="1779662"/>
            <a:ext cx="4536504" cy="29430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24128" y="1995686"/>
            <a:ext cx="2808311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API (Application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Interfaces)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9466" name="Picture 3" descr="\\damorien\home\Echange Com\Logos\Dérivés EISTI\Logos options\logo-ia-logo blan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067694"/>
            <a:ext cx="1368152" cy="7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4" descr="C:\Users\afr\Desktop\2018 picto blanc I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23678"/>
            <a:ext cx="1082279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Intelligence artificielle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en œuvre des techniques visant à permettre aux machines d’imiter une forme d’intelligence réelle.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679282" y="4045009"/>
            <a:ext cx="2455069" cy="830997"/>
            <a:chOff x="7888894" y="5154552"/>
            <a:chExt cx="3273287" cy="1107630"/>
          </a:xfrm>
        </p:grpSpPr>
        <p:pic>
          <p:nvPicPr>
            <p:cNvPr id="2049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107630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Publicité, Banques,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Transports, Télécoms,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SI, Industrie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2048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2515"/>
            <a:ext cx="4536504" cy="29402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76056" y="1635646"/>
            <a:ext cx="3734991" cy="230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Statistiques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Optimisation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Bases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données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0491" name="Image 23"/>
          <p:cNvPicPr>
            <a:picLocks noChangeAspect="1"/>
          </p:cNvPicPr>
          <p:nvPr/>
        </p:nvPicPr>
        <p:blipFill>
          <a:blip r:embed="rId5" cstate="print"/>
          <a:srcRect t="8885" b="8026"/>
          <a:stretch>
            <a:fillRect/>
          </a:stretch>
        </p:blipFill>
        <p:spPr bwMode="auto">
          <a:xfrm>
            <a:off x="7956376" y="2355726"/>
            <a:ext cx="867887" cy="7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 2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211710"/>
            <a:ext cx="820110" cy="8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Data science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Créer </a:t>
            </a:r>
            <a:r>
              <a:rPr lang="fr-FR" dirty="0">
                <a:latin typeface="Trebuchet MS" pitchFamily="34" charset="0"/>
              </a:rPr>
              <a:t>des méthodes de tri et d'analyse de données massives, afin d'en extraire des informations ayant de la valeur.</a:t>
            </a:r>
            <a:endParaRPr lang="en-GB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24128" y="3939904"/>
            <a:ext cx="2455069" cy="864335"/>
            <a:chOff x="7888895" y="5109582"/>
            <a:chExt cx="3273288" cy="1152645"/>
          </a:xfrm>
        </p:grpSpPr>
        <p:pic>
          <p:nvPicPr>
            <p:cNvPr id="21517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5" y="5154040"/>
              <a:ext cx="3273288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1511" name="Image 17"/>
          <p:cNvPicPr>
            <a:picLocks noChangeAspect="1"/>
          </p:cNvPicPr>
          <p:nvPr/>
        </p:nvPicPr>
        <p:blipFill>
          <a:blip r:embed="rId4" cstate="print"/>
          <a:srcRect t="2679"/>
          <a:stretch>
            <a:fillRect/>
          </a:stretch>
        </p:blipFill>
        <p:spPr bwMode="auto">
          <a:xfrm>
            <a:off x="323528" y="1851670"/>
            <a:ext cx="4536504" cy="29335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96136" y="1771973"/>
            <a:ext cx="2520279" cy="2167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marché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des risques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Gestion de portefeuille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Outils informatiques appliqués à la finance</a:t>
            </a:r>
          </a:p>
        </p:txBody>
      </p:sp>
      <p:pic>
        <p:nvPicPr>
          <p:cNvPr id="21515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101" y="1851670"/>
            <a:ext cx="945051" cy="9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923678"/>
            <a:ext cx="972053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financière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Utiliser </a:t>
            </a:r>
            <a:r>
              <a:rPr lang="fr-FR" dirty="0">
                <a:latin typeface="Trebuchet MS" pitchFamily="34" charset="0"/>
              </a:rPr>
              <a:t>l’informatique et les mathématiques pour </a:t>
            </a:r>
            <a:r>
              <a:rPr lang="fr-FR" dirty="0" smtClean="0">
                <a:latin typeface="Trebuchet MS" pitchFamily="34" charset="0"/>
              </a:rPr>
              <a:t>comprendre, analyser et agir sur </a:t>
            </a:r>
            <a:r>
              <a:rPr lang="fr-FR" dirty="0">
                <a:latin typeface="Trebuchet MS" pitchFamily="34" charset="0"/>
              </a:rPr>
              <a:t>les marchés financiers.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563638"/>
            <a:ext cx="266429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Systèmes d’informations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Modélisation mathématique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Java et Java EE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17331" y="3985832"/>
            <a:ext cx="2455069" cy="864335"/>
            <a:chOff x="7888894" y="5109582"/>
            <a:chExt cx="3273287" cy="1152645"/>
          </a:xfrm>
        </p:grpSpPr>
        <p:pic>
          <p:nvPicPr>
            <p:cNvPr id="22541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040"/>
              <a:ext cx="3273287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2535" name="Image 17"/>
          <p:cNvPicPr>
            <a:picLocks noChangeAspect="1"/>
          </p:cNvPicPr>
          <p:nvPr/>
        </p:nvPicPr>
        <p:blipFill>
          <a:blip r:embed="rId4" cstate="print"/>
          <a:srcRect r="5288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53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216" y="2175073"/>
            <a:ext cx="827710" cy="8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C:\Users\afr\Desktop\2018 Picto Financ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923678"/>
            <a:ext cx="1495425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Finance et technologies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Anticiper </a:t>
            </a:r>
            <a:r>
              <a:rPr lang="fr-FR" dirty="0">
                <a:latin typeface="Trebuchet MS" pitchFamily="34" charset="0"/>
              </a:rPr>
              <a:t>les besoins du secteur financier en termes de nouvelles </a:t>
            </a:r>
            <a:r>
              <a:rPr lang="fr-FR" dirty="0" smtClean="0">
                <a:latin typeface="Trebuchet MS" pitchFamily="34" charset="0"/>
              </a:rPr>
              <a:t>technologies.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982" y="3788075"/>
            <a:ext cx="2455069" cy="1087931"/>
            <a:chOff x="7879378" y="5154553"/>
            <a:chExt cx="3273287" cy="1451127"/>
          </a:xfrm>
        </p:grpSpPr>
        <p:pic>
          <p:nvPicPr>
            <p:cNvPr id="2356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74226" y="5154553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8419" y="6161460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79378" y="5168844"/>
              <a:ext cx="3273287" cy="1436836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Aéronautique,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Environnement,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Géologie,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Astronomie…</a:t>
              </a:r>
            </a:p>
          </p:txBody>
        </p:sp>
      </p:grpSp>
      <p:pic>
        <p:nvPicPr>
          <p:cNvPr id="23559" name="Image 17"/>
          <p:cNvPicPr>
            <a:picLocks noChangeAspect="1"/>
          </p:cNvPicPr>
          <p:nvPr/>
        </p:nvPicPr>
        <p:blipFill>
          <a:blip r:embed="rId4" cstate="print"/>
          <a:srcRect t="2674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652121" y="1707654"/>
            <a:ext cx="2376263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Calcul hautes performances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 innovante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 de neurones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356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851670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1779662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mathématique et simulation informatique</a:t>
            </a:r>
            <a:endParaRPr lang="fr-FR" sz="2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Comprendre, développer et modéliser des </a:t>
            </a:r>
            <a:r>
              <a:rPr lang="fr-FR" dirty="0">
                <a:latin typeface="Trebuchet MS" pitchFamily="34" charset="0"/>
              </a:rPr>
              <a:t>phénomènes réels afin de les analyser et de mieux les prévoir</a:t>
            </a:r>
            <a:r>
              <a:rPr lang="fr-FR" dirty="0" smtClean="0">
                <a:latin typeface="Trebuchet MS" pitchFamily="34" charset="0"/>
              </a:rPr>
              <a:t>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1520" y="1131590"/>
            <a:ext cx="8424936" cy="4339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Trouver une solution technique et technologique à un problème donné.</a:t>
            </a:r>
          </a:p>
        </p:txBody>
      </p:sp>
      <p:pic>
        <p:nvPicPr>
          <p:cNvPr id="9222" name="Image 8" descr="Mots-clé ingéni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9662"/>
            <a:ext cx="3322367" cy="3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métier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491630"/>
            <a:ext cx="56166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Pour cela, il fait appel à ses connaissances scientifiques mais aussi à ses softs-</a:t>
            </a:r>
            <a:r>
              <a:rPr lang="fr-FR" altLang="fr-FR" dirty="0" err="1" smtClean="0">
                <a:latin typeface="Trebuchet MS" pitchFamily="34" charset="0"/>
              </a:rPr>
              <a:t>skills</a:t>
            </a:r>
            <a:r>
              <a:rPr lang="fr-FR" altLang="fr-FR" dirty="0" smtClean="0">
                <a:latin typeface="Trebuchet MS" pitchFamily="34" charset="0"/>
              </a:rPr>
              <a:t> (management, gestion, économie, culture générale…)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doit pouvoir s’adapter à son environnement.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C’est pourquoi il est très polyvalent et peut travailler dans n’importe quel domaine.</a:t>
            </a:r>
            <a:endParaRPr lang="fr-FR" dirty="0"/>
          </a:p>
        </p:txBody>
      </p:sp>
    </p:spTree>
  </p:cSld>
  <p:clrMapOvr>
    <a:masterClrMapping/>
  </p:clrMapOvr>
  <p:transition spd="med" advTm="5000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738073" y="2247714"/>
            <a:ext cx="3887926" cy="1264888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 Quels métiers à la sortie ?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 Quel taux d’insertion à la sortie ?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 Quel salaire à l’embauche ?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3986" y="2444137"/>
            <a:ext cx="3509933" cy="1264439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Y a-t-il des doubles-diplômes ?</a:t>
            </a:r>
          </a:p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 Et l’international ?</a:t>
            </a:r>
            <a:endParaRPr lang="fr-FR" altLang="fr-FR" dirty="0">
              <a:latin typeface="Trebuchet MS" pitchFamily="34" charset="0"/>
            </a:endParaRP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endParaRPr lang="fr-FR" altLang="fr-FR" dirty="0">
              <a:latin typeface="Sansation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025" y="1653648"/>
            <a:ext cx="2542986" cy="433827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Sansation" charset="0"/>
              </a:rPr>
              <a:t> </a:t>
            </a:r>
            <a:r>
              <a:rPr lang="fr-FR" altLang="fr-FR" dirty="0" smtClean="0">
                <a:latin typeface="Trebuchet MS" pitchFamily="34" charset="0"/>
              </a:rPr>
              <a:t>Quels enseignements?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0024" y="3759883"/>
            <a:ext cx="2749774" cy="433891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 Quelle reconnaissance ?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0" y="12638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Comment choisir son école?</a:t>
            </a:r>
          </a:p>
          <a:p>
            <a:pPr algn="ctr"/>
            <a:r>
              <a:rPr lang="fr-FR" sz="28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en se posant les bonnes questions !</a:t>
            </a:r>
            <a:endParaRPr lang="fr-FR" sz="28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30075" y="1707654"/>
            <a:ext cx="7884319" cy="2146731"/>
          </a:xfrm>
          <a:prstGeom prst="rect">
            <a:avLst/>
          </a:prstGeom>
        </p:spPr>
        <p:txBody>
          <a:bodyPr lIns="68571" tIns="34285" rIns="68571" bIns="34285">
            <a:spAutoFit/>
          </a:bodyPr>
          <a:lstStyle/>
          <a:p>
            <a:pPr marL="257141" indent="-25714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Participe au progrès</a:t>
            </a:r>
          </a:p>
          <a:p>
            <a:pPr marL="257141" indent="-25714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Invente</a:t>
            </a:r>
            <a:r>
              <a:rPr lang="fr-FR" altLang="fr-FR" dirty="0">
                <a:latin typeface="Trebuchet MS" pitchFamily="34" charset="0"/>
              </a:rPr>
              <a:t>, améliore, conseille, fait fonctionner, conçoit, fabrique…</a:t>
            </a:r>
          </a:p>
          <a:p>
            <a:pPr marL="257141" indent="-25714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Travaille </a:t>
            </a:r>
            <a:r>
              <a:rPr lang="fr-FR" altLang="fr-FR" dirty="0">
                <a:latin typeface="Trebuchet MS" pitchFamily="34" charset="0"/>
              </a:rPr>
              <a:t>en </a:t>
            </a:r>
            <a:r>
              <a:rPr lang="fr-FR" altLang="fr-FR" dirty="0" smtClean="0">
                <a:latin typeface="Trebuchet MS" pitchFamily="34" charset="0"/>
              </a:rPr>
              <a:t>équipe, manage une équipe</a:t>
            </a:r>
            <a:endParaRPr lang="fr-FR" altLang="fr-FR" dirty="0">
              <a:latin typeface="Trebuchet MS" pitchFamily="34" charset="0"/>
            </a:endParaRPr>
          </a:p>
          <a:p>
            <a:pPr marL="257141" indent="-25714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Bon niveau </a:t>
            </a:r>
            <a:r>
              <a:rPr lang="fr-FR" altLang="fr-FR" dirty="0" smtClean="0">
                <a:latin typeface="Trebuchet MS" pitchFamily="34" charset="0"/>
              </a:rPr>
              <a:t>d’anglais</a:t>
            </a:r>
          </a:p>
          <a:p>
            <a:pPr marL="257141" indent="-257141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Mobile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Mais aussi…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602057" y="1653648"/>
            <a:ext cx="6101883" cy="2839229"/>
          </a:xfrm>
          <a:prstGeom prst="rect">
            <a:avLst/>
          </a:prstGeom>
        </p:spPr>
        <p:txBody>
          <a:bodyPr wrap="square" lIns="68571" tIns="34285" rIns="68571" bIns="34285" numCol="2">
            <a:spAutoFit/>
          </a:bodyPr>
          <a:lstStyle/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Agriculture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Agroalimentaire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Aménagement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Automatique</a:t>
            </a:r>
            <a:endParaRPr lang="fr-FR" altLang="fr-FR" dirty="0">
              <a:latin typeface="Trebuchet MS" pitchFamily="34" charset="0"/>
            </a:endParaRP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Bâtiment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Biologie</a:t>
            </a:r>
            <a:endParaRPr lang="fr-FR" altLang="fr-FR" dirty="0">
              <a:latin typeface="Trebuchet MS" pitchFamily="34" charset="0"/>
            </a:endParaRP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Chimie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Électricité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Électronique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Environnement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Génie civil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Génie médical</a:t>
            </a:r>
          </a:p>
          <a:p>
            <a:pPr marL="257141"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Informatique</a:t>
            </a:r>
            <a:endParaRPr lang="fr-FR" altLang="fr-FR" dirty="0">
              <a:latin typeface="Trebuchet MS" pitchFamily="34" charset="0"/>
            </a:endParaRPr>
          </a:p>
          <a:p>
            <a:pPr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Mathématiques</a:t>
            </a:r>
          </a:p>
          <a:p>
            <a:pPr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Matériaux</a:t>
            </a:r>
          </a:p>
          <a:p>
            <a:pPr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Mécanique</a:t>
            </a:r>
          </a:p>
          <a:p>
            <a:pPr indent="-257141">
              <a:buClr>
                <a:schemeClr val="bg1"/>
              </a:buClr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Sciences de la terre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8074" y="1059582"/>
            <a:ext cx="7559855" cy="346239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marL="257141" indent="-257141"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</a:t>
            </a:r>
            <a:r>
              <a:rPr lang="fr-FR" altLang="fr-FR" dirty="0" smtClean="0">
                <a:latin typeface="Trebuchet MS" pitchFamily="34" charset="0"/>
                <a:cs typeface="Sakkal Majalla" pitchFamily="2" charset="-78"/>
              </a:rPr>
              <a:t>existe 25 grands domaines de l’ingénierie. Voici quelques exemples </a:t>
            </a:r>
            <a:r>
              <a:rPr lang="fr-FR" altLang="fr-FR" dirty="0" smtClean="0">
                <a:latin typeface="Trebuchet MS" pitchFamily="34" charset="0"/>
              </a:rPr>
              <a:t>: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différents domaines de l’ingénierie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1382" y="4708922"/>
            <a:ext cx="291666" cy="441722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>
            <a:outerShdw dist="38184" dir="2700000" algn="ctr" rotWithShape="0">
              <a:srgbClr val="000000">
                <a:alpha val="40033"/>
              </a:srgbClr>
            </a:outerShdw>
          </a:effectLst>
        </p:spPr>
      </p:pic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254745" y="1025129"/>
            <a:ext cx="2559231" cy="113466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smtClean="0">
                <a:latin typeface="Trebuchet MS" pitchFamily="34" charset="0"/>
              </a:rPr>
              <a:t>Après </a:t>
            </a:r>
            <a:r>
              <a:rPr lang="en-GB" sz="1600" dirty="0" err="1" smtClean="0">
                <a:latin typeface="Trebuchet MS" pitchFamily="34" charset="0"/>
              </a:rPr>
              <a:t>une</a:t>
            </a:r>
            <a:r>
              <a:rPr lang="en-GB" sz="1600" dirty="0" smtClean="0">
                <a:latin typeface="Trebuchet MS" pitchFamily="34" charset="0"/>
              </a:rPr>
              <a:t> </a:t>
            </a:r>
            <a:r>
              <a:rPr lang="en-GB" sz="1600" dirty="0" err="1" smtClean="0">
                <a:latin typeface="Trebuchet MS" pitchFamily="34" charset="0"/>
              </a:rPr>
              <a:t>classe</a:t>
            </a:r>
            <a:r>
              <a:rPr lang="en-GB" sz="1600" dirty="0" smtClean="0">
                <a:latin typeface="Trebuchet MS" pitchFamily="34" charset="0"/>
              </a:rPr>
              <a:t> </a:t>
            </a:r>
            <a:r>
              <a:rPr lang="en-GB" sz="1600" dirty="0" err="1" smtClean="0">
                <a:latin typeface="Trebuchet MS" pitchFamily="34" charset="0"/>
              </a:rPr>
              <a:t>préparatoire</a:t>
            </a:r>
            <a:endParaRPr lang="en-GB" sz="1600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smtClean="0">
                <a:latin typeface="Trebuchet MS" pitchFamily="34" charset="0"/>
              </a:rPr>
              <a:t>CPGE </a:t>
            </a:r>
            <a:r>
              <a:rPr lang="en-GB" sz="1600" dirty="0">
                <a:latin typeface="Trebuchet MS" pitchFamily="34" charset="0"/>
              </a:rPr>
              <a:t>(+2)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39552" y="1025129"/>
            <a:ext cx="2461650" cy="113466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smtClean="0">
                <a:latin typeface="Trebuchet MS" pitchFamily="34" charset="0"/>
              </a:rPr>
              <a:t>Après un </a:t>
            </a:r>
            <a:r>
              <a:rPr lang="en-GB" sz="1600" dirty="0" err="1" smtClean="0">
                <a:latin typeface="Trebuchet MS" pitchFamily="34" charset="0"/>
              </a:rPr>
              <a:t>Bac</a:t>
            </a:r>
            <a:r>
              <a:rPr lang="en-GB" sz="1600" dirty="0" smtClean="0">
                <a:latin typeface="Trebuchet MS" pitchFamily="34" charset="0"/>
              </a:rPr>
              <a:t> </a:t>
            </a:r>
            <a:r>
              <a:rPr lang="en-GB" sz="1600" dirty="0">
                <a:latin typeface="Trebuchet MS" pitchFamily="34" charset="0"/>
              </a:rPr>
              <a:t>S</a:t>
            </a:r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3236905" y="2283718"/>
            <a:ext cx="2559231" cy="24943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err="1">
                <a:latin typeface="Trebuchet MS" pitchFamily="34" charset="0"/>
              </a:rPr>
              <a:t>Concours</a:t>
            </a:r>
            <a:r>
              <a:rPr lang="en-GB" sz="1600" dirty="0">
                <a:latin typeface="Trebuchet MS" pitchFamily="34" charset="0"/>
              </a:rPr>
              <a:t> </a:t>
            </a:r>
            <a:r>
              <a:rPr lang="en-GB" sz="1600" dirty="0" err="1" smtClean="0">
                <a:latin typeface="Trebuchet MS" pitchFamily="34" charset="0"/>
              </a:rPr>
              <a:t>Commun</a:t>
            </a:r>
            <a:r>
              <a:rPr lang="en-GB" sz="1600" dirty="0" smtClean="0">
                <a:latin typeface="Trebuchet MS" pitchFamily="34" charset="0"/>
              </a:rPr>
              <a:t> INP, </a:t>
            </a: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smtClean="0">
                <a:latin typeface="Trebuchet MS" pitchFamily="34" charset="0"/>
              </a:rPr>
              <a:t>Mines-</a:t>
            </a:r>
            <a:r>
              <a:rPr lang="en-GB" sz="1600" dirty="0" err="1" smtClean="0">
                <a:latin typeface="Trebuchet MS" pitchFamily="34" charset="0"/>
              </a:rPr>
              <a:t>Ponts</a:t>
            </a:r>
            <a:r>
              <a:rPr lang="en-GB" sz="1600" dirty="0">
                <a:latin typeface="Trebuchet MS" pitchFamily="34" charset="0"/>
              </a:rPr>
              <a:t>, </a:t>
            </a:r>
            <a:endParaRPr lang="en-GB" sz="1600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err="1" smtClean="0">
                <a:latin typeface="Trebuchet MS" pitchFamily="34" charset="0"/>
              </a:rPr>
              <a:t>Centrale-Supelec</a:t>
            </a:r>
            <a:r>
              <a:rPr lang="en-GB" sz="1600" dirty="0" smtClean="0">
                <a:latin typeface="Trebuchet MS" pitchFamily="34" charset="0"/>
              </a:rPr>
              <a:t>, </a:t>
            </a:r>
            <a:r>
              <a:rPr lang="en-GB" sz="1600" dirty="0" err="1" smtClean="0">
                <a:latin typeface="Trebuchet MS" pitchFamily="34" charset="0"/>
              </a:rPr>
              <a:t>Banque</a:t>
            </a:r>
            <a:r>
              <a:rPr lang="en-GB" sz="1600" dirty="0" smtClean="0">
                <a:latin typeface="Trebuchet MS" pitchFamily="34" charset="0"/>
              </a:rPr>
              <a:t> PT, </a:t>
            </a:r>
            <a:r>
              <a:rPr lang="en-GB" sz="1600" dirty="0" err="1" smtClean="0">
                <a:latin typeface="Trebuchet MS" pitchFamily="34" charset="0"/>
              </a:rPr>
              <a:t>Polytechnique</a:t>
            </a:r>
            <a:r>
              <a:rPr lang="en-GB" sz="1600" dirty="0" smtClean="0">
                <a:latin typeface="Trebuchet MS" pitchFamily="34" charset="0"/>
              </a:rPr>
              <a:t>, ENS, E3A...</a:t>
            </a:r>
            <a:endParaRPr lang="en-GB" sz="1600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dirty="0">
                <a:latin typeface="Trebuchet MS" pitchFamily="34" charset="0"/>
              </a:rPr>
              <a:t>Diplôme </a:t>
            </a:r>
            <a:r>
              <a:rPr lang="fr-FR" dirty="0" smtClean="0">
                <a:latin typeface="Trebuchet MS" pitchFamily="34" charset="0"/>
              </a:rPr>
              <a:t>d’Ingénieur</a:t>
            </a: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dirty="0" smtClean="0">
                <a:latin typeface="Trebuchet MS" pitchFamily="34" charset="0"/>
              </a:rPr>
              <a:t> </a:t>
            </a:r>
            <a:r>
              <a:rPr lang="fr-FR" dirty="0">
                <a:latin typeface="Trebuchet MS" pitchFamily="34" charset="0"/>
              </a:rPr>
              <a:t>en 3 ans</a:t>
            </a:r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539552" y="2257425"/>
            <a:ext cx="2461650" cy="24943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>
              <a:buFont typeface="Arial" pitchFamily="34" charset="0"/>
              <a:buChar char="•"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600" dirty="0" smtClean="0">
                <a:latin typeface="Trebuchet MS" pitchFamily="34" charset="0"/>
              </a:rPr>
              <a:t> Les concours communs</a:t>
            </a: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400" dirty="0" smtClean="0">
                <a:latin typeface="Trebuchet MS" pitchFamily="34" charset="0"/>
              </a:rPr>
              <a:t>Concours </a:t>
            </a:r>
            <a:r>
              <a:rPr lang="fr-FR" sz="1400" dirty="0">
                <a:latin typeface="Trebuchet MS" pitchFamily="34" charset="0"/>
              </a:rPr>
              <a:t>Avenir, Puissance </a:t>
            </a:r>
            <a:r>
              <a:rPr lang="fr-FR" sz="1400" dirty="0" smtClean="0">
                <a:latin typeface="Trebuchet MS" pitchFamily="34" charset="0"/>
              </a:rPr>
              <a:t>Alpha, </a:t>
            </a:r>
            <a:r>
              <a:rPr lang="fr-FR" sz="1400" dirty="0" err="1" smtClean="0">
                <a:latin typeface="Trebuchet MS" pitchFamily="34" charset="0"/>
              </a:rPr>
              <a:t>Advance</a:t>
            </a:r>
            <a:r>
              <a:rPr lang="fr-FR" sz="1400" dirty="0" smtClean="0">
                <a:latin typeface="Trebuchet MS" pitchFamily="34" charset="0"/>
              </a:rPr>
              <a:t>, GEIPI-</a:t>
            </a:r>
            <a:r>
              <a:rPr lang="fr-FR" sz="1400" dirty="0" err="1" smtClean="0">
                <a:latin typeface="Trebuchet MS" pitchFamily="34" charset="0"/>
              </a:rPr>
              <a:t>Polytech</a:t>
            </a:r>
            <a:r>
              <a:rPr lang="fr-FR" sz="1400" dirty="0" smtClean="0">
                <a:latin typeface="Trebuchet MS" pitchFamily="34" charset="0"/>
              </a:rPr>
              <a:t>…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600" dirty="0" smtClean="0">
                <a:latin typeface="Trebuchet MS" pitchFamily="34" charset="0"/>
              </a:rPr>
              <a:t> Procédures communes</a:t>
            </a: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400" dirty="0" smtClean="0">
                <a:latin typeface="Trebuchet MS" pitchFamily="34" charset="0"/>
              </a:rPr>
              <a:t>UT, INSA…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600" dirty="0" smtClean="0">
                <a:latin typeface="Trebuchet MS" pitchFamily="34" charset="0"/>
              </a:rPr>
              <a:t> Écoles indépendantes</a:t>
            </a:r>
            <a:endParaRPr lang="fr-FR" sz="1600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dirty="0">
                <a:latin typeface="Trebuchet MS" pitchFamily="34" charset="0"/>
              </a:rPr>
              <a:t>Diplôme </a:t>
            </a:r>
            <a:r>
              <a:rPr lang="fr-FR" dirty="0" smtClean="0">
                <a:latin typeface="Trebuchet MS" pitchFamily="34" charset="0"/>
              </a:rPr>
              <a:t>d’Ingénieur </a:t>
            </a:r>
            <a:r>
              <a:rPr lang="fr-FR" dirty="0">
                <a:latin typeface="Trebuchet MS" pitchFamily="34" charset="0"/>
              </a:rPr>
              <a:t>en 5 ans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033198" y="1025129"/>
            <a:ext cx="2499242" cy="1134665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en-GB" sz="1600" dirty="0" smtClean="0">
                <a:latin typeface="Trebuchet MS" pitchFamily="34" charset="0"/>
              </a:rPr>
              <a:t>Après un DUT</a:t>
            </a:r>
            <a:r>
              <a:rPr lang="en-GB" sz="1600" dirty="0">
                <a:latin typeface="Trebuchet MS" pitchFamily="34" charset="0"/>
              </a:rPr>
              <a:t>, BTS, </a:t>
            </a:r>
            <a:r>
              <a:rPr lang="en-GB" sz="1600" dirty="0" smtClean="0">
                <a:latin typeface="Trebuchet MS" pitchFamily="34" charset="0"/>
              </a:rPr>
              <a:t>Licence (+2/+3</a:t>
            </a:r>
            <a:r>
              <a:rPr lang="en-GB" sz="1600" dirty="0">
                <a:latin typeface="Trebuchet MS" pitchFamily="34" charset="0"/>
              </a:rPr>
              <a:t>)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177214" y="2257425"/>
            <a:ext cx="2499242" cy="2494360"/>
          </a:xfrm>
          <a:prstGeom prst="rect">
            <a:avLst/>
          </a:prstGeom>
          <a:noFill/>
          <a:ln w="12600" cap="sq">
            <a:noFill/>
            <a:miter lim="800000"/>
            <a:headEnd/>
            <a:tailEnd/>
          </a:ln>
          <a:effectLst/>
        </p:spPr>
        <p:txBody>
          <a:bodyPr lIns="67491" tIns="35095" rIns="67491" bIns="35095" anchor="ctr"/>
          <a:lstStyle/>
          <a:p>
            <a:pPr>
              <a:buFont typeface="Arial" pitchFamily="34" charset="0"/>
              <a:buChar char="•"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600" dirty="0" smtClean="0">
                <a:latin typeface="Trebuchet MS" pitchFamily="34" charset="0"/>
              </a:rPr>
              <a:t> Admissions parallèles </a:t>
            </a:r>
          </a:p>
          <a:p>
            <a:pPr>
              <a:buFont typeface="Arial" pitchFamily="34" charset="0"/>
              <a:buChar char="•"/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sz="1600" dirty="0" smtClean="0">
                <a:latin typeface="Trebuchet MS" pitchFamily="34" charset="0"/>
              </a:rPr>
              <a:t> Concours </a:t>
            </a:r>
            <a:r>
              <a:rPr lang="fr-FR" sz="1600" dirty="0">
                <a:latin typeface="Trebuchet MS" pitchFamily="34" charset="0"/>
              </a:rPr>
              <a:t>national d’admission dans les grandes </a:t>
            </a:r>
            <a:r>
              <a:rPr lang="fr-FR" sz="1600" dirty="0" smtClean="0">
                <a:latin typeface="Trebuchet MS" pitchFamily="34" charset="0"/>
              </a:rPr>
              <a:t>écoles… </a:t>
            </a:r>
            <a:endParaRPr lang="fr-FR" sz="1600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 smtClean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endParaRPr lang="fr-FR" dirty="0">
              <a:latin typeface="Trebuchet MS" pitchFamily="34" charset="0"/>
            </a:endParaRPr>
          </a:p>
          <a:p>
            <a:pPr algn="ctr">
              <a:tabLst>
                <a:tab pos="0" algn="l"/>
                <a:tab pos="685709" algn="l"/>
                <a:tab pos="1371417" algn="l"/>
                <a:tab pos="2057126" algn="l"/>
                <a:tab pos="2742834" algn="l"/>
                <a:tab pos="3428543" algn="l"/>
                <a:tab pos="4114251" algn="l"/>
                <a:tab pos="4799960" algn="l"/>
                <a:tab pos="5485668" algn="l"/>
                <a:tab pos="6171377" algn="l"/>
                <a:tab pos="6857086" algn="l"/>
                <a:tab pos="7542794" algn="l"/>
              </a:tabLst>
            </a:pPr>
            <a:r>
              <a:rPr lang="fr-FR" dirty="0">
                <a:latin typeface="Trebuchet MS" pitchFamily="34" charset="0"/>
              </a:rPr>
              <a:t>Diplôme </a:t>
            </a:r>
            <a:r>
              <a:rPr lang="fr-FR" dirty="0" smtClean="0">
                <a:latin typeface="Trebuchet MS" pitchFamily="34" charset="0"/>
              </a:rPr>
              <a:t>d’Ingénieur </a:t>
            </a:r>
            <a:r>
              <a:rPr lang="fr-FR" dirty="0">
                <a:latin typeface="Trebuchet MS" pitchFamily="34" charset="0"/>
              </a:rPr>
              <a:t>en 3 ans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Intégrer une école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H="1">
            <a:off x="2915816" y="1059582"/>
            <a:ext cx="360040" cy="388843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5796136" y="1059582"/>
            <a:ext cx="360040" cy="3888432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7233" y="3340894"/>
            <a:ext cx="2072879" cy="1432322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552" y="3704035"/>
            <a:ext cx="2244328" cy="706040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40048" y="1635646"/>
            <a:ext cx="2519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Membre de la Conférence des Grandes Écoles ?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03848" y="163564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Habilitée par la Commission des Titres d’Ingénieur ?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07504" y="269235"/>
            <a:ext cx="8856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Testez la reconnaissance de l’École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228184" y="1923678"/>
            <a:ext cx="27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Reconnue par l’État?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028" name="Picture 4" descr="\\damorien\home\Prospection\Forums Lycées\Powerpoint\Archive\2018 Eléments ppt\EESPIG_compact_label_02_RVB_reser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63838"/>
            <a:ext cx="2664296" cy="12352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969069"/>
            <a:ext cx="7884319" cy="1890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Informatique 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113" y="3723878"/>
            <a:ext cx="2736304" cy="877491"/>
            <a:chOff x="7888894" y="5154552"/>
            <a:chExt cx="3273287" cy="923331"/>
          </a:xfrm>
        </p:grpSpPr>
        <p:pic>
          <p:nvPicPr>
            <p:cNvPr id="12300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440196"/>
              <a:ext cx="3273287" cy="3420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GB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</p:txBody>
        </p:sp>
      </p:grpSp>
      <p:pic>
        <p:nvPicPr>
          <p:cNvPr id="12295" name="Image 17"/>
          <p:cNvPicPr>
            <a:picLocks noChangeAspect="1"/>
          </p:cNvPicPr>
          <p:nvPr/>
        </p:nvPicPr>
        <p:blipFill>
          <a:blip r:embed="rId4" cstate="print"/>
          <a:srcRect r="7996"/>
          <a:stretch>
            <a:fillRect/>
          </a:stretch>
        </p:blipFill>
        <p:spPr bwMode="auto">
          <a:xfrm>
            <a:off x="323528" y="1779662"/>
            <a:ext cx="4536504" cy="3015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508104" y="1995686"/>
            <a:ext cx="2880320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Confidentialité des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Contrôle d’accès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Cryptographie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Hacking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229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283718"/>
            <a:ext cx="801340" cy="8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7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192813"/>
            <a:ext cx="64807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Sécurité informatique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Tester </a:t>
            </a:r>
            <a:r>
              <a:rPr lang="fr-FR" dirty="0">
                <a:latin typeface="Trebuchet MS" pitchFamily="34" charset="0"/>
              </a:rPr>
              <a:t>la fiabilité informatique et mettre en place des outils de sécurité.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6096" y="3939902"/>
            <a:ext cx="295232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Tous les secteurs </a:t>
            </a:r>
          </a:p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liés à internet</a:t>
            </a:r>
            <a:endParaRPr lang="fr-F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Visual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3919251"/>
            <a:ext cx="3114436" cy="884747"/>
            <a:chOff x="7913535" y="5154552"/>
            <a:chExt cx="3276794" cy="930128"/>
          </a:xfrm>
        </p:grpSpPr>
        <p:pic>
          <p:nvPicPr>
            <p:cNvPr id="1332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17041" y="5211059"/>
              <a:ext cx="3273288" cy="873621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Infographie, Jeu vidéo,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Applications mobiles,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Multimédia</a:t>
              </a:r>
            </a:p>
          </p:txBody>
        </p:sp>
      </p:grpSp>
      <p:pic>
        <p:nvPicPr>
          <p:cNvPr id="13319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63746"/>
            <a:ext cx="4536504" cy="3023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851670"/>
            <a:ext cx="3942160" cy="159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Imagerie numérique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virtuelle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augmentée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3D</a:t>
            </a:r>
          </a:p>
        </p:txBody>
      </p:sp>
      <p:pic>
        <p:nvPicPr>
          <p:cNvPr id="1332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11710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9233" y="2139702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Innover et développer des outils de </a:t>
            </a:r>
            <a:r>
              <a:rPr lang="fr-FR" dirty="0">
                <a:latin typeface="Trebuchet MS" pitchFamily="34" charset="0"/>
              </a:rPr>
              <a:t>traitement d’images interactives.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691</Words>
  <Application>Microsoft Office PowerPoint</Application>
  <PresentationFormat>Affichage à l'écran (16:9)</PresentationFormat>
  <Paragraphs>171</Paragraphs>
  <Slides>20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Sakkal Majalla</vt:lpstr>
      <vt:lpstr>Sansation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afr</dc:creator>
  <cp:lastModifiedBy>afr</cp:lastModifiedBy>
  <cp:revision>44</cp:revision>
  <dcterms:created xsi:type="dcterms:W3CDTF">2018-10-05T08:19:01Z</dcterms:created>
  <dcterms:modified xsi:type="dcterms:W3CDTF">2019-10-23T10:02:32Z</dcterms:modified>
</cp:coreProperties>
</file>