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BAE3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3"/>
  </p:normalViewPr>
  <p:slideViewPr>
    <p:cSldViewPr snapToGrid="0">
      <p:cViewPr>
        <p:scale>
          <a:sx n="100" d="100"/>
          <a:sy n="100" d="100"/>
        </p:scale>
        <p:origin x="1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313A-67B4-A64C-AD1F-B5509A085C4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79000-D7E7-7643-8474-801FB83C3F6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79000-D7E7-7643-8474-801FB83C3F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1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AC5A7-5932-9DC3-A055-45F7B9D87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93203-63A7-6E95-B6FE-862D0A271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AECBAA-0D1E-97FC-40CC-04A01503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9FDD-29C7-4742-A7A6-717669515DD7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7C2B9B-2470-97D4-BB38-B93CDBCA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0A11BF-5FC0-A164-E7A2-4B156513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A3-6022-AA4B-9F6B-DB201BD84A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7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A8096-1A3C-2A75-CCB8-7D8BAAC0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62B1C2-065F-932D-AA06-0A1AAC2FB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865AC4-FA77-83A8-DB67-760DA8F5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9FDD-29C7-4742-A7A6-717669515DD7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3448A-8764-0501-46E9-935AC9D1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A72150-68FF-7E3F-871E-4869AEEF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A3-6022-AA4B-9F6B-DB201BD84A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1F754E-C80B-52E7-284F-84B8FE83E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9D67E0-E866-AC31-9691-E5DF3D895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484170-ADC4-C97D-BE84-5FDF6512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9FDD-29C7-4742-A7A6-717669515DD7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BDFA35-4D89-AF02-485F-54C4994E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0AF95D-12FB-59A8-26E1-3CD38C47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A3-6022-AA4B-9F6B-DB201BD84A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3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C443D-9748-6AAD-EFF8-D2E907D9A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A841B-946E-9FD1-6BE1-C5FD74191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E5644A-428F-5049-0065-AC0F23CB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9FDD-29C7-4742-A7A6-717669515DD7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C02974-3CDF-E367-D53E-E4204FC4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E714FD-3FE9-E140-5925-D1248549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A3-6022-AA4B-9F6B-DB201BD84A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3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78826-8349-CF8E-A0A8-16BD1C7A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131CCA-FC92-B707-91D5-35F6D69C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987C68-87C9-7C70-141E-5CC6AB87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9FDD-29C7-4742-A7A6-717669515DD7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E09B2D-5882-9768-1462-600E590BD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EF035A-0CB6-C10B-5D37-3CA83459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A3-6022-AA4B-9F6B-DB201BD84A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23407-C2E8-5553-74CF-B08A4A82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237FDD-F319-69FC-F4F3-99604D63E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143E17-B42E-63D5-C3D3-AAD733948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6693DA-C9DF-94DD-EA4D-F8D4B623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9FDD-29C7-4742-A7A6-717669515DD7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B35365-E277-2A6B-4E25-B8607516B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3C2797-BE0D-5853-F4BC-46E2B4A3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A3-6022-AA4B-9F6B-DB201BD84A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7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67095-A1E8-C327-92ED-53E1F11E7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BEB5EE-A9C4-3D90-8CB8-B8D9D949A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5BDEF3-DC89-3233-DE96-BE12ACA6F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5A6B019-F27E-1E4F-2574-657936E29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028466-A916-35AA-275E-FA03651E6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08CDE4-9311-E6E4-DCCE-A3C33C76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9FDD-29C7-4742-A7A6-717669515DD7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02A76E-FC95-1121-FE78-CEB3CBF25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72B344A-0BF9-0F48-814B-858BE584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A3-6022-AA4B-9F6B-DB201BD84A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2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C3C5B-9A6E-F1FA-FE13-1655C3B2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08328E-C310-A4D0-419D-E20E02F6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9FDD-29C7-4742-A7A6-717669515DD7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899203-EDA9-7402-9EA4-4B2F5470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C18E79-4736-0C3E-7C39-511C7843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A3-6022-AA4B-9F6B-DB201BD84A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E19FBB-0A72-735F-AC21-80171D98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9FDD-29C7-4742-A7A6-717669515DD7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C487B5-52A9-D82A-1873-EB94CF5C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262B49-2196-BF46-1EBC-087999E4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A3-6022-AA4B-9F6B-DB201BD84A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281D3A-9615-E360-9A5D-AE4BD87A3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D5A931-CF2F-4046-D757-FB33FBC30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05720-F820-590D-08E9-6B3E9793E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E838FA-624F-DC23-1EDC-5D062714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9FDD-29C7-4742-A7A6-717669515DD7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B62CA3-B7EB-2038-99F4-453995F5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D76F1-CA6D-40E3-E1A8-F5237ECB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A3-6022-AA4B-9F6B-DB201BD84A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88FA2-B7E5-D007-4DE2-511B3B95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B27D8C-14D8-A714-D0A3-33A0FB7B5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03D062-82E6-91D0-2CDF-D2309F749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BD17FD-3B41-52E7-57FA-F4F4A32E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9FDD-29C7-4742-A7A6-717669515DD7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092346B-17FF-C639-8E7A-DB5BFECC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17ABA-9DD2-9D88-ABAD-BC806342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C91A3-6022-AA4B-9F6B-DB201BD84A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6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42B1D4B-996C-04CA-9BD4-BCF1D320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EEF828-8E7E-A772-84A2-8179E9FA7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D69A41-610C-BAD8-3D1F-4DDD1318A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29FDD-29C7-4742-A7A6-717669515DD7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F8C2B9-0F31-51D3-3A4C-2E755DB92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9E0EB3-0207-0EB0-A2F3-26AABEE41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C91A3-6022-AA4B-9F6B-DB201BD84A9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4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94BCBCFE-C9D8-30E6-1DCB-6D9B1EBFFB58}"/>
              </a:ext>
            </a:extLst>
          </p:cNvPr>
          <p:cNvSpPr/>
          <p:nvPr/>
        </p:nvSpPr>
        <p:spPr>
          <a:xfrm>
            <a:off x="7206748" y="804672"/>
            <a:ext cx="4402156" cy="47408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966FC7F4-739F-DED3-91D4-5151FEFD2023}"/>
              </a:ext>
            </a:extLst>
          </p:cNvPr>
          <p:cNvSpPr/>
          <p:nvPr/>
        </p:nvSpPr>
        <p:spPr>
          <a:xfrm>
            <a:off x="5503582" y="1435190"/>
            <a:ext cx="2456132" cy="3086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1EC370C-5EA6-899B-CCB6-81BD24E9EA1E}"/>
              </a:ext>
            </a:extLst>
          </p:cNvPr>
          <p:cNvSpPr/>
          <p:nvPr/>
        </p:nvSpPr>
        <p:spPr>
          <a:xfrm>
            <a:off x="1486417" y="1435190"/>
            <a:ext cx="2456132" cy="30861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CBEA0BD-474E-83C2-B25E-1FEDD17D1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359" y="2015683"/>
            <a:ext cx="2036581" cy="203658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4C84848-E078-29C2-0784-AF73D220C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62286" y="5018454"/>
            <a:ext cx="432001" cy="43200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AFFCE4A-7892-8CD4-E42C-F70DD9493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2214" y="1760475"/>
            <a:ext cx="1844536" cy="18445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F84384-B9C8-AC60-8549-9A23E5B83A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8630" y="2160230"/>
            <a:ext cx="1059914" cy="105991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2222FAB-918D-2B29-AE1D-FA138358786E}"/>
              </a:ext>
            </a:extLst>
          </p:cNvPr>
          <p:cNvSpPr txBox="1"/>
          <p:nvPr/>
        </p:nvSpPr>
        <p:spPr>
          <a:xfrm>
            <a:off x="1854671" y="4109414"/>
            <a:ext cx="171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/>
              <a:t>Physical Entity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8C7CD49-56F2-670D-1650-1E229EFF2018}"/>
              </a:ext>
            </a:extLst>
          </p:cNvPr>
          <p:cNvSpPr txBox="1"/>
          <p:nvPr/>
        </p:nvSpPr>
        <p:spPr>
          <a:xfrm>
            <a:off x="5871837" y="4097497"/>
            <a:ext cx="17196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/>
              <a:t>Virtual Copy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68DE80F-92B7-11F7-0949-61F2CAA588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2069" y="2307615"/>
            <a:ext cx="324000" cy="324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DE70AC8-11B0-5C5D-BF43-746DCDA650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34400" y="2771224"/>
            <a:ext cx="324000" cy="3240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4922DB0-62AE-45CA-DF6D-706DD54E5141}"/>
              </a:ext>
            </a:extLst>
          </p:cNvPr>
          <p:cNvSpPr txBox="1"/>
          <p:nvPr/>
        </p:nvSpPr>
        <p:spPr>
          <a:xfrm>
            <a:off x="3846528" y="3865678"/>
            <a:ext cx="1719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/>
              <a:t>Feed back and Control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54F2802-9ABD-09F1-5CE7-FF1DA86E5AE9}"/>
              </a:ext>
            </a:extLst>
          </p:cNvPr>
          <p:cNvSpPr txBox="1"/>
          <p:nvPr/>
        </p:nvSpPr>
        <p:spPr>
          <a:xfrm>
            <a:off x="3925821" y="2328710"/>
            <a:ext cx="1561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noProof="0" dirty="0"/>
              <a:t>Synchronization</a:t>
            </a:r>
          </a:p>
        </p:txBody>
      </p:sp>
      <p:sp>
        <p:nvSpPr>
          <p:cNvPr id="40" name="Flèche vers la droite 39">
            <a:extLst>
              <a:ext uri="{FF2B5EF4-FFF2-40B4-BE49-F238E27FC236}">
                <a16:creationId xmlns:a16="http://schemas.microsoft.com/office/drawing/2014/main" id="{A409F719-6631-3339-9B44-F293024E0EDB}"/>
              </a:ext>
            </a:extLst>
          </p:cNvPr>
          <p:cNvSpPr/>
          <p:nvPr/>
        </p:nvSpPr>
        <p:spPr>
          <a:xfrm>
            <a:off x="3942549" y="2075410"/>
            <a:ext cx="1561033" cy="283917"/>
          </a:xfrm>
          <a:prstGeom prst="rightArrow">
            <a:avLst>
              <a:gd name="adj1" fmla="val 40929"/>
              <a:gd name="adj2" fmla="val 84021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Flèche vers la droite 40">
            <a:extLst>
              <a:ext uri="{FF2B5EF4-FFF2-40B4-BE49-F238E27FC236}">
                <a16:creationId xmlns:a16="http://schemas.microsoft.com/office/drawing/2014/main" id="{91ACF66D-091F-41A1-3FA1-6612CB5D081C}"/>
              </a:ext>
            </a:extLst>
          </p:cNvPr>
          <p:cNvSpPr/>
          <p:nvPr/>
        </p:nvSpPr>
        <p:spPr>
          <a:xfrm rot="10800000">
            <a:off x="3942549" y="3581761"/>
            <a:ext cx="1561033" cy="283917"/>
          </a:xfrm>
          <a:prstGeom prst="rightArrow">
            <a:avLst>
              <a:gd name="adj1" fmla="val 40929"/>
              <a:gd name="adj2" fmla="val 84021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A0B25C6-6A4D-D687-F39C-F02065F5E1A5}"/>
              </a:ext>
            </a:extLst>
          </p:cNvPr>
          <p:cNvSpPr/>
          <p:nvPr/>
        </p:nvSpPr>
        <p:spPr>
          <a:xfrm>
            <a:off x="1854671" y="4120124"/>
            <a:ext cx="264695" cy="262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12E1E78F-5A13-EFC7-3ECE-4F9FEE931703}"/>
              </a:ext>
            </a:extLst>
          </p:cNvPr>
          <p:cNvSpPr/>
          <p:nvPr/>
        </p:nvSpPr>
        <p:spPr>
          <a:xfrm>
            <a:off x="5924416" y="4115876"/>
            <a:ext cx="264695" cy="262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0B64D08-DC2F-A29B-B901-7E032F50BFE6}"/>
              </a:ext>
            </a:extLst>
          </p:cNvPr>
          <p:cNvSpPr/>
          <p:nvPr/>
        </p:nvSpPr>
        <p:spPr>
          <a:xfrm>
            <a:off x="4571685" y="2627266"/>
            <a:ext cx="264695" cy="262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D8E8D1B4-CBE1-3981-605F-5331C6F1D1B9}"/>
              </a:ext>
            </a:extLst>
          </p:cNvPr>
          <p:cNvSpPr/>
          <p:nvPr/>
        </p:nvSpPr>
        <p:spPr>
          <a:xfrm>
            <a:off x="4573991" y="4364716"/>
            <a:ext cx="264695" cy="262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F39BB162-E8E7-1A89-961F-541BD541885E}"/>
              </a:ext>
            </a:extLst>
          </p:cNvPr>
          <p:cNvSpPr txBox="1"/>
          <p:nvPr/>
        </p:nvSpPr>
        <p:spPr>
          <a:xfrm>
            <a:off x="8865937" y="1799935"/>
            <a:ext cx="137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/>
            </a:lvl1pPr>
          </a:lstStyle>
          <a:p>
            <a:pPr algn="l"/>
            <a:r>
              <a:rPr lang="en-US" noProof="0" dirty="0"/>
              <a:t>Fidelity 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2D63F817-318E-AE65-E478-43D18C6BC6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5602" y="2249367"/>
            <a:ext cx="432000" cy="432000"/>
          </a:xfrm>
          <a:prstGeom prst="rect">
            <a:avLst/>
          </a:prstGeom>
        </p:spPr>
      </p:pic>
      <p:sp>
        <p:nvSpPr>
          <p:cNvPr id="55" name="ZoneTexte 54">
            <a:extLst>
              <a:ext uri="{FF2B5EF4-FFF2-40B4-BE49-F238E27FC236}">
                <a16:creationId xmlns:a16="http://schemas.microsoft.com/office/drawing/2014/main" id="{567612BF-6EDC-A88D-66ED-6C7663392228}"/>
              </a:ext>
            </a:extLst>
          </p:cNvPr>
          <p:cNvSpPr txBox="1"/>
          <p:nvPr/>
        </p:nvSpPr>
        <p:spPr>
          <a:xfrm>
            <a:off x="8865937" y="2321059"/>
            <a:ext cx="137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/>
            </a:lvl1pPr>
          </a:lstStyle>
          <a:p>
            <a:pPr algn="l"/>
            <a:r>
              <a:rPr lang="en-US" noProof="0" dirty="0"/>
              <a:t>Autonomy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6408028E-438B-A750-5BC1-2423A2EE29C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15602" y="2763402"/>
            <a:ext cx="432000" cy="432000"/>
          </a:xfrm>
          <a:prstGeom prst="rect">
            <a:avLst/>
          </a:prstGeom>
        </p:spPr>
      </p:pic>
      <p:sp>
        <p:nvSpPr>
          <p:cNvPr id="59" name="ZoneTexte 58">
            <a:extLst>
              <a:ext uri="{FF2B5EF4-FFF2-40B4-BE49-F238E27FC236}">
                <a16:creationId xmlns:a16="http://schemas.microsoft.com/office/drawing/2014/main" id="{934104F3-5410-1A5B-DB68-15346D1D3ABC}"/>
              </a:ext>
            </a:extLst>
          </p:cNvPr>
          <p:cNvSpPr txBox="1"/>
          <p:nvPr/>
        </p:nvSpPr>
        <p:spPr>
          <a:xfrm>
            <a:off x="8865937" y="2842183"/>
            <a:ext cx="198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noProof="0" dirty="0"/>
              <a:t>Continuous Evolution 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28B8B57D-2C59-DE62-843D-8D70C981E0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15602" y="1221297"/>
            <a:ext cx="432000" cy="432000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FE8874BF-E4B9-E3D8-9743-BAADBCA6599E}"/>
              </a:ext>
            </a:extLst>
          </p:cNvPr>
          <p:cNvSpPr txBox="1"/>
          <p:nvPr/>
        </p:nvSpPr>
        <p:spPr>
          <a:xfrm>
            <a:off x="8865937" y="1278811"/>
            <a:ext cx="198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noProof="0" dirty="0"/>
              <a:t>Multimodal Modeling </a:t>
            </a:r>
          </a:p>
        </p:txBody>
      </p:sp>
      <p:pic>
        <p:nvPicPr>
          <p:cNvPr id="1024" name="Image 1023">
            <a:extLst>
              <a:ext uri="{FF2B5EF4-FFF2-40B4-BE49-F238E27FC236}">
                <a16:creationId xmlns:a16="http://schemas.microsoft.com/office/drawing/2014/main" id="{04661873-D66A-C30B-BDDD-75AD515E5D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5602" y="3277437"/>
            <a:ext cx="432000" cy="432000"/>
          </a:xfrm>
          <a:prstGeom prst="rect">
            <a:avLst/>
          </a:prstGeom>
        </p:spPr>
      </p:pic>
      <p:sp>
        <p:nvSpPr>
          <p:cNvPr id="1025" name="ZoneTexte 1024">
            <a:extLst>
              <a:ext uri="{FF2B5EF4-FFF2-40B4-BE49-F238E27FC236}">
                <a16:creationId xmlns:a16="http://schemas.microsoft.com/office/drawing/2014/main" id="{DC1AC545-850C-DE20-597F-94B65C249608}"/>
              </a:ext>
            </a:extLst>
          </p:cNvPr>
          <p:cNvSpPr txBox="1"/>
          <p:nvPr/>
        </p:nvSpPr>
        <p:spPr>
          <a:xfrm>
            <a:off x="8865937" y="3363307"/>
            <a:ext cx="198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noProof="0" dirty="0"/>
              <a:t>Adaptability</a:t>
            </a:r>
          </a:p>
        </p:txBody>
      </p:sp>
      <p:pic>
        <p:nvPicPr>
          <p:cNvPr id="1027" name="Image 1026">
            <a:extLst>
              <a:ext uri="{FF2B5EF4-FFF2-40B4-BE49-F238E27FC236}">
                <a16:creationId xmlns:a16="http://schemas.microsoft.com/office/drawing/2014/main" id="{D1E9409A-C13A-F1EF-5D9D-5E446BB7E0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15602" y="3791472"/>
            <a:ext cx="432000" cy="432000"/>
          </a:xfrm>
          <a:prstGeom prst="rect">
            <a:avLst/>
          </a:prstGeom>
        </p:spPr>
      </p:pic>
      <p:sp>
        <p:nvSpPr>
          <p:cNvPr id="1028" name="ZoneTexte 1027">
            <a:extLst>
              <a:ext uri="{FF2B5EF4-FFF2-40B4-BE49-F238E27FC236}">
                <a16:creationId xmlns:a16="http://schemas.microsoft.com/office/drawing/2014/main" id="{4FBD6145-BF6A-7A3F-280F-EE26FC66C635}"/>
              </a:ext>
            </a:extLst>
          </p:cNvPr>
          <p:cNvSpPr txBox="1"/>
          <p:nvPr/>
        </p:nvSpPr>
        <p:spPr>
          <a:xfrm>
            <a:off x="8865937" y="3884431"/>
            <a:ext cx="198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noProof="0" dirty="0"/>
              <a:t>Context awareness</a:t>
            </a:r>
          </a:p>
        </p:txBody>
      </p:sp>
      <p:sp>
        <p:nvSpPr>
          <p:cNvPr id="1030" name="ZoneTexte 1029">
            <a:extLst>
              <a:ext uri="{FF2B5EF4-FFF2-40B4-BE49-F238E27FC236}">
                <a16:creationId xmlns:a16="http://schemas.microsoft.com/office/drawing/2014/main" id="{EFF0BF9D-462C-D217-E89D-B7C8B8CA605D}"/>
              </a:ext>
            </a:extLst>
          </p:cNvPr>
          <p:cNvSpPr txBox="1"/>
          <p:nvPr/>
        </p:nvSpPr>
        <p:spPr>
          <a:xfrm>
            <a:off x="8865937" y="4405555"/>
            <a:ext cx="198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noProof="0" dirty="0"/>
              <a:t>Cyber security</a:t>
            </a:r>
          </a:p>
        </p:txBody>
      </p:sp>
      <p:pic>
        <p:nvPicPr>
          <p:cNvPr id="1031" name="Image 1030">
            <a:extLst>
              <a:ext uri="{FF2B5EF4-FFF2-40B4-BE49-F238E27FC236}">
                <a16:creationId xmlns:a16="http://schemas.microsoft.com/office/drawing/2014/main" id="{EEC2F1C6-6637-E0DB-3B25-EC8EC25F4EC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15602" y="4305507"/>
            <a:ext cx="432000" cy="432000"/>
          </a:xfrm>
          <a:prstGeom prst="rect">
            <a:avLst/>
          </a:prstGeom>
        </p:spPr>
      </p:pic>
      <p:pic>
        <p:nvPicPr>
          <p:cNvPr id="1032" name="Image 1031">
            <a:extLst>
              <a:ext uri="{FF2B5EF4-FFF2-40B4-BE49-F238E27FC236}">
                <a16:creationId xmlns:a16="http://schemas.microsoft.com/office/drawing/2014/main" id="{36038921-C58C-C8BD-ECFE-29E872E5059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15602" y="4819544"/>
            <a:ext cx="432000" cy="432000"/>
          </a:xfrm>
          <a:prstGeom prst="rect">
            <a:avLst/>
          </a:prstGeom>
        </p:spPr>
      </p:pic>
      <p:sp>
        <p:nvSpPr>
          <p:cNvPr id="1033" name="ZoneTexte 1032">
            <a:extLst>
              <a:ext uri="{FF2B5EF4-FFF2-40B4-BE49-F238E27FC236}">
                <a16:creationId xmlns:a16="http://schemas.microsoft.com/office/drawing/2014/main" id="{332035A4-AF88-B2EB-DD3A-593EE69ED5F0}"/>
              </a:ext>
            </a:extLst>
          </p:cNvPr>
          <p:cNvSpPr txBox="1"/>
          <p:nvPr/>
        </p:nvSpPr>
        <p:spPr>
          <a:xfrm>
            <a:off x="8865937" y="4926678"/>
            <a:ext cx="198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noProof="0" dirty="0"/>
              <a:t>Cognition</a:t>
            </a:r>
          </a:p>
        </p:txBody>
      </p:sp>
      <p:pic>
        <p:nvPicPr>
          <p:cNvPr id="1034" name="Image 1033">
            <a:extLst>
              <a:ext uri="{FF2B5EF4-FFF2-40B4-BE49-F238E27FC236}">
                <a16:creationId xmlns:a16="http://schemas.microsoft.com/office/drawing/2014/main" id="{F044906B-1B91-0903-9B0B-F829BDC1F1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5483" y="1737823"/>
            <a:ext cx="432000" cy="432000"/>
          </a:xfrm>
          <a:prstGeom prst="rect">
            <a:avLst/>
          </a:prstGeom>
        </p:spPr>
      </p:pic>
      <p:sp>
        <p:nvSpPr>
          <p:cNvPr id="1035" name="Ellipse 1034">
            <a:extLst>
              <a:ext uri="{FF2B5EF4-FFF2-40B4-BE49-F238E27FC236}">
                <a16:creationId xmlns:a16="http://schemas.microsoft.com/office/drawing/2014/main" id="{221B186B-C326-699D-B563-443C8907C731}"/>
              </a:ext>
            </a:extLst>
          </p:cNvPr>
          <p:cNvSpPr/>
          <p:nvPr/>
        </p:nvSpPr>
        <p:spPr>
          <a:xfrm>
            <a:off x="10837371" y="1301438"/>
            <a:ext cx="264695" cy="262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36" name="Ellipse 1035">
            <a:extLst>
              <a:ext uri="{FF2B5EF4-FFF2-40B4-BE49-F238E27FC236}">
                <a16:creationId xmlns:a16="http://schemas.microsoft.com/office/drawing/2014/main" id="{677FEDDD-2350-F367-7F29-520F2D304C70}"/>
              </a:ext>
            </a:extLst>
          </p:cNvPr>
          <p:cNvSpPr/>
          <p:nvPr/>
        </p:nvSpPr>
        <p:spPr>
          <a:xfrm>
            <a:off x="10837371" y="1822163"/>
            <a:ext cx="264695" cy="262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46" name="Ellipse 1045">
            <a:extLst>
              <a:ext uri="{FF2B5EF4-FFF2-40B4-BE49-F238E27FC236}">
                <a16:creationId xmlns:a16="http://schemas.microsoft.com/office/drawing/2014/main" id="{AE2B3443-4970-EEC6-460E-1B7E453409F6}"/>
              </a:ext>
            </a:extLst>
          </p:cNvPr>
          <p:cNvSpPr/>
          <p:nvPr/>
        </p:nvSpPr>
        <p:spPr>
          <a:xfrm>
            <a:off x="10837371" y="2342888"/>
            <a:ext cx="264695" cy="262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47" name="Ellipse 1046">
            <a:extLst>
              <a:ext uri="{FF2B5EF4-FFF2-40B4-BE49-F238E27FC236}">
                <a16:creationId xmlns:a16="http://schemas.microsoft.com/office/drawing/2014/main" id="{9AAA49A9-3C43-FB16-9029-5D0788E2C40F}"/>
              </a:ext>
            </a:extLst>
          </p:cNvPr>
          <p:cNvSpPr/>
          <p:nvPr/>
        </p:nvSpPr>
        <p:spPr>
          <a:xfrm>
            <a:off x="10837371" y="2863613"/>
            <a:ext cx="264695" cy="262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48" name="Ellipse 1047">
            <a:extLst>
              <a:ext uri="{FF2B5EF4-FFF2-40B4-BE49-F238E27FC236}">
                <a16:creationId xmlns:a16="http://schemas.microsoft.com/office/drawing/2014/main" id="{532B274B-D569-F9FE-6853-05E79EE91908}"/>
              </a:ext>
            </a:extLst>
          </p:cNvPr>
          <p:cNvSpPr/>
          <p:nvPr/>
        </p:nvSpPr>
        <p:spPr>
          <a:xfrm>
            <a:off x="10837371" y="3384338"/>
            <a:ext cx="264695" cy="262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49" name="Ellipse 1048">
            <a:extLst>
              <a:ext uri="{FF2B5EF4-FFF2-40B4-BE49-F238E27FC236}">
                <a16:creationId xmlns:a16="http://schemas.microsoft.com/office/drawing/2014/main" id="{5D770488-A6DC-EE62-6848-278CD1A6D53D}"/>
              </a:ext>
            </a:extLst>
          </p:cNvPr>
          <p:cNvSpPr/>
          <p:nvPr/>
        </p:nvSpPr>
        <p:spPr>
          <a:xfrm>
            <a:off x="10837371" y="3905063"/>
            <a:ext cx="264695" cy="262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1050" name="Ellipse 1049">
            <a:extLst>
              <a:ext uri="{FF2B5EF4-FFF2-40B4-BE49-F238E27FC236}">
                <a16:creationId xmlns:a16="http://schemas.microsoft.com/office/drawing/2014/main" id="{74F416BF-0880-9972-2FD5-3205E22A94EB}"/>
              </a:ext>
            </a:extLst>
          </p:cNvPr>
          <p:cNvSpPr/>
          <p:nvPr/>
        </p:nvSpPr>
        <p:spPr>
          <a:xfrm>
            <a:off x="10837371" y="4425788"/>
            <a:ext cx="264695" cy="262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1051" name="Ellipse 1050">
            <a:extLst>
              <a:ext uri="{FF2B5EF4-FFF2-40B4-BE49-F238E27FC236}">
                <a16:creationId xmlns:a16="http://schemas.microsoft.com/office/drawing/2014/main" id="{5C3181F8-A819-2F97-00B9-B2D60C989F82}"/>
              </a:ext>
            </a:extLst>
          </p:cNvPr>
          <p:cNvSpPr/>
          <p:nvPr/>
        </p:nvSpPr>
        <p:spPr>
          <a:xfrm>
            <a:off x="10837371" y="4946515"/>
            <a:ext cx="264695" cy="2625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1052" name="ZoneTexte 1051">
            <a:extLst>
              <a:ext uri="{FF2B5EF4-FFF2-40B4-BE49-F238E27FC236}">
                <a16:creationId xmlns:a16="http://schemas.microsoft.com/office/drawing/2014/main" id="{F0738A24-B60F-0BC9-BB12-7911AF4039F6}"/>
              </a:ext>
            </a:extLst>
          </p:cNvPr>
          <p:cNvSpPr txBox="1"/>
          <p:nvPr/>
        </p:nvSpPr>
        <p:spPr>
          <a:xfrm>
            <a:off x="10760319" y="3901420"/>
            <a:ext cx="40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/>
              <a:t>10</a:t>
            </a:r>
          </a:p>
        </p:txBody>
      </p:sp>
      <p:sp>
        <p:nvSpPr>
          <p:cNvPr id="1053" name="ZoneTexte 1052">
            <a:extLst>
              <a:ext uri="{FF2B5EF4-FFF2-40B4-BE49-F238E27FC236}">
                <a16:creationId xmlns:a16="http://schemas.microsoft.com/office/drawing/2014/main" id="{66DA4106-D8D4-D6C4-D2E4-BB3A21BB3A6F}"/>
              </a:ext>
            </a:extLst>
          </p:cNvPr>
          <p:cNvSpPr txBox="1"/>
          <p:nvPr/>
        </p:nvSpPr>
        <p:spPr>
          <a:xfrm>
            <a:off x="10770828" y="4944099"/>
            <a:ext cx="40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/>
              <a:t>12</a:t>
            </a:r>
          </a:p>
        </p:txBody>
      </p:sp>
      <p:sp>
        <p:nvSpPr>
          <p:cNvPr id="1054" name="ZoneTexte 1053">
            <a:extLst>
              <a:ext uri="{FF2B5EF4-FFF2-40B4-BE49-F238E27FC236}">
                <a16:creationId xmlns:a16="http://schemas.microsoft.com/office/drawing/2014/main" id="{AD50DA07-D74B-F198-2C04-DC72FA615F9A}"/>
              </a:ext>
            </a:extLst>
          </p:cNvPr>
          <p:cNvSpPr txBox="1"/>
          <p:nvPr/>
        </p:nvSpPr>
        <p:spPr>
          <a:xfrm>
            <a:off x="10768227" y="4422145"/>
            <a:ext cx="40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0" dirty="0"/>
              <a:t>11</a:t>
            </a:r>
          </a:p>
        </p:txBody>
      </p:sp>
      <p:cxnSp>
        <p:nvCxnSpPr>
          <p:cNvPr id="1056" name="Connecteur en angle 1055">
            <a:extLst>
              <a:ext uri="{FF2B5EF4-FFF2-40B4-BE49-F238E27FC236}">
                <a16:creationId xmlns:a16="http://schemas.microsoft.com/office/drawing/2014/main" id="{337DEB20-CE18-D073-E190-14BB1CAE22FB}"/>
              </a:ext>
            </a:extLst>
          </p:cNvPr>
          <p:cNvCxnSpPr>
            <a:cxnSpLocks/>
            <a:stCxn id="62" idx="1"/>
            <a:endCxn id="24" idx="3"/>
          </p:cNvCxnSpPr>
          <p:nvPr/>
        </p:nvCxnSpPr>
        <p:spPr>
          <a:xfrm rot="10800000" flipV="1">
            <a:off x="7959714" y="1437296"/>
            <a:ext cx="355888" cy="1540943"/>
          </a:xfrm>
          <a:prstGeom prst="bentConnector3">
            <a:avLst/>
          </a:prstGeom>
          <a:ln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7" name="Connecteur en angle 1056">
            <a:extLst>
              <a:ext uri="{FF2B5EF4-FFF2-40B4-BE49-F238E27FC236}">
                <a16:creationId xmlns:a16="http://schemas.microsoft.com/office/drawing/2014/main" id="{58E86A86-6DC0-E3CE-E00E-03106D509478}"/>
              </a:ext>
            </a:extLst>
          </p:cNvPr>
          <p:cNvCxnSpPr>
            <a:cxnSpLocks/>
            <a:stCxn id="1034" idx="1"/>
            <a:endCxn id="24" idx="3"/>
          </p:cNvCxnSpPr>
          <p:nvPr/>
        </p:nvCxnSpPr>
        <p:spPr>
          <a:xfrm rot="10800000" flipV="1">
            <a:off x="7959715" y="1953822"/>
            <a:ext cx="355769" cy="1024417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eur en angle 1059">
            <a:extLst>
              <a:ext uri="{FF2B5EF4-FFF2-40B4-BE49-F238E27FC236}">
                <a16:creationId xmlns:a16="http://schemas.microsoft.com/office/drawing/2014/main" id="{24CAB713-2D12-CAC6-51C3-F7C1058C9D18}"/>
              </a:ext>
            </a:extLst>
          </p:cNvPr>
          <p:cNvCxnSpPr>
            <a:cxnSpLocks/>
            <a:stCxn id="54" idx="1"/>
            <a:endCxn id="24" idx="3"/>
          </p:cNvCxnSpPr>
          <p:nvPr/>
        </p:nvCxnSpPr>
        <p:spPr>
          <a:xfrm rot="10800000" flipV="1">
            <a:off x="7959714" y="2465366"/>
            <a:ext cx="355888" cy="512873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Connecteur en angle 1062">
            <a:extLst>
              <a:ext uri="{FF2B5EF4-FFF2-40B4-BE49-F238E27FC236}">
                <a16:creationId xmlns:a16="http://schemas.microsoft.com/office/drawing/2014/main" id="{3672258B-133D-A3E7-56D6-FFD55BA1F9A3}"/>
              </a:ext>
            </a:extLst>
          </p:cNvPr>
          <p:cNvCxnSpPr>
            <a:cxnSpLocks/>
            <a:stCxn id="57" idx="1"/>
            <a:endCxn id="24" idx="3"/>
          </p:cNvCxnSpPr>
          <p:nvPr/>
        </p:nvCxnSpPr>
        <p:spPr>
          <a:xfrm rot="10800000">
            <a:off x="7959714" y="2978240"/>
            <a:ext cx="355888" cy="1162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Connecteur en angle 1065">
            <a:extLst>
              <a:ext uri="{FF2B5EF4-FFF2-40B4-BE49-F238E27FC236}">
                <a16:creationId xmlns:a16="http://schemas.microsoft.com/office/drawing/2014/main" id="{6A9699D1-63D2-1EAE-D699-E0A7CA136F74}"/>
              </a:ext>
            </a:extLst>
          </p:cNvPr>
          <p:cNvCxnSpPr>
            <a:cxnSpLocks/>
            <a:stCxn id="1024" idx="1"/>
            <a:endCxn id="24" idx="3"/>
          </p:cNvCxnSpPr>
          <p:nvPr/>
        </p:nvCxnSpPr>
        <p:spPr>
          <a:xfrm rot="10800000">
            <a:off x="7959714" y="2978241"/>
            <a:ext cx="355888" cy="515197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9" name="Connecteur en angle 1068">
            <a:extLst>
              <a:ext uri="{FF2B5EF4-FFF2-40B4-BE49-F238E27FC236}">
                <a16:creationId xmlns:a16="http://schemas.microsoft.com/office/drawing/2014/main" id="{4B67DAE3-22D7-6201-BC7F-BE25FEECBA0B}"/>
              </a:ext>
            </a:extLst>
          </p:cNvPr>
          <p:cNvCxnSpPr>
            <a:cxnSpLocks/>
            <a:stCxn id="1027" idx="1"/>
            <a:endCxn id="24" idx="3"/>
          </p:cNvCxnSpPr>
          <p:nvPr/>
        </p:nvCxnSpPr>
        <p:spPr>
          <a:xfrm rot="10800000">
            <a:off x="7959714" y="2978240"/>
            <a:ext cx="355888" cy="1029232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Connecteur en angle 1071">
            <a:extLst>
              <a:ext uri="{FF2B5EF4-FFF2-40B4-BE49-F238E27FC236}">
                <a16:creationId xmlns:a16="http://schemas.microsoft.com/office/drawing/2014/main" id="{57CC06A4-D1D6-F828-BF7F-DD629D421BC8}"/>
              </a:ext>
            </a:extLst>
          </p:cNvPr>
          <p:cNvCxnSpPr>
            <a:cxnSpLocks/>
            <a:stCxn id="1031" idx="1"/>
            <a:endCxn id="24" idx="3"/>
          </p:cNvCxnSpPr>
          <p:nvPr/>
        </p:nvCxnSpPr>
        <p:spPr>
          <a:xfrm rot="10800000">
            <a:off x="7959714" y="2978241"/>
            <a:ext cx="355888" cy="1543267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7" name="Connecteur en angle 1076">
            <a:extLst>
              <a:ext uri="{FF2B5EF4-FFF2-40B4-BE49-F238E27FC236}">
                <a16:creationId xmlns:a16="http://schemas.microsoft.com/office/drawing/2014/main" id="{3A58EB40-B20B-1789-F3BC-C41F9DF66B6F}"/>
              </a:ext>
            </a:extLst>
          </p:cNvPr>
          <p:cNvCxnSpPr>
            <a:cxnSpLocks/>
            <a:stCxn id="1032" idx="1"/>
            <a:endCxn id="24" idx="3"/>
          </p:cNvCxnSpPr>
          <p:nvPr/>
        </p:nvCxnSpPr>
        <p:spPr>
          <a:xfrm rot="10800000">
            <a:off x="7959714" y="2978240"/>
            <a:ext cx="355888" cy="2057304"/>
          </a:xfrm>
          <a:prstGeom prst="bentConnector3">
            <a:avLst>
              <a:gd name="adj1" fmla="val 50000"/>
            </a:avLst>
          </a:prstGeom>
          <a:ln>
            <a:solidFill>
              <a:srgbClr val="BFBFB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1" name="ZoneTexte 1080">
            <a:extLst>
              <a:ext uri="{FF2B5EF4-FFF2-40B4-BE49-F238E27FC236}">
                <a16:creationId xmlns:a16="http://schemas.microsoft.com/office/drawing/2014/main" id="{B00169BE-8F97-890C-10F0-F6A995B55CE5}"/>
              </a:ext>
            </a:extLst>
          </p:cNvPr>
          <p:cNvSpPr txBox="1"/>
          <p:nvPr/>
        </p:nvSpPr>
        <p:spPr>
          <a:xfrm>
            <a:off x="7206748" y="848966"/>
            <a:ext cx="4402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noProof="0" dirty="0"/>
              <a:t>DT characteristics</a:t>
            </a:r>
          </a:p>
        </p:txBody>
      </p:sp>
      <p:pic>
        <p:nvPicPr>
          <p:cNvPr id="1084" name="Image 1083">
            <a:extLst>
              <a:ext uri="{FF2B5EF4-FFF2-40B4-BE49-F238E27FC236}">
                <a16:creationId xmlns:a16="http://schemas.microsoft.com/office/drawing/2014/main" id="{A93B384F-6151-2702-610E-0A7D4424BE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3033" y="3344561"/>
            <a:ext cx="523221" cy="523221"/>
          </a:xfrm>
          <a:prstGeom prst="rect">
            <a:avLst/>
          </a:prstGeom>
        </p:spPr>
      </p:pic>
      <p:pic>
        <p:nvPicPr>
          <p:cNvPr id="1085" name="Image 1084">
            <a:extLst>
              <a:ext uri="{FF2B5EF4-FFF2-40B4-BE49-F238E27FC236}">
                <a16:creationId xmlns:a16="http://schemas.microsoft.com/office/drawing/2014/main" id="{6C2E1F6D-EDD3-5E92-9F13-AF9ABADAE8F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11664" y="1962675"/>
            <a:ext cx="461810" cy="461810"/>
          </a:xfrm>
          <a:prstGeom prst="rect">
            <a:avLst/>
          </a:prstGeom>
        </p:spPr>
      </p:pic>
      <p:sp>
        <p:nvSpPr>
          <p:cNvPr id="1088" name="ZoneTexte 1087">
            <a:extLst>
              <a:ext uri="{FF2B5EF4-FFF2-40B4-BE49-F238E27FC236}">
                <a16:creationId xmlns:a16="http://schemas.microsoft.com/office/drawing/2014/main" id="{7616FC90-63A2-5B9F-5F7E-C8383952D38F}"/>
              </a:ext>
            </a:extLst>
          </p:cNvPr>
          <p:cNvSpPr txBox="1"/>
          <p:nvPr/>
        </p:nvSpPr>
        <p:spPr>
          <a:xfrm>
            <a:off x="1967402" y="4765640"/>
            <a:ext cx="1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/>
              <a:t>Assets and machines</a:t>
            </a:r>
          </a:p>
        </p:txBody>
      </p:sp>
      <p:sp>
        <p:nvSpPr>
          <p:cNvPr id="1090" name="ZoneTexte 1089">
            <a:extLst>
              <a:ext uri="{FF2B5EF4-FFF2-40B4-BE49-F238E27FC236}">
                <a16:creationId xmlns:a16="http://schemas.microsoft.com/office/drawing/2014/main" id="{4F380724-DB99-84ED-5CFF-2B145AD0E23F}"/>
              </a:ext>
            </a:extLst>
          </p:cNvPr>
          <p:cNvSpPr txBox="1"/>
          <p:nvPr/>
        </p:nvSpPr>
        <p:spPr>
          <a:xfrm>
            <a:off x="1967402" y="4512163"/>
            <a:ext cx="1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/>
              <a:t>Human in the loop</a:t>
            </a:r>
          </a:p>
        </p:txBody>
      </p:sp>
      <p:sp>
        <p:nvSpPr>
          <p:cNvPr id="1091" name="ZoneTexte 1090">
            <a:extLst>
              <a:ext uri="{FF2B5EF4-FFF2-40B4-BE49-F238E27FC236}">
                <a16:creationId xmlns:a16="http://schemas.microsoft.com/office/drawing/2014/main" id="{BBDAAC6A-6630-0BB1-E848-9AFBB119B905}"/>
              </a:ext>
            </a:extLst>
          </p:cNvPr>
          <p:cNvSpPr txBox="1"/>
          <p:nvPr/>
        </p:nvSpPr>
        <p:spPr>
          <a:xfrm>
            <a:off x="1967402" y="5268567"/>
            <a:ext cx="1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1200" i="1" noProof="0" dirty="0"/>
              <a:t>Physical environment</a:t>
            </a:r>
          </a:p>
        </p:txBody>
      </p:sp>
      <p:sp>
        <p:nvSpPr>
          <p:cNvPr id="1092" name="ZoneTexte 1091">
            <a:extLst>
              <a:ext uri="{FF2B5EF4-FFF2-40B4-BE49-F238E27FC236}">
                <a16:creationId xmlns:a16="http://schemas.microsoft.com/office/drawing/2014/main" id="{73B06711-4860-086F-3686-BA622975A29A}"/>
              </a:ext>
            </a:extLst>
          </p:cNvPr>
          <p:cNvSpPr txBox="1"/>
          <p:nvPr/>
        </p:nvSpPr>
        <p:spPr>
          <a:xfrm>
            <a:off x="1967402" y="5019118"/>
            <a:ext cx="176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/>
              <a:t>Information systems</a:t>
            </a:r>
          </a:p>
        </p:txBody>
      </p:sp>
      <p:cxnSp>
        <p:nvCxnSpPr>
          <p:cNvPr id="1094" name="Connecteur droit 1093">
            <a:extLst>
              <a:ext uri="{FF2B5EF4-FFF2-40B4-BE49-F238E27FC236}">
                <a16:creationId xmlns:a16="http://schemas.microsoft.com/office/drawing/2014/main" id="{E4717A97-BE6B-09FE-1897-3FD41F22CB86}"/>
              </a:ext>
            </a:extLst>
          </p:cNvPr>
          <p:cNvCxnSpPr>
            <a:cxnSpLocks/>
            <a:stCxn id="42" idx="4"/>
          </p:cNvCxnSpPr>
          <p:nvPr/>
        </p:nvCxnSpPr>
        <p:spPr>
          <a:xfrm flipH="1">
            <a:off x="1985917" y="4382645"/>
            <a:ext cx="1102" cy="118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8" name="Connecteur droit 1097">
            <a:extLst>
              <a:ext uri="{FF2B5EF4-FFF2-40B4-BE49-F238E27FC236}">
                <a16:creationId xmlns:a16="http://schemas.microsoft.com/office/drawing/2014/main" id="{4EE7C890-D773-2F1C-825D-EE20A7862C07}"/>
              </a:ext>
            </a:extLst>
          </p:cNvPr>
          <p:cNvCxnSpPr>
            <a:cxnSpLocks/>
          </p:cNvCxnSpPr>
          <p:nvPr/>
        </p:nvCxnSpPr>
        <p:spPr>
          <a:xfrm>
            <a:off x="1977158" y="5570645"/>
            <a:ext cx="4216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3" name="Forme libre 1102">
            <a:extLst>
              <a:ext uri="{FF2B5EF4-FFF2-40B4-BE49-F238E27FC236}">
                <a16:creationId xmlns:a16="http://schemas.microsoft.com/office/drawing/2014/main" id="{12557AB5-4FD5-2673-08E5-3C52EA85CDB5}"/>
              </a:ext>
            </a:extLst>
          </p:cNvPr>
          <p:cNvSpPr/>
          <p:nvPr/>
        </p:nvSpPr>
        <p:spPr>
          <a:xfrm>
            <a:off x="7500624" y="1435190"/>
            <a:ext cx="461706" cy="3086100"/>
          </a:xfrm>
          <a:custGeom>
            <a:avLst/>
            <a:gdLst>
              <a:gd name="connsiteX0" fmla="*/ 0 w 543434"/>
              <a:gd name="connsiteY0" fmla="*/ 0 h 3086100"/>
              <a:gd name="connsiteX1" fmla="*/ 134070 w 543434"/>
              <a:gd name="connsiteY1" fmla="*/ 0 h 3086100"/>
              <a:gd name="connsiteX2" fmla="*/ 543434 w 543434"/>
              <a:gd name="connsiteY2" fmla="*/ 409364 h 3086100"/>
              <a:gd name="connsiteX3" fmla="*/ 543434 w 543434"/>
              <a:gd name="connsiteY3" fmla="*/ 2676736 h 3086100"/>
              <a:gd name="connsiteX4" fmla="*/ 134070 w 543434"/>
              <a:gd name="connsiteY4" fmla="*/ 3086100 h 3086100"/>
              <a:gd name="connsiteX5" fmla="*/ 0 w 543434"/>
              <a:gd name="connsiteY5" fmla="*/ 3086100 h 3086100"/>
              <a:gd name="connsiteX6" fmla="*/ 409364 w 543434"/>
              <a:gd name="connsiteY6" fmla="*/ 2676736 h 3086100"/>
              <a:gd name="connsiteX7" fmla="*/ 409364 w 543434"/>
              <a:gd name="connsiteY7" fmla="*/ 409364 h 3086100"/>
              <a:gd name="connsiteX8" fmla="*/ 0 w 543434"/>
              <a:gd name="connsiteY8" fmla="*/ 0 h 30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3434" h="3086100">
                <a:moveTo>
                  <a:pt x="0" y="0"/>
                </a:moveTo>
                <a:lnTo>
                  <a:pt x="134070" y="0"/>
                </a:lnTo>
                <a:cubicBezTo>
                  <a:pt x="360155" y="0"/>
                  <a:pt x="543434" y="183279"/>
                  <a:pt x="543434" y="409364"/>
                </a:cubicBezTo>
                <a:lnTo>
                  <a:pt x="543434" y="2676736"/>
                </a:lnTo>
                <a:cubicBezTo>
                  <a:pt x="543434" y="2902821"/>
                  <a:pt x="360155" y="3086100"/>
                  <a:pt x="134070" y="3086100"/>
                </a:cubicBezTo>
                <a:lnTo>
                  <a:pt x="0" y="3086100"/>
                </a:lnTo>
                <a:cubicBezTo>
                  <a:pt x="226085" y="3086100"/>
                  <a:pt x="409364" y="2902821"/>
                  <a:pt x="409364" y="2676736"/>
                </a:cubicBezTo>
                <a:lnTo>
                  <a:pt x="409364" y="409364"/>
                </a:lnTo>
                <a:cubicBezTo>
                  <a:pt x="409364" y="183279"/>
                  <a:pt x="226085" y="0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568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3">
            <a:extLst>
              <a:ext uri="{FF2B5EF4-FFF2-40B4-BE49-F238E27FC236}">
                <a16:creationId xmlns:a16="http://schemas.microsoft.com/office/drawing/2014/main" id="{8A374F47-EB42-9419-E336-A2F62D21113E}"/>
              </a:ext>
            </a:extLst>
          </p:cNvPr>
          <p:cNvSpPr/>
          <p:nvPr/>
        </p:nvSpPr>
        <p:spPr>
          <a:xfrm>
            <a:off x="1234228" y="833640"/>
            <a:ext cx="2686895" cy="406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Pre-digital twin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9985594-CCBF-F194-E9F6-1A3A7804EBAB}"/>
              </a:ext>
            </a:extLst>
          </p:cNvPr>
          <p:cNvSpPr/>
          <p:nvPr/>
        </p:nvSpPr>
        <p:spPr>
          <a:xfrm>
            <a:off x="4664018" y="831429"/>
            <a:ext cx="6116686" cy="40640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Digital twin levels</a:t>
            </a:r>
          </a:p>
        </p:txBody>
      </p:sp>
      <p:pic>
        <p:nvPicPr>
          <p:cNvPr id="236" name="Image 235">
            <a:extLst>
              <a:ext uri="{FF2B5EF4-FFF2-40B4-BE49-F238E27FC236}">
                <a16:creationId xmlns:a16="http://schemas.microsoft.com/office/drawing/2014/main" id="{4FA1BF91-10E2-B389-656F-AE18A729A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40" y="3914494"/>
            <a:ext cx="372974" cy="372974"/>
          </a:xfrm>
          <a:prstGeom prst="rect">
            <a:avLst/>
          </a:prstGeom>
        </p:spPr>
      </p:pic>
      <p:grpSp>
        <p:nvGrpSpPr>
          <p:cNvPr id="296" name="Groupe 295">
            <a:extLst>
              <a:ext uri="{FF2B5EF4-FFF2-40B4-BE49-F238E27FC236}">
                <a16:creationId xmlns:a16="http://schemas.microsoft.com/office/drawing/2014/main" id="{3193FAE2-B332-2383-3638-936D49CDBBF4}"/>
              </a:ext>
            </a:extLst>
          </p:cNvPr>
          <p:cNvGrpSpPr/>
          <p:nvPr/>
        </p:nvGrpSpPr>
        <p:grpSpPr>
          <a:xfrm>
            <a:off x="4498818" y="1527560"/>
            <a:ext cx="1302400" cy="1375792"/>
            <a:chOff x="4498818" y="1527560"/>
            <a:chExt cx="1302400" cy="1375792"/>
          </a:xfrm>
        </p:grpSpPr>
        <p:grpSp>
          <p:nvGrpSpPr>
            <p:cNvPr id="222" name="Groupe 221">
              <a:extLst>
                <a:ext uri="{FF2B5EF4-FFF2-40B4-BE49-F238E27FC236}">
                  <a16:creationId xmlns:a16="http://schemas.microsoft.com/office/drawing/2014/main" id="{A8D94956-6C13-37EB-1234-7C7EA18F50DB}"/>
                </a:ext>
              </a:extLst>
            </p:cNvPr>
            <p:cNvGrpSpPr/>
            <p:nvPr/>
          </p:nvGrpSpPr>
          <p:grpSpPr>
            <a:xfrm>
              <a:off x="4498818" y="1527560"/>
              <a:ext cx="1302400" cy="1375792"/>
              <a:chOff x="1834361" y="2457000"/>
              <a:chExt cx="1302400" cy="1375792"/>
            </a:xfrm>
          </p:grpSpPr>
          <p:sp>
            <p:nvSpPr>
              <p:cNvPr id="223" name="ZoneTexte 222">
                <a:extLst>
                  <a:ext uri="{FF2B5EF4-FFF2-40B4-BE49-F238E27FC236}">
                    <a16:creationId xmlns:a16="http://schemas.microsoft.com/office/drawing/2014/main" id="{4C942DCC-BE15-56BA-8336-E7D580C5B8EE}"/>
                  </a:ext>
                </a:extLst>
              </p:cNvPr>
              <p:cNvSpPr txBox="1"/>
              <p:nvPr/>
            </p:nvSpPr>
            <p:spPr>
              <a:xfrm>
                <a:off x="1834361" y="3586571"/>
                <a:ext cx="13024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100" i="1">
                    <a:solidFill>
                      <a:schemeClr val="tx1"/>
                    </a:solidFill>
                    <a:latin typeface="Verdana"/>
                    <a:ea typeface="Verdana"/>
                  </a:defRPr>
                </a:lvl1pPr>
              </a:lstStyle>
              <a:p>
                <a:pPr algn="ctr">
                  <a:buClr>
                    <a:srgbClr val="000000"/>
                  </a:buClr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Verdana"/>
                    <a:cs typeface="Arial"/>
                    <a:sym typeface="Arial"/>
                  </a:rPr>
                  <a:t>Interactive Twin</a:t>
                </a:r>
              </a:p>
            </p:txBody>
          </p:sp>
          <p:sp>
            <p:nvSpPr>
              <p:cNvPr id="224" name="Ellipse 223">
                <a:extLst>
                  <a:ext uri="{FF2B5EF4-FFF2-40B4-BE49-F238E27FC236}">
                    <a16:creationId xmlns:a16="http://schemas.microsoft.com/office/drawing/2014/main" id="{106FBAD3-E60A-FCEC-F715-7326DA015EAF}"/>
                  </a:ext>
                </a:extLst>
              </p:cNvPr>
              <p:cNvSpPr/>
              <p:nvPr/>
            </p:nvSpPr>
            <p:spPr>
              <a:xfrm>
                <a:off x="1999561" y="2457000"/>
                <a:ext cx="972000" cy="972000"/>
              </a:xfrm>
              <a:prstGeom prst="ellipse">
                <a:avLst/>
              </a:prstGeom>
              <a:noFill/>
              <a:ln w="76200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39" name="Image 238">
              <a:extLst>
                <a:ext uri="{FF2B5EF4-FFF2-40B4-BE49-F238E27FC236}">
                  <a16:creationId xmlns:a16="http://schemas.microsoft.com/office/drawing/2014/main" id="{3490CF7C-C0D4-17D2-E802-AA7FE247B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62018" y="1725560"/>
              <a:ext cx="576000" cy="576000"/>
            </a:xfrm>
            <a:prstGeom prst="rect">
              <a:avLst/>
            </a:prstGeom>
          </p:spPr>
        </p:pic>
      </p:grpSp>
      <p:grpSp>
        <p:nvGrpSpPr>
          <p:cNvPr id="298" name="Groupe 297">
            <a:extLst>
              <a:ext uri="{FF2B5EF4-FFF2-40B4-BE49-F238E27FC236}">
                <a16:creationId xmlns:a16="http://schemas.microsoft.com/office/drawing/2014/main" id="{F04EDD8E-9C33-889C-CF7F-46B31155C844}"/>
              </a:ext>
            </a:extLst>
          </p:cNvPr>
          <p:cNvGrpSpPr/>
          <p:nvPr/>
        </p:nvGrpSpPr>
        <p:grpSpPr>
          <a:xfrm>
            <a:off x="1069028" y="1527560"/>
            <a:ext cx="1302400" cy="1375792"/>
            <a:chOff x="1069028" y="1527560"/>
            <a:chExt cx="1302400" cy="1375792"/>
          </a:xfrm>
        </p:grpSpPr>
        <p:grpSp>
          <p:nvGrpSpPr>
            <p:cNvPr id="218" name="Groupe 217">
              <a:extLst>
                <a:ext uri="{FF2B5EF4-FFF2-40B4-BE49-F238E27FC236}">
                  <a16:creationId xmlns:a16="http://schemas.microsoft.com/office/drawing/2014/main" id="{6B120B53-AFAF-1218-697F-7A90C19FEB38}"/>
                </a:ext>
              </a:extLst>
            </p:cNvPr>
            <p:cNvGrpSpPr/>
            <p:nvPr/>
          </p:nvGrpSpPr>
          <p:grpSpPr>
            <a:xfrm>
              <a:off x="1069028" y="1527560"/>
              <a:ext cx="1302400" cy="1375792"/>
              <a:chOff x="1834361" y="2457000"/>
              <a:chExt cx="1302400" cy="1375792"/>
            </a:xfrm>
          </p:grpSpPr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2762B5AA-FD49-452E-7303-022DD8687D9F}"/>
                  </a:ext>
                </a:extLst>
              </p:cNvPr>
              <p:cNvSpPr txBox="1"/>
              <p:nvPr/>
            </p:nvSpPr>
            <p:spPr>
              <a:xfrm>
                <a:off x="1834361" y="3586571"/>
                <a:ext cx="13024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100" i="1">
                    <a:solidFill>
                      <a:schemeClr val="tx1"/>
                    </a:solidFill>
                    <a:latin typeface="Verdana"/>
                    <a:ea typeface="Verdana"/>
                  </a:defRPr>
                </a:lvl1pPr>
              </a:lstStyle>
              <a:p>
                <a:pPr algn="ctr">
                  <a:buClr>
                    <a:srgbClr val="000000"/>
                  </a:buClr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Verdana"/>
                    <a:cs typeface="Arial"/>
                    <a:sym typeface="Arial"/>
                  </a:rPr>
                  <a:t>Digital </a:t>
                </a:r>
                <a:r>
                  <a:rPr lang="en-US" sz="1000" i="0" kern="0" dirty="0">
                    <a:cs typeface="Arial"/>
                    <a:sym typeface="Arial"/>
                  </a:rPr>
                  <a:t>Model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Verdana"/>
                  <a:cs typeface="Arial"/>
                  <a:sym typeface="Arial"/>
                </a:endParaRPr>
              </a:p>
            </p:txBody>
          </p:sp>
          <p:sp>
            <p:nvSpPr>
              <p:cNvPr id="207" name="Ellipse 206">
                <a:extLst>
                  <a:ext uri="{FF2B5EF4-FFF2-40B4-BE49-F238E27FC236}">
                    <a16:creationId xmlns:a16="http://schemas.microsoft.com/office/drawing/2014/main" id="{01AE98F5-5D86-1AF7-36C5-170FFF7E466B}"/>
                  </a:ext>
                </a:extLst>
              </p:cNvPr>
              <p:cNvSpPr/>
              <p:nvPr/>
            </p:nvSpPr>
            <p:spPr>
              <a:xfrm>
                <a:off x="1999561" y="2457000"/>
                <a:ext cx="972000" cy="972000"/>
              </a:xfrm>
              <a:prstGeom prst="ellipse">
                <a:avLst/>
              </a:prstGeom>
              <a:noFill/>
              <a:ln w="76200"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40" name="Image 239">
              <a:extLst>
                <a:ext uri="{FF2B5EF4-FFF2-40B4-BE49-F238E27FC236}">
                  <a16:creationId xmlns:a16="http://schemas.microsoft.com/office/drawing/2014/main" id="{4B681DDF-7CD7-C819-C50A-721E36286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2228" y="1725560"/>
              <a:ext cx="576000" cy="576000"/>
            </a:xfrm>
            <a:prstGeom prst="rect">
              <a:avLst/>
            </a:prstGeom>
          </p:spPr>
        </p:pic>
      </p:grpSp>
      <p:grpSp>
        <p:nvGrpSpPr>
          <p:cNvPr id="297" name="Groupe 296">
            <a:extLst>
              <a:ext uri="{FF2B5EF4-FFF2-40B4-BE49-F238E27FC236}">
                <a16:creationId xmlns:a16="http://schemas.microsoft.com/office/drawing/2014/main" id="{1D9934F9-DD22-F9B2-2925-85DBE8072EAE}"/>
              </a:ext>
            </a:extLst>
          </p:cNvPr>
          <p:cNvGrpSpPr/>
          <p:nvPr/>
        </p:nvGrpSpPr>
        <p:grpSpPr>
          <a:xfrm>
            <a:off x="2783923" y="1527560"/>
            <a:ext cx="1302400" cy="1375792"/>
            <a:chOff x="2783923" y="1527560"/>
            <a:chExt cx="1302400" cy="1375792"/>
          </a:xfrm>
        </p:grpSpPr>
        <p:grpSp>
          <p:nvGrpSpPr>
            <p:cNvPr id="225" name="Groupe 224">
              <a:extLst>
                <a:ext uri="{FF2B5EF4-FFF2-40B4-BE49-F238E27FC236}">
                  <a16:creationId xmlns:a16="http://schemas.microsoft.com/office/drawing/2014/main" id="{7EADAB98-577B-A2DD-48AD-16525A78E9DF}"/>
                </a:ext>
              </a:extLst>
            </p:cNvPr>
            <p:cNvGrpSpPr/>
            <p:nvPr/>
          </p:nvGrpSpPr>
          <p:grpSpPr>
            <a:xfrm>
              <a:off x="2783923" y="1527560"/>
              <a:ext cx="1302400" cy="1375792"/>
              <a:chOff x="1834361" y="2457000"/>
              <a:chExt cx="1302400" cy="1375792"/>
            </a:xfrm>
          </p:grpSpPr>
          <p:sp>
            <p:nvSpPr>
              <p:cNvPr id="226" name="ZoneTexte 225">
                <a:extLst>
                  <a:ext uri="{FF2B5EF4-FFF2-40B4-BE49-F238E27FC236}">
                    <a16:creationId xmlns:a16="http://schemas.microsoft.com/office/drawing/2014/main" id="{929A72B6-CC8D-6DE2-7F5D-FE785ECFD3F3}"/>
                  </a:ext>
                </a:extLst>
              </p:cNvPr>
              <p:cNvSpPr txBox="1"/>
              <p:nvPr/>
            </p:nvSpPr>
            <p:spPr>
              <a:xfrm>
                <a:off x="1834361" y="3586571"/>
                <a:ext cx="13024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100" i="1">
                    <a:solidFill>
                      <a:schemeClr val="tx1"/>
                    </a:solidFill>
                    <a:latin typeface="Verdana"/>
                    <a:ea typeface="Verdana"/>
                  </a:defRPr>
                </a:lvl1pPr>
              </a:lstStyle>
              <a:p>
                <a:pPr algn="ctr">
                  <a:buClr>
                    <a:srgbClr val="000000"/>
                  </a:buClr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Verdana"/>
                    <a:cs typeface="Arial"/>
                    <a:sym typeface="Arial"/>
                  </a:rPr>
                  <a:t>Digital </a:t>
                </a:r>
                <a:r>
                  <a:rPr lang="en-US" sz="1000" i="0" kern="0" dirty="0">
                    <a:cs typeface="Arial"/>
                    <a:sym typeface="Arial"/>
                  </a:rPr>
                  <a:t>Shadow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Verdana"/>
                  <a:cs typeface="Arial"/>
                  <a:sym typeface="Arial"/>
                </a:endParaRPr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11EE649D-08F4-4EFB-E8BC-D18B3573385A}"/>
                  </a:ext>
                </a:extLst>
              </p:cNvPr>
              <p:cNvSpPr/>
              <p:nvPr/>
            </p:nvSpPr>
            <p:spPr>
              <a:xfrm>
                <a:off x="1999561" y="2457000"/>
                <a:ext cx="972000" cy="972000"/>
              </a:xfrm>
              <a:prstGeom prst="ellipse">
                <a:avLst/>
              </a:prstGeom>
              <a:noFill/>
              <a:ln w="76200">
                <a:solidFill>
                  <a:schemeClr val="tx2">
                    <a:lumMod val="25000"/>
                    <a:lumOff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38" name="Image 237">
              <a:extLst>
                <a:ext uri="{FF2B5EF4-FFF2-40B4-BE49-F238E27FC236}">
                  <a16:creationId xmlns:a16="http://schemas.microsoft.com/office/drawing/2014/main" id="{6014F40C-5E09-DD69-8C44-FF6680CE8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47123" y="1725560"/>
              <a:ext cx="576000" cy="576000"/>
            </a:xfrm>
            <a:prstGeom prst="rect">
              <a:avLst/>
            </a:prstGeom>
          </p:spPr>
        </p:pic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A1A5A20-23BB-124D-B4F0-D94E4F475555}"/>
                </a:ext>
              </a:extLst>
            </p:cNvPr>
            <p:cNvSpPr/>
            <p:nvPr/>
          </p:nvSpPr>
          <p:spPr>
            <a:xfrm rot="3243095">
              <a:off x="3200306" y="2040589"/>
              <a:ext cx="185647" cy="93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4" name="ZoneTexte 243">
            <a:extLst>
              <a:ext uri="{FF2B5EF4-FFF2-40B4-BE49-F238E27FC236}">
                <a16:creationId xmlns:a16="http://schemas.microsoft.com/office/drawing/2014/main" id="{6A415A30-29A4-5F19-417C-69D1CB6C8F78}"/>
              </a:ext>
            </a:extLst>
          </p:cNvPr>
          <p:cNvSpPr txBox="1"/>
          <p:nvPr/>
        </p:nvSpPr>
        <p:spPr>
          <a:xfrm>
            <a:off x="957381" y="3187612"/>
            <a:ext cx="1525694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algn="ctr">
              <a:lnSpc>
                <a:spcPct val="150000"/>
              </a:lnSpc>
            </a:pPr>
            <a:r>
              <a:rPr lang="en-US" sz="900" dirty="0"/>
              <a:t>Virtual Copy</a:t>
            </a:r>
          </a:p>
          <a:p>
            <a:pPr algn="ctr">
              <a:lnSpc>
                <a:spcPct val="150000"/>
              </a:lnSpc>
            </a:pPr>
            <a:r>
              <a:rPr lang="en-US" sz="900" dirty="0"/>
              <a:t>Multimodal Modeling</a:t>
            </a:r>
          </a:p>
          <a:p>
            <a:pPr algn="ctr">
              <a:lnSpc>
                <a:spcPct val="150000"/>
              </a:lnSpc>
            </a:pPr>
            <a:r>
              <a:rPr lang="en-US" sz="900" dirty="0"/>
              <a:t>Fidelity  </a:t>
            </a:r>
          </a:p>
        </p:txBody>
      </p:sp>
      <p:sp>
        <p:nvSpPr>
          <p:cNvPr id="252" name="ZoneTexte 251">
            <a:extLst>
              <a:ext uri="{FF2B5EF4-FFF2-40B4-BE49-F238E27FC236}">
                <a16:creationId xmlns:a16="http://schemas.microsoft.com/office/drawing/2014/main" id="{CC37ABB1-B961-94A7-093F-9DE4CBE37029}"/>
              </a:ext>
            </a:extLst>
          </p:cNvPr>
          <p:cNvSpPr txBox="1"/>
          <p:nvPr/>
        </p:nvSpPr>
        <p:spPr>
          <a:xfrm>
            <a:off x="2666210" y="3187612"/>
            <a:ext cx="1525694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pPr algn="ctr">
              <a:lnSpc>
                <a:spcPct val="150000"/>
              </a:lnSpc>
            </a:pPr>
            <a:r>
              <a:rPr lang="en-US" sz="900" dirty="0"/>
              <a:t>Physical Entity</a:t>
            </a:r>
          </a:p>
          <a:p>
            <a:pPr algn="ctr">
              <a:lnSpc>
                <a:spcPct val="150000"/>
              </a:lnSpc>
            </a:pPr>
            <a:r>
              <a:rPr lang="en-US" sz="900" dirty="0"/>
              <a:t>Synchronization</a:t>
            </a:r>
          </a:p>
          <a:p>
            <a:pPr algn="ctr">
              <a:lnSpc>
                <a:spcPct val="150000"/>
              </a:lnSpc>
            </a:pPr>
            <a:r>
              <a:rPr lang="en-US" sz="900" dirty="0"/>
              <a:t>Cyber security</a:t>
            </a:r>
          </a:p>
        </p:txBody>
      </p:sp>
      <p:sp>
        <p:nvSpPr>
          <p:cNvPr id="253" name="ZoneTexte 252">
            <a:extLst>
              <a:ext uri="{FF2B5EF4-FFF2-40B4-BE49-F238E27FC236}">
                <a16:creationId xmlns:a16="http://schemas.microsoft.com/office/drawing/2014/main" id="{47217D00-0AE0-2FA6-8E83-3CF7D78508EB}"/>
              </a:ext>
            </a:extLst>
          </p:cNvPr>
          <p:cNvSpPr txBox="1"/>
          <p:nvPr/>
        </p:nvSpPr>
        <p:spPr>
          <a:xfrm>
            <a:off x="4387171" y="3187612"/>
            <a:ext cx="1525694" cy="48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lnSpc>
                <a:spcPct val="150000"/>
              </a:lnSpc>
              <a:defRPr sz="900"/>
            </a:lvl1pPr>
          </a:lstStyle>
          <a:p>
            <a:r>
              <a:rPr lang="en-US" dirty="0"/>
              <a:t>Feed back and Control</a:t>
            </a:r>
          </a:p>
          <a:p>
            <a:r>
              <a:rPr lang="en-US" dirty="0"/>
              <a:t>Context awareness</a:t>
            </a:r>
          </a:p>
        </p:txBody>
      </p:sp>
      <p:sp>
        <p:nvSpPr>
          <p:cNvPr id="259" name="ZoneTexte 258">
            <a:extLst>
              <a:ext uri="{FF2B5EF4-FFF2-40B4-BE49-F238E27FC236}">
                <a16:creationId xmlns:a16="http://schemas.microsoft.com/office/drawing/2014/main" id="{3EBAF553-C74E-B8FC-D3D6-0C70807AEB08}"/>
              </a:ext>
            </a:extLst>
          </p:cNvPr>
          <p:cNvSpPr txBox="1"/>
          <p:nvPr/>
        </p:nvSpPr>
        <p:spPr>
          <a:xfrm>
            <a:off x="9525790" y="3187612"/>
            <a:ext cx="1526401" cy="90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lnSpc>
                <a:spcPct val="150000"/>
              </a:lnSpc>
              <a:defRPr sz="900"/>
            </a:lvl1pPr>
          </a:lstStyle>
          <a:p>
            <a:r>
              <a:rPr lang="en-US" dirty="0"/>
              <a:t>Cognition</a:t>
            </a:r>
          </a:p>
          <a:p>
            <a:r>
              <a:rPr lang="en-US" dirty="0"/>
              <a:t>Advanced AI</a:t>
            </a:r>
          </a:p>
          <a:p>
            <a:r>
              <a:rPr lang="en-US" dirty="0"/>
              <a:t>Reasoning and decision making </a:t>
            </a:r>
          </a:p>
        </p:txBody>
      </p:sp>
      <p:sp>
        <p:nvSpPr>
          <p:cNvPr id="261" name="ZoneTexte 260">
            <a:extLst>
              <a:ext uri="{FF2B5EF4-FFF2-40B4-BE49-F238E27FC236}">
                <a16:creationId xmlns:a16="http://schemas.microsoft.com/office/drawing/2014/main" id="{D9A0CBB7-F255-B36A-8ED9-86CC5A18AB29}"/>
              </a:ext>
            </a:extLst>
          </p:cNvPr>
          <p:cNvSpPr txBox="1"/>
          <p:nvPr/>
        </p:nvSpPr>
        <p:spPr>
          <a:xfrm>
            <a:off x="6096000" y="3187612"/>
            <a:ext cx="1526400" cy="48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lnSpc>
                <a:spcPct val="150000"/>
              </a:lnSpc>
              <a:defRPr sz="900"/>
            </a:lvl1pPr>
          </a:lstStyle>
          <a:p>
            <a:r>
              <a:rPr lang="en-US" dirty="0"/>
              <a:t>Continuous Evolution</a:t>
            </a:r>
          </a:p>
          <a:p>
            <a:r>
              <a:rPr lang="en-US" i="1" dirty="0"/>
              <a:t>AI and advanced modeling</a:t>
            </a:r>
          </a:p>
        </p:txBody>
      </p:sp>
      <p:sp>
        <p:nvSpPr>
          <p:cNvPr id="263" name="ZoneTexte 262">
            <a:extLst>
              <a:ext uri="{FF2B5EF4-FFF2-40B4-BE49-F238E27FC236}">
                <a16:creationId xmlns:a16="http://schemas.microsoft.com/office/drawing/2014/main" id="{BA29164D-688C-436B-1F65-7C8211F70632}"/>
              </a:ext>
            </a:extLst>
          </p:cNvPr>
          <p:cNvSpPr txBox="1"/>
          <p:nvPr/>
        </p:nvSpPr>
        <p:spPr>
          <a:xfrm>
            <a:off x="7816606" y="3187611"/>
            <a:ext cx="1526401" cy="48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lnSpc>
                <a:spcPct val="150000"/>
              </a:lnSpc>
              <a:defRPr sz="900"/>
            </a:lvl1pPr>
          </a:lstStyle>
          <a:p>
            <a:r>
              <a:rPr lang="en-US" sz="900" dirty="0"/>
              <a:t>Adaptability</a:t>
            </a:r>
            <a:endParaRPr lang="en-US" dirty="0"/>
          </a:p>
          <a:p>
            <a:r>
              <a:rPr lang="en-US" dirty="0"/>
              <a:t>Autonomy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352301A-4412-127D-6A68-142EAA230AEB}"/>
              </a:ext>
            </a:extLst>
          </p:cNvPr>
          <p:cNvSpPr/>
          <p:nvPr/>
        </p:nvSpPr>
        <p:spPr>
          <a:xfrm>
            <a:off x="859971" y="478026"/>
            <a:ext cx="10308772" cy="38951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5" name="Groupe 294">
            <a:extLst>
              <a:ext uri="{FF2B5EF4-FFF2-40B4-BE49-F238E27FC236}">
                <a16:creationId xmlns:a16="http://schemas.microsoft.com/office/drawing/2014/main" id="{DF6B8427-15EF-3064-B17D-31A188DAD417}"/>
              </a:ext>
            </a:extLst>
          </p:cNvPr>
          <p:cNvGrpSpPr/>
          <p:nvPr/>
        </p:nvGrpSpPr>
        <p:grpSpPr>
          <a:xfrm>
            <a:off x="6213713" y="1527560"/>
            <a:ext cx="1302400" cy="1375792"/>
            <a:chOff x="6213713" y="1527560"/>
            <a:chExt cx="1302400" cy="1375792"/>
          </a:xfrm>
        </p:grpSpPr>
        <p:grpSp>
          <p:nvGrpSpPr>
            <p:cNvPr id="231" name="Groupe 230">
              <a:extLst>
                <a:ext uri="{FF2B5EF4-FFF2-40B4-BE49-F238E27FC236}">
                  <a16:creationId xmlns:a16="http://schemas.microsoft.com/office/drawing/2014/main" id="{1F0757BA-A4DA-ED48-61C7-ACDFC0A8109E}"/>
                </a:ext>
              </a:extLst>
            </p:cNvPr>
            <p:cNvGrpSpPr/>
            <p:nvPr/>
          </p:nvGrpSpPr>
          <p:grpSpPr>
            <a:xfrm>
              <a:off x="6213713" y="1527560"/>
              <a:ext cx="1302400" cy="1375792"/>
              <a:chOff x="1834361" y="2457000"/>
              <a:chExt cx="1302400" cy="1375792"/>
            </a:xfrm>
          </p:grpSpPr>
          <p:sp>
            <p:nvSpPr>
              <p:cNvPr id="232" name="ZoneTexte 231">
                <a:extLst>
                  <a:ext uri="{FF2B5EF4-FFF2-40B4-BE49-F238E27FC236}">
                    <a16:creationId xmlns:a16="http://schemas.microsoft.com/office/drawing/2014/main" id="{AB298F02-0846-8587-6F8C-F557F639DCFC}"/>
                  </a:ext>
                </a:extLst>
              </p:cNvPr>
              <p:cNvSpPr txBox="1"/>
              <p:nvPr/>
            </p:nvSpPr>
            <p:spPr>
              <a:xfrm>
                <a:off x="1834361" y="3586571"/>
                <a:ext cx="13024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100" i="1">
                    <a:solidFill>
                      <a:schemeClr val="tx1"/>
                    </a:solidFill>
                    <a:latin typeface="Verdana"/>
                    <a:ea typeface="Verdana"/>
                  </a:defRPr>
                </a:lvl1pPr>
              </a:lstStyle>
              <a:p>
                <a:pPr algn="ctr">
                  <a:buClr>
                    <a:srgbClr val="000000"/>
                  </a:buClr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Verdana"/>
                    <a:cs typeface="Arial"/>
                    <a:sym typeface="Arial"/>
                  </a:rPr>
                  <a:t>Predictive Twin</a:t>
                </a:r>
              </a:p>
            </p:txBody>
          </p:sp>
          <p:sp>
            <p:nvSpPr>
              <p:cNvPr id="233" name="Ellipse 232">
                <a:extLst>
                  <a:ext uri="{FF2B5EF4-FFF2-40B4-BE49-F238E27FC236}">
                    <a16:creationId xmlns:a16="http://schemas.microsoft.com/office/drawing/2014/main" id="{F6E54E12-3963-1586-DDBD-FC89D7D96D42}"/>
                  </a:ext>
                </a:extLst>
              </p:cNvPr>
              <p:cNvSpPr/>
              <p:nvPr/>
            </p:nvSpPr>
            <p:spPr>
              <a:xfrm>
                <a:off x="1999561" y="2457000"/>
                <a:ext cx="972000" cy="972000"/>
              </a:xfrm>
              <a:prstGeom prst="ellipse">
                <a:avLst/>
              </a:prstGeom>
              <a:noFill/>
              <a:ln w="76200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5" name="Image 264">
              <a:extLst>
                <a:ext uri="{FF2B5EF4-FFF2-40B4-BE49-F238E27FC236}">
                  <a16:creationId xmlns:a16="http://schemas.microsoft.com/office/drawing/2014/main" id="{87CD2505-CCE1-8B35-26C6-7A681AC10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07200" y="1761560"/>
              <a:ext cx="504000" cy="504000"/>
            </a:xfrm>
            <a:prstGeom prst="rect">
              <a:avLst/>
            </a:prstGeom>
          </p:spPr>
        </p:pic>
      </p:grpSp>
      <p:grpSp>
        <p:nvGrpSpPr>
          <p:cNvPr id="294" name="Groupe 293">
            <a:extLst>
              <a:ext uri="{FF2B5EF4-FFF2-40B4-BE49-F238E27FC236}">
                <a16:creationId xmlns:a16="http://schemas.microsoft.com/office/drawing/2014/main" id="{08A010BA-21DB-2818-9CB5-49C15263AB58}"/>
              </a:ext>
            </a:extLst>
          </p:cNvPr>
          <p:cNvGrpSpPr/>
          <p:nvPr/>
        </p:nvGrpSpPr>
        <p:grpSpPr>
          <a:xfrm>
            <a:off x="7840073" y="1527560"/>
            <a:ext cx="1479469" cy="1375792"/>
            <a:chOff x="7840073" y="1527560"/>
            <a:chExt cx="1479469" cy="1375792"/>
          </a:xfrm>
        </p:grpSpPr>
        <p:grpSp>
          <p:nvGrpSpPr>
            <p:cNvPr id="228" name="Groupe 227">
              <a:extLst>
                <a:ext uri="{FF2B5EF4-FFF2-40B4-BE49-F238E27FC236}">
                  <a16:creationId xmlns:a16="http://schemas.microsoft.com/office/drawing/2014/main" id="{3A33B030-EE67-1E32-5E14-2B44AA48C016}"/>
                </a:ext>
              </a:extLst>
            </p:cNvPr>
            <p:cNvGrpSpPr/>
            <p:nvPr/>
          </p:nvGrpSpPr>
          <p:grpSpPr>
            <a:xfrm>
              <a:off x="7840073" y="1527560"/>
              <a:ext cx="1479469" cy="1375792"/>
              <a:chOff x="1745826" y="2457000"/>
              <a:chExt cx="1479469" cy="1375792"/>
            </a:xfrm>
          </p:grpSpPr>
          <p:sp>
            <p:nvSpPr>
              <p:cNvPr id="229" name="ZoneTexte 228">
                <a:extLst>
                  <a:ext uri="{FF2B5EF4-FFF2-40B4-BE49-F238E27FC236}">
                    <a16:creationId xmlns:a16="http://schemas.microsoft.com/office/drawing/2014/main" id="{23B168E2-ACEC-3162-DBB5-B1A952263200}"/>
                  </a:ext>
                </a:extLst>
              </p:cNvPr>
              <p:cNvSpPr txBox="1"/>
              <p:nvPr/>
            </p:nvSpPr>
            <p:spPr>
              <a:xfrm>
                <a:off x="1745826" y="3586571"/>
                <a:ext cx="147946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100" i="1">
                    <a:solidFill>
                      <a:schemeClr val="tx1"/>
                    </a:solidFill>
                    <a:latin typeface="Verdana"/>
                    <a:ea typeface="Verdana"/>
                  </a:defRPr>
                </a:lvl1pPr>
              </a:lstStyle>
              <a:p>
                <a:pPr algn="ctr">
                  <a:buClr>
                    <a:srgbClr val="000000"/>
                  </a:buClr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Verdana"/>
                    <a:cs typeface="Arial"/>
                    <a:sym typeface="Arial"/>
                  </a:rPr>
                  <a:t>Autonomous Twin</a:t>
                </a:r>
              </a:p>
            </p:txBody>
          </p: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707D3C8E-29F5-1EB6-A614-CA295B5DCDA1}"/>
                  </a:ext>
                </a:extLst>
              </p:cNvPr>
              <p:cNvSpPr/>
              <p:nvPr/>
            </p:nvSpPr>
            <p:spPr>
              <a:xfrm>
                <a:off x="1999561" y="2457000"/>
                <a:ext cx="972000" cy="972000"/>
              </a:xfrm>
              <a:prstGeom prst="ellipse">
                <a:avLst/>
              </a:prstGeom>
              <a:noFill/>
              <a:ln w="76200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6" name="Image 265">
              <a:extLst>
                <a:ext uri="{FF2B5EF4-FFF2-40B4-BE49-F238E27FC236}">
                  <a16:creationId xmlns:a16="http://schemas.microsoft.com/office/drawing/2014/main" id="{3AFB10A5-9FE7-76D6-90D6-8A4F74401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0263" y="1748649"/>
              <a:ext cx="529823" cy="529823"/>
            </a:xfrm>
            <a:prstGeom prst="rect">
              <a:avLst/>
            </a:prstGeom>
          </p:spPr>
        </p:pic>
      </p:grpSp>
      <p:grpSp>
        <p:nvGrpSpPr>
          <p:cNvPr id="293" name="Groupe 292">
            <a:extLst>
              <a:ext uri="{FF2B5EF4-FFF2-40B4-BE49-F238E27FC236}">
                <a16:creationId xmlns:a16="http://schemas.microsoft.com/office/drawing/2014/main" id="{0660F05A-210F-011D-6401-4D448C6C61D2}"/>
              </a:ext>
            </a:extLst>
          </p:cNvPr>
          <p:cNvGrpSpPr/>
          <p:nvPr/>
        </p:nvGrpSpPr>
        <p:grpSpPr>
          <a:xfrm>
            <a:off x="9643504" y="1527560"/>
            <a:ext cx="1302400" cy="1375792"/>
            <a:chOff x="9643504" y="1527560"/>
            <a:chExt cx="1302400" cy="1375792"/>
          </a:xfrm>
        </p:grpSpPr>
        <p:grpSp>
          <p:nvGrpSpPr>
            <p:cNvPr id="219" name="Groupe 218">
              <a:extLst>
                <a:ext uri="{FF2B5EF4-FFF2-40B4-BE49-F238E27FC236}">
                  <a16:creationId xmlns:a16="http://schemas.microsoft.com/office/drawing/2014/main" id="{B1753388-8904-D47F-C883-95915BB36E97}"/>
                </a:ext>
              </a:extLst>
            </p:cNvPr>
            <p:cNvGrpSpPr/>
            <p:nvPr/>
          </p:nvGrpSpPr>
          <p:grpSpPr>
            <a:xfrm>
              <a:off x="9643504" y="1527560"/>
              <a:ext cx="1302400" cy="1375792"/>
              <a:chOff x="1834361" y="2457000"/>
              <a:chExt cx="1302400" cy="1375792"/>
            </a:xfrm>
          </p:grpSpPr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26B6A5F8-8B06-C9EA-5354-3B5937266B41}"/>
                  </a:ext>
                </a:extLst>
              </p:cNvPr>
              <p:cNvSpPr txBox="1"/>
              <p:nvPr/>
            </p:nvSpPr>
            <p:spPr>
              <a:xfrm>
                <a:off x="1834361" y="3586571"/>
                <a:ext cx="13024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>
                  <a:defRPr sz="1100" i="1">
                    <a:solidFill>
                      <a:schemeClr val="tx1"/>
                    </a:solidFill>
                    <a:latin typeface="Verdana"/>
                    <a:ea typeface="Verdana"/>
                  </a:defRPr>
                </a:lvl1pPr>
              </a:lstStyle>
              <a:p>
                <a:pPr algn="ctr">
                  <a:buClr>
                    <a:srgbClr val="000000"/>
                  </a:buClr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Verdana"/>
                    <a:ea typeface="Verdana"/>
                    <a:cs typeface="Arial"/>
                    <a:sym typeface="Arial"/>
                  </a:rPr>
                  <a:t>Cognitive </a:t>
                </a:r>
                <a:r>
                  <a:rPr lang="en-US" sz="1000" i="0" kern="0" dirty="0">
                    <a:cs typeface="Arial"/>
                    <a:sym typeface="Arial"/>
                  </a:rPr>
                  <a:t>Twin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Verdana"/>
                  <a:ea typeface="Verdana"/>
                  <a:cs typeface="Arial"/>
                  <a:sym typeface="Arial"/>
                </a:endParaRPr>
              </a:p>
            </p:txBody>
          </p:sp>
          <p:sp>
            <p:nvSpPr>
              <p:cNvPr id="221" name="Ellipse 220">
                <a:extLst>
                  <a:ext uri="{FF2B5EF4-FFF2-40B4-BE49-F238E27FC236}">
                    <a16:creationId xmlns:a16="http://schemas.microsoft.com/office/drawing/2014/main" id="{FED65C4C-FA8E-1005-24D9-5C09079B377A}"/>
                  </a:ext>
                </a:extLst>
              </p:cNvPr>
              <p:cNvSpPr/>
              <p:nvPr/>
            </p:nvSpPr>
            <p:spPr>
              <a:xfrm>
                <a:off x="1999561" y="2457000"/>
                <a:ext cx="972000" cy="972000"/>
              </a:xfrm>
              <a:prstGeom prst="ellipse">
                <a:avLst/>
              </a:prstGeom>
              <a:noFill/>
              <a:ln w="76200"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67" name="Image 266">
              <a:extLst>
                <a:ext uri="{FF2B5EF4-FFF2-40B4-BE49-F238E27FC236}">
                  <a16:creationId xmlns:a16="http://schemas.microsoft.com/office/drawing/2014/main" id="{E0A5D478-55DA-37A3-153F-B92E2FE68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043923" y="1768494"/>
              <a:ext cx="490133" cy="490133"/>
            </a:xfrm>
            <a:prstGeom prst="rect">
              <a:avLst/>
            </a:prstGeom>
          </p:spPr>
        </p:pic>
      </p:grpSp>
      <p:grpSp>
        <p:nvGrpSpPr>
          <p:cNvPr id="300" name="Groupe 299">
            <a:extLst>
              <a:ext uri="{FF2B5EF4-FFF2-40B4-BE49-F238E27FC236}">
                <a16:creationId xmlns:a16="http://schemas.microsoft.com/office/drawing/2014/main" id="{E4C97E23-45DF-BE74-2A98-71947BA36816}"/>
              </a:ext>
            </a:extLst>
          </p:cNvPr>
          <p:cNvGrpSpPr/>
          <p:nvPr/>
        </p:nvGrpSpPr>
        <p:grpSpPr>
          <a:xfrm>
            <a:off x="1432228" y="2925725"/>
            <a:ext cx="576000" cy="284260"/>
            <a:chOff x="1432228" y="2903352"/>
            <a:chExt cx="576000" cy="284260"/>
          </a:xfrm>
        </p:grpSpPr>
        <p:cxnSp>
          <p:nvCxnSpPr>
            <p:cNvPr id="269" name="Connecteur droit 268">
              <a:extLst>
                <a:ext uri="{FF2B5EF4-FFF2-40B4-BE49-F238E27FC236}">
                  <a16:creationId xmlns:a16="http://schemas.microsoft.com/office/drawing/2014/main" id="{ED9B74C0-987C-F422-6E60-EB570A20ECC9}"/>
                </a:ext>
              </a:extLst>
            </p:cNvPr>
            <p:cNvCxnSpPr/>
            <p:nvPr/>
          </p:nvCxnSpPr>
          <p:spPr>
            <a:xfrm>
              <a:off x="1432228" y="2911665"/>
              <a:ext cx="57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C4EC29E2-FD3D-61A6-C791-3016EBEB8211}"/>
                </a:ext>
              </a:extLst>
            </p:cNvPr>
            <p:cNvCxnSpPr>
              <a:cxnSpLocks/>
              <a:stCxn id="141" idx="2"/>
              <a:endCxn id="244" idx="0"/>
            </p:cNvCxnSpPr>
            <p:nvPr/>
          </p:nvCxnSpPr>
          <p:spPr>
            <a:xfrm>
              <a:off x="1720228" y="2903352"/>
              <a:ext cx="0" cy="284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ZoneTexte 272">
            <a:extLst>
              <a:ext uri="{FF2B5EF4-FFF2-40B4-BE49-F238E27FC236}">
                <a16:creationId xmlns:a16="http://schemas.microsoft.com/office/drawing/2014/main" id="{B2F947FA-ADC4-2C7C-94D4-B271A01940E0}"/>
              </a:ext>
            </a:extLst>
          </p:cNvPr>
          <p:cNvSpPr txBox="1"/>
          <p:nvPr/>
        </p:nvSpPr>
        <p:spPr>
          <a:xfrm>
            <a:off x="1367214" y="4034326"/>
            <a:ext cx="2089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1400"/>
            </a:lvl1pPr>
          </a:lstStyle>
          <a:p>
            <a:r>
              <a:rPr lang="en-US" sz="900" i="1" dirty="0"/>
              <a:t>DT maturity levels and requirements</a:t>
            </a:r>
          </a:p>
        </p:txBody>
      </p:sp>
      <p:grpSp>
        <p:nvGrpSpPr>
          <p:cNvPr id="276" name="Groupe 275">
            <a:extLst>
              <a:ext uri="{FF2B5EF4-FFF2-40B4-BE49-F238E27FC236}">
                <a16:creationId xmlns:a16="http://schemas.microsoft.com/office/drawing/2014/main" id="{692D99D8-68D8-F6F7-6C2A-7C3973800406}"/>
              </a:ext>
            </a:extLst>
          </p:cNvPr>
          <p:cNvGrpSpPr/>
          <p:nvPr/>
        </p:nvGrpSpPr>
        <p:grpSpPr>
          <a:xfrm>
            <a:off x="3149013" y="2925725"/>
            <a:ext cx="576000" cy="284260"/>
            <a:chOff x="3109384" y="2776460"/>
            <a:chExt cx="576000" cy="284260"/>
          </a:xfrm>
        </p:grpSpPr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37D0E501-5850-6280-F1DD-D299C8DB004C}"/>
                </a:ext>
              </a:extLst>
            </p:cNvPr>
            <p:cNvCxnSpPr/>
            <p:nvPr/>
          </p:nvCxnSpPr>
          <p:spPr>
            <a:xfrm>
              <a:off x="3109384" y="2784773"/>
              <a:ext cx="57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cteur droit 274">
              <a:extLst>
                <a:ext uri="{FF2B5EF4-FFF2-40B4-BE49-F238E27FC236}">
                  <a16:creationId xmlns:a16="http://schemas.microsoft.com/office/drawing/2014/main" id="{E072C713-3EFB-B72D-29DA-572718890B42}"/>
                </a:ext>
              </a:extLst>
            </p:cNvPr>
            <p:cNvCxnSpPr>
              <a:cxnSpLocks/>
            </p:cNvCxnSpPr>
            <p:nvPr/>
          </p:nvCxnSpPr>
          <p:spPr>
            <a:xfrm>
              <a:off x="3397384" y="2776460"/>
              <a:ext cx="0" cy="2842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e 280">
            <a:extLst>
              <a:ext uri="{FF2B5EF4-FFF2-40B4-BE49-F238E27FC236}">
                <a16:creationId xmlns:a16="http://schemas.microsoft.com/office/drawing/2014/main" id="{37926BCF-A198-CA43-711B-46B177DE53E6}"/>
              </a:ext>
            </a:extLst>
          </p:cNvPr>
          <p:cNvGrpSpPr/>
          <p:nvPr/>
        </p:nvGrpSpPr>
        <p:grpSpPr>
          <a:xfrm>
            <a:off x="4865797" y="2925725"/>
            <a:ext cx="576000" cy="284260"/>
            <a:chOff x="3109384" y="2776460"/>
            <a:chExt cx="576000" cy="284260"/>
          </a:xfrm>
        </p:grpSpPr>
        <p:cxnSp>
          <p:nvCxnSpPr>
            <p:cNvPr id="282" name="Connecteur droit 281">
              <a:extLst>
                <a:ext uri="{FF2B5EF4-FFF2-40B4-BE49-F238E27FC236}">
                  <a16:creationId xmlns:a16="http://schemas.microsoft.com/office/drawing/2014/main" id="{B838CC68-9E3F-D961-4252-9A3708C985A8}"/>
                </a:ext>
              </a:extLst>
            </p:cNvPr>
            <p:cNvCxnSpPr/>
            <p:nvPr/>
          </p:nvCxnSpPr>
          <p:spPr>
            <a:xfrm>
              <a:off x="3109384" y="2784773"/>
              <a:ext cx="576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3" name="Connecteur droit 282">
              <a:extLst>
                <a:ext uri="{FF2B5EF4-FFF2-40B4-BE49-F238E27FC236}">
                  <a16:creationId xmlns:a16="http://schemas.microsoft.com/office/drawing/2014/main" id="{AD3501AC-9A56-4742-2BA6-290938C48D9F}"/>
                </a:ext>
              </a:extLst>
            </p:cNvPr>
            <p:cNvCxnSpPr>
              <a:cxnSpLocks/>
            </p:cNvCxnSpPr>
            <p:nvPr/>
          </p:nvCxnSpPr>
          <p:spPr>
            <a:xfrm>
              <a:off x="3397384" y="2776460"/>
              <a:ext cx="0" cy="28426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4" name="Groupe 283">
            <a:extLst>
              <a:ext uri="{FF2B5EF4-FFF2-40B4-BE49-F238E27FC236}">
                <a16:creationId xmlns:a16="http://schemas.microsoft.com/office/drawing/2014/main" id="{0B7A93B0-EB16-B289-A8A5-960E673670B7}"/>
              </a:ext>
            </a:extLst>
          </p:cNvPr>
          <p:cNvGrpSpPr/>
          <p:nvPr/>
        </p:nvGrpSpPr>
        <p:grpSpPr>
          <a:xfrm>
            <a:off x="6566712" y="2925725"/>
            <a:ext cx="576000" cy="284260"/>
            <a:chOff x="3109384" y="2776460"/>
            <a:chExt cx="576000" cy="284260"/>
          </a:xfrm>
        </p:grpSpPr>
        <p:cxnSp>
          <p:nvCxnSpPr>
            <p:cNvPr id="285" name="Connecteur droit 284">
              <a:extLst>
                <a:ext uri="{FF2B5EF4-FFF2-40B4-BE49-F238E27FC236}">
                  <a16:creationId xmlns:a16="http://schemas.microsoft.com/office/drawing/2014/main" id="{C57ED6E8-547F-FF0B-956B-9B703A790D8B}"/>
                </a:ext>
              </a:extLst>
            </p:cNvPr>
            <p:cNvCxnSpPr/>
            <p:nvPr/>
          </p:nvCxnSpPr>
          <p:spPr>
            <a:xfrm>
              <a:off x="3109384" y="2784773"/>
              <a:ext cx="576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6" name="Connecteur droit 285">
              <a:extLst>
                <a:ext uri="{FF2B5EF4-FFF2-40B4-BE49-F238E27FC236}">
                  <a16:creationId xmlns:a16="http://schemas.microsoft.com/office/drawing/2014/main" id="{E5CBC71A-46DC-7251-B1A6-229C2CDA5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97384" y="2776460"/>
              <a:ext cx="0" cy="28426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87" name="Groupe 286">
            <a:extLst>
              <a:ext uri="{FF2B5EF4-FFF2-40B4-BE49-F238E27FC236}">
                <a16:creationId xmlns:a16="http://schemas.microsoft.com/office/drawing/2014/main" id="{77A78F7F-FB30-9C90-0E11-7F4D43E84CBA}"/>
              </a:ext>
            </a:extLst>
          </p:cNvPr>
          <p:cNvGrpSpPr/>
          <p:nvPr/>
        </p:nvGrpSpPr>
        <p:grpSpPr>
          <a:xfrm>
            <a:off x="8296293" y="2925725"/>
            <a:ext cx="576000" cy="284260"/>
            <a:chOff x="3109384" y="2776460"/>
            <a:chExt cx="576000" cy="284260"/>
          </a:xfrm>
        </p:grpSpPr>
        <p:cxnSp>
          <p:nvCxnSpPr>
            <p:cNvPr id="288" name="Connecteur droit 287">
              <a:extLst>
                <a:ext uri="{FF2B5EF4-FFF2-40B4-BE49-F238E27FC236}">
                  <a16:creationId xmlns:a16="http://schemas.microsoft.com/office/drawing/2014/main" id="{7A5FCF1A-EEF3-0CEE-5044-077AF5E2EB89}"/>
                </a:ext>
              </a:extLst>
            </p:cNvPr>
            <p:cNvCxnSpPr/>
            <p:nvPr/>
          </p:nvCxnSpPr>
          <p:spPr>
            <a:xfrm>
              <a:off x="3109384" y="2784773"/>
              <a:ext cx="576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9" name="Connecteur droit 288">
              <a:extLst>
                <a:ext uri="{FF2B5EF4-FFF2-40B4-BE49-F238E27FC236}">
                  <a16:creationId xmlns:a16="http://schemas.microsoft.com/office/drawing/2014/main" id="{62809B50-03E8-2A84-B8EB-00D743EA0B77}"/>
                </a:ext>
              </a:extLst>
            </p:cNvPr>
            <p:cNvCxnSpPr>
              <a:cxnSpLocks/>
            </p:cNvCxnSpPr>
            <p:nvPr/>
          </p:nvCxnSpPr>
          <p:spPr>
            <a:xfrm>
              <a:off x="3397384" y="2776460"/>
              <a:ext cx="0" cy="28426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90" name="Groupe 289">
            <a:extLst>
              <a:ext uri="{FF2B5EF4-FFF2-40B4-BE49-F238E27FC236}">
                <a16:creationId xmlns:a16="http://schemas.microsoft.com/office/drawing/2014/main" id="{0F5A267E-7CB2-75BD-098D-0E7EEA1DFA14}"/>
              </a:ext>
            </a:extLst>
          </p:cNvPr>
          <p:cNvGrpSpPr/>
          <p:nvPr/>
        </p:nvGrpSpPr>
        <p:grpSpPr>
          <a:xfrm>
            <a:off x="10000989" y="2925725"/>
            <a:ext cx="576000" cy="284260"/>
            <a:chOff x="3109384" y="2776460"/>
            <a:chExt cx="576000" cy="284260"/>
          </a:xfrm>
        </p:grpSpPr>
        <p:cxnSp>
          <p:nvCxnSpPr>
            <p:cNvPr id="291" name="Connecteur droit 290">
              <a:extLst>
                <a:ext uri="{FF2B5EF4-FFF2-40B4-BE49-F238E27FC236}">
                  <a16:creationId xmlns:a16="http://schemas.microsoft.com/office/drawing/2014/main" id="{F6072B70-EEF3-E18A-BA89-9B24150262A7}"/>
                </a:ext>
              </a:extLst>
            </p:cNvPr>
            <p:cNvCxnSpPr/>
            <p:nvPr/>
          </p:nvCxnSpPr>
          <p:spPr>
            <a:xfrm>
              <a:off x="3109384" y="2784773"/>
              <a:ext cx="576000" cy="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2" name="Connecteur droit 291">
              <a:extLst>
                <a:ext uri="{FF2B5EF4-FFF2-40B4-BE49-F238E27FC236}">
                  <a16:creationId xmlns:a16="http://schemas.microsoft.com/office/drawing/2014/main" id="{D2C57F21-1C89-789C-46A6-9C0FE3A47B33}"/>
                </a:ext>
              </a:extLst>
            </p:cNvPr>
            <p:cNvCxnSpPr>
              <a:cxnSpLocks/>
            </p:cNvCxnSpPr>
            <p:nvPr/>
          </p:nvCxnSpPr>
          <p:spPr>
            <a:xfrm>
              <a:off x="3397384" y="2776460"/>
              <a:ext cx="0" cy="284260"/>
            </a:xfrm>
            <a:prstGeom prst="line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895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9985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8562</TotalTime>
  <Words>100</Words>
  <Application>Microsoft Macintosh PowerPoint</Application>
  <PresentationFormat>Grand écran</PresentationFormat>
  <Paragraphs>54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Verdana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DRISSI ELBOUZIDI ADNANE</dc:creator>
  <cp:lastModifiedBy>DRISSI ELBOUZIDI ADNANE</cp:lastModifiedBy>
  <cp:revision>11</cp:revision>
  <dcterms:created xsi:type="dcterms:W3CDTF">2025-02-12T16:44:12Z</dcterms:created>
  <dcterms:modified xsi:type="dcterms:W3CDTF">2025-02-26T13:38:27Z</dcterms:modified>
</cp:coreProperties>
</file>