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60" r:id="rId5"/>
    <p:sldId id="321" r:id="rId6"/>
    <p:sldId id="259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612">
          <p15:clr>
            <a:srgbClr val="A4A3A4"/>
          </p15:clr>
        </p15:guide>
        <p15:guide id="3" pos="2880">
          <p15:clr>
            <a:srgbClr val="A4A3A4"/>
          </p15:clr>
        </p15:guide>
        <p15:guide id="4" pos="30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939598"/>
    <a:srgbClr val="C0D721"/>
    <a:srgbClr val="666666"/>
    <a:srgbClr val="4D8096"/>
    <a:srgbClr val="EBEBEB"/>
    <a:srgbClr val="EB4E1C"/>
    <a:srgbClr val="3D3D3D"/>
    <a:srgbClr val="1995F8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4" d="100"/>
          <a:sy n="124" d="100"/>
        </p:scale>
        <p:origin x="90" y="-570"/>
      </p:cViewPr>
      <p:guideLst>
        <p:guide orient="horz" pos="1620"/>
        <p:guide orient="horz" pos="612"/>
        <p:guide pos="2880"/>
        <p:guide pos="30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14EB3-A9DF-42CD-ADD5-962977B27F80}" type="datetimeFigureOut">
              <a:rPr lang="en-IN" smtClean="0"/>
              <a:t>15-03-2018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69128-AFFF-45D4-95EA-14CAAABA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82AAD-04F8-4FCC-8875-FF230DAB1D48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E1100-EF38-4B68-8872-A7513386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E1100-EF38-4B68-8872-A75133862D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6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FCF-22B5-4775-BE97-21A188E714EB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92B4-47C2-4BA8-B130-6F1EE209D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10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FCF-22B5-4775-BE97-21A188E714EB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92B4-47C2-4BA8-B130-6F1EE209D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26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FCF-22B5-4775-BE97-21A188E714EB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92B4-47C2-4BA8-B130-6F1EE209D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91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457200"/>
          </a:xfrm>
        </p:spPr>
        <p:txBody>
          <a:bodyPr>
            <a:normAutofit/>
          </a:bodyPr>
          <a:lstStyle>
            <a:lvl1pPr algn="l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507706"/>
            <a:ext cx="2133600" cy="273844"/>
          </a:xfrm>
        </p:spPr>
        <p:txBody>
          <a:bodyPr/>
          <a:lstStyle/>
          <a:p>
            <a:fld id="{0522BFCF-22B5-4775-BE97-21A188E714EB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507706"/>
            <a:ext cx="2133600" cy="273844"/>
          </a:xfrm>
        </p:spPr>
        <p:txBody>
          <a:bodyPr/>
          <a:lstStyle/>
          <a:p>
            <a:fld id="{D45792B4-47C2-4BA8-B130-6F1EE209D87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 userDrawn="1"/>
        </p:nvSpPr>
        <p:spPr>
          <a:xfrm>
            <a:off x="89060" y="4857750"/>
            <a:ext cx="8776762" cy="218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82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to Pay Suite:  </a:t>
            </a:r>
            <a:r>
              <a:rPr lang="en-IN" sz="8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Spend Analysis | eSourcing | Contract Management | Supplier Management | Savings Management | Project Management | Request Management | Procure-to-Pay</a:t>
            </a:r>
          </a:p>
        </p:txBody>
      </p:sp>
    </p:spTree>
    <p:extLst>
      <p:ext uri="{BB962C8B-B14F-4D97-AF65-F5344CB8AC3E}">
        <p14:creationId xmlns:p14="http://schemas.microsoft.com/office/powerpoint/2010/main" val="79481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Autofit/>
          </a:bodyPr>
          <a:lstStyle>
            <a:lvl1pPr algn="l">
              <a:defRPr sz="2800" b="1" cap="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FCF-22B5-4775-BE97-21A188E714EB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92B4-47C2-4BA8-B130-6F1EE209D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82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9060" y="4857750"/>
            <a:ext cx="8776762" cy="218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82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to Pay Suite:  </a:t>
            </a:r>
            <a:r>
              <a:rPr lang="en-IN" sz="8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Spend Analysis | eSourcing | Contract Management | Supplier Management | Savings Management | Project Management | Request Management | Procure-to-Pay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384571"/>
          </a:xfrm>
        </p:spPr>
        <p:txBody>
          <a:bodyPr>
            <a:normAutofit/>
          </a:bodyPr>
          <a:lstStyle>
            <a:lvl1pPr algn="l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>
            <a:normAutofit/>
          </a:bodyPr>
          <a:lstStyle>
            <a:lvl1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>
            <a:normAutofit/>
          </a:bodyPr>
          <a:lstStyle>
            <a:lvl1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476750"/>
            <a:ext cx="2133600" cy="273844"/>
          </a:xfrm>
        </p:spPr>
        <p:txBody>
          <a:bodyPr/>
          <a:lstStyle/>
          <a:p>
            <a:fld id="{0522BFCF-22B5-4775-BE97-21A188E714EB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476750"/>
            <a:ext cx="2895600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476750"/>
            <a:ext cx="2133600" cy="273844"/>
          </a:xfrm>
        </p:spPr>
        <p:txBody>
          <a:bodyPr/>
          <a:lstStyle/>
          <a:p>
            <a:fld id="{D45792B4-47C2-4BA8-B130-6F1EE209D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7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9060" y="4857750"/>
            <a:ext cx="8776762" cy="218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82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to Pay Suite:  </a:t>
            </a:r>
            <a:r>
              <a:rPr lang="en-IN" sz="8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Spend Analysis | eSourcing | Contract Management | Supplier Management | Savings Management | Project Management | Request Management | Procure-to-Pay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402"/>
            <a:ext cx="8229600" cy="384571"/>
          </a:xfrm>
        </p:spPr>
        <p:txBody>
          <a:bodyPr>
            <a:normAutofit/>
          </a:bodyPr>
          <a:lstStyle>
            <a:lvl1pPr algn="l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42950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22771"/>
            <a:ext cx="4040188" cy="2963466"/>
          </a:xfrm>
        </p:spPr>
        <p:txBody>
          <a:bodyPr>
            <a:normAutofit/>
          </a:bodyPr>
          <a:lstStyle>
            <a:lvl1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42950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22771"/>
            <a:ext cx="4041775" cy="2963466"/>
          </a:xfrm>
        </p:spPr>
        <p:txBody>
          <a:bodyPr>
            <a:normAutofit/>
          </a:bodyPr>
          <a:lstStyle>
            <a:lvl1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FCF-22B5-4775-BE97-21A188E714EB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92B4-47C2-4BA8-B130-6F1EE209D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4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247900"/>
            <a:ext cx="3657600" cy="85725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Thank You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FCF-22B5-4775-BE97-21A188E714EB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92B4-47C2-4BA8-B130-6F1EE209D87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 userDrawn="1"/>
        </p:nvSpPr>
        <p:spPr>
          <a:xfrm rot="1190726">
            <a:off x="4511912" y="1788865"/>
            <a:ext cx="533400" cy="533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 userDrawn="1"/>
        </p:nvSpPr>
        <p:spPr>
          <a:xfrm rot="1190726">
            <a:off x="4310587" y="2390442"/>
            <a:ext cx="533400" cy="533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 userDrawn="1"/>
        </p:nvSpPr>
        <p:spPr>
          <a:xfrm rot="1190726">
            <a:off x="4090270" y="3023141"/>
            <a:ext cx="533400" cy="533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Image result for phone icon png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02" y="1930073"/>
            <a:ext cx="186122" cy="25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mail icon png"/>
          <p:cNvPicPr>
            <a:picLocks noChangeAspect="1" noChangeArrowheads="1"/>
          </p:cNvPicPr>
          <p:nvPr userDrawn="1"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781" y="2510449"/>
            <a:ext cx="330964" cy="33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url icon png"/>
          <p:cNvPicPr>
            <a:picLocks noChangeAspect="1" noChangeArrowheads="1"/>
          </p:cNvPicPr>
          <p:nvPr userDrawn="1"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655" y="3167663"/>
            <a:ext cx="244356" cy="24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5029200" y="1917265"/>
            <a:ext cx="153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+1 866 563</a:t>
            </a:r>
            <a:r>
              <a:rPr lang="en-IN" sz="1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9219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816190" y="252111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info@zycus.com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603315" y="3148478"/>
            <a:ext cx="1460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www.zycus.com</a:t>
            </a:r>
          </a:p>
        </p:txBody>
      </p:sp>
    </p:spTree>
    <p:extLst>
      <p:ext uri="{BB962C8B-B14F-4D97-AF65-F5344CB8AC3E}">
        <p14:creationId xmlns:p14="http://schemas.microsoft.com/office/powerpoint/2010/main" val="371374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89060" y="4857750"/>
            <a:ext cx="8776762" cy="218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82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to Pay Suite:  </a:t>
            </a:r>
            <a:r>
              <a:rPr lang="en-IN" sz="8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Spend Analysis | eSourcing | Contract Management | Supplier Management | Savings Management | Project Management | Request Management | Procure-to-Pay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476750"/>
            <a:ext cx="2133600" cy="273844"/>
          </a:xfrm>
        </p:spPr>
        <p:txBody>
          <a:bodyPr/>
          <a:lstStyle/>
          <a:p>
            <a:fld id="{0522BFCF-22B5-4775-BE97-21A188E714EB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476750"/>
            <a:ext cx="2895600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476750"/>
            <a:ext cx="2133600" cy="273844"/>
          </a:xfrm>
        </p:spPr>
        <p:txBody>
          <a:bodyPr/>
          <a:lstStyle/>
          <a:p>
            <a:fld id="{D45792B4-47C2-4BA8-B130-6F1EE209D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62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9060" y="4857750"/>
            <a:ext cx="8776762" cy="218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82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to Pay Suite:  </a:t>
            </a:r>
            <a:r>
              <a:rPr lang="en-IN" sz="8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Spend Analysis | eSourcing | Contract Management | Supplier Management | Savings Management | Project Management | Request Management | Procure-to-Pay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6750"/>
            <a:ext cx="3008313" cy="871538"/>
          </a:xfrm>
        </p:spPr>
        <p:txBody>
          <a:bodyPr anchor="b"/>
          <a:lstStyle>
            <a:lvl1pPr algn="l"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66750"/>
            <a:ext cx="5111750" cy="3927873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04950"/>
            <a:ext cx="3008313" cy="3089673"/>
          </a:xfrm>
        </p:spPr>
        <p:txBody>
          <a:bodyPr/>
          <a:lstStyle>
            <a:lvl1pPr marL="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FCF-22B5-4775-BE97-21A188E714EB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92B4-47C2-4BA8-B130-6F1EE209D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01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9060" y="4857750"/>
            <a:ext cx="8776762" cy="218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82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to Pay Suite:  </a:t>
            </a:r>
            <a:r>
              <a:rPr lang="en-IN" sz="8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Spend Analysis | eSourcing | Contract Management | Supplier Management | Savings Management | Project Management | Request Management | Procure-to-Pay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FCF-22B5-4775-BE97-21A188E714EB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92B4-47C2-4BA8-B130-6F1EE209D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42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BFCF-22B5-4775-BE97-21A188E714EB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792B4-47C2-4BA8-B130-6F1EE209D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73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1760" y="1183217"/>
            <a:ext cx="41148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iRequest Portal Dew Drops</a:t>
            </a:r>
            <a:br>
              <a:rPr lang="en-IN" b="1"/>
            </a:br>
            <a:r>
              <a:rPr lang="en-IN" sz="1800" b="1"/>
              <a:t>Status Update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45191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1F327-D5E7-43D0-8FB0-685EDC28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Dew Drops - iRequest Portal Status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B118C8-9F0E-4957-A429-692E2B09A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383414"/>
              </p:ext>
            </p:extLst>
          </p:nvPr>
        </p:nvGraphicFramePr>
        <p:xfrm>
          <a:off x="246956" y="965033"/>
          <a:ext cx="7946083" cy="249364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726765">
                  <a:extLst>
                    <a:ext uri="{9D8B030D-6E8A-4147-A177-3AD203B41FA5}">
                      <a16:colId xmlns:a16="http://schemas.microsoft.com/office/drawing/2014/main" val="2335106058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714891065"/>
                    </a:ext>
                  </a:extLst>
                </a:gridCol>
                <a:gridCol w="437990">
                  <a:extLst>
                    <a:ext uri="{9D8B030D-6E8A-4147-A177-3AD203B41FA5}">
                      <a16:colId xmlns:a16="http://schemas.microsoft.com/office/drawing/2014/main" val="396105039"/>
                    </a:ext>
                  </a:extLst>
                </a:gridCol>
                <a:gridCol w="1721223">
                  <a:extLst>
                    <a:ext uri="{9D8B030D-6E8A-4147-A177-3AD203B41FA5}">
                      <a16:colId xmlns:a16="http://schemas.microsoft.com/office/drawing/2014/main" val="3401472863"/>
                    </a:ext>
                  </a:extLst>
                </a:gridCol>
                <a:gridCol w="2199493">
                  <a:extLst>
                    <a:ext uri="{9D8B030D-6E8A-4147-A177-3AD203B41FA5}">
                      <a16:colId xmlns:a16="http://schemas.microsoft.com/office/drawing/2014/main" val="25142544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Feature/Page/Epic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Grooming Status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Sprint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 Status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QC Status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470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iRequest Portal Header</a:t>
                      </a:r>
                      <a:endParaRPr lang="en-US" sz="9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Groomed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Ongoing</a:t>
                      </a:r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Proposed 16 March 2018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Ongoing</a:t>
                      </a:r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Proposed 30 April 2018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6049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iRequest Portal Home Page</a:t>
                      </a:r>
                      <a:endParaRPr lang="en-US" sz="9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Groomed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Ongoing</a:t>
                      </a:r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Proposed 16 March 2018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Ongoing</a:t>
                      </a:r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Proposed 30 April 2018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848569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My Requests Listing Page for Requester</a:t>
                      </a:r>
                      <a:endParaRPr lang="en-US" sz="9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Groomed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Ongoing</a:t>
                      </a:r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Proposed 16 March 2018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Ongoing</a:t>
                      </a:r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Proposed 30 April 2018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1344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 Request for Requester</a:t>
                      </a:r>
                      <a:endParaRPr lang="en-US" sz="9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Groomed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Ongoing</a:t>
                      </a:r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Proposed 16 March 2018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Ongoing</a:t>
                      </a:r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Proposed 30 April 2018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7650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Edit Request for Requester</a:t>
                      </a:r>
                      <a:endParaRPr lang="en-US" sz="9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Groomed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Ongoing</a:t>
                      </a:r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Proposed 16 March 2018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Ongoing</a:t>
                      </a:r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Proposed 30 April 2018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0949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View Request Page for Requester</a:t>
                      </a:r>
                      <a:endParaRPr lang="en-US" sz="9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Groomed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Ongoing</a:t>
                      </a:r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Proposed 16 March 2018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Ongoing</a:t>
                      </a:r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Proposed 30 April 2018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0228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Approvals Listing Page for Requester</a:t>
                      </a:r>
                      <a:endParaRPr lang="en-US" sz="9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Groomed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Ongoing</a:t>
                      </a:r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Proposed 16 March 2018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Ongoing</a:t>
                      </a:r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Proposed 30 April 2018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844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Configure Ad Banners for Admin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Groomed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Done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Started</a:t>
                      </a:r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Proposed 15 April 2018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047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Display Ad Banner on iRequest Home Page for Requester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Groomed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Ongoing</a:t>
                      </a:r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Proposed 16 March 2018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Ongoing</a:t>
                      </a:r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Proposed 30 April 2018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269006"/>
                  </a:ext>
                </a:extLst>
              </a:tr>
              <a:tr h="7242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FAQs Configuration for Admin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Groomed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Done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Started</a:t>
                      </a:r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Proposed 15 April 2018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489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Policy Configuration for Admin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Groomed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Done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Started</a:t>
                      </a:r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Proposed 15 April 2018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46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Contact Us Configuration for Admin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Groomed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Done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Started</a:t>
                      </a:r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Proposed 15 April 2018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920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FAQs on iRequest Portal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Groomed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Ongoing</a:t>
                      </a:r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Proposed 23 March 2018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Ongoing</a:t>
                      </a:r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Proposed 30 April 2018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909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Policy  on iRequest Portal</a:t>
                      </a:r>
                      <a:endParaRPr lang="en-US" sz="900" b="1" u="none" strike="noStrike" kern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Groomed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Ongoing</a:t>
                      </a:r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Proposed 23 March 2018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Ongoing</a:t>
                      </a:r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Proposed 30 April 2018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656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Procurement Team   on iRequest Portal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Groomed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Ongoing</a:t>
                      </a:r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Proposed 23 March 2018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Ongoing</a:t>
                      </a:r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Proposed 30 April 2018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982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Universal Search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Groomed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Ongoing</a:t>
                      </a:r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Proposed 23 March 2018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Ongoing</a:t>
                      </a:r>
                      <a:r>
                        <a:rPr lang="en-US" sz="9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Proposed 30 April 2018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012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96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9695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C4C4C"/>
      </a:dk2>
      <a:lt2>
        <a:srgbClr val="696969"/>
      </a:lt2>
      <a:accent1>
        <a:srgbClr val="F15818"/>
      </a:accent1>
      <a:accent2>
        <a:srgbClr val="1C94F9"/>
      </a:accent2>
      <a:accent3>
        <a:srgbClr val="4D8096"/>
      </a:accent3>
      <a:accent4>
        <a:srgbClr val="BFD72F"/>
      </a:accent4>
      <a:accent5>
        <a:srgbClr val="7B3189"/>
      </a:accent5>
      <a:accent6>
        <a:srgbClr val="FFC709"/>
      </a:accent6>
      <a:hlink>
        <a:srgbClr val="0000FF"/>
      </a:hlink>
      <a:folHlink>
        <a:srgbClr val="800080"/>
      </a:folHlink>
    </a:clrScheme>
    <a:fontScheme name="Zycu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8830A2D1A84E4293F07C0BE340B87C" ma:contentTypeVersion="13" ma:contentTypeDescription="Create a new document." ma:contentTypeScope="" ma:versionID="8c7d176089735c41effe7cf0b707e94e">
  <xsd:schema xmlns:xsd="http://www.w3.org/2001/XMLSchema" xmlns:xs="http://www.w3.org/2001/XMLSchema" xmlns:p="http://schemas.microsoft.com/office/2006/metadata/properties" xmlns:ns2="2020e5a4-0159-4c63-9a7b-fbef1e152cd8" xmlns:ns3="be9de7e0-74a2-494f-a719-d2246fdea2fe" xmlns:ns4="74e297b1-1d0c-4e20-8a7e-4eaa3fa1d365" targetNamespace="http://schemas.microsoft.com/office/2006/metadata/properties" ma:root="true" ma:fieldsID="ee7fbb0e13592e0d1ffa02ddeef8f94a" ns2:_="" ns3:_="" ns4:_="">
    <xsd:import namespace="2020e5a4-0159-4c63-9a7b-fbef1e152cd8"/>
    <xsd:import namespace="be9de7e0-74a2-494f-a719-d2246fdea2fe"/>
    <xsd:import namespace="74e297b1-1d0c-4e20-8a7e-4eaa3fa1d365"/>
    <xsd:element name="properties">
      <xsd:complexType>
        <xsd:sequence>
          <xsd:element name="documentManagement">
            <xsd:complexType>
              <xsd:all>
                <xsd:element ref="ns2:b49500152bbf46c6ac37378e290f9e52" minOccurs="0"/>
                <xsd:element ref="ns3:TaxCatchAll" minOccurs="0"/>
                <xsd:element ref="ns2:kafb46c78ba24f0aa37ceb499b78f130" minOccurs="0"/>
                <xsd:element ref="ns2:d7d2bf752345494c8f2f8e9e7ac1aff5" minOccurs="0"/>
                <xsd:element ref="ns2:Download_x0020_a_x0020_copy" minOccurs="0"/>
                <xsd:element ref="ns4:SharedWithUsers" minOccurs="0"/>
                <xsd:element ref="ns4:SharingHintHash" minOccurs="0"/>
                <xsd:element ref="ns4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0e5a4-0159-4c63-9a7b-fbef1e152cd8" elementFormDefault="qualified">
    <xsd:import namespace="http://schemas.microsoft.com/office/2006/documentManagement/types"/>
    <xsd:import namespace="http://schemas.microsoft.com/office/infopath/2007/PartnerControls"/>
    <xsd:element name="b49500152bbf46c6ac37378e290f9e52" ma:index="9" nillable="true" ma:taxonomy="true" ma:internalName="b49500152bbf46c6ac37378e290f9e52" ma:taxonomyFieldName="Product" ma:displayName="Product" ma:default="" ma:fieldId="{b4950015-2bbf-46c6-ac37-378e290f9e52}" ma:taxonomyMulti="true" ma:sspId="bf4fd2f7-8c18-4ec2-8eff-6924c65a9fce" ma:termSetId="05207492-0d06-4bf1-a5f4-9546929e31e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afb46c78ba24f0aa37ceb499b78f130" ma:index="12" nillable="true" ma:taxonomy="true" ma:internalName="kafb46c78ba24f0aa37ceb499b78f130" ma:taxonomyFieldName="Industry" ma:displayName="Industry" ma:indexed="true" ma:default="" ma:fieldId="{4afb46c7-8ba2-4f0a-a37c-eb499b78f130}" ma:sspId="bf4fd2f7-8c18-4ec2-8eff-6924c65a9fce" ma:termSetId="b0cf8d62-a41d-42ed-b9f5-009d458f53f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7d2bf752345494c8f2f8e9e7ac1aff5" ma:index="14" ma:taxonomy="true" ma:internalName="d7d2bf752345494c8f2f8e9e7ac1aff5" ma:taxonomyFieldName="Document_x0020_Type" ma:displayName="Document Type" ma:indexed="true" ma:default="46;#Standard templates|af7e4f98-7944-4d18-b9b8-35ac6cd9cdb6" ma:fieldId="{d7d2bf75-2345-494c-8f2f-8e9e7ac1aff5}" ma:sspId="bf4fd2f7-8c18-4ec2-8eff-6924c65a9fce" ma:termSetId="bcded119-00e0-41fa-afec-23bcd8a60449" ma:anchorId="405db4e2-bf3d-4842-ae73-981d0d40f4a1" ma:open="false" ma:isKeyword="false">
      <xsd:complexType>
        <xsd:sequence>
          <xsd:element ref="pc:Terms" minOccurs="0" maxOccurs="1"/>
        </xsd:sequence>
      </xsd:complexType>
    </xsd:element>
    <xsd:element name="Download_x0020_a_x0020_copy" ma:index="15" nillable="true" ma:displayName="Download a copy" ma:internalName="Download_x0020_a_x0020_copy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9de7e0-74a2-494f-a719-d2246fdea2f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ac5bf434-c259-419a-b7d6-9d4d45d176d4}" ma:internalName="TaxCatchAll" ma:showField="CatchAllData" ma:web="be9de7e0-74a2-494f-a719-d2246fdea2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SharedByUser" ma:index="19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20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e297b1-1d0c-4e20-8a7e-4eaa3fa1d36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7" nillable="true" ma:displayName="Sharing Hint Hash" ma:internalName="SharingHintHash" ma:readOnly="true">
      <xsd:simpleType>
        <xsd:restriction base="dms:Text"/>
      </xsd:simpleType>
    </xsd:element>
    <xsd:element name="SharedWithDetails" ma:index="1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wnload_x0020_a_x0020_copy xmlns="2020e5a4-0159-4c63-9a7b-fbef1e152cd8" xsi:nil="true"/>
    <kafb46c78ba24f0aa37ceb499b78f130 xmlns="2020e5a4-0159-4c63-9a7b-fbef1e152cd8">
      <Terms xmlns="http://schemas.microsoft.com/office/infopath/2007/PartnerControls"/>
    </kafb46c78ba24f0aa37ceb499b78f130>
    <b49500152bbf46c6ac37378e290f9e52 xmlns="2020e5a4-0159-4c63-9a7b-fbef1e152cd8">
      <Terms xmlns="http://schemas.microsoft.com/office/infopath/2007/PartnerControls"/>
    </b49500152bbf46c6ac37378e290f9e52>
    <d7d2bf752345494c8f2f8e9e7ac1aff5 xmlns="2020e5a4-0159-4c63-9a7b-fbef1e152cd8">
      <Terms xmlns="http://schemas.microsoft.com/office/infopath/2007/PartnerControls">
        <TermInfo xmlns="http://schemas.microsoft.com/office/infopath/2007/PartnerControls">
          <TermName xmlns="http://schemas.microsoft.com/office/infopath/2007/PartnerControls">Standard templates</TermName>
          <TermId xmlns="http://schemas.microsoft.com/office/infopath/2007/PartnerControls">af7e4f98-7944-4d18-b9b8-35ac6cd9cdb6</TermId>
        </TermInfo>
      </Terms>
    </d7d2bf752345494c8f2f8e9e7ac1aff5>
    <TaxCatchAll xmlns="be9de7e0-74a2-494f-a719-d2246fdea2fe">
      <Value>46</Value>
    </TaxCatchAll>
  </documentManagement>
</p:properties>
</file>

<file path=customXml/itemProps1.xml><?xml version="1.0" encoding="utf-8"?>
<ds:datastoreItem xmlns:ds="http://schemas.openxmlformats.org/officeDocument/2006/customXml" ds:itemID="{1103CF1A-9A67-4931-A21C-F8374C9F19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7B0563-5F82-4050-850B-393D04508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20e5a4-0159-4c63-9a7b-fbef1e152cd8"/>
    <ds:schemaRef ds:uri="be9de7e0-74a2-494f-a719-d2246fdea2fe"/>
    <ds:schemaRef ds:uri="74e297b1-1d0c-4e20-8a7e-4eaa3fa1d3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943493-F1F3-46AA-9980-3C428979A388}">
  <ds:schemaRefs>
    <ds:schemaRef ds:uri="http://schemas.microsoft.com/office/2006/metadata/properties"/>
    <ds:schemaRef ds:uri="http://schemas.microsoft.com/office/2006/documentManagement/types"/>
    <ds:schemaRef ds:uri="74e297b1-1d0c-4e20-8a7e-4eaa3fa1d365"/>
    <ds:schemaRef ds:uri="http://purl.org/dc/elements/1.1/"/>
    <ds:schemaRef ds:uri="http://schemas.microsoft.com/office/infopath/2007/PartnerControls"/>
    <ds:schemaRef ds:uri="http://purl.org/dc/dcmitype/"/>
    <ds:schemaRef ds:uri="http://www.w3.org/XML/1998/namespace"/>
    <ds:schemaRef ds:uri="be9de7e0-74a2-494f-a719-d2246fdea2fe"/>
    <ds:schemaRef ds:uri="http://purl.org/dc/terms/"/>
    <ds:schemaRef ds:uri="http://schemas.openxmlformats.org/package/2006/metadata/core-properties"/>
    <ds:schemaRef ds:uri="2020e5a4-0159-4c63-9a7b-fbef1e152cd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23276</TotalTime>
  <Words>306</Words>
  <Application>Microsoft Office PowerPoint</Application>
  <PresentationFormat>On-screen Show (16:9)</PresentationFormat>
  <Paragraphs>89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iRequest Portal Dew Drops Status Update</vt:lpstr>
      <vt:lpstr>Dew Drops - iRequest Portal Status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Vijesh Bhaktha</dc:creator>
  <cp:lastModifiedBy>Vijesh Bhaktha</cp:lastModifiedBy>
  <cp:revision>45</cp:revision>
  <dcterms:modified xsi:type="dcterms:W3CDTF">2018-03-15T10:10:19Z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0x010100D78830A2D1A84E4293F07C0BE340B87C</vt:lpwstr>
  </property>
  <property fmtid="{D5CDD505-2E9C-101B-9397-08002B2CF9AE}" pid="3" name="Product">
    <vt:lpwstr/>
  </property>
  <property fmtid="{D5CDD505-2E9C-101B-9397-08002B2CF9AE}" pid="4" name="Industry">
    <vt:lpwstr/>
  </property>
  <property fmtid="{D5CDD505-2E9C-101B-9397-08002B2CF9AE}" pid="5" name="Document Type">
    <vt:lpwstr>46;#Standard templates|af7e4f98-7944-4d18-b9b8-35ac6cd9cdb6</vt:lpwstr>
  </property>
</Properties>
</file>