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Default Extension="xlsx" ContentType="application/vnd.openxmlformats-officedocument.spreadsheetml.sheet"/>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93" r:id="rId1"/>
  </p:sldMasterIdLst>
  <p:notesMasterIdLst>
    <p:notesMasterId r:id="rId162"/>
  </p:notesMasterIdLst>
  <p:sldIdLst>
    <p:sldId id="674" r:id="rId2"/>
    <p:sldId id="675" r:id="rId3"/>
    <p:sldId id="676" r:id="rId4"/>
    <p:sldId id="677" r:id="rId5"/>
    <p:sldId id="678" r:id="rId6"/>
    <p:sldId id="679" r:id="rId7"/>
    <p:sldId id="680" r:id="rId8"/>
    <p:sldId id="681" r:id="rId9"/>
    <p:sldId id="682" r:id="rId10"/>
    <p:sldId id="683" r:id="rId11"/>
    <p:sldId id="684" r:id="rId12"/>
    <p:sldId id="685" r:id="rId13"/>
    <p:sldId id="686" r:id="rId14"/>
    <p:sldId id="687" r:id="rId15"/>
    <p:sldId id="688" r:id="rId16"/>
    <p:sldId id="689" r:id="rId17"/>
    <p:sldId id="690" r:id="rId18"/>
    <p:sldId id="691" r:id="rId19"/>
    <p:sldId id="692" r:id="rId20"/>
    <p:sldId id="693" r:id="rId21"/>
    <p:sldId id="694" r:id="rId22"/>
    <p:sldId id="695" r:id="rId23"/>
    <p:sldId id="696" r:id="rId24"/>
    <p:sldId id="697" r:id="rId25"/>
    <p:sldId id="698" r:id="rId26"/>
    <p:sldId id="699" r:id="rId27"/>
    <p:sldId id="700" r:id="rId28"/>
    <p:sldId id="701" r:id="rId29"/>
    <p:sldId id="702" r:id="rId30"/>
    <p:sldId id="703" r:id="rId31"/>
    <p:sldId id="704" r:id="rId32"/>
    <p:sldId id="705" r:id="rId33"/>
    <p:sldId id="706" r:id="rId34"/>
    <p:sldId id="707" r:id="rId35"/>
    <p:sldId id="708" r:id="rId36"/>
    <p:sldId id="709" r:id="rId37"/>
    <p:sldId id="710" r:id="rId38"/>
    <p:sldId id="711" r:id="rId39"/>
    <p:sldId id="712" r:id="rId40"/>
    <p:sldId id="713" r:id="rId41"/>
    <p:sldId id="714" r:id="rId42"/>
    <p:sldId id="715" r:id="rId43"/>
    <p:sldId id="716" r:id="rId44"/>
    <p:sldId id="717" r:id="rId45"/>
    <p:sldId id="718" r:id="rId46"/>
    <p:sldId id="719"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654" r:id="rId72"/>
    <p:sldId id="583" r:id="rId73"/>
    <p:sldId id="584" r:id="rId74"/>
    <p:sldId id="648" r:id="rId75"/>
    <p:sldId id="649" r:id="rId76"/>
    <p:sldId id="650" r:id="rId77"/>
    <p:sldId id="651" r:id="rId78"/>
    <p:sldId id="652" r:id="rId79"/>
    <p:sldId id="653" r:id="rId80"/>
    <p:sldId id="585" r:id="rId81"/>
    <p:sldId id="586" r:id="rId82"/>
    <p:sldId id="587" r:id="rId83"/>
    <p:sldId id="588" r:id="rId84"/>
    <p:sldId id="655" r:id="rId85"/>
    <p:sldId id="589" r:id="rId86"/>
    <p:sldId id="590" r:id="rId87"/>
    <p:sldId id="656" r:id="rId88"/>
    <p:sldId id="591" r:id="rId89"/>
    <p:sldId id="592" r:id="rId90"/>
    <p:sldId id="593" r:id="rId91"/>
    <p:sldId id="594" r:id="rId92"/>
    <p:sldId id="595" r:id="rId93"/>
    <p:sldId id="596" r:id="rId94"/>
    <p:sldId id="657" r:id="rId95"/>
    <p:sldId id="597" r:id="rId96"/>
    <p:sldId id="598" r:id="rId97"/>
    <p:sldId id="658" r:id="rId98"/>
    <p:sldId id="599" r:id="rId99"/>
    <p:sldId id="600" r:id="rId100"/>
    <p:sldId id="659" r:id="rId101"/>
    <p:sldId id="660" r:id="rId102"/>
    <p:sldId id="601" r:id="rId103"/>
    <p:sldId id="602" r:id="rId104"/>
    <p:sldId id="603" r:id="rId105"/>
    <p:sldId id="661" r:id="rId106"/>
    <p:sldId id="662" r:id="rId107"/>
    <p:sldId id="663" r:id="rId108"/>
    <p:sldId id="604" r:id="rId109"/>
    <p:sldId id="605" r:id="rId110"/>
    <p:sldId id="606" r:id="rId111"/>
    <p:sldId id="607" r:id="rId112"/>
    <p:sldId id="608" r:id="rId113"/>
    <p:sldId id="609" r:id="rId114"/>
    <p:sldId id="610" r:id="rId115"/>
    <p:sldId id="611" r:id="rId116"/>
    <p:sldId id="612" r:id="rId117"/>
    <p:sldId id="613" r:id="rId118"/>
    <p:sldId id="664" r:id="rId119"/>
    <p:sldId id="665" r:id="rId120"/>
    <p:sldId id="666" r:id="rId121"/>
    <p:sldId id="667" r:id="rId122"/>
    <p:sldId id="668" r:id="rId123"/>
    <p:sldId id="669" r:id="rId124"/>
    <p:sldId id="670" r:id="rId125"/>
    <p:sldId id="671" r:id="rId126"/>
    <p:sldId id="614" r:id="rId127"/>
    <p:sldId id="615" r:id="rId128"/>
    <p:sldId id="616" r:id="rId129"/>
    <p:sldId id="617" r:id="rId130"/>
    <p:sldId id="618" r:id="rId131"/>
    <p:sldId id="619" r:id="rId132"/>
    <p:sldId id="620" r:id="rId133"/>
    <p:sldId id="621" r:id="rId134"/>
    <p:sldId id="622" r:id="rId135"/>
    <p:sldId id="623" r:id="rId136"/>
    <p:sldId id="624" r:id="rId137"/>
    <p:sldId id="625" r:id="rId138"/>
    <p:sldId id="626" r:id="rId139"/>
    <p:sldId id="672" r:id="rId140"/>
    <p:sldId id="627" r:id="rId141"/>
    <p:sldId id="628" r:id="rId142"/>
    <p:sldId id="629" r:id="rId143"/>
    <p:sldId id="630" r:id="rId144"/>
    <p:sldId id="631" r:id="rId145"/>
    <p:sldId id="632" r:id="rId146"/>
    <p:sldId id="633" r:id="rId147"/>
    <p:sldId id="634" r:id="rId148"/>
    <p:sldId id="635" r:id="rId149"/>
    <p:sldId id="636" r:id="rId150"/>
    <p:sldId id="637" r:id="rId151"/>
    <p:sldId id="638" r:id="rId152"/>
    <p:sldId id="639" r:id="rId153"/>
    <p:sldId id="640" r:id="rId154"/>
    <p:sldId id="641" r:id="rId155"/>
    <p:sldId id="642" r:id="rId156"/>
    <p:sldId id="643" r:id="rId157"/>
    <p:sldId id="644" r:id="rId158"/>
    <p:sldId id="645" r:id="rId159"/>
    <p:sldId id="646" r:id="rId160"/>
    <p:sldId id="647" r:id="rId1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18" autoAdjust="0"/>
    <p:restoredTop sz="88491" autoAdjust="0"/>
  </p:normalViewPr>
  <p:slideViewPr>
    <p:cSldViewPr snapToGrid="0">
      <p:cViewPr varScale="1">
        <p:scale>
          <a:sx n="59" d="100"/>
          <a:sy n="59" d="100"/>
        </p:scale>
        <p:origin x="-102" y="-19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7B40C-2F24-4C9B-8A32-36C17EC6870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C7BD05D-353C-47D0-A86E-BAAAF1E2F057}">
      <dgm:prSet phldrT="[Text]"/>
      <dgm:spPr/>
      <dgm:t>
        <a:bodyPr/>
        <a:lstStyle/>
        <a:p>
          <a:r>
            <a:rPr lang="en-US" dirty="0" smtClean="0"/>
            <a:t>Multiple users using the application at the same point of time</a:t>
          </a:r>
          <a:endParaRPr lang="en-US" dirty="0"/>
        </a:p>
      </dgm:t>
    </dgm:pt>
    <dgm:pt modelId="{FED87A7B-9BF4-486D-A1D3-952B5BCD9B90}" type="parTrans" cxnId="{7FE643F1-3D7B-4989-BFBB-3AAA1DAB3EE3}">
      <dgm:prSet/>
      <dgm:spPr/>
      <dgm:t>
        <a:bodyPr/>
        <a:lstStyle/>
        <a:p>
          <a:endParaRPr lang="en-US"/>
        </a:p>
      </dgm:t>
    </dgm:pt>
    <dgm:pt modelId="{510B80D9-BC05-46B8-8B0D-7C66E7EE6B6C}" type="sibTrans" cxnId="{7FE643F1-3D7B-4989-BFBB-3AAA1DAB3EE3}">
      <dgm:prSet/>
      <dgm:spPr/>
      <dgm:t>
        <a:bodyPr/>
        <a:lstStyle/>
        <a:p>
          <a:endParaRPr lang="en-US"/>
        </a:p>
      </dgm:t>
    </dgm:pt>
    <dgm:pt modelId="{A8BFD1A6-DDBE-432B-B0EE-4F6C2B021F58}">
      <dgm:prSet phldrT="[Text]"/>
      <dgm:spPr/>
      <dgm:t>
        <a:bodyPr/>
        <a:lstStyle/>
        <a:p>
          <a:r>
            <a:rPr lang="en-US" dirty="0" smtClean="0"/>
            <a:t>Load on the application increases</a:t>
          </a:r>
          <a:endParaRPr lang="en-US" dirty="0"/>
        </a:p>
      </dgm:t>
    </dgm:pt>
    <dgm:pt modelId="{98D1D1B5-401E-46FC-88C4-FE6D1990452B}" type="parTrans" cxnId="{3FD4B57D-0401-4564-B3A7-E865520A89B1}">
      <dgm:prSet/>
      <dgm:spPr/>
      <dgm:t>
        <a:bodyPr/>
        <a:lstStyle/>
        <a:p>
          <a:endParaRPr lang="en-US"/>
        </a:p>
      </dgm:t>
    </dgm:pt>
    <dgm:pt modelId="{5822C2E9-B474-4C94-9AEF-E6B1A4C4ABEC}" type="sibTrans" cxnId="{3FD4B57D-0401-4564-B3A7-E865520A89B1}">
      <dgm:prSet/>
      <dgm:spPr/>
      <dgm:t>
        <a:bodyPr/>
        <a:lstStyle/>
        <a:p>
          <a:endParaRPr lang="en-US"/>
        </a:p>
      </dgm:t>
    </dgm:pt>
    <dgm:pt modelId="{7E800097-48DE-4BB2-A66A-AD44DF16137D}">
      <dgm:prSet phldrT="[Text]"/>
      <dgm:spPr/>
      <dgm:t>
        <a:bodyPr/>
        <a:lstStyle/>
        <a:p>
          <a:r>
            <a:rPr lang="en-US" dirty="0" smtClean="0"/>
            <a:t>Applications become slow</a:t>
          </a:r>
          <a:endParaRPr lang="en-US" dirty="0"/>
        </a:p>
      </dgm:t>
    </dgm:pt>
    <dgm:pt modelId="{988DB5E9-1B41-4A60-89D8-DFFC4A2BFBC0}" type="parTrans" cxnId="{9C83DDCE-F3F5-428F-9F47-FDDA8E7A8579}">
      <dgm:prSet/>
      <dgm:spPr/>
      <dgm:t>
        <a:bodyPr/>
        <a:lstStyle/>
        <a:p>
          <a:endParaRPr lang="en-US"/>
        </a:p>
      </dgm:t>
    </dgm:pt>
    <dgm:pt modelId="{07E677E0-4281-4D15-A807-866B03CC726A}" type="sibTrans" cxnId="{9C83DDCE-F3F5-428F-9F47-FDDA8E7A8579}">
      <dgm:prSet/>
      <dgm:spPr/>
      <dgm:t>
        <a:bodyPr/>
        <a:lstStyle/>
        <a:p>
          <a:endParaRPr lang="en-US"/>
        </a:p>
      </dgm:t>
    </dgm:pt>
    <dgm:pt modelId="{B9772E3C-3044-43DF-8071-D1F33D75F847}" type="pres">
      <dgm:prSet presAssocID="{2177B40C-2F24-4C9B-8A32-36C17EC68700}" presName="Name0" presStyleCnt="0">
        <dgm:presLayoutVars>
          <dgm:dir/>
          <dgm:animLvl val="lvl"/>
          <dgm:resizeHandles val="exact"/>
        </dgm:presLayoutVars>
      </dgm:prSet>
      <dgm:spPr/>
      <dgm:t>
        <a:bodyPr/>
        <a:lstStyle/>
        <a:p>
          <a:endParaRPr lang="en-US"/>
        </a:p>
      </dgm:t>
    </dgm:pt>
    <dgm:pt modelId="{88058B44-61C2-4BA7-BC45-5113C01397BF}" type="pres">
      <dgm:prSet presAssocID="{7E800097-48DE-4BB2-A66A-AD44DF16137D}" presName="boxAndChildren" presStyleCnt="0"/>
      <dgm:spPr/>
    </dgm:pt>
    <dgm:pt modelId="{0D50F425-3346-4945-B326-E38B58FA6AE0}" type="pres">
      <dgm:prSet presAssocID="{7E800097-48DE-4BB2-A66A-AD44DF16137D}" presName="parentTextBox" presStyleLbl="node1" presStyleIdx="0" presStyleCnt="3"/>
      <dgm:spPr/>
      <dgm:t>
        <a:bodyPr/>
        <a:lstStyle/>
        <a:p>
          <a:endParaRPr lang="en-US"/>
        </a:p>
      </dgm:t>
    </dgm:pt>
    <dgm:pt modelId="{2581D3B0-4A62-47F7-AC92-655D2BEBBF03}" type="pres">
      <dgm:prSet presAssocID="{5822C2E9-B474-4C94-9AEF-E6B1A4C4ABEC}" presName="sp" presStyleCnt="0"/>
      <dgm:spPr/>
    </dgm:pt>
    <dgm:pt modelId="{0D5C2A8E-3BFA-4DA7-A856-DA2FEF4C6F4D}" type="pres">
      <dgm:prSet presAssocID="{A8BFD1A6-DDBE-432B-B0EE-4F6C2B021F58}" presName="arrowAndChildren" presStyleCnt="0"/>
      <dgm:spPr/>
    </dgm:pt>
    <dgm:pt modelId="{9650AE87-4689-4C68-ADC0-4E71DEFE34A8}" type="pres">
      <dgm:prSet presAssocID="{A8BFD1A6-DDBE-432B-B0EE-4F6C2B021F58}" presName="parentTextArrow" presStyleLbl="node1" presStyleIdx="1" presStyleCnt="3"/>
      <dgm:spPr/>
      <dgm:t>
        <a:bodyPr/>
        <a:lstStyle/>
        <a:p>
          <a:endParaRPr lang="en-US"/>
        </a:p>
      </dgm:t>
    </dgm:pt>
    <dgm:pt modelId="{0B916F9D-B333-4F2B-B114-15BED8CE2142}" type="pres">
      <dgm:prSet presAssocID="{510B80D9-BC05-46B8-8B0D-7C66E7EE6B6C}" presName="sp" presStyleCnt="0"/>
      <dgm:spPr/>
    </dgm:pt>
    <dgm:pt modelId="{30E048AB-05F8-431A-84B7-A7145A8C0276}" type="pres">
      <dgm:prSet presAssocID="{FC7BD05D-353C-47D0-A86E-BAAAF1E2F057}" presName="arrowAndChildren" presStyleCnt="0"/>
      <dgm:spPr/>
    </dgm:pt>
    <dgm:pt modelId="{D4B10C4A-A6D2-4D01-81F0-BDEBC23697F3}" type="pres">
      <dgm:prSet presAssocID="{FC7BD05D-353C-47D0-A86E-BAAAF1E2F057}" presName="parentTextArrow" presStyleLbl="node1" presStyleIdx="2" presStyleCnt="3"/>
      <dgm:spPr/>
      <dgm:t>
        <a:bodyPr/>
        <a:lstStyle/>
        <a:p>
          <a:endParaRPr lang="en-US"/>
        </a:p>
      </dgm:t>
    </dgm:pt>
  </dgm:ptLst>
  <dgm:cxnLst>
    <dgm:cxn modelId="{17738E0D-C9B6-4EED-9DDA-6EE28F1939F4}" type="presOf" srcId="{7E800097-48DE-4BB2-A66A-AD44DF16137D}" destId="{0D50F425-3346-4945-B326-E38B58FA6AE0}" srcOrd="0" destOrd="0" presId="urn:microsoft.com/office/officeart/2005/8/layout/process4"/>
    <dgm:cxn modelId="{9C83DDCE-F3F5-428F-9F47-FDDA8E7A8579}" srcId="{2177B40C-2F24-4C9B-8A32-36C17EC68700}" destId="{7E800097-48DE-4BB2-A66A-AD44DF16137D}" srcOrd="2" destOrd="0" parTransId="{988DB5E9-1B41-4A60-89D8-DFFC4A2BFBC0}" sibTransId="{07E677E0-4281-4D15-A807-866B03CC726A}"/>
    <dgm:cxn modelId="{469AC90D-D296-48B3-9A9B-142A17DAECF9}" type="presOf" srcId="{FC7BD05D-353C-47D0-A86E-BAAAF1E2F057}" destId="{D4B10C4A-A6D2-4D01-81F0-BDEBC23697F3}" srcOrd="0" destOrd="0" presId="urn:microsoft.com/office/officeart/2005/8/layout/process4"/>
    <dgm:cxn modelId="{7FE643F1-3D7B-4989-BFBB-3AAA1DAB3EE3}" srcId="{2177B40C-2F24-4C9B-8A32-36C17EC68700}" destId="{FC7BD05D-353C-47D0-A86E-BAAAF1E2F057}" srcOrd="0" destOrd="0" parTransId="{FED87A7B-9BF4-486D-A1D3-952B5BCD9B90}" sibTransId="{510B80D9-BC05-46B8-8B0D-7C66E7EE6B6C}"/>
    <dgm:cxn modelId="{C5C148D7-63CB-4DAA-A29B-2EC8B08903FE}" type="presOf" srcId="{2177B40C-2F24-4C9B-8A32-36C17EC68700}" destId="{B9772E3C-3044-43DF-8071-D1F33D75F847}" srcOrd="0" destOrd="0" presId="urn:microsoft.com/office/officeart/2005/8/layout/process4"/>
    <dgm:cxn modelId="{9E1C887C-399E-4326-98E7-85B6E308EF19}" type="presOf" srcId="{A8BFD1A6-DDBE-432B-B0EE-4F6C2B021F58}" destId="{9650AE87-4689-4C68-ADC0-4E71DEFE34A8}" srcOrd="0" destOrd="0" presId="urn:microsoft.com/office/officeart/2005/8/layout/process4"/>
    <dgm:cxn modelId="{3FD4B57D-0401-4564-B3A7-E865520A89B1}" srcId="{2177B40C-2F24-4C9B-8A32-36C17EC68700}" destId="{A8BFD1A6-DDBE-432B-B0EE-4F6C2B021F58}" srcOrd="1" destOrd="0" parTransId="{98D1D1B5-401E-46FC-88C4-FE6D1990452B}" sibTransId="{5822C2E9-B474-4C94-9AEF-E6B1A4C4ABEC}"/>
    <dgm:cxn modelId="{1ECA9962-04F5-4FB6-8A36-9EB15DFEB7DB}" type="presParOf" srcId="{B9772E3C-3044-43DF-8071-D1F33D75F847}" destId="{88058B44-61C2-4BA7-BC45-5113C01397BF}" srcOrd="0" destOrd="0" presId="urn:microsoft.com/office/officeart/2005/8/layout/process4"/>
    <dgm:cxn modelId="{12E106C4-A3EF-497C-A378-0898569C1024}" type="presParOf" srcId="{88058B44-61C2-4BA7-BC45-5113C01397BF}" destId="{0D50F425-3346-4945-B326-E38B58FA6AE0}" srcOrd="0" destOrd="0" presId="urn:microsoft.com/office/officeart/2005/8/layout/process4"/>
    <dgm:cxn modelId="{45188A1B-2973-4E4A-8C7B-EC8ADEBFD93B}" type="presParOf" srcId="{B9772E3C-3044-43DF-8071-D1F33D75F847}" destId="{2581D3B0-4A62-47F7-AC92-655D2BEBBF03}" srcOrd="1" destOrd="0" presId="urn:microsoft.com/office/officeart/2005/8/layout/process4"/>
    <dgm:cxn modelId="{026054D7-0FAD-4E47-9C9E-483EB31FBDD9}" type="presParOf" srcId="{B9772E3C-3044-43DF-8071-D1F33D75F847}" destId="{0D5C2A8E-3BFA-4DA7-A856-DA2FEF4C6F4D}" srcOrd="2" destOrd="0" presId="urn:microsoft.com/office/officeart/2005/8/layout/process4"/>
    <dgm:cxn modelId="{980A75A1-8157-4F8A-9CCF-834E6CF0F7AA}" type="presParOf" srcId="{0D5C2A8E-3BFA-4DA7-A856-DA2FEF4C6F4D}" destId="{9650AE87-4689-4C68-ADC0-4E71DEFE34A8}" srcOrd="0" destOrd="0" presId="urn:microsoft.com/office/officeart/2005/8/layout/process4"/>
    <dgm:cxn modelId="{712FAF19-F111-4937-A843-09E5D3CBA137}" type="presParOf" srcId="{B9772E3C-3044-43DF-8071-D1F33D75F847}" destId="{0B916F9D-B333-4F2B-B114-15BED8CE2142}" srcOrd="3" destOrd="0" presId="urn:microsoft.com/office/officeart/2005/8/layout/process4"/>
    <dgm:cxn modelId="{3ADC00D5-CB55-45FA-AD21-40FEE3627696}" type="presParOf" srcId="{B9772E3C-3044-43DF-8071-D1F33D75F847}" destId="{30E048AB-05F8-431A-84B7-A7145A8C0276}" srcOrd="4" destOrd="0" presId="urn:microsoft.com/office/officeart/2005/8/layout/process4"/>
    <dgm:cxn modelId="{A43ADAD0-5734-4629-A682-3A4D39304BE2}" type="presParOf" srcId="{30E048AB-05F8-431A-84B7-A7145A8C0276}" destId="{D4B10C4A-A6D2-4D01-81F0-BDEBC23697F3}" srcOrd="0"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A8CA39-208F-44C2-B846-2FADC667AC75}" type="datetimeFigureOut">
              <a:rPr lang="en-US" smtClean="0"/>
              <a:pPr/>
              <a:t>6/11/2018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7EA75-4194-4B37-9A1F-C6596AE9B0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b="0" u="none" kern="1200" dirty="0" smtClean="0">
                <a:solidFill>
                  <a:schemeClr val="tx1"/>
                </a:solidFill>
                <a:latin typeface="Arial Unicode MS" pitchFamily="34" charset="-128"/>
                <a:ea typeface="+mn-ea"/>
                <a:cs typeface="+mn-cs"/>
              </a:rPr>
              <a:t>An N-Tier application usually has three tiers – Presentation Tier, Business Tier and Data Tier</a:t>
            </a:r>
          </a:p>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19</a:t>
            </a:fld>
            <a:endParaRPr lang="en-US"/>
          </a:p>
        </p:txBody>
      </p:sp>
    </p:spTree>
    <p:extLst>
      <p:ext uri="{BB962C8B-B14F-4D97-AF65-F5344CB8AC3E}">
        <p14:creationId xmlns:p14="http://schemas.microsoft.com/office/powerpoint/2010/main" xmlns="" val="3866283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21</a:t>
            </a:fld>
            <a:endParaRPr lang="en-US" dirty="0"/>
          </a:p>
        </p:txBody>
      </p:sp>
    </p:spTree>
    <p:extLst>
      <p:ext uri="{BB962C8B-B14F-4D97-AF65-F5344CB8AC3E}">
        <p14:creationId xmlns:p14="http://schemas.microsoft.com/office/powerpoint/2010/main" xmlns="" val="2572054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22</a:t>
            </a:fld>
            <a:endParaRPr lang="en-US" dirty="0"/>
          </a:p>
        </p:txBody>
      </p:sp>
    </p:spTree>
    <p:extLst>
      <p:ext uri="{BB962C8B-B14F-4D97-AF65-F5344CB8AC3E}">
        <p14:creationId xmlns:p14="http://schemas.microsoft.com/office/powerpoint/2010/main" xmlns="" val="3782303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400">
                <a:solidFill>
                  <a:schemeClr val="tx1"/>
                </a:solidFill>
                <a:latin typeface="Frutiger LT Std 55 Roman" pitchFamily="34" charset="0"/>
              </a:defRPr>
            </a:lvl1pPr>
            <a:lvl2pPr marL="742950" indent="-285750" eaLnBrk="0" hangingPunct="0">
              <a:defRPr sz="1400">
                <a:solidFill>
                  <a:schemeClr val="tx1"/>
                </a:solidFill>
                <a:latin typeface="Frutiger LT Std 55 Roman" pitchFamily="34" charset="0"/>
              </a:defRPr>
            </a:lvl2pPr>
            <a:lvl3pPr marL="1143000" indent="-228600" eaLnBrk="0" hangingPunct="0">
              <a:defRPr sz="1400">
                <a:solidFill>
                  <a:schemeClr val="tx1"/>
                </a:solidFill>
                <a:latin typeface="Frutiger LT Std 55 Roman" pitchFamily="34" charset="0"/>
              </a:defRPr>
            </a:lvl3pPr>
            <a:lvl4pPr marL="1600200" indent="-228600" eaLnBrk="0" hangingPunct="0">
              <a:defRPr sz="1400">
                <a:solidFill>
                  <a:schemeClr val="tx1"/>
                </a:solidFill>
                <a:latin typeface="Frutiger LT Std 55 Roman" pitchFamily="34" charset="0"/>
              </a:defRPr>
            </a:lvl4pPr>
            <a:lvl5pPr marL="2057400" indent="-228600" eaLnBrk="0" hangingPunct="0">
              <a:defRPr sz="1400">
                <a:solidFill>
                  <a:schemeClr val="tx1"/>
                </a:solidFill>
                <a:latin typeface="Frutiger LT Std 55 Roman" pitchFamily="34" charset="0"/>
              </a:defRPr>
            </a:lvl5pPr>
            <a:lvl6pPr marL="2514600" indent="-228600" algn="ctr" eaLnBrk="0" fontAlgn="base" hangingPunct="0">
              <a:spcBef>
                <a:spcPct val="0"/>
              </a:spcBef>
              <a:spcAft>
                <a:spcPct val="0"/>
              </a:spcAft>
              <a:defRPr sz="1400">
                <a:solidFill>
                  <a:schemeClr val="tx1"/>
                </a:solidFill>
                <a:latin typeface="Frutiger LT Std 55 Roman" pitchFamily="34" charset="0"/>
              </a:defRPr>
            </a:lvl6pPr>
            <a:lvl7pPr marL="2971800" indent="-228600" algn="ctr" eaLnBrk="0" fontAlgn="base" hangingPunct="0">
              <a:spcBef>
                <a:spcPct val="0"/>
              </a:spcBef>
              <a:spcAft>
                <a:spcPct val="0"/>
              </a:spcAft>
              <a:defRPr sz="1400">
                <a:solidFill>
                  <a:schemeClr val="tx1"/>
                </a:solidFill>
                <a:latin typeface="Frutiger LT Std 55 Roman" pitchFamily="34" charset="0"/>
              </a:defRPr>
            </a:lvl7pPr>
            <a:lvl8pPr marL="3429000" indent="-228600" algn="ctr" eaLnBrk="0" fontAlgn="base" hangingPunct="0">
              <a:spcBef>
                <a:spcPct val="0"/>
              </a:spcBef>
              <a:spcAft>
                <a:spcPct val="0"/>
              </a:spcAft>
              <a:defRPr sz="1400">
                <a:solidFill>
                  <a:schemeClr val="tx1"/>
                </a:solidFill>
                <a:latin typeface="Frutiger LT Std 55 Roman" pitchFamily="34" charset="0"/>
              </a:defRPr>
            </a:lvl8pPr>
            <a:lvl9pPr marL="3886200" indent="-228600" algn="ctr" eaLnBrk="0" fontAlgn="base" hangingPunct="0">
              <a:spcBef>
                <a:spcPct val="0"/>
              </a:spcBef>
              <a:spcAft>
                <a:spcPct val="0"/>
              </a:spcAft>
              <a:defRPr sz="1400">
                <a:solidFill>
                  <a:schemeClr val="tx1"/>
                </a:solidFill>
                <a:latin typeface="Frutiger LT Std 55 Roman" pitchFamily="34" charset="0"/>
              </a:defRPr>
            </a:lvl9pPr>
          </a:lstStyle>
          <a:p>
            <a:pPr eaLnBrk="1" hangingPunct="1"/>
            <a:fld id="{3BA04B33-5CA3-4D82-ABAE-390F908380C8}" type="slidenum">
              <a:rPr lang="en-US" sz="1200"/>
              <a:pPr eaLnBrk="1" hangingPunct="1"/>
              <a:t>23</a:t>
            </a:fld>
            <a:endParaRPr lang="en-US" sz="1200"/>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xmlns="" val="283148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a:xfrm>
            <a:off x="913464" y="4343688"/>
            <a:ext cx="5031074" cy="4113938"/>
          </a:xfrm>
          <a:noFill/>
          <a:ln/>
        </p:spPr>
        <p:txBody>
          <a:bodyPr/>
          <a:lstStyle/>
          <a:p>
            <a:endParaRPr lang="en-US" dirty="0" smtClean="0"/>
          </a:p>
        </p:txBody>
      </p:sp>
    </p:spTree>
    <p:extLst>
      <p:ext uri="{BB962C8B-B14F-4D97-AF65-F5344CB8AC3E}">
        <p14:creationId xmlns:p14="http://schemas.microsoft.com/office/powerpoint/2010/main" xmlns="" val="333268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27</a:t>
            </a:fld>
            <a:endParaRPr lang="en-US"/>
          </a:p>
        </p:txBody>
      </p:sp>
    </p:spTree>
    <p:extLst>
      <p:ext uri="{BB962C8B-B14F-4D97-AF65-F5344CB8AC3E}">
        <p14:creationId xmlns:p14="http://schemas.microsoft.com/office/powerpoint/2010/main" xmlns="" val="941365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28</a:t>
            </a:fld>
            <a:endParaRPr lang="en-US"/>
          </a:p>
        </p:txBody>
      </p:sp>
    </p:spTree>
    <p:extLst>
      <p:ext uri="{BB962C8B-B14F-4D97-AF65-F5344CB8AC3E}">
        <p14:creationId xmlns:p14="http://schemas.microsoft.com/office/powerpoint/2010/main" xmlns="" val="941365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49FD5CD-D99D-46EE-853B-08E684A26B15}" type="slidenum">
              <a:rPr lang="en-US" smtClean="0"/>
              <a:pPr/>
              <a:t>33</a:t>
            </a:fld>
            <a:endParaRPr lang="en-US" smtClean="0"/>
          </a:p>
        </p:txBody>
      </p:sp>
      <p:sp>
        <p:nvSpPr>
          <p:cNvPr id="47107" name="Rectangle 2"/>
          <p:cNvSpPr>
            <a:spLocks noGrp="1" noRot="1" noChangeAspect="1" noChangeArrowheads="1" noTextEdit="1"/>
          </p:cNvSpPr>
          <p:nvPr>
            <p:ph type="sldImg"/>
          </p:nvPr>
        </p:nvSpPr>
        <p:spPr>
          <a:xfrm>
            <a:off x="382588" y="685800"/>
            <a:ext cx="6096000" cy="3429000"/>
          </a:xfrm>
          <a:ln/>
        </p:spPr>
      </p:sp>
      <p:sp>
        <p:nvSpPr>
          <p:cNvPr id="47108"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xmlns="" val="134870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Frutiger LT Std 55 Roman" pitchFamily="34" charset="0"/>
              </a:defRPr>
            </a:lvl1pPr>
            <a:lvl2pPr marL="742950" indent="-285750" eaLnBrk="0" hangingPunct="0">
              <a:defRPr sz="1400">
                <a:solidFill>
                  <a:schemeClr val="tx1"/>
                </a:solidFill>
                <a:latin typeface="Frutiger LT Std 55 Roman" pitchFamily="34" charset="0"/>
              </a:defRPr>
            </a:lvl2pPr>
            <a:lvl3pPr marL="1143000" indent="-228600" eaLnBrk="0" hangingPunct="0">
              <a:defRPr sz="1400">
                <a:solidFill>
                  <a:schemeClr val="tx1"/>
                </a:solidFill>
                <a:latin typeface="Frutiger LT Std 55 Roman" pitchFamily="34" charset="0"/>
              </a:defRPr>
            </a:lvl3pPr>
            <a:lvl4pPr marL="1600200" indent="-228600" eaLnBrk="0" hangingPunct="0">
              <a:defRPr sz="1400">
                <a:solidFill>
                  <a:schemeClr val="tx1"/>
                </a:solidFill>
                <a:latin typeface="Frutiger LT Std 55 Roman" pitchFamily="34" charset="0"/>
              </a:defRPr>
            </a:lvl4pPr>
            <a:lvl5pPr marL="2057400" indent="-228600" eaLnBrk="0" hangingPunct="0">
              <a:defRPr sz="1400">
                <a:solidFill>
                  <a:schemeClr val="tx1"/>
                </a:solidFill>
                <a:latin typeface="Frutiger LT Std 55 Roman" pitchFamily="34" charset="0"/>
              </a:defRPr>
            </a:lvl5pPr>
            <a:lvl6pPr marL="2514600" indent="-228600" algn="ctr" eaLnBrk="0" fontAlgn="base" hangingPunct="0">
              <a:spcBef>
                <a:spcPct val="0"/>
              </a:spcBef>
              <a:spcAft>
                <a:spcPct val="0"/>
              </a:spcAft>
              <a:defRPr sz="1400">
                <a:solidFill>
                  <a:schemeClr val="tx1"/>
                </a:solidFill>
                <a:latin typeface="Frutiger LT Std 55 Roman" pitchFamily="34" charset="0"/>
              </a:defRPr>
            </a:lvl6pPr>
            <a:lvl7pPr marL="2971800" indent="-228600" algn="ctr" eaLnBrk="0" fontAlgn="base" hangingPunct="0">
              <a:spcBef>
                <a:spcPct val="0"/>
              </a:spcBef>
              <a:spcAft>
                <a:spcPct val="0"/>
              </a:spcAft>
              <a:defRPr sz="1400">
                <a:solidFill>
                  <a:schemeClr val="tx1"/>
                </a:solidFill>
                <a:latin typeface="Frutiger LT Std 55 Roman" pitchFamily="34" charset="0"/>
              </a:defRPr>
            </a:lvl7pPr>
            <a:lvl8pPr marL="3429000" indent="-228600" algn="ctr" eaLnBrk="0" fontAlgn="base" hangingPunct="0">
              <a:spcBef>
                <a:spcPct val="0"/>
              </a:spcBef>
              <a:spcAft>
                <a:spcPct val="0"/>
              </a:spcAft>
              <a:defRPr sz="1400">
                <a:solidFill>
                  <a:schemeClr val="tx1"/>
                </a:solidFill>
                <a:latin typeface="Frutiger LT Std 55 Roman" pitchFamily="34" charset="0"/>
              </a:defRPr>
            </a:lvl8pPr>
            <a:lvl9pPr marL="3886200" indent="-228600" algn="ctr" eaLnBrk="0" fontAlgn="base" hangingPunct="0">
              <a:spcBef>
                <a:spcPct val="0"/>
              </a:spcBef>
              <a:spcAft>
                <a:spcPct val="0"/>
              </a:spcAft>
              <a:defRPr sz="1400">
                <a:solidFill>
                  <a:schemeClr val="tx1"/>
                </a:solidFill>
                <a:latin typeface="Frutiger LT Std 55 Roman" pitchFamily="34" charset="0"/>
              </a:defRPr>
            </a:lvl9pPr>
          </a:lstStyle>
          <a:p>
            <a:pPr eaLnBrk="1" hangingPunct="1"/>
            <a:fld id="{3BA04B33-5CA3-4D82-ABAE-390F908380C8}" type="slidenum">
              <a:rPr lang="en-US" sz="1200"/>
              <a:pPr eaLnBrk="1" hangingPunct="1"/>
              <a:t>35</a:t>
            </a:fld>
            <a:endParaRPr lang="en-US" sz="1200"/>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 xmlns:p14="http://schemas.microsoft.com/office/powerpoint/2010/main" val="2831482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24CE925-6474-430B-A205-D3A463C98AEB}" type="slidenum">
              <a:rPr lang="en-US" smtClean="0"/>
              <a:pPr/>
              <a:t>39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w="9525"/>
        </p:spPr>
        <p:txBody>
          <a:bodyPr/>
          <a:lstStyle/>
          <a:p>
            <a:pPr marL="190500" indent="-190500"/>
            <a:endParaRPr lang="en-US" dirty="0" smtClean="0"/>
          </a:p>
        </p:txBody>
      </p:sp>
    </p:spTree>
    <p:extLst>
      <p:ext uri="{BB962C8B-B14F-4D97-AF65-F5344CB8AC3E}">
        <p14:creationId xmlns:p14="http://schemas.microsoft.com/office/powerpoint/2010/main" xmlns="" val="367973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A5D0537-6B75-4CDA-B9FA-A0D694F77699}" type="slidenum">
              <a:rPr lang="en-US" smtClean="0"/>
              <a:pPr/>
              <a:t>40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xmlns="" val="3458658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A5D0537-6B75-4CDA-B9FA-A0D694F77699}"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xmlns="" val="3458658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512579F-A740-420D-91FA-3B9862C7C411}" type="slidenum">
              <a:rPr lang="en-US" smtClean="0"/>
              <a:pPr/>
              <a:t>42</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xmlns="" val="1185175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70C56C2-9046-4EA9-8025-AA6D9C757A2F}" type="slidenum">
              <a:rPr lang="en-US" smtClean="0"/>
              <a:pPr/>
              <a:t>43</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p:spPr>
        <p:txBody>
          <a:bodyPr/>
          <a:lstStyle/>
          <a:p>
            <a:pPr marL="190500" indent="-190500">
              <a:buFontTx/>
              <a:buAutoNum type="arabicParenR"/>
            </a:pPr>
            <a:endParaRPr lang="en-US" dirty="0" smtClean="0"/>
          </a:p>
        </p:txBody>
      </p:sp>
    </p:spTree>
    <p:extLst>
      <p:ext uri="{BB962C8B-B14F-4D97-AF65-F5344CB8AC3E}">
        <p14:creationId xmlns:p14="http://schemas.microsoft.com/office/powerpoint/2010/main" xmlns="" val="4132988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3E42854-B860-46C8-A65F-FE448F58F082}" type="slidenum">
              <a:rPr lang="en-US" smtClean="0"/>
              <a:pPr/>
              <a:t>44</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xmlns="" val="2294536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7FF248-A414-4660-B47A-E0C4EE39EE43}" type="slidenum">
              <a:rPr lang="en-US" smtClean="0"/>
              <a:pPr/>
              <a:t>45</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 xmlns:p14="http://schemas.microsoft.com/office/powerpoint/2010/main" val="1817551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71</a:t>
            </a:fld>
            <a:endParaRPr lang="en-US" dirty="0"/>
          </a:p>
        </p:txBody>
      </p:sp>
    </p:spTree>
    <p:extLst>
      <p:ext uri="{BB962C8B-B14F-4D97-AF65-F5344CB8AC3E}">
        <p14:creationId xmlns="" xmlns:p14="http://schemas.microsoft.com/office/powerpoint/2010/main" val="3024974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74</a:t>
            </a:fld>
            <a:endParaRPr lang="en-US" dirty="0"/>
          </a:p>
        </p:txBody>
      </p:sp>
    </p:spTree>
    <p:extLst>
      <p:ext uri="{BB962C8B-B14F-4D97-AF65-F5344CB8AC3E}">
        <p14:creationId xmlns="" xmlns:p14="http://schemas.microsoft.com/office/powerpoint/2010/main" val="28343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75</a:t>
            </a:fld>
            <a:endParaRPr lang="en-US" dirty="0"/>
          </a:p>
        </p:txBody>
      </p:sp>
    </p:spTree>
    <p:extLst>
      <p:ext uri="{BB962C8B-B14F-4D97-AF65-F5344CB8AC3E}">
        <p14:creationId xmlns="" xmlns:p14="http://schemas.microsoft.com/office/powerpoint/2010/main" val="103116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76</a:t>
            </a:fld>
            <a:endParaRPr lang="en-US"/>
          </a:p>
        </p:txBody>
      </p:sp>
    </p:spTree>
    <p:extLst>
      <p:ext uri="{BB962C8B-B14F-4D97-AF65-F5344CB8AC3E}">
        <p14:creationId xmlns="" xmlns:p14="http://schemas.microsoft.com/office/powerpoint/2010/main" val="143863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77</a:t>
            </a:fld>
            <a:endParaRPr lang="en-US" dirty="0"/>
          </a:p>
        </p:txBody>
      </p:sp>
    </p:spTree>
    <p:extLst>
      <p:ext uri="{BB962C8B-B14F-4D97-AF65-F5344CB8AC3E}">
        <p14:creationId xmlns="" xmlns:p14="http://schemas.microsoft.com/office/powerpoint/2010/main" val="535479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78</a:t>
            </a:fld>
            <a:endParaRPr lang="en-US" dirty="0"/>
          </a:p>
        </p:txBody>
      </p:sp>
    </p:spTree>
    <p:extLst>
      <p:ext uri="{BB962C8B-B14F-4D97-AF65-F5344CB8AC3E}">
        <p14:creationId xmlns="" xmlns:p14="http://schemas.microsoft.com/office/powerpoint/2010/main" val="1669897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79</a:t>
            </a:fld>
            <a:endParaRPr lang="en-US" dirty="0"/>
          </a:p>
        </p:txBody>
      </p:sp>
    </p:spTree>
    <p:extLst>
      <p:ext uri="{BB962C8B-B14F-4D97-AF65-F5344CB8AC3E}">
        <p14:creationId xmlns="" xmlns:p14="http://schemas.microsoft.com/office/powerpoint/2010/main" val="490414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mn-cs"/>
              </a:rPr>
              <a:t>There are three methods in which Transaction can be included in the script.</a:t>
            </a:r>
          </a:p>
          <a:p>
            <a:r>
              <a:rPr lang="en-US" sz="1200" kern="1200" dirty="0" smtClean="0">
                <a:solidFill>
                  <a:schemeClr val="tx1"/>
                </a:solidFill>
                <a:effectLst/>
                <a:latin typeface="Arial" pitchFamily="34" charset="0"/>
                <a:ea typeface="+mn-ea"/>
                <a:cs typeface="+mn-cs"/>
              </a:rPr>
              <a:t> </a:t>
            </a:r>
          </a:p>
          <a:p>
            <a:pPr lvl="0"/>
            <a:r>
              <a:rPr lang="en-US" sz="1200" kern="1200" dirty="0" smtClean="0">
                <a:solidFill>
                  <a:schemeClr val="tx1"/>
                </a:solidFill>
                <a:effectLst/>
                <a:latin typeface="Arial" pitchFamily="34" charset="0"/>
                <a:ea typeface="+mn-ea"/>
                <a:cs typeface="+mn-cs"/>
              </a:rPr>
              <a:t>Inserting Transaction while recording the script</a:t>
            </a:r>
          </a:p>
          <a:p>
            <a:pPr lvl="0"/>
            <a:r>
              <a:rPr lang="en-US" sz="1200" kern="1200" dirty="0" smtClean="0">
                <a:solidFill>
                  <a:schemeClr val="tx1"/>
                </a:solidFill>
                <a:effectLst/>
                <a:latin typeface="Arial" pitchFamily="34" charset="0"/>
                <a:ea typeface="+mn-ea"/>
                <a:cs typeface="+mn-cs"/>
              </a:rPr>
              <a:t>Inserting Transaction after recording through Design.</a:t>
            </a:r>
          </a:p>
          <a:p>
            <a:pPr lvl="0"/>
            <a:r>
              <a:rPr lang="en-US" sz="1200" kern="1200" dirty="0" smtClean="0">
                <a:solidFill>
                  <a:schemeClr val="tx1"/>
                </a:solidFill>
                <a:effectLst/>
                <a:latin typeface="Arial" pitchFamily="34" charset="0"/>
                <a:ea typeface="+mn-ea"/>
                <a:cs typeface="+mn-cs"/>
              </a:rPr>
              <a:t>Inserting Transaction via Step Tool box</a:t>
            </a:r>
          </a:p>
          <a:p>
            <a:pPr lvl="0"/>
            <a:endParaRPr lang="en-US" sz="120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84</a:t>
            </a:fld>
            <a:endParaRPr lang="en-US" dirty="0"/>
          </a:p>
        </p:txBody>
      </p:sp>
    </p:spTree>
    <p:extLst>
      <p:ext uri="{BB962C8B-B14F-4D97-AF65-F5344CB8AC3E}">
        <p14:creationId xmlns="" xmlns:p14="http://schemas.microsoft.com/office/powerpoint/2010/main" val="1152186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87</a:t>
            </a:fld>
            <a:endParaRPr lang="en-US" dirty="0"/>
          </a:p>
        </p:txBody>
      </p:sp>
    </p:spTree>
    <p:extLst>
      <p:ext uri="{BB962C8B-B14F-4D97-AF65-F5344CB8AC3E}">
        <p14:creationId xmlns="" xmlns:p14="http://schemas.microsoft.com/office/powerpoint/2010/main" val="815970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94</a:t>
            </a:fld>
            <a:endParaRPr lang="en-US" dirty="0"/>
          </a:p>
        </p:txBody>
      </p:sp>
    </p:spTree>
    <p:extLst>
      <p:ext uri="{BB962C8B-B14F-4D97-AF65-F5344CB8AC3E}">
        <p14:creationId xmlns="" xmlns:p14="http://schemas.microsoft.com/office/powerpoint/2010/main" val="1516875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97</a:t>
            </a:fld>
            <a:endParaRPr lang="en-US" dirty="0"/>
          </a:p>
        </p:txBody>
      </p:sp>
    </p:spTree>
    <p:extLst>
      <p:ext uri="{BB962C8B-B14F-4D97-AF65-F5344CB8AC3E}">
        <p14:creationId xmlns="" xmlns:p14="http://schemas.microsoft.com/office/powerpoint/2010/main" val="1189050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101</a:t>
            </a:fld>
            <a:endParaRPr lang="en-US" dirty="0"/>
          </a:p>
        </p:txBody>
      </p:sp>
    </p:spTree>
    <p:extLst>
      <p:ext uri="{BB962C8B-B14F-4D97-AF65-F5344CB8AC3E}">
        <p14:creationId xmlns="" xmlns:p14="http://schemas.microsoft.com/office/powerpoint/2010/main" val="61543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118</a:t>
            </a:fld>
            <a:endParaRPr lang="en-US" dirty="0"/>
          </a:p>
        </p:txBody>
      </p:sp>
    </p:spTree>
    <p:extLst>
      <p:ext uri="{BB962C8B-B14F-4D97-AF65-F5344CB8AC3E}">
        <p14:creationId xmlns="" xmlns:p14="http://schemas.microsoft.com/office/powerpoint/2010/main" val="448614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119</a:t>
            </a:fld>
            <a:endParaRPr lang="en-US" dirty="0"/>
          </a:p>
        </p:txBody>
      </p:sp>
    </p:spTree>
    <p:extLst>
      <p:ext uri="{BB962C8B-B14F-4D97-AF65-F5344CB8AC3E}">
        <p14:creationId xmlns="" xmlns:p14="http://schemas.microsoft.com/office/powerpoint/2010/main" val="1000831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120</a:t>
            </a:fld>
            <a:endParaRPr lang="en-US" dirty="0"/>
          </a:p>
        </p:txBody>
      </p:sp>
    </p:spTree>
    <p:extLst>
      <p:ext uri="{BB962C8B-B14F-4D97-AF65-F5344CB8AC3E}">
        <p14:creationId xmlns="" xmlns:p14="http://schemas.microsoft.com/office/powerpoint/2010/main" val="1568465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121</a:t>
            </a:fld>
            <a:endParaRPr lang="en-US" dirty="0"/>
          </a:p>
        </p:txBody>
      </p:sp>
    </p:spTree>
    <p:extLst>
      <p:ext uri="{BB962C8B-B14F-4D97-AF65-F5344CB8AC3E}">
        <p14:creationId xmlns="" xmlns:p14="http://schemas.microsoft.com/office/powerpoint/2010/main" val="4243498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122</a:t>
            </a:fld>
            <a:endParaRPr lang="en-US" dirty="0"/>
          </a:p>
        </p:txBody>
      </p:sp>
    </p:spTree>
    <p:extLst>
      <p:ext uri="{BB962C8B-B14F-4D97-AF65-F5344CB8AC3E}">
        <p14:creationId xmlns="" xmlns:p14="http://schemas.microsoft.com/office/powerpoint/2010/main" val="3555726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123</a:t>
            </a:fld>
            <a:endParaRPr lang="en-US" dirty="0"/>
          </a:p>
        </p:txBody>
      </p:sp>
    </p:spTree>
    <p:extLst>
      <p:ext uri="{BB962C8B-B14F-4D97-AF65-F5344CB8AC3E}">
        <p14:creationId xmlns="" xmlns:p14="http://schemas.microsoft.com/office/powerpoint/2010/main" val="3286791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124</a:t>
            </a:fld>
            <a:endParaRPr lang="en-US" dirty="0"/>
          </a:p>
        </p:txBody>
      </p:sp>
    </p:spTree>
    <p:extLst>
      <p:ext uri="{BB962C8B-B14F-4D97-AF65-F5344CB8AC3E}">
        <p14:creationId xmlns="" xmlns:p14="http://schemas.microsoft.com/office/powerpoint/2010/main" val="1266037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F21934E-0CE7-43E1-934D-872BEB9E123B}" type="slidenum">
              <a:rPr lang="en-US" smtClean="0"/>
              <a:pPr>
                <a:defRPr/>
              </a:pPr>
              <a:t>125</a:t>
            </a:fld>
            <a:endParaRPr lang="en-US" dirty="0"/>
          </a:p>
        </p:txBody>
      </p:sp>
    </p:spTree>
    <p:extLst>
      <p:ext uri="{BB962C8B-B14F-4D97-AF65-F5344CB8AC3E}">
        <p14:creationId xmlns="" xmlns:p14="http://schemas.microsoft.com/office/powerpoint/2010/main" val="215036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81000" y="685800"/>
            <a:ext cx="6096000" cy="3429000"/>
          </a:xfrm>
          <a:ln/>
        </p:spPr>
      </p:sp>
      <p:sp>
        <p:nvSpPr>
          <p:cNvPr id="46083" name="Rectangle 3"/>
          <p:cNvSpPr>
            <a:spLocks noGrp="1" noChangeArrowheads="1"/>
          </p:cNvSpPr>
          <p:nvPr>
            <p:ph type="body" idx="1"/>
          </p:nvPr>
        </p:nvSpPr>
        <p:spPr>
          <a:xfrm>
            <a:off x="913464" y="4343688"/>
            <a:ext cx="5031074" cy="4113938"/>
          </a:xfrm>
          <a:noFill/>
          <a:ln/>
        </p:spPr>
        <p:txBody>
          <a:bodyPr/>
          <a:lstStyle/>
          <a:p>
            <a:endParaRPr lang="en-US" smtClean="0"/>
          </a:p>
        </p:txBody>
      </p:sp>
    </p:spTree>
    <p:extLst>
      <p:ext uri="{BB962C8B-B14F-4D97-AF65-F5344CB8AC3E}">
        <p14:creationId xmlns:p14="http://schemas.microsoft.com/office/powerpoint/2010/main" xmlns="" val="3183612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F7EA75-4194-4B37-9A1F-C6596AE9B036}"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8FC5EF-4924-4C65-BADA-A88CE9D27146}"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F341D-3ABD-41AA-803D-E1154207691F}"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68F53-F431-4693-8E30-428C5EA37AB6}"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185AB-C007-4A36-B616-66D63FABC789}"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46EFCA-9827-4256-88F7-FFB12E3EE589}"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04431-38C8-4A01-B96A-176B4E9C72B8}"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650944-6BC3-488F-8F01-E96F1A526AA5}"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705A47-1589-4F08-9A49-1CF77D75BBEF}"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BDBD8-69AD-4CBA-9F63-41315FCD0DBB}"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38010-636A-4D14-A7FC-11DACBD4B4DF}" type="datetime1">
              <a:rPr lang="en-US" smtClean="0"/>
              <a:pPr/>
              <a:t>6/11/2018</a:t>
            </a:fld>
            <a:endParaRPr lang="en-US" dirty="0"/>
          </a:p>
        </p:txBody>
      </p:sp>
      <p:sp>
        <p:nvSpPr>
          <p:cNvPr id="5" name="Footer Placeholder 4"/>
          <p:cNvSpPr>
            <a:spLocks noGrp="1"/>
          </p:cNvSpPr>
          <p:nvPr>
            <p:ph type="ftr" sz="quarter" idx="11"/>
          </p:nvPr>
        </p:nvSpPr>
        <p:spPr/>
        <p:txBody>
          <a:bodyPr/>
          <a:lstStyle/>
          <a:p>
            <a:r>
              <a:rPr lang="en-US" dirty="0" smtClean="0"/>
              <a:t>ISHA PERFORMANCE TRAINING                                                  Kumar – gakgupta@gmail.com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F690E7-7908-4189-A3F6-4A65D39555E4}" type="datetime1">
              <a:rPr lang="en-US" smtClean="0"/>
              <a:pPr/>
              <a:t>6/11/2018</a:t>
            </a:fld>
            <a:endParaRPr lang="en-US" dirty="0"/>
          </a:p>
        </p:txBody>
      </p:sp>
      <p:sp>
        <p:nvSpPr>
          <p:cNvPr id="6" name="Footer Placeholder 5"/>
          <p:cNvSpPr>
            <a:spLocks noGrp="1"/>
          </p:cNvSpPr>
          <p:nvPr>
            <p:ph type="ftr" sz="quarter" idx="11"/>
          </p:nvPr>
        </p:nvSpPr>
        <p:spPr/>
        <p:txBody>
          <a:bodyPr/>
          <a:lstStyle/>
          <a:p>
            <a:r>
              <a:rPr lang="en-US" dirty="0" smtClean="0"/>
              <a:t>ISHA PERFORMANCE TRAINING                                                  Kumar – gakgupta@gmail.com</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9A2C81-72BD-4F23-8C6C-CF919EEC45F3}" type="datetime1">
              <a:rPr lang="en-US" smtClean="0"/>
              <a:pPr/>
              <a:t>6/11/2018</a:t>
            </a:fld>
            <a:endParaRPr lang="en-US" dirty="0"/>
          </a:p>
        </p:txBody>
      </p:sp>
      <p:sp>
        <p:nvSpPr>
          <p:cNvPr id="8" name="Footer Placeholder 7"/>
          <p:cNvSpPr>
            <a:spLocks noGrp="1"/>
          </p:cNvSpPr>
          <p:nvPr>
            <p:ph type="ftr" sz="quarter" idx="11"/>
          </p:nvPr>
        </p:nvSpPr>
        <p:spPr/>
        <p:txBody>
          <a:bodyPr/>
          <a:lstStyle/>
          <a:p>
            <a:r>
              <a:rPr lang="en-US" dirty="0" smtClean="0"/>
              <a:t>ISHA PERFORMANCE TRAINING                                                  Kumar – gakgupta@gmail.com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CD416B-7B4E-406A-A6F5-54DDC99B199D}" type="datetime1">
              <a:rPr lang="en-US" smtClean="0"/>
              <a:pPr/>
              <a:t>6/11/2018</a:t>
            </a:fld>
            <a:endParaRPr lang="en-US" dirty="0"/>
          </a:p>
        </p:txBody>
      </p:sp>
      <p:sp>
        <p:nvSpPr>
          <p:cNvPr id="4" name="Footer Placeholder 3"/>
          <p:cNvSpPr>
            <a:spLocks noGrp="1"/>
          </p:cNvSpPr>
          <p:nvPr>
            <p:ph type="ftr" sz="quarter" idx="11"/>
          </p:nvPr>
        </p:nvSpPr>
        <p:spPr/>
        <p:txBody>
          <a:bodyPr/>
          <a:lstStyle/>
          <a:p>
            <a:r>
              <a:rPr lang="en-US" dirty="0" smtClean="0"/>
              <a:t>ISHA PERFORMANCE TRAINING                                                  Kumar – gakgupta@gmail.com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5115A-B4C7-40AE-AAD5-965A61A3CD18}" type="datetime1">
              <a:rPr lang="en-US" smtClean="0"/>
              <a:pPr/>
              <a:t>6/11/2018</a:t>
            </a:fld>
            <a:endParaRPr lang="en-US" dirty="0"/>
          </a:p>
        </p:txBody>
      </p:sp>
      <p:sp>
        <p:nvSpPr>
          <p:cNvPr id="3" name="Footer Placeholder 2"/>
          <p:cNvSpPr>
            <a:spLocks noGrp="1"/>
          </p:cNvSpPr>
          <p:nvPr>
            <p:ph type="ftr" sz="quarter" idx="11"/>
          </p:nvPr>
        </p:nvSpPr>
        <p:spPr/>
        <p:txBody>
          <a:bodyPr/>
          <a:lstStyle/>
          <a:p>
            <a:r>
              <a:rPr lang="en-US" dirty="0" smtClean="0"/>
              <a:t>ISHA PERFORMANCE TRAINING                                                  Kumar – gakgupta@gmail.com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5A8BD-96C2-4D42-AC5D-5CB457C95415}" type="datetime1">
              <a:rPr lang="en-US" smtClean="0"/>
              <a:pPr/>
              <a:t>6/11/2018</a:t>
            </a:fld>
            <a:endParaRPr lang="en-US" dirty="0"/>
          </a:p>
        </p:txBody>
      </p:sp>
      <p:sp>
        <p:nvSpPr>
          <p:cNvPr id="6" name="Footer Placeholder 5"/>
          <p:cNvSpPr>
            <a:spLocks noGrp="1"/>
          </p:cNvSpPr>
          <p:nvPr>
            <p:ph type="ftr" sz="quarter" idx="11"/>
          </p:nvPr>
        </p:nvSpPr>
        <p:spPr/>
        <p:txBody>
          <a:bodyPr/>
          <a:lstStyle/>
          <a:p>
            <a:r>
              <a:rPr lang="en-US" dirty="0" smtClean="0"/>
              <a:t>ISHA PERFORMANCE TRAINING                                                  Kumar – gakgupta@gmail.com</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B7ABC-DC86-4D25-84BC-E9E696A4B998}" type="datetime1">
              <a:rPr lang="en-US" smtClean="0"/>
              <a:pPr/>
              <a:t>6/11/2018</a:t>
            </a:fld>
            <a:endParaRPr lang="en-US" dirty="0"/>
          </a:p>
        </p:txBody>
      </p:sp>
      <p:sp>
        <p:nvSpPr>
          <p:cNvPr id="6" name="Footer Placeholder 5"/>
          <p:cNvSpPr>
            <a:spLocks noGrp="1"/>
          </p:cNvSpPr>
          <p:nvPr>
            <p:ph type="ftr" sz="quarter" idx="11"/>
          </p:nvPr>
        </p:nvSpPr>
        <p:spPr/>
        <p:txBody>
          <a:bodyPr/>
          <a:lstStyle/>
          <a:p>
            <a:r>
              <a:rPr lang="en-US" dirty="0" smtClean="0"/>
              <a:t>ISHA PERFORMANCE TRAINING                                                  Kumar – gakgupta@gmail.com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F75A51-DDCA-469E-B17E-368A41859965}" type="datetime1">
              <a:rPr lang="en-US" smtClean="0"/>
              <a:pPr/>
              <a:t>6/11/2018</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ISHA PERFORMANCE TRAINING                                                  Kumar – gakgupta@gmail.com</a:t>
            </a:r>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1.xlsx"/></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Excel_Worksheet2.xlsx"/></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testing?</a:t>
            </a:r>
            <a:endParaRPr lang="en-US" dirty="0"/>
          </a:p>
        </p:txBody>
      </p:sp>
      <p:sp>
        <p:nvSpPr>
          <p:cNvPr id="3" name="Content Placeholder 2"/>
          <p:cNvSpPr>
            <a:spLocks noGrp="1"/>
          </p:cNvSpPr>
          <p:nvPr>
            <p:ph idx="1"/>
          </p:nvPr>
        </p:nvSpPr>
        <p:spPr/>
        <p:txBody>
          <a:bodyPr>
            <a:normAutofit/>
          </a:bodyPr>
          <a:lstStyle/>
          <a:p>
            <a:r>
              <a:rPr lang="en-US" sz="1600" dirty="0" smtClean="0"/>
              <a:t>Do want to use an Movie Booking web-site to book a ticket </a:t>
            </a:r>
          </a:p>
          <a:p>
            <a:pPr>
              <a:buNone/>
            </a:pPr>
            <a:r>
              <a:rPr lang="en-US" sz="1600" dirty="0" smtClean="0"/>
              <a:t>and wait for 15 minutes to know that there are no seats available?</a:t>
            </a:r>
          </a:p>
          <a:p>
            <a:endParaRPr lang="en-US" sz="1600" dirty="0" smtClean="0"/>
          </a:p>
          <a:p>
            <a:endParaRPr lang="en-US" sz="1600" dirty="0" smtClean="0"/>
          </a:p>
          <a:p>
            <a:endParaRPr lang="en-US" sz="1600" dirty="0" smtClean="0"/>
          </a:p>
          <a:p>
            <a:endParaRPr lang="en-US" sz="1600" dirty="0" smtClean="0"/>
          </a:p>
          <a:p>
            <a:endParaRPr lang="en-US" sz="1600" dirty="0">
              <a:solidFill>
                <a:srgbClr val="FF0000"/>
              </a:solidFill>
            </a:endParaRPr>
          </a:p>
        </p:txBody>
      </p:sp>
      <p:pic>
        <p:nvPicPr>
          <p:cNvPr id="53250" name="Picture 2" descr="Image result for man banging on the keyboard"/>
          <p:cNvPicPr>
            <a:picLocks noChangeAspect="1" noChangeArrowheads="1"/>
          </p:cNvPicPr>
          <p:nvPr/>
        </p:nvPicPr>
        <p:blipFill>
          <a:blip r:embed="rId3"/>
          <a:srcRect/>
          <a:stretch>
            <a:fillRect/>
          </a:stretch>
        </p:blipFill>
        <p:spPr bwMode="auto">
          <a:xfrm>
            <a:off x="4157788" y="3521788"/>
            <a:ext cx="3169515" cy="3070909"/>
          </a:xfrm>
          <a:prstGeom prst="rect">
            <a:avLst/>
          </a:prstGeom>
          <a:noFill/>
        </p:spPr>
      </p:pic>
    </p:spTree>
    <p:extLst>
      <p:ext uri="{BB962C8B-B14F-4D97-AF65-F5344CB8AC3E}">
        <p14:creationId xmlns:p14="http://schemas.microsoft.com/office/powerpoint/2010/main" xmlns="" val="2396584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dirty="0" smtClean="0"/>
              <a:t/>
            </a:r>
            <a:br>
              <a:rPr lang="en-US" dirty="0" smtClean="0"/>
            </a:br>
            <a:r>
              <a:rPr lang="en-US" dirty="0" smtClean="0"/>
              <a:t>What is architecture?</a:t>
            </a:r>
            <a:endParaRPr lang="en-US" dirty="0"/>
          </a:p>
        </p:txBody>
      </p:sp>
      <p:sp>
        <p:nvSpPr>
          <p:cNvPr id="7171" name="Rectangle 3"/>
          <p:cNvSpPr>
            <a:spLocks noGrp="1" noChangeArrowheads="1"/>
          </p:cNvSpPr>
          <p:nvPr>
            <p:ph idx="1"/>
          </p:nvPr>
        </p:nvSpPr>
        <p:spPr/>
        <p:txBody>
          <a:bodyPr>
            <a:normAutofit/>
          </a:bodyPr>
          <a:lstStyle/>
          <a:p>
            <a:r>
              <a:rPr lang="en-US" sz="2000" dirty="0" smtClean="0"/>
              <a:t>An </a:t>
            </a:r>
            <a:r>
              <a:rPr lang="en-US" sz="2000" dirty="0"/>
              <a:t>architecture is a </a:t>
            </a:r>
          </a:p>
          <a:p>
            <a:pPr lvl="2"/>
            <a:endParaRPr lang="en-US" sz="1800" dirty="0"/>
          </a:p>
          <a:p>
            <a:pPr lvl="2"/>
            <a:r>
              <a:rPr lang="en-US" sz="1800" dirty="0"/>
              <a:t>combination of software and system components and connections</a:t>
            </a:r>
          </a:p>
          <a:p>
            <a:pPr lvl="2"/>
            <a:endParaRPr lang="en-US" sz="1800" dirty="0"/>
          </a:p>
        </p:txBody>
      </p:sp>
      <p:sp>
        <p:nvSpPr>
          <p:cNvPr id="4" name="Slide Number Placeholder 3"/>
          <p:cNvSpPr>
            <a:spLocks noGrp="1"/>
          </p:cNvSpPr>
          <p:nvPr>
            <p:ph type="sldNum" sz="quarter" idx="12"/>
          </p:nvPr>
        </p:nvSpPr>
        <p:spPr/>
        <p:txBody>
          <a:bodyPr/>
          <a:lstStyle/>
          <a:p>
            <a:fld id="{65B5D25F-EA2A-4DDB-9D1E-892335BB8A25}" type="slidenum">
              <a:rPr lang="en-US" smtClean="0"/>
              <a:pPr/>
              <a:t>10</a:t>
            </a:fld>
            <a:endParaRPr lang="en-US"/>
          </a:p>
        </p:txBody>
      </p:sp>
    </p:spTree>
    <p:extLst>
      <p:ext uri="{BB962C8B-B14F-4D97-AF65-F5344CB8AC3E}">
        <p14:creationId xmlns:p14="http://schemas.microsoft.com/office/powerpoint/2010/main" xmlns="" val="6711898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100</a:t>
            </a:fld>
            <a:endParaRPr lang="en-US" dirty="0">
              <a:solidFill>
                <a:srgbClr val="6D6E71">
                  <a:lumMod val="50000"/>
                </a:srgbClr>
              </a:solidFill>
            </a:endParaRPr>
          </a:p>
        </p:txBody>
      </p:sp>
      <p:pic>
        <p:nvPicPr>
          <p:cNvPr id="8"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2" y="1260724"/>
            <a:ext cx="10403553" cy="4606679"/>
          </a:xfrm>
          <a:prstGeom prst="rect">
            <a:avLst/>
          </a:prstGeom>
          <a:ln/>
        </p:spPr>
        <p:style>
          <a:lnRef idx="2">
            <a:schemeClr val="accent4"/>
          </a:lnRef>
          <a:fillRef idx="1">
            <a:schemeClr val="lt1"/>
          </a:fillRef>
          <a:effectRef idx="0">
            <a:schemeClr val="accent4"/>
          </a:effectRef>
          <a:fontRef idx="minor">
            <a:schemeClr val="dk1"/>
          </a:fontRef>
        </p:style>
      </p:pic>
      <p:sp>
        <p:nvSpPr>
          <p:cNvPr id="9" name="Flowchart: Alternate Process 8"/>
          <p:cNvSpPr/>
          <p:nvPr/>
        </p:nvSpPr>
        <p:spPr>
          <a:xfrm>
            <a:off x="4572000" y="4666343"/>
            <a:ext cx="3200400" cy="1219200"/>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solidFill>
                <a:srgbClr val="002060"/>
              </a:solidFill>
              <a:cs typeface="Calibri" pitchFamily="34" charset="0"/>
            </a:endParaRPr>
          </a:p>
          <a:p>
            <a:pPr algn="ctr"/>
            <a:r>
              <a:rPr lang="en-US" sz="2400" dirty="0">
                <a:solidFill>
                  <a:srgbClr val="002060"/>
                </a:solidFill>
                <a:cs typeface="Calibri" pitchFamily="34" charset="0"/>
              </a:rPr>
              <a:t>Double click  </a:t>
            </a:r>
            <a:r>
              <a:rPr lang="en-US" sz="2400" dirty="0" smtClean="0">
                <a:solidFill>
                  <a:srgbClr val="002060"/>
                </a:solidFill>
                <a:cs typeface="Calibri" pitchFamily="34" charset="0"/>
              </a:rPr>
              <a:t>on Steps Tool Bar and </a:t>
            </a:r>
            <a:r>
              <a:rPr lang="en-US" sz="2400" dirty="0">
                <a:solidFill>
                  <a:srgbClr val="002060"/>
                </a:solidFill>
                <a:cs typeface="Calibri" pitchFamily="34" charset="0"/>
              </a:rPr>
              <a:t>give the rendezvous name and click ok</a:t>
            </a:r>
          </a:p>
          <a:p>
            <a:pPr algn="ctr"/>
            <a:endParaRPr lang="en-US" sz="2400" dirty="0">
              <a:solidFill>
                <a:srgbClr val="6D6E71"/>
              </a:solidFill>
            </a:endParaRPr>
          </a:p>
        </p:txBody>
      </p:sp>
      <p:cxnSp>
        <p:nvCxnSpPr>
          <p:cNvPr id="10" name="Straight Arrow Connector 9"/>
          <p:cNvCxnSpPr/>
          <p:nvPr/>
        </p:nvCxnSpPr>
        <p:spPr>
          <a:xfrm flipV="1">
            <a:off x="7772400" y="3763717"/>
            <a:ext cx="1371600" cy="1113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534400" y="3505201"/>
            <a:ext cx="1981200" cy="258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Tree>
    <p:extLst>
      <p:ext uri="{BB962C8B-B14F-4D97-AF65-F5344CB8AC3E}">
        <p14:creationId xmlns="" xmlns:p14="http://schemas.microsoft.com/office/powerpoint/2010/main" val="5753842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101</a:t>
            </a:fld>
            <a:endParaRPr lang="en-US" dirty="0">
              <a:solidFill>
                <a:srgbClr val="6D6E71">
                  <a:lumMod val="50000"/>
                </a:srgbClr>
              </a:solidFill>
            </a:endParaRPr>
          </a:p>
        </p:txBody>
      </p:sp>
      <p:sp>
        <p:nvSpPr>
          <p:cNvPr id="13" name="TextBox 12"/>
          <p:cNvSpPr txBox="1"/>
          <p:nvPr/>
        </p:nvSpPr>
        <p:spPr>
          <a:xfrm>
            <a:off x="325820" y="3505200"/>
            <a:ext cx="2362200" cy="1938992"/>
          </a:xfrm>
          <a:prstGeom prst="rect">
            <a:avLst/>
          </a:prstGeom>
          <a:noFill/>
        </p:spPr>
        <p:txBody>
          <a:bodyPr wrap="square" rtlCol="0">
            <a:spAutoFit/>
          </a:bodyPr>
          <a:lstStyle/>
          <a:p>
            <a:r>
              <a:rPr lang="en-US" sz="2400" dirty="0" smtClean="0">
                <a:solidFill>
                  <a:srgbClr val="6D6E71"/>
                </a:solidFill>
                <a:latin typeface="Arial" pitchFamily="34" charset="0"/>
                <a:cs typeface="Arial" pitchFamily="34" charset="0"/>
              </a:rPr>
              <a:t>Rendezvous </a:t>
            </a:r>
            <a:r>
              <a:rPr lang="en-US" sz="2400" dirty="0">
                <a:solidFill>
                  <a:srgbClr val="6D6E71"/>
                </a:solidFill>
                <a:latin typeface="Arial" pitchFamily="34" charset="0"/>
                <a:cs typeface="Arial" pitchFamily="34" charset="0"/>
              </a:rPr>
              <a:t>point should be inserted before start of a transaction</a:t>
            </a:r>
          </a:p>
        </p:txBody>
      </p:sp>
      <p:pic>
        <p:nvPicPr>
          <p:cNvPr id="1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r="37102" b="34384"/>
          <a:stretch>
            <a:fillRect/>
          </a:stretch>
        </p:blipFill>
        <p:spPr bwMode="auto">
          <a:xfrm>
            <a:off x="2971802" y="1295400"/>
            <a:ext cx="5257799" cy="3008586"/>
          </a:xfrm>
          <a:prstGeom prst="rect">
            <a:avLst/>
          </a:prstGeom>
          <a:ln/>
        </p:spPr>
        <p:style>
          <a:lnRef idx="2">
            <a:schemeClr val="accent4"/>
          </a:lnRef>
          <a:fillRef idx="1">
            <a:schemeClr val="lt1"/>
          </a:fillRef>
          <a:effectRef idx="0">
            <a:schemeClr val="accent4"/>
          </a:effectRef>
          <a:fontRef idx="minor">
            <a:schemeClr val="dk1"/>
          </a:fontRef>
        </p:style>
      </p:pic>
      <p:cxnSp>
        <p:nvCxnSpPr>
          <p:cNvPr id="15" name="Straight Arrow Connector 14"/>
          <p:cNvCxnSpPr/>
          <p:nvPr/>
        </p:nvCxnSpPr>
        <p:spPr>
          <a:xfrm flipV="1">
            <a:off x="2241704" y="2081050"/>
            <a:ext cx="1573553" cy="1499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473469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Parameterization</a:t>
            </a:r>
          </a:p>
        </p:txBody>
      </p:sp>
    </p:spTree>
    <p:extLst>
      <p:ext uri="{BB962C8B-B14F-4D97-AF65-F5344CB8AC3E}">
        <p14:creationId xmlns="" xmlns:p14="http://schemas.microsoft.com/office/powerpoint/2010/main" val="33811615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76565" y="163770"/>
            <a:ext cx="437435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Parameterization</a:t>
            </a:r>
          </a:p>
        </p:txBody>
      </p:sp>
      <p:sp>
        <p:nvSpPr>
          <p:cNvPr id="5" name="Rectangle 4"/>
          <p:cNvSpPr/>
          <p:nvPr/>
        </p:nvSpPr>
        <p:spPr>
          <a:xfrm>
            <a:off x="6096000" y="1252838"/>
            <a:ext cx="5554915" cy="1271423"/>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It is a process by which a hard coded value is replaced with a parameter in the script.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This option helps the script to execute with multiple values, thereby, simulating a real time scenario </a:t>
            </a:r>
          </a:p>
        </p:txBody>
      </p:sp>
    </p:spTree>
    <p:extLst>
      <p:ext uri="{BB962C8B-B14F-4D97-AF65-F5344CB8AC3E}">
        <p14:creationId xmlns="" xmlns:p14="http://schemas.microsoft.com/office/powerpoint/2010/main" val="15551644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76565" y="163770"/>
            <a:ext cx="437435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Parameterization</a:t>
            </a:r>
          </a:p>
        </p:txBody>
      </p:sp>
      <p:sp>
        <p:nvSpPr>
          <p:cNvPr id="5" name="Rectangle 4"/>
          <p:cNvSpPr/>
          <p:nvPr/>
        </p:nvSpPr>
        <p:spPr>
          <a:xfrm>
            <a:off x="6096000" y="1252838"/>
            <a:ext cx="5554915" cy="2548455"/>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dirty="0" smtClean="0">
                <a:solidFill>
                  <a:sysClr val="windowText" lastClr="000000"/>
                </a:solidFill>
              </a:rPr>
              <a:t>Steps Involved for Parametrization</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Create a </a:t>
            </a:r>
            <a:r>
              <a:rPr lang="en-US" sz="1600" dirty="0" smtClean="0">
                <a:solidFill>
                  <a:sysClr val="windowText" lastClr="000000"/>
                </a:solidFill>
              </a:rPr>
              <a:t>Parameter</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Assign the values to the </a:t>
            </a:r>
            <a:r>
              <a:rPr lang="en-US" sz="1600" dirty="0" smtClean="0">
                <a:solidFill>
                  <a:sysClr val="windowText" lastClr="000000"/>
                </a:solidFill>
              </a:rPr>
              <a:t>Parameter</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Replace </a:t>
            </a:r>
            <a:r>
              <a:rPr lang="en-US" sz="1600" dirty="0">
                <a:solidFill>
                  <a:sysClr val="windowText" lastClr="000000"/>
                </a:solidFill>
              </a:rPr>
              <a:t>the Hard-coded values in the script with these Parameters</a:t>
            </a:r>
          </a:p>
        </p:txBody>
      </p:sp>
    </p:spTree>
    <p:extLst>
      <p:ext uri="{BB962C8B-B14F-4D97-AF65-F5344CB8AC3E}">
        <p14:creationId xmlns="" xmlns:p14="http://schemas.microsoft.com/office/powerpoint/2010/main" val="216405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105</a:t>
            </a:fld>
            <a:endParaRPr lang="en-US" dirty="0"/>
          </a:p>
        </p:txBody>
      </p:sp>
      <p:sp>
        <p:nvSpPr>
          <p:cNvPr id="3" name="Content Placeholder 2"/>
          <p:cNvSpPr>
            <a:spLocks noGrp="1"/>
          </p:cNvSpPr>
          <p:nvPr>
            <p:ph idx="4294967295"/>
          </p:nvPr>
        </p:nvSpPr>
        <p:spPr>
          <a:xfrm>
            <a:off x="0" y="2160588"/>
            <a:ext cx="8596313" cy="3881437"/>
          </a:xfrm>
        </p:spPr>
        <p:txBody>
          <a:bodyPr>
            <a:normAutofit/>
          </a:bodyPr>
          <a:lstStyle/>
          <a:p>
            <a:r>
              <a:rPr lang="en-US" dirty="0"/>
              <a:t>Select the value of the field on which you want to apply parameterization and right click and select “Replace with a parameter” as shown below.</a:t>
            </a:r>
          </a:p>
          <a:p>
            <a:endParaRPr lang="en-US" dirty="0" smtClean="0"/>
          </a:p>
          <a:p>
            <a:endParaRPr lang="en-US" dirty="0"/>
          </a:p>
          <a:p>
            <a:endParaRPr lang="en-US" dirty="0" smtClean="0"/>
          </a:p>
          <a:p>
            <a:endParaRPr lang="en-US" dirty="0"/>
          </a:p>
          <a:p>
            <a:endParaRPr lang="en-US" dirty="0" smtClean="0"/>
          </a:p>
          <a:p>
            <a:r>
              <a:rPr lang="en-US" dirty="0" smtClean="0"/>
              <a:t>“</a:t>
            </a:r>
            <a:r>
              <a:rPr lang="en-US" dirty="0"/>
              <a:t>Select or Create parameter” window will be opened.</a:t>
            </a:r>
          </a:p>
          <a:p>
            <a:endParaRPr lang="en-US" dirty="0"/>
          </a:p>
        </p:txBody>
      </p:sp>
      <p:pic>
        <p:nvPicPr>
          <p:cNvPr id="6" name="Picture 5"/>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51299" y="2448035"/>
            <a:ext cx="4681047" cy="1752600"/>
          </a:xfrm>
          <a:prstGeom prst="rect">
            <a:avLst/>
          </a:prstGeom>
          <a:noFill/>
          <a:ln>
            <a:noFill/>
          </a:ln>
        </p:spPr>
      </p:pic>
      <p:pic>
        <p:nvPicPr>
          <p:cNvPr id="7" name="Picture 6"/>
          <p:cNvPicPr/>
          <p:nvPr/>
        </p:nvPicPr>
        <p:blipFill>
          <a:blip r:embed="rId3">
            <a:extLst>
              <a:ext uri="{28A0092B-C50C-407E-A947-70E740481C1C}">
                <a14:useLocalDpi xmlns="" xmlns:a14="http://schemas.microsoft.com/office/drawing/2010/main" val="0"/>
              </a:ext>
            </a:extLst>
          </a:blip>
          <a:srcRect/>
          <a:stretch>
            <a:fillRect/>
          </a:stretch>
        </p:blipFill>
        <p:spPr bwMode="auto">
          <a:xfrm>
            <a:off x="2813123" y="3729227"/>
            <a:ext cx="3284220" cy="1491948"/>
          </a:xfrm>
          <a:prstGeom prst="rect">
            <a:avLst/>
          </a:prstGeom>
          <a:noFill/>
          <a:ln>
            <a:noFill/>
          </a:ln>
        </p:spPr>
      </p:pic>
    </p:spTree>
    <p:extLst>
      <p:ext uri="{BB962C8B-B14F-4D97-AF65-F5344CB8AC3E}">
        <p14:creationId xmlns="" xmlns:p14="http://schemas.microsoft.com/office/powerpoint/2010/main" val="22814357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106</a:t>
            </a:fld>
            <a:endParaRPr lang="en-US" dirty="0"/>
          </a:p>
        </p:txBody>
      </p:sp>
      <p:sp>
        <p:nvSpPr>
          <p:cNvPr id="3" name="Content Placeholder 2"/>
          <p:cNvSpPr>
            <a:spLocks noGrp="1"/>
          </p:cNvSpPr>
          <p:nvPr>
            <p:ph idx="4294967295"/>
          </p:nvPr>
        </p:nvSpPr>
        <p:spPr>
          <a:xfrm>
            <a:off x="0" y="2160588"/>
            <a:ext cx="8596313" cy="3881437"/>
          </a:xfrm>
        </p:spPr>
        <p:txBody>
          <a:bodyPr>
            <a:normAutofit fontScale="92500" lnSpcReduction="10000"/>
          </a:bodyPr>
          <a:lstStyle/>
          <a:p>
            <a:r>
              <a:rPr lang="en-US" dirty="0" smtClean="0"/>
              <a:t>Give the parameter name, by default Parameter type and Original value will be populated. You can change the Parameter type as required.</a:t>
            </a:r>
          </a:p>
          <a:p>
            <a:r>
              <a:rPr lang="en-US" dirty="0" smtClean="0"/>
              <a:t>Click on “Properties” button.</a:t>
            </a:r>
          </a:p>
          <a:p>
            <a:r>
              <a:rPr lang="en-US" dirty="0" smtClean="0"/>
              <a:t>“Parameter Properties” window will be opened.</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Click </a:t>
            </a:r>
            <a:r>
              <a:rPr lang="en-US" dirty="0"/>
              <a:t>on “Create Table” and enter the data by adding a new column if needed.</a:t>
            </a:r>
          </a:p>
          <a:p>
            <a:endParaRPr lang="en-US" dirty="0" smtClean="0"/>
          </a:p>
          <a:p>
            <a:endParaRPr lang="en-US" dirty="0"/>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5191315" y="2901228"/>
            <a:ext cx="3429000" cy="2240280"/>
          </a:xfrm>
          <a:prstGeom prst="rect">
            <a:avLst/>
          </a:prstGeom>
          <a:noFill/>
          <a:ln>
            <a:noFill/>
          </a:ln>
        </p:spPr>
      </p:pic>
    </p:spTree>
    <p:extLst>
      <p:ext uri="{BB962C8B-B14F-4D97-AF65-F5344CB8AC3E}">
        <p14:creationId xmlns="" xmlns:p14="http://schemas.microsoft.com/office/powerpoint/2010/main" val="24172489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107</a:t>
            </a:fld>
            <a:endParaRPr lang="en-US" dirty="0"/>
          </a:p>
        </p:txBody>
      </p:sp>
      <p:sp>
        <p:nvSpPr>
          <p:cNvPr id="10" name="Content Placeholder 9"/>
          <p:cNvSpPr>
            <a:spLocks noGrp="1"/>
          </p:cNvSpPr>
          <p:nvPr>
            <p:ph idx="4294967295"/>
          </p:nvPr>
        </p:nvSpPr>
        <p:spPr>
          <a:xfrm>
            <a:off x="0" y="2160588"/>
            <a:ext cx="8596313" cy="3881437"/>
          </a:xfrm>
        </p:spPr>
        <p:txBody>
          <a:bodyPr>
            <a:normAutofit/>
          </a:bodyPr>
          <a:lstStyle/>
          <a:p>
            <a:endParaRPr lang="en-US" dirty="0" smtClean="0"/>
          </a:p>
          <a:p>
            <a:endParaRPr lang="en-US" dirty="0"/>
          </a:p>
          <a:p>
            <a:endParaRPr lang="en-US" dirty="0" smtClean="0"/>
          </a:p>
          <a:p>
            <a:endParaRPr lang="en-US" dirty="0"/>
          </a:p>
          <a:p>
            <a:pPr>
              <a:buNone/>
            </a:pPr>
            <a:endParaRPr lang="en-US" dirty="0" smtClean="0"/>
          </a:p>
          <a:p>
            <a:endParaRPr lang="en-US" dirty="0" smtClean="0"/>
          </a:p>
          <a:p>
            <a:r>
              <a:rPr lang="en-US" dirty="0" smtClean="0"/>
              <a:t>Close </a:t>
            </a:r>
            <a:r>
              <a:rPr lang="en-US" dirty="0"/>
              <a:t>the </a:t>
            </a:r>
            <a:r>
              <a:rPr lang="en-US" dirty="0" smtClean="0"/>
              <a:t>Window</a:t>
            </a:r>
          </a:p>
          <a:p>
            <a:r>
              <a:rPr lang="en-US" dirty="0"/>
              <a:t>You can create different tables for different parameters or you can add all parameters in same table with different columns and you can make the other parameters use the same table by selecting the same “File path</a:t>
            </a:r>
            <a:r>
              <a:rPr lang="en-US" dirty="0" smtClean="0"/>
              <a:t>”.</a:t>
            </a:r>
          </a:p>
          <a:p>
            <a:endParaRPr lang="en-US" dirty="0"/>
          </a:p>
        </p:txBody>
      </p:sp>
      <p:pic>
        <p:nvPicPr>
          <p:cNvPr id="11" name="Picture 10"/>
          <p:cNvPicPr/>
          <p:nvPr/>
        </p:nvPicPr>
        <p:blipFill>
          <a:blip r:embed="rId2">
            <a:extLst>
              <a:ext uri="{28A0092B-C50C-407E-A947-70E740481C1C}">
                <a14:useLocalDpi xmlns="" xmlns:a14="http://schemas.microsoft.com/office/drawing/2010/main" val="0"/>
              </a:ext>
            </a:extLst>
          </a:blip>
          <a:srcRect/>
          <a:stretch>
            <a:fillRect/>
          </a:stretch>
        </p:blipFill>
        <p:spPr bwMode="auto">
          <a:xfrm>
            <a:off x="2403766" y="2029692"/>
            <a:ext cx="3589020" cy="1851660"/>
          </a:xfrm>
          <a:prstGeom prst="rect">
            <a:avLst/>
          </a:prstGeom>
          <a:noFill/>
          <a:ln>
            <a:noFill/>
          </a:ln>
        </p:spPr>
      </p:pic>
    </p:spTree>
    <p:extLst>
      <p:ext uri="{BB962C8B-B14F-4D97-AF65-F5344CB8AC3E}">
        <p14:creationId xmlns="" xmlns:p14="http://schemas.microsoft.com/office/powerpoint/2010/main" val="2647074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Correlation</a:t>
            </a:r>
          </a:p>
        </p:txBody>
      </p:sp>
    </p:spTree>
    <p:extLst>
      <p:ext uri="{BB962C8B-B14F-4D97-AF65-F5344CB8AC3E}">
        <p14:creationId xmlns="" xmlns:p14="http://schemas.microsoft.com/office/powerpoint/2010/main" val="10531274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657157" y="557908"/>
            <a:ext cx="396222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Correlation</a:t>
            </a:r>
          </a:p>
        </p:txBody>
      </p:sp>
      <p:sp>
        <p:nvSpPr>
          <p:cNvPr id="5" name="Rectangle 4"/>
          <p:cNvSpPr/>
          <p:nvPr/>
        </p:nvSpPr>
        <p:spPr>
          <a:xfrm>
            <a:off x="6096000" y="1252838"/>
            <a:ext cx="5554915" cy="294567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There are some dynamic values in the script which changes from iteration to iteration.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Since these values are dynamic in nature, their value changes with each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So, there is a need for these dynamic values to be captured from server response and pass it subsequently to any part of script.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Process of capturing these values using web_Reg_Save_param_Ex function and pass it wherever required is called correlation.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741952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4000" dirty="0" smtClean="0"/>
              <a:t>Importance of architecture</a:t>
            </a:r>
            <a:endParaRPr lang="en-US" sz="4000" dirty="0"/>
          </a:p>
        </p:txBody>
      </p:sp>
      <p:sp>
        <p:nvSpPr>
          <p:cNvPr id="10243" name="Rectangle 3"/>
          <p:cNvSpPr>
            <a:spLocks noGrp="1" noChangeArrowheads="1"/>
          </p:cNvSpPr>
          <p:nvPr>
            <p:ph idx="1"/>
          </p:nvPr>
        </p:nvSpPr>
        <p:spPr/>
        <p:txBody>
          <a:bodyPr>
            <a:normAutofit/>
          </a:bodyPr>
          <a:lstStyle/>
          <a:p>
            <a:r>
              <a:rPr lang="en-US" dirty="0" smtClean="0"/>
              <a:t>Helps in</a:t>
            </a:r>
          </a:p>
          <a:p>
            <a:pPr lvl="2"/>
            <a:r>
              <a:rPr lang="en-US" sz="1700" dirty="0"/>
              <a:t>Designing smaller and more manageable pieces of application</a:t>
            </a:r>
          </a:p>
          <a:p>
            <a:pPr lvl="2"/>
            <a:r>
              <a:rPr lang="en-US" sz="1700" dirty="0"/>
              <a:t>Understanding dependencies between components</a:t>
            </a:r>
          </a:p>
          <a:p>
            <a:r>
              <a:rPr lang="en-US" dirty="0" smtClean="0"/>
              <a:t>Enables interaction </a:t>
            </a:r>
          </a:p>
          <a:p>
            <a:pPr lvl="1"/>
            <a:r>
              <a:rPr lang="en-US" dirty="0" smtClean="0"/>
              <a:t>Between different parties (stakeholders) who intend to develop the computer-based system</a:t>
            </a:r>
          </a:p>
          <a:p>
            <a:pPr lvl="1"/>
            <a:r>
              <a:rPr lang="en-US" dirty="0" smtClean="0"/>
              <a:t>Between different systems and system components</a:t>
            </a:r>
          </a:p>
        </p:txBody>
      </p:sp>
      <p:sp>
        <p:nvSpPr>
          <p:cNvPr id="4" name="Slide Number Placeholder 3"/>
          <p:cNvSpPr>
            <a:spLocks noGrp="1"/>
          </p:cNvSpPr>
          <p:nvPr>
            <p:ph type="sldNum" sz="quarter" idx="12"/>
          </p:nvPr>
        </p:nvSpPr>
        <p:spPr/>
        <p:txBody>
          <a:bodyPr/>
          <a:lstStyle/>
          <a:p>
            <a:fld id="{65B5D25F-EA2A-4DDB-9D1E-892335BB8A25}" type="slidenum">
              <a:rPr lang="en-US" smtClean="0"/>
              <a:pPr/>
              <a:t>11</a:t>
            </a:fld>
            <a:endParaRPr lang="en-US"/>
          </a:p>
        </p:txBody>
      </p:sp>
    </p:spTree>
    <p:extLst>
      <p:ext uri="{BB962C8B-B14F-4D97-AF65-F5344CB8AC3E}">
        <p14:creationId xmlns:p14="http://schemas.microsoft.com/office/powerpoint/2010/main" xmlns="" val="93827796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Automatic Correlation</a:t>
            </a:r>
          </a:p>
        </p:txBody>
      </p:sp>
    </p:spTree>
    <p:extLst>
      <p:ext uri="{BB962C8B-B14F-4D97-AF65-F5344CB8AC3E}">
        <p14:creationId xmlns="" xmlns:p14="http://schemas.microsoft.com/office/powerpoint/2010/main" val="14395756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079162" y="589439"/>
            <a:ext cx="461904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Automatic Correlation</a:t>
            </a:r>
          </a:p>
        </p:txBody>
      </p:sp>
      <p:sp>
        <p:nvSpPr>
          <p:cNvPr id="5" name="Rectangle 4"/>
          <p:cNvSpPr/>
          <p:nvPr/>
        </p:nvSpPr>
        <p:spPr>
          <a:xfrm>
            <a:off x="6159061" y="1489319"/>
            <a:ext cx="5554915" cy="161648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Scan the script for identifying the values to be correlated</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Vugen will provide the recommendations.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Click on the value to be correlated and click on “Apply”</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40471778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Manual Correlation</a:t>
            </a:r>
          </a:p>
        </p:txBody>
      </p:sp>
    </p:spTree>
    <p:extLst>
      <p:ext uri="{BB962C8B-B14F-4D97-AF65-F5344CB8AC3E}">
        <p14:creationId xmlns="" xmlns:p14="http://schemas.microsoft.com/office/powerpoint/2010/main" val="167968759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079164" y="589439"/>
            <a:ext cx="461904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Manual Correlation</a:t>
            </a:r>
          </a:p>
        </p:txBody>
      </p:sp>
      <p:sp>
        <p:nvSpPr>
          <p:cNvPr id="5" name="Rectangle 4"/>
          <p:cNvSpPr/>
          <p:nvPr/>
        </p:nvSpPr>
        <p:spPr>
          <a:xfrm>
            <a:off x="6096000" y="1252837"/>
            <a:ext cx="5554915" cy="341375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Identify the values to be correlated : </a:t>
            </a:r>
            <a:r>
              <a:rPr lang="en-US" sz="1600" dirty="0" smtClean="0">
                <a:solidFill>
                  <a:sysClr val="windowText" lastClr="000000"/>
                </a:solidFill>
              </a:rPr>
              <a:t>Record the same script twice and compare both the recordings to identify the values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Search for that value in the server response:  </a:t>
            </a:r>
            <a:r>
              <a:rPr lang="en-US" sz="1600" dirty="0" smtClean="0">
                <a:solidFill>
                  <a:sysClr val="windowText" lastClr="000000"/>
                </a:solidFill>
              </a:rPr>
              <a:t>Once, the value is identified, check for that value in the server response to identify left boundary and right boundary</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Correlate: </a:t>
            </a:r>
            <a:r>
              <a:rPr lang="en-US" sz="1600" dirty="0" smtClean="0">
                <a:solidFill>
                  <a:sysClr val="windowText" lastClr="000000"/>
                </a:solidFill>
              </a:rPr>
              <a:t>Correlate that value using web_Reg_save_param_ex using LB and RB</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Replace: </a:t>
            </a:r>
            <a:r>
              <a:rPr lang="en-US" sz="1600" dirty="0" smtClean="0">
                <a:solidFill>
                  <a:sysClr val="windowText" lastClr="000000"/>
                </a:solidFill>
              </a:rPr>
              <a:t>Replace the dynamic value present in the script with the LR parameter of correlation function.</a:t>
            </a:r>
          </a:p>
        </p:txBody>
      </p:sp>
    </p:spTree>
    <p:extLst>
      <p:ext uri="{BB962C8B-B14F-4D97-AF65-F5344CB8AC3E}">
        <p14:creationId xmlns="" xmlns:p14="http://schemas.microsoft.com/office/powerpoint/2010/main" val="36214554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Defining Rules for Correlation</a:t>
            </a:r>
          </a:p>
        </p:txBody>
      </p:sp>
    </p:spTree>
    <p:extLst>
      <p:ext uri="{BB962C8B-B14F-4D97-AF65-F5344CB8AC3E}">
        <p14:creationId xmlns="" xmlns:p14="http://schemas.microsoft.com/office/powerpoint/2010/main" val="396416349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531098" y="668267"/>
            <a:ext cx="518287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Defining Rules for Correlation</a:t>
            </a:r>
          </a:p>
        </p:txBody>
      </p:sp>
      <p:sp>
        <p:nvSpPr>
          <p:cNvPr id="5" name="Rectangle 4"/>
          <p:cNvSpPr/>
          <p:nvPr/>
        </p:nvSpPr>
        <p:spPr>
          <a:xfrm>
            <a:off x="6190593" y="1536616"/>
            <a:ext cx="5554915" cy="169531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Rules can defined in the recording options for the automatic correlation.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This feature is useful, if your project contains lot of scripts and there is necessity to correlate same values multiple time. </a:t>
            </a:r>
          </a:p>
        </p:txBody>
      </p:sp>
    </p:spTree>
    <p:extLst>
      <p:ext uri="{BB962C8B-B14F-4D97-AF65-F5344CB8AC3E}">
        <p14:creationId xmlns="" xmlns:p14="http://schemas.microsoft.com/office/powerpoint/2010/main" val="38090978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Run Time Settings</a:t>
            </a:r>
          </a:p>
        </p:txBody>
      </p:sp>
    </p:spTree>
    <p:extLst>
      <p:ext uri="{BB962C8B-B14F-4D97-AF65-F5344CB8AC3E}">
        <p14:creationId xmlns="" xmlns:p14="http://schemas.microsoft.com/office/powerpoint/2010/main" val="166377182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416900" y="431784"/>
            <a:ext cx="429707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Run Time Settings</a:t>
            </a:r>
          </a:p>
        </p:txBody>
      </p:sp>
      <p:sp>
        <p:nvSpPr>
          <p:cNvPr id="5" name="Rectangle 4"/>
          <p:cNvSpPr/>
          <p:nvPr/>
        </p:nvSpPr>
        <p:spPr>
          <a:xfrm>
            <a:off x="6096000" y="1252836"/>
            <a:ext cx="5554915" cy="295855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Run logic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Pacing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Log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Think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Speed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Browser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Preferences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188427078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118</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rmAutofit/>
          </a:bodyPr>
          <a:lstStyle/>
          <a:p>
            <a:r>
              <a:rPr lang="en-US" dirty="0" smtClean="0">
                <a:latin typeface="+mj-lt"/>
              </a:rPr>
              <a:t>Run Logic</a:t>
            </a:r>
            <a:endParaRPr lang="en-US" dirty="0">
              <a:latin typeface="+mj-lt"/>
            </a:endParaRPr>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25237" y="2651557"/>
            <a:ext cx="9296400" cy="3735388"/>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787400" y="1344058"/>
            <a:ext cx="10998200" cy="954300"/>
          </a:xfrm>
          <a:prstGeom prst="rect">
            <a:avLst/>
          </a:prstGeom>
        </p:spPr>
        <p:txBody>
          <a:bodyPr wrap="square">
            <a:spAutoFit/>
          </a:bodyPr>
          <a:lstStyle/>
          <a:p>
            <a:pPr marL="800080" lvl="1" indent="-342891">
              <a:buClr>
                <a:srgbClr val="007CC3">
                  <a:lumMod val="50000"/>
                </a:srgbClr>
              </a:buClr>
              <a:buSzPct val="130000"/>
            </a:pPr>
            <a:r>
              <a:rPr lang="en-US" sz="1867" i="1" dirty="0" smtClean="0">
                <a:solidFill>
                  <a:srgbClr val="6D6E71">
                    <a:lumMod val="50000"/>
                  </a:srgbClr>
                </a:solidFill>
                <a:cs typeface="Calibri" pitchFamily="34" charset="0"/>
              </a:rPr>
              <a:t>Run </a:t>
            </a:r>
            <a:r>
              <a:rPr lang="en-US" sz="1867" i="1" dirty="0">
                <a:solidFill>
                  <a:srgbClr val="6D6E71">
                    <a:lumMod val="50000"/>
                  </a:srgbClr>
                </a:solidFill>
                <a:cs typeface="Calibri" pitchFamily="34" charset="0"/>
              </a:rPr>
              <a:t>logic </a:t>
            </a:r>
            <a:r>
              <a:rPr lang="en-US" sz="1867" dirty="0">
                <a:solidFill>
                  <a:srgbClr val="6D6E71">
                    <a:lumMod val="50000"/>
                  </a:srgbClr>
                </a:solidFill>
                <a:cs typeface="Calibri" pitchFamily="34" charset="0"/>
              </a:rPr>
              <a:t>: Allows manipulation of the run logic by setting different iteration values</a:t>
            </a:r>
          </a:p>
          <a:p>
            <a:pPr marL="800080" lvl="1" indent="-342891">
              <a:buClr>
                <a:srgbClr val="007CC3">
                  <a:lumMod val="50000"/>
                </a:srgbClr>
              </a:buClr>
              <a:buSzPct val="130000"/>
              <a:buFont typeface="Arial" pitchFamily="34" charset="0"/>
              <a:buChar char="•"/>
            </a:pPr>
            <a:endParaRPr lang="en-US" sz="1867" dirty="0">
              <a:solidFill>
                <a:srgbClr val="6D6E71">
                  <a:lumMod val="50000"/>
                </a:srgbClr>
              </a:solidFill>
              <a:cs typeface="Calibri" pitchFamily="34" charset="0"/>
            </a:endParaRPr>
          </a:p>
          <a:p>
            <a:endParaRPr lang="en-US" sz="1867" dirty="0">
              <a:solidFill>
                <a:srgbClr val="6D6E71"/>
              </a:solidFill>
              <a:latin typeface="Calibri"/>
            </a:endParaRPr>
          </a:p>
        </p:txBody>
      </p:sp>
    </p:spTree>
    <p:extLst>
      <p:ext uri="{BB962C8B-B14F-4D97-AF65-F5344CB8AC3E}">
        <p14:creationId xmlns="" xmlns:p14="http://schemas.microsoft.com/office/powerpoint/2010/main" val="22734119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119</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rmAutofit/>
          </a:bodyPr>
          <a:lstStyle/>
          <a:p>
            <a:r>
              <a:rPr lang="en-US" dirty="0" smtClean="0">
                <a:latin typeface="+mj-lt"/>
              </a:rPr>
              <a:t>Pacing </a:t>
            </a:r>
            <a:endParaRPr lang="en-US" dirty="0">
              <a:latin typeface="+mj-lt"/>
            </a:endParaRPr>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81747" y="2510972"/>
            <a:ext cx="8144984" cy="3378200"/>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914400" y="1219204"/>
            <a:ext cx="10210800" cy="1200329"/>
          </a:xfrm>
          <a:prstGeom prst="rect">
            <a:avLst/>
          </a:prstGeom>
        </p:spPr>
        <p:txBody>
          <a:bodyPr wrap="square">
            <a:spAutoFit/>
          </a:bodyPr>
          <a:lstStyle/>
          <a:p>
            <a:r>
              <a:rPr lang="en-US" sz="2000" b="1" i="1" dirty="0">
                <a:solidFill>
                  <a:srgbClr val="6D6E71">
                    <a:lumMod val="50000"/>
                  </a:srgbClr>
                </a:solidFill>
                <a:cs typeface="Calibri" pitchFamily="34" charset="0"/>
              </a:rPr>
              <a:t>Pacing</a:t>
            </a:r>
            <a:r>
              <a:rPr lang="en-US" sz="2400" dirty="0">
                <a:solidFill>
                  <a:srgbClr val="6D6E71">
                    <a:lumMod val="50000"/>
                  </a:srgbClr>
                </a:solidFill>
                <a:cs typeface="Calibri" pitchFamily="34" charset="0"/>
              </a:rPr>
              <a:t> – Provides different options regarding </a:t>
            </a:r>
            <a:r>
              <a:rPr lang="en-US" sz="2400" dirty="0" smtClean="0">
                <a:solidFill>
                  <a:srgbClr val="6D6E71">
                    <a:lumMod val="50000"/>
                  </a:srgbClr>
                </a:solidFill>
                <a:cs typeface="Calibri" pitchFamily="34" charset="0"/>
              </a:rPr>
              <a:t>when the </a:t>
            </a:r>
            <a:r>
              <a:rPr lang="en-US" sz="2400" dirty="0">
                <a:solidFill>
                  <a:srgbClr val="6D6E71">
                    <a:lumMod val="50000"/>
                  </a:srgbClr>
                </a:solidFill>
                <a:cs typeface="Calibri" pitchFamily="34" charset="0"/>
              </a:rPr>
              <a:t>next iteration </a:t>
            </a:r>
            <a:r>
              <a:rPr lang="en-US" sz="2400" dirty="0" smtClean="0">
                <a:solidFill>
                  <a:srgbClr val="6D6E71">
                    <a:lumMod val="50000"/>
                  </a:srgbClr>
                </a:solidFill>
                <a:cs typeface="Calibri" pitchFamily="34" charset="0"/>
              </a:rPr>
              <a:t>starts</a:t>
            </a:r>
            <a:endParaRPr lang="en-US" sz="2400" dirty="0">
              <a:solidFill>
                <a:srgbClr val="6D6E71">
                  <a:lumMod val="50000"/>
                </a:srgbClr>
              </a:solidFill>
              <a:cs typeface="Calibri" pitchFamily="34" charset="0"/>
            </a:endParaRPr>
          </a:p>
          <a:p>
            <a:endParaRPr lang="en-US" sz="2400" dirty="0">
              <a:solidFill>
                <a:srgbClr val="6D6E71"/>
              </a:solidFill>
              <a:latin typeface="Calibri"/>
            </a:endParaRPr>
          </a:p>
        </p:txBody>
      </p:sp>
    </p:spTree>
    <p:extLst>
      <p:ext uri="{BB962C8B-B14F-4D97-AF65-F5344CB8AC3E}">
        <p14:creationId xmlns="" xmlns:p14="http://schemas.microsoft.com/office/powerpoint/2010/main" val="4036673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server</a:t>
            </a:r>
            <a:endParaRPr lang="en-US" sz="4000" dirty="0"/>
          </a:p>
        </p:txBody>
      </p:sp>
      <p:sp>
        <p:nvSpPr>
          <p:cNvPr id="3" name="Content Placeholder 2"/>
          <p:cNvSpPr>
            <a:spLocks noGrp="1"/>
          </p:cNvSpPr>
          <p:nvPr>
            <p:ph idx="1"/>
          </p:nvPr>
        </p:nvSpPr>
        <p:spPr/>
        <p:txBody>
          <a:bodyPr>
            <a:normAutofit/>
          </a:bodyPr>
          <a:lstStyle/>
          <a:p>
            <a:pPr>
              <a:buNone/>
            </a:pPr>
            <a:r>
              <a:rPr lang="en-US" sz="2800" dirty="0" smtClean="0"/>
              <a:t>Software  (Computer Program) or Hardware which </a:t>
            </a:r>
          </a:p>
          <a:p>
            <a:r>
              <a:rPr lang="en-US" sz="2800" dirty="0" smtClean="0"/>
              <a:t>Understands your request</a:t>
            </a:r>
          </a:p>
          <a:p>
            <a:r>
              <a:rPr lang="en-US" sz="2800" dirty="0" smtClean="0"/>
              <a:t>Process your request </a:t>
            </a:r>
          </a:p>
          <a:p>
            <a:r>
              <a:rPr lang="en-US" sz="2800" dirty="0" smtClean="0"/>
              <a:t>Send the response back</a:t>
            </a:r>
            <a:endParaRPr lang="en-US" sz="28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120</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Log</a:t>
            </a:r>
            <a:endParaRPr lang="en-US" dirty="0">
              <a:latin typeface="+mj-lt"/>
            </a:endParaRPr>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34888" y="2353900"/>
            <a:ext cx="7043057" cy="3034106"/>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685800" y="1295403"/>
            <a:ext cx="6096000" cy="461665"/>
          </a:xfrm>
          <a:prstGeom prst="rect">
            <a:avLst/>
          </a:prstGeom>
        </p:spPr>
        <p:txBody>
          <a:bodyPr>
            <a:spAutoFit/>
          </a:bodyPr>
          <a:lstStyle/>
          <a:p>
            <a:r>
              <a:rPr lang="en-US" sz="2400" dirty="0" smtClean="0">
                <a:solidFill>
                  <a:srgbClr val="6D6E71">
                    <a:lumMod val="50000"/>
                  </a:srgbClr>
                </a:solidFill>
                <a:cs typeface="Calibri" pitchFamily="34" charset="0"/>
              </a:rPr>
              <a:t>Provides </a:t>
            </a:r>
            <a:r>
              <a:rPr lang="en-US" sz="2400" dirty="0">
                <a:solidFill>
                  <a:srgbClr val="6D6E71">
                    <a:lumMod val="50000"/>
                  </a:srgbClr>
                </a:solidFill>
                <a:cs typeface="Calibri" pitchFamily="34" charset="0"/>
              </a:rPr>
              <a:t>various logging options</a:t>
            </a:r>
          </a:p>
        </p:txBody>
      </p:sp>
    </p:spTree>
    <p:extLst>
      <p:ext uri="{BB962C8B-B14F-4D97-AF65-F5344CB8AC3E}">
        <p14:creationId xmlns="" xmlns:p14="http://schemas.microsoft.com/office/powerpoint/2010/main" val="324744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121</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Think </a:t>
            </a:r>
            <a:r>
              <a:rPr lang="en-US" dirty="0">
                <a:latin typeface="+mj-lt"/>
              </a:rPr>
              <a:t>Time </a:t>
            </a:r>
          </a:p>
        </p:txBody>
      </p:sp>
      <p:pic>
        <p:nvPicPr>
          <p:cNvPr id="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99461" y="2494633"/>
            <a:ext cx="9677399" cy="3938825"/>
          </a:xfrm>
          <a:prstGeom prst="rect">
            <a:avLst/>
          </a:prstGeom>
          <a:ln/>
        </p:spPr>
        <p:style>
          <a:lnRef idx="2">
            <a:schemeClr val="accent4"/>
          </a:lnRef>
          <a:fillRef idx="1">
            <a:schemeClr val="lt1"/>
          </a:fillRef>
          <a:effectRef idx="0">
            <a:schemeClr val="accent4"/>
          </a:effectRef>
          <a:fontRef idx="minor">
            <a:schemeClr val="dk1"/>
          </a:fontRef>
        </p:style>
      </p:pic>
      <p:sp>
        <p:nvSpPr>
          <p:cNvPr id="3" name="Rectangle 2"/>
          <p:cNvSpPr/>
          <p:nvPr/>
        </p:nvSpPr>
        <p:spPr>
          <a:xfrm>
            <a:off x="794657" y="1556660"/>
            <a:ext cx="8702635" cy="748795"/>
          </a:xfrm>
          <a:prstGeom prst="rect">
            <a:avLst/>
          </a:prstGeom>
        </p:spPr>
        <p:txBody>
          <a:bodyPr wrap="square">
            <a:spAutoFit/>
          </a:bodyPr>
          <a:lstStyle/>
          <a:p>
            <a:r>
              <a:rPr lang="en-US" sz="2133" dirty="0" smtClean="0">
                <a:solidFill>
                  <a:srgbClr val="6D6E71">
                    <a:lumMod val="50000"/>
                  </a:srgbClr>
                </a:solidFill>
                <a:cs typeface="Calibri" pitchFamily="34" charset="0"/>
              </a:rPr>
              <a:t>Provides </a:t>
            </a:r>
            <a:r>
              <a:rPr lang="en-US" sz="2133" dirty="0">
                <a:solidFill>
                  <a:srgbClr val="6D6E71">
                    <a:lumMod val="50000"/>
                  </a:srgbClr>
                </a:solidFill>
                <a:cs typeface="Calibri" pitchFamily="34" charset="0"/>
              </a:rPr>
              <a:t>different options of how the </a:t>
            </a:r>
            <a:r>
              <a:rPr lang="en-US" sz="2133" dirty="0" smtClean="0">
                <a:solidFill>
                  <a:srgbClr val="6D6E71">
                    <a:lumMod val="50000"/>
                  </a:srgbClr>
                </a:solidFill>
                <a:cs typeface="Calibri" pitchFamily="34" charset="0"/>
              </a:rPr>
              <a:t>think </a:t>
            </a:r>
            <a:r>
              <a:rPr lang="en-US" sz="2133" dirty="0">
                <a:solidFill>
                  <a:srgbClr val="6D6E71">
                    <a:lumMod val="50000"/>
                  </a:srgbClr>
                </a:solidFill>
                <a:cs typeface="Calibri" pitchFamily="34" charset="0"/>
              </a:rPr>
              <a:t>times are  replayed </a:t>
            </a:r>
            <a:r>
              <a:rPr lang="en-US" sz="2133" dirty="0" smtClean="0">
                <a:solidFill>
                  <a:srgbClr val="6D6E71">
                    <a:lumMod val="50000"/>
                  </a:srgbClr>
                </a:solidFill>
                <a:cs typeface="Calibri" pitchFamily="34" charset="0"/>
              </a:rPr>
              <a:t>during </a:t>
            </a:r>
            <a:r>
              <a:rPr lang="en-US" sz="2133" dirty="0">
                <a:solidFill>
                  <a:srgbClr val="6D6E71">
                    <a:lumMod val="50000"/>
                  </a:srgbClr>
                </a:solidFill>
                <a:cs typeface="Calibri" pitchFamily="34" charset="0"/>
              </a:rPr>
              <a:t>run-time.</a:t>
            </a:r>
            <a:endParaRPr lang="en-US" sz="2400" dirty="0">
              <a:solidFill>
                <a:srgbClr val="6D6E71">
                  <a:lumMod val="50000"/>
                </a:srgbClr>
              </a:solidFill>
              <a:cs typeface="Calibri" pitchFamily="34" charset="0"/>
            </a:endParaRPr>
          </a:p>
        </p:txBody>
      </p:sp>
    </p:spTree>
    <p:extLst>
      <p:ext uri="{BB962C8B-B14F-4D97-AF65-F5344CB8AC3E}">
        <p14:creationId xmlns="" xmlns:p14="http://schemas.microsoft.com/office/powerpoint/2010/main" val="362694803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122</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Network</a:t>
            </a:r>
            <a:endParaRPr lang="en-US" dirty="0">
              <a:latin typeface="+mj-lt"/>
            </a:endParaRPr>
          </a:p>
        </p:txBody>
      </p:sp>
      <p:sp>
        <p:nvSpPr>
          <p:cNvPr id="5" name="Rectangle 4"/>
          <p:cNvSpPr/>
          <p:nvPr/>
        </p:nvSpPr>
        <p:spPr>
          <a:xfrm>
            <a:off x="838202" y="1219200"/>
            <a:ext cx="9599039" cy="379656"/>
          </a:xfrm>
          <a:prstGeom prst="rect">
            <a:avLst/>
          </a:prstGeom>
        </p:spPr>
        <p:txBody>
          <a:bodyPr wrap="square">
            <a:spAutoFit/>
          </a:bodyPr>
          <a:lstStyle/>
          <a:p>
            <a:pPr marL="0" lvl="1"/>
            <a:r>
              <a:rPr lang="en-US" sz="1867" dirty="0" smtClean="0">
                <a:solidFill>
                  <a:srgbClr val="6D6E71">
                    <a:lumMod val="50000"/>
                  </a:srgbClr>
                </a:solidFill>
                <a:cs typeface="Calibri" pitchFamily="34" charset="0"/>
              </a:rPr>
              <a:t>Provides </a:t>
            </a:r>
            <a:r>
              <a:rPr lang="en-US" sz="1867" dirty="0">
                <a:solidFill>
                  <a:srgbClr val="6D6E71">
                    <a:lumMod val="50000"/>
                  </a:srgbClr>
                </a:solidFill>
                <a:cs typeface="Calibri" pitchFamily="34" charset="0"/>
              </a:rPr>
              <a:t>Network speed simulation options</a:t>
            </a:r>
            <a:endParaRPr lang="en-US" sz="2400" dirty="0">
              <a:solidFill>
                <a:srgbClr val="6D6E71">
                  <a:lumMod val="50000"/>
                </a:srgbClr>
              </a:solidFill>
              <a:cs typeface="Calibri" pitchFamily="34" charset="0"/>
            </a:endParaRPr>
          </a:p>
        </p:txBody>
      </p:sp>
      <p:pic>
        <p:nvPicPr>
          <p:cNvPr id="6" name="Picture 5"/>
          <p:cNvPicPr/>
          <p:nvPr/>
        </p:nvPicPr>
        <p:blipFill>
          <a:blip r:embed="rId3"/>
          <a:stretch>
            <a:fillRect/>
          </a:stretch>
        </p:blipFill>
        <p:spPr>
          <a:xfrm>
            <a:off x="2438400" y="1650090"/>
            <a:ext cx="6858000" cy="4318913"/>
          </a:xfrm>
          <a:prstGeom prst="rect">
            <a:avLst/>
          </a:prstGeom>
        </p:spPr>
      </p:pic>
    </p:spTree>
    <p:extLst>
      <p:ext uri="{BB962C8B-B14F-4D97-AF65-F5344CB8AC3E}">
        <p14:creationId xmlns="" xmlns:p14="http://schemas.microsoft.com/office/powerpoint/2010/main" val="32860549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123</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Browser</a:t>
            </a:r>
            <a:endParaRPr lang="en-US" dirty="0">
              <a:latin typeface="+mj-lt"/>
            </a:endParaRPr>
          </a:p>
        </p:txBody>
      </p:sp>
      <p:sp>
        <p:nvSpPr>
          <p:cNvPr id="3" name="Rectangle 2"/>
          <p:cNvSpPr/>
          <p:nvPr/>
        </p:nvSpPr>
        <p:spPr>
          <a:xfrm>
            <a:off x="609600" y="1219200"/>
            <a:ext cx="8686800" cy="400110"/>
          </a:xfrm>
          <a:prstGeom prst="rect">
            <a:avLst/>
          </a:prstGeom>
        </p:spPr>
        <p:txBody>
          <a:bodyPr wrap="square">
            <a:spAutoFit/>
          </a:bodyPr>
          <a:lstStyle/>
          <a:p>
            <a:r>
              <a:rPr lang="en-US" sz="2000" dirty="0" smtClean="0">
                <a:solidFill>
                  <a:srgbClr val="6D6E71">
                    <a:lumMod val="50000"/>
                  </a:srgbClr>
                </a:solidFill>
                <a:cs typeface="Calibri" pitchFamily="34" charset="0"/>
              </a:rPr>
              <a:t>Simulates browser during runtime</a:t>
            </a:r>
            <a:endParaRPr lang="en-US" sz="2000" dirty="0">
              <a:solidFill>
                <a:srgbClr val="6D6E71"/>
              </a:solidFill>
              <a:latin typeface="Calibri"/>
            </a:endParaRPr>
          </a:p>
        </p:txBody>
      </p:sp>
      <p:pic>
        <p:nvPicPr>
          <p:cNvPr id="7" name="Picture 6"/>
          <p:cNvPicPr/>
          <p:nvPr/>
        </p:nvPicPr>
        <p:blipFill>
          <a:blip r:embed="rId3"/>
          <a:stretch>
            <a:fillRect/>
          </a:stretch>
        </p:blipFill>
        <p:spPr>
          <a:xfrm>
            <a:off x="1676400" y="1998431"/>
            <a:ext cx="6908800" cy="4318913"/>
          </a:xfrm>
          <a:prstGeom prst="rect">
            <a:avLst/>
          </a:prstGeom>
        </p:spPr>
      </p:pic>
    </p:spTree>
    <p:extLst>
      <p:ext uri="{BB962C8B-B14F-4D97-AF65-F5344CB8AC3E}">
        <p14:creationId xmlns="" xmlns:p14="http://schemas.microsoft.com/office/powerpoint/2010/main" val="72596071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124</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Internet </a:t>
            </a:r>
            <a:r>
              <a:rPr lang="en-US" dirty="0">
                <a:latin typeface="+mj-lt"/>
              </a:rPr>
              <a:t>Protocol</a:t>
            </a:r>
          </a:p>
        </p:txBody>
      </p:sp>
      <p:pic>
        <p:nvPicPr>
          <p:cNvPr id="6" name="Picture 5"/>
          <p:cNvPicPr>
            <a:picLocks noChangeAspect="1"/>
          </p:cNvPicPr>
          <p:nvPr/>
        </p:nvPicPr>
        <p:blipFill>
          <a:blip r:embed="rId3"/>
          <a:stretch>
            <a:fillRect/>
          </a:stretch>
        </p:blipFill>
        <p:spPr>
          <a:xfrm>
            <a:off x="1469573" y="2145835"/>
            <a:ext cx="6212497" cy="3133737"/>
          </a:xfrm>
          <a:prstGeom prst="rect">
            <a:avLst/>
          </a:prstGeom>
        </p:spPr>
      </p:pic>
      <p:sp>
        <p:nvSpPr>
          <p:cNvPr id="5" name="Rectangle 4"/>
          <p:cNvSpPr/>
          <p:nvPr/>
        </p:nvSpPr>
        <p:spPr>
          <a:xfrm>
            <a:off x="762000" y="1219200"/>
            <a:ext cx="11430000" cy="400110"/>
          </a:xfrm>
          <a:prstGeom prst="rect">
            <a:avLst/>
          </a:prstGeom>
        </p:spPr>
        <p:txBody>
          <a:bodyPr wrap="square">
            <a:spAutoFit/>
          </a:bodyPr>
          <a:lstStyle/>
          <a:p>
            <a:r>
              <a:rPr lang="en-US" sz="2000" b="1" dirty="0">
                <a:solidFill>
                  <a:srgbClr val="6D6E71">
                    <a:lumMod val="50000"/>
                  </a:srgbClr>
                </a:solidFill>
                <a:cs typeface="Calibri" pitchFamily="34" charset="0"/>
              </a:rPr>
              <a:t>Preferences: </a:t>
            </a:r>
            <a:r>
              <a:rPr lang="en-US" sz="2000" dirty="0">
                <a:solidFill>
                  <a:srgbClr val="6D6E71">
                    <a:lumMod val="50000"/>
                  </a:srgbClr>
                </a:solidFill>
                <a:cs typeface="Calibri" pitchFamily="34" charset="0"/>
              </a:rPr>
              <a:t>Set preference for verification check </a:t>
            </a:r>
            <a:r>
              <a:rPr lang="en-US" sz="2000" dirty="0" smtClean="0">
                <a:solidFill>
                  <a:srgbClr val="6D6E71">
                    <a:lumMod val="50000"/>
                  </a:srgbClr>
                </a:solidFill>
                <a:cs typeface="Calibri" pitchFamily="34" charset="0"/>
              </a:rPr>
              <a:t>point and other </a:t>
            </a:r>
            <a:r>
              <a:rPr lang="en-US" sz="2000" dirty="0">
                <a:solidFill>
                  <a:srgbClr val="6D6E71">
                    <a:lumMod val="50000"/>
                  </a:srgbClr>
                </a:solidFill>
                <a:cs typeface="Calibri" pitchFamily="34" charset="0"/>
              </a:rPr>
              <a:t>advanced options</a:t>
            </a:r>
            <a:endParaRPr lang="en-US" sz="2000" b="1" dirty="0">
              <a:solidFill>
                <a:srgbClr val="6D6E71">
                  <a:lumMod val="50000"/>
                </a:srgbClr>
              </a:solidFill>
              <a:cs typeface="Calibri" pitchFamily="34" charset="0"/>
            </a:endParaRPr>
          </a:p>
        </p:txBody>
      </p:sp>
    </p:spTree>
    <p:extLst>
      <p:ext uri="{BB962C8B-B14F-4D97-AF65-F5344CB8AC3E}">
        <p14:creationId xmlns="" xmlns:p14="http://schemas.microsoft.com/office/powerpoint/2010/main" val="29465249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125</a:t>
            </a:fld>
            <a:endParaRPr lang="en-US" dirty="0">
              <a:solidFill>
                <a:srgbClr val="6D6E71">
                  <a:lumMod val="50000"/>
                </a:srgbClr>
              </a:solidFill>
            </a:endParaRPr>
          </a:p>
        </p:txBody>
      </p:sp>
      <p:sp>
        <p:nvSpPr>
          <p:cNvPr id="2" name="Title 1"/>
          <p:cNvSpPr>
            <a:spLocks noGrp="1"/>
          </p:cNvSpPr>
          <p:nvPr>
            <p:ph type="title" idx="4294967295"/>
          </p:nvPr>
        </p:nvSpPr>
        <p:spPr>
          <a:xfrm>
            <a:off x="0" y="609600"/>
            <a:ext cx="8596313" cy="1320800"/>
          </a:xfrm>
        </p:spPr>
        <p:txBody>
          <a:bodyPr>
            <a:noAutofit/>
          </a:bodyPr>
          <a:lstStyle/>
          <a:p>
            <a:r>
              <a:rPr lang="en-US" dirty="0" smtClean="0">
                <a:latin typeface="+mj-lt"/>
              </a:rPr>
              <a:t>Internet </a:t>
            </a:r>
            <a:r>
              <a:rPr lang="en-US" dirty="0">
                <a:latin typeface="+mj-lt"/>
              </a:rPr>
              <a:t>Protocol</a:t>
            </a:r>
          </a:p>
        </p:txBody>
      </p:sp>
      <p:sp>
        <p:nvSpPr>
          <p:cNvPr id="5" name="Rectangle 4"/>
          <p:cNvSpPr/>
          <p:nvPr/>
        </p:nvSpPr>
        <p:spPr>
          <a:xfrm>
            <a:off x="533400" y="1219201"/>
            <a:ext cx="11430000" cy="707886"/>
          </a:xfrm>
          <a:prstGeom prst="rect">
            <a:avLst/>
          </a:prstGeom>
        </p:spPr>
        <p:txBody>
          <a:bodyPr wrap="square">
            <a:spAutoFit/>
          </a:bodyPr>
          <a:lstStyle/>
          <a:p>
            <a:r>
              <a:rPr lang="en-US" sz="2000" b="1" dirty="0">
                <a:solidFill>
                  <a:srgbClr val="6D6E71">
                    <a:lumMod val="50000"/>
                  </a:srgbClr>
                </a:solidFill>
                <a:cs typeface="Calibri" pitchFamily="34" charset="0"/>
              </a:rPr>
              <a:t>Advanced Options: </a:t>
            </a:r>
            <a:r>
              <a:rPr lang="en-US" sz="2000" dirty="0">
                <a:solidFill>
                  <a:srgbClr val="6D6E71">
                    <a:lumMod val="50000"/>
                  </a:srgbClr>
                </a:solidFill>
                <a:cs typeface="Calibri" pitchFamily="34" charset="0"/>
              </a:rPr>
              <a:t>Set advanced options like step download timeout period, Keep alive connections </a:t>
            </a:r>
            <a:r>
              <a:rPr lang="en-US" sz="2000" dirty="0" smtClean="0">
                <a:solidFill>
                  <a:srgbClr val="6D6E71">
                    <a:lumMod val="50000"/>
                  </a:srgbClr>
                </a:solidFill>
                <a:cs typeface="Calibri" pitchFamily="34" charset="0"/>
              </a:rPr>
              <a:t>by</a:t>
            </a:r>
            <a:endParaRPr lang="en-US" sz="2000" dirty="0">
              <a:solidFill>
                <a:srgbClr val="6D6E71">
                  <a:lumMod val="50000"/>
                </a:srgbClr>
              </a:solidFill>
              <a:cs typeface="Calibri" pitchFamily="34" charset="0"/>
            </a:endParaRPr>
          </a:p>
        </p:txBody>
      </p:sp>
      <p:pic>
        <p:nvPicPr>
          <p:cNvPr id="3" name="Picture 2"/>
          <p:cNvPicPr>
            <a:picLocks noChangeAspect="1"/>
          </p:cNvPicPr>
          <p:nvPr/>
        </p:nvPicPr>
        <p:blipFill>
          <a:blip r:embed="rId3"/>
          <a:stretch>
            <a:fillRect/>
          </a:stretch>
        </p:blipFill>
        <p:spPr>
          <a:xfrm>
            <a:off x="2166258" y="2819716"/>
            <a:ext cx="6213733" cy="3036798"/>
          </a:xfrm>
          <a:prstGeom prst="rect">
            <a:avLst/>
          </a:prstGeom>
        </p:spPr>
      </p:pic>
      <p:pic>
        <p:nvPicPr>
          <p:cNvPr id="9" name="Picture 8"/>
          <p:cNvPicPr>
            <a:picLocks noChangeAspect="1"/>
          </p:cNvPicPr>
          <p:nvPr/>
        </p:nvPicPr>
        <p:blipFill>
          <a:blip r:embed="rId4"/>
          <a:stretch>
            <a:fillRect/>
          </a:stretch>
        </p:blipFill>
        <p:spPr>
          <a:xfrm>
            <a:off x="6477000" y="3493440"/>
            <a:ext cx="3505200" cy="1078560"/>
          </a:xfrm>
          <a:prstGeom prst="rect">
            <a:avLst/>
          </a:prstGeom>
        </p:spPr>
      </p:pic>
    </p:spTree>
    <p:extLst>
      <p:ext uri="{BB962C8B-B14F-4D97-AF65-F5344CB8AC3E}">
        <p14:creationId xmlns="" xmlns:p14="http://schemas.microsoft.com/office/powerpoint/2010/main" val="27300067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Other Miscellaneous options</a:t>
            </a:r>
            <a:endParaRPr lang="en-US" sz="3200" b="1" dirty="0">
              <a:solidFill>
                <a:srgbClr val="4AAF80"/>
              </a:solidFill>
              <a:latin typeface="Calibri (Headings)"/>
            </a:endParaRPr>
          </a:p>
        </p:txBody>
      </p:sp>
    </p:spTree>
    <p:extLst>
      <p:ext uri="{BB962C8B-B14F-4D97-AF65-F5344CB8AC3E}">
        <p14:creationId xmlns="" xmlns:p14="http://schemas.microsoft.com/office/powerpoint/2010/main" val="101344555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8117688" y="573673"/>
            <a:ext cx="334404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Logs</a:t>
            </a:r>
          </a:p>
        </p:txBody>
      </p:sp>
      <p:sp>
        <p:nvSpPr>
          <p:cNvPr id="5" name="Rectangle 4"/>
          <p:cNvSpPr/>
          <p:nvPr/>
        </p:nvSpPr>
        <p:spPr>
          <a:xfrm>
            <a:off x="6096000" y="1252836"/>
            <a:ext cx="5554915" cy="172218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Replay</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Recording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Generation</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26293233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760078" y="510612"/>
            <a:ext cx="49539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Regenerating the Script</a:t>
            </a:r>
          </a:p>
        </p:txBody>
      </p:sp>
      <p:sp>
        <p:nvSpPr>
          <p:cNvPr id="5" name="Rectangle 4"/>
          <p:cNvSpPr/>
          <p:nvPr/>
        </p:nvSpPr>
        <p:spPr>
          <a:xfrm>
            <a:off x="6190593" y="1442024"/>
            <a:ext cx="5554915" cy="53732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Using this option, Script can be regenerated without doing the recording again.</a:t>
            </a:r>
          </a:p>
        </p:txBody>
      </p:sp>
    </p:spTree>
    <p:extLst>
      <p:ext uri="{BB962C8B-B14F-4D97-AF65-F5344CB8AC3E}">
        <p14:creationId xmlns="" xmlns:p14="http://schemas.microsoft.com/office/powerpoint/2010/main" val="25438246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Controller</a:t>
            </a:r>
          </a:p>
        </p:txBody>
      </p:sp>
    </p:spTree>
    <p:extLst>
      <p:ext uri="{BB962C8B-B14F-4D97-AF65-F5344CB8AC3E}">
        <p14:creationId xmlns="" xmlns:p14="http://schemas.microsoft.com/office/powerpoint/2010/main" val="3333582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noAutofit/>
          </a:bodyPr>
          <a:lstStyle/>
          <a:p>
            <a:pPr algn="ctr" eaLnBrk="1" hangingPunct="1"/>
            <a:r>
              <a:rPr lang="en-US" sz="4000" dirty="0" smtClean="0"/>
              <a:t>Application Server (APP Server)</a:t>
            </a:r>
            <a:endParaRPr lang="en-US" sz="4000" dirty="0"/>
          </a:p>
        </p:txBody>
      </p:sp>
      <p:sp>
        <p:nvSpPr>
          <p:cNvPr id="5" name="Content Placeholder 4"/>
          <p:cNvSpPr>
            <a:spLocks noGrp="1"/>
          </p:cNvSpPr>
          <p:nvPr>
            <p:ph idx="1"/>
          </p:nvPr>
        </p:nvSpPr>
        <p:spPr/>
        <p:txBody>
          <a:bodyPr/>
          <a:lstStyle/>
          <a:p>
            <a:endParaRPr lang="en-US"/>
          </a:p>
        </p:txBody>
      </p:sp>
      <p:pic>
        <p:nvPicPr>
          <p:cNvPr id="178178" name="Picture 2" descr="D:\PT_Videos\pictures\app_server_sahre.PNG"/>
          <p:cNvPicPr>
            <a:picLocks noChangeAspect="1" noChangeArrowheads="1"/>
          </p:cNvPicPr>
          <p:nvPr/>
        </p:nvPicPr>
        <p:blipFill>
          <a:blip r:embed="rId3"/>
          <a:srcRect/>
          <a:stretch>
            <a:fillRect/>
          </a:stretch>
        </p:blipFill>
        <p:spPr bwMode="auto">
          <a:xfrm>
            <a:off x="725215" y="2027733"/>
            <a:ext cx="5907892" cy="3382468"/>
          </a:xfrm>
          <a:prstGeom prst="rect">
            <a:avLst/>
          </a:prstGeom>
          <a:noFill/>
        </p:spPr>
      </p:pic>
      <p:sp>
        <p:nvSpPr>
          <p:cNvPr id="4" name="TextBox 3"/>
          <p:cNvSpPr txBox="1"/>
          <p:nvPr/>
        </p:nvSpPr>
        <p:spPr>
          <a:xfrm>
            <a:off x="7518400" y="2362200"/>
            <a:ext cx="4673600" cy="1200329"/>
          </a:xfrm>
          <a:prstGeom prst="rect">
            <a:avLst/>
          </a:prstGeom>
          <a:noFill/>
        </p:spPr>
        <p:txBody>
          <a:bodyPr wrap="square" rtlCol="0">
            <a:spAutoFit/>
          </a:bodyPr>
          <a:lstStyle/>
          <a:p>
            <a:r>
              <a:rPr lang="en-US" dirty="0" smtClean="0"/>
              <a:t>An </a:t>
            </a:r>
            <a:r>
              <a:rPr lang="en-US" b="1" dirty="0" smtClean="0"/>
              <a:t>application server</a:t>
            </a:r>
            <a:r>
              <a:rPr lang="en-US" dirty="0" smtClean="0"/>
              <a:t> is a server program in a computer in a distributed network that provides the business logic</a:t>
            </a:r>
          </a:p>
          <a:p>
            <a:r>
              <a:rPr lang="en-US" dirty="0" smtClean="0"/>
              <a:t> for an application program</a:t>
            </a:r>
            <a:endParaRPr lang="en-US" dirty="0"/>
          </a:p>
        </p:txBody>
      </p:sp>
    </p:spTree>
    <p:extLst>
      <p:ext uri="{BB962C8B-B14F-4D97-AF65-F5344CB8AC3E}">
        <p14:creationId xmlns:p14="http://schemas.microsoft.com/office/powerpoint/2010/main" xmlns="" val="2378007960"/>
      </p:ext>
    </p:extLst>
  </p:cSld>
  <p:clrMapOvr>
    <a:masterClrMapping/>
  </p:clrMapOvr>
  <p:transition spd="med">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937494" y="557908"/>
            <a:ext cx="476071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Controller</a:t>
            </a:r>
          </a:p>
          <a:p>
            <a:endParaRPr lang="en-US" sz="2800" dirty="0">
              <a:latin typeface="Calibri (Headings)"/>
            </a:endParaRPr>
          </a:p>
          <a:p>
            <a:endParaRPr lang="en-US" sz="2800" dirty="0" smtClean="0">
              <a:latin typeface="Calibri (Headings)"/>
            </a:endParaRPr>
          </a:p>
          <a:p>
            <a:endParaRPr lang="en-US" sz="2800" dirty="0">
              <a:latin typeface="Calibri (Headings)"/>
            </a:endParaRPr>
          </a:p>
        </p:txBody>
      </p:sp>
      <p:sp>
        <p:nvSpPr>
          <p:cNvPr id="5" name="Rectangle 4"/>
          <p:cNvSpPr/>
          <p:nvPr/>
        </p:nvSpPr>
        <p:spPr>
          <a:xfrm>
            <a:off x="6096000" y="1252839"/>
            <a:ext cx="5554915" cy="302294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Execution of test scripts happens using the LR component called Controller.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Although it is possible to execute the scripts using VuGen, Load cannot be applied on the AUT. Execution using VuGen is done only for debugging purpose.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Actual Load on the AUT can be applied using controller as test can be executed using multiple scripts with multiple Vusers.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Test designed with multiple scripts using multiple Vusers is called Test Scenario.</a:t>
            </a:r>
          </a:p>
        </p:txBody>
      </p:sp>
    </p:spTree>
    <p:extLst>
      <p:ext uri="{BB962C8B-B14F-4D97-AF65-F5344CB8AC3E}">
        <p14:creationId xmlns="" xmlns:p14="http://schemas.microsoft.com/office/powerpoint/2010/main" val="345622418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918339" y="573673"/>
            <a:ext cx="660239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Internal </a:t>
            </a:r>
            <a:r>
              <a:rPr lang="en-US" sz="2800" dirty="0" smtClean="0">
                <a:latin typeface="Calibri (Headings)"/>
              </a:rPr>
              <a:t>Working </a:t>
            </a:r>
            <a:r>
              <a:rPr lang="en-US" sz="2800" dirty="0">
                <a:latin typeface="Calibri (Headings)"/>
              </a:rPr>
              <a:t>of the </a:t>
            </a:r>
            <a:r>
              <a:rPr lang="en-US" sz="2800" dirty="0" smtClean="0">
                <a:latin typeface="Calibri (Headings)"/>
              </a:rPr>
              <a:t>Controller</a:t>
            </a:r>
            <a:endParaRPr lang="en-US" sz="2800" dirty="0">
              <a:latin typeface="Calibri (Headings)"/>
            </a:endParaRPr>
          </a:p>
          <a:p>
            <a:endParaRPr lang="en-US" sz="2800" dirty="0" smtClean="0">
              <a:latin typeface="Calibri (Headings)"/>
            </a:endParaRPr>
          </a:p>
          <a:p>
            <a:endParaRPr lang="en-US" sz="2800" dirty="0">
              <a:latin typeface="Calibri (Headings)"/>
            </a:endParaRPr>
          </a:p>
        </p:txBody>
      </p:sp>
      <p:grpSp>
        <p:nvGrpSpPr>
          <p:cNvPr id="2" name="Group 1"/>
          <p:cNvGrpSpPr/>
          <p:nvPr/>
        </p:nvGrpSpPr>
        <p:grpSpPr>
          <a:xfrm>
            <a:off x="6099907" y="1144086"/>
            <a:ext cx="5327924" cy="4115316"/>
            <a:chOff x="1447800" y="840834"/>
            <a:chExt cx="8728794" cy="5714508"/>
          </a:xfrm>
        </p:grpSpPr>
        <p:grpSp>
          <p:nvGrpSpPr>
            <p:cNvPr id="5" name="Group 3"/>
            <p:cNvGrpSpPr>
              <a:grpSpLocks/>
            </p:cNvGrpSpPr>
            <p:nvPr/>
          </p:nvGrpSpPr>
          <p:grpSpPr bwMode="auto">
            <a:xfrm>
              <a:off x="1800226" y="3670299"/>
              <a:ext cx="8353425" cy="520700"/>
              <a:chOff x="174" y="2807"/>
              <a:chExt cx="5262" cy="328"/>
            </a:xfrm>
          </p:grpSpPr>
          <p:sp>
            <p:nvSpPr>
              <p:cNvPr id="7" name="AutoShape 4"/>
              <p:cNvSpPr>
                <a:spLocks noChangeArrowheads="1"/>
              </p:cNvSpPr>
              <p:nvPr/>
            </p:nvSpPr>
            <p:spPr bwMode="auto">
              <a:xfrm>
                <a:off x="174" y="2807"/>
                <a:ext cx="1008" cy="328"/>
              </a:xfrm>
              <a:prstGeom prst="roundRect">
                <a:avLst>
                  <a:gd name="adj" fmla="val 16667"/>
                </a:avLst>
              </a:prstGeom>
              <a:noFill/>
              <a:ln w="19050">
                <a:solidFill>
                  <a:srgbClr val="333333"/>
                </a:solidFill>
                <a:prstDash val="dash"/>
                <a:round/>
                <a:headEnd/>
                <a:tailEnd/>
              </a:ln>
            </p:spPr>
            <p:txBody>
              <a:bodyPr anchor="ctr">
                <a:spAutoFit/>
              </a:bodyPr>
              <a:lstStyle/>
              <a:p>
                <a:endParaRPr lang="en-US" sz="1600"/>
              </a:p>
            </p:txBody>
          </p:sp>
          <p:sp>
            <p:nvSpPr>
              <p:cNvPr id="8" name="AutoShape 5"/>
              <p:cNvSpPr>
                <a:spLocks noChangeArrowheads="1"/>
              </p:cNvSpPr>
              <p:nvPr/>
            </p:nvSpPr>
            <p:spPr bwMode="auto">
              <a:xfrm>
                <a:off x="4428" y="2807"/>
                <a:ext cx="1008" cy="328"/>
              </a:xfrm>
              <a:prstGeom prst="roundRect">
                <a:avLst>
                  <a:gd name="adj" fmla="val 16667"/>
                </a:avLst>
              </a:prstGeom>
              <a:noFill/>
              <a:ln w="19050">
                <a:solidFill>
                  <a:srgbClr val="333333"/>
                </a:solidFill>
                <a:prstDash val="dash"/>
                <a:round/>
                <a:headEnd/>
                <a:tailEnd/>
              </a:ln>
            </p:spPr>
            <p:txBody>
              <a:bodyPr anchor="ctr">
                <a:spAutoFit/>
              </a:bodyPr>
              <a:lstStyle/>
              <a:p>
                <a:endParaRPr lang="en-US" sz="1600"/>
              </a:p>
            </p:txBody>
          </p:sp>
        </p:grpSp>
        <p:grpSp>
          <p:nvGrpSpPr>
            <p:cNvPr id="6" name="Group 375"/>
            <p:cNvGrpSpPr>
              <a:grpSpLocks/>
            </p:cNvGrpSpPr>
            <p:nvPr/>
          </p:nvGrpSpPr>
          <p:grpSpPr bwMode="auto">
            <a:xfrm>
              <a:off x="2905126" y="5097105"/>
              <a:ext cx="5945188" cy="1587"/>
              <a:chOff x="870" y="3636"/>
              <a:chExt cx="3745" cy="0"/>
            </a:xfrm>
          </p:grpSpPr>
          <p:sp>
            <p:nvSpPr>
              <p:cNvPr id="10" name="Line 376"/>
              <p:cNvSpPr>
                <a:spLocks noChangeShapeType="1"/>
              </p:cNvSpPr>
              <p:nvPr/>
            </p:nvSpPr>
            <p:spPr bwMode="auto">
              <a:xfrm flipH="1">
                <a:off x="870" y="3636"/>
                <a:ext cx="1623" cy="0"/>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sp>
            <p:nvSpPr>
              <p:cNvPr id="11" name="Line 377"/>
              <p:cNvSpPr>
                <a:spLocks noChangeShapeType="1"/>
              </p:cNvSpPr>
              <p:nvPr/>
            </p:nvSpPr>
            <p:spPr bwMode="auto">
              <a:xfrm>
                <a:off x="2928" y="3636"/>
                <a:ext cx="1687" cy="0"/>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grpSp>
        <p:grpSp>
          <p:nvGrpSpPr>
            <p:cNvPr id="9" name="Group 378"/>
            <p:cNvGrpSpPr>
              <a:grpSpLocks/>
            </p:cNvGrpSpPr>
            <p:nvPr/>
          </p:nvGrpSpPr>
          <p:grpSpPr bwMode="auto">
            <a:xfrm>
              <a:off x="2933702" y="2745947"/>
              <a:ext cx="5876925" cy="2189163"/>
              <a:chOff x="888" y="2107"/>
              <a:chExt cx="3702" cy="1379"/>
            </a:xfrm>
          </p:grpSpPr>
          <p:sp>
            <p:nvSpPr>
              <p:cNvPr id="13" name="Line 379"/>
              <p:cNvSpPr>
                <a:spLocks noChangeShapeType="1"/>
              </p:cNvSpPr>
              <p:nvPr/>
            </p:nvSpPr>
            <p:spPr bwMode="auto">
              <a:xfrm flipH="1" flipV="1">
                <a:off x="2737" y="2112"/>
                <a:ext cx="1853" cy="1358"/>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sp>
            <p:nvSpPr>
              <p:cNvPr id="14" name="Line 380"/>
              <p:cNvSpPr>
                <a:spLocks noChangeShapeType="1"/>
              </p:cNvSpPr>
              <p:nvPr/>
            </p:nvSpPr>
            <p:spPr bwMode="auto">
              <a:xfrm flipV="1">
                <a:off x="888" y="2107"/>
                <a:ext cx="1740" cy="1379"/>
              </a:xfrm>
              <a:prstGeom prst="line">
                <a:avLst/>
              </a:prstGeom>
              <a:noFill/>
              <a:ln w="57150">
                <a:solidFill>
                  <a:schemeClr val="hlink"/>
                </a:solidFill>
                <a:round/>
                <a:headEnd type="triangle" w="med" len="med"/>
                <a:tailEnd type="triangle" w="med" len="med"/>
              </a:ln>
            </p:spPr>
            <p:txBody>
              <a:bodyPr wrap="none" anchor="ctr"/>
              <a:lstStyle/>
              <a:p>
                <a:endParaRPr lang="en-US" sz="1600"/>
              </a:p>
            </p:txBody>
          </p:sp>
        </p:grpSp>
        <p:grpSp>
          <p:nvGrpSpPr>
            <p:cNvPr id="12" name="Group 607"/>
            <p:cNvGrpSpPr>
              <a:grpSpLocks/>
            </p:cNvGrpSpPr>
            <p:nvPr/>
          </p:nvGrpSpPr>
          <p:grpSpPr bwMode="auto">
            <a:xfrm>
              <a:off x="5111754" y="3417889"/>
              <a:ext cx="1593850" cy="2474912"/>
              <a:chOff x="2260" y="2786"/>
              <a:chExt cx="1004" cy="1559"/>
            </a:xfrm>
          </p:grpSpPr>
          <p:grpSp>
            <p:nvGrpSpPr>
              <p:cNvPr id="15" name="Group 608"/>
              <p:cNvGrpSpPr>
                <a:grpSpLocks/>
              </p:cNvGrpSpPr>
              <p:nvPr/>
            </p:nvGrpSpPr>
            <p:grpSpPr bwMode="auto">
              <a:xfrm>
                <a:off x="2469" y="3105"/>
                <a:ext cx="467" cy="1240"/>
                <a:chOff x="2450" y="2745"/>
                <a:chExt cx="533" cy="1414"/>
              </a:xfrm>
            </p:grpSpPr>
            <p:grpSp>
              <p:nvGrpSpPr>
                <p:cNvPr id="16" name="Group 609"/>
                <p:cNvGrpSpPr>
                  <a:grpSpLocks/>
                </p:cNvGrpSpPr>
                <p:nvPr/>
              </p:nvGrpSpPr>
              <p:grpSpPr bwMode="auto">
                <a:xfrm>
                  <a:off x="2450" y="3962"/>
                  <a:ext cx="533" cy="197"/>
                  <a:chOff x="2450" y="3962"/>
                  <a:chExt cx="533" cy="197"/>
                </a:xfrm>
              </p:grpSpPr>
              <p:sp>
                <p:nvSpPr>
                  <p:cNvPr id="204" name="Freeform 610"/>
                  <p:cNvSpPr>
                    <a:spLocks/>
                  </p:cNvSpPr>
                  <p:nvPr/>
                </p:nvSpPr>
                <p:spPr bwMode="auto">
                  <a:xfrm>
                    <a:off x="2450" y="3962"/>
                    <a:ext cx="81" cy="197"/>
                  </a:xfrm>
                  <a:custGeom>
                    <a:avLst/>
                    <a:gdLst>
                      <a:gd name="T0" fmla="*/ 9 w 162"/>
                      <a:gd name="T1" fmla="*/ 19 h 394"/>
                      <a:gd name="T2" fmla="*/ 0 w 162"/>
                      <a:gd name="T3" fmla="*/ 25 h 394"/>
                      <a:gd name="T4" fmla="*/ 3 w 162"/>
                      <a:gd name="T5" fmla="*/ 3 h 394"/>
                      <a:gd name="T6" fmla="*/ 10 w 162"/>
                      <a:gd name="T7" fmla="*/ 0 h 394"/>
                      <a:gd name="T8" fmla="*/ 9 w 162"/>
                      <a:gd name="T9" fmla="*/ 19 h 394"/>
                      <a:gd name="T10" fmla="*/ 0 60000 65536"/>
                      <a:gd name="T11" fmla="*/ 0 60000 65536"/>
                      <a:gd name="T12" fmla="*/ 0 60000 65536"/>
                      <a:gd name="T13" fmla="*/ 0 60000 65536"/>
                      <a:gd name="T14" fmla="*/ 0 60000 65536"/>
                      <a:gd name="T15" fmla="*/ 0 w 162"/>
                      <a:gd name="T16" fmla="*/ 0 h 394"/>
                      <a:gd name="T17" fmla="*/ 162 w 162"/>
                      <a:gd name="T18" fmla="*/ 394 h 394"/>
                    </a:gdLst>
                    <a:ahLst/>
                    <a:cxnLst>
                      <a:cxn ang="T10">
                        <a:pos x="T0" y="T1"/>
                      </a:cxn>
                      <a:cxn ang="T11">
                        <a:pos x="T2" y="T3"/>
                      </a:cxn>
                      <a:cxn ang="T12">
                        <a:pos x="T4" y="T5"/>
                      </a:cxn>
                      <a:cxn ang="T13">
                        <a:pos x="T6" y="T7"/>
                      </a:cxn>
                      <a:cxn ang="T14">
                        <a:pos x="T8" y="T9"/>
                      </a:cxn>
                    </a:cxnLst>
                    <a:rect l="T15" t="T16" r="T17" b="T18"/>
                    <a:pathLst>
                      <a:path w="162" h="394">
                        <a:moveTo>
                          <a:pt x="143" y="295"/>
                        </a:moveTo>
                        <a:lnTo>
                          <a:pt x="0" y="394"/>
                        </a:lnTo>
                        <a:lnTo>
                          <a:pt x="61" y="57"/>
                        </a:lnTo>
                        <a:lnTo>
                          <a:pt x="162" y="0"/>
                        </a:lnTo>
                        <a:lnTo>
                          <a:pt x="143" y="295"/>
                        </a:lnTo>
                        <a:close/>
                      </a:path>
                    </a:pathLst>
                  </a:custGeom>
                  <a:solidFill>
                    <a:srgbClr val="606060"/>
                  </a:solidFill>
                  <a:ln w="9525">
                    <a:noFill/>
                    <a:round/>
                    <a:headEnd/>
                    <a:tailEnd/>
                  </a:ln>
                </p:spPr>
                <p:txBody>
                  <a:bodyPr/>
                  <a:lstStyle/>
                  <a:p>
                    <a:endParaRPr lang="en-US" sz="1600"/>
                  </a:p>
                </p:txBody>
              </p:sp>
              <p:sp>
                <p:nvSpPr>
                  <p:cNvPr id="205" name="Freeform 611"/>
                  <p:cNvSpPr>
                    <a:spLocks/>
                  </p:cNvSpPr>
                  <p:nvPr/>
                </p:nvSpPr>
                <p:spPr bwMode="auto">
                  <a:xfrm>
                    <a:off x="2902" y="3966"/>
                    <a:ext cx="79" cy="192"/>
                  </a:xfrm>
                  <a:custGeom>
                    <a:avLst/>
                    <a:gdLst>
                      <a:gd name="T0" fmla="*/ 0 w 160"/>
                      <a:gd name="T1" fmla="*/ 17 h 384"/>
                      <a:gd name="T2" fmla="*/ 9 w 160"/>
                      <a:gd name="T3" fmla="*/ 24 h 384"/>
                      <a:gd name="T4" fmla="*/ 6 w 160"/>
                      <a:gd name="T5" fmla="*/ 3 h 384"/>
                      <a:gd name="T6" fmla="*/ 0 w 160"/>
                      <a:gd name="T7" fmla="*/ 0 h 384"/>
                      <a:gd name="T8" fmla="*/ 0 w 160"/>
                      <a:gd name="T9" fmla="*/ 17 h 384"/>
                      <a:gd name="T10" fmla="*/ 0 60000 65536"/>
                      <a:gd name="T11" fmla="*/ 0 60000 65536"/>
                      <a:gd name="T12" fmla="*/ 0 60000 65536"/>
                      <a:gd name="T13" fmla="*/ 0 60000 65536"/>
                      <a:gd name="T14" fmla="*/ 0 60000 65536"/>
                      <a:gd name="T15" fmla="*/ 0 w 160"/>
                      <a:gd name="T16" fmla="*/ 0 h 384"/>
                      <a:gd name="T17" fmla="*/ 160 w 160"/>
                      <a:gd name="T18" fmla="*/ 384 h 384"/>
                    </a:gdLst>
                    <a:ahLst/>
                    <a:cxnLst>
                      <a:cxn ang="T10">
                        <a:pos x="T0" y="T1"/>
                      </a:cxn>
                      <a:cxn ang="T11">
                        <a:pos x="T2" y="T3"/>
                      </a:cxn>
                      <a:cxn ang="T12">
                        <a:pos x="T4" y="T5"/>
                      </a:cxn>
                      <a:cxn ang="T13">
                        <a:pos x="T6" y="T7"/>
                      </a:cxn>
                      <a:cxn ang="T14">
                        <a:pos x="T8" y="T9"/>
                      </a:cxn>
                    </a:cxnLst>
                    <a:rect l="T15" t="T16" r="T17" b="T18"/>
                    <a:pathLst>
                      <a:path w="160" h="384">
                        <a:moveTo>
                          <a:pt x="0" y="261"/>
                        </a:moveTo>
                        <a:lnTo>
                          <a:pt x="160" y="384"/>
                        </a:lnTo>
                        <a:lnTo>
                          <a:pt x="106" y="54"/>
                        </a:lnTo>
                        <a:lnTo>
                          <a:pt x="8" y="0"/>
                        </a:lnTo>
                        <a:lnTo>
                          <a:pt x="0" y="261"/>
                        </a:lnTo>
                        <a:close/>
                      </a:path>
                    </a:pathLst>
                  </a:custGeom>
                  <a:solidFill>
                    <a:srgbClr val="606060"/>
                  </a:solidFill>
                  <a:ln w="9525">
                    <a:noFill/>
                    <a:round/>
                    <a:headEnd/>
                    <a:tailEnd/>
                  </a:ln>
                </p:spPr>
                <p:txBody>
                  <a:bodyPr/>
                  <a:lstStyle/>
                  <a:p>
                    <a:endParaRPr lang="en-US" sz="1600"/>
                  </a:p>
                </p:txBody>
              </p:sp>
              <p:sp>
                <p:nvSpPr>
                  <p:cNvPr id="206" name="Freeform 612"/>
                  <p:cNvSpPr>
                    <a:spLocks/>
                  </p:cNvSpPr>
                  <p:nvPr/>
                </p:nvSpPr>
                <p:spPr bwMode="auto">
                  <a:xfrm>
                    <a:off x="2451" y="4109"/>
                    <a:ext cx="532" cy="50"/>
                  </a:xfrm>
                  <a:custGeom>
                    <a:avLst/>
                    <a:gdLst>
                      <a:gd name="T0" fmla="*/ 0 w 1065"/>
                      <a:gd name="T1" fmla="*/ 7 h 99"/>
                      <a:gd name="T2" fmla="*/ 66 w 1065"/>
                      <a:gd name="T3" fmla="*/ 7 h 99"/>
                      <a:gd name="T4" fmla="*/ 58 w 1065"/>
                      <a:gd name="T5" fmla="*/ 0 h 99"/>
                      <a:gd name="T6" fmla="*/ 9 w 1065"/>
                      <a:gd name="T7" fmla="*/ 0 h 99"/>
                      <a:gd name="T8" fmla="*/ 0 w 1065"/>
                      <a:gd name="T9" fmla="*/ 7 h 99"/>
                      <a:gd name="T10" fmla="*/ 0 60000 65536"/>
                      <a:gd name="T11" fmla="*/ 0 60000 65536"/>
                      <a:gd name="T12" fmla="*/ 0 60000 65536"/>
                      <a:gd name="T13" fmla="*/ 0 60000 65536"/>
                      <a:gd name="T14" fmla="*/ 0 60000 65536"/>
                      <a:gd name="T15" fmla="*/ 0 w 1065"/>
                      <a:gd name="T16" fmla="*/ 0 h 99"/>
                      <a:gd name="T17" fmla="*/ 1065 w 1065"/>
                      <a:gd name="T18" fmla="*/ 99 h 99"/>
                    </a:gdLst>
                    <a:ahLst/>
                    <a:cxnLst>
                      <a:cxn ang="T10">
                        <a:pos x="T0" y="T1"/>
                      </a:cxn>
                      <a:cxn ang="T11">
                        <a:pos x="T2" y="T3"/>
                      </a:cxn>
                      <a:cxn ang="T12">
                        <a:pos x="T4" y="T5"/>
                      </a:cxn>
                      <a:cxn ang="T13">
                        <a:pos x="T6" y="T7"/>
                      </a:cxn>
                      <a:cxn ang="T14">
                        <a:pos x="T8" y="T9"/>
                      </a:cxn>
                    </a:cxnLst>
                    <a:rect l="T15" t="T16" r="T17" b="T18"/>
                    <a:pathLst>
                      <a:path w="1065" h="99">
                        <a:moveTo>
                          <a:pt x="0" y="98"/>
                        </a:moveTo>
                        <a:lnTo>
                          <a:pt x="1065" y="99"/>
                        </a:lnTo>
                        <a:lnTo>
                          <a:pt x="929" y="0"/>
                        </a:lnTo>
                        <a:lnTo>
                          <a:pt x="148" y="0"/>
                        </a:lnTo>
                        <a:lnTo>
                          <a:pt x="0" y="98"/>
                        </a:lnTo>
                        <a:close/>
                      </a:path>
                    </a:pathLst>
                  </a:custGeom>
                  <a:solidFill>
                    <a:srgbClr val="E0E0E0"/>
                  </a:solidFill>
                  <a:ln w="9525">
                    <a:noFill/>
                    <a:round/>
                    <a:headEnd/>
                    <a:tailEnd/>
                  </a:ln>
                </p:spPr>
                <p:txBody>
                  <a:bodyPr/>
                  <a:lstStyle/>
                  <a:p>
                    <a:endParaRPr lang="en-US" sz="1600"/>
                  </a:p>
                </p:txBody>
              </p:sp>
              <p:sp>
                <p:nvSpPr>
                  <p:cNvPr id="207" name="Freeform 613"/>
                  <p:cNvSpPr>
                    <a:spLocks/>
                  </p:cNvSpPr>
                  <p:nvPr/>
                </p:nvSpPr>
                <p:spPr bwMode="auto">
                  <a:xfrm>
                    <a:off x="2512" y="4098"/>
                    <a:ext cx="421" cy="12"/>
                  </a:xfrm>
                  <a:custGeom>
                    <a:avLst/>
                    <a:gdLst>
                      <a:gd name="T0" fmla="*/ 0 w 844"/>
                      <a:gd name="T1" fmla="*/ 0 h 25"/>
                      <a:gd name="T2" fmla="*/ 1 w 844"/>
                      <a:gd name="T3" fmla="*/ 1 h 25"/>
                      <a:gd name="T4" fmla="*/ 51 w 844"/>
                      <a:gd name="T5" fmla="*/ 1 h 25"/>
                      <a:gd name="T6" fmla="*/ 52 w 844"/>
                      <a:gd name="T7" fmla="*/ 0 h 25"/>
                      <a:gd name="T8" fmla="*/ 0 w 844"/>
                      <a:gd name="T9" fmla="*/ 0 h 25"/>
                      <a:gd name="T10" fmla="*/ 0 60000 65536"/>
                      <a:gd name="T11" fmla="*/ 0 60000 65536"/>
                      <a:gd name="T12" fmla="*/ 0 60000 65536"/>
                      <a:gd name="T13" fmla="*/ 0 60000 65536"/>
                      <a:gd name="T14" fmla="*/ 0 60000 65536"/>
                      <a:gd name="T15" fmla="*/ 0 w 844"/>
                      <a:gd name="T16" fmla="*/ 0 h 25"/>
                      <a:gd name="T17" fmla="*/ 844 w 844"/>
                      <a:gd name="T18" fmla="*/ 25 h 25"/>
                    </a:gdLst>
                    <a:ahLst/>
                    <a:cxnLst>
                      <a:cxn ang="T10">
                        <a:pos x="T0" y="T1"/>
                      </a:cxn>
                      <a:cxn ang="T11">
                        <a:pos x="T2" y="T3"/>
                      </a:cxn>
                      <a:cxn ang="T12">
                        <a:pos x="T4" y="T5"/>
                      </a:cxn>
                      <a:cxn ang="T13">
                        <a:pos x="T6" y="T7"/>
                      </a:cxn>
                      <a:cxn ang="T14">
                        <a:pos x="T8" y="T9"/>
                      </a:cxn>
                    </a:cxnLst>
                    <a:rect l="T15" t="T16" r="T17" b="T18"/>
                    <a:pathLst>
                      <a:path w="844" h="25">
                        <a:moveTo>
                          <a:pt x="0" y="2"/>
                        </a:moveTo>
                        <a:lnTo>
                          <a:pt x="23" y="25"/>
                        </a:lnTo>
                        <a:lnTo>
                          <a:pt x="821" y="25"/>
                        </a:lnTo>
                        <a:lnTo>
                          <a:pt x="844" y="0"/>
                        </a:lnTo>
                        <a:lnTo>
                          <a:pt x="0" y="2"/>
                        </a:lnTo>
                        <a:close/>
                      </a:path>
                    </a:pathLst>
                  </a:custGeom>
                  <a:solidFill>
                    <a:srgbClr val="202020"/>
                  </a:solidFill>
                  <a:ln w="9525">
                    <a:noFill/>
                    <a:round/>
                    <a:headEnd/>
                    <a:tailEnd/>
                  </a:ln>
                </p:spPr>
                <p:txBody>
                  <a:bodyPr/>
                  <a:lstStyle/>
                  <a:p>
                    <a:endParaRPr lang="en-US" sz="1600"/>
                  </a:p>
                </p:txBody>
              </p:sp>
            </p:grpSp>
            <p:sp>
              <p:nvSpPr>
                <p:cNvPr id="19" name="Rectangle 614"/>
                <p:cNvSpPr>
                  <a:spLocks noChangeArrowheads="1"/>
                </p:cNvSpPr>
                <p:nvPr/>
              </p:nvSpPr>
              <p:spPr bwMode="auto">
                <a:xfrm>
                  <a:off x="2514" y="2748"/>
                  <a:ext cx="416" cy="1351"/>
                </a:xfrm>
                <a:prstGeom prst="rect">
                  <a:avLst/>
                </a:prstGeom>
                <a:solidFill>
                  <a:srgbClr val="A0A0A0"/>
                </a:solidFill>
                <a:ln w="9525">
                  <a:noFill/>
                  <a:miter lim="800000"/>
                  <a:headEnd/>
                  <a:tailEnd/>
                </a:ln>
              </p:spPr>
              <p:txBody>
                <a:bodyPr/>
                <a:lstStyle/>
                <a:p>
                  <a:endParaRPr lang="en-US" sz="1600"/>
                </a:p>
              </p:txBody>
            </p:sp>
            <p:sp>
              <p:nvSpPr>
                <p:cNvPr id="20" name="Rectangle 615"/>
                <p:cNvSpPr>
                  <a:spLocks noChangeArrowheads="1"/>
                </p:cNvSpPr>
                <p:nvPr/>
              </p:nvSpPr>
              <p:spPr bwMode="auto">
                <a:xfrm>
                  <a:off x="2562" y="2790"/>
                  <a:ext cx="313" cy="55"/>
                </a:xfrm>
                <a:prstGeom prst="rect">
                  <a:avLst/>
                </a:prstGeom>
                <a:solidFill>
                  <a:srgbClr val="E0E0E0"/>
                </a:solidFill>
                <a:ln w="7938">
                  <a:solidFill>
                    <a:srgbClr val="000000"/>
                  </a:solidFill>
                  <a:miter lim="800000"/>
                  <a:headEnd/>
                  <a:tailEnd/>
                </a:ln>
              </p:spPr>
              <p:txBody>
                <a:bodyPr/>
                <a:lstStyle/>
                <a:p>
                  <a:endParaRPr lang="en-US" sz="1600"/>
                </a:p>
              </p:txBody>
            </p:sp>
            <p:sp>
              <p:nvSpPr>
                <p:cNvPr id="21" name="Rectangle 616"/>
                <p:cNvSpPr>
                  <a:spLocks noChangeArrowheads="1"/>
                </p:cNvSpPr>
                <p:nvPr/>
              </p:nvSpPr>
              <p:spPr bwMode="auto">
                <a:xfrm>
                  <a:off x="2565" y="2930"/>
                  <a:ext cx="311" cy="55"/>
                </a:xfrm>
                <a:prstGeom prst="rect">
                  <a:avLst/>
                </a:prstGeom>
                <a:solidFill>
                  <a:srgbClr val="E0E0E0"/>
                </a:solidFill>
                <a:ln w="7938">
                  <a:solidFill>
                    <a:srgbClr val="000000"/>
                  </a:solidFill>
                  <a:miter lim="800000"/>
                  <a:headEnd/>
                  <a:tailEnd/>
                </a:ln>
              </p:spPr>
              <p:txBody>
                <a:bodyPr/>
                <a:lstStyle/>
                <a:p>
                  <a:endParaRPr lang="en-US" sz="1600"/>
                </a:p>
              </p:txBody>
            </p:sp>
            <p:grpSp>
              <p:nvGrpSpPr>
                <p:cNvPr id="18" name="Group 617"/>
                <p:cNvGrpSpPr>
                  <a:grpSpLocks/>
                </p:cNvGrpSpPr>
                <p:nvPr/>
              </p:nvGrpSpPr>
              <p:grpSpPr bwMode="auto">
                <a:xfrm>
                  <a:off x="2565" y="2847"/>
                  <a:ext cx="310" cy="79"/>
                  <a:chOff x="2565" y="2847"/>
                  <a:chExt cx="310" cy="79"/>
                </a:xfrm>
              </p:grpSpPr>
              <p:sp>
                <p:nvSpPr>
                  <p:cNvPr id="185" name="Rectangle 618"/>
                  <p:cNvSpPr>
                    <a:spLocks noChangeArrowheads="1"/>
                  </p:cNvSpPr>
                  <p:nvPr/>
                </p:nvSpPr>
                <p:spPr bwMode="auto">
                  <a:xfrm>
                    <a:off x="2565" y="2847"/>
                    <a:ext cx="310" cy="79"/>
                  </a:xfrm>
                  <a:prstGeom prst="rect">
                    <a:avLst/>
                  </a:prstGeom>
                  <a:solidFill>
                    <a:srgbClr val="000000"/>
                  </a:solidFill>
                  <a:ln w="9525">
                    <a:noFill/>
                    <a:miter lim="800000"/>
                    <a:headEnd/>
                    <a:tailEnd/>
                  </a:ln>
                </p:spPr>
                <p:txBody>
                  <a:bodyPr/>
                  <a:lstStyle/>
                  <a:p>
                    <a:endParaRPr lang="en-US" sz="1600"/>
                  </a:p>
                </p:txBody>
              </p:sp>
              <p:sp>
                <p:nvSpPr>
                  <p:cNvPr id="186" name="AutoShape 619"/>
                  <p:cNvSpPr>
                    <a:spLocks noChangeArrowheads="1"/>
                  </p:cNvSpPr>
                  <p:nvPr/>
                </p:nvSpPr>
                <p:spPr bwMode="auto">
                  <a:xfrm>
                    <a:off x="2799" y="2851"/>
                    <a:ext cx="70" cy="71"/>
                  </a:xfrm>
                  <a:prstGeom prst="roundRect">
                    <a:avLst>
                      <a:gd name="adj" fmla="val 22074"/>
                    </a:avLst>
                  </a:prstGeom>
                  <a:solidFill>
                    <a:srgbClr val="E0E0E0"/>
                  </a:solidFill>
                  <a:ln w="9525">
                    <a:noFill/>
                    <a:round/>
                    <a:headEnd/>
                    <a:tailEnd/>
                  </a:ln>
                </p:spPr>
                <p:txBody>
                  <a:bodyPr/>
                  <a:lstStyle/>
                  <a:p>
                    <a:endParaRPr lang="en-US" sz="1600"/>
                  </a:p>
                </p:txBody>
              </p:sp>
              <p:sp>
                <p:nvSpPr>
                  <p:cNvPr id="187" name="Rectangle 620"/>
                  <p:cNvSpPr>
                    <a:spLocks noChangeArrowheads="1"/>
                  </p:cNvSpPr>
                  <p:nvPr/>
                </p:nvSpPr>
                <p:spPr bwMode="auto">
                  <a:xfrm>
                    <a:off x="2808" y="2859"/>
                    <a:ext cx="52" cy="53"/>
                  </a:xfrm>
                  <a:prstGeom prst="rect">
                    <a:avLst/>
                  </a:prstGeom>
                  <a:solidFill>
                    <a:srgbClr val="A0A0A0"/>
                  </a:solidFill>
                  <a:ln w="7938">
                    <a:solidFill>
                      <a:srgbClr val="000000"/>
                    </a:solidFill>
                    <a:miter lim="800000"/>
                    <a:headEnd/>
                    <a:tailEnd/>
                  </a:ln>
                </p:spPr>
                <p:txBody>
                  <a:bodyPr/>
                  <a:lstStyle/>
                  <a:p>
                    <a:endParaRPr lang="en-US" sz="1600"/>
                  </a:p>
                </p:txBody>
              </p:sp>
              <p:sp>
                <p:nvSpPr>
                  <p:cNvPr id="188" name="Oval 621"/>
                  <p:cNvSpPr>
                    <a:spLocks noChangeArrowheads="1"/>
                  </p:cNvSpPr>
                  <p:nvPr/>
                </p:nvSpPr>
                <p:spPr bwMode="auto">
                  <a:xfrm>
                    <a:off x="2832" y="2898"/>
                    <a:ext cx="7" cy="6"/>
                  </a:xfrm>
                  <a:prstGeom prst="ellipse">
                    <a:avLst/>
                  </a:prstGeom>
                  <a:solidFill>
                    <a:srgbClr val="000000"/>
                  </a:solidFill>
                  <a:ln w="9525">
                    <a:noFill/>
                    <a:round/>
                    <a:headEnd/>
                    <a:tailEnd/>
                  </a:ln>
                </p:spPr>
                <p:txBody>
                  <a:bodyPr/>
                  <a:lstStyle/>
                  <a:p>
                    <a:endParaRPr lang="en-US" sz="1600"/>
                  </a:p>
                </p:txBody>
              </p:sp>
              <p:sp>
                <p:nvSpPr>
                  <p:cNvPr id="189" name="Rectangle 622"/>
                  <p:cNvSpPr>
                    <a:spLocks noChangeArrowheads="1"/>
                  </p:cNvSpPr>
                  <p:nvPr/>
                </p:nvSpPr>
                <p:spPr bwMode="auto">
                  <a:xfrm>
                    <a:off x="2810" y="2861"/>
                    <a:ext cx="50" cy="10"/>
                  </a:xfrm>
                  <a:prstGeom prst="rect">
                    <a:avLst/>
                  </a:prstGeom>
                  <a:solidFill>
                    <a:srgbClr val="E0E0E0"/>
                  </a:solidFill>
                  <a:ln w="9525">
                    <a:noFill/>
                    <a:miter lim="800000"/>
                    <a:headEnd/>
                    <a:tailEnd/>
                  </a:ln>
                </p:spPr>
                <p:txBody>
                  <a:bodyPr/>
                  <a:lstStyle/>
                  <a:p>
                    <a:endParaRPr lang="en-US" sz="1600"/>
                  </a:p>
                </p:txBody>
              </p:sp>
              <p:sp>
                <p:nvSpPr>
                  <p:cNvPr id="190" name="Rectangle 623"/>
                  <p:cNvSpPr>
                    <a:spLocks noChangeArrowheads="1"/>
                  </p:cNvSpPr>
                  <p:nvPr/>
                </p:nvSpPr>
                <p:spPr bwMode="auto">
                  <a:xfrm>
                    <a:off x="2572" y="2852"/>
                    <a:ext cx="58" cy="70"/>
                  </a:xfrm>
                  <a:prstGeom prst="rect">
                    <a:avLst/>
                  </a:prstGeom>
                  <a:solidFill>
                    <a:srgbClr val="A0A0A0"/>
                  </a:solidFill>
                  <a:ln w="9525">
                    <a:noFill/>
                    <a:miter lim="800000"/>
                    <a:headEnd/>
                    <a:tailEnd/>
                  </a:ln>
                </p:spPr>
                <p:txBody>
                  <a:bodyPr/>
                  <a:lstStyle/>
                  <a:p>
                    <a:endParaRPr lang="en-US" sz="1600"/>
                  </a:p>
                </p:txBody>
              </p:sp>
              <p:sp>
                <p:nvSpPr>
                  <p:cNvPr id="191" name="Rectangle 624"/>
                  <p:cNvSpPr>
                    <a:spLocks noChangeArrowheads="1"/>
                  </p:cNvSpPr>
                  <p:nvPr/>
                </p:nvSpPr>
                <p:spPr bwMode="auto">
                  <a:xfrm>
                    <a:off x="2632" y="2852"/>
                    <a:ext cx="58" cy="69"/>
                  </a:xfrm>
                  <a:prstGeom prst="rect">
                    <a:avLst/>
                  </a:prstGeom>
                  <a:solidFill>
                    <a:srgbClr val="A0A0A0"/>
                  </a:solidFill>
                  <a:ln w="9525">
                    <a:noFill/>
                    <a:miter lim="800000"/>
                    <a:headEnd/>
                    <a:tailEnd/>
                  </a:ln>
                </p:spPr>
                <p:txBody>
                  <a:bodyPr/>
                  <a:lstStyle/>
                  <a:p>
                    <a:endParaRPr lang="en-US" sz="1600"/>
                  </a:p>
                </p:txBody>
              </p:sp>
              <p:sp>
                <p:nvSpPr>
                  <p:cNvPr id="192" name="Rectangle 625"/>
                  <p:cNvSpPr>
                    <a:spLocks noChangeArrowheads="1"/>
                  </p:cNvSpPr>
                  <p:nvPr/>
                </p:nvSpPr>
                <p:spPr bwMode="auto">
                  <a:xfrm>
                    <a:off x="2693" y="2851"/>
                    <a:ext cx="48" cy="69"/>
                  </a:xfrm>
                  <a:prstGeom prst="rect">
                    <a:avLst/>
                  </a:prstGeom>
                  <a:solidFill>
                    <a:srgbClr val="A0A0A0"/>
                  </a:solidFill>
                  <a:ln w="9525">
                    <a:noFill/>
                    <a:miter lim="800000"/>
                    <a:headEnd/>
                    <a:tailEnd/>
                  </a:ln>
                </p:spPr>
                <p:txBody>
                  <a:bodyPr/>
                  <a:lstStyle/>
                  <a:p>
                    <a:endParaRPr lang="en-US" sz="1600"/>
                  </a:p>
                </p:txBody>
              </p:sp>
              <p:sp>
                <p:nvSpPr>
                  <p:cNvPr id="193" name="Rectangle 626"/>
                  <p:cNvSpPr>
                    <a:spLocks noChangeArrowheads="1"/>
                  </p:cNvSpPr>
                  <p:nvPr/>
                </p:nvSpPr>
                <p:spPr bwMode="auto">
                  <a:xfrm>
                    <a:off x="2744" y="2851"/>
                    <a:ext cx="47" cy="69"/>
                  </a:xfrm>
                  <a:prstGeom prst="rect">
                    <a:avLst/>
                  </a:prstGeom>
                  <a:solidFill>
                    <a:srgbClr val="A0A0A0"/>
                  </a:solidFill>
                  <a:ln w="9525">
                    <a:noFill/>
                    <a:miter lim="800000"/>
                    <a:headEnd/>
                    <a:tailEnd/>
                  </a:ln>
                </p:spPr>
                <p:txBody>
                  <a:bodyPr/>
                  <a:lstStyle/>
                  <a:p>
                    <a:endParaRPr lang="en-US" sz="1600"/>
                  </a:p>
                </p:txBody>
              </p:sp>
              <p:sp>
                <p:nvSpPr>
                  <p:cNvPr id="194" name="Oval 627"/>
                  <p:cNvSpPr>
                    <a:spLocks noChangeArrowheads="1"/>
                  </p:cNvSpPr>
                  <p:nvPr/>
                </p:nvSpPr>
                <p:spPr bwMode="auto">
                  <a:xfrm>
                    <a:off x="2588" y="2886"/>
                    <a:ext cx="26" cy="24"/>
                  </a:xfrm>
                  <a:prstGeom prst="ellipse">
                    <a:avLst/>
                  </a:prstGeom>
                  <a:solidFill>
                    <a:srgbClr val="000000"/>
                  </a:solidFill>
                  <a:ln w="9525">
                    <a:noFill/>
                    <a:round/>
                    <a:headEnd/>
                    <a:tailEnd/>
                  </a:ln>
                </p:spPr>
                <p:txBody>
                  <a:bodyPr/>
                  <a:lstStyle/>
                  <a:p>
                    <a:endParaRPr lang="en-US" sz="1600"/>
                  </a:p>
                </p:txBody>
              </p:sp>
              <p:sp>
                <p:nvSpPr>
                  <p:cNvPr id="195" name="Rectangle 628"/>
                  <p:cNvSpPr>
                    <a:spLocks noChangeArrowheads="1"/>
                  </p:cNvSpPr>
                  <p:nvPr/>
                </p:nvSpPr>
                <p:spPr bwMode="auto">
                  <a:xfrm>
                    <a:off x="2573" y="2852"/>
                    <a:ext cx="57" cy="14"/>
                  </a:xfrm>
                  <a:prstGeom prst="rect">
                    <a:avLst/>
                  </a:prstGeom>
                  <a:solidFill>
                    <a:srgbClr val="606060"/>
                  </a:solidFill>
                  <a:ln w="9525">
                    <a:noFill/>
                    <a:miter lim="800000"/>
                    <a:headEnd/>
                    <a:tailEnd/>
                  </a:ln>
                </p:spPr>
                <p:txBody>
                  <a:bodyPr/>
                  <a:lstStyle/>
                  <a:p>
                    <a:endParaRPr lang="en-US" sz="1600"/>
                  </a:p>
                </p:txBody>
              </p:sp>
              <p:sp>
                <p:nvSpPr>
                  <p:cNvPr id="196" name="Rectangle 629"/>
                  <p:cNvSpPr>
                    <a:spLocks noChangeArrowheads="1"/>
                  </p:cNvSpPr>
                  <p:nvPr/>
                </p:nvSpPr>
                <p:spPr bwMode="auto">
                  <a:xfrm>
                    <a:off x="2632" y="2852"/>
                    <a:ext cx="58" cy="14"/>
                  </a:xfrm>
                  <a:prstGeom prst="rect">
                    <a:avLst/>
                  </a:prstGeom>
                  <a:solidFill>
                    <a:srgbClr val="606060"/>
                  </a:solidFill>
                  <a:ln w="9525">
                    <a:noFill/>
                    <a:miter lim="800000"/>
                    <a:headEnd/>
                    <a:tailEnd/>
                  </a:ln>
                </p:spPr>
                <p:txBody>
                  <a:bodyPr/>
                  <a:lstStyle/>
                  <a:p>
                    <a:endParaRPr lang="en-US" sz="1600"/>
                  </a:p>
                </p:txBody>
              </p:sp>
              <p:sp>
                <p:nvSpPr>
                  <p:cNvPr id="197" name="Rectangle 630"/>
                  <p:cNvSpPr>
                    <a:spLocks noChangeArrowheads="1"/>
                  </p:cNvSpPr>
                  <p:nvPr/>
                </p:nvSpPr>
                <p:spPr bwMode="auto">
                  <a:xfrm>
                    <a:off x="2692" y="2851"/>
                    <a:ext cx="49" cy="16"/>
                  </a:xfrm>
                  <a:prstGeom prst="rect">
                    <a:avLst/>
                  </a:prstGeom>
                  <a:solidFill>
                    <a:srgbClr val="606060"/>
                  </a:solidFill>
                  <a:ln w="9525">
                    <a:noFill/>
                    <a:miter lim="800000"/>
                    <a:headEnd/>
                    <a:tailEnd/>
                  </a:ln>
                </p:spPr>
                <p:txBody>
                  <a:bodyPr/>
                  <a:lstStyle/>
                  <a:p>
                    <a:endParaRPr lang="en-US" sz="1600"/>
                  </a:p>
                </p:txBody>
              </p:sp>
              <p:sp>
                <p:nvSpPr>
                  <p:cNvPr id="198" name="Rectangle 631"/>
                  <p:cNvSpPr>
                    <a:spLocks noChangeArrowheads="1"/>
                  </p:cNvSpPr>
                  <p:nvPr/>
                </p:nvSpPr>
                <p:spPr bwMode="auto">
                  <a:xfrm>
                    <a:off x="2743" y="2851"/>
                    <a:ext cx="49" cy="16"/>
                  </a:xfrm>
                  <a:prstGeom prst="rect">
                    <a:avLst/>
                  </a:prstGeom>
                  <a:solidFill>
                    <a:srgbClr val="606060"/>
                  </a:solidFill>
                  <a:ln w="9525">
                    <a:noFill/>
                    <a:miter lim="800000"/>
                    <a:headEnd/>
                    <a:tailEnd/>
                  </a:ln>
                </p:spPr>
                <p:txBody>
                  <a:bodyPr/>
                  <a:lstStyle/>
                  <a:p>
                    <a:endParaRPr lang="en-US" sz="1600"/>
                  </a:p>
                </p:txBody>
              </p:sp>
              <p:sp>
                <p:nvSpPr>
                  <p:cNvPr id="199" name="Rectangle 632"/>
                  <p:cNvSpPr>
                    <a:spLocks noChangeArrowheads="1"/>
                  </p:cNvSpPr>
                  <p:nvPr/>
                </p:nvSpPr>
                <p:spPr bwMode="auto">
                  <a:xfrm>
                    <a:off x="2675" y="2871"/>
                    <a:ext cx="11" cy="5"/>
                  </a:xfrm>
                  <a:prstGeom prst="rect">
                    <a:avLst/>
                  </a:prstGeom>
                  <a:solidFill>
                    <a:srgbClr val="202020"/>
                  </a:solidFill>
                  <a:ln w="9525">
                    <a:noFill/>
                    <a:miter lim="800000"/>
                    <a:headEnd/>
                    <a:tailEnd/>
                  </a:ln>
                </p:spPr>
                <p:txBody>
                  <a:bodyPr/>
                  <a:lstStyle/>
                  <a:p>
                    <a:endParaRPr lang="en-US" sz="1600"/>
                  </a:p>
                </p:txBody>
              </p:sp>
              <p:sp>
                <p:nvSpPr>
                  <p:cNvPr id="200" name="Rectangle 633"/>
                  <p:cNvSpPr>
                    <a:spLocks noChangeArrowheads="1"/>
                  </p:cNvSpPr>
                  <p:nvPr/>
                </p:nvSpPr>
                <p:spPr bwMode="auto">
                  <a:xfrm>
                    <a:off x="2675" y="2889"/>
                    <a:ext cx="12" cy="4"/>
                  </a:xfrm>
                  <a:prstGeom prst="rect">
                    <a:avLst/>
                  </a:prstGeom>
                  <a:solidFill>
                    <a:srgbClr val="202020"/>
                  </a:solidFill>
                  <a:ln w="9525">
                    <a:noFill/>
                    <a:miter lim="800000"/>
                    <a:headEnd/>
                    <a:tailEnd/>
                  </a:ln>
                </p:spPr>
                <p:txBody>
                  <a:bodyPr/>
                  <a:lstStyle/>
                  <a:p>
                    <a:endParaRPr lang="en-US" sz="1600"/>
                  </a:p>
                </p:txBody>
              </p:sp>
              <p:sp>
                <p:nvSpPr>
                  <p:cNvPr id="201" name="Rectangle 634"/>
                  <p:cNvSpPr>
                    <a:spLocks noChangeArrowheads="1"/>
                  </p:cNvSpPr>
                  <p:nvPr/>
                </p:nvSpPr>
                <p:spPr bwMode="auto">
                  <a:xfrm>
                    <a:off x="2675" y="2908"/>
                    <a:ext cx="11" cy="4"/>
                  </a:xfrm>
                  <a:prstGeom prst="rect">
                    <a:avLst/>
                  </a:prstGeom>
                  <a:solidFill>
                    <a:srgbClr val="202020"/>
                  </a:solidFill>
                  <a:ln w="9525">
                    <a:noFill/>
                    <a:miter lim="800000"/>
                    <a:headEnd/>
                    <a:tailEnd/>
                  </a:ln>
                </p:spPr>
                <p:txBody>
                  <a:bodyPr/>
                  <a:lstStyle/>
                  <a:p>
                    <a:endParaRPr lang="en-US" sz="1600"/>
                  </a:p>
                </p:txBody>
              </p:sp>
              <p:sp>
                <p:nvSpPr>
                  <p:cNvPr id="202" name="Rectangle 635"/>
                  <p:cNvSpPr>
                    <a:spLocks noChangeArrowheads="1"/>
                  </p:cNvSpPr>
                  <p:nvPr/>
                </p:nvSpPr>
                <p:spPr bwMode="auto">
                  <a:xfrm>
                    <a:off x="2700" y="2888"/>
                    <a:ext cx="35" cy="26"/>
                  </a:xfrm>
                  <a:prstGeom prst="rect">
                    <a:avLst/>
                  </a:prstGeom>
                  <a:solidFill>
                    <a:srgbClr val="E0E0E0"/>
                  </a:solidFill>
                  <a:ln w="9525">
                    <a:noFill/>
                    <a:miter lim="800000"/>
                    <a:headEnd/>
                    <a:tailEnd/>
                  </a:ln>
                </p:spPr>
                <p:txBody>
                  <a:bodyPr/>
                  <a:lstStyle/>
                  <a:p>
                    <a:endParaRPr lang="en-US" sz="1600"/>
                  </a:p>
                </p:txBody>
              </p:sp>
              <p:sp>
                <p:nvSpPr>
                  <p:cNvPr id="203" name="Rectangle 636"/>
                  <p:cNvSpPr>
                    <a:spLocks noChangeArrowheads="1"/>
                  </p:cNvSpPr>
                  <p:nvPr/>
                </p:nvSpPr>
                <p:spPr bwMode="auto">
                  <a:xfrm>
                    <a:off x="2750" y="2888"/>
                    <a:ext cx="36" cy="26"/>
                  </a:xfrm>
                  <a:prstGeom prst="rect">
                    <a:avLst/>
                  </a:prstGeom>
                  <a:solidFill>
                    <a:srgbClr val="E0E0E0"/>
                  </a:solidFill>
                  <a:ln w="9525">
                    <a:noFill/>
                    <a:miter lim="800000"/>
                    <a:headEnd/>
                    <a:tailEnd/>
                  </a:ln>
                </p:spPr>
                <p:txBody>
                  <a:bodyPr/>
                  <a:lstStyle/>
                  <a:p>
                    <a:endParaRPr lang="en-US" sz="1600"/>
                  </a:p>
                </p:txBody>
              </p:sp>
            </p:grpSp>
            <p:grpSp>
              <p:nvGrpSpPr>
                <p:cNvPr id="22" name="Group 637"/>
                <p:cNvGrpSpPr>
                  <a:grpSpLocks/>
                </p:cNvGrpSpPr>
                <p:nvPr/>
              </p:nvGrpSpPr>
              <p:grpSpPr bwMode="auto">
                <a:xfrm>
                  <a:off x="2561" y="3402"/>
                  <a:ext cx="319" cy="41"/>
                  <a:chOff x="2561" y="3402"/>
                  <a:chExt cx="319" cy="41"/>
                </a:xfrm>
              </p:grpSpPr>
              <p:sp>
                <p:nvSpPr>
                  <p:cNvPr id="148" name="Freeform 638"/>
                  <p:cNvSpPr>
                    <a:spLocks/>
                  </p:cNvSpPr>
                  <p:nvPr/>
                </p:nvSpPr>
                <p:spPr bwMode="auto">
                  <a:xfrm>
                    <a:off x="2561" y="3402"/>
                    <a:ext cx="11"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9" name="Freeform 639"/>
                  <p:cNvSpPr>
                    <a:spLocks/>
                  </p:cNvSpPr>
                  <p:nvPr/>
                </p:nvSpPr>
                <p:spPr bwMode="auto">
                  <a:xfrm>
                    <a:off x="2571"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0" name="Freeform 640"/>
                  <p:cNvSpPr>
                    <a:spLocks/>
                  </p:cNvSpPr>
                  <p:nvPr/>
                </p:nvSpPr>
                <p:spPr bwMode="auto">
                  <a:xfrm>
                    <a:off x="2583"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1" name="Freeform 641"/>
                  <p:cNvSpPr>
                    <a:spLocks/>
                  </p:cNvSpPr>
                  <p:nvPr/>
                </p:nvSpPr>
                <p:spPr bwMode="auto">
                  <a:xfrm>
                    <a:off x="2594" y="3402"/>
                    <a:ext cx="10" cy="41"/>
                  </a:xfrm>
                  <a:custGeom>
                    <a:avLst/>
                    <a:gdLst>
                      <a:gd name="T0" fmla="*/ 0 w 21"/>
                      <a:gd name="T1" fmla="*/ 1 h 82"/>
                      <a:gd name="T2" fmla="*/ 0 w 21"/>
                      <a:gd name="T3" fmla="*/ 5 h 82"/>
                      <a:gd name="T4" fmla="*/ 1 w 21"/>
                      <a:gd name="T5" fmla="*/ 5 h 82"/>
                      <a:gd name="T6" fmla="*/ 1 w 21"/>
                      <a:gd name="T7" fmla="*/ 0 h 82"/>
                      <a:gd name="T8" fmla="*/ 0 w 21"/>
                      <a:gd name="T9" fmla="*/ 1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0"/>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nvGrpSpPr>
                  <p:cNvPr id="23" name="Group 642"/>
                  <p:cNvGrpSpPr>
                    <a:grpSpLocks/>
                  </p:cNvGrpSpPr>
                  <p:nvPr/>
                </p:nvGrpSpPr>
                <p:grpSpPr bwMode="auto">
                  <a:xfrm>
                    <a:off x="2605" y="3403"/>
                    <a:ext cx="44" cy="40"/>
                    <a:chOff x="2605" y="3403"/>
                    <a:chExt cx="44" cy="40"/>
                  </a:xfrm>
                </p:grpSpPr>
                <p:sp>
                  <p:nvSpPr>
                    <p:cNvPr id="181" name="Freeform 643"/>
                    <p:cNvSpPr>
                      <a:spLocks/>
                    </p:cNvSpPr>
                    <p:nvPr/>
                  </p:nvSpPr>
                  <p:spPr bwMode="auto">
                    <a:xfrm>
                      <a:off x="2605"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2" name="Freeform 644"/>
                    <p:cNvSpPr>
                      <a:spLocks/>
                    </p:cNvSpPr>
                    <p:nvPr/>
                  </p:nvSpPr>
                  <p:spPr bwMode="auto">
                    <a:xfrm>
                      <a:off x="2616"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3" name="Freeform 645"/>
                    <p:cNvSpPr>
                      <a:spLocks/>
                    </p:cNvSpPr>
                    <p:nvPr/>
                  </p:nvSpPr>
                  <p:spPr bwMode="auto">
                    <a:xfrm>
                      <a:off x="2627" y="3403"/>
                      <a:ext cx="11" cy="40"/>
                    </a:xfrm>
                    <a:custGeom>
                      <a:avLst/>
                      <a:gdLst>
                        <a:gd name="T0" fmla="*/ 0 w 22"/>
                        <a:gd name="T1" fmla="*/ 0 h 82"/>
                        <a:gd name="T2" fmla="*/ 0 w 22"/>
                        <a:gd name="T3" fmla="*/ 5 h 82"/>
                        <a:gd name="T4" fmla="*/ 1 w 22"/>
                        <a:gd name="T5" fmla="*/ 5 h 82"/>
                        <a:gd name="T6" fmla="*/ 1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4" name="Freeform 646"/>
                    <p:cNvSpPr>
                      <a:spLocks/>
                    </p:cNvSpPr>
                    <p:nvPr/>
                  </p:nvSpPr>
                  <p:spPr bwMode="auto">
                    <a:xfrm>
                      <a:off x="2638" y="3403"/>
                      <a:ext cx="11" cy="40"/>
                    </a:xfrm>
                    <a:custGeom>
                      <a:avLst/>
                      <a:gdLst>
                        <a:gd name="T0" fmla="*/ 0 w 21"/>
                        <a:gd name="T1" fmla="*/ 0 h 82"/>
                        <a:gd name="T2" fmla="*/ 0 w 21"/>
                        <a:gd name="T3" fmla="*/ 5 h 82"/>
                        <a:gd name="T4" fmla="*/ 2 w 21"/>
                        <a:gd name="T5" fmla="*/ 5 h 82"/>
                        <a:gd name="T6" fmla="*/ 2 w 21"/>
                        <a:gd name="T7" fmla="*/ 0 h 82"/>
                        <a:gd name="T8" fmla="*/ 0 w 21"/>
                        <a:gd name="T9" fmla="*/ 0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1"/>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24" name="Group 647"/>
                  <p:cNvGrpSpPr>
                    <a:grpSpLocks/>
                  </p:cNvGrpSpPr>
                  <p:nvPr/>
                </p:nvGrpSpPr>
                <p:grpSpPr bwMode="auto">
                  <a:xfrm>
                    <a:off x="2649" y="3402"/>
                    <a:ext cx="87" cy="41"/>
                    <a:chOff x="2649" y="3402"/>
                    <a:chExt cx="87" cy="41"/>
                  </a:xfrm>
                </p:grpSpPr>
                <p:grpSp>
                  <p:nvGrpSpPr>
                    <p:cNvPr id="25" name="Group 648"/>
                    <p:cNvGrpSpPr>
                      <a:grpSpLocks/>
                    </p:cNvGrpSpPr>
                    <p:nvPr/>
                  </p:nvGrpSpPr>
                  <p:grpSpPr bwMode="auto">
                    <a:xfrm>
                      <a:off x="2649" y="3402"/>
                      <a:ext cx="43" cy="41"/>
                      <a:chOff x="2649" y="3402"/>
                      <a:chExt cx="43" cy="41"/>
                    </a:xfrm>
                  </p:grpSpPr>
                  <p:sp>
                    <p:nvSpPr>
                      <p:cNvPr id="177" name="Freeform 649"/>
                      <p:cNvSpPr>
                        <a:spLocks/>
                      </p:cNvSpPr>
                      <p:nvPr/>
                    </p:nvSpPr>
                    <p:spPr bwMode="auto">
                      <a:xfrm>
                        <a:off x="2649"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8" name="Freeform 650"/>
                      <p:cNvSpPr>
                        <a:spLocks/>
                      </p:cNvSpPr>
                      <p:nvPr/>
                    </p:nvSpPr>
                    <p:spPr bwMode="auto">
                      <a:xfrm>
                        <a:off x="2659" y="3402"/>
                        <a:ext cx="11"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9" name="Freeform 651"/>
                      <p:cNvSpPr>
                        <a:spLocks/>
                      </p:cNvSpPr>
                      <p:nvPr/>
                    </p:nvSpPr>
                    <p:spPr bwMode="auto">
                      <a:xfrm>
                        <a:off x="2670"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80" name="Freeform 652"/>
                      <p:cNvSpPr>
                        <a:spLocks/>
                      </p:cNvSpPr>
                      <p:nvPr/>
                    </p:nvSpPr>
                    <p:spPr bwMode="auto">
                      <a:xfrm>
                        <a:off x="2682" y="3402"/>
                        <a:ext cx="10"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26" name="Group 653"/>
                    <p:cNvGrpSpPr>
                      <a:grpSpLocks/>
                    </p:cNvGrpSpPr>
                    <p:nvPr/>
                  </p:nvGrpSpPr>
                  <p:grpSpPr bwMode="auto">
                    <a:xfrm>
                      <a:off x="2693" y="3403"/>
                      <a:ext cx="43" cy="40"/>
                      <a:chOff x="2693" y="3403"/>
                      <a:chExt cx="43" cy="40"/>
                    </a:xfrm>
                  </p:grpSpPr>
                  <p:sp>
                    <p:nvSpPr>
                      <p:cNvPr id="173" name="Freeform 654"/>
                      <p:cNvSpPr>
                        <a:spLocks/>
                      </p:cNvSpPr>
                      <p:nvPr/>
                    </p:nvSpPr>
                    <p:spPr bwMode="auto">
                      <a:xfrm>
                        <a:off x="2693" y="3403"/>
                        <a:ext cx="11" cy="40"/>
                      </a:xfrm>
                      <a:custGeom>
                        <a:avLst/>
                        <a:gdLst>
                          <a:gd name="T0" fmla="*/ 0 w 22"/>
                          <a:gd name="T1" fmla="*/ 0 h 82"/>
                          <a:gd name="T2" fmla="*/ 0 w 22"/>
                          <a:gd name="T3" fmla="*/ 5 h 82"/>
                          <a:gd name="T4" fmla="*/ 1 w 22"/>
                          <a:gd name="T5" fmla="*/ 5 h 82"/>
                          <a:gd name="T6" fmla="*/ 1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4" name="Freeform 655"/>
                      <p:cNvSpPr>
                        <a:spLocks/>
                      </p:cNvSpPr>
                      <p:nvPr/>
                    </p:nvSpPr>
                    <p:spPr bwMode="auto">
                      <a:xfrm>
                        <a:off x="2703" y="3403"/>
                        <a:ext cx="12" cy="40"/>
                      </a:xfrm>
                      <a:custGeom>
                        <a:avLst/>
                        <a:gdLst>
                          <a:gd name="T0" fmla="*/ 0 w 22"/>
                          <a:gd name="T1" fmla="*/ 0 h 82"/>
                          <a:gd name="T2" fmla="*/ 0 w 22"/>
                          <a:gd name="T3" fmla="*/ 5 h 82"/>
                          <a:gd name="T4" fmla="*/ 2 w 22"/>
                          <a:gd name="T5" fmla="*/ 5 h 82"/>
                          <a:gd name="T6" fmla="*/ 2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5" name="Freeform 656"/>
                      <p:cNvSpPr>
                        <a:spLocks/>
                      </p:cNvSpPr>
                      <p:nvPr/>
                    </p:nvSpPr>
                    <p:spPr bwMode="auto">
                      <a:xfrm>
                        <a:off x="2715"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6" name="Freeform 657"/>
                      <p:cNvSpPr>
                        <a:spLocks/>
                      </p:cNvSpPr>
                      <p:nvPr/>
                    </p:nvSpPr>
                    <p:spPr bwMode="auto">
                      <a:xfrm>
                        <a:off x="2726" y="3403"/>
                        <a:ext cx="10" cy="40"/>
                      </a:xfrm>
                      <a:custGeom>
                        <a:avLst/>
                        <a:gdLst>
                          <a:gd name="T0" fmla="*/ 0 w 21"/>
                          <a:gd name="T1" fmla="*/ 0 h 82"/>
                          <a:gd name="T2" fmla="*/ 0 w 21"/>
                          <a:gd name="T3" fmla="*/ 5 h 82"/>
                          <a:gd name="T4" fmla="*/ 1 w 21"/>
                          <a:gd name="T5" fmla="*/ 5 h 82"/>
                          <a:gd name="T6" fmla="*/ 1 w 21"/>
                          <a:gd name="T7" fmla="*/ 0 h 82"/>
                          <a:gd name="T8" fmla="*/ 0 w 21"/>
                          <a:gd name="T9" fmla="*/ 0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1"/>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27" name="Group 658"/>
                  <p:cNvGrpSpPr>
                    <a:grpSpLocks/>
                  </p:cNvGrpSpPr>
                  <p:nvPr/>
                </p:nvGrpSpPr>
                <p:grpSpPr bwMode="auto">
                  <a:xfrm>
                    <a:off x="2736" y="3402"/>
                    <a:ext cx="88" cy="41"/>
                    <a:chOff x="2736" y="3402"/>
                    <a:chExt cx="88" cy="41"/>
                  </a:xfrm>
                </p:grpSpPr>
                <p:grpSp>
                  <p:nvGrpSpPr>
                    <p:cNvPr id="28" name="Group 659"/>
                    <p:cNvGrpSpPr>
                      <a:grpSpLocks/>
                    </p:cNvGrpSpPr>
                    <p:nvPr/>
                  </p:nvGrpSpPr>
                  <p:grpSpPr bwMode="auto">
                    <a:xfrm>
                      <a:off x="2736" y="3402"/>
                      <a:ext cx="44" cy="41"/>
                      <a:chOff x="2736" y="3402"/>
                      <a:chExt cx="44" cy="41"/>
                    </a:xfrm>
                  </p:grpSpPr>
                  <p:sp>
                    <p:nvSpPr>
                      <p:cNvPr id="167" name="Freeform 660"/>
                      <p:cNvSpPr>
                        <a:spLocks/>
                      </p:cNvSpPr>
                      <p:nvPr/>
                    </p:nvSpPr>
                    <p:spPr bwMode="auto">
                      <a:xfrm>
                        <a:off x="2736"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8" name="Freeform 661"/>
                      <p:cNvSpPr>
                        <a:spLocks/>
                      </p:cNvSpPr>
                      <p:nvPr/>
                    </p:nvSpPr>
                    <p:spPr bwMode="auto">
                      <a:xfrm>
                        <a:off x="2747"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9" name="Freeform 662"/>
                      <p:cNvSpPr>
                        <a:spLocks/>
                      </p:cNvSpPr>
                      <p:nvPr/>
                    </p:nvSpPr>
                    <p:spPr bwMode="auto">
                      <a:xfrm>
                        <a:off x="2758"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70" name="Freeform 663"/>
                      <p:cNvSpPr>
                        <a:spLocks/>
                      </p:cNvSpPr>
                      <p:nvPr/>
                    </p:nvSpPr>
                    <p:spPr bwMode="auto">
                      <a:xfrm>
                        <a:off x="2770" y="3402"/>
                        <a:ext cx="10" cy="41"/>
                      </a:xfrm>
                      <a:custGeom>
                        <a:avLst/>
                        <a:gdLst>
                          <a:gd name="T0" fmla="*/ 0 w 21"/>
                          <a:gd name="T1" fmla="*/ 1 h 82"/>
                          <a:gd name="T2" fmla="*/ 0 w 21"/>
                          <a:gd name="T3" fmla="*/ 5 h 82"/>
                          <a:gd name="T4" fmla="*/ 1 w 21"/>
                          <a:gd name="T5" fmla="*/ 5 h 82"/>
                          <a:gd name="T6" fmla="*/ 1 w 21"/>
                          <a:gd name="T7" fmla="*/ 0 h 82"/>
                          <a:gd name="T8" fmla="*/ 0 w 21"/>
                          <a:gd name="T9" fmla="*/ 1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0"/>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29" name="Group 664"/>
                    <p:cNvGrpSpPr>
                      <a:grpSpLocks/>
                    </p:cNvGrpSpPr>
                    <p:nvPr/>
                  </p:nvGrpSpPr>
                  <p:grpSpPr bwMode="auto">
                    <a:xfrm>
                      <a:off x="2781" y="3403"/>
                      <a:ext cx="43" cy="40"/>
                      <a:chOff x="2781" y="3403"/>
                      <a:chExt cx="43" cy="40"/>
                    </a:xfrm>
                  </p:grpSpPr>
                  <p:sp>
                    <p:nvSpPr>
                      <p:cNvPr id="163" name="Freeform 665"/>
                      <p:cNvSpPr>
                        <a:spLocks/>
                      </p:cNvSpPr>
                      <p:nvPr/>
                    </p:nvSpPr>
                    <p:spPr bwMode="auto">
                      <a:xfrm>
                        <a:off x="2781"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4" name="Freeform 666"/>
                      <p:cNvSpPr>
                        <a:spLocks/>
                      </p:cNvSpPr>
                      <p:nvPr/>
                    </p:nvSpPr>
                    <p:spPr bwMode="auto">
                      <a:xfrm>
                        <a:off x="2791" y="3403"/>
                        <a:ext cx="12" cy="40"/>
                      </a:xfrm>
                      <a:custGeom>
                        <a:avLst/>
                        <a:gdLst>
                          <a:gd name="T0" fmla="*/ 0 w 22"/>
                          <a:gd name="T1" fmla="*/ 0 h 82"/>
                          <a:gd name="T2" fmla="*/ 0 w 22"/>
                          <a:gd name="T3" fmla="*/ 5 h 82"/>
                          <a:gd name="T4" fmla="*/ 2 w 22"/>
                          <a:gd name="T5" fmla="*/ 5 h 82"/>
                          <a:gd name="T6" fmla="*/ 2 w 22"/>
                          <a:gd name="T7" fmla="*/ 0 h 82"/>
                          <a:gd name="T8" fmla="*/ 0 w 22"/>
                          <a:gd name="T9" fmla="*/ 0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1"/>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5" name="Freeform 667"/>
                      <p:cNvSpPr>
                        <a:spLocks/>
                      </p:cNvSpPr>
                      <p:nvPr/>
                    </p:nvSpPr>
                    <p:spPr bwMode="auto">
                      <a:xfrm>
                        <a:off x="2803" y="3403"/>
                        <a:ext cx="10" cy="40"/>
                      </a:xfrm>
                      <a:custGeom>
                        <a:avLst/>
                        <a:gdLst>
                          <a:gd name="T0" fmla="*/ 0 w 21"/>
                          <a:gd name="T1" fmla="*/ 0 h 82"/>
                          <a:gd name="T2" fmla="*/ 0 w 21"/>
                          <a:gd name="T3" fmla="*/ 5 h 82"/>
                          <a:gd name="T4" fmla="*/ 1 w 21"/>
                          <a:gd name="T5" fmla="*/ 5 h 82"/>
                          <a:gd name="T6" fmla="*/ 1 w 21"/>
                          <a:gd name="T7" fmla="*/ 0 h 82"/>
                          <a:gd name="T8" fmla="*/ 0 w 21"/>
                          <a:gd name="T9" fmla="*/ 0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1"/>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6" name="Freeform 668"/>
                      <p:cNvSpPr>
                        <a:spLocks/>
                      </p:cNvSpPr>
                      <p:nvPr/>
                    </p:nvSpPr>
                    <p:spPr bwMode="auto">
                      <a:xfrm>
                        <a:off x="2813" y="3403"/>
                        <a:ext cx="11" cy="40"/>
                      </a:xfrm>
                      <a:custGeom>
                        <a:avLst/>
                        <a:gdLst>
                          <a:gd name="T0" fmla="*/ 0 w 23"/>
                          <a:gd name="T1" fmla="*/ 0 h 82"/>
                          <a:gd name="T2" fmla="*/ 0 w 23"/>
                          <a:gd name="T3" fmla="*/ 5 h 82"/>
                          <a:gd name="T4" fmla="*/ 1 w 23"/>
                          <a:gd name="T5" fmla="*/ 5 h 82"/>
                          <a:gd name="T6" fmla="*/ 1 w 23"/>
                          <a:gd name="T7" fmla="*/ 0 h 82"/>
                          <a:gd name="T8" fmla="*/ 0 w 23"/>
                          <a:gd name="T9" fmla="*/ 0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1"/>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35" name="Group 669"/>
                  <p:cNvGrpSpPr>
                    <a:grpSpLocks/>
                  </p:cNvGrpSpPr>
                  <p:nvPr/>
                </p:nvGrpSpPr>
                <p:grpSpPr bwMode="auto">
                  <a:xfrm>
                    <a:off x="2824" y="3402"/>
                    <a:ext cx="44" cy="41"/>
                    <a:chOff x="2824" y="3402"/>
                    <a:chExt cx="44" cy="41"/>
                  </a:xfrm>
                </p:grpSpPr>
                <p:sp>
                  <p:nvSpPr>
                    <p:cNvPr id="157" name="Freeform 670"/>
                    <p:cNvSpPr>
                      <a:spLocks/>
                    </p:cNvSpPr>
                    <p:nvPr/>
                  </p:nvSpPr>
                  <p:spPr bwMode="auto">
                    <a:xfrm>
                      <a:off x="2824" y="3402"/>
                      <a:ext cx="12" cy="41"/>
                    </a:xfrm>
                    <a:custGeom>
                      <a:avLst/>
                      <a:gdLst>
                        <a:gd name="T0" fmla="*/ 0 w 22"/>
                        <a:gd name="T1" fmla="*/ 1 h 82"/>
                        <a:gd name="T2" fmla="*/ 0 w 22"/>
                        <a:gd name="T3" fmla="*/ 5 h 82"/>
                        <a:gd name="T4" fmla="*/ 2 w 22"/>
                        <a:gd name="T5" fmla="*/ 5 h 82"/>
                        <a:gd name="T6" fmla="*/ 2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8" name="Freeform 671"/>
                    <p:cNvSpPr>
                      <a:spLocks/>
                    </p:cNvSpPr>
                    <p:nvPr/>
                  </p:nvSpPr>
                  <p:spPr bwMode="auto">
                    <a:xfrm>
                      <a:off x="2835" y="3402"/>
                      <a:ext cx="11" cy="41"/>
                    </a:xfrm>
                    <a:custGeom>
                      <a:avLst/>
                      <a:gdLst>
                        <a:gd name="T0" fmla="*/ 0 w 22"/>
                        <a:gd name="T1" fmla="*/ 1 h 82"/>
                        <a:gd name="T2" fmla="*/ 0 w 22"/>
                        <a:gd name="T3" fmla="*/ 5 h 82"/>
                        <a:gd name="T4" fmla="*/ 1 w 22"/>
                        <a:gd name="T5" fmla="*/ 5 h 82"/>
                        <a:gd name="T6" fmla="*/ 1 w 22"/>
                        <a:gd name="T7" fmla="*/ 0 h 82"/>
                        <a:gd name="T8" fmla="*/ 0 w 22"/>
                        <a:gd name="T9" fmla="*/ 1 h 82"/>
                        <a:gd name="T10" fmla="*/ 0 60000 65536"/>
                        <a:gd name="T11" fmla="*/ 0 60000 65536"/>
                        <a:gd name="T12" fmla="*/ 0 60000 65536"/>
                        <a:gd name="T13" fmla="*/ 0 60000 65536"/>
                        <a:gd name="T14" fmla="*/ 0 60000 65536"/>
                        <a:gd name="T15" fmla="*/ 0 w 22"/>
                        <a:gd name="T16" fmla="*/ 0 h 82"/>
                        <a:gd name="T17" fmla="*/ 22 w 22"/>
                        <a:gd name="T18" fmla="*/ 82 h 82"/>
                      </a:gdLst>
                      <a:ahLst/>
                      <a:cxnLst>
                        <a:cxn ang="T10">
                          <a:pos x="T0" y="T1"/>
                        </a:cxn>
                        <a:cxn ang="T11">
                          <a:pos x="T2" y="T3"/>
                        </a:cxn>
                        <a:cxn ang="T12">
                          <a:pos x="T4" y="T5"/>
                        </a:cxn>
                        <a:cxn ang="T13">
                          <a:pos x="T6" y="T7"/>
                        </a:cxn>
                        <a:cxn ang="T14">
                          <a:pos x="T8" y="T9"/>
                        </a:cxn>
                      </a:cxnLst>
                      <a:rect l="T15" t="T16" r="T17" b="T18"/>
                      <a:pathLst>
                        <a:path w="22" h="82">
                          <a:moveTo>
                            <a:pt x="0" y="1"/>
                          </a:moveTo>
                          <a:lnTo>
                            <a:pt x="0" y="82"/>
                          </a:lnTo>
                          <a:lnTo>
                            <a:pt x="22" y="80"/>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59" name="Freeform 672"/>
                    <p:cNvSpPr>
                      <a:spLocks/>
                    </p:cNvSpPr>
                    <p:nvPr/>
                  </p:nvSpPr>
                  <p:spPr bwMode="auto">
                    <a:xfrm>
                      <a:off x="2846" y="3402"/>
                      <a:ext cx="11" cy="41"/>
                    </a:xfrm>
                    <a:custGeom>
                      <a:avLst/>
                      <a:gdLst>
                        <a:gd name="T0" fmla="*/ 0 w 21"/>
                        <a:gd name="T1" fmla="*/ 1 h 82"/>
                        <a:gd name="T2" fmla="*/ 0 w 21"/>
                        <a:gd name="T3" fmla="*/ 5 h 82"/>
                        <a:gd name="T4" fmla="*/ 2 w 21"/>
                        <a:gd name="T5" fmla="*/ 5 h 82"/>
                        <a:gd name="T6" fmla="*/ 2 w 21"/>
                        <a:gd name="T7" fmla="*/ 0 h 82"/>
                        <a:gd name="T8" fmla="*/ 0 w 21"/>
                        <a:gd name="T9" fmla="*/ 1 h 82"/>
                        <a:gd name="T10" fmla="*/ 0 60000 65536"/>
                        <a:gd name="T11" fmla="*/ 0 60000 65536"/>
                        <a:gd name="T12" fmla="*/ 0 60000 65536"/>
                        <a:gd name="T13" fmla="*/ 0 60000 65536"/>
                        <a:gd name="T14" fmla="*/ 0 60000 65536"/>
                        <a:gd name="T15" fmla="*/ 0 w 21"/>
                        <a:gd name="T16" fmla="*/ 0 h 82"/>
                        <a:gd name="T17" fmla="*/ 21 w 21"/>
                        <a:gd name="T18" fmla="*/ 82 h 82"/>
                      </a:gdLst>
                      <a:ahLst/>
                      <a:cxnLst>
                        <a:cxn ang="T10">
                          <a:pos x="T0" y="T1"/>
                        </a:cxn>
                        <a:cxn ang="T11">
                          <a:pos x="T2" y="T3"/>
                        </a:cxn>
                        <a:cxn ang="T12">
                          <a:pos x="T4" y="T5"/>
                        </a:cxn>
                        <a:cxn ang="T13">
                          <a:pos x="T6" y="T7"/>
                        </a:cxn>
                        <a:cxn ang="T14">
                          <a:pos x="T8" y="T9"/>
                        </a:cxn>
                      </a:cxnLst>
                      <a:rect l="T15" t="T16" r="T17" b="T18"/>
                      <a:pathLst>
                        <a:path w="21" h="82">
                          <a:moveTo>
                            <a:pt x="0" y="1"/>
                          </a:moveTo>
                          <a:lnTo>
                            <a:pt x="0" y="82"/>
                          </a:lnTo>
                          <a:lnTo>
                            <a:pt x="21" y="80"/>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60" name="Freeform 673"/>
                    <p:cNvSpPr>
                      <a:spLocks/>
                    </p:cNvSpPr>
                    <p:nvPr/>
                  </p:nvSpPr>
                  <p:spPr bwMode="auto">
                    <a:xfrm>
                      <a:off x="2857"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156" name="Freeform 674"/>
                  <p:cNvSpPr>
                    <a:spLocks/>
                  </p:cNvSpPr>
                  <p:nvPr/>
                </p:nvSpPr>
                <p:spPr bwMode="auto">
                  <a:xfrm>
                    <a:off x="2869" y="3402"/>
                    <a:ext cx="11" cy="41"/>
                  </a:xfrm>
                  <a:custGeom>
                    <a:avLst/>
                    <a:gdLst>
                      <a:gd name="T0" fmla="*/ 0 w 23"/>
                      <a:gd name="T1" fmla="*/ 1 h 82"/>
                      <a:gd name="T2" fmla="*/ 0 w 23"/>
                      <a:gd name="T3" fmla="*/ 5 h 82"/>
                      <a:gd name="T4" fmla="*/ 1 w 23"/>
                      <a:gd name="T5" fmla="*/ 5 h 82"/>
                      <a:gd name="T6" fmla="*/ 1 w 23"/>
                      <a:gd name="T7" fmla="*/ 0 h 82"/>
                      <a:gd name="T8" fmla="*/ 0 w 23"/>
                      <a:gd name="T9" fmla="*/ 1 h 82"/>
                      <a:gd name="T10" fmla="*/ 0 60000 65536"/>
                      <a:gd name="T11" fmla="*/ 0 60000 65536"/>
                      <a:gd name="T12" fmla="*/ 0 60000 65536"/>
                      <a:gd name="T13" fmla="*/ 0 60000 65536"/>
                      <a:gd name="T14" fmla="*/ 0 60000 65536"/>
                      <a:gd name="T15" fmla="*/ 0 w 23"/>
                      <a:gd name="T16" fmla="*/ 0 h 82"/>
                      <a:gd name="T17" fmla="*/ 23 w 23"/>
                      <a:gd name="T18" fmla="*/ 82 h 82"/>
                    </a:gdLst>
                    <a:ahLst/>
                    <a:cxnLst>
                      <a:cxn ang="T10">
                        <a:pos x="T0" y="T1"/>
                      </a:cxn>
                      <a:cxn ang="T11">
                        <a:pos x="T2" y="T3"/>
                      </a:cxn>
                      <a:cxn ang="T12">
                        <a:pos x="T4" y="T5"/>
                      </a:cxn>
                      <a:cxn ang="T13">
                        <a:pos x="T6" y="T7"/>
                      </a:cxn>
                      <a:cxn ang="T14">
                        <a:pos x="T8" y="T9"/>
                      </a:cxn>
                    </a:cxnLst>
                    <a:rect l="T15" t="T16" r="T17" b="T18"/>
                    <a:pathLst>
                      <a:path w="23" h="82">
                        <a:moveTo>
                          <a:pt x="0" y="1"/>
                        </a:moveTo>
                        <a:lnTo>
                          <a:pt x="0" y="82"/>
                        </a:lnTo>
                        <a:lnTo>
                          <a:pt x="23" y="80"/>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36" name="Group 675"/>
                <p:cNvGrpSpPr>
                  <a:grpSpLocks/>
                </p:cNvGrpSpPr>
                <p:nvPr/>
              </p:nvGrpSpPr>
              <p:grpSpPr bwMode="auto">
                <a:xfrm>
                  <a:off x="2560" y="3446"/>
                  <a:ext cx="321" cy="409"/>
                  <a:chOff x="2560" y="3446"/>
                  <a:chExt cx="321" cy="409"/>
                </a:xfrm>
              </p:grpSpPr>
              <p:sp>
                <p:nvSpPr>
                  <p:cNvPr id="146" name="Rectangle 676"/>
                  <p:cNvSpPr>
                    <a:spLocks noChangeArrowheads="1"/>
                  </p:cNvSpPr>
                  <p:nvPr/>
                </p:nvSpPr>
                <p:spPr bwMode="auto">
                  <a:xfrm>
                    <a:off x="2560" y="3446"/>
                    <a:ext cx="321" cy="409"/>
                  </a:xfrm>
                  <a:prstGeom prst="rect">
                    <a:avLst/>
                  </a:prstGeom>
                  <a:solidFill>
                    <a:srgbClr val="E0E0E0"/>
                  </a:solidFill>
                  <a:ln w="7938">
                    <a:solidFill>
                      <a:srgbClr val="000000"/>
                    </a:solidFill>
                    <a:miter lim="800000"/>
                    <a:headEnd/>
                    <a:tailEnd/>
                  </a:ln>
                </p:spPr>
                <p:txBody>
                  <a:bodyPr/>
                  <a:lstStyle/>
                  <a:p>
                    <a:endParaRPr lang="en-US" sz="1600"/>
                  </a:p>
                </p:txBody>
              </p:sp>
              <p:sp>
                <p:nvSpPr>
                  <p:cNvPr id="147" name="Rectangle 677"/>
                  <p:cNvSpPr>
                    <a:spLocks noChangeArrowheads="1"/>
                  </p:cNvSpPr>
                  <p:nvPr/>
                </p:nvSpPr>
                <p:spPr bwMode="auto">
                  <a:xfrm>
                    <a:off x="2596" y="3488"/>
                    <a:ext cx="67" cy="67"/>
                  </a:xfrm>
                  <a:prstGeom prst="rect">
                    <a:avLst/>
                  </a:prstGeom>
                  <a:solidFill>
                    <a:srgbClr val="FFFFFF"/>
                  </a:solidFill>
                  <a:ln w="9525">
                    <a:noFill/>
                    <a:miter lim="800000"/>
                    <a:headEnd/>
                    <a:tailEnd/>
                  </a:ln>
                </p:spPr>
                <p:txBody>
                  <a:bodyPr/>
                  <a:lstStyle/>
                  <a:p>
                    <a:endParaRPr lang="en-US" sz="1600"/>
                  </a:p>
                </p:txBody>
              </p:sp>
            </p:grpSp>
            <p:grpSp>
              <p:nvGrpSpPr>
                <p:cNvPr id="37" name="Group 678"/>
                <p:cNvGrpSpPr>
                  <a:grpSpLocks/>
                </p:cNvGrpSpPr>
                <p:nvPr/>
              </p:nvGrpSpPr>
              <p:grpSpPr bwMode="auto">
                <a:xfrm>
                  <a:off x="2562" y="3195"/>
                  <a:ext cx="321" cy="203"/>
                  <a:chOff x="2562" y="3195"/>
                  <a:chExt cx="321" cy="203"/>
                </a:xfrm>
              </p:grpSpPr>
              <p:sp>
                <p:nvSpPr>
                  <p:cNvPr id="144" name="Rectangle 679"/>
                  <p:cNvSpPr>
                    <a:spLocks noChangeArrowheads="1"/>
                  </p:cNvSpPr>
                  <p:nvPr/>
                </p:nvSpPr>
                <p:spPr bwMode="auto">
                  <a:xfrm>
                    <a:off x="2562" y="3195"/>
                    <a:ext cx="317" cy="203"/>
                  </a:xfrm>
                  <a:prstGeom prst="rect">
                    <a:avLst/>
                  </a:prstGeom>
                  <a:solidFill>
                    <a:srgbClr val="E0E0E0"/>
                  </a:solidFill>
                  <a:ln w="7938">
                    <a:solidFill>
                      <a:srgbClr val="000000"/>
                    </a:solidFill>
                    <a:miter lim="800000"/>
                    <a:headEnd/>
                    <a:tailEnd/>
                  </a:ln>
                </p:spPr>
                <p:txBody>
                  <a:bodyPr/>
                  <a:lstStyle/>
                  <a:p>
                    <a:endParaRPr lang="en-US" sz="1600"/>
                  </a:p>
                </p:txBody>
              </p:sp>
              <p:sp>
                <p:nvSpPr>
                  <p:cNvPr id="145" name="Line 680"/>
                  <p:cNvSpPr>
                    <a:spLocks noChangeShapeType="1"/>
                  </p:cNvSpPr>
                  <p:nvPr/>
                </p:nvSpPr>
                <p:spPr bwMode="auto">
                  <a:xfrm>
                    <a:off x="2565" y="3294"/>
                    <a:ext cx="318" cy="1"/>
                  </a:xfrm>
                  <a:prstGeom prst="line">
                    <a:avLst/>
                  </a:prstGeom>
                  <a:noFill/>
                  <a:ln w="7938">
                    <a:solidFill>
                      <a:srgbClr val="000000"/>
                    </a:solidFill>
                    <a:round/>
                    <a:headEnd/>
                    <a:tailEnd/>
                  </a:ln>
                </p:spPr>
                <p:txBody>
                  <a:bodyPr/>
                  <a:lstStyle/>
                  <a:p>
                    <a:endParaRPr lang="en-US" sz="1600"/>
                  </a:p>
                </p:txBody>
              </p:sp>
            </p:grpSp>
            <p:grpSp>
              <p:nvGrpSpPr>
                <p:cNvPr id="38" name="Group 681"/>
                <p:cNvGrpSpPr>
                  <a:grpSpLocks/>
                </p:cNvGrpSpPr>
                <p:nvPr/>
              </p:nvGrpSpPr>
              <p:grpSpPr bwMode="auto">
                <a:xfrm>
                  <a:off x="2553" y="3855"/>
                  <a:ext cx="337" cy="242"/>
                  <a:chOff x="2553" y="3855"/>
                  <a:chExt cx="337" cy="242"/>
                </a:xfrm>
              </p:grpSpPr>
              <p:grpSp>
                <p:nvGrpSpPr>
                  <p:cNvPr id="44" name="Group 682"/>
                  <p:cNvGrpSpPr>
                    <a:grpSpLocks/>
                  </p:cNvGrpSpPr>
                  <p:nvPr/>
                </p:nvGrpSpPr>
                <p:grpSpPr bwMode="auto">
                  <a:xfrm>
                    <a:off x="2563" y="4058"/>
                    <a:ext cx="314" cy="39"/>
                    <a:chOff x="2563" y="4058"/>
                    <a:chExt cx="314" cy="39"/>
                  </a:xfrm>
                </p:grpSpPr>
                <p:sp>
                  <p:nvSpPr>
                    <p:cNvPr id="107" name="Freeform 683"/>
                    <p:cNvSpPr>
                      <a:spLocks/>
                    </p:cNvSpPr>
                    <p:nvPr/>
                  </p:nvSpPr>
                  <p:spPr bwMode="auto">
                    <a:xfrm>
                      <a:off x="2563" y="4058"/>
                      <a:ext cx="10" cy="39"/>
                    </a:xfrm>
                    <a:custGeom>
                      <a:avLst/>
                      <a:gdLst>
                        <a:gd name="T0" fmla="*/ 0 w 20"/>
                        <a:gd name="T1" fmla="*/ 1 h 76"/>
                        <a:gd name="T2" fmla="*/ 0 w 20"/>
                        <a:gd name="T3" fmla="*/ 5 h 76"/>
                        <a:gd name="T4" fmla="*/ 1 w 20"/>
                        <a:gd name="T5" fmla="*/ 5 h 76"/>
                        <a:gd name="T6" fmla="*/ 1 w 20"/>
                        <a:gd name="T7" fmla="*/ 0 h 76"/>
                        <a:gd name="T8" fmla="*/ 0 w 20"/>
                        <a:gd name="T9" fmla="*/ 1 h 76"/>
                        <a:gd name="T10" fmla="*/ 0 60000 65536"/>
                        <a:gd name="T11" fmla="*/ 0 60000 65536"/>
                        <a:gd name="T12" fmla="*/ 0 60000 65536"/>
                        <a:gd name="T13" fmla="*/ 0 60000 65536"/>
                        <a:gd name="T14" fmla="*/ 0 60000 65536"/>
                        <a:gd name="T15" fmla="*/ 0 w 20"/>
                        <a:gd name="T16" fmla="*/ 0 h 76"/>
                        <a:gd name="T17" fmla="*/ 20 w 20"/>
                        <a:gd name="T18" fmla="*/ 76 h 76"/>
                      </a:gdLst>
                      <a:ahLst/>
                      <a:cxnLst>
                        <a:cxn ang="T10">
                          <a:pos x="T0" y="T1"/>
                        </a:cxn>
                        <a:cxn ang="T11">
                          <a:pos x="T2" y="T3"/>
                        </a:cxn>
                        <a:cxn ang="T12">
                          <a:pos x="T4" y="T5"/>
                        </a:cxn>
                        <a:cxn ang="T13">
                          <a:pos x="T6" y="T7"/>
                        </a:cxn>
                        <a:cxn ang="T14">
                          <a:pos x="T8" y="T9"/>
                        </a:cxn>
                      </a:cxnLst>
                      <a:rect l="T15" t="T16" r="T17" b="T18"/>
                      <a:pathLst>
                        <a:path w="20" h="76">
                          <a:moveTo>
                            <a:pt x="0" y="1"/>
                          </a:moveTo>
                          <a:lnTo>
                            <a:pt x="0" y="76"/>
                          </a:lnTo>
                          <a:lnTo>
                            <a:pt x="20" y="75"/>
                          </a:lnTo>
                          <a:lnTo>
                            <a:pt x="20"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08" name="Freeform 684"/>
                    <p:cNvSpPr>
                      <a:spLocks/>
                    </p:cNvSpPr>
                    <p:nvPr/>
                  </p:nvSpPr>
                  <p:spPr bwMode="auto">
                    <a:xfrm>
                      <a:off x="2573"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09" name="Freeform 685"/>
                    <p:cNvSpPr>
                      <a:spLocks/>
                    </p:cNvSpPr>
                    <p:nvPr/>
                  </p:nvSpPr>
                  <p:spPr bwMode="auto">
                    <a:xfrm>
                      <a:off x="2584"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0" name="Freeform 686"/>
                    <p:cNvSpPr>
                      <a:spLocks/>
                    </p:cNvSpPr>
                    <p:nvPr/>
                  </p:nvSpPr>
                  <p:spPr bwMode="auto">
                    <a:xfrm>
                      <a:off x="2595"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nvGrpSpPr>
                    <p:cNvPr id="45" name="Group 687"/>
                    <p:cNvGrpSpPr>
                      <a:grpSpLocks/>
                    </p:cNvGrpSpPr>
                    <p:nvPr/>
                  </p:nvGrpSpPr>
                  <p:grpSpPr bwMode="auto">
                    <a:xfrm>
                      <a:off x="2607" y="4059"/>
                      <a:ext cx="42" cy="38"/>
                      <a:chOff x="2607" y="4059"/>
                      <a:chExt cx="42" cy="38"/>
                    </a:xfrm>
                  </p:grpSpPr>
                  <p:sp>
                    <p:nvSpPr>
                      <p:cNvPr id="140" name="Freeform 688"/>
                      <p:cNvSpPr>
                        <a:spLocks/>
                      </p:cNvSpPr>
                      <p:nvPr/>
                    </p:nvSpPr>
                    <p:spPr bwMode="auto">
                      <a:xfrm>
                        <a:off x="2607" y="4059"/>
                        <a:ext cx="10" cy="38"/>
                      </a:xfrm>
                      <a:custGeom>
                        <a:avLst/>
                        <a:gdLst>
                          <a:gd name="T0" fmla="*/ 0 w 20"/>
                          <a:gd name="T1" fmla="*/ 1 h 76"/>
                          <a:gd name="T2" fmla="*/ 0 w 20"/>
                          <a:gd name="T3" fmla="*/ 5 h 76"/>
                          <a:gd name="T4" fmla="*/ 1 w 20"/>
                          <a:gd name="T5" fmla="*/ 5 h 76"/>
                          <a:gd name="T6" fmla="*/ 1 w 20"/>
                          <a:gd name="T7" fmla="*/ 0 h 76"/>
                          <a:gd name="T8" fmla="*/ 0 w 20"/>
                          <a:gd name="T9" fmla="*/ 1 h 76"/>
                          <a:gd name="T10" fmla="*/ 0 60000 65536"/>
                          <a:gd name="T11" fmla="*/ 0 60000 65536"/>
                          <a:gd name="T12" fmla="*/ 0 60000 65536"/>
                          <a:gd name="T13" fmla="*/ 0 60000 65536"/>
                          <a:gd name="T14" fmla="*/ 0 60000 65536"/>
                          <a:gd name="T15" fmla="*/ 0 w 20"/>
                          <a:gd name="T16" fmla="*/ 0 h 76"/>
                          <a:gd name="T17" fmla="*/ 20 w 20"/>
                          <a:gd name="T18" fmla="*/ 76 h 76"/>
                        </a:gdLst>
                        <a:ahLst/>
                        <a:cxnLst>
                          <a:cxn ang="T10">
                            <a:pos x="T0" y="T1"/>
                          </a:cxn>
                          <a:cxn ang="T11">
                            <a:pos x="T2" y="T3"/>
                          </a:cxn>
                          <a:cxn ang="T12">
                            <a:pos x="T4" y="T5"/>
                          </a:cxn>
                          <a:cxn ang="T13">
                            <a:pos x="T6" y="T7"/>
                          </a:cxn>
                          <a:cxn ang="T14">
                            <a:pos x="T8" y="T9"/>
                          </a:cxn>
                        </a:cxnLst>
                        <a:rect l="T15" t="T16" r="T17" b="T18"/>
                        <a:pathLst>
                          <a:path w="20" h="76">
                            <a:moveTo>
                              <a:pt x="0" y="1"/>
                            </a:moveTo>
                            <a:lnTo>
                              <a:pt x="0" y="76"/>
                            </a:lnTo>
                            <a:lnTo>
                              <a:pt x="20" y="75"/>
                            </a:lnTo>
                            <a:lnTo>
                              <a:pt x="20"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1" name="Freeform 689"/>
                      <p:cNvSpPr>
                        <a:spLocks/>
                      </p:cNvSpPr>
                      <p:nvPr/>
                    </p:nvSpPr>
                    <p:spPr bwMode="auto">
                      <a:xfrm>
                        <a:off x="2616" y="4059"/>
                        <a:ext cx="12" cy="38"/>
                      </a:xfrm>
                      <a:custGeom>
                        <a:avLst/>
                        <a:gdLst>
                          <a:gd name="T0" fmla="*/ 0 w 22"/>
                          <a:gd name="T1" fmla="*/ 1 h 76"/>
                          <a:gd name="T2" fmla="*/ 0 w 22"/>
                          <a:gd name="T3" fmla="*/ 5 h 76"/>
                          <a:gd name="T4" fmla="*/ 2 w 22"/>
                          <a:gd name="T5" fmla="*/ 5 h 76"/>
                          <a:gd name="T6" fmla="*/ 2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2" name="Freeform 690"/>
                      <p:cNvSpPr>
                        <a:spLocks/>
                      </p:cNvSpPr>
                      <p:nvPr/>
                    </p:nvSpPr>
                    <p:spPr bwMode="auto">
                      <a:xfrm>
                        <a:off x="2628" y="4059"/>
                        <a:ext cx="11" cy="38"/>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43" name="Freeform 691"/>
                      <p:cNvSpPr>
                        <a:spLocks/>
                      </p:cNvSpPr>
                      <p:nvPr/>
                    </p:nvSpPr>
                    <p:spPr bwMode="auto">
                      <a:xfrm>
                        <a:off x="2639" y="4059"/>
                        <a:ext cx="10" cy="38"/>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54" name="Group 692"/>
                    <p:cNvGrpSpPr>
                      <a:grpSpLocks/>
                    </p:cNvGrpSpPr>
                    <p:nvPr/>
                  </p:nvGrpSpPr>
                  <p:grpSpPr bwMode="auto">
                    <a:xfrm>
                      <a:off x="2649" y="4058"/>
                      <a:ext cx="87" cy="39"/>
                      <a:chOff x="2649" y="4058"/>
                      <a:chExt cx="87" cy="39"/>
                    </a:xfrm>
                  </p:grpSpPr>
                  <p:grpSp>
                    <p:nvGrpSpPr>
                      <p:cNvPr id="55" name="Group 693"/>
                      <p:cNvGrpSpPr>
                        <a:grpSpLocks/>
                      </p:cNvGrpSpPr>
                      <p:nvPr/>
                    </p:nvGrpSpPr>
                    <p:grpSpPr bwMode="auto">
                      <a:xfrm>
                        <a:off x="2649" y="4058"/>
                        <a:ext cx="43" cy="39"/>
                        <a:chOff x="2649" y="4058"/>
                        <a:chExt cx="43" cy="39"/>
                      </a:xfrm>
                    </p:grpSpPr>
                    <p:sp>
                      <p:nvSpPr>
                        <p:cNvPr id="136" name="Freeform 694"/>
                        <p:cNvSpPr>
                          <a:spLocks/>
                        </p:cNvSpPr>
                        <p:nvPr/>
                      </p:nvSpPr>
                      <p:spPr bwMode="auto">
                        <a:xfrm>
                          <a:off x="2649"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7" name="Freeform 695"/>
                        <p:cNvSpPr>
                          <a:spLocks/>
                        </p:cNvSpPr>
                        <p:nvPr/>
                      </p:nvSpPr>
                      <p:spPr bwMode="auto">
                        <a:xfrm>
                          <a:off x="2659"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8" name="Freeform 696"/>
                        <p:cNvSpPr>
                          <a:spLocks/>
                        </p:cNvSpPr>
                        <p:nvPr/>
                      </p:nvSpPr>
                      <p:spPr bwMode="auto">
                        <a:xfrm>
                          <a:off x="2670" y="4058"/>
                          <a:ext cx="12" cy="39"/>
                        </a:xfrm>
                        <a:custGeom>
                          <a:avLst/>
                          <a:gdLst>
                            <a:gd name="T0" fmla="*/ 0 w 22"/>
                            <a:gd name="T1" fmla="*/ 1 h 76"/>
                            <a:gd name="T2" fmla="*/ 0 w 22"/>
                            <a:gd name="T3" fmla="*/ 5 h 76"/>
                            <a:gd name="T4" fmla="*/ 2 w 22"/>
                            <a:gd name="T5" fmla="*/ 5 h 76"/>
                            <a:gd name="T6" fmla="*/ 2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9" name="Freeform 697"/>
                        <p:cNvSpPr>
                          <a:spLocks/>
                        </p:cNvSpPr>
                        <p:nvPr/>
                      </p:nvSpPr>
                      <p:spPr bwMode="auto">
                        <a:xfrm>
                          <a:off x="2682" y="4058"/>
                          <a:ext cx="10"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68" name="Group 698"/>
                      <p:cNvGrpSpPr>
                        <a:grpSpLocks/>
                      </p:cNvGrpSpPr>
                      <p:nvPr/>
                    </p:nvGrpSpPr>
                    <p:grpSpPr bwMode="auto">
                      <a:xfrm>
                        <a:off x="2693" y="4059"/>
                        <a:ext cx="43" cy="38"/>
                        <a:chOff x="2693" y="4059"/>
                        <a:chExt cx="43" cy="38"/>
                      </a:xfrm>
                    </p:grpSpPr>
                    <p:sp>
                      <p:nvSpPr>
                        <p:cNvPr id="132" name="Freeform 699"/>
                        <p:cNvSpPr>
                          <a:spLocks/>
                        </p:cNvSpPr>
                        <p:nvPr/>
                      </p:nvSpPr>
                      <p:spPr bwMode="auto">
                        <a:xfrm>
                          <a:off x="2693" y="4059"/>
                          <a:ext cx="10" cy="38"/>
                        </a:xfrm>
                        <a:custGeom>
                          <a:avLst/>
                          <a:gdLst>
                            <a:gd name="T0" fmla="*/ 0 w 21"/>
                            <a:gd name="T1" fmla="*/ 1 h 76"/>
                            <a:gd name="T2" fmla="*/ 0 w 21"/>
                            <a:gd name="T3" fmla="*/ 5 h 76"/>
                            <a:gd name="T4" fmla="*/ 1 w 21"/>
                            <a:gd name="T5" fmla="*/ 5 h 76"/>
                            <a:gd name="T6" fmla="*/ 1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3" name="Freeform 700"/>
                        <p:cNvSpPr>
                          <a:spLocks/>
                        </p:cNvSpPr>
                        <p:nvPr/>
                      </p:nvSpPr>
                      <p:spPr bwMode="auto">
                        <a:xfrm>
                          <a:off x="2703" y="4059"/>
                          <a:ext cx="11" cy="38"/>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4" name="Freeform 701"/>
                        <p:cNvSpPr>
                          <a:spLocks/>
                        </p:cNvSpPr>
                        <p:nvPr/>
                      </p:nvSpPr>
                      <p:spPr bwMode="auto">
                        <a:xfrm>
                          <a:off x="2714" y="4059"/>
                          <a:ext cx="11" cy="38"/>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35" name="Freeform 702"/>
                        <p:cNvSpPr>
                          <a:spLocks/>
                        </p:cNvSpPr>
                        <p:nvPr/>
                      </p:nvSpPr>
                      <p:spPr bwMode="auto">
                        <a:xfrm>
                          <a:off x="2725" y="4059"/>
                          <a:ext cx="11" cy="38"/>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69" name="Group 703"/>
                    <p:cNvGrpSpPr>
                      <a:grpSpLocks/>
                    </p:cNvGrpSpPr>
                    <p:nvPr/>
                  </p:nvGrpSpPr>
                  <p:grpSpPr bwMode="auto">
                    <a:xfrm>
                      <a:off x="2736" y="4058"/>
                      <a:ext cx="86" cy="39"/>
                      <a:chOff x="2736" y="4058"/>
                      <a:chExt cx="86" cy="39"/>
                    </a:xfrm>
                  </p:grpSpPr>
                  <p:grpSp>
                    <p:nvGrpSpPr>
                      <p:cNvPr id="79" name="Group 704"/>
                      <p:cNvGrpSpPr>
                        <a:grpSpLocks/>
                      </p:cNvGrpSpPr>
                      <p:nvPr/>
                    </p:nvGrpSpPr>
                    <p:grpSpPr bwMode="auto">
                      <a:xfrm>
                        <a:off x="2736" y="4058"/>
                        <a:ext cx="43" cy="39"/>
                        <a:chOff x="2736" y="4058"/>
                        <a:chExt cx="43" cy="39"/>
                      </a:xfrm>
                    </p:grpSpPr>
                    <p:sp>
                      <p:nvSpPr>
                        <p:cNvPr id="126" name="Freeform 705"/>
                        <p:cNvSpPr>
                          <a:spLocks/>
                        </p:cNvSpPr>
                        <p:nvPr/>
                      </p:nvSpPr>
                      <p:spPr bwMode="auto">
                        <a:xfrm>
                          <a:off x="2736" y="4058"/>
                          <a:ext cx="10" cy="39"/>
                        </a:xfrm>
                        <a:custGeom>
                          <a:avLst/>
                          <a:gdLst>
                            <a:gd name="T0" fmla="*/ 0 w 21"/>
                            <a:gd name="T1" fmla="*/ 1 h 76"/>
                            <a:gd name="T2" fmla="*/ 0 w 21"/>
                            <a:gd name="T3" fmla="*/ 5 h 76"/>
                            <a:gd name="T4" fmla="*/ 1 w 21"/>
                            <a:gd name="T5" fmla="*/ 5 h 76"/>
                            <a:gd name="T6" fmla="*/ 1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7" name="Freeform 706"/>
                        <p:cNvSpPr>
                          <a:spLocks/>
                        </p:cNvSpPr>
                        <p:nvPr/>
                      </p:nvSpPr>
                      <p:spPr bwMode="auto">
                        <a:xfrm>
                          <a:off x="2746"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8" name="Freeform 707"/>
                        <p:cNvSpPr>
                          <a:spLocks/>
                        </p:cNvSpPr>
                        <p:nvPr/>
                      </p:nvSpPr>
                      <p:spPr bwMode="auto">
                        <a:xfrm>
                          <a:off x="2757"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9" name="Freeform 708"/>
                        <p:cNvSpPr>
                          <a:spLocks/>
                        </p:cNvSpPr>
                        <p:nvPr/>
                      </p:nvSpPr>
                      <p:spPr bwMode="auto">
                        <a:xfrm>
                          <a:off x="2768"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80" name="Group 709"/>
                      <p:cNvGrpSpPr>
                        <a:grpSpLocks/>
                      </p:cNvGrpSpPr>
                      <p:nvPr/>
                    </p:nvGrpSpPr>
                    <p:grpSpPr bwMode="auto">
                      <a:xfrm>
                        <a:off x="2779" y="4059"/>
                        <a:ext cx="43" cy="38"/>
                        <a:chOff x="2779" y="4059"/>
                        <a:chExt cx="43" cy="38"/>
                      </a:xfrm>
                    </p:grpSpPr>
                    <p:sp>
                      <p:nvSpPr>
                        <p:cNvPr id="122" name="Freeform 710"/>
                        <p:cNvSpPr>
                          <a:spLocks/>
                        </p:cNvSpPr>
                        <p:nvPr/>
                      </p:nvSpPr>
                      <p:spPr bwMode="auto">
                        <a:xfrm>
                          <a:off x="2779" y="4059"/>
                          <a:ext cx="11" cy="38"/>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3" name="Freeform 711"/>
                        <p:cNvSpPr>
                          <a:spLocks/>
                        </p:cNvSpPr>
                        <p:nvPr/>
                      </p:nvSpPr>
                      <p:spPr bwMode="auto">
                        <a:xfrm>
                          <a:off x="2789" y="4059"/>
                          <a:ext cx="12" cy="38"/>
                        </a:xfrm>
                        <a:custGeom>
                          <a:avLst/>
                          <a:gdLst>
                            <a:gd name="T0" fmla="*/ 0 w 22"/>
                            <a:gd name="T1" fmla="*/ 1 h 76"/>
                            <a:gd name="T2" fmla="*/ 0 w 22"/>
                            <a:gd name="T3" fmla="*/ 5 h 76"/>
                            <a:gd name="T4" fmla="*/ 2 w 22"/>
                            <a:gd name="T5" fmla="*/ 5 h 76"/>
                            <a:gd name="T6" fmla="*/ 2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4" name="Freeform 712"/>
                        <p:cNvSpPr>
                          <a:spLocks/>
                        </p:cNvSpPr>
                        <p:nvPr/>
                      </p:nvSpPr>
                      <p:spPr bwMode="auto">
                        <a:xfrm>
                          <a:off x="2801" y="4059"/>
                          <a:ext cx="10" cy="38"/>
                        </a:xfrm>
                        <a:custGeom>
                          <a:avLst/>
                          <a:gdLst>
                            <a:gd name="T0" fmla="*/ 0 w 21"/>
                            <a:gd name="T1" fmla="*/ 1 h 76"/>
                            <a:gd name="T2" fmla="*/ 0 w 21"/>
                            <a:gd name="T3" fmla="*/ 5 h 76"/>
                            <a:gd name="T4" fmla="*/ 1 w 21"/>
                            <a:gd name="T5" fmla="*/ 5 h 76"/>
                            <a:gd name="T6" fmla="*/ 1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25" name="Freeform 713"/>
                        <p:cNvSpPr>
                          <a:spLocks/>
                        </p:cNvSpPr>
                        <p:nvPr/>
                      </p:nvSpPr>
                      <p:spPr bwMode="auto">
                        <a:xfrm>
                          <a:off x="2811" y="4059"/>
                          <a:ext cx="11" cy="38"/>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grpSp>
                  <p:nvGrpSpPr>
                    <p:cNvPr id="87" name="Group 714"/>
                    <p:cNvGrpSpPr>
                      <a:grpSpLocks/>
                    </p:cNvGrpSpPr>
                    <p:nvPr/>
                  </p:nvGrpSpPr>
                  <p:grpSpPr bwMode="auto">
                    <a:xfrm>
                      <a:off x="2822" y="4058"/>
                      <a:ext cx="43" cy="39"/>
                      <a:chOff x="2822" y="4058"/>
                      <a:chExt cx="43" cy="39"/>
                    </a:xfrm>
                  </p:grpSpPr>
                  <p:sp>
                    <p:nvSpPr>
                      <p:cNvPr id="116" name="Freeform 715"/>
                      <p:cNvSpPr>
                        <a:spLocks/>
                      </p:cNvSpPr>
                      <p:nvPr/>
                    </p:nvSpPr>
                    <p:spPr bwMode="auto">
                      <a:xfrm>
                        <a:off x="2822"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7" name="Freeform 716"/>
                      <p:cNvSpPr>
                        <a:spLocks/>
                      </p:cNvSpPr>
                      <p:nvPr/>
                    </p:nvSpPr>
                    <p:spPr bwMode="auto">
                      <a:xfrm>
                        <a:off x="2832" y="4058"/>
                        <a:ext cx="11" cy="39"/>
                      </a:xfrm>
                      <a:custGeom>
                        <a:avLst/>
                        <a:gdLst>
                          <a:gd name="T0" fmla="*/ 0 w 21"/>
                          <a:gd name="T1" fmla="*/ 1 h 76"/>
                          <a:gd name="T2" fmla="*/ 0 w 21"/>
                          <a:gd name="T3" fmla="*/ 5 h 76"/>
                          <a:gd name="T4" fmla="*/ 2 w 21"/>
                          <a:gd name="T5" fmla="*/ 5 h 76"/>
                          <a:gd name="T6" fmla="*/ 2 w 21"/>
                          <a:gd name="T7" fmla="*/ 0 h 76"/>
                          <a:gd name="T8" fmla="*/ 0 w 21"/>
                          <a:gd name="T9" fmla="*/ 1 h 76"/>
                          <a:gd name="T10" fmla="*/ 0 60000 65536"/>
                          <a:gd name="T11" fmla="*/ 0 60000 65536"/>
                          <a:gd name="T12" fmla="*/ 0 60000 65536"/>
                          <a:gd name="T13" fmla="*/ 0 60000 65536"/>
                          <a:gd name="T14" fmla="*/ 0 60000 65536"/>
                          <a:gd name="T15" fmla="*/ 0 w 21"/>
                          <a:gd name="T16" fmla="*/ 0 h 76"/>
                          <a:gd name="T17" fmla="*/ 21 w 21"/>
                          <a:gd name="T18" fmla="*/ 76 h 76"/>
                        </a:gdLst>
                        <a:ahLst/>
                        <a:cxnLst>
                          <a:cxn ang="T10">
                            <a:pos x="T0" y="T1"/>
                          </a:cxn>
                          <a:cxn ang="T11">
                            <a:pos x="T2" y="T3"/>
                          </a:cxn>
                          <a:cxn ang="T12">
                            <a:pos x="T4" y="T5"/>
                          </a:cxn>
                          <a:cxn ang="T13">
                            <a:pos x="T6" y="T7"/>
                          </a:cxn>
                          <a:cxn ang="T14">
                            <a:pos x="T8" y="T9"/>
                          </a:cxn>
                        </a:cxnLst>
                        <a:rect l="T15" t="T16" r="T17" b="T18"/>
                        <a:pathLst>
                          <a:path w="21" h="76">
                            <a:moveTo>
                              <a:pt x="0" y="1"/>
                            </a:moveTo>
                            <a:lnTo>
                              <a:pt x="0" y="76"/>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8" name="Freeform 717"/>
                      <p:cNvSpPr>
                        <a:spLocks/>
                      </p:cNvSpPr>
                      <p:nvPr/>
                    </p:nvSpPr>
                    <p:spPr bwMode="auto">
                      <a:xfrm>
                        <a:off x="2843" y="4058"/>
                        <a:ext cx="11"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119" name="Freeform 718"/>
                      <p:cNvSpPr>
                        <a:spLocks/>
                      </p:cNvSpPr>
                      <p:nvPr/>
                    </p:nvSpPr>
                    <p:spPr bwMode="auto">
                      <a:xfrm>
                        <a:off x="2854" y="4058"/>
                        <a:ext cx="11" cy="39"/>
                      </a:xfrm>
                      <a:custGeom>
                        <a:avLst/>
                        <a:gdLst>
                          <a:gd name="T0" fmla="*/ 0 w 23"/>
                          <a:gd name="T1" fmla="*/ 1 h 76"/>
                          <a:gd name="T2" fmla="*/ 0 w 23"/>
                          <a:gd name="T3" fmla="*/ 5 h 76"/>
                          <a:gd name="T4" fmla="*/ 1 w 23"/>
                          <a:gd name="T5" fmla="*/ 5 h 76"/>
                          <a:gd name="T6" fmla="*/ 1 w 23"/>
                          <a:gd name="T7" fmla="*/ 0 h 76"/>
                          <a:gd name="T8" fmla="*/ 0 w 23"/>
                          <a:gd name="T9" fmla="*/ 1 h 76"/>
                          <a:gd name="T10" fmla="*/ 0 60000 65536"/>
                          <a:gd name="T11" fmla="*/ 0 60000 65536"/>
                          <a:gd name="T12" fmla="*/ 0 60000 65536"/>
                          <a:gd name="T13" fmla="*/ 0 60000 65536"/>
                          <a:gd name="T14" fmla="*/ 0 60000 65536"/>
                          <a:gd name="T15" fmla="*/ 0 w 23"/>
                          <a:gd name="T16" fmla="*/ 0 h 76"/>
                          <a:gd name="T17" fmla="*/ 23 w 23"/>
                          <a:gd name="T18" fmla="*/ 76 h 76"/>
                        </a:gdLst>
                        <a:ahLst/>
                        <a:cxnLst>
                          <a:cxn ang="T10">
                            <a:pos x="T0" y="T1"/>
                          </a:cxn>
                          <a:cxn ang="T11">
                            <a:pos x="T2" y="T3"/>
                          </a:cxn>
                          <a:cxn ang="T12">
                            <a:pos x="T4" y="T5"/>
                          </a:cxn>
                          <a:cxn ang="T13">
                            <a:pos x="T6" y="T7"/>
                          </a:cxn>
                          <a:cxn ang="T14">
                            <a:pos x="T8" y="T9"/>
                          </a:cxn>
                        </a:cxnLst>
                        <a:rect l="T15" t="T16" r="T17" b="T18"/>
                        <a:pathLst>
                          <a:path w="23" h="76">
                            <a:moveTo>
                              <a:pt x="0" y="1"/>
                            </a:moveTo>
                            <a:lnTo>
                              <a:pt x="0" y="76"/>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115" name="Freeform 719"/>
                    <p:cNvSpPr>
                      <a:spLocks/>
                    </p:cNvSpPr>
                    <p:nvPr/>
                  </p:nvSpPr>
                  <p:spPr bwMode="auto">
                    <a:xfrm>
                      <a:off x="2867" y="4058"/>
                      <a:ext cx="10" cy="39"/>
                    </a:xfrm>
                    <a:custGeom>
                      <a:avLst/>
                      <a:gdLst>
                        <a:gd name="T0" fmla="*/ 0 w 22"/>
                        <a:gd name="T1" fmla="*/ 1 h 76"/>
                        <a:gd name="T2" fmla="*/ 0 w 22"/>
                        <a:gd name="T3" fmla="*/ 5 h 76"/>
                        <a:gd name="T4" fmla="*/ 1 w 22"/>
                        <a:gd name="T5" fmla="*/ 5 h 76"/>
                        <a:gd name="T6" fmla="*/ 1 w 22"/>
                        <a:gd name="T7" fmla="*/ 0 h 76"/>
                        <a:gd name="T8" fmla="*/ 0 w 22"/>
                        <a:gd name="T9" fmla="*/ 1 h 76"/>
                        <a:gd name="T10" fmla="*/ 0 60000 65536"/>
                        <a:gd name="T11" fmla="*/ 0 60000 65536"/>
                        <a:gd name="T12" fmla="*/ 0 60000 65536"/>
                        <a:gd name="T13" fmla="*/ 0 60000 65536"/>
                        <a:gd name="T14" fmla="*/ 0 60000 65536"/>
                        <a:gd name="T15" fmla="*/ 0 w 22"/>
                        <a:gd name="T16" fmla="*/ 0 h 76"/>
                        <a:gd name="T17" fmla="*/ 22 w 22"/>
                        <a:gd name="T18" fmla="*/ 76 h 76"/>
                      </a:gdLst>
                      <a:ahLst/>
                      <a:cxnLst>
                        <a:cxn ang="T10">
                          <a:pos x="T0" y="T1"/>
                        </a:cxn>
                        <a:cxn ang="T11">
                          <a:pos x="T2" y="T3"/>
                        </a:cxn>
                        <a:cxn ang="T12">
                          <a:pos x="T4" y="T5"/>
                        </a:cxn>
                        <a:cxn ang="T13">
                          <a:pos x="T6" y="T7"/>
                        </a:cxn>
                        <a:cxn ang="T14">
                          <a:pos x="T8" y="T9"/>
                        </a:cxn>
                      </a:cxnLst>
                      <a:rect l="T15" t="T16" r="T17" b="T18"/>
                      <a:pathLst>
                        <a:path w="22" h="76">
                          <a:moveTo>
                            <a:pt x="0" y="1"/>
                          </a:moveTo>
                          <a:lnTo>
                            <a:pt x="0" y="76"/>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88" name="Group 720"/>
                  <p:cNvGrpSpPr>
                    <a:grpSpLocks/>
                  </p:cNvGrpSpPr>
                  <p:nvPr/>
                </p:nvGrpSpPr>
                <p:grpSpPr bwMode="auto">
                  <a:xfrm>
                    <a:off x="2553" y="3855"/>
                    <a:ext cx="337" cy="203"/>
                    <a:chOff x="2553" y="3855"/>
                    <a:chExt cx="337" cy="203"/>
                  </a:xfrm>
                </p:grpSpPr>
                <p:sp>
                  <p:nvSpPr>
                    <p:cNvPr id="89" name="Freeform 721"/>
                    <p:cNvSpPr>
                      <a:spLocks/>
                    </p:cNvSpPr>
                    <p:nvPr/>
                  </p:nvSpPr>
                  <p:spPr bwMode="auto">
                    <a:xfrm>
                      <a:off x="2555" y="3877"/>
                      <a:ext cx="333" cy="19"/>
                    </a:xfrm>
                    <a:custGeom>
                      <a:avLst/>
                      <a:gdLst>
                        <a:gd name="T0" fmla="*/ 0 w 667"/>
                        <a:gd name="T1" fmla="*/ 2 h 37"/>
                        <a:gd name="T2" fmla="*/ 0 w 667"/>
                        <a:gd name="T3" fmla="*/ 3 h 37"/>
                        <a:gd name="T4" fmla="*/ 40 w 667"/>
                        <a:gd name="T5" fmla="*/ 3 h 37"/>
                        <a:gd name="T6" fmla="*/ 41 w 667"/>
                        <a:gd name="T7" fmla="*/ 2 h 37"/>
                        <a:gd name="T8" fmla="*/ 40 w 667"/>
                        <a:gd name="T9" fmla="*/ 0 h 37"/>
                        <a:gd name="T10" fmla="*/ 0 w 667"/>
                        <a:gd name="T11" fmla="*/ 0 h 37"/>
                        <a:gd name="T12" fmla="*/ 0 w 667"/>
                        <a:gd name="T13" fmla="*/ 2 h 37"/>
                        <a:gd name="T14" fmla="*/ 0 60000 65536"/>
                        <a:gd name="T15" fmla="*/ 0 60000 65536"/>
                        <a:gd name="T16" fmla="*/ 0 60000 65536"/>
                        <a:gd name="T17" fmla="*/ 0 60000 65536"/>
                        <a:gd name="T18" fmla="*/ 0 60000 65536"/>
                        <a:gd name="T19" fmla="*/ 0 60000 65536"/>
                        <a:gd name="T20" fmla="*/ 0 60000 65536"/>
                        <a:gd name="T21" fmla="*/ 0 w 667"/>
                        <a:gd name="T22" fmla="*/ 0 h 37"/>
                        <a:gd name="T23" fmla="*/ 667 w 667"/>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7" h="37">
                          <a:moveTo>
                            <a:pt x="0" y="17"/>
                          </a:moveTo>
                          <a:lnTo>
                            <a:pt x="10" y="37"/>
                          </a:lnTo>
                          <a:lnTo>
                            <a:pt x="654" y="37"/>
                          </a:lnTo>
                          <a:lnTo>
                            <a:pt x="667" y="17"/>
                          </a:lnTo>
                          <a:lnTo>
                            <a:pt x="654" y="0"/>
                          </a:lnTo>
                          <a:lnTo>
                            <a:pt x="8" y="0"/>
                          </a:lnTo>
                          <a:lnTo>
                            <a:pt x="0" y="17"/>
                          </a:lnTo>
                          <a:close/>
                        </a:path>
                      </a:pathLst>
                    </a:custGeom>
                    <a:solidFill>
                      <a:srgbClr val="E0E0E0"/>
                    </a:solidFill>
                    <a:ln w="9525">
                      <a:noFill/>
                      <a:round/>
                      <a:headEnd/>
                      <a:tailEnd/>
                    </a:ln>
                  </p:spPr>
                  <p:txBody>
                    <a:bodyPr/>
                    <a:lstStyle/>
                    <a:p>
                      <a:endParaRPr lang="en-US" sz="1600"/>
                    </a:p>
                  </p:txBody>
                </p:sp>
                <p:sp>
                  <p:nvSpPr>
                    <p:cNvPr id="90" name="Freeform 722"/>
                    <p:cNvSpPr>
                      <a:spLocks/>
                    </p:cNvSpPr>
                    <p:nvPr/>
                  </p:nvSpPr>
                  <p:spPr bwMode="auto">
                    <a:xfrm>
                      <a:off x="2555" y="3923"/>
                      <a:ext cx="333" cy="19"/>
                    </a:xfrm>
                    <a:custGeom>
                      <a:avLst/>
                      <a:gdLst>
                        <a:gd name="T0" fmla="*/ 0 w 666"/>
                        <a:gd name="T1" fmla="*/ 1 h 39"/>
                        <a:gd name="T2" fmla="*/ 1 w 666"/>
                        <a:gd name="T3" fmla="*/ 2 h 39"/>
                        <a:gd name="T4" fmla="*/ 41 w 666"/>
                        <a:gd name="T5" fmla="*/ 2 h 39"/>
                        <a:gd name="T6" fmla="*/ 42 w 666"/>
                        <a:gd name="T7" fmla="*/ 1 h 39"/>
                        <a:gd name="T8" fmla="*/ 41 w 666"/>
                        <a:gd name="T9" fmla="*/ 0 h 39"/>
                        <a:gd name="T10" fmla="*/ 1 w 666"/>
                        <a:gd name="T11" fmla="*/ 0 h 39"/>
                        <a:gd name="T12" fmla="*/ 0 w 666"/>
                        <a:gd name="T13" fmla="*/ 1 h 39"/>
                        <a:gd name="T14" fmla="*/ 0 60000 65536"/>
                        <a:gd name="T15" fmla="*/ 0 60000 65536"/>
                        <a:gd name="T16" fmla="*/ 0 60000 65536"/>
                        <a:gd name="T17" fmla="*/ 0 60000 65536"/>
                        <a:gd name="T18" fmla="*/ 0 60000 65536"/>
                        <a:gd name="T19" fmla="*/ 0 60000 65536"/>
                        <a:gd name="T20" fmla="*/ 0 60000 65536"/>
                        <a:gd name="T21" fmla="*/ 0 w 666"/>
                        <a:gd name="T22" fmla="*/ 0 h 39"/>
                        <a:gd name="T23" fmla="*/ 666 w 666"/>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6" h="39">
                          <a:moveTo>
                            <a:pt x="0" y="19"/>
                          </a:moveTo>
                          <a:lnTo>
                            <a:pt x="9" y="39"/>
                          </a:lnTo>
                          <a:lnTo>
                            <a:pt x="653" y="39"/>
                          </a:lnTo>
                          <a:lnTo>
                            <a:pt x="666" y="19"/>
                          </a:lnTo>
                          <a:lnTo>
                            <a:pt x="653" y="0"/>
                          </a:lnTo>
                          <a:lnTo>
                            <a:pt x="7" y="0"/>
                          </a:lnTo>
                          <a:lnTo>
                            <a:pt x="0" y="19"/>
                          </a:lnTo>
                          <a:close/>
                        </a:path>
                      </a:pathLst>
                    </a:custGeom>
                    <a:solidFill>
                      <a:srgbClr val="E0E0E0"/>
                    </a:solidFill>
                    <a:ln w="9525">
                      <a:noFill/>
                      <a:round/>
                      <a:headEnd/>
                      <a:tailEnd/>
                    </a:ln>
                  </p:spPr>
                  <p:txBody>
                    <a:bodyPr/>
                    <a:lstStyle/>
                    <a:p>
                      <a:endParaRPr lang="en-US" sz="1600"/>
                    </a:p>
                  </p:txBody>
                </p:sp>
                <p:sp>
                  <p:nvSpPr>
                    <p:cNvPr id="91" name="Freeform 723"/>
                    <p:cNvSpPr>
                      <a:spLocks/>
                    </p:cNvSpPr>
                    <p:nvPr/>
                  </p:nvSpPr>
                  <p:spPr bwMode="auto">
                    <a:xfrm>
                      <a:off x="2555" y="3969"/>
                      <a:ext cx="333" cy="20"/>
                    </a:xfrm>
                    <a:custGeom>
                      <a:avLst/>
                      <a:gdLst>
                        <a:gd name="T0" fmla="*/ 0 w 667"/>
                        <a:gd name="T1" fmla="*/ 2 h 39"/>
                        <a:gd name="T2" fmla="*/ 0 w 667"/>
                        <a:gd name="T3" fmla="*/ 3 h 39"/>
                        <a:gd name="T4" fmla="*/ 40 w 667"/>
                        <a:gd name="T5" fmla="*/ 3 h 39"/>
                        <a:gd name="T6" fmla="*/ 41 w 667"/>
                        <a:gd name="T7" fmla="*/ 2 h 39"/>
                        <a:gd name="T8" fmla="*/ 40 w 667"/>
                        <a:gd name="T9" fmla="*/ 0 h 39"/>
                        <a:gd name="T10" fmla="*/ 0 w 667"/>
                        <a:gd name="T11" fmla="*/ 0 h 39"/>
                        <a:gd name="T12" fmla="*/ 0 w 667"/>
                        <a:gd name="T13" fmla="*/ 2 h 39"/>
                        <a:gd name="T14" fmla="*/ 0 60000 65536"/>
                        <a:gd name="T15" fmla="*/ 0 60000 65536"/>
                        <a:gd name="T16" fmla="*/ 0 60000 65536"/>
                        <a:gd name="T17" fmla="*/ 0 60000 65536"/>
                        <a:gd name="T18" fmla="*/ 0 60000 65536"/>
                        <a:gd name="T19" fmla="*/ 0 60000 65536"/>
                        <a:gd name="T20" fmla="*/ 0 60000 65536"/>
                        <a:gd name="T21" fmla="*/ 0 w 667"/>
                        <a:gd name="T22" fmla="*/ 0 h 39"/>
                        <a:gd name="T23" fmla="*/ 667 w 667"/>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7" h="39">
                          <a:moveTo>
                            <a:pt x="0" y="20"/>
                          </a:moveTo>
                          <a:lnTo>
                            <a:pt x="10" y="39"/>
                          </a:lnTo>
                          <a:lnTo>
                            <a:pt x="654" y="39"/>
                          </a:lnTo>
                          <a:lnTo>
                            <a:pt x="667" y="20"/>
                          </a:lnTo>
                          <a:lnTo>
                            <a:pt x="654" y="0"/>
                          </a:lnTo>
                          <a:lnTo>
                            <a:pt x="8" y="0"/>
                          </a:lnTo>
                          <a:lnTo>
                            <a:pt x="0" y="20"/>
                          </a:lnTo>
                          <a:close/>
                        </a:path>
                      </a:pathLst>
                    </a:custGeom>
                    <a:solidFill>
                      <a:srgbClr val="E0E0E0"/>
                    </a:solidFill>
                    <a:ln w="9525">
                      <a:noFill/>
                      <a:round/>
                      <a:headEnd/>
                      <a:tailEnd/>
                    </a:ln>
                  </p:spPr>
                  <p:txBody>
                    <a:bodyPr/>
                    <a:lstStyle/>
                    <a:p>
                      <a:endParaRPr lang="en-US" sz="1600"/>
                    </a:p>
                  </p:txBody>
                </p:sp>
                <p:sp>
                  <p:nvSpPr>
                    <p:cNvPr id="92" name="Freeform 724"/>
                    <p:cNvSpPr>
                      <a:spLocks/>
                    </p:cNvSpPr>
                    <p:nvPr/>
                  </p:nvSpPr>
                  <p:spPr bwMode="auto">
                    <a:xfrm>
                      <a:off x="2555" y="4016"/>
                      <a:ext cx="333" cy="18"/>
                    </a:xfrm>
                    <a:custGeom>
                      <a:avLst/>
                      <a:gdLst>
                        <a:gd name="T0" fmla="*/ 0 w 667"/>
                        <a:gd name="T1" fmla="*/ 1 h 38"/>
                        <a:gd name="T2" fmla="*/ 0 w 667"/>
                        <a:gd name="T3" fmla="*/ 2 h 38"/>
                        <a:gd name="T4" fmla="*/ 40 w 667"/>
                        <a:gd name="T5" fmla="*/ 2 h 38"/>
                        <a:gd name="T6" fmla="*/ 41 w 667"/>
                        <a:gd name="T7" fmla="*/ 1 h 38"/>
                        <a:gd name="T8" fmla="*/ 40 w 667"/>
                        <a:gd name="T9" fmla="*/ 0 h 38"/>
                        <a:gd name="T10" fmla="*/ 0 w 667"/>
                        <a:gd name="T11" fmla="*/ 0 h 38"/>
                        <a:gd name="T12" fmla="*/ 0 w 667"/>
                        <a:gd name="T13" fmla="*/ 1 h 38"/>
                        <a:gd name="T14" fmla="*/ 0 60000 65536"/>
                        <a:gd name="T15" fmla="*/ 0 60000 65536"/>
                        <a:gd name="T16" fmla="*/ 0 60000 65536"/>
                        <a:gd name="T17" fmla="*/ 0 60000 65536"/>
                        <a:gd name="T18" fmla="*/ 0 60000 65536"/>
                        <a:gd name="T19" fmla="*/ 0 60000 65536"/>
                        <a:gd name="T20" fmla="*/ 0 60000 65536"/>
                        <a:gd name="T21" fmla="*/ 0 w 667"/>
                        <a:gd name="T22" fmla="*/ 0 h 38"/>
                        <a:gd name="T23" fmla="*/ 667 w 667"/>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7" h="38">
                          <a:moveTo>
                            <a:pt x="0" y="19"/>
                          </a:moveTo>
                          <a:lnTo>
                            <a:pt x="10" y="38"/>
                          </a:lnTo>
                          <a:lnTo>
                            <a:pt x="654" y="38"/>
                          </a:lnTo>
                          <a:lnTo>
                            <a:pt x="667" y="19"/>
                          </a:lnTo>
                          <a:lnTo>
                            <a:pt x="654" y="0"/>
                          </a:lnTo>
                          <a:lnTo>
                            <a:pt x="8" y="0"/>
                          </a:lnTo>
                          <a:lnTo>
                            <a:pt x="0" y="19"/>
                          </a:lnTo>
                          <a:close/>
                        </a:path>
                      </a:pathLst>
                    </a:custGeom>
                    <a:solidFill>
                      <a:srgbClr val="E0E0E0"/>
                    </a:solidFill>
                    <a:ln w="9525">
                      <a:noFill/>
                      <a:round/>
                      <a:headEnd/>
                      <a:tailEnd/>
                    </a:ln>
                  </p:spPr>
                  <p:txBody>
                    <a:bodyPr/>
                    <a:lstStyle/>
                    <a:p>
                      <a:endParaRPr lang="en-US" sz="1600"/>
                    </a:p>
                  </p:txBody>
                </p:sp>
                <p:sp>
                  <p:nvSpPr>
                    <p:cNvPr id="93" name="Freeform 725"/>
                    <p:cNvSpPr>
                      <a:spLocks/>
                    </p:cNvSpPr>
                    <p:nvPr/>
                  </p:nvSpPr>
                  <p:spPr bwMode="auto">
                    <a:xfrm>
                      <a:off x="2554" y="3886"/>
                      <a:ext cx="333" cy="10"/>
                    </a:xfrm>
                    <a:custGeom>
                      <a:avLst/>
                      <a:gdLst>
                        <a:gd name="T0" fmla="*/ 1 w 666"/>
                        <a:gd name="T1" fmla="*/ 2 h 19"/>
                        <a:gd name="T2" fmla="*/ 0 w 666"/>
                        <a:gd name="T3" fmla="*/ 0 h 19"/>
                        <a:gd name="T4" fmla="*/ 42 w 666"/>
                        <a:gd name="T5" fmla="*/ 0 h 19"/>
                        <a:gd name="T6" fmla="*/ 41 w 666"/>
                        <a:gd name="T7" fmla="*/ 2 h 19"/>
                        <a:gd name="T8" fmla="*/ 1 w 666"/>
                        <a:gd name="T9" fmla="*/ 2 h 19"/>
                        <a:gd name="T10" fmla="*/ 0 60000 65536"/>
                        <a:gd name="T11" fmla="*/ 0 60000 65536"/>
                        <a:gd name="T12" fmla="*/ 0 60000 65536"/>
                        <a:gd name="T13" fmla="*/ 0 60000 65536"/>
                        <a:gd name="T14" fmla="*/ 0 60000 65536"/>
                        <a:gd name="T15" fmla="*/ 0 w 666"/>
                        <a:gd name="T16" fmla="*/ 0 h 19"/>
                        <a:gd name="T17" fmla="*/ 666 w 666"/>
                        <a:gd name="T18" fmla="*/ 19 h 19"/>
                      </a:gdLst>
                      <a:ahLst/>
                      <a:cxnLst>
                        <a:cxn ang="T10">
                          <a:pos x="T0" y="T1"/>
                        </a:cxn>
                        <a:cxn ang="T11">
                          <a:pos x="T2" y="T3"/>
                        </a:cxn>
                        <a:cxn ang="T12">
                          <a:pos x="T4" y="T5"/>
                        </a:cxn>
                        <a:cxn ang="T13">
                          <a:pos x="T6" y="T7"/>
                        </a:cxn>
                        <a:cxn ang="T14">
                          <a:pos x="T8" y="T9"/>
                        </a:cxn>
                      </a:cxnLst>
                      <a:rect l="T15" t="T16" r="T17" b="T18"/>
                      <a:pathLst>
                        <a:path w="666" h="19">
                          <a:moveTo>
                            <a:pt x="11" y="19"/>
                          </a:moveTo>
                          <a:lnTo>
                            <a:pt x="0" y="0"/>
                          </a:lnTo>
                          <a:lnTo>
                            <a:pt x="666" y="0"/>
                          </a:lnTo>
                          <a:lnTo>
                            <a:pt x="655" y="19"/>
                          </a:lnTo>
                          <a:lnTo>
                            <a:pt x="11" y="19"/>
                          </a:lnTo>
                          <a:close/>
                        </a:path>
                      </a:pathLst>
                    </a:custGeom>
                    <a:solidFill>
                      <a:srgbClr val="808080"/>
                    </a:solidFill>
                    <a:ln w="9525">
                      <a:noFill/>
                      <a:round/>
                      <a:headEnd/>
                      <a:tailEnd/>
                    </a:ln>
                  </p:spPr>
                  <p:txBody>
                    <a:bodyPr/>
                    <a:lstStyle/>
                    <a:p>
                      <a:endParaRPr lang="en-US" sz="1600"/>
                    </a:p>
                  </p:txBody>
                </p:sp>
                <p:sp>
                  <p:nvSpPr>
                    <p:cNvPr id="94" name="Freeform 726"/>
                    <p:cNvSpPr>
                      <a:spLocks/>
                    </p:cNvSpPr>
                    <p:nvPr/>
                  </p:nvSpPr>
                  <p:spPr bwMode="auto">
                    <a:xfrm>
                      <a:off x="2555" y="3932"/>
                      <a:ext cx="335" cy="10"/>
                    </a:xfrm>
                    <a:custGeom>
                      <a:avLst/>
                      <a:gdLst>
                        <a:gd name="T0" fmla="*/ 1 w 670"/>
                        <a:gd name="T1" fmla="*/ 1 h 20"/>
                        <a:gd name="T2" fmla="*/ 0 w 670"/>
                        <a:gd name="T3" fmla="*/ 0 h 20"/>
                        <a:gd name="T4" fmla="*/ 42 w 670"/>
                        <a:gd name="T5" fmla="*/ 0 h 20"/>
                        <a:gd name="T6" fmla="*/ 42 w 670"/>
                        <a:gd name="T7" fmla="*/ 1 h 20"/>
                        <a:gd name="T8" fmla="*/ 1 w 670"/>
                        <a:gd name="T9" fmla="*/ 1 h 20"/>
                        <a:gd name="T10" fmla="*/ 0 60000 65536"/>
                        <a:gd name="T11" fmla="*/ 0 60000 65536"/>
                        <a:gd name="T12" fmla="*/ 0 60000 65536"/>
                        <a:gd name="T13" fmla="*/ 0 60000 65536"/>
                        <a:gd name="T14" fmla="*/ 0 60000 65536"/>
                        <a:gd name="T15" fmla="*/ 0 w 670"/>
                        <a:gd name="T16" fmla="*/ 0 h 20"/>
                        <a:gd name="T17" fmla="*/ 670 w 670"/>
                        <a:gd name="T18" fmla="*/ 20 h 20"/>
                      </a:gdLst>
                      <a:ahLst/>
                      <a:cxnLst>
                        <a:cxn ang="T10">
                          <a:pos x="T0" y="T1"/>
                        </a:cxn>
                        <a:cxn ang="T11">
                          <a:pos x="T2" y="T3"/>
                        </a:cxn>
                        <a:cxn ang="T12">
                          <a:pos x="T4" y="T5"/>
                        </a:cxn>
                        <a:cxn ang="T13">
                          <a:pos x="T6" y="T7"/>
                        </a:cxn>
                        <a:cxn ang="T14">
                          <a:pos x="T8" y="T9"/>
                        </a:cxn>
                      </a:cxnLst>
                      <a:rect l="T15" t="T16" r="T17" b="T18"/>
                      <a:pathLst>
                        <a:path w="670" h="20">
                          <a:moveTo>
                            <a:pt x="11" y="20"/>
                          </a:moveTo>
                          <a:lnTo>
                            <a:pt x="0" y="0"/>
                          </a:lnTo>
                          <a:lnTo>
                            <a:pt x="670" y="0"/>
                          </a:lnTo>
                          <a:lnTo>
                            <a:pt x="658" y="20"/>
                          </a:lnTo>
                          <a:lnTo>
                            <a:pt x="11" y="20"/>
                          </a:lnTo>
                          <a:close/>
                        </a:path>
                      </a:pathLst>
                    </a:custGeom>
                    <a:solidFill>
                      <a:srgbClr val="808080"/>
                    </a:solidFill>
                    <a:ln w="9525">
                      <a:noFill/>
                      <a:round/>
                      <a:headEnd/>
                      <a:tailEnd/>
                    </a:ln>
                  </p:spPr>
                  <p:txBody>
                    <a:bodyPr/>
                    <a:lstStyle/>
                    <a:p>
                      <a:endParaRPr lang="en-US" sz="1600"/>
                    </a:p>
                  </p:txBody>
                </p:sp>
                <p:sp>
                  <p:nvSpPr>
                    <p:cNvPr id="95" name="Freeform 727"/>
                    <p:cNvSpPr>
                      <a:spLocks/>
                    </p:cNvSpPr>
                    <p:nvPr/>
                  </p:nvSpPr>
                  <p:spPr bwMode="auto">
                    <a:xfrm>
                      <a:off x="2554" y="3980"/>
                      <a:ext cx="333" cy="9"/>
                    </a:xfrm>
                    <a:custGeom>
                      <a:avLst/>
                      <a:gdLst>
                        <a:gd name="T0" fmla="*/ 1 w 666"/>
                        <a:gd name="T1" fmla="*/ 2 h 17"/>
                        <a:gd name="T2" fmla="*/ 0 w 666"/>
                        <a:gd name="T3" fmla="*/ 0 h 17"/>
                        <a:gd name="T4" fmla="*/ 42 w 666"/>
                        <a:gd name="T5" fmla="*/ 0 h 17"/>
                        <a:gd name="T6" fmla="*/ 41 w 666"/>
                        <a:gd name="T7" fmla="*/ 2 h 17"/>
                        <a:gd name="T8" fmla="*/ 1 w 666"/>
                        <a:gd name="T9" fmla="*/ 2 h 17"/>
                        <a:gd name="T10" fmla="*/ 0 60000 65536"/>
                        <a:gd name="T11" fmla="*/ 0 60000 65536"/>
                        <a:gd name="T12" fmla="*/ 0 60000 65536"/>
                        <a:gd name="T13" fmla="*/ 0 60000 65536"/>
                        <a:gd name="T14" fmla="*/ 0 60000 65536"/>
                        <a:gd name="T15" fmla="*/ 0 w 666"/>
                        <a:gd name="T16" fmla="*/ 0 h 17"/>
                        <a:gd name="T17" fmla="*/ 666 w 666"/>
                        <a:gd name="T18" fmla="*/ 17 h 17"/>
                      </a:gdLst>
                      <a:ahLst/>
                      <a:cxnLst>
                        <a:cxn ang="T10">
                          <a:pos x="T0" y="T1"/>
                        </a:cxn>
                        <a:cxn ang="T11">
                          <a:pos x="T2" y="T3"/>
                        </a:cxn>
                        <a:cxn ang="T12">
                          <a:pos x="T4" y="T5"/>
                        </a:cxn>
                        <a:cxn ang="T13">
                          <a:pos x="T6" y="T7"/>
                        </a:cxn>
                        <a:cxn ang="T14">
                          <a:pos x="T8" y="T9"/>
                        </a:cxn>
                      </a:cxnLst>
                      <a:rect l="T15" t="T16" r="T17" b="T18"/>
                      <a:pathLst>
                        <a:path w="666" h="17">
                          <a:moveTo>
                            <a:pt x="11" y="17"/>
                          </a:moveTo>
                          <a:lnTo>
                            <a:pt x="0" y="0"/>
                          </a:lnTo>
                          <a:lnTo>
                            <a:pt x="666" y="0"/>
                          </a:lnTo>
                          <a:lnTo>
                            <a:pt x="655" y="17"/>
                          </a:lnTo>
                          <a:lnTo>
                            <a:pt x="11" y="17"/>
                          </a:lnTo>
                          <a:close/>
                        </a:path>
                      </a:pathLst>
                    </a:custGeom>
                    <a:solidFill>
                      <a:srgbClr val="808080"/>
                    </a:solidFill>
                    <a:ln w="9525">
                      <a:noFill/>
                      <a:round/>
                      <a:headEnd/>
                      <a:tailEnd/>
                    </a:ln>
                  </p:spPr>
                  <p:txBody>
                    <a:bodyPr/>
                    <a:lstStyle/>
                    <a:p>
                      <a:endParaRPr lang="en-US" sz="1600"/>
                    </a:p>
                  </p:txBody>
                </p:sp>
                <p:sp>
                  <p:nvSpPr>
                    <p:cNvPr id="96" name="Freeform 728"/>
                    <p:cNvSpPr>
                      <a:spLocks/>
                    </p:cNvSpPr>
                    <p:nvPr/>
                  </p:nvSpPr>
                  <p:spPr bwMode="auto">
                    <a:xfrm>
                      <a:off x="2555" y="4026"/>
                      <a:ext cx="332" cy="8"/>
                    </a:xfrm>
                    <a:custGeom>
                      <a:avLst/>
                      <a:gdLst>
                        <a:gd name="T0" fmla="*/ 0 w 665"/>
                        <a:gd name="T1" fmla="*/ 1 h 18"/>
                        <a:gd name="T2" fmla="*/ 0 w 665"/>
                        <a:gd name="T3" fmla="*/ 0 h 18"/>
                        <a:gd name="T4" fmla="*/ 41 w 665"/>
                        <a:gd name="T5" fmla="*/ 0 h 18"/>
                        <a:gd name="T6" fmla="*/ 40 w 665"/>
                        <a:gd name="T7" fmla="*/ 1 h 18"/>
                        <a:gd name="T8" fmla="*/ 0 w 665"/>
                        <a:gd name="T9" fmla="*/ 1 h 18"/>
                        <a:gd name="T10" fmla="*/ 0 60000 65536"/>
                        <a:gd name="T11" fmla="*/ 0 60000 65536"/>
                        <a:gd name="T12" fmla="*/ 0 60000 65536"/>
                        <a:gd name="T13" fmla="*/ 0 60000 65536"/>
                        <a:gd name="T14" fmla="*/ 0 60000 65536"/>
                        <a:gd name="T15" fmla="*/ 0 w 665"/>
                        <a:gd name="T16" fmla="*/ 0 h 18"/>
                        <a:gd name="T17" fmla="*/ 665 w 665"/>
                        <a:gd name="T18" fmla="*/ 18 h 18"/>
                      </a:gdLst>
                      <a:ahLst/>
                      <a:cxnLst>
                        <a:cxn ang="T10">
                          <a:pos x="T0" y="T1"/>
                        </a:cxn>
                        <a:cxn ang="T11">
                          <a:pos x="T2" y="T3"/>
                        </a:cxn>
                        <a:cxn ang="T12">
                          <a:pos x="T4" y="T5"/>
                        </a:cxn>
                        <a:cxn ang="T13">
                          <a:pos x="T6" y="T7"/>
                        </a:cxn>
                        <a:cxn ang="T14">
                          <a:pos x="T8" y="T9"/>
                        </a:cxn>
                      </a:cxnLst>
                      <a:rect l="T15" t="T16" r="T17" b="T18"/>
                      <a:pathLst>
                        <a:path w="665" h="18">
                          <a:moveTo>
                            <a:pt x="10" y="18"/>
                          </a:moveTo>
                          <a:lnTo>
                            <a:pt x="0" y="0"/>
                          </a:lnTo>
                          <a:lnTo>
                            <a:pt x="665" y="0"/>
                          </a:lnTo>
                          <a:lnTo>
                            <a:pt x="654" y="18"/>
                          </a:lnTo>
                          <a:lnTo>
                            <a:pt x="10" y="18"/>
                          </a:lnTo>
                          <a:close/>
                        </a:path>
                      </a:pathLst>
                    </a:custGeom>
                    <a:solidFill>
                      <a:srgbClr val="808080"/>
                    </a:solidFill>
                    <a:ln w="9525">
                      <a:noFill/>
                      <a:round/>
                      <a:headEnd/>
                      <a:tailEnd/>
                    </a:ln>
                  </p:spPr>
                  <p:txBody>
                    <a:bodyPr/>
                    <a:lstStyle/>
                    <a:p>
                      <a:endParaRPr lang="en-US" sz="1600"/>
                    </a:p>
                  </p:txBody>
                </p:sp>
                <p:sp>
                  <p:nvSpPr>
                    <p:cNvPr id="97" name="Freeform 729"/>
                    <p:cNvSpPr>
                      <a:spLocks/>
                    </p:cNvSpPr>
                    <p:nvPr/>
                  </p:nvSpPr>
                  <p:spPr bwMode="auto">
                    <a:xfrm>
                      <a:off x="2553" y="3855"/>
                      <a:ext cx="335" cy="9"/>
                    </a:xfrm>
                    <a:custGeom>
                      <a:avLst/>
                      <a:gdLst>
                        <a:gd name="T0" fmla="*/ 1 w 669"/>
                        <a:gd name="T1" fmla="*/ 0 h 17"/>
                        <a:gd name="T2" fmla="*/ 0 w 669"/>
                        <a:gd name="T3" fmla="*/ 2 h 17"/>
                        <a:gd name="T4" fmla="*/ 42 w 669"/>
                        <a:gd name="T5" fmla="*/ 2 h 17"/>
                        <a:gd name="T6" fmla="*/ 42 w 669"/>
                        <a:gd name="T7" fmla="*/ 0 h 17"/>
                        <a:gd name="T8" fmla="*/ 1 w 669"/>
                        <a:gd name="T9" fmla="*/ 0 h 17"/>
                        <a:gd name="T10" fmla="*/ 0 60000 65536"/>
                        <a:gd name="T11" fmla="*/ 0 60000 65536"/>
                        <a:gd name="T12" fmla="*/ 0 60000 65536"/>
                        <a:gd name="T13" fmla="*/ 0 60000 65536"/>
                        <a:gd name="T14" fmla="*/ 0 60000 65536"/>
                        <a:gd name="T15" fmla="*/ 0 w 669"/>
                        <a:gd name="T16" fmla="*/ 0 h 17"/>
                        <a:gd name="T17" fmla="*/ 669 w 669"/>
                        <a:gd name="T18" fmla="*/ 17 h 17"/>
                      </a:gdLst>
                      <a:ahLst/>
                      <a:cxnLst>
                        <a:cxn ang="T10">
                          <a:pos x="T0" y="T1"/>
                        </a:cxn>
                        <a:cxn ang="T11">
                          <a:pos x="T2" y="T3"/>
                        </a:cxn>
                        <a:cxn ang="T12">
                          <a:pos x="T4" y="T5"/>
                        </a:cxn>
                        <a:cxn ang="T13">
                          <a:pos x="T6" y="T7"/>
                        </a:cxn>
                        <a:cxn ang="T14">
                          <a:pos x="T8" y="T9"/>
                        </a:cxn>
                      </a:cxnLst>
                      <a:rect l="T15" t="T16" r="T17" b="T18"/>
                      <a:pathLst>
                        <a:path w="669" h="17">
                          <a:moveTo>
                            <a:pt x="8" y="0"/>
                          </a:moveTo>
                          <a:lnTo>
                            <a:pt x="0" y="17"/>
                          </a:lnTo>
                          <a:lnTo>
                            <a:pt x="669" y="17"/>
                          </a:lnTo>
                          <a:lnTo>
                            <a:pt x="657" y="0"/>
                          </a:lnTo>
                          <a:lnTo>
                            <a:pt x="8" y="0"/>
                          </a:lnTo>
                          <a:close/>
                        </a:path>
                      </a:pathLst>
                    </a:custGeom>
                    <a:solidFill>
                      <a:srgbClr val="808080"/>
                    </a:solidFill>
                    <a:ln w="9525">
                      <a:noFill/>
                      <a:round/>
                      <a:headEnd/>
                      <a:tailEnd/>
                    </a:ln>
                  </p:spPr>
                  <p:txBody>
                    <a:bodyPr/>
                    <a:lstStyle/>
                    <a:p>
                      <a:endParaRPr lang="en-US" sz="1600"/>
                    </a:p>
                  </p:txBody>
                </p:sp>
                <p:sp>
                  <p:nvSpPr>
                    <p:cNvPr id="98" name="Freeform 730"/>
                    <p:cNvSpPr>
                      <a:spLocks/>
                    </p:cNvSpPr>
                    <p:nvPr/>
                  </p:nvSpPr>
                  <p:spPr bwMode="auto">
                    <a:xfrm>
                      <a:off x="2553" y="4049"/>
                      <a:ext cx="332" cy="9"/>
                    </a:xfrm>
                    <a:custGeom>
                      <a:avLst/>
                      <a:gdLst>
                        <a:gd name="T0" fmla="*/ 1 w 662"/>
                        <a:gd name="T1" fmla="*/ 2 h 17"/>
                        <a:gd name="T2" fmla="*/ 0 w 662"/>
                        <a:gd name="T3" fmla="*/ 0 h 17"/>
                        <a:gd name="T4" fmla="*/ 42 w 662"/>
                        <a:gd name="T5" fmla="*/ 0 h 17"/>
                        <a:gd name="T6" fmla="*/ 41 w 662"/>
                        <a:gd name="T7" fmla="*/ 2 h 17"/>
                        <a:gd name="T8" fmla="*/ 1 w 662"/>
                        <a:gd name="T9" fmla="*/ 2 h 17"/>
                        <a:gd name="T10" fmla="*/ 0 60000 65536"/>
                        <a:gd name="T11" fmla="*/ 0 60000 65536"/>
                        <a:gd name="T12" fmla="*/ 0 60000 65536"/>
                        <a:gd name="T13" fmla="*/ 0 60000 65536"/>
                        <a:gd name="T14" fmla="*/ 0 60000 65536"/>
                        <a:gd name="T15" fmla="*/ 0 w 662"/>
                        <a:gd name="T16" fmla="*/ 0 h 17"/>
                        <a:gd name="T17" fmla="*/ 662 w 662"/>
                        <a:gd name="T18" fmla="*/ 17 h 17"/>
                      </a:gdLst>
                      <a:ahLst/>
                      <a:cxnLst>
                        <a:cxn ang="T10">
                          <a:pos x="T0" y="T1"/>
                        </a:cxn>
                        <a:cxn ang="T11">
                          <a:pos x="T2" y="T3"/>
                        </a:cxn>
                        <a:cxn ang="T12">
                          <a:pos x="T4" y="T5"/>
                        </a:cxn>
                        <a:cxn ang="T13">
                          <a:pos x="T6" y="T7"/>
                        </a:cxn>
                        <a:cxn ang="T14">
                          <a:pos x="T8" y="T9"/>
                        </a:cxn>
                      </a:cxnLst>
                      <a:rect l="T15" t="T16" r="T17" b="T18"/>
                      <a:pathLst>
                        <a:path w="662" h="17">
                          <a:moveTo>
                            <a:pt x="8" y="17"/>
                          </a:moveTo>
                          <a:lnTo>
                            <a:pt x="0" y="0"/>
                          </a:lnTo>
                          <a:lnTo>
                            <a:pt x="662" y="0"/>
                          </a:lnTo>
                          <a:lnTo>
                            <a:pt x="652" y="17"/>
                          </a:lnTo>
                          <a:lnTo>
                            <a:pt x="8" y="17"/>
                          </a:lnTo>
                          <a:close/>
                        </a:path>
                      </a:pathLst>
                    </a:custGeom>
                    <a:solidFill>
                      <a:srgbClr val="808080"/>
                    </a:solidFill>
                    <a:ln w="9525">
                      <a:noFill/>
                      <a:round/>
                      <a:headEnd/>
                      <a:tailEnd/>
                    </a:ln>
                  </p:spPr>
                  <p:txBody>
                    <a:bodyPr/>
                    <a:lstStyle/>
                    <a:p>
                      <a:endParaRPr lang="en-US" sz="1600"/>
                    </a:p>
                  </p:txBody>
                </p:sp>
                <p:sp>
                  <p:nvSpPr>
                    <p:cNvPr id="99" name="Freeform 731"/>
                    <p:cNvSpPr>
                      <a:spLocks/>
                    </p:cNvSpPr>
                    <p:nvPr/>
                  </p:nvSpPr>
                  <p:spPr bwMode="auto">
                    <a:xfrm>
                      <a:off x="2555" y="3898"/>
                      <a:ext cx="332" cy="9"/>
                    </a:xfrm>
                    <a:custGeom>
                      <a:avLst/>
                      <a:gdLst>
                        <a:gd name="T0" fmla="*/ 1 w 663"/>
                        <a:gd name="T1" fmla="*/ 0 h 18"/>
                        <a:gd name="T2" fmla="*/ 0 w 663"/>
                        <a:gd name="T3" fmla="*/ 1 h 18"/>
                        <a:gd name="T4" fmla="*/ 42 w 663"/>
                        <a:gd name="T5" fmla="*/ 1 h 18"/>
                        <a:gd name="T6" fmla="*/ 41 w 663"/>
                        <a:gd name="T7" fmla="*/ 0 h 18"/>
                        <a:gd name="T8" fmla="*/ 1 w 663"/>
                        <a:gd name="T9" fmla="*/ 0 h 18"/>
                        <a:gd name="T10" fmla="*/ 0 60000 65536"/>
                        <a:gd name="T11" fmla="*/ 0 60000 65536"/>
                        <a:gd name="T12" fmla="*/ 0 60000 65536"/>
                        <a:gd name="T13" fmla="*/ 0 60000 65536"/>
                        <a:gd name="T14" fmla="*/ 0 60000 65536"/>
                        <a:gd name="T15" fmla="*/ 0 w 663"/>
                        <a:gd name="T16" fmla="*/ 0 h 18"/>
                        <a:gd name="T17" fmla="*/ 663 w 663"/>
                        <a:gd name="T18" fmla="*/ 18 h 18"/>
                      </a:gdLst>
                      <a:ahLst/>
                      <a:cxnLst>
                        <a:cxn ang="T10">
                          <a:pos x="T0" y="T1"/>
                        </a:cxn>
                        <a:cxn ang="T11">
                          <a:pos x="T2" y="T3"/>
                        </a:cxn>
                        <a:cxn ang="T12">
                          <a:pos x="T4" y="T5"/>
                        </a:cxn>
                        <a:cxn ang="T13">
                          <a:pos x="T6" y="T7"/>
                        </a:cxn>
                        <a:cxn ang="T14">
                          <a:pos x="T8" y="T9"/>
                        </a:cxn>
                      </a:cxnLst>
                      <a:rect l="T15" t="T16" r="T17" b="T18"/>
                      <a:pathLst>
                        <a:path w="663" h="18">
                          <a:moveTo>
                            <a:pt x="8" y="0"/>
                          </a:moveTo>
                          <a:lnTo>
                            <a:pt x="0" y="18"/>
                          </a:lnTo>
                          <a:lnTo>
                            <a:pt x="663" y="18"/>
                          </a:lnTo>
                          <a:lnTo>
                            <a:pt x="652" y="0"/>
                          </a:lnTo>
                          <a:lnTo>
                            <a:pt x="8" y="0"/>
                          </a:lnTo>
                          <a:close/>
                        </a:path>
                      </a:pathLst>
                    </a:custGeom>
                    <a:solidFill>
                      <a:srgbClr val="C0C0C0"/>
                    </a:solidFill>
                    <a:ln w="9525">
                      <a:noFill/>
                      <a:round/>
                      <a:headEnd/>
                      <a:tailEnd/>
                    </a:ln>
                  </p:spPr>
                  <p:txBody>
                    <a:bodyPr/>
                    <a:lstStyle/>
                    <a:p>
                      <a:endParaRPr lang="en-US" sz="1600"/>
                    </a:p>
                  </p:txBody>
                </p:sp>
                <p:sp>
                  <p:nvSpPr>
                    <p:cNvPr id="100" name="Freeform 732"/>
                    <p:cNvSpPr>
                      <a:spLocks/>
                    </p:cNvSpPr>
                    <p:nvPr/>
                  </p:nvSpPr>
                  <p:spPr bwMode="auto">
                    <a:xfrm>
                      <a:off x="2557" y="3945"/>
                      <a:ext cx="331" cy="8"/>
                    </a:xfrm>
                    <a:custGeom>
                      <a:avLst/>
                      <a:gdLst>
                        <a:gd name="T0" fmla="*/ 0 w 664"/>
                        <a:gd name="T1" fmla="*/ 0 h 18"/>
                        <a:gd name="T2" fmla="*/ 0 w 664"/>
                        <a:gd name="T3" fmla="*/ 1 h 18"/>
                        <a:gd name="T4" fmla="*/ 41 w 664"/>
                        <a:gd name="T5" fmla="*/ 1 h 18"/>
                        <a:gd name="T6" fmla="*/ 40 w 664"/>
                        <a:gd name="T7" fmla="*/ 0 h 18"/>
                        <a:gd name="T8" fmla="*/ 0 w 664"/>
                        <a:gd name="T9" fmla="*/ 0 h 18"/>
                        <a:gd name="T10" fmla="*/ 0 60000 65536"/>
                        <a:gd name="T11" fmla="*/ 0 60000 65536"/>
                        <a:gd name="T12" fmla="*/ 0 60000 65536"/>
                        <a:gd name="T13" fmla="*/ 0 60000 65536"/>
                        <a:gd name="T14" fmla="*/ 0 60000 65536"/>
                        <a:gd name="T15" fmla="*/ 0 w 664"/>
                        <a:gd name="T16" fmla="*/ 0 h 18"/>
                        <a:gd name="T17" fmla="*/ 664 w 664"/>
                        <a:gd name="T18" fmla="*/ 18 h 18"/>
                      </a:gdLst>
                      <a:ahLst/>
                      <a:cxnLst>
                        <a:cxn ang="T10">
                          <a:pos x="T0" y="T1"/>
                        </a:cxn>
                        <a:cxn ang="T11">
                          <a:pos x="T2" y="T3"/>
                        </a:cxn>
                        <a:cxn ang="T12">
                          <a:pos x="T4" y="T5"/>
                        </a:cxn>
                        <a:cxn ang="T13">
                          <a:pos x="T6" y="T7"/>
                        </a:cxn>
                        <a:cxn ang="T14">
                          <a:pos x="T8" y="T9"/>
                        </a:cxn>
                      </a:cxnLst>
                      <a:rect l="T15" t="T16" r="T17" b="T18"/>
                      <a:pathLst>
                        <a:path w="664" h="18">
                          <a:moveTo>
                            <a:pt x="9" y="0"/>
                          </a:moveTo>
                          <a:lnTo>
                            <a:pt x="0" y="18"/>
                          </a:lnTo>
                          <a:lnTo>
                            <a:pt x="664" y="18"/>
                          </a:lnTo>
                          <a:lnTo>
                            <a:pt x="653" y="0"/>
                          </a:lnTo>
                          <a:lnTo>
                            <a:pt x="9" y="0"/>
                          </a:lnTo>
                          <a:close/>
                        </a:path>
                      </a:pathLst>
                    </a:custGeom>
                    <a:solidFill>
                      <a:srgbClr val="C0C0C0"/>
                    </a:solidFill>
                    <a:ln w="9525">
                      <a:noFill/>
                      <a:round/>
                      <a:headEnd/>
                      <a:tailEnd/>
                    </a:ln>
                  </p:spPr>
                  <p:txBody>
                    <a:bodyPr/>
                    <a:lstStyle/>
                    <a:p>
                      <a:endParaRPr lang="en-US" sz="1600"/>
                    </a:p>
                  </p:txBody>
                </p:sp>
                <p:sp>
                  <p:nvSpPr>
                    <p:cNvPr id="101" name="Freeform 733"/>
                    <p:cNvSpPr>
                      <a:spLocks/>
                    </p:cNvSpPr>
                    <p:nvPr/>
                  </p:nvSpPr>
                  <p:spPr bwMode="auto">
                    <a:xfrm>
                      <a:off x="2554" y="3990"/>
                      <a:ext cx="333" cy="11"/>
                    </a:xfrm>
                    <a:custGeom>
                      <a:avLst/>
                      <a:gdLst>
                        <a:gd name="T0" fmla="*/ 1 w 666"/>
                        <a:gd name="T1" fmla="*/ 0 h 21"/>
                        <a:gd name="T2" fmla="*/ 0 w 666"/>
                        <a:gd name="T3" fmla="*/ 2 h 21"/>
                        <a:gd name="T4" fmla="*/ 42 w 666"/>
                        <a:gd name="T5" fmla="*/ 2 h 21"/>
                        <a:gd name="T6" fmla="*/ 41 w 666"/>
                        <a:gd name="T7" fmla="*/ 0 h 21"/>
                        <a:gd name="T8" fmla="*/ 1 w 666"/>
                        <a:gd name="T9" fmla="*/ 0 h 21"/>
                        <a:gd name="T10" fmla="*/ 0 60000 65536"/>
                        <a:gd name="T11" fmla="*/ 0 60000 65536"/>
                        <a:gd name="T12" fmla="*/ 0 60000 65536"/>
                        <a:gd name="T13" fmla="*/ 0 60000 65536"/>
                        <a:gd name="T14" fmla="*/ 0 60000 65536"/>
                        <a:gd name="T15" fmla="*/ 0 w 666"/>
                        <a:gd name="T16" fmla="*/ 0 h 21"/>
                        <a:gd name="T17" fmla="*/ 666 w 666"/>
                        <a:gd name="T18" fmla="*/ 21 h 21"/>
                      </a:gdLst>
                      <a:ahLst/>
                      <a:cxnLst>
                        <a:cxn ang="T10">
                          <a:pos x="T0" y="T1"/>
                        </a:cxn>
                        <a:cxn ang="T11">
                          <a:pos x="T2" y="T3"/>
                        </a:cxn>
                        <a:cxn ang="T12">
                          <a:pos x="T4" y="T5"/>
                        </a:cxn>
                        <a:cxn ang="T13">
                          <a:pos x="T6" y="T7"/>
                        </a:cxn>
                        <a:cxn ang="T14">
                          <a:pos x="T8" y="T9"/>
                        </a:cxn>
                      </a:cxnLst>
                      <a:rect l="T15" t="T16" r="T17" b="T18"/>
                      <a:pathLst>
                        <a:path w="666" h="21">
                          <a:moveTo>
                            <a:pt x="11" y="0"/>
                          </a:moveTo>
                          <a:lnTo>
                            <a:pt x="0" y="21"/>
                          </a:lnTo>
                          <a:lnTo>
                            <a:pt x="666" y="19"/>
                          </a:lnTo>
                          <a:lnTo>
                            <a:pt x="655" y="0"/>
                          </a:lnTo>
                          <a:lnTo>
                            <a:pt x="11" y="0"/>
                          </a:lnTo>
                          <a:close/>
                        </a:path>
                      </a:pathLst>
                    </a:custGeom>
                    <a:solidFill>
                      <a:srgbClr val="C0C0C0"/>
                    </a:solidFill>
                    <a:ln w="9525">
                      <a:noFill/>
                      <a:round/>
                      <a:headEnd/>
                      <a:tailEnd/>
                    </a:ln>
                  </p:spPr>
                  <p:txBody>
                    <a:bodyPr/>
                    <a:lstStyle/>
                    <a:p>
                      <a:endParaRPr lang="en-US" sz="1600"/>
                    </a:p>
                  </p:txBody>
                </p:sp>
                <p:sp>
                  <p:nvSpPr>
                    <p:cNvPr id="102" name="Freeform 734"/>
                    <p:cNvSpPr>
                      <a:spLocks/>
                    </p:cNvSpPr>
                    <p:nvPr/>
                  </p:nvSpPr>
                  <p:spPr bwMode="auto">
                    <a:xfrm>
                      <a:off x="2554" y="4037"/>
                      <a:ext cx="331" cy="9"/>
                    </a:xfrm>
                    <a:custGeom>
                      <a:avLst/>
                      <a:gdLst>
                        <a:gd name="T0" fmla="*/ 0 w 663"/>
                        <a:gd name="T1" fmla="*/ 0 h 17"/>
                        <a:gd name="T2" fmla="*/ 0 w 663"/>
                        <a:gd name="T3" fmla="*/ 2 h 17"/>
                        <a:gd name="T4" fmla="*/ 41 w 663"/>
                        <a:gd name="T5" fmla="*/ 2 h 17"/>
                        <a:gd name="T6" fmla="*/ 40 w 663"/>
                        <a:gd name="T7" fmla="*/ 0 h 17"/>
                        <a:gd name="T8" fmla="*/ 0 w 663"/>
                        <a:gd name="T9" fmla="*/ 0 h 17"/>
                        <a:gd name="T10" fmla="*/ 0 60000 65536"/>
                        <a:gd name="T11" fmla="*/ 0 60000 65536"/>
                        <a:gd name="T12" fmla="*/ 0 60000 65536"/>
                        <a:gd name="T13" fmla="*/ 0 60000 65536"/>
                        <a:gd name="T14" fmla="*/ 0 60000 65536"/>
                        <a:gd name="T15" fmla="*/ 0 w 663"/>
                        <a:gd name="T16" fmla="*/ 0 h 17"/>
                        <a:gd name="T17" fmla="*/ 663 w 663"/>
                        <a:gd name="T18" fmla="*/ 17 h 17"/>
                      </a:gdLst>
                      <a:ahLst/>
                      <a:cxnLst>
                        <a:cxn ang="T10">
                          <a:pos x="T0" y="T1"/>
                        </a:cxn>
                        <a:cxn ang="T11">
                          <a:pos x="T2" y="T3"/>
                        </a:cxn>
                        <a:cxn ang="T12">
                          <a:pos x="T4" y="T5"/>
                        </a:cxn>
                        <a:cxn ang="T13">
                          <a:pos x="T6" y="T7"/>
                        </a:cxn>
                        <a:cxn ang="T14">
                          <a:pos x="T8" y="T9"/>
                        </a:cxn>
                      </a:cxnLst>
                      <a:rect l="T15" t="T16" r="T17" b="T18"/>
                      <a:pathLst>
                        <a:path w="663" h="17">
                          <a:moveTo>
                            <a:pt x="9" y="0"/>
                          </a:moveTo>
                          <a:lnTo>
                            <a:pt x="0" y="17"/>
                          </a:lnTo>
                          <a:lnTo>
                            <a:pt x="663" y="17"/>
                          </a:lnTo>
                          <a:lnTo>
                            <a:pt x="653" y="0"/>
                          </a:lnTo>
                          <a:lnTo>
                            <a:pt x="9" y="0"/>
                          </a:lnTo>
                          <a:close/>
                        </a:path>
                      </a:pathLst>
                    </a:custGeom>
                    <a:solidFill>
                      <a:srgbClr val="C0C0C0"/>
                    </a:solidFill>
                    <a:ln w="9525">
                      <a:noFill/>
                      <a:round/>
                      <a:headEnd/>
                      <a:tailEnd/>
                    </a:ln>
                  </p:spPr>
                  <p:txBody>
                    <a:bodyPr/>
                    <a:lstStyle/>
                    <a:p>
                      <a:endParaRPr lang="en-US" sz="1600"/>
                    </a:p>
                  </p:txBody>
                </p:sp>
                <p:sp>
                  <p:nvSpPr>
                    <p:cNvPr id="103" name="Freeform 735"/>
                    <p:cNvSpPr>
                      <a:spLocks/>
                    </p:cNvSpPr>
                    <p:nvPr/>
                  </p:nvSpPr>
                  <p:spPr bwMode="auto">
                    <a:xfrm>
                      <a:off x="2557" y="3956"/>
                      <a:ext cx="331" cy="12"/>
                    </a:xfrm>
                    <a:custGeom>
                      <a:avLst/>
                      <a:gdLst>
                        <a:gd name="T0" fmla="*/ 0 w 663"/>
                        <a:gd name="T1" fmla="*/ 1 h 25"/>
                        <a:gd name="T2" fmla="*/ 0 w 663"/>
                        <a:gd name="T3" fmla="*/ 0 h 25"/>
                        <a:gd name="T4" fmla="*/ 41 w 663"/>
                        <a:gd name="T5" fmla="*/ 0 h 25"/>
                        <a:gd name="T6" fmla="*/ 40 w 663"/>
                        <a:gd name="T7" fmla="*/ 1 h 25"/>
                        <a:gd name="T8" fmla="*/ 0 w 663"/>
                        <a:gd name="T9" fmla="*/ 1 h 25"/>
                        <a:gd name="T10" fmla="*/ 0 60000 65536"/>
                        <a:gd name="T11" fmla="*/ 0 60000 65536"/>
                        <a:gd name="T12" fmla="*/ 0 60000 65536"/>
                        <a:gd name="T13" fmla="*/ 0 60000 65536"/>
                        <a:gd name="T14" fmla="*/ 0 60000 65536"/>
                        <a:gd name="T15" fmla="*/ 0 w 663"/>
                        <a:gd name="T16" fmla="*/ 0 h 25"/>
                        <a:gd name="T17" fmla="*/ 663 w 663"/>
                        <a:gd name="T18" fmla="*/ 25 h 25"/>
                      </a:gdLst>
                      <a:ahLst/>
                      <a:cxnLst>
                        <a:cxn ang="T10">
                          <a:pos x="T0" y="T1"/>
                        </a:cxn>
                        <a:cxn ang="T11">
                          <a:pos x="T2" y="T3"/>
                        </a:cxn>
                        <a:cxn ang="T12">
                          <a:pos x="T4" y="T5"/>
                        </a:cxn>
                        <a:cxn ang="T13">
                          <a:pos x="T6" y="T7"/>
                        </a:cxn>
                        <a:cxn ang="T14">
                          <a:pos x="T8" y="T9"/>
                        </a:cxn>
                      </a:cxnLst>
                      <a:rect l="T15" t="T16" r="T17" b="T18"/>
                      <a:pathLst>
                        <a:path w="663" h="25">
                          <a:moveTo>
                            <a:pt x="9" y="25"/>
                          </a:moveTo>
                          <a:lnTo>
                            <a:pt x="0" y="0"/>
                          </a:lnTo>
                          <a:lnTo>
                            <a:pt x="663" y="0"/>
                          </a:lnTo>
                          <a:lnTo>
                            <a:pt x="651" y="25"/>
                          </a:lnTo>
                          <a:lnTo>
                            <a:pt x="9" y="25"/>
                          </a:lnTo>
                          <a:close/>
                        </a:path>
                      </a:pathLst>
                    </a:custGeom>
                    <a:solidFill>
                      <a:srgbClr val="606060"/>
                    </a:solidFill>
                    <a:ln w="9525">
                      <a:noFill/>
                      <a:round/>
                      <a:headEnd/>
                      <a:tailEnd/>
                    </a:ln>
                  </p:spPr>
                  <p:txBody>
                    <a:bodyPr/>
                    <a:lstStyle/>
                    <a:p>
                      <a:endParaRPr lang="en-US" sz="1600"/>
                    </a:p>
                  </p:txBody>
                </p:sp>
                <p:sp>
                  <p:nvSpPr>
                    <p:cNvPr id="104" name="Freeform 736"/>
                    <p:cNvSpPr>
                      <a:spLocks/>
                    </p:cNvSpPr>
                    <p:nvPr/>
                  </p:nvSpPr>
                  <p:spPr bwMode="auto">
                    <a:xfrm>
                      <a:off x="2554" y="4003"/>
                      <a:ext cx="333" cy="13"/>
                    </a:xfrm>
                    <a:custGeom>
                      <a:avLst/>
                      <a:gdLst>
                        <a:gd name="T0" fmla="*/ 1 w 666"/>
                        <a:gd name="T1" fmla="*/ 2 h 25"/>
                        <a:gd name="T2" fmla="*/ 0 w 666"/>
                        <a:gd name="T3" fmla="*/ 0 h 25"/>
                        <a:gd name="T4" fmla="*/ 42 w 666"/>
                        <a:gd name="T5" fmla="*/ 0 h 25"/>
                        <a:gd name="T6" fmla="*/ 41 w 666"/>
                        <a:gd name="T7" fmla="*/ 2 h 25"/>
                        <a:gd name="T8" fmla="*/ 1 w 666"/>
                        <a:gd name="T9" fmla="*/ 2 h 25"/>
                        <a:gd name="T10" fmla="*/ 0 60000 65536"/>
                        <a:gd name="T11" fmla="*/ 0 60000 65536"/>
                        <a:gd name="T12" fmla="*/ 0 60000 65536"/>
                        <a:gd name="T13" fmla="*/ 0 60000 65536"/>
                        <a:gd name="T14" fmla="*/ 0 60000 65536"/>
                        <a:gd name="T15" fmla="*/ 0 w 666"/>
                        <a:gd name="T16" fmla="*/ 0 h 25"/>
                        <a:gd name="T17" fmla="*/ 666 w 666"/>
                        <a:gd name="T18" fmla="*/ 25 h 25"/>
                      </a:gdLst>
                      <a:ahLst/>
                      <a:cxnLst>
                        <a:cxn ang="T10">
                          <a:pos x="T0" y="T1"/>
                        </a:cxn>
                        <a:cxn ang="T11">
                          <a:pos x="T2" y="T3"/>
                        </a:cxn>
                        <a:cxn ang="T12">
                          <a:pos x="T4" y="T5"/>
                        </a:cxn>
                        <a:cxn ang="T13">
                          <a:pos x="T6" y="T7"/>
                        </a:cxn>
                        <a:cxn ang="T14">
                          <a:pos x="T8" y="T9"/>
                        </a:cxn>
                      </a:cxnLst>
                      <a:rect l="T15" t="T16" r="T17" b="T18"/>
                      <a:pathLst>
                        <a:path w="666" h="25">
                          <a:moveTo>
                            <a:pt x="9" y="25"/>
                          </a:moveTo>
                          <a:lnTo>
                            <a:pt x="0" y="0"/>
                          </a:lnTo>
                          <a:lnTo>
                            <a:pt x="666" y="0"/>
                          </a:lnTo>
                          <a:lnTo>
                            <a:pt x="654" y="25"/>
                          </a:lnTo>
                          <a:lnTo>
                            <a:pt x="9" y="25"/>
                          </a:lnTo>
                          <a:close/>
                        </a:path>
                      </a:pathLst>
                    </a:custGeom>
                    <a:solidFill>
                      <a:srgbClr val="606060"/>
                    </a:solidFill>
                    <a:ln w="9525">
                      <a:noFill/>
                      <a:round/>
                      <a:headEnd/>
                      <a:tailEnd/>
                    </a:ln>
                  </p:spPr>
                  <p:txBody>
                    <a:bodyPr/>
                    <a:lstStyle/>
                    <a:p>
                      <a:endParaRPr lang="en-US" sz="1600"/>
                    </a:p>
                  </p:txBody>
                </p:sp>
                <p:sp>
                  <p:nvSpPr>
                    <p:cNvPr id="105" name="Freeform 737"/>
                    <p:cNvSpPr>
                      <a:spLocks/>
                    </p:cNvSpPr>
                    <p:nvPr/>
                  </p:nvSpPr>
                  <p:spPr bwMode="auto">
                    <a:xfrm>
                      <a:off x="2556" y="3908"/>
                      <a:ext cx="331" cy="14"/>
                    </a:xfrm>
                    <a:custGeom>
                      <a:avLst/>
                      <a:gdLst>
                        <a:gd name="T0" fmla="*/ 1 w 662"/>
                        <a:gd name="T1" fmla="*/ 1 h 29"/>
                        <a:gd name="T2" fmla="*/ 0 w 662"/>
                        <a:gd name="T3" fmla="*/ 0 h 29"/>
                        <a:gd name="T4" fmla="*/ 41 w 662"/>
                        <a:gd name="T5" fmla="*/ 0 h 29"/>
                        <a:gd name="T6" fmla="*/ 41 w 662"/>
                        <a:gd name="T7" fmla="*/ 1 h 29"/>
                        <a:gd name="T8" fmla="*/ 1 w 662"/>
                        <a:gd name="T9" fmla="*/ 1 h 29"/>
                        <a:gd name="T10" fmla="*/ 0 60000 65536"/>
                        <a:gd name="T11" fmla="*/ 0 60000 65536"/>
                        <a:gd name="T12" fmla="*/ 0 60000 65536"/>
                        <a:gd name="T13" fmla="*/ 0 60000 65536"/>
                        <a:gd name="T14" fmla="*/ 0 60000 65536"/>
                        <a:gd name="T15" fmla="*/ 0 w 662"/>
                        <a:gd name="T16" fmla="*/ 0 h 29"/>
                        <a:gd name="T17" fmla="*/ 662 w 662"/>
                        <a:gd name="T18" fmla="*/ 29 h 29"/>
                      </a:gdLst>
                      <a:ahLst/>
                      <a:cxnLst>
                        <a:cxn ang="T10">
                          <a:pos x="T0" y="T1"/>
                        </a:cxn>
                        <a:cxn ang="T11">
                          <a:pos x="T2" y="T3"/>
                        </a:cxn>
                        <a:cxn ang="T12">
                          <a:pos x="T4" y="T5"/>
                        </a:cxn>
                        <a:cxn ang="T13">
                          <a:pos x="T6" y="T7"/>
                        </a:cxn>
                        <a:cxn ang="T14">
                          <a:pos x="T8" y="T9"/>
                        </a:cxn>
                      </a:cxnLst>
                      <a:rect l="T15" t="T16" r="T17" b="T18"/>
                      <a:pathLst>
                        <a:path w="662" h="29">
                          <a:moveTo>
                            <a:pt x="7" y="29"/>
                          </a:moveTo>
                          <a:lnTo>
                            <a:pt x="0" y="0"/>
                          </a:lnTo>
                          <a:lnTo>
                            <a:pt x="662" y="0"/>
                          </a:lnTo>
                          <a:lnTo>
                            <a:pt x="652" y="29"/>
                          </a:lnTo>
                          <a:lnTo>
                            <a:pt x="7" y="29"/>
                          </a:lnTo>
                          <a:close/>
                        </a:path>
                      </a:pathLst>
                    </a:custGeom>
                    <a:solidFill>
                      <a:srgbClr val="606060"/>
                    </a:solidFill>
                    <a:ln w="9525">
                      <a:noFill/>
                      <a:round/>
                      <a:headEnd/>
                      <a:tailEnd/>
                    </a:ln>
                  </p:spPr>
                  <p:txBody>
                    <a:bodyPr/>
                    <a:lstStyle/>
                    <a:p>
                      <a:endParaRPr lang="en-US" sz="1600"/>
                    </a:p>
                  </p:txBody>
                </p:sp>
                <p:sp>
                  <p:nvSpPr>
                    <p:cNvPr id="106" name="Freeform 738"/>
                    <p:cNvSpPr>
                      <a:spLocks/>
                    </p:cNvSpPr>
                    <p:nvPr/>
                  </p:nvSpPr>
                  <p:spPr bwMode="auto">
                    <a:xfrm>
                      <a:off x="2555" y="3865"/>
                      <a:ext cx="330" cy="12"/>
                    </a:xfrm>
                    <a:custGeom>
                      <a:avLst/>
                      <a:gdLst>
                        <a:gd name="T0" fmla="*/ 1 w 660"/>
                        <a:gd name="T1" fmla="*/ 2 h 23"/>
                        <a:gd name="T2" fmla="*/ 0 w 660"/>
                        <a:gd name="T3" fmla="*/ 0 h 23"/>
                        <a:gd name="T4" fmla="*/ 41 w 660"/>
                        <a:gd name="T5" fmla="*/ 0 h 23"/>
                        <a:gd name="T6" fmla="*/ 41 w 660"/>
                        <a:gd name="T7" fmla="*/ 2 h 23"/>
                        <a:gd name="T8" fmla="*/ 1 w 660"/>
                        <a:gd name="T9" fmla="*/ 2 h 23"/>
                        <a:gd name="T10" fmla="*/ 0 60000 65536"/>
                        <a:gd name="T11" fmla="*/ 0 60000 65536"/>
                        <a:gd name="T12" fmla="*/ 0 60000 65536"/>
                        <a:gd name="T13" fmla="*/ 0 60000 65536"/>
                        <a:gd name="T14" fmla="*/ 0 60000 65536"/>
                        <a:gd name="T15" fmla="*/ 0 w 660"/>
                        <a:gd name="T16" fmla="*/ 0 h 23"/>
                        <a:gd name="T17" fmla="*/ 660 w 660"/>
                        <a:gd name="T18" fmla="*/ 23 h 23"/>
                      </a:gdLst>
                      <a:ahLst/>
                      <a:cxnLst>
                        <a:cxn ang="T10">
                          <a:pos x="T0" y="T1"/>
                        </a:cxn>
                        <a:cxn ang="T11">
                          <a:pos x="T2" y="T3"/>
                        </a:cxn>
                        <a:cxn ang="T12">
                          <a:pos x="T4" y="T5"/>
                        </a:cxn>
                        <a:cxn ang="T13">
                          <a:pos x="T6" y="T7"/>
                        </a:cxn>
                        <a:cxn ang="T14">
                          <a:pos x="T8" y="T9"/>
                        </a:cxn>
                      </a:cxnLst>
                      <a:rect l="T15" t="T16" r="T17" b="T18"/>
                      <a:pathLst>
                        <a:path w="660" h="23">
                          <a:moveTo>
                            <a:pt x="7" y="23"/>
                          </a:moveTo>
                          <a:lnTo>
                            <a:pt x="0" y="0"/>
                          </a:lnTo>
                          <a:lnTo>
                            <a:pt x="660" y="0"/>
                          </a:lnTo>
                          <a:lnTo>
                            <a:pt x="651" y="23"/>
                          </a:lnTo>
                          <a:lnTo>
                            <a:pt x="7" y="23"/>
                          </a:lnTo>
                          <a:close/>
                        </a:path>
                      </a:pathLst>
                    </a:custGeom>
                    <a:solidFill>
                      <a:srgbClr val="606060"/>
                    </a:solidFill>
                    <a:ln w="9525">
                      <a:noFill/>
                      <a:round/>
                      <a:headEnd/>
                      <a:tailEnd/>
                    </a:ln>
                  </p:spPr>
                  <p:txBody>
                    <a:bodyPr/>
                    <a:lstStyle/>
                    <a:p>
                      <a:endParaRPr lang="en-US" sz="1600"/>
                    </a:p>
                  </p:txBody>
                </p:sp>
              </p:grpSp>
            </p:grpSp>
            <p:grpSp>
              <p:nvGrpSpPr>
                <p:cNvPr id="111" name="Group 739"/>
                <p:cNvGrpSpPr>
                  <a:grpSpLocks/>
                </p:cNvGrpSpPr>
                <p:nvPr/>
              </p:nvGrpSpPr>
              <p:grpSpPr bwMode="auto">
                <a:xfrm>
                  <a:off x="2562" y="2990"/>
                  <a:ext cx="320" cy="202"/>
                  <a:chOff x="2562" y="2990"/>
                  <a:chExt cx="320" cy="202"/>
                </a:xfrm>
              </p:grpSpPr>
              <p:grpSp>
                <p:nvGrpSpPr>
                  <p:cNvPr id="112" name="Group 740"/>
                  <p:cNvGrpSpPr>
                    <a:grpSpLocks/>
                  </p:cNvGrpSpPr>
                  <p:nvPr/>
                </p:nvGrpSpPr>
                <p:grpSpPr bwMode="auto">
                  <a:xfrm>
                    <a:off x="2562" y="2990"/>
                    <a:ext cx="320" cy="202"/>
                    <a:chOff x="2562" y="2990"/>
                    <a:chExt cx="320" cy="202"/>
                  </a:xfrm>
                </p:grpSpPr>
                <p:sp>
                  <p:nvSpPr>
                    <p:cNvPr id="85" name="Rectangle 741"/>
                    <p:cNvSpPr>
                      <a:spLocks noChangeArrowheads="1"/>
                    </p:cNvSpPr>
                    <p:nvPr/>
                  </p:nvSpPr>
                  <p:spPr bwMode="auto">
                    <a:xfrm>
                      <a:off x="2562" y="2990"/>
                      <a:ext cx="317" cy="202"/>
                    </a:xfrm>
                    <a:prstGeom prst="rect">
                      <a:avLst/>
                    </a:prstGeom>
                    <a:solidFill>
                      <a:srgbClr val="C0C0C0"/>
                    </a:solidFill>
                    <a:ln w="7938">
                      <a:solidFill>
                        <a:srgbClr val="000000"/>
                      </a:solidFill>
                      <a:miter lim="800000"/>
                      <a:headEnd/>
                      <a:tailEnd/>
                    </a:ln>
                  </p:spPr>
                  <p:txBody>
                    <a:bodyPr/>
                    <a:lstStyle/>
                    <a:p>
                      <a:endParaRPr lang="en-US" sz="1600"/>
                    </a:p>
                  </p:txBody>
                </p:sp>
                <p:sp>
                  <p:nvSpPr>
                    <p:cNvPr id="86" name="Line 742"/>
                    <p:cNvSpPr>
                      <a:spLocks noChangeShapeType="1"/>
                    </p:cNvSpPr>
                    <p:nvPr/>
                  </p:nvSpPr>
                  <p:spPr bwMode="auto">
                    <a:xfrm>
                      <a:off x="2563" y="3089"/>
                      <a:ext cx="319" cy="1"/>
                    </a:xfrm>
                    <a:prstGeom prst="line">
                      <a:avLst/>
                    </a:prstGeom>
                    <a:noFill/>
                    <a:ln w="7938">
                      <a:solidFill>
                        <a:srgbClr val="000000"/>
                      </a:solidFill>
                      <a:round/>
                      <a:headEnd/>
                      <a:tailEnd/>
                    </a:ln>
                  </p:spPr>
                  <p:txBody>
                    <a:bodyPr/>
                    <a:lstStyle/>
                    <a:p>
                      <a:endParaRPr lang="en-US" sz="1600"/>
                    </a:p>
                  </p:txBody>
                </p:sp>
              </p:grpSp>
              <p:grpSp>
                <p:nvGrpSpPr>
                  <p:cNvPr id="113" name="Group 743"/>
                  <p:cNvGrpSpPr>
                    <a:grpSpLocks/>
                  </p:cNvGrpSpPr>
                  <p:nvPr/>
                </p:nvGrpSpPr>
                <p:grpSpPr bwMode="auto">
                  <a:xfrm>
                    <a:off x="2570" y="3001"/>
                    <a:ext cx="303" cy="167"/>
                    <a:chOff x="2570" y="3001"/>
                    <a:chExt cx="303" cy="167"/>
                  </a:xfrm>
                </p:grpSpPr>
                <p:sp>
                  <p:nvSpPr>
                    <p:cNvPr id="70" name="Rectangle 744"/>
                    <p:cNvSpPr>
                      <a:spLocks noChangeArrowheads="1"/>
                    </p:cNvSpPr>
                    <p:nvPr/>
                  </p:nvSpPr>
                  <p:spPr bwMode="auto">
                    <a:xfrm>
                      <a:off x="2690" y="3001"/>
                      <a:ext cx="96" cy="75"/>
                    </a:xfrm>
                    <a:prstGeom prst="rect">
                      <a:avLst/>
                    </a:prstGeom>
                    <a:solidFill>
                      <a:srgbClr val="606060"/>
                    </a:solidFill>
                    <a:ln w="9525">
                      <a:noFill/>
                      <a:miter lim="800000"/>
                      <a:headEnd/>
                      <a:tailEnd/>
                    </a:ln>
                  </p:spPr>
                  <p:txBody>
                    <a:bodyPr/>
                    <a:lstStyle/>
                    <a:p>
                      <a:endParaRPr lang="en-US" sz="1600"/>
                    </a:p>
                  </p:txBody>
                </p:sp>
                <p:sp>
                  <p:nvSpPr>
                    <p:cNvPr id="71" name="Rectangle 745"/>
                    <p:cNvSpPr>
                      <a:spLocks noChangeArrowheads="1"/>
                    </p:cNvSpPr>
                    <p:nvPr/>
                  </p:nvSpPr>
                  <p:spPr bwMode="auto">
                    <a:xfrm>
                      <a:off x="2570" y="3023"/>
                      <a:ext cx="303" cy="8"/>
                    </a:xfrm>
                    <a:prstGeom prst="rect">
                      <a:avLst/>
                    </a:prstGeom>
                    <a:solidFill>
                      <a:srgbClr val="202020"/>
                    </a:solidFill>
                    <a:ln w="9525">
                      <a:noFill/>
                      <a:miter lim="800000"/>
                      <a:headEnd/>
                      <a:tailEnd/>
                    </a:ln>
                  </p:spPr>
                  <p:txBody>
                    <a:bodyPr/>
                    <a:lstStyle/>
                    <a:p>
                      <a:endParaRPr lang="en-US" sz="1600"/>
                    </a:p>
                  </p:txBody>
                </p:sp>
                <p:sp>
                  <p:nvSpPr>
                    <p:cNvPr id="72" name="Freeform 746"/>
                    <p:cNvSpPr>
                      <a:spLocks/>
                    </p:cNvSpPr>
                    <p:nvPr/>
                  </p:nvSpPr>
                  <p:spPr bwMode="auto">
                    <a:xfrm>
                      <a:off x="2690" y="3001"/>
                      <a:ext cx="94" cy="17"/>
                    </a:xfrm>
                    <a:custGeom>
                      <a:avLst/>
                      <a:gdLst>
                        <a:gd name="T0" fmla="*/ 0 w 189"/>
                        <a:gd name="T1" fmla="*/ 1 h 35"/>
                        <a:gd name="T2" fmla="*/ 1 w 189"/>
                        <a:gd name="T3" fmla="*/ 0 h 35"/>
                        <a:gd name="T4" fmla="*/ 10 w 189"/>
                        <a:gd name="T5" fmla="*/ 0 h 35"/>
                        <a:gd name="T6" fmla="*/ 11 w 189"/>
                        <a:gd name="T7" fmla="*/ 2 h 35"/>
                        <a:gd name="T8" fmla="*/ 11 w 189"/>
                        <a:gd name="T9" fmla="*/ 0 h 35"/>
                        <a:gd name="T10" fmla="*/ 0 w 189"/>
                        <a:gd name="T11" fmla="*/ 0 h 35"/>
                        <a:gd name="T12" fmla="*/ 0 w 189"/>
                        <a:gd name="T13" fmla="*/ 1 h 35"/>
                        <a:gd name="T14" fmla="*/ 0 60000 65536"/>
                        <a:gd name="T15" fmla="*/ 0 60000 65536"/>
                        <a:gd name="T16" fmla="*/ 0 60000 65536"/>
                        <a:gd name="T17" fmla="*/ 0 60000 65536"/>
                        <a:gd name="T18" fmla="*/ 0 60000 65536"/>
                        <a:gd name="T19" fmla="*/ 0 60000 65536"/>
                        <a:gd name="T20" fmla="*/ 0 60000 65536"/>
                        <a:gd name="T21" fmla="*/ 0 w 189"/>
                        <a:gd name="T22" fmla="*/ 0 h 35"/>
                        <a:gd name="T23" fmla="*/ 189 w 189"/>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 h="35">
                          <a:moveTo>
                            <a:pt x="0" y="30"/>
                          </a:moveTo>
                          <a:lnTo>
                            <a:pt x="19" y="13"/>
                          </a:lnTo>
                          <a:lnTo>
                            <a:pt x="169" y="13"/>
                          </a:lnTo>
                          <a:lnTo>
                            <a:pt x="189" y="35"/>
                          </a:lnTo>
                          <a:lnTo>
                            <a:pt x="189" y="0"/>
                          </a:lnTo>
                          <a:lnTo>
                            <a:pt x="0" y="0"/>
                          </a:lnTo>
                          <a:lnTo>
                            <a:pt x="0" y="30"/>
                          </a:lnTo>
                          <a:close/>
                        </a:path>
                      </a:pathLst>
                    </a:custGeom>
                    <a:solidFill>
                      <a:srgbClr val="202020"/>
                    </a:solidFill>
                    <a:ln w="9525">
                      <a:noFill/>
                      <a:round/>
                      <a:headEnd/>
                      <a:tailEnd/>
                    </a:ln>
                  </p:spPr>
                  <p:txBody>
                    <a:bodyPr/>
                    <a:lstStyle/>
                    <a:p>
                      <a:endParaRPr lang="en-US" sz="1600"/>
                    </a:p>
                  </p:txBody>
                </p:sp>
                <p:sp>
                  <p:nvSpPr>
                    <p:cNvPr id="73" name="Rectangle 747"/>
                    <p:cNvSpPr>
                      <a:spLocks noChangeArrowheads="1"/>
                    </p:cNvSpPr>
                    <p:nvPr/>
                  </p:nvSpPr>
                  <p:spPr bwMode="auto">
                    <a:xfrm>
                      <a:off x="2585" y="3005"/>
                      <a:ext cx="27" cy="9"/>
                    </a:xfrm>
                    <a:prstGeom prst="rect">
                      <a:avLst/>
                    </a:prstGeom>
                    <a:solidFill>
                      <a:srgbClr val="202020"/>
                    </a:solidFill>
                    <a:ln w="9525">
                      <a:noFill/>
                      <a:miter lim="800000"/>
                      <a:headEnd/>
                      <a:tailEnd/>
                    </a:ln>
                  </p:spPr>
                  <p:txBody>
                    <a:bodyPr/>
                    <a:lstStyle/>
                    <a:p>
                      <a:endParaRPr lang="en-US" sz="1600"/>
                    </a:p>
                  </p:txBody>
                </p:sp>
                <p:sp>
                  <p:nvSpPr>
                    <p:cNvPr id="74" name="Rectangle 748"/>
                    <p:cNvSpPr>
                      <a:spLocks noChangeArrowheads="1"/>
                    </p:cNvSpPr>
                    <p:nvPr/>
                  </p:nvSpPr>
                  <p:spPr bwMode="auto">
                    <a:xfrm>
                      <a:off x="2608" y="3108"/>
                      <a:ext cx="221" cy="60"/>
                    </a:xfrm>
                    <a:prstGeom prst="rect">
                      <a:avLst/>
                    </a:prstGeom>
                    <a:solidFill>
                      <a:srgbClr val="E0E0E0"/>
                    </a:solidFill>
                    <a:ln w="9525">
                      <a:noFill/>
                      <a:miter lim="800000"/>
                      <a:headEnd/>
                      <a:tailEnd/>
                    </a:ln>
                  </p:spPr>
                  <p:txBody>
                    <a:bodyPr/>
                    <a:lstStyle/>
                    <a:p>
                      <a:endParaRPr lang="en-US" sz="1600"/>
                    </a:p>
                  </p:txBody>
                </p:sp>
                <p:sp>
                  <p:nvSpPr>
                    <p:cNvPr id="75" name="Freeform 749"/>
                    <p:cNvSpPr>
                      <a:spLocks/>
                    </p:cNvSpPr>
                    <p:nvPr/>
                  </p:nvSpPr>
                  <p:spPr bwMode="auto">
                    <a:xfrm>
                      <a:off x="2618" y="3108"/>
                      <a:ext cx="199" cy="21"/>
                    </a:xfrm>
                    <a:custGeom>
                      <a:avLst/>
                      <a:gdLst>
                        <a:gd name="T0" fmla="*/ 7 w 400"/>
                        <a:gd name="T1" fmla="*/ 0 h 42"/>
                        <a:gd name="T2" fmla="*/ 16 w 400"/>
                        <a:gd name="T3" fmla="*/ 0 h 42"/>
                        <a:gd name="T4" fmla="*/ 16 w 400"/>
                        <a:gd name="T5" fmla="*/ 1 h 42"/>
                        <a:gd name="T6" fmla="*/ 24 w 400"/>
                        <a:gd name="T7" fmla="*/ 1 h 42"/>
                        <a:gd name="T8" fmla="*/ 24 w 400"/>
                        <a:gd name="T9" fmla="*/ 3 h 42"/>
                        <a:gd name="T10" fmla="*/ 0 w 400"/>
                        <a:gd name="T11" fmla="*/ 3 h 42"/>
                        <a:gd name="T12" fmla="*/ 0 w 400"/>
                        <a:gd name="T13" fmla="*/ 1 h 42"/>
                        <a:gd name="T14" fmla="*/ 7 w 400"/>
                        <a:gd name="T15" fmla="*/ 1 h 42"/>
                        <a:gd name="T16" fmla="*/ 7 w 400"/>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0"/>
                        <a:gd name="T28" fmla="*/ 0 h 42"/>
                        <a:gd name="T29" fmla="*/ 400 w 400"/>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0" h="42">
                          <a:moveTo>
                            <a:pt x="118" y="0"/>
                          </a:moveTo>
                          <a:lnTo>
                            <a:pt x="267" y="0"/>
                          </a:lnTo>
                          <a:lnTo>
                            <a:pt x="272" y="21"/>
                          </a:lnTo>
                          <a:lnTo>
                            <a:pt x="400" y="21"/>
                          </a:lnTo>
                          <a:lnTo>
                            <a:pt x="400" y="42"/>
                          </a:lnTo>
                          <a:lnTo>
                            <a:pt x="0" y="42"/>
                          </a:lnTo>
                          <a:lnTo>
                            <a:pt x="0" y="20"/>
                          </a:lnTo>
                          <a:lnTo>
                            <a:pt x="113" y="20"/>
                          </a:lnTo>
                          <a:lnTo>
                            <a:pt x="118" y="0"/>
                          </a:lnTo>
                          <a:close/>
                        </a:path>
                      </a:pathLst>
                    </a:custGeom>
                    <a:solidFill>
                      <a:srgbClr val="606060"/>
                    </a:solidFill>
                    <a:ln w="9525">
                      <a:noFill/>
                      <a:round/>
                      <a:headEnd/>
                      <a:tailEnd/>
                    </a:ln>
                  </p:spPr>
                  <p:txBody>
                    <a:bodyPr/>
                    <a:lstStyle/>
                    <a:p>
                      <a:endParaRPr lang="en-US" sz="1600"/>
                    </a:p>
                  </p:txBody>
                </p:sp>
                <p:sp>
                  <p:nvSpPr>
                    <p:cNvPr id="76" name="Rectangle 750"/>
                    <p:cNvSpPr>
                      <a:spLocks noChangeArrowheads="1"/>
                    </p:cNvSpPr>
                    <p:nvPr/>
                  </p:nvSpPr>
                  <p:spPr bwMode="auto">
                    <a:xfrm>
                      <a:off x="2643" y="3156"/>
                      <a:ext cx="13" cy="4"/>
                    </a:xfrm>
                    <a:prstGeom prst="rect">
                      <a:avLst/>
                    </a:prstGeom>
                    <a:solidFill>
                      <a:srgbClr val="202020"/>
                    </a:solidFill>
                    <a:ln w="9525">
                      <a:noFill/>
                      <a:miter lim="800000"/>
                      <a:headEnd/>
                      <a:tailEnd/>
                    </a:ln>
                  </p:spPr>
                  <p:txBody>
                    <a:bodyPr/>
                    <a:lstStyle/>
                    <a:p>
                      <a:endParaRPr lang="en-US" sz="1600"/>
                    </a:p>
                  </p:txBody>
                </p:sp>
                <p:sp>
                  <p:nvSpPr>
                    <p:cNvPr id="77" name="Freeform 751"/>
                    <p:cNvSpPr>
                      <a:spLocks/>
                    </p:cNvSpPr>
                    <p:nvPr/>
                  </p:nvSpPr>
                  <p:spPr bwMode="auto">
                    <a:xfrm>
                      <a:off x="2667" y="3136"/>
                      <a:ext cx="104" cy="27"/>
                    </a:xfrm>
                    <a:custGeom>
                      <a:avLst/>
                      <a:gdLst>
                        <a:gd name="T0" fmla="*/ 2 w 210"/>
                        <a:gd name="T1" fmla="*/ 0 h 54"/>
                        <a:gd name="T2" fmla="*/ 10 w 210"/>
                        <a:gd name="T3" fmla="*/ 0 h 54"/>
                        <a:gd name="T4" fmla="*/ 13 w 210"/>
                        <a:gd name="T5" fmla="*/ 3 h 54"/>
                        <a:gd name="T6" fmla="*/ 0 w 210"/>
                        <a:gd name="T7" fmla="*/ 3 h 54"/>
                        <a:gd name="T8" fmla="*/ 2 w 210"/>
                        <a:gd name="T9" fmla="*/ 0 h 54"/>
                        <a:gd name="T10" fmla="*/ 0 60000 65536"/>
                        <a:gd name="T11" fmla="*/ 0 60000 65536"/>
                        <a:gd name="T12" fmla="*/ 0 60000 65536"/>
                        <a:gd name="T13" fmla="*/ 0 60000 65536"/>
                        <a:gd name="T14" fmla="*/ 0 60000 65536"/>
                        <a:gd name="T15" fmla="*/ 0 w 210"/>
                        <a:gd name="T16" fmla="*/ 0 h 54"/>
                        <a:gd name="T17" fmla="*/ 210 w 210"/>
                        <a:gd name="T18" fmla="*/ 54 h 54"/>
                      </a:gdLst>
                      <a:ahLst/>
                      <a:cxnLst>
                        <a:cxn ang="T10">
                          <a:pos x="T0" y="T1"/>
                        </a:cxn>
                        <a:cxn ang="T11">
                          <a:pos x="T2" y="T3"/>
                        </a:cxn>
                        <a:cxn ang="T12">
                          <a:pos x="T4" y="T5"/>
                        </a:cxn>
                        <a:cxn ang="T13">
                          <a:pos x="T6" y="T7"/>
                        </a:cxn>
                        <a:cxn ang="T14">
                          <a:pos x="T8" y="T9"/>
                        </a:cxn>
                      </a:cxnLst>
                      <a:rect l="T15" t="T16" r="T17" b="T18"/>
                      <a:pathLst>
                        <a:path w="210" h="54">
                          <a:moveTo>
                            <a:pt x="44" y="0"/>
                          </a:moveTo>
                          <a:lnTo>
                            <a:pt x="164" y="0"/>
                          </a:lnTo>
                          <a:lnTo>
                            <a:pt x="210" y="54"/>
                          </a:lnTo>
                          <a:lnTo>
                            <a:pt x="0" y="54"/>
                          </a:lnTo>
                          <a:lnTo>
                            <a:pt x="44" y="0"/>
                          </a:lnTo>
                          <a:close/>
                        </a:path>
                      </a:pathLst>
                    </a:custGeom>
                    <a:solidFill>
                      <a:srgbClr val="606060"/>
                    </a:solidFill>
                    <a:ln w="9525">
                      <a:noFill/>
                      <a:round/>
                      <a:headEnd/>
                      <a:tailEnd/>
                    </a:ln>
                  </p:spPr>
                  <p:txBody>
                    <a:bodyPr/>
                    <a:lstStyle/>
                    <a:p>
                      <a:endParaRPr lang="en-US" sz="1600"/>
                    </a:p>
                  </p:txBody>
                </p:sp>
                <p:sp>
                  <p:nvSpPr>
                    <p:cNvPr id="78" name="Rectangle 752"/>
                    <p:cNvSpPr>
                      <a:spLocks noChangeArrowheads="1"/>
                    </p:cNvSpPr>
                    <p:nvPr/>
                  </p:nvSpPr>
                  <p:spPr bwMode="auto">
                    <a:xfrm>
                      <a:off x="2776" y="3144"/>
                      <a:ext cx="23" cy="15"/>
                    </a:xfrm>
                    <a:prstGeom prst="rect">
                      <a:avLst/>
                    </a:prstGeom>
                    <a:solidFill>
                      <a:srgbClr val="A0A0A0"/>
                    </a:solidFill>
                    <a:ln w="9525">
                      <a:noFill/>
                      <a:miter lim="800000"/>
                      <a:headEnd/>
                      <a:tailEnd/>
                    </a:ln>
                  </p:spPr>
                  <p:txBody>
                    <a:bodyPr/>
                    <a:lstStyle/>
                    <a:p>
                      <a:endParaRPr lang="en-US" sz="1600"/>
                    </a:p>
                  </p:txBody>
                </p:sp>
                <p:grpSp>
                  <p:nvGrpSpPr>
                    <p:cNvPr id="114" name="Group 753"/>
                    <p:cNvGrpSpPr>
                      <a:grpSpLocks/>
                    </p:cNvGrpSpPr>
                    <p:nvPr/>
                  </p:nvGrpSpPr>
                  <p:grpSpPr bwMode="auto">
                    <a:xfrm>
                      <a:off x="2789" y="3003"/>
                      <a:ext cx="73" cy="16"/>
                      <a:chOff x="2789" y="3003"/>
                      <a:chExt cx="73" cy="16"/>
                    </a:xfrm>
                  </p:grpSpPr>
                  <p:sp>
                    <p:nvSpPr>
                      <p:cNvPr id="83" name="Oval 754"/>
                      <p:cNvSpPr>
                        <a:spLocks noChangeArrowheads="1"/>
                      </p:cNvSpPr>
                      <p:nvPr/>
                    </p:nvSpPr>
                    <p:spPr bwMode="auto">
                      <a:xfrm>
                        <a:off x="2789" y="3003"/>
                        <a:ext cx="29" cy="16"/>
                      </a:xfrm>
                      <a:prstGeom prst="ellipse">
                        <a:avLst/>
                      </a:prstGeom>
                      <a:solidFill>
                        <a:srgbClr val="202020"/>
                      </a:solidFill>
                      <a:ln w="7938">
                        <a:solidFill>
                          <a:srgbClr val="202020"/>
                        </a:solidFill>
                        <a:round/>
                        <a:headEnd/>
                        <a:tailEnd/>
                      </a:ln>
                    </p:spPr>
                    <p:txBody>
                      <a:bodyPr/>
                      <a:lstStyle/>
                      <a:p>
                        <a:endParaRPr lang="en-US" sz="1600"/>
                      </a:p>
                    </p:txBody>
                  </p:sp>
                  <p:sp>
                    <p:nvSpPr>
                      <p:cNvPr id="84" name="Freeform 755"/>
                      <p:cNvSpPr>
                        <a:spLocks/>
                      </p:cNvSpPr>
                      <p:nvPr/>
                    </p:nvSpPr>
                    <p:spPr bwMode="auto">
                      <a:xfrm>
                        <a:off x="2803" y="3004"/>
                        <a:ext cx="59" cy="14"/>
                      </a:xfrm>
                      <a:custGeom>
                        <a:avLst/>
                        <a:gdLst>
                          <a:gd name="T0" fmla="*/ 0 w 119"/>
                          <a:gd name="T1" fmla="*/ 1 h 27"/>
                          <a:gd name="T2" fmla="*/ 7 w 119"/>
                          <a:gd name="T3" fmla="*/ 0 h 27"/>
                          <a:gd name="T4" fmla="*/ 7 w 119"/>
                          <a:gd name="T5" fmla="*/ 1 h 27"/>
                          <a:gd name="T6" fmla="*/ 0 w 119"/>
                          <a:gd name="T7" fmla="*/ 2 h 27"/>
                          <a:gd name="T8" fmla="*/ 0 w 119"/>
                          <a:gd name="T9" fmla="*/ 1 h 27"/>
                          <a:gd name="T10" fmla="*/ 0 60000 65536"/>
                          <a:gd name="T11" fmla="*/ 0 60000 65536"/>
                          <a:gd name="T12" fmla="*/ 0 60000 65536"/>
                          <a:gd name="T13" fmla="*/ 0 60000 65536"/>
                          <a:gd name="T14" fmla="*/ 0 60000 65536"/>
                          <a:gd name="T15" fmla="*/ 0 w 119"/>
                          <a:gd name="T16" fmla="*/ 0 h 27"/>
                          <a:gd name="T17" fmla="*/ 119 w 119"/>
                          <a:gd name="T18" fmla="*/ 27 h 27"/>
                        </a:gdLst>
                        <a:ahLst/>
                        <a:cxnLst>
                          <a:cxn ang="T10">
                            <a:pos x="T0" y="T1"/>
                          </a:cxn>
                          <a:cxn ang="T11">
                            <a:pos x="T2" y="T3"/>
                          </a:cxn>
                          <a:cxn ang="T12">
                            <a:pos x="T4" y="T5"/>
                          </a:cxn>
                          <a:cxn ang="T13">
                            <a:pos x="T6" y="T7"/>
                          </a:cxn>
                          <a:cxn ang="T14">
                            <a:pos x="T8" y="T9"/>
                          </a:cxn>
                        </a:cxnLst>
                        <a:rect l="T15" t="T16" r="T17" b="T18"/>
                        <a:pathLst>
                          <a:path w="119" h="27">
                            <a:moveTo>
                              <a:pt x="8" y="11"/>
                            </a:moveTo>
                            <a:lnTo>
                              <a:pt x="119" y="0"/>
                            </a:lnTo>
                            <a:lnTo>
                              <a:pt x="119" y="14"/>
                            </a:lnTo>
                            <a:lnTo>
                              <a:pt x="0" y="27"/>
                            </a:lnTo>
                            <a:lnTo>
                              <a:pt x="8" y="11"/>
                            </a:lnTo>
                            <a:close/>
                          </a:path>
                        </a:pathLst>
                      </a:custGeom>
                      <a:solidFill>
                        <a:srgbClr val="202020"/>
                      </a:solidFill>
                      <a:ln w="7938">
                        <a:solidFill>
                          <a:srgbClr val="202020"/>
                        </a:solidFill>
                        <a:round/>
                        <a:headEnd/>
                        <a:tailEnd/>
                      </a:ln>
                    </p:spPr>
                    <p:txBody>
                      <a:bodyPr/>
                      <a:lstStyle/>
                      <a:p>
                        <a:endParaRPr lang="en-US" sz="1600"/>
                      </a:p>
                    </p:txBody>
                  </p:sp>
                </p:grpSp>
                <p:grpSp>
                  <p:nvGrpSpPr>
                    <p:cNvPr id="120" name="Group 756"/>
                    <p:cNvGrpSpPr>
                      <a:grpSpLocks/>
                    </p:cNvGrpSpPr>
                    <p:nvPr/>
                  </p:nvGrpSpPr>
                  <p:grpSpPr bwMode="auto">
                    <a:xfrm>
                      <a:off x="2789" y="3001"/>
                      <a:ext cx="72" cy="18"/>
                      <a:chOff x="2789" y="3001"/>
                      <a:chExt cx="72" cy="18"/>
                    </a:xfrm>
                  </p:grpSpPr>
                  <p:sp>
                    <p:nvSpPr>
                      <p:cNvPr id="81" name="Oval 757"/>
                      <p:cNvSpPr>
                        <a:spLocks noChangeArrowheads="1"/>
                      </p:cNvSpPr>
                      <p:nvPr/>
                    </p:nvSpPr>
                    <p:spPr bwMode="auto">
                      <a:xfrm>
                        <a:off x="2789" y="3001"/>
                        <a:ext cx="29" cy="18"/>
                      </a:xfrm>
                      <a:prstGeom prst="ellipse">
                        <a:avLst/>
                      </a:prstGeom>
                      <a:solidFill>
                        <a:srgbClr val="606060"/>
                      </a:solidFill>
                      <a:ln w="9525">
                        <a:noFill/>
                        <a:round/>
                        <a:headEnd/>
                        <a:tailEnd/>
                      </a:ln>
                    </p:spPr>
                    <p:txBody>
                      <a:bodyPr/>
                      <a:lstStyle/>
                      <a:p>
                        <a:endParaRPr lang="en-US" sz="1600"/>
                      </a:p>
                    </p:txBody>
                  </p:sp>
                  <p:sp>
                    <p:nvSpPr>
                      <p:cNvPr id="82" name="Freeform 758"/>
                      <p:cNvSpPr>
                        <a:spLocks/>
                      </p:cNvSpPr>
                      <p:nvPr/>
                    </p:nvSpPr>
                    <p:spPr bwMode="auto">
                      <a:xfrm>
                        <a:off x="2803" y="3001"/>
                        <a:ext cx="58" cy="15"/>
                      </a:xfrm>
                      <a:custGeom>
                        <a:avLst/>
                        <a:gdLst>
                          <a:gd name="T0" fmla="*/ 1 w 116"/>
                          <a:gd name="T1" fmla="*/ 1 h 28"/>
                          <a:gd name="T2" fmla="*/ 7 w 116"/>
                          <a:gd name="T3" fmla="*/ 0 h 28"/>
                          <a:gd name="T4" fmla="*/ 7 w 116"/>
                          <a:gd name="T5" fmla="*/ 1 h 28"/>
                          <a:gd name="T6" fmla="*/ 0 w 116"/>
                          <a:gd name="T7" fmla="*/ 2 h 28"/>
                          <a:gd name="T8" fmla="*/ 1 w 116"/>
                          <a:gd name="T9" fmla="*/ 1 h 28"/>
                          <a:gd name="T10" fmla="*/ 0 60000 65536"/>
                          <a:gd name="T11" fmla="*/ 0 60000 65536"/>
                          <a:gd name="T12" fmla="*/ 0 60000 65536"/>
                          <a:gd name="T13" fmla="*/ 0 60000 65536"/>
                          <a:gd name="T14" fmla="*/ 0 60000 65536"/>
                          <a:gd name="T15" fmla="*/ 0 w 116"/>
                          <a:gd name="T16" fmla="*/ 0 h 28"/>
                          <a:gd name="T17" fmla="*/ 116 w 116"/>
                          <a:gd name="T18" fmla="*/ 28 h 28"/>
                        </a:gdLst>
                        <a:ahLst/>
                        <a:cxnLst>
                          <a:cxn ang="T10">
                            <a:pos x="T0" y="T1"/>
                          </a:cxn>
                          <a:cxn ang="T11">
                            <a:pos x="T2" y="T3"/>
                          </a:cxn>
                          <a:cxn ang="T12">
                            <a:pos x="T4" y="T5"/>
                          </a:cxn>
                          <a:cxn ang="T13">
                            <a:pos x="T6" y="T7"/>
                          </a:cxn>
                          <a:cxn ang="T14">
                            <a:pos x="T8" y="T9"/>
                          </a:cxn>
                        </a:cxnLst>
                        <a:rect l="T15" t="T16" r="T17" b="T18"/>
                        <a:pathLst>
                          <a:path w="116" h="28">
                            <a:moveTo>
                              <a:pt x="8" y="12"/>
                            </a:moveTo>
                            <a:lnTo>
                              <a:pt x="116" y="0"/>
                            </a:lnTo>
                            <a:lnTo>
                              <a:pt x="116" y="15"/>
                            </a:lnTo>
                            <a:lnTo>
                              <a:pt x="0" y="28"/>
                            </a:lnTo>
                            <a:lnTo>
                              <a:pt x="8" y="12"/>
                            </a:lnTo>
                            <a:close/>
                          </a:path>
                        </a:pathLst>
                      </a:custGeom>
                      <a:solidFill>
                        <a:srgbClr val="606060"/>
                      </a:solidFill>
                      <a:ln w="9525">
                        <a:noFill/>
                        <a:round/>
                        <a:headEnd/>
                        <a:tailEnd/>
                      </a:ln>
                    </p:spPr>
                    <p:txBody>
                      <a:bodyPr/>
                      <a:lstStyle/>
                      <a:p>
                        <a:endParaRPr lang="en-US" sz="1600"/>
                      </a:p>
                    </p:txBody>
                  </p:sp>
                </p:grpSp>
              </p:grpSp>
            </p:grpSp>
            <p:grpSp>
              <p:nvGrpSpPr>
                <p:cNvPr id="121" name="Group 759"/>
                <p:cNvGrpSpPr>
                  <a:grpSpLocks/>
                </p:cNvGrpSpPr>
                <p:nvPr/>
              </p:nvGrpSpPr>
              <p:grpSpPr bwMode="auto">
                <a:xfrm>
                  <a:off x="2514" y="2745"/>
                  <a:ext cx="416" cy="41"/>
                  <a:chOff x="2514" y="2745"/>
                  <a:chExt cx="416" cy="41"/>
                </a:xfrm>
              </p:grpSpPr>
              <p:grpSp>
                <p:nvGrpSpPr>
                  <p:cNvPr id="130" name="Group 760"/>
                  <p:cNvGrpSpPr>
                    <a:grpSpLocks/>
                  </p:cNvGrpSpPr>
                  <p:nvPr/>
                </p:nvGrpSpPr>
                <p:grpSpPr bwMode="auto">
                  <a:xfrm>
                    <a:off x="2559" y="2748"/>
                    <a:ext cx="319" cy="38"/>
                    <a:chOff x="2559" y="2748"/>
                    <a:chExt cx="319" cy="38"/>
                  </a:xfrm>
                </p:grpSpPr>
                <p:sp>
                  <p:nvSpPr>
                    <p:cNvPr id="31" name="Freeform 761"/>
                    <p:cNvSpPr>
                      <a:spLocks/>
                    </p:cNvSpPr>
                    <p:nvPr/>
                  </p:nvSpPr>
                  <p:spPr bwMode="auto">
                    <a:xfrm>
                      <a:off x="2559"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32" name="Freeform 762"/>
                    <p:cNvSpPr>
                      <a:spLocks/>
                    </p:cNvSpPr>
                    <p:nvPr/>
                  </p:nvSpPr>
                  <p:spPr bwMode="auto">
                    <a:xfrm>
                      <a:off x="2570"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33" name="Freeform 763"/>
                    <p:cNvSpPr>
                      <a:spLocks/>
                    </p:cNvSpPr>
                    <p:nvPr/>
                  </p:nvSpPr>
                  <p:spPr bwMode="auto">
                    <a:xfrm>
                      <a:off x="2581"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34" name="Freeform 764"/>
                    <p:cNvSpPr>
                      <a:spLocks/>
                    </p:cNvSpPr>
                    <p:nvPr/>
                  </p:nvSpPr>
                  <p:spPr bwMode="auto">
                    <a:xfrm>
                      <a:off x="2592" y="2748"/>
                      <a:ext cx="11" cy="38"/>
                    </a:xfrm>
                    <a:custGeom>
                      <a:avLst/>
                      <a:gdLst>
                        <a:gd name="T0" fmla="*/ 0 w 21"/>
                        <a:gd name="T1" fmla="*/ 0 h 77"/>
                        <a:gd name="T2" fmla="*/ 0 w 21"/>
                        <a:gd name="T3" fmla="*/ 4 h 77"/>
                        <a:gd name="T4" fmla="*/ 2 w 21"/>
                        <a:gd name="T5" fmla="*/ 4 h 77"/>
                        <a:gd name="T6" fmla="*/ 2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1"/>
                          </a:moveTo>
                          <a:lnTo>
                            <a:pt x="0" y="77"/>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grpSp>
                  <p:nvGrpSpPr>
                    <p:cNvPr id="131" name="Group 765"/>
                    <p:cNvGrpSpPr>
                      <a:grpSpLocks/>
                    </p:cNvGrpSpPr>
                    <p:nvPr/>
                  </p:nvGrpSpPr>
                  <p:grpSpPr bwMode="auto">
                    <a:xfrm>
                      <a:off x="2603" y="2748"/>
                      <a:ext cx="44" cy="38"/>
                      <a:chOff x="2603" y="2748"/>
                      <a:chExt cx="44" cy="38"/>
                    </a:xfrm>
                  </p:grpSpPr>
                  <p:sp>
                    <p:nvSpPr>
                      <p:cNvPr id="64" name="Freeform 766"/>
                      <p:cNvSpPr>
                        <a:spLocks/>
                      </p:cNvSpPr>
                      <p:nvPr/>
                    </p:nvSpPr>
                    <p:spPr bwMode="auto">
                      <a:xfrm>
                        <a:off x="2603"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3"/>
                            </a:moveTo>
                            <a:lnTo>
                              <a:pt x="0" y="77"/>
                            </a:lnTo>
                            <a:lnTo>
                              <a:pt x="23" y="76"/>
                            </a:lnTo>
                            <a:lnTo>
                              <a:pt x="23"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65" name="Freeform 767"/>
                      <p:cNvSpPr>
                        <a:spLocks/>
                      </p:cNvSpPr>
                      <p:nvPr/>
                    </p:nvSpPr>
                    <p:spPr bwMode="auto">
                      <a:xfrm>
                        <a:off x="2614"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66" name="Freeform 768"/>
                      <p:cNvSpPr>
                        <a:spLocks/>
                      </p:cNvSpPr>
                      <p:nvPr/>
                    </p:nvSpPr>
                    <p:spPr bwMode="auto">
                      <a:xfrm>
                        <a:off x="2625"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67" name="Freeform 769"/>
                      <p:cNvSpPr>
                        <a:spLocks/>
                      </p:cNvSpPr>
                      <p:nvPr/>
                    </p:nvSpPr>
                    <p:spPr bwMode="auto">
                      <a:xfrm>
                        <a:off x="2636"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grpSp>
                <p:grpSp>
                  <p:nvGrpSpPr>
                    <p:cNvPr id="152" name="Group 770"/>
                    <p:cNvGrpSpPr>
                      <a:grpSpLocks/>
                    </p:cNvGrpSpPr>
                    <p:nvPr/>
                  </p:nvGrpSpPr>
                  <p:grpSpPr bwMode="auto">
                    <a:xfrm>
                      <a:off x="2647" y="2748"/>
                      <a:ext cx="88" cy="38"/>
                      <a:chOff x="2647" y="2748"/>
                      <a:chExt cx="88" cy="38"/>
                    </a:xfrm>
                  </p:grpSpPr>
                  <p:grpSp>
                    <p:nvGrpSpPr>
                      <p:cNvPr id="153" name="Group 771"/>
                      <p:cNvGrpSpPr>
                        <a:grpSpLocks/>
                      </p:cNvGrpSpPr>
                      <p:nvPr/>
                    </p:nvGrpSpPr>
                    <p:grpSpPr bwMode="auto">
                      <a:xfrm>
                        <a:off x="2647" y="2748"/>
                        <a:ext cx="43" cy="38"/>
                        <a:chOff x="2647" y="2748"/>
                        <a:chExt cx="43" cy="38"/>
                      </a:xfrm>
                    </p:grpSpPr>
                    <p:sp>
                      <p:nvSpPr>
                        <p:cNvPr id="60" name="Freeform 772"/>
                        <p:cNvSpPr>
                          <a:spLocks/>
                        </p:cNvSpPr>
                        <p:nvPr/>
                      </p:nvSpPr>
                      <p:spPr bwMode="auto">
                        <a:xfrm>
                          <a:off x="2647"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61" name="Freeform 773"/>
                        <p:cNvSpPr>
                          <a:spLocks/>
                        </p:cNvSpPr>
                        <p:nvPr/>
                      </p:nvSpPr>
                      <p:spPr bwMode="auto">
                        <a:xfrm>
                          <a:off x="2657"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62" name="Freeform 774"/>
                        <p:cNvSpPr>
                          <a:spLocks/>
                        </p:cNvSpPr>
                        <p:nvPr/>
                      </p:nvSpPr>
                      <p:spPr bwMode="auto">
                        <a:xfrm>
                          <a:off x="2669" y="2748"/>
                          <a:ext cx="10" cy="38"/>
                        </a:xfrm>
                        <a:custGeom>
                          <a:avLst/>
                          <a:gdLst>
                            <a:gd name="T0" fmla="*/ 0 w 21"/>
                            <a:gd name="T1" fmla="*/ 0 h 77"/>
                            <a:gd name="T2" fmla="*/ 0 w 21"/>
                            <a:gd name="T3" fmla="*/ 4 h 77"/>
                            <a:gd name="T4" fmla="*/ 1 w 21"/>
                            <a:gd name="T5" fmla="*/ 4 h 77"/>
                            <a:gd name="T6" fmla="*/ 1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1"/>
                              </a:moveTo>
                              <a:lnTo>
                                <a:pt x="0" y="77"/>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63" name="Freeform 775"/>
                        <p:cNvSpPr>
                          <a:spLocks/>
                        </p:cNvSpPr>
                        <p:nvPr/>
                      </p:nvSpPr>
                      <p:spPr bwMode="auto">
                        <a:xfrm>
                          <a:off x="2679"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154" name="Group 776"/>
                      <p:cNvGrpSpPr>
                        <a:grpSpLocks/>
                      </p:cNvGrpSpPr>
                      <p:nvPr/>
                    </p:nvGrpSpPr>
                    <p:grpSpPr bwMode="auto">
                      <a:xfrm>
                        <a:off x="2691" y="2748"/>
                        <a:ext cx="44" cy="38"/>
                        <a:chOff x="2691" y="2748"/>
                        <a:chExt cx="44" cy="38"/>
                      </a:xfrm>
                    </p:grpSpPr>
                    <p:sp>
                      <p:nvSpPr>
                        <p:cNvPr id="56" name="Freeform 777"/>
                        <p:cNvSpPr>
                          <a:spLocks/>
                        </p:cNvSpPr>
                        <p:nvPr/>
                      </p:nvSpPr>
                      <p:spPr bwMode="auto">
                        <a:xfrm>
                          <a:off x="2691"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57" name="Freeform 778"/>
                        <p:cNvSpPr>
                          <a:spLocks/>
                        </p:cNvSpPr>
                        <p:nvPr/>
                      </p:nvSpPr>
                      <p:spPr bwMode="auto">
                        <a:xfrm>
                          <a:off x="2702"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3"/>
                              </a:moveTo>
                              <a:lnTo>
                                <a:pt x="0" y="77"/>
                              </a:lnTo>
                              <a:lnTo>
                                <a:pt x="23" y="76"/>
                              </a:lnTo>
                              <a:lnTo>
                                <a:pt x="23"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58" name="Freeform 779"/>
                        <p:cNvSpPr>
                          <a:spLocks/>
                        </p:cNvSpPr>
                        <p:nvPr/>
                      </p:nvSpPr>
                      <p:spPr bwMode="auto">
                        <a:xfrm>
                          <a:off x="2713" y="2748"/>
                          <a:ext cx="10" cy="38"/>
                        </a:xfrm>
                        <a:custGeom>
                          <a:avLst/>
                          <a:gdLst>
                            <a:gd name="T0" fmla="*/ 0 w 21"/>
                            <a:gd name="T1" fmla="*/ 0 h 77"/>
                            <a:gd name="T2" fmla="*/ 0 w 21"/>
                            <a:gd name="T3" fmla="*/ 4 h 77"/>
                            <a:gd name="T4" fmla="*/ 1 w 21"/>
                            <a:gd name="T5" fmla="*/ 4 h 77"/>
                            <a:gd name="T6" fmla="*/ 1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3"/>
                              </a:moveTo>
                              <a:lnTo>
                                <a:pt x="0" y="77"/>
                              </a:lnTo>
                              <a:lnTo>
                                <a:pt x="21" y="76"/>
                              </a:lnTo>
                              <a:lnTo>
                                <a:pt x="21"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59" name="Freeform 780"/>
                        <p:cNvSpPr>
                          <a:spLocks/>
                        </p:cNvSpPr>
                        <p:nvPr/>
                      </p:nvSpPr>
                      <p:spPr bwMode="auto">
                        <a:xfrm>
                          <a:off x="2723"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grpSp>
                </p:grpSp>
                <p:grpSp>
                  <p:nvGrpSpPr>
                    <p:cNvPr id="155" name="Group 781"/>
                    <p:cNvGrpSpPr>
                      <a:grpSpLocks/>
                    </p:cNvGrpSpPr>
                    <p:nvPr/>
                  </p:nvGrpSpPr>
                  <p:grpSpPr bwMode="auto">
                    <a:xfrm>
                      <a:off x="2735" y="2748"/>
                      <a:ext cx="87" cy="38"/>
                      <a:chOff x="2735" y="2748"/>
                      <a:chExt cx="87" cy="38"/>
                    </a:xfrm>
                  </p:grpSpPr>
                  <p:grpSp>
                    <p:nvGrpSpPr>
                      <p:cNvPr id="161" name="Group 782"/>
                      <p:cNvGrpSpPr>
                        <a:grpSpLocks/>
                      </p:cNvGrpSpPr>
                      <p:nvPr/>
                    </p:nvGrpSpPr>
                    <p:grpSpPr bwMode="auto">
                      <a:xfrm>
                        <a:off x="2735" y="2748"/>
                        <a:ext cx="43" cy="38"/>
                        <a:chOff x="2735" y="2748"/>
                        <a:chExt cx="43" cy="38"/>
                      </a:xfrm>
                    </p:grpSpPr>
                    <p:sp>
                      <p:nvSpPr>
                        <p:cNvPr id="50" name="Freeform 783"/>
                        <p:cNvSpPr>
                          <a:spLocks/>
                        </p:cNvSpPr>
                        <p:nvPr/>
                      </p:nvSpPr>
                      <p:spPr bwMode="auto">
                        <a:xfrm>
                          <a:off x="2735"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51" name="Freeform 784"/>
                        <p:cNvSpPr>
                          <a:spLocks/>
                        </p:cNvSpPr>
                        <p:nvPr/>
                      </p:nvSpPr>
                      <p:spPr bwMode="auto">
                        <a:xfrm>
                          <a:off x="2745"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1"/>
                              </a:moveTo>
                              <a:lnTo>
                                <a:pt x="0" y="77"/>
                              </a:lnTo>
                              <a:lnTo>
                                <a:pt x="23" y="75"/>
                              </a:lnTo>
                              <a:lnTo>
                                <a:pt x="23"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52" name="Freeform 785"/>
                        <p:cNvSpPr>
                          <a:spLocks/>
                        </p:cNvSpPr>
                        <p:nvPr/>
                      </p:nvSpPr>
                      <p:spPr bwMode="auto">
                        <a:xfrm>
                          <a:off x="2756" y="2748"/>
                          <a:ext cx="11" cy="38"/>
                        </a:xfrm>
                        <a:custGeom>
                          <a:avLst/>
                          <a:gdLst>
                            <a:gd name="T0" fmla="*/ 0 w 21"/>
                            <a:gd name="T1" fmla="*/ 0 h 77"/>
                            <a:gd name="T2" fmla="*/ 0 w 21"/>
                            <a:gd name="T3" fmla="*/ 4 h 77"/>
                            <a:gd name="T4" fmla="*/ 2 w 21"/>
                            <a:gd name="T5" fmla="*/ 4 h 77"/>
                            <a:gd name="T6" fmla="*/ 2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1"/>
                              </a:moveTo>
                              <a:lnTo>
                                <a:pt x="0" y="77"/>
                              </a:lnTo>
                              <a:lnTo>
                                <a:pt x="21" y="75"/>
                              </a:lnTo>
                              <a:lnTo>
                                <a:pt x="21"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53" name="Freeform 786"/>
                        <p:cNvSpPr>
                          <a:spLocks/>
                        </p:cNvSpPr>
                        <p:nvPr/>
                      </p:nvSpPr>
                      <p:spPr bwMode="auto">
                        <a:xfrm>
                          <a:off x="2767"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grpSp>
                    <p:nvGrpSpPr>
                      <p:cNvPr id="162" name="Group 787"/>
                      <p:cNvGrpSpPr>
                        <a:grpSpLocks/>
                      </p:cNvGrpSpPr>
                      <p:nvPr/>
                    </p:nvGrpSpPr>
                    <p:grpSpPr bwMode="auto">
                      <a:xfrm>
                        <a:off x="2779" y="2748"/>
                        <a:ext cx="43" cy="38"/>
                        <a:chOff x="2779" y="2748"/>
                        <a:chExt cx="43" cy="38"/>
                      </a:xfrm>
                    </p:grpSpPr>
                    <p:sp>
                      <p:nvSpPr>
                        <p:cNvPr id="46" name="Freeform 788"/>
                        <p:cNvSpPr>
                          <a:spLocks/>
                        </p:cNvSpPr>
                        <p:nvPr/>
                      </p:nvSpPr>
                      <p:spPr bwMode="auto">
                        <a:xfrm>
                          <a:off x="2779"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47" name="Freeform 789"/>
                        <p:cNvSpPr>
                          <a:spLocks/>
                        </p:cNvSpPr>
                        <p:nvPr/>
                      </p:nvSpPr>
                      <p:spPr bwMode="auto">
                        <a:xfrm>
                          <a:off x="2789"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3"/>
                              </a:moveTo>
                              <a:lnTo>
                                <a:pt x="0" y="77"/>
                              </a:lnTo>
                              <a:lnTo>
                                <a:pt x="22" y="76"/>
                              </a:lnTo>
                              <a:lnTo>
                                <a:pt x="22"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48" name="Freeform 790"/>
                        <p:cNvSpPr>
                          <a:spLocks/>
                        </p:cNvSpPr>
                        <p:nvPr/>
                      </p:nvSpPr>
                      <p:spPr bwMode="auto">
                        <a:xfrm>
                          <a:off x="2801" y="2748"/>
                          <a:ext cx="10" cy="38"/>
                        </a:xfrm>
                        <a:custGeom>
                          <a:avLst/>
                          <a:gdLst>
                            <a:gd name="T0" fmla="*/ 0 w 21"/>
                            <a:gd name="T1" fmla="*/ 0 h 77"/>
                            <a:gd name="T2" fmla="*/ 0 w 21"/>
                            <a:gd name="T3" fmla="*/ 4 h 77"/>
                            <a:gd name="T4" fmla="*/ 1 w 21"/>
                            <a:gd name="T5" fmla="*/ 4 h 77"/>
                            <a:gd name="T6" fmla="*/ 1 w 21"/>
                            <a:gd name="T7" fmla="*/ 0 h 77"/>
                            <a:gd name="T8" fmla="*/ 0 w 21"/>
                            <a:gd name="T9" fmla="*/ 0 h 77"/>
                            <a:gd name="T10" fmla="*/ 0 60000 65536"/>
                            <a:gd name="T11" fmla="*/ 0 60000 65536"/>
                            <a:gd name="T12" fmla="*/ 0 60000 65536"/>
                            <a:gd name="T13" fmla="*/ 0 60000 65536"/>
                            <a:gd name="T14" fmla="*/ 0 60000 65536"/>
                            <a:gd name="T15" fmla="*/ 0 w 21"/>
                            <a:gd name="T16" fmla="*/ 0 h 77"/>
                            <a:gd name="T17" fmla="*/ 21 w 21"/>
                            <a:gd name="T18" fmla="*/ 77 h 77"/>
                          </a:gdLst>
                          <a:ahLst/>
                          <a:cxnLst>
                            <a:cxn ang="T10">
                              <a:pos x="T0" y="T1"/>
                            </a:cxn>
                            <a:cxn ang="T11">
                              <a:pos x="T2" y="T3"/>
                            </a:cxn>
                            <a:cxn ang="T12">
                              <a:pos x="T4" y="T5"/>
                            </a:cxn>
                            <a:cxn ang="T13">
                              <a:pos x="T6" y="T7"/>
                            </a:cxn>
                            <a:cxn ang="T14">
                              <a:pos x="T8" y="T9"/>
                            </a:cxn>
                          </a:cxnLst>
                          <a:rect l="T15" t="T16" r="T17" b="T18"/>
                          <a:pathLst>
                            <a:path w="21" h="77">
                              <a:moveTo>
                                <a:pt x="0" y="3"/>
                              </a:moveTo>
                              <a:lnTo>
                                <a:pt x="0" y="77"/>
                              </a:lnTo>
                              <a:lnTo>
                                <a:pt x="21" y="76"/>
                              </a:lnTo>
                              <a:lnTo>
                                <a:pt x="21" y="0"/>
                              </a:lnTo>
                              <a:lnTo>
                                <a:pt x="0" y="3"/>
                              </a:lnTo>
                              <a:close/>
                            </a:path>
                          </a:pathLst>
                        </a:custGeom>
                        <a:solidFill>
                          <a:srgbClr val="A0A0A0"/>
                        </a:solidFill>
                        <a:ln w="7938">
                          <a:solidFill>
                            <a:srgbClr val="202020"/>
                          </a:solidFill>
                          <a:round/>
                          <a:headEnd/>
                          <a:tailEnd/>
                        </a:ln>
                      </p:spPr>
                      <p:txBody>
                        <a:bodyPr/>
                        <a:lstStyle/>
                        <a:p>
                          <a:endParaRPr lang="en-US" sz="1600"/>
                        </a:p>
                      </p:txBody>
                    </p:sp>
                    <p:sp>
                      <p:nvSpPr>
                        <p:cNvPr id="49" name="Freeform 791"/>
                        <p:cNvSpPr>
                          <a:spLocks/>
                        </p:cNvSpPr>
                        <p:nvPr/>
                      </p:nvSpPr>
                      <p:spPr bwMode="auto">
                        <a:xfrm>
                          <a:off x="2811" y="2748"/>
                          <a:ext cx="11" cy="38"/>
                        </a:xfrm>
                        <a:custGeom>
                          <a:avLst/>
                          <a:gdLst>
                            <a:gd name="T0" fmla="*/ 0 w 23"/>
                            <a:gd name="T1" fmla="*/ 0 h 77"/>
                            <a:gd name="T2" fmla="*/ 0 w 23"/>
                            <a:gd name="T3" fmla="*/ 4 h 77"/>
                            <a:gd name="T4" fmla="*/ 1 w 23"/>
                            <a:gd name="T5" fmla="*/ 4 h 77"/>
                            <a:gd name="T6" fmla="*/ 1 w 23"/>
                            <a:gd name="T7" fmla="*/ 0 h 77"/>
                            <a:gd name="T8" fmla="*/ 0 w 23"/>
                            <a:gd name="T9" fmla="*/ 0 h 77"/>
                            <a:gd name="T10" fmla="*/ 0 60000 65536"/>
                            <a:gd name="T11" fmla="*/ 0 60000 65536"/>
                            <a:gd name="T12" fmla="*/ 0 60000 65536"/>
                            <a:gd name="T13" fmla="*/ 0 60000 65536"/>
                            <a:gd name="T14" fmla="*/ 0 60000 65536"/>
                            <a:gd name="T15" fmla="*/ 0 w 23"/>
                            <a:gd name="T16" fmla="*/ 0 h 77"/>
                            <a:gd name="T17" fmla="*/ 23 w 23"/>
                            <a:gd name="T18" fmla="*/ 77 h 77"/>
                          </a:gdLst>
                          <a:ahLst/>
                          <a:cxnLst>
                            <a:cxn ang="T10">
                              <a:pos x="T0" y="T1"/>
                            </a:cxn>
                            <a:cxn ang="T11">
                              <a:pos x="T2" y="T3"/>
                            </a:cxn>
                            <a:cxn ang="T12">
                              <a:pos x="T4" y="T5"/>
                            </a:cxn>
                            <a:cxn ang="T13">
                              <a:pos x="T6" y="T7"/>
                            </a:cxn>
                            <a:cxn ang="T14">
                              <a:pos x="T8" y="T9"/>
                            </a:cxn>
                          </a:cxnLst>
                          <a:rect l="T15" t="T16" r="T17" b="T18"/>
                          <a:pathLst>
                            <a:path w="23" h="77">
                              <a:moveTo>
                                <a:pt x="0" y="3"/>
                              </a:moveTo>
                              <a:lnTo>
                                <a:pt x="0" y="77"/>
                              </a:lnTo>
                              <a:lnTo>
                                <a:pt x="23" y="76"/>
                              </a:lnTo>
                              <a:lnTo>
                                <a:pt x="23" y="0"/>
                              </a:lnTo>
                              <a:lnTo>
                                <a:pt x="0" y="3"/>
                              </a:lnTo>
                              <a:close/>
                            </a:path>
                          </a:pathLst>
                        </a:custGeom>
                        <a:solidFill>
                          <a:srgbClr val="A0A0A0"/>
                        </a:solidFill>
                        <a:ln w="7938">
                          <a:solidFill>
                            <a:srgbClr val="202020"/>
                          </a:solidFill>
                          <a:round/>
                          <a:headEnd/>
                          <a:tailEnd/>
                        </a:ln>
                      </p:spPr>
                      <p:txBody>
                        <a:bodyPr/>
                        <a:lstStyle/>
                        <a:p>
                          <a:endParaRPr lang="en-US" sz="1600"/>
                        </a:p>
                      </p:txBody>
                    </p:sp>
                  </p:grpSp>
                </p:grpSp>
                <p:grpSp>
                  <p:nvGrpSpPr>
                    <p:cNvPr id="171" name="Group 792"/>
                    <p:cNvGrpSpPr>
                      <a:grpSpLocks/>
                    </p:cNvGrpSpPr>
                    <p:nvPr/>
                  </p:nvGrpSpPr>
                  <p:grpSpPr bwMode="auto">
                    <a:xfrm>
                      <a:off x="2822" y="2748"/>
                      <a:ext cx="44" cy="38"/>
                      <a:chOff x="2822" y="2748"/>
                      <a:chExt cx="44" cy="38"/>
                    </a:xfrm>
                  </p:grpSpPr>
                  <p:sp>
                    <p:nvSpPr>
                      <p:cNvPr id="40" name="Freeform 793"/>
                      <p:cNvSpPr>
                        <a:spLocks/>
                      </p:cNvSpPr>
                      <p:nvPr/>
                    </p:nvSpPr>
                    <p:spPr bwMode="auto">
                      <a:xfrm>
                        <a:off x="2822" y="2748"/>
                        <a:ext cx="12" cy="38"/>
                      </a:xfrm>
                      <a:custGeom>
                        <a:avLst/>
                        <a:gdLst>
                          <a:gd name="T0" fmla="*/ 0 w 22"/>
                          <a:gd name="T1" fmla="*/ 0 h 77"/>
                          <a:gd name="T2" fmla="*/ 0 w 22"/>
                          <a:gd name="T3" fmla="*/ 4 h 77"/>
                          <a:gd name="T4" fmla="*/ 2 w 22"/>
                          <a:gd name="T5" fmla="*/ 4 h 77"/>
                          <a:gd name="T6" fmla="*/ 2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41" name="Freeform 794"/>
                      <p:cNvSpPr>
                        <a:spLocks/>
                      </p:cNvSpPr>
                      <p:nvPr/>
                    </p:nvSpPr>
                    <p:spPr bwMode="auto">
                      <a:xfrm>
                        <a:off x="2833"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42" name="Freeform 795"/>
                      <p:cNvSpPr>
                        <a:spLocks/>
                      </p:cNvSpPr>
                      <p:nvPr/>
                    </p:nvSpPr>
                    <p:spPr bwMode="auto">
                      <a:xfrm>
                        <a:off x="2844"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sp>
                    <p:nvSpPr>
                      <p:cNvPr id="43" name="Freeform 796"/>
                      <p:cNvSpPr>
                        <a:spLocks/>
                      </p:cNvSpPr>
                      <p:nvPr/>
                    </p:nvSpPr>
                    <p:spPr bwMode="auto">
                      <a:xfrm>
                        <a:off x="2855"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39" name="Freeform 797"/>
                    <p:cNvSpPr>
                      <a:spLocks/>
                    </p:cNvSpPr>
                    <p:nvPr/>
                  </p:nvSpPr>
                  <p:spPr bwMode="auto">
                    <a:xfrm>
                      <a:off x="2867" y="2748"/>
                      <a:ext cx="11" cy="38"/>
                    </a:xfrm>
                    <a:custGeom>
                      <a:avLst/>
                      <a:gdLst>
                        <a:gd name="T0" fmla="*/ 0 w 22"/>
                        <a:gd name="T1" fmla="*/ 0 h 77"/>
                        <a:gd name="T2" fmla="*/ 0 w 22"/>
                        <a:gd name="T3" fmla="*/ 4 h 77"/>
                        <a:gd name="T4" fmla="*/ 1 w 22"/>
                        <a:gd name="T5" fmla="*/ 4 h 77"/>
                        <a:gd name="T6" fmla="*/ 1 w 22"/>
                        <a:gd name="T7" fmla="*/ 0 h 77"/>
                        <a:gd name="T8" fmla="*/ 0 w 22"/>
                        <a:gd name="T9" fmla="*/ 0 h 77"/>
                        <a:gd name="T10" fmla="*/ 0 60000 65536"/>
                        <a:gd name="T11" fmla="*/ 0 60000 65536"/>
                        <a:gd name="T12" fmla="*/ 0 60000 65536"/>
                        <a:gd name="T13" fmla="*/ 0 60000 65536"/>
                        <a:gd name="T14" fmla="*/ 0 60000 65536"/>
                        <a:gd name="T15" fmla="*/ 0 w 22"/>
                        <a:gd name="T16" fmla="*/ 0 h 77"/>
                        <a:gd name="T17" fmla="*/ 22 w 22"/>
                        <a:gd name="T18" fmla="*/ 77 h 77"/>
                      </a:gdLst>
                      <a:ahLst/>
                      <a:cxnLst>
                        <a:cxn ang="T10">
                          <a:pos x="T0" y="T1"/>
                        </a:cxn>
                        <a:cxn ang="T11">
                          <a:pos x="T2" y="T3"/>
                        </a:cxn>
                        <a:cxn ang="T12">
                          <a:pos x="T4" y="T5"/>
                        </a:cxn>
                        <a:cxn ang="T13">
                          <a:pos x="T6" y="T7"/>
                        </a:cxn>
                        <a:cxn ang="T14">
                          <a:pos x="T8" y="T9"/>
                        </a:cxn>
                      </a:cxnLst>
                      <a:rect l="T15" t="T16" r="T17" b="T18"/>
                      <a:pathLst>
                        <a:path w="22" h="77">
                          <a:moveTo>
                            <a:pt x="0" y="1"/>
                          </a:moveTo>
                          <a:lnTo>
                            <a:pt x="0" y="77"/>
                          </a:lnTo>
                          <a:lnTo>
                            <a:pt x="22" y="75"/>
                          </a:lnTo>
                          <a:lnTo>
                            <a:pt x="22" y="0"/>
                          </a:lnTo>
                          <a:lnTo>
                            <a:pt x="0" y="1"/>
                          </a:lnTo>
                          <a:close/>
                        </a:path>
                      </a:pathLst>
                    </a:custGeom>
                    <a:solidFill>
                      <a:srgbClr val="A0A0A0"/>
                    </a:solidFill>
                    <a:ln w="7938">
                      <a:solidFill>
                        <a:srgbClr val="202020"/>
                      </a:solidFill>
                      <a:round/>
                      <a:headEnd/>
                      <a:tailEnd/>
                    </a:ln>
                  </p:spPr>
                  <p:txBody>
                    <a:bodyPr/>
                    <a:lstStyle/>
                    <a:p>
                      <a:endParaRPr lang="en-US" sz="1600"/>
                    </a:p>
                  </p:txBody>
                </p:sp>
              </p:grpSp>
              <p:sp>
                <p:nvSpPr>
                  <p:cNvPr id="30" name="Rectangle 798"/>
                  <p:cNvSpPr>
                    <a:spLocks noChangeArrowheads="1"/>
                  </p:cNvSpPr>
                  <p:nvPr/>
                </p:nvSpPr>
                <p:spPr bwMode="auto">
                  <a:xfrm>
                    <a:off x="2514" y="2745"/>
                    <a:ext cx="416" cy="14"/>
                  </a:xfrm>
                  <a:prstGeom prst="rect">
                    <a:avLst/>
                  </a:prstGeom>
                  <a:solidFill>
                    <a:srgbClr val="E0E0E0"/>
                  </a:solidFill>
                  <a:ln w="9525">
                    <a:noFill/>
                    <a:miter lim="800000"/>
                    <a:headEnd/>
                    <a:tailEnd/>
                  </a:ln>
                </p:spPr>
                <p:txBody>
                  <a:bodyPr/>
                  <a:lstStyle/>
                  <a:p>
                    <a:endParaRPr lang="en-US" sz="1600"/>
                  </a:p>
                </p:txBody>
              </p:sp>
            </p:grpSp>
          </p:grpSp>
          <p:sp>
            <p:nvSpPr>
              <p:cNvPr id="17" name="Rectangle 799"/>
              <p:cNvSpPr>
                <a:spLocks noChangeArrowheads="1"/>
              </p:cNvSpPr>
              <p:nvPr/>
            </p:nvSpPr>
            <p:spPr bwMode="auto">
              <a:xfrm>
                <a:off x="2260" y="2786"/>
                <a:ext cx="1004" cy="512"/>
              </a:xfrm>
              <a:prstGeom prst="rect">
                <a:avLst/>
              </a:prstGeom>
              <a:noFill/>
              <a:ln w="9525">
                <a:noFill/>
                <a:miter lim="800000"/>
                <a:headEnd/>
                <a:tailEnd/>
              </a:ln>
            </p:spPr>
            <p:txBody>
              <a:bodyPr wrap="square" lIns="92075" tIns="46039" rIns="92075" bIns="46039">
                <a:spAutoFit/>
              </a:bodyPr>
              <a:lstStyle/>
              <a:p>
                <a:pPr eaLnBrk="0" hangingPunct="0"/>
                <a:r>
                  <a:rPr lang="en-US" sz="1600" dirty="0">
                    <a:solidFill>
                      <a:schemeClr val="tx1">
                        <a:lumMod val="50000"/>
                      </a:schemeClr>
                    </a:solidFill>
                  </a:rPr>
                  <a:t>Server(s</a:t>
                </a:r>
                <a:r>
                  <a:rPr lang="en-US" sz="1600" dirty="0"/>
                  <a:t>)</a:t>
                </a:r>
              </a:p>
            </p:txBody>
          </p:sp>
        </p:grpSp>
        <p:grpSp>
          <p:nvGrpSpPr>
            <p:cNvPr id="172" name="Group 800"/>
            <p:cNvGrpSpPr>
              <a:grpSpLocks/>
            </p:cNvGrpSpPr>
            <p:nvPr/>
          </p:nvGrpSpPr>
          <p:grpSpPr bwMode="auto">
            <a:xfrm>
              <a:off x="1793875" y="1793878"/>
              <a:ext cx="8104187" cy="2479675"/>
              <a:chOff x="170" y="1625"/>
              <a:chExt cx="5105" cy="1562"/>
            </a:xfrm>
          </p:grpSpPr>
          <p:grpSp>
            <p:nvGrpSpPr>
              <p:cNvPr id="208" name="Group 801"/>
              <p:cNvGrpSpPr>
                <a:grpSpLocks/>
              </p:cNvGrpSpPr>
              <p:nvPr/>
            </p:nvGrpSpPr>
            <p:grpSpPr bwMode="auto">
              <a:xfrm>
                <a:off x="170" y="1625"/>
                <a:ext cx="826" cy="1562"/>
                <a:chOff x="170" y="1625"/>
                <a:chExt cx="826" cy="1562"/>
              </a:xfrm>
            </p:grpSpPr>
            <p:grpSp>
              <p:nvGrpSpPr>
                <p:cNvPr id="209" name="Group 802"/>
                <p:cNvGrpSpPr>
                  <a:grpSpLocks/>
                </p:cNvGrpSpPr>
                <p:nvPr/>
              </p:nvGrpSpPr>
              <p:grpSpPr bwMode="auto">
                <a:xfrm>
                  <a:off x="296" y="2904"/>
                  <a:ext cx="292" cy="283"/>
                  <a:chOff x="902" y="2258"/>
                  <a:chExt cx="466" cy="451"/>
                </a:xfrm>
              </p:grpSpPr>
              <p:grpSp>
                <p:nvGrpSpPr>
                  <p:cNvPr id="210" name="Group 803"/>
                  <p:cNvGrpSpPr>
                    <a:grpSpLocks/>
                  </p:cNvGrpSpPr>
                  <p:nvPr/>
                </p:nvGrpSpPr>
                <p:grpSpPr bwMode="auto">
                  <a:xfrm>
                    <a:off x="902" y="2258"/>
                    <a:ext cx="282" cy="451"/>
                    <a:chOff x="902" y="2258"/>
                    <a:chExt cx="282" cy="451"/>
                  </a:xfrm>
                </p:grpSpPr>
                <p:sp>
                  <p:nvSpPr>
                    <p:cNvPr id="304" name="Freeform 804"/>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5" name="Freeform 805"/>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6" name="Freeform 806"/>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7" name="Freeform 807"/>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8" name="Line 808"/>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309" name="Line 809"/>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310" name="Freeform 810"/>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97" name="Freeform 811"/>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8" name="Freeform 812"/>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9" name="Freeform 813"/>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0" name="Freeform 814"/>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301" name="Line 815"/>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302" name="Line 816"/>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303" name="Freeform 817"/>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11" name="Group 818"/>
                <p:cNvGrpSpPr>
                  <a:grpSpLocks/>
                </p:cNvGrpSpPr>
                <p:nvPr/>
              </p:nvGrpSpPr>
              <p:grpSpPr bwMode="auto">
                <a:xfrm>
                  <a:off x="296" y="2212"/>
                  <a:ext cx="292" cy="631"/>
                  <a:chOff x="789" y="1324"/>
                  <a:chExt cx="576" cy="1245"/>
                </a:xfrm>
              </p:grpSpPr>
              <p:grpSp>
                <p:nvGrpSpPr>
                  <p:cNvPr id="212" name="Group 819"/>
                  <p:cNvGrpSpPr>
                    <a:grpSpLocks/>
                  </p:cNvGrpSpPr>
                  <p:nvPr/>
                </p:nvGrpSpPr>
                <p:grpSpPr bwMode="auto">
                  <a:xfrm>
                    <a:off x="789" y="2012"/>
                    <a:ext cx="576" cy="557"/>
                    <a:chOff x="902" y="2258"/>
                    <a:chExt cx="466" cy="451"/>
                  </a:xfrm>
                </p:grpSpPr>
                <p:grpSp>
                  <p:nvGrpSpPr>
                    <p:cNvPr id="214" name="Group 820"/>
                    <p:cNvGrpSpPr>
                      <a:grpSpLocks/>
                    </p:cNvGrpSpPr>
                    <p:nvPr/>
                  </p:nvGrpSpPr>
                  <p:grpSpPr bwMode="auto">
                    <a:xfrm>
                      <a:off x="902" y="2258"/>
                      <a:ext cx="282" cy="451"/>
                      <a:chOff x="902" y="2258"/>
                      <a:chExt cx="282" cy="451"/>
                    </a:xfrm>
                  </p:grpSpPr>
                  <p:sp>
                    <p:nvSpPr>
                      <p:cNvPr id="289" name="Freeform 821"/>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0" name="Freeform 822"/>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1" name="Freeform 823"/>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2" name="Freeform 824"/>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93" name="Line 825"/>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94" name="Line 826"/>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95" name="Freeform 827"/>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82" name="Freeform 828"/>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3" name="Freeform 829"/>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4" name="Freeform 830"/>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5" name="Freeform 831"/>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86" name="Line 832"/>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87" name="Line 833"/>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88" name="Freeform 834"/>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15" name="Group 835"/>
                  <p:cNvGrpSpPr>
                    <a:grpSpLocks/>
                  </p:cNvGrpSpPr>
                  <p:nvPr/>
                </p:nvGrpSpPr>
                <p:grpSpPr bwMode="auto">
                  <a:xfrm>
                    <a:off x="789" y="1324"/>
                    <a:ext cx="576" cy="557"/>
                    <a:chOff x="902" y="2258"/>
                    <a:chExt cx="466" cy="451"/>
                  </a:xfrm>
                </p:grpSpPr>
                <p:grpSp>
                  <p:nvGrpSpPr>
                    <p:cNvPr id="216" name="Group 836"/>
                    <p:cNvGrpSpPr>
                      <a:grpSpLocks/>
                    </p:cNvGrpSpPr>
                    <p:nvPr/>
                  </p:nvGrpSpPr>
                  <p:grpSpPr bwMode="auto">
                    <a:xfrm>
                      <a:off x="902" y="2258"/>
                      <a:ext cx="282" cy="451"/>
                      <a:chOff x="902" y="2258"/>
                      <a:chExt cx="282" cy="451"/>
                    </a:xfrm>
                  </p:grpSpPr>
                  <p:sp>
                    <p:nvSpPr>
                      <p:cNvPr id="274" name="Freeform 837"/>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5" name="Freeform 838"/>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6" name="Freeform 839"/>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7" name="Freeform 840"/>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8" name="Line 841"/>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79" name="Line 842"/>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80" name="Freeform 843"/>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67" name="Freeform 844"/>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68" name="Freeform 845"/>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69" name="Freeform 846"/>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0" name="Freeform 847"/>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71" name="Line 848"/>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72" name="Line 849"/>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73" name="Freeform 850"/>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sp>
              <p:nvSpPr>
                <p:cNvPr id="263" name="Rectangle 851"/>
                <p:cNvSpPr>
                  <a:spLocks noChangeArrowheads="1"/>
                </p:cNvSpPr>
                <p:nvPr/>
              </p:nvSpPr>
              <p:spPr bwMode="auto">
                <a:xfrm>
                  <a:off x="170" y="1625"/>
                  <a:ext cx="826" cy="297"/>
                </a:xfrm>
                <a:prstGeom prst="rect">
                  <a:avLst/>
                </a:prstGeom>
                <a:noFill/>
                <a:ln w="9525">
                  <a:noFill/>
                  <a:miter lim="800000"/>
                  <a:headEnd/>
                  <a:tailEnd/>
                </a:ln>
              </p:spPr>
              <p:txBody>
                <a:bodyPr wrap="none" lIns="92075" tIns="46039" rIns="92075" bIns="46039">
                  <a:spAutoFit/>
                </a:bodyPr>
                <a:lstStyle/>
                <a:p>
                  <a:pPr eaLnBrk="0" hangingPunct="0"/>
                  <a:r>
                    <a:rPr lang="en-US" sz="1600" dirty="0"/>
                    <a:t>Vusers</a:t>
                  </a:r>
                </a:p>
              </p:txBody>
            </p:sp>
          </p:grpSp>
          <p:grpSp>
            <p:nvGrpSpPr>
              <p:cNvPr id="231" name="Group 852"/>
              <p:cNvGrpSpPr>
                <a:grpSpLocks/>
              </p:cNvGrpSpPr>
              <p:nvPr/>
            </p:nvGrpSpPr>
            <p:grpSpPr bwMode="auto">
              <a:xfrm>
                <a:off x="4449" y="1679"/>
                <a:ext cx="826" cy="1508"/>
                <a:chOff x="4449" y="1679"/>
                <a:chExt cx="826" cy="1508"/>
              </a:xfrm>
            </p:grpSpPr>
            <p:grpSp>
              <p:nvGrpSpPr>
                <p:cNvPr id="246" name="Group 853"/>
                <p:cNvGrpSpPr>
                  <a:grpSpLocks/>
                </p:cNvGrpSpPr>
                <p:nvPr/>
              </p:nvGrpSpPr>
              <p:grpSpPr bwMode="auto">
                <a:xfrm>
                  <a:off x="4580" y="2904"/>
                  <a:ext cx="292" cy="283"/>
                  <a:chOff x="902" y="2258"/>
                  <a:chExt cx="466" cy="451"/>
                </a:xfrm>
              </p:grpSpPr>
              <p:grpSp>
                <p:nvGrpSpPr>
                  <p:cNvPr id="261" name="Group 854"/>
                  <p:cNvGrpSpPr>
                    <a:grpSpLocks/>
                  </p:cNvGrpSpPr>
                  <p:nvPr/>
                </p:nvGrpSpPr>
                <p:grpSpPr bwMode="auto">
                  <a:xfrm>
                    <a:off x="902" y="2258"/>
                    <a:ext cx="282" cy="451"/>
                    <a:chOff x="902" y="2258"/>
                    <a:chExt cx="282" cy="451"/>
                  </a:xfrm>
                </p:grpSpPr>
                <p:sp>
                  <p:nvSpPr>
                    <p:cNvPr id="254" name="Freeform 855"/>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5" name="Freeform 856"/>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6" name="Freeform 857"/>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7" name="Freeform 858"/>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8" name="Line 859"/>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59" name="Line 860"/>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60" name="Freeform 861"/>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47" name="Freeform 862"/>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8" name="Freeform 863"/>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9" name="Freeform 864"/>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0" name="Freeform 865"/>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51" name="Line 866"/>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52" name="Line 867"/>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53" name="Freeform 868"/>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62" name="Group 869"/>
                <p:cNvGrpSpPr>
                  <a:grpSpLocks/>
                </p:cNvGrpSpPr>
                <p:nvPr/>
              </p:nvGrpSpPr>
              <p:grpSpPr bwMode="auto">
                <a:xfrm>
                  <a:off x="4580" y="2212"/>
                  <a:ext cx="292" cy="631"/>
                  <a:chOff x="789" y="1324"/>
                  <a:chExt cx="576" cy="1245"/>
                </a:xfrm>
              </p:grpSpPr>
              <p:grpSp>
                <p:nvGrpSpPr>
                  <p:cNvPr id="264" name="Group 870"/>
                  <p:cNvGrpSpPr>
                    <a:grpSpLocks/>
                  </p:cNvGrpSpPr>
                  <p:nvPr/>
                </p:nvGrpSpPr>
                <p:grpSpPr bwMode="auto">
                  <a:xfrm>
                    <a:off x="789" y="2012"/>
                    <a:ext cx="576" cy="557"/>
                    <a:chOff x="902" y="2258"/>
                    <a:chExt cx="466" cy="451"/>
                  </a:xfrm>
                </p:grpSpPr>
                <p:grpSp>
                  <p:nvGrpSpPr>
                    <p:cNvPr id="265" name="Group 871"/>
                    <p:cNvGrpSpPr>
                      <a:grpSpLocks/>
                    </p:cNvGrpSpPr>
                    <p:nvPr/>
                  </p:nvGrpSpPr>
                  <p:grpSpPr bwMode="auto">
                    <a:xfrm>
                      <a:off x="902" y="2258"/>
                      <a:ext cx="282" cy="451"/>
                      <a:chOff x="902" y="2258"/>
                      <a:chExt cx="282" cy="451"/>
                    </a:xfrm>
                  </p:grpSpPr>
                  <p:sp>
                    <p:nvSpPr>
                      <p:cNvPr id="239" name="Freeform 872"/>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0" name="Freeform 873"/>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1" name="Freeform 874"/>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2" name="Freeform 875"/>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43" name="Line 876"/>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44" name="Line 877"/>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45" name="Freeform 878"/>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32" name="Freeform 879"/>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3" name="Freeform 880"/>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4" name="Freeform 881"/>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5" name="Freeform 882"/>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36" name="Line 883"/>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37" name="Line 884"/>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38" name="Freeform 885"/>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nvGrpSpPr>
                  <p:cNvPr id="266" name="Group 886"/>
                  <p:cNvGrpSpPr>
                    <a:grpSpLocks/>
                  </p:cNvGrpSpPr>
                  <p:nvPr/>
                </p:nvGrpSpPr>
                <p:grpSpPr bwMode="auto">
                  <a:xfrm>
                    <a:off x="789" y="1324"/>
                    <a:ext cx="576" cy="557"/>
                    <a:chOff x="902" y="2258"/>
                    <a:chExt cx="466" cy="451"/>
                  </a:xfrm>
                </p:grpSpPr>
                <p:grpSp>
                  <p:nvGrpSpPr>
                    <p:cNvPr id="281" name="Group 887"/>
                    <p:cNvGrpSpPr>
                      <a:grpSpLocks/>
                    </p:cNvGrpSpPr>
                    <p:nvPr/>
                  </p:nvGrpSpPr>
                  <p:grpSpPr bwMode="auto">
                    <a:xfrm>
                      <a:off x="902" y="2258"/>
                      <a:ext cx="282" cy="451"/>
                      <a:chOff x="902" y="2258"/>
                      <a:chExt cx="282" cy="451"/>
                    </a:xfrm>
                  </p:grpSpPr>
                  <p:sp>
                    <p:nvSpPr>
                      <p:cNvPr id="224" name="Freeform 888"/>
                      <p:cNvSpPr>
                        <a:spLocks/>
                      </p:cNvSpPr>
                      <p:nvPr/>
                    </p:nvSpPr>
                    <p:spPr bwMode="auto">
                      <a:xfrm>
                        <a:off x="902" y="2258"/>
                        <a:ext cx="282" cy="451"/>
                      </a:xfrm>
                      <a:custGeom>
                        <a:avLst/>
                        <a:gdLst>
                          <a:gd name="T0" fmla="*/ 19 w 282"/>
                          <a:gd name="T1" fmla="*/ 228 h 451"/>
                          <a:gd name="T2" fmla="*/ 15 w 282"/>
                          <a:gd name="T3" fmla="*/ 165 h 451"/>
                          <a:gd name="T4" fmla="*/ 33 w 282"/>
                          <a:gd name="T5" fmla="*/ 121 h 451"/>
                          <a:gd name="T6" fmla="*/ 58 w 282"/>
                          <a:gd name="T7" fmla="*/ 96 h 451"/>
                          <a:gd name="T8" fmla="*/ 46 w 282"/>
                          <a:gd name="T9" fmla="*/ 70 h 451"/>
                          <a:gd name="T10" fmla="*/ 43 w 282"/>
                          <a:gd name="T11" fmla="*/ 21 h 451"/>
                          <a:gd name="T12" fmla="*/ 73 w 282"/>
                          <a:gd name="T13" fmla="*/ 1 h 451"/>
                          <a:gd name="T14" fmla="*/ 105 w 282"/>
                          <a:gd name="T15" fmla="*/ 1 h 451"/>
                          <a:gd name="T16" fmla="*/ 120 w 282"/>
                          <a:gd name="T17" fmla="*/ 19 h 451"/>
                          <a:gd name="T18" fmla="*/ 126 w 282"/>
                          <a:gd name="T19" fmla="*/ 46 h 451"/>
                          <a:gd name="T20" fmla="*/ 135 w 282"/>
                          <a:gd name="T21" fmla="*/ 70 h 451"/>
                          <a:gd name="T22" fmla="*/ 118 w 282"/>
                          <a:gd name="T23" fmla="*/ 109 h 451"/>
                          <a:gd name="T24" fmla="*/ 103 w 282"/>
                          <a:gd name="T25" fmla="*/ 121 h 451"/>
                          <a:gd name="T26" fmla="*/ 127 w 282"/>
                          <a:gd name="T27" fmla="*/ 174 h 451"/>
                          <a:gd name="T28" fmla="*/ 139 w 282"/>
                          <a:gd name="T29" fmla="*/ 219 h 451"/>
                          <a:gd name="T30" fmla="*/ 166 w 282"/>
                          <a:gd name="T31" fmla="*/ 208 h 451"/>
                          <a:gd name="T32" fmla="*/ 213 w 282"/>
                          <a:gd name="T33" fmla="*/ 190 h 451"/>
                          <a:gd name="T34" fmla="*/ 228 w 282"/>
                          <a:gd name="T35" fmla="*/ 207 h 451"/>
                          <a:gd name="T36" fmla="*/ 213 w 282"/>
                          <a:gd name="T37" fmla="*/ 217 h 451"/>
                          <a:gd name="T38" fmla="*/ 183 w 282"/>
                          <a:gd name="T39" fmla="*/ 235 h 451"/>
                          <a:gd name="T40" fmla="*/ 154 w 282"/>
                          <a:gd name="T41" fmla="*/ 246 h 451"/>
                          <a:gd name="T42" fmla="*/ 202 w 282"/>
                          <a:gd name="T43" fmla="*/ 252 h 451"/>
                          <a:gd name="T44" fmla="*/ 234 w 282"/>
                          <a:gd name="T45" fmla="*/ 231 h 451"/>
                          <a:gd name="T46" fmla="*/ 276 w 282"/>
                          <a:gd name="T47" fmla="*/ 231 h 451"/>
                          <a:gd name="T48" fmla="*/ 271 w 282"/>
                          <a:gd name="T49" fmla="*/ 261 h 451"/>
                          <a:gd name="T50" fmla="*/ 246 w 282"/>
                          <a:gd name="T51" fmla="*/ 262 h 451"/>
                          <a:gd name="T52" fmla="*/ 217 w 282"/>
                          <a:gd name="T53" fmla="*/ 280 h 451"/>
                          <a:gd name="T54" fmla="*/ 187 w 282"/>
                          <a:gd name="T55" fmla="*/ 291 h 451"/>
                          <a:gd name="T56" fmla="*/ 141 w 282"/>
                          <a:gd name="T57" fmla="*/ 330 h 451"/>
                          <a:gd name="T58" fmla="*/ 184 w 282"/>
                          <a:gd name="T59" fmla="*/ 354 h 451"/>
                          <a:gd name="T60" fmla="*/ 252 w 282"/>
                          <a:gd name="T61" fmla="*/ 373 h 451"/>
                          <a:gd name="T62" fmla="*/ 282 w 282"/>
                          <a:gd name="T63" fmla="*/ 424 h 451"/>
                          <a:gd name="T64" fmla="*/ 237 w 282"/>
                          <a:gd name="T65" fmla="*/ 448 h 451"/>
                          <a:gd name="T66" fmla="*/ 49 w 282"/>
                          <a:gd name="T67" fmla="*/ 429 h 451"/>
                          <a:gd name="T68" fmla="*/ 0 w 282"/>
                          <a:gd name="T69" fmla="*/ 268 h 451"/>
                          <a:gd name="T70" fmla="*/ 27 w 282"/>
                          <a:gd name="T71" fmla="*/ 283 h 45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2"/>
                          <a:gd name="T109" fmla="*/ 0 h 451"/>
                          <a:gd name="T110" fmla="*/ 282 w 282"/>
                          <a:gd name="T111" fmla="*/ 451 h 45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2" h="451">
                            <a:moveTo>
                              <a:pt x="27" y="283"/>
                            </a:moveTo>
                            <a:lnTo>
                              <a:pt x="19" y="228"/>
                            </a:lnTo>
                            <a:lnTo>
                              <a:pt x="18" y="207"/>
                            </a:lnTo>
                            <a:lnTo>
                              <a:pt x="15" y="165"/>
                            </a:lnTo>
                            <a:lnTo>
                              <a:pt x="21" y="133"/>
                            </a:lnTo>
                            <a:lnTo>
                              <a:pt x="33" y="121"/>
                            </a:lnTo>
                            <a:lnTo>
                              <a:pt x="46" y="114"/>
                            </a:lnTo>
                            <a:lnTo>
                              <a:pt x="58" y="96"/>
                            </a:lnTo>
                            <a:lnTo>
                              <a:pt x="58" y="85"/>
                            </a:lnTo>
                            <a:lnTo>
                              <a:pt x="46" y="70"/>
                            </a:lnTo>
                            <a:lnTo>
                              <a:pt x="43" y="46"/>
                            </a:lnTo>
                            <a:lnTo>
                              <a:pt x="43" y="21"/>
                            </a:lnTo>
                            <a:lnTo>
                              <a:pt x="52" y="3"/>
                            </a:lnTo>
                            <a:lnTo>
                              <a:pt x="73" y="1"/>
                            </a:lnTo>
                            <a:lnTo>
                              <a:pt x="90" y="0"/>
                            </a:lnTo>
                            <a:lnTo>
                              <a:pt x="105" y="1"/>
                            </a:lnTo>
                            <a:lnTo>
                              <a:pt x="109" y="10"/>
                            </a:lnTo>
                            <a:lnTo>
                              <a:pt x="120" y="19"/>
                            </a:lnTo>
                            <a:lnTo>
                              <a:pt x="118" y="36"/>
                            </a:lnTo>
                            <a:lnTo>
                              <a:pt x="126" y="46"/>
                            </a:lnTo>
                            <a:lnTo>
                              <a:pt x="124" y="57"/>
                            </a:lnTo>
                            <a:lnTo>
                              <a:pt x="135" y="70"/>
                            </a:lnTo>
                            <a:lnTo>
                              <a:pt x="135" y="82"/>
                            </a:lnTo>
                            <a:lnTo>
                              <a:pt x="118" y="109"/>
                            </a:lnTo>
                            <a:lnTo>
                              <a:pt x="102" y="111"/>
                            </a:lnTo>
                            <a:lnTo>
                              <a:pt x="103" y="121"/>
                            </a:lnTo>
                            <a:lnTo>
                              <a:pt x="109" y="139"/>
                            </a:lnTo>
                            <a:lnTo>
                              <a:pt x="127" y="174"/>
                            </a:lnTo>
                            <a:lnTo>
                              <a:pt x="138" y="198"/>
                            </a:lnTo>
                            <a:lnTo>
                              <a:pt x="139" y="219"/>
                            </a:lnTo>
                            <a:lnTo>
                              <a:pt x="151" y="222"/>
                            </a:lnTo>
                            <a:lnTo>
                              <a:pt x="166" y="208"/>
                            </a:lnTo>
                            <a:lnTo>
                              <a:pt x="192" y="189"/>
                            </a:lnTo>
                            <a:lnTo>
                              <a:pt x="213" y="190"/>
                            </a:lnTo>
                            <a:lnTo>
                              <a:pt x="232" y="193"/>
                            </a:lnTo>
                            <a:lnTo>
                              <a:pt x="228" y="207"/>
                            </a:lnTo>
                            <a:lnTo>
                              <a:pt x="196" y="205"/>
                            </a:lnTo>
                            <a:lnTo>
                              <a:pt x="213" y="217"/>
                            </a:lnTo>
                            <a:lnTo>
                              <a:pt x="199" y="220"/>
                            </a:lnTo>
                            <a:lnTo>
                              <a:pt x="183" y="235"/>
                            </a:lnTo>
                            <a:lnTo>
                              <a:pt x="160" y="237"/>
                            </a:lnTo>
                            <a:lnTo>
                              <a:pt x="154" y="246"/>
                            </a:lnTo>
                            <a:lnTo>
                              <a:pt x="190" y="247"/>
                            </a:lnTo>
                            <a:lnTo>
                              <a:pt x="202" y="252"/>
                            </a:lnTo>
                            <a:lnTo>
                              <a:pt x="214" y="252"/>
                            </a:lnTo>
                            <a:lnTo>
                              <a:pt x="234" y="231"/>
                            </a:lnTo>
                            <a:lnTo>
                              <a:pt x="256" y="223"/>
                            </a:lnTo>
                            <a:lnTo>
                              <a:pt x="276" y="231"/>
                            </a:lnTo>
                            <a:lnTo>
                              <a:pt x="280" y="252"/>
                            </a:lnTo>
                            <a:lnTo>
                              <a:pt x="271" y="261"/>
                            </a:lnTo>
                            <a:lnTo>
                              <a:pt x="258" y="253"/>
                            </a:lnTo>
                            <a:lnTo>
                              <a:pt x="246" y="262"/>
                            </a:lnTo>
                            <a:lnTo>
                              <a:pt x="237" y="268"/>
                            </a:lnTo>
                            <a:lnTo>
                              <a:pt x="217" y="280"/>
                            </a:lnTo>
                            <a:lnTo>
                              <a:pt x="205" y="279"/>
                            </a:lnTo>
                            <a:lnTo>
                              <a:pt x="187" y="291"/>
                            </a:lnTo>
                            <a:lnTo>
                              <a:pt x="136" y="306"/>
                            </a:lnTo>
                            <a:lnTo>
                              <a:pt x="141" y="330"/>
                            </a:lnTo>
                            <a:lnTo>
                              <a:pt x="153" y="340"/>
                            </a:lnTo>
                            <a:lnTo>
                              <a:pt x="184" y="354"/>
                            </a:lnTo>
                            <a:lnTo>
                              <a:pt x="228" y="361"/>
                            </a:lnTo>
                            <a:lnTo>
                              <a:pt x="252" y="373"/>
                            </a:lnTo>
                            <a:lnTo>
                              <a:pt x="277" y="394"/>
                            </a:lnTo>
                            <a:lnTo>
                              <a:pt x="282" y="424"/>
                            </a:lnTo>
                            <a:lnTo>
                              <a:pt x="274" y="451"/>
                            </a:lnTo>
                            <a:lnTo>
                              <a:pt x="237" y="448"/>
                            </a:lnTo>
                            <a:lnTo>
                              <a:pt x="87" y="435"/>
                            </a:lnTo>
                            <a:lnTo>
                              <a:pt x="49" y="429"/>
                            </a:lnTo>
                            <a:lnTo>
                              <a:pt x="7" y="391"/>
                            </a:lnTo>
                            <a:lnTo>
                              <a:pt x="0" y="268"/>
                            </a:lnTo>
                            <a:lnTo>
                              <a:pt x="18" y="274"/>
                            </a:lnTo>
                            <a:lnTo>
                              <a:pt x="27" y="28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5" name="Freeform 889"/>
                      <p:cNvSpPr>
                        <a:spLocks/>
                      </p:cNvSpPr>
                      <p:nvPr/>
                    </p:nvSpPr>
                    <p:spPr bwMode="auto">
                      <a:xfrm>
                        <a:off x="963" y="2423"/>
                        <a:ext cx="89" cy="144"/>
                      </a:xfrm>
                      <a:custGeom>
                        <a:avLst/>
                        <a:gdLst>
                          <a:gd name="T0" fmla="*/ 9 w 89"/>
                          <a:gd name="T1" fmla="*/ 0 h 144"/>
                          <a:gd name="T2" fmla="*/ 0 w 89"/>
                          <a:gd name="T3" fmla="*/ 24 h 144"/>
                          <a:gd name="T4" fmla="*/ 2 w 89"/>
                          <a:gd name="T5" fmla="*/ 55 h 144"/>
                          <a:gd name="T6" fmla="*/ 3 w 89"/>
                          <a:gd name="T7" fmla="*/ 96 h 144"/>
                          <a:gd name="T8" fmla="*/ 5 w 89"/>
                          <a:gd name="T9" fmla="*/ 120 h 144"/>
                          <a:gd name="T10" fmla="*/ 30 w 89"/>
                          <a:gd name="T11" fmla="*/ 132 h 144"/>
                          <a:gd name="T12" fmla="*/ 65 w 89"/>
                          <a:gd name="T13" fmla="*/ 133 h 144"/>
                          <a:gd name="T14" fmla="*/ 89 w 89"/>
                          <a:gd name="T15" fmla="*/ 144 h 144"/>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144"/>
                          <a:gd name="T26" fmla="*/ 89 w 89"/>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144">
                            <a:moveTo>
                              <a:pt x="9" y="0"/>
                            </a:moveTo>
                            <a:lnTo>
                              <a:pt x="0" y="24"/>
                            </a:lnTo>
                            <a:lnTo>
                              <a:pt x="2" y="55"/>
                            </a:lnTo>
                            <a:lnTo>
                              <a:pt x="3" y="96"/>
                            </a:lnTo>
                            <a:lnTo>
                              <a:pt x="5" y="120"/>
                            </a:lnTo>
                            <a:lnTo>
                              <a:pt x="30" y="132"/>
                            </a:lnTo>
                            <a:lnTo>
                              <a:pt x="65" y="133"/>
                            </a:lnTo>
                            <a:lnTo>
                              <a:pt x="89" y="14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6" name="Freeform 890"/>
                      <p:cNvSpPr>
                        <a:spLocks/>
                      </p:cNvSpPr>
                      <p:nvPr/>
                    </p:nvSpPr>
                    <p:spPr bwMode="auto">
                      <a:xfrm>
                        <a:off x="924" y="2543"/>
                        <a:ext cx="80" cy="147"/>
                      </a:xfrm>
                      <a:custGeom>
                        <a:avLst/>
                        <a:gdLst>
                          <a:gd name="T0" fmla="*/ 0 w 80"/>
                          <a:gd name="T1" fmla="*/ 0 h 147"/>
                          <a:gd name="T2" fmla="*/ 36 w 80"/>
                          <a:gd name="T3" fmla="*/ 9 h 147"/>
                          <a:gd name="T4" fmla="*/ 53 w 80"/>
                          <a:gd name="T5" fmla="*/ 25 h 147"/>
                          <a:gd name="T6" fmla="*/ 68 w 80"/>
                          <a:gd name="T7" fmla="*/ 84 h 147"/>
                          <a:gd name="T8" fmla="*/ 77 w 80"/>
                          <a:gd name="T9" fmla="*/ 121 h 147"/>
                          <a:gd name="T10" fmla="*/ 80 w 80"/>
                          <a:gd name="T11" fmla="*/ 144 h 147"/>
                          <a:gd name="T12" fmla="*/ 51 w 80"/>
                          <a:gd name="T13" fmla="*/ 147 h 147"/>
                          <a:gd name="T14" fmla="*/ 27 w 80"/>
                          <a:gd name="T15" fmla="*/ 147 h 147"/>
                          <a:gd name="T16" fmla="*/ 0 60000 65536"/>
                          <a:gd name="T17" fmla="*/ 0 60000 65536"/>
                          <a:gd name="T18" fmla="*/ 0 60000 65536"/>
                          <a:gd name="T19" fmla="*/ 0 60000 65536"/>
                          <a:gd name="T20" fmla="*/ 0 60000 65536"/>
                          <a:gd name="T21" fmla="*/ 0 60000 65536"/>
                          <a:gd name="T22" fmla="*/ 0 60000 65536"/>
                          <a:gd name="T23" fmla="*/ 0 60000 65536"/>
                          <a:gd name="T24" fmla="*/ 0 w 80"/>
                          <a:gd name="T25" fmla="*/ 0 h 147"/>
                          <a:gd name="T26" fmla="*/ 80 w 80"/>
                          <a:gd name="T27" fmla="*/ 147 h 1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0" h="147">
                            <a:moveTo>
                              <a:pt x="0" y="0"/>
                            </a:moveTo>
                            <a:lnTo>
                              <a:pt x="36" y="9"/>
                            </a:lnTo>
                            <a:lnTo>
                              <a:pt x="53" y="25"/>
                            </a:lnTo>
                            <a:lnTo>
                              <a:pt x="68" y="84"/>
                            </a:lnTo>
                            <a:lnTo>
                              <a:pt x="77" y="121"/>
                            </a:lnTo>
                            <a:lnTo>
                              <a:pt x="80" y="144"/>
                            </a:lnTo>
                            <a:lnTo>
                              <a:pt x="51" y="147"/>
                            </a:lnTo>
                            <a:lnTo>
                              <a:pt x="27" y="147"/>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7" name="Freeform 891"/>
                      <p:cNvSpPr>
                        <a:spLocks/>
                      </p:cNvSpPr>
                      <p:nvPr/>
                    </p:nvSpPr>
                    <p:spPr bwMode="auto">
                      <a:xfrm>
                        <a:off x="990" y="2589"/>
                        <a:ext cx="56" cy="15"/>
                      </a:xfrm>
                      <a:custGeom>
                        <a:avLst/>
                        <a:gdLst>
                          <a:gd name="T0" fmla="*/ 56 w 56"/>
                          <a:gd name="T1" fmla="*/ 0 h 15"/>
                          <a:gd name="T2" fmla="*/ 42 w 56"/>
                          <a:gd name="T3" fmla="*/ 0 h 15"/>
                          <a:gd name="T4" fmla="*/ 36 w 56"/>
                          <a:gd name="T5" fmla="*/ 14 h 15"/>
                          <a:gd name="T6" fmla="*/ 26 w 56"/>
                          <a:gd name="T7" fmla="*/ 15 h 15"/>
                          <a:gd name="T8" fmla="*/ 0 w 56"/>
                          <a:gd name="T9" fmla="*/ 12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56" y="0"/>
                            </a:moveTo>
                            <a:lnTo>
                              <a:pt x="42" y="0"/>
                            </a:lnTo>
                            <a:lnTo>
                              <a:pt x="36" y="14"/>
                            </a:lnTo>
                            <a:lnTo>
                              <a:pt x="26" y="15"/>
                            </a:lnTo>
                            <a:lnTo>
                              <a:pt x="0" y="1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8" name="Line 892"/>
                      <p:cNvSpPr>
                        <a:spLocks noChangeShapeType="1"/>
                      </p:cNvSpPr>
                      <p:nvPr/>
                    </p:nvSpPr>
                    <p:spPr bwMode="auto">
                      <a:xfrm>
                        <a:off x="962" y="2361"/>
                        <a:ext cx="45" cy="20"/>
                      </a:xfrm>
                      <a:prstGeom prst="line">
                        <a:avLst/>
                      </a:prstGeom>
                      <a:noFill/>
                      <a:ln w="6350">
                        <a:solidFill>
                          <a:schemeClr val="tx1"/>
                        </a:solidFill>
                        <a:prstDash val="dash"/>
                        <a:round/>
                        <a:headEnd/>
                        <a:tailEnd/>
                      </a:ln>
                    </p:spPr>
                    <p:txBody>
                      <a:bodyPr wrap="none" anchor="ctr"/>
                      <a:lstStyle/>
                      <a:p>
                        <a:endParaRPr lang="en-US" sz="1600"/>
                      </a:p>
                    </p:txBody>
                  </p:sp>
                  <p:sp>
                    <p:nvSpPr>
                      <p:cNvPr id="229" name="Line 893"/>
                      <p:cNvSpPr>
                        <a:spLocks noChangeShapeType="1"/>
                      </p:cNvSpPr>
                      <p:nvPr/>
                    </p:nvSpPr>
                    <p:spPr bwMode="auto">
                      <a:xfrm>
                        <a:off x="987" y="2345"/>
                        <a:ext cx="9" cy="19"/>
                      </a:xfrm>
                      <a:prstGeom prst="line">
                        <a:avLst/>
                      </a:prstGeom>
                      <a:noFill/>
                      <a:ln w="6350">
                        <a:solidFill>
                          <a:schemeClr val="tx1"/>
                        </a:solidFill>
                        <a:prstDash val="dash"/>
                        <a:round/>
                        <a:headEnd/>
                        <a:tailEnd/>
                      </a:ln>
                    </p:spPr>
                    <p:txBody>
                      <a:bodyPr wrap="none" anchor="ctr"/>
                      <a:lstStyle/>
                      <a:p>
                        <a:endParaRPr lang="en-US" sz="1600"/>
                      </a:p>
                    </p:txBody>
                  </p:sp>
                  <p:sp>
                    <p:nvSpPr>
                      <p:cNvPr id="230" name="Freeform 894"/>
                      <p:cNvSpPr>
                        <a:spLocks/>
                      </p:cNvSpPr>
                      <p:nvPr/>
                    </p:nvSpPr>
                    <p:spPr bwMode="auto">
                      <a:xfrm>
                        <a:off x="963" y="2285"/>
                        <a:ext cx="56" cy="66"/>
                      </a:xfrm>
                      <a:custGeom>
                        <a:avLst/>
                        <a:gdLst>
                          <a:gd name="T0" fmla="*/ 56 w 56"/>
                          <a:gd name="T1" fmla="*/ 0 h 66"/>
                          <a:gd name="T2" fmla="*/ 33 w 56"/>
                          <a:gd name="T3" fmla="*/ 1 h 66"/>
                          <a:gd name="T4" fmla="*/ 24 w 56"/>
                          <a:gd name="T5" fmla="*/ 9 h 66"/>
                          <a:gd name="T6" fmla="*/ 30 w 56"/>
                          <a:gd name="T7" fmla="*/ 19 h 66"/>
                          <a:gd name="T8" fmla="*/ 32 w 56"/>
                          <a:gd name="T9" fmla="*/ 33 h 66"/>
                          <a:gd name="T10" fmla="*/ 14 w 56"/>
                          <a:gd name="T11" fmla="*/ 24 h 66"/>
                          <a:gd name="T12" fmla="*/ 6 w 56"/>
                          <a:gd name="T13" fmla="*/ 43 h 66"/>
                          <a:gd name="T14" fmla="*/ 9 w 56"/>
                          <a:gd name="T15" fmla="*/ 58 h 66"/>
                          <a:gd name="T16" fmla="*/ 0 w 56"/>
                          <a:gd name="T17" fmla="*/ 66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66"/>
                          <a:gd name="T29" fmla="*/ 56 w 56"/>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66">
                            <a:moveTo>
                              <a:pt x="56" y="0"/>
                            </a:moveTo>
                            <a:lnTo>
                              <a:pt x="33" y="1"/>
                            </a:lnTo>
                            <a:lnTo>
                              <a:pt x="24" y="9"/>
                            </a:lnTo>
                            <a:lnTo>
                              <a:pt x="30" y="19"/>
                            </a:lnTo>
                            <a:lnTo>
                              <a:pt x="32" y="33"/>
                            </a:lnTo>
                            <a:lnTo>
                              <a:pt x="14" y="24"/>
                            </a:lnTo>
                            <a:lnTo>
                              <a:pt x="6" y="43"/>
                            </a:lnTo>
                            <a:lnTo>
                              <a:pt x="9" y="58"/>
                            </a:lnTo>
                            <a:lnTo>
                              <a:pt x="0" y="66"/>
                            </a:lnTo>
                          </a:path>
                        </a:pathLst>
                      </a:custGeom>
                      <a:solidFill>
                        <a:schemeClr val="bg1"/>
                      </a:solidFill>
                      <a:ln w="6350">
                        <a:solidFill>
                          <a:schemeClr val="tx1"/>
                        </a:solidFill>
                        <a:prstDash val="dash"/>
                        <a:round/>
                        <a:headEnd/>
                        <a:tailEnd/>
                      </a:ln>
                    </p:spPr>
                    <p:txBody>
                      <a:bodyPr wrap="none" anchor="ctr"/>
                      <a:lstStyle/>
                      <a:p>
                        <a:endParaRPr lang="en-US" sz="1600"/>
                      </a:p>
                    </p:txBody>
                  </p:sp>
                </p:grpSp>
                <p:sp>
                  <p:nvSpPr>
                    <p:cNvPr id="217" name="Freeform 895"/>
                    <p:cNvSpPr>
                      <a:spLocks/>
                    </p:cNvSpPr>
                    <p:nvPr/>
                  </p:nvSpPr>
                  <p:spPr bwMode="auto">
                    <a:xfrm>
                      <a:off x="1158" y="2300"/>
                      <a:ext cx="107" cy="126"/>
                    </a:xfrm>
                    <a:custGeom>
                      <a:avLst/>
                      <a:gdLst>
                        <a:gd name="T0" fmla="*/ 17 w 107"/>
                        <a:gd name="T1" fmla="*/ 0 h 126"/>
                        <a:gd name="T2" fmla="*/ 0 w 107"/>
                        <a:gd name="T3" fmla="*/ 108 h 126"/>
                        <a:gd name="T4" fmla="*/ 92 w 107"/>
                        <a:gd name="T5" fmla="*/ 126 h 126"/>
                        <a:gd name="T6" fmla="*/ 107 w 107"/>
                        <a:gd name="T7" fmla="*/ 1 h 126"/>
                        <a:gd name="T8" fmla="*/ 12 w 107"/>
                        <a:gd name="T9" fmla="*/ 3 h 126"/>
                        <a:gd name="T10" fmla="*/ 0 60000 65536"/>
                        <a:gd name="T11" fmla="*/ 0 60000 65536"/>
                        <a:gd name="T12" fmla="*/ 0 60000 65536"/>
                        <a:gd name="T13" fmla="*/ 0 60000 65536"/>
                        <a:gd name="T14" fmla="*/ 0 60000 65536"/>
                        <a:gd name="T15" fmla="*/ 0 w 107"/>
                        <a:gd name="T16" fmla="*/ 0 h 126"/>
                        <a:gd name="T17" fmla="*/ 107 w 107"/>
                        <a:gd name="T18" fmla="*/ 126 h 126"/>
                      </a:gdLst>
                      <a:ahLst/>
                      <a:cxnLst>
                        <a:cxn ang="T10">
                          <a:pos x="T0" y="T1"/>
                        </a:cxn>
                        <a:cxn ang="T11">
                          <a:pos x="T2" y="T3"/>
                        </a:cxn>
                        <a:cxn ang="T12">
                          <a:pos x="T4" y="T5"/>
                        </a:cxn>
                        <a:cxn ang="T13">
                          <a:pos x="T6" y="T7"/>
                        </a:cxn>
                        <a:cxn ang="T14">
                          <a:pos x="T8" y="T9"/>
                        </a:cxn>
                      </a:cxnLst>
                      <a:rect l="T15" t="T16" r="T17" b="T18"/>
                      <a:pathLst>
                        <a:path w="107" h="126">
                          <a:moveTo>
                            <a:pt x="17" y="0"/>
                          </a:moveTo>
                          <a:lnTo>
                            <a:pt x="0" y="108"/>
                          </a:lnTo>
                          <a:lnTo>
                            <a:pt x="92" y="126"/>
                          </a:lnTo>
                          <a:lnTo>
                            <a:pt x="107" y="1"/>
                          </a:lnTo>
                          <a:lnTo>
                            <a:pt x="12" y="3"/>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18" name="Freeform 896"/>
                    <p:cNvSpPr>
                      <a:spLocks/>
                    </p:cNvSpPr>
                    <p:nvPr/>
                  </p:nvSpPr>
                  <p:spPr bwMode="auto">
                    <a:xfrm>
                      <a:off x="1245" y="2301"/>
                      <a:ext cx="116" cy="140"/>
                    </a:xfrm>
                    <a:custGeom>
                      <a:avLst/>
                      <a:gdLst>
                        <a:gd name="T0" fmla="*/ 20 w 116"/>
                        <a:gd name="T1" fmla="*/ 0 h 140"/>
                        <a:gd name="T2" fmla="*/ 116 w 116"/>
                        <a:gd name="T3" fmla="*/ 29 h 140"/>
                        <a:gd name="T4" fmla="*/ 96 w 116"/>
                        <a:gd name="T5" fmla="*/ 140 h 140"/>
                        <a:gd name="T6" fmla="*/ 0 w 116"/>
                        <a:gd name="T7" fmla="*/ 134 h 140"/>
                        <a:gd name="T8" fmla="*/ 0 60000 65536"/>
                        <a:gd name="T9" fmla="*/ 0 60000 65536"/>
                        <a:gd name="T10" fmla="*/ 0 60000 65536"/>
                        <a:gd name="T11" fmla="*/ 0 60000 65536"/>
                        <a:gd name="T12" fmla="*/ 0 w 116"/>
                        <a:gd name="T13" fmla="*/ 0 h 140"/>
                        <a:gd name="T14" fmla="*/ 116 w 116"/>
                        <a:gd name="T15" fmla="*/ 140 h 140"/>
                      </a:gdLst>
                      <a:ahLst/>
                      <a:cxnLst>
                        <a:cxn ang="T8">
                          <a:pos x="T0" y="T1"/>
                        </a:cxn>
                        <a:cxn ang="T9">
                          <a:pos x="T2" y="T3"/>
                        </a:cxn>
                        <a:cxn ang="T10">
                          <a:pos x="T4" y="T5"/>
                        </a:cxn>
                        <a:cxn ang="T11">
                          <a:pos x="T6" y="T7"/>
                        </a:cxn>
                      </a:cxnLst>
                      <a:rect l="T12" t="T13" r="T14" b="T15"/>
                      <a:pathLst>
                        <a:path w="116" h="140">
                          <a:moveTo>
                            <a:pt x="20" y="0"/>
                          </a:moveTo>
                          <a:lnTo>
                            <a:pt x="116" y="29"/>
                          </a:lnTo>
                          <a:lnTo>
                            <a:pt x="96" y="140"/>
                          </a:lnTo>
                          <a:lnTo>
                            <a:pt x="0" y="134"/>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19" name="Freeform 897"/>
                    <p:cNvSpPr>
                      <a:spLocks/>
                    </p:cNvSpPr>
                    <p:nvPr/>
                  </p:nvSpPr>
                  <p:spPr bwMode="auto">
                    <a:xfrm>
                      <a:off x="1116" y="2430"/>
                      <a:ext cx="129" cy="111"/>
                    </a:xfrm>
                    <a:custGeom>
                      <a:avLst/>
                      <a:gdLst>
                        <a:gd name="T0" fmla="*/ 0 w 129"/>
                        <a:gd name="T1" fmla="*/ 6 h 111"/>
                        <a:gd name="T2" fmla="*/ 11 w 129"/>
                        <a:gd name="T3" fmla="*/ 0 h 111"/>
                        <a:gd name="T4" fmla="*/ 129 w 129"/>
                        <a:gd name="T5" fmla="*/ 45 h 111"/>
                        <a:gd name="T6" fmla="*/ 36 w 129"/>
                        <a:gd name="T7" fmla="*/ 111 h 111"/>
                        <a:gd name="T8" fmla="*/ 14 w 129"/>
                        <a:gd name="T9" fmla="*/ 102 h 111"/>
                        <a:gd name="T10" fmla="*/ 0 60000 65536"/>
                        <a:gd name="T11" fmla="*/ 0 60000 65536"/>
                        <a:gd name="T12" fmla="*/ 0 60000 65536"/>
                        <a:gd name="T13" fmla="*/ 0 60000 65536"/>
                        <a:gd name="T14" fmla="*/ 0 60000 65536"/>
                        <a:gd name="T15" fmla="*/ 0 w 129"/>
                        <a:gd name="T16" fmla="*/ 0 h 111"/>
                        <a:gd name="T17" fmla="*/ 129 w 129"/>
                        <a:gd name="T18" fmla="*/ 111 h 111"/>
                      </a:gdLst>
                      <a:ahLst/>
                      <a:cxnLst>
                        <a:cxn ang="T10">
                          <a:pos x="T0" y="T1"/>
                        </a:cxn>
                        <a:cxn ang="T11">
                          <a:pos x="T2" y="T3"/>
                        </a:cxn>
                        <a:cxn ang="T12">
                          <a:pos x="T4" y="T5"/>
                        </a:cxn>
                        <a:cxn ang="T13">
                          <a:pos x="T6" y="T7"/>
                        </a:cxn>
                        <a:cxn ang="T14">
                          <a:pos x="T8" y="T9"/>
                        </a:cxn>
                      </a:cxnLst>
                      <a:rect l="T15" t="T16" r="T17" b="T18"/>
                      <a:pathLst>
                        <a:path w="129" h="111">
                          <a:moveTo>
                            <a:pt x="0" y="6"/>
                          </a:moveTo>
                          <a:lnTo>
                            <a:pt x="11" y="0"/>
                          </a:lnTo>
                          <a:lnTo>
                            <a:pt x="129" y="45"/>
                          </a:lnTo>
                          <a:lnTo>
                            <a:pt x="36" y="111"/>
                          </a:lnTo>
                          <a:lnTo>
                            <a:pt x="14" y="102"/>
                          </a:lnTo>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0" name="Freeform 898"/>
                    <p:cNvSpPr>
                      <a:spLocks/>
                    </p:cNvSpPr>
                    <p:nvPr/>
                  </p:nvSpPr>
                  <p:spPr bwMode="auto">
                    <a:xfrm>
                      <a:off x="1266" y="2451"/>
                      <a:ext cx="102" cy="75"/>
                    </a:xfrm>
                    <a:custGeom>
                      <a:avLst/>
                      <a:gdLst>
                        <a:gd name="T0" fmla="*/ 0 w 102"/>
                        <a:gd name="T1" fmla="*/ 3 h 75"/>
                        <a:gd name="T2" fmla="*/ 0 w 102"/>
                        <a:gd name="T3" fmla="*/ 75 h 75"/>
                        <a:gd name="T4" fmla="*/ 102 w 102"/>
                        <a:gd name="T5" fmla="*/ 51 h 75"/>
                        <a:gd name="T6" fmla="*/ 102 w 102"/>
                        <a:gd name="T7" fmla="*/ 0 h 75"/>
                        <a:gd name="T8" fmla="*/ 0 w 102"/>
                        <a:gd name="T9" fmla="*/ 3 h 75"/>
                        <a:gd name="T10" fmla="*/ 0 60000 65536"/>
                        <a:gd name="T11" fmla="*/ 0 60000 65536"/>
                        <a:gd name="T12" fmla="*/ 0 60000 65536"/>
                        <a:gd name="T13" fmla="*/ 0 60000 65536"/>
                        <a:gd name="T14" fmla="*/ 0 60000 65536"/>
                        <a:gd name="T15" fmla="*/ 0 w 102"/>
                        <a:gd name="T16" fmla="*/ 0 h 75"/>
                        <a:gd name="T17" fmla="*/ 102 w 102"/>
                        <a:gd name="T18" fmla="*/ 75 h 75"/>
                      </a:gdLst>
                      <a:ahLst/>
                      <a:cxnLst>
                        <a:cxn ang="T10">
                          <a:pos x="T0" y="T1"/>
                        </a:cxn>
                        <a:cxn ang="T11">
                          <a:pos x="T2" y="T3"/>
                        </a:cxn>
                        <a:cxn ang="T12">
                          <a:pos x="T4" y="T5"/>
                        </a:cxn>
                        <a:cxn ang="T13">
                          <a:pos x="T6" y="T7"/>
                        </a:cxn>
                        <a:cxn ang="T14">
                          <a:pos x="T8" y="T9"/>
                        </a:cxn>
                      </a:cxnLst>
                      <a:rect l="T15" t="T16" r="T17" b="T18"/>
                      <a:pathLst>
                        <a:path w="102" h="75">
                          <a:moveTo>
                            <a:pt x="0" y="3"/>
                          </a:moveTo>
                          <a:lnTo>
                            <a:pt x="0" y="75"/>
                          </a:lnTo>
                          <a:lnTo>
                            <a:pt x="102" y="51"/>
                          </a:lnTo>
                          <a:lnTo>
                            <a:pt x="102" y="0"/>
                          </a:lnTo>
                          <a:lnTo>
                            <a:pt x="0" y="3"/>
                          </a:lnTo>
                          <a:close/>
                        </a:path>
                      </a:pathLst>
                    </a:custGeom>
                    <a:solidFill>
                      <a:schemeClr val="bg1"/>
                    </a:solidFill>
                    <a:ln w="6350">
                      <a:solidFill>
                        <a:schemeClr val="tx1"/>
                      </a:solidFill>
                      <a:prstDash val="dash"/>
                      <a:round/>
                      <a:headEnd/>
                      <a:tailEnd/>
                    </a:ln>
                  </p:spPr>
                  <p:txBody>
                    <a:bodyPr wrap="none" anchor="ctr"/>
                    <a:lstStyle/>
                    <a:p>
                      <a:endParaRPr lang="en-US" sz="1600"/>
                    </a:p>
                  </p:txBody>
                </p:sp>
                <p:sp>
                  <p:nvSpPr>
                    <p:cNvPr id="221" name="Line 899"/>
                    <p:cNvSpPr>
                      <a:spLocks noChangeShapeType="1"/>
                    </p:cNvSpPr>
                    <p:nvPr/>
                  </p:nvSpPr>
                  <p:spPr bwMode="auto">
                    <a:xfrm flipH="1" flipV="1">
                      <a:off x="1136" y="2427"/>
                      <a:ext cx="132" cy="27"/>
                    </a:xfrm>
                    <a:prstGeom prst="line">
                      <a:avLst/>
                    </a:prstGeom>
                    <a:noFill/>
                    <a:ln w="6350">
                      <a:solidFill>
                        <a:schemeClr val="tx1"/>
                      </a:solidFill>
                      <a:prstDash val="dash"/>
                      <a:round/>
                      <a:headEnd/>
                      <a:tailEnd/>
                    </a:ln>
                  </p:spPr>
                  <p:txBody>
                    <a:bodyPr wrap="none" anchor="ctr"/>
                    <a:lstStyle/>
                    <a:p>
                      <a:endParaRPr lang="en-US" sz="1600"/>
                    </a:p>
                  </p:txBody>
                </p:sp>
                <p:sp>
                  <p:nvSpPr>
                    <p:cNvPr id="222" name="Line 900"/>
                    <p:cNvSpPr>
                      <a:spLocks noChangeShapeType="1"/>
                    </p:cNvSpPr>
                    <p:nvPr/>
                  </p:nvSpPr>
                  <p:spPr bwMode="auto">
                    <a:xfrm flipH="1" flipV="1">
                      <a:off x="1214" y="2510"/>
                      <a:ext cx="54" cy="16"/>
                    </a:xfrm>
                    <a:prstGeom prst="line">
                      <a:avLst/>
                    </a:prstGeom>
                    <a:noFill/>
                    <a:ln w="6350">
                      <a:solidFill>
                        <a:schemeClr val="tx1"/>
                      </a:solidFill>
                      <a:prstDash val="dash"/>
                      <a:round/>
                      <a:headEnd/>
                      <a:tailEnd/>
                    </a:ln>
                  </p:spPr>
                  <p:txBody>
                    <a:bodyPr wrap="none" anchor="ctr"/>
                    <a:lstStyle/>
                    <a:p>
                      <a:endParaRPr lang="en-US" sz="1600"/>
                    </a:p>
                  </p:txBody>
                </p:sp>
                <p:sp>
                  <p:nvSpPr>
                    <p:cNvPr id="223" name="Freeform 901"/>
                    <p:cNvSpPr>
                      <a:spLocks/>
                    </p:cNvSpPr>
                    <p:nvPr/>
                  </p:nvSpPr>
                  <p:spPr bwMode="auto">
                    <a:xfrm>
                      <a:off x="1170" y="2316"/>
                      <a:ext cx="75" cy="84"/>
                    </a:xfrm>
                    <a:custGeom>
                      <a:avLst/>
                      <a:gdLst>
                        <a:gd name="T0" fmla="*/ 17 w 75"/>
                        <a:gd name="T1" fmla="*/ 0 h 84"/>
                        <a:gd name="T2" fmla="*/ 75 w 75"/>
                        <a:gd name="T3" fmla="*/ 3 h 84"/>
                        <a:gd name="T4" fmla="*/ 68 w 75"/>
                        <a:gd name="T5" fmla="*/ 84 h 84"/>
                        <a:gd name="T6" fmla="*/ 0 w 75"/>
                        <a:gd name="T7" fmla="*/ 77 h 84"/>
                        <a:gd name="T8" fmla="*/ 17 w 75"/>
                        <a:gd name="T9" fmla="*/ 0 h 84"/>
                        <a:gd name="T10" fmla="*/ 0 60000 65536"/>
                        <a:gd name="T11" fmla="*/ 0 60000 65536"/>
                        <a:gd name="T12" fmla="*/ 0 60000 65536"/>
                        <a:gd name="T13" fmla="*/ 0 60000 65536"/>
                        <a:gd name="T14" fmla="*/ 0 60000 65536"/>
                        <a:gd name="T15" fmla="*/ 0 w 75"/>
                        <a:gd name="T16" fmla="*/ 0 h 84"/>
                        <a:gd name="T17" fmla="*/ 75 w 75"/>
                        <a:gd name="T18" fmla="*/ 84 h 84"/>
                      </a:gdLst>
                      <a:ahLst/>
                      <a:cxnLst>
                        <a:cxn ang="T10">
                          <a:pos x="T0" y="T1"/>
                        </a:cxn>
                        <a:cxn ang="T11">
                          <a:pos x="T2" y="T3"/>
                        </a:cxn>
                        <a:cxn ang="T12">
                          <a:pos x="T4" y="T5"/>
                        </a:cxn>
                        <a:cxn ang="T13">
                          <a:pos x="T6" y="T7"/>
                        </a:cxn>
                        <a:cxn ang="T14">
                          <a:pos x="T8" y="T9"/>
                        </a:cxn>
                      </a:cxnLst>
                      <a:rect l="T15" t="T16" r="T17" b="T18"/>
                      <a:pathLst>
                        <a:path w="75" h="84">
                          <a:moveTo>
                            <a:pt x="17" y="0"/>
                          </a:moveTo>
                          <a:lnTo>
                            <a:pt x="75" y="3"/>
                          </a:lnTo>
                          <a:lnTo>
                            <a:pt x="68" y="84"/>
                          </a:lnTo>
                          <a:lnTo>
                            <a:pt x="0" y="77"/>
                          </a:lnTo>
                          <a:lnTo>
                            <a:pt x="17" y="0"/>
                          </a:lnTo>
                          <a:close/>
                        </a:path>
                      </a:pathLst>
                    </a:custGeom>
                    <a:solidFill>
                      <a:schemeClr val="bg1"/>
                    </a:solidFill>
                    <a:ln w="6350">
                      <a:solidFill>
                        <a:schemeClr val="tx1"/>
                      </a:solidFill>
                      <a:prstDash val="dash"/>
                      <a:round/>
                      <a:headEnd/>
                      <a:tailEnd/>
                    </a:ln>
                  </p:spPr>
                  <p:txBody>
                    <a:bodyPr wrap="none" anchor="ctr"/>
                    <a:lstStyle/>
                    <a:p>
                      <a:endParaRPr lang="en-US" sz="1600"/>
                    </a:p>
                  </p:txBody>
                </p:sp>
              </p:grpSp>
            </p:grpSp>
            <p:sp>
              <p:nvSpPr>
                <p:cNvPr id="213" name="Rectangle 902"/>
                <p:cNvSpPr>
                  <a:spLocks noChangeArrowheads="1"/>
                </p:cNvSpPr>
                <p:nvPr/>
              </p:nvSpPr>
              <p:spPr bwMode="auto">
                <a:xfrm>
                  <a:off x="4449" y="1679"/>
                  <a:ext cx="826" cy="297"/>
                </a:xfrm>
                <a:prstGeom prst="rect">
                  <a:avLst/>
                </a:prstGeom>
                <a:noFill/>
                <a:ln w="9525">
                  <a:noFill/>
                  <a:miter lim="800000"/>
                  <a:headEnd/>
                  <a:tailEnd/>
                </a:ln>
              </p:spPr>
              <p:txBody>
                <a:bodyPr wrap="none" lIns="92075" tIns="46039" rIns="92075" bIns="46039">
                  <a:spAutoFit/>
                </a:bodyPr>
                <a:lstStyle/>
                <a:p>
                  <a:pPr eaLnBrk="0" hangingPunct="0"/>
                  <a:r>
                    <a:rPr lang="en-US" sz="1600" dirty="0"/>
                    <a:t>Vusers</a:t>
                  </a:r>
                </a:p>
              </p:txBody>
            </p:sp>
          </p:grpSp>
        </p:grpSp>
        <p:pic>
          <p:nvPicPr>
            <p:cNvPr id="311" name="Picture 3"/>
            <p:cNvPicPr>
              <a:picLocks noChangeAspect="1" noChangeArrowheads="1"/>
            </p:cNvPicPr>
            <p:nvPr/>
          </p:nvPicPr>
          <p:blipFill>
            <a:blip r:embed="rId2"/>
            <a:srcRect/>
            <a:stretch>
              <a:fillRect/>
            </a:stretch>
          </p:blipFill>
          <p:spPr bwMode="auto">
            <a:xfrm>
              <a:off x="4862513" y="1238250"/>
              <a:ext cx="1933575" cy="1638300"/>
            </a:xfrm>
            <a:prstGeom prst="rect">
              <a:avLst/>
            </a:prstGeom>
            <a:noFill/>
            <a:ln w="9525">
              <a:noFill/>
              <a:miter lim="800000"/>
              <a:headEnd/>
              <a:tailEnd/>
            </a:ln>
            <a:effectLst/>
          </p:spPr>
        </p:pic>
        <p:sp>
          <p:nvSpPr>
            <p:cNvPr id="312" name="TextBox 311"/>
            <p:cNvSpPr txBox="1"/>
            <p:nvPr/>
          </p:nvSpPr>
          <p:spPr>
            <a:xfrm>
              <a:off x="4809109" y="840834"/>
              <a:ext cx="2017460" cy="512853"/>
            </a:xfrm>
            <a:prstGeom prst="rect">
              <a:avLst/>
            </a:prstGeom>
            <a:noFill/>
          </p:spPr>
          <p:txBody>
            <a:bodyPr wrap="none" rtlCol="0">
              <a:spAutoFit/>
            </a:bodyPr>
            <a:lstStyle/>
            <a:p>
              <a:r>
                <a:rPr lang="en-US" dirty="0" smtClean="0"/>
                <a:t>Controller</a:t>
              </a:r>
              <a:endParaRPr lang="en-US" dirty="0"/>
            </a:p>
          </p:txBody>
        </p:sp>
        <p:pic>
          <p:nvPicPr>
            <p:cNvPr id="313" name="Picture 4"/>
            <p:cNvPicPr>
              <a:picLocks noChangeAspect="1" noChangeArrowheads="1"/>
            </p:cNvPicPr>
            <p:nvPr/>
          </p:nvPicPr>
          <p:blipFill>
            <a:blip r:embed="rId3"/>
            <a:srcRect/>
            <a:stretch>
              <a:fillRect/>
            </a:stretch>
          </p:blipFill>
          <p:spPr bwMode="auto">
            <a:xfrm>
              <a:off x="2547939" y="2376489"/>
              <a:ext cx="842961" cy="819047"/>
            </a:xfrm>
            <a:prstGeom prst="rect">
              <a:avLst/>
            </a:prstGeom>
            <a:noFill/>
            <a:ln w="9525">
              <a:noFill/>
              <a:miter lim="800000"/>
              <a:headEnd/>
              <a:tailEnd/>
            </a:ln>
            <a:effectLst/>
          </p:spPr>
        </p:pic>
        <p:pic>
          <p:nvPicPr>
            <p:cNvPr id="314" name="Picture 5"/>
            <p:cNvPicPr>
              <a:picLocks noChangeAspect="1" noChangeArrowheads="1"/>
            </p:cNvPicPr>
            <p:nvPr/>
          </p:nvPicPr>
          <p:blipFill>
            <a:blip r:embed="rId3"/>
            <a:srcRect/>
            <a:stretch>
              <a:fillRect/>
            </a:stretch>
          </p:blipFill>
          <p:spPr bwMode="auto">
            <a:xfrm>
              <a:off x="2509839" y="3252789"/>
              <a:ext cx="1024424" cy="995362"/>
            </a:xfrm>
            <a:prstGeom prst="rect">
              <a:avLst/>
            </a:prstGeom>
            <a:noFill/>
            <a:ln w="9525">
              <a:noFill/>
              <a:miter lim="800000"/>
              <a:headEnd/>
              <a:tailEnd/>
            </a:ln>
            <a:effectLst/>
          </p:spPr>
        </p:pic>
        <p:pic>
          <p:nvPicPr>
            <p:cNvPr id="315" name="Picture 6"/>
            <p:cNvPicPr>
              <a:picLocks noChangeAspect="1" noChangeArrowheads="1"/>
            </p:cNvPicPr>
            <p:nvPr/>
          </p:nvPicPr>
          <p:blipFill>
            <a:blip r:embed="rId3"/>
            <a:srcRect/>
            <a:stretch>
              <a:fillRect/>
            </a:stretch>
          </p:blipFill>
          <p:spPr bwMode="auto">
            <a:xfrm>
              <a:off x="9329739" y="2490789"/>
              <a:ext cx="808755" cy="785811"/>
            </a:xfrm>
            <a:prstGeom prst="rect">
              <a:avLst/>
            </a:prstGeom>
            <a:noFill/>
            <a:ln w="9525">
              <a:noFill/>
              <a:miter lim="800000"/>
              <a:headEnd/>
              <a:tailEnd/>
            </a:ln>
            <a:effectLst/>
          </p:spPr>
        </p:pic>
        <p:pic>
          <p:nvPicPr>
            <p:cNvPr id="316" name="Picture 6"/>
            <p:cNvPicPr>
              <a:picLocks noChangeAspect="1" noChangeArrowheads="1"/>
            </p:cNvPicPr>
            <p:nvPr/>
          </p:nvPicPr>
          <p:blipFill>
            <a:blip r:embed="rId3"/>
            <a:srcRect/>
            <a:stretch>
              <a:fillRect/>
            </a:stretch>
          </p:blipFill>
          <p:spPr bwMode="auto">
            <a:xfrm>
              <a:off x="9367839" y="3424239"/>
              <a:ext cx="808755" cy="785811"/>
            </a:xfrm>
            <a:prstGeom prst="rect">
              <a:avLst/>
            </a:prstGeom>
            <a:noFill/>
            <a:ln w="9525">
              <a:noFill/>
              <a:miter lim="800000"/>
              <a:headEnd/>
              <a:tailEnd/>
            </a:ln>
            <a:effectLst/>
          </p:spPr>
        </p:pic>
        <p:pic>
          <p:nvPicPr>
            <p:cNvPr id="317" name="Picture 7"/>
            <p:cNvPicPr>
              <a:picLocks noChangeAspect="1" noChangeArrowheads="1"/>
            </p:cNvPicPr>
            <p:nvPr/>
          </p:nvPicPr>
          <p:blipFill>
            <a:blip r:embed="rId4"/>
            <a:srcRect/>
            <a:stretch>
              <a:fillRect/>
            </a:stretch>
          </p:blipFill>
          <p:spPr bwMode="auto">
            <a:xfrm>
              <a:off x="1447800" y="4519613"/>
              <a:ext cx="1409700" cy="1133475"/>
            </a:xfrm>
            <a:prstGeom prst="rect">
              <a:avLst/>
            </a:prstGeom>
            <a:noFill/>
            <a:ln w="9525">
              <a:noFill/>
              <a:miter lim="800000"/>
              <a:headEnd/>
              <a:tailEnd/>
            </a:ln>
            <a:effectLst/>
          </p:spPr>
        </p:pic>
        <p:pic>
          <p:nvPicPr>
            <p:cNvPr id="318" name="Picture 7"/>
            <p:cNvPicPr>
              <a:picLocks noChangeAspect="1" noChangeArrowheads="1"/>
            </p:cNvPicPr>
            <p:nvPr/>
          </p:nvPicPr>
          <p:blipFill>
            <a:blip r:embed="rId4"/>
            <a:srcRect/>
            <a:stretch>
              <a:fillRect/>
            </a:stretch>
          </p:blipFill>
          <p:spPr bwMode="auto">
            <a:xfrm>
              <a:off x="8724900" y="4500563"/>
              <a:ext cx="1409700" cy="1133475"/>
            </a:xfrm>
            <a:prstGeom prst="rect">
              <a:avLst/>
            </a:prstGeom>
            <a:noFill/>
            <a:ln w="9525">
              <a:noFill/>
              <a:miter lim="800000"/>
              <a:headEnd/>
              <a:tailEnd/>
            </a:ln>
            <a:effectLst/>
          </p:spPr>
        </p:pic>
        <p:sp>
          <p:nvSpPr>
            <p:cNvPr id="319" name="TextBox 318"/>
            <p:cNvSpPr txBox="1"/>
            <p:nvPr/>
          </p:nvSpPr>
          <p:spPr>
            <a:xfrm flipH="1">
              <a:off x="1880180" y="5695950"/>
              <a:ext cx="958271" cy="512853"/>
            </a:xfrm>
            <a:prstGeom prst="rect">
              <a:avLst/>
            </a:prstGeom>
            <a:noFill/>
          </p:spPr>
          <p:txBody>
            <a:bodyPr wrap="square" rtlCol="0">
              <a:spAutoFit/>
            </a:bodyPr>
            <a:lstStyle/>
            <a:p>
              <a:r>
                <a:rPr lang="en-US" dirty="0" smtClean="0"/>
                <a:t>LG1</a:t>
              </a:r>
              <a:endParaRPr lang="en-US" dirty="0"/>
            </a:p>
          </p:txBody>
        </p:sp>
        <p:sp>
          <p:nvSpPr>
            <p:cNvPr id="320" name="TextBox 319"/>
            <p:cNvSpPr txBox="1"/>
            <p:nvPr/>
          </p:nvSpPr>
          <p:spPr>
            <a:xfrm flipH="1">
              <a:off x="9214431" y="5657850"/>
              <a:ext cx="958271" cy="897492"/>
            </a:xfrm>
            <a:prstGeom prst="rect">
              <a:avLst/>
            </a:prstGeom>
            <a:noFill/>
          </p:spPr>
          <p:txBody>
            <a:bodyPr wrap="square" rtlCol="0">
              <a:spAutoFit/>
            </a:bodyPr>
            <a:lstStyle/>
            <a:p>
              <a:r>
                <a:rPr lang="en-US" dirty="0" smtClean="0"/>
                <a:t>LG2</a:t>
              </a:r>
              <a:endParaRPr lang="en-US" dirty="0"/>
            </a:p>
          </p:txBody>
        </p:sp>
      </p:grpSp>
      <p:sp>
        <p:nvSpPr>
          <p:cNvPr id="3" name="Rectangle 2"/>
          <p:cNvSpPr/>
          <p:nvPr/>
        </p:nvSpPr>
        <p:spPr>
          <a:xfrm>
            <a:off x="5925092" y="1170213"/>
            <a:ext cx="5516813" cy="3955581"/>
          </a:xfrm>
          <a:prstGeom prst="rect">
            <a:avLst/>
          </a:prstGeom>
          <a:noFill/>
          <a:ln w="28575">
            <a:solidFill>
              <a:srgbClr val="3DAD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989751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Test </a:t>
            </a:r>
            <a:r>
              <a:rPr lang="en-US" sz="3200" b="1" dirty="0" smtClean="0">
                <a:solidFill>
                  <a:srgbClr val="4AAF80"/>
                </a:solidFill>
                <a:latin typeface="Calibri (Headings)"/>
              </a:rPr>
              <a:t>Scenario Creation</a:t>
            </a:r>
            <a:endParaRPr lang="en-US" sz="3200" b="1" dirty="0">
              <a:solidFill>
                <a:srgbClr val="4AAF80"/>
              </a:solidFill>
              <a:latin typeface="Calibri (Headings)"/>
            </a:endParaRPr>
          </a:p>
        </p:txBody>
      </p:sp>
    </p:spTree>
    <p:extLst>
      <p:ext uri="{BB962C8B-B14F-4D97-AF65-F5344CB8AC3E}">
        <p14:creationId xmlns="" xmlns:p14="http://schemas.microsoft.com/office/powerpoint/2010/main" val="278922175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584795" y="318723"/>
            <a:ext cx="476071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a:t>
            </a:r>
            <a:r>
              <a:rPr lang="en-US" sz="2800" dirty="0" smtClean="0">
                <a:latin typeface="Calibri (Headings)"/>
              </a:rPr>
              <a:t>Test Scenario</a:t>
            </a:r>
            <a:endParaRPr lang="en-US" sz="2800" dirty="0">
              <a:latin typeface="Calibri (Headings)"/>
            </a:endParaRPr>
          </a:p>
          <a:p>
            <a:endParaRPr lang="en-US" sz="2800" dirty="0">
              <a:latin typeface="Calibri (Headings)"/>
            </a:endParaRPr>
          </a:p>
          <a:p>
            <a:endParaRPr lang="en-US" sz="2800" dirty="0" smtClean="0">
              <a:latin typeface="Calibri (Headings)"/>
            </a:endParaRPr>
          </a:p>
          <a:p>
            <a:endParaRPr lang="en-US" sz="2800" dirty="0">
              <a:latin typeface="Calibri (Headings)"/>
            </a:endParaRPr>
          </a:p>
        </p:txBody>
      </p:sp>
      <p:sp>
        <p:nvSpPr>
          <p:cNvPr id="5" name="Rectangle 4"/>
          <p:cNvSpPr/>
          <p:nvPr/>
        </p:nvSpPr>
        <p:spPr>
          <a:xfrm>
            <a:off x="6096000" y="1252839"/>
            <a:ext cx="5554915" cy="356735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Test </a:t>
            </a:r>
            <a:r>
              <a:rPr lang="en-US" sz="1600" dirty="0">
                <a:solidFill>
                  <a:sysClr val="windowText" lastClr="000000"/>
                </a:solidFill>
              </a:rPr>
              <a:t>designed with multiple scripts using multiple </a:t>
            </a:r>
            <a:r>
              <a:rPr lang="en-US" sz="1600" dirty="0" err="1">
                <a:solidFill>
                  <a:sysClr val="windowText" lastClr="000000"/>
                </a:solidFill>
              </a:rPr>
              <a:t>Vusers</a:t>
            </a:r>
            <a:r>
              <a:rPr lang="en-US" sz="1600" dirty="0">
                <a:solidFill>
                  <a:sysClr val="windowText" lastClr="000000"/>
                </a:solidFill>
              </a:rPr>
              <a:t> is called Test Scenario</a:t>
            </a:r>
            <a:r>
              <a:rPr lang="en-US" sz="1600" dirty="0" smtClean="0">
                <a:solidFill>
                  <a:sysClr val="windowText" lastClr="000000"/>
                </a:solidFill>
              </a:rPr>
              <a:t>.</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Each Test Scenario can contain one or more groups.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 scenario contains all the information about groups of Vusers which are required to emulate human users during test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Steps involved for Test Scenario creation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Create Test scenario</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Configure Run-time Settings</a:t>
            </a:r>
          </a:p>
        </p:txBody>
      </p:sp>
    </p:spTree>
    <p:extLst>
      <p:ext uri="{BB962C8B-B14F-4D97-AF65-F5344CB8AC3E}">
        <p14:creationId xmlns="" xmlns:p14="http://schemas.microsoft.com/office/powerpoint/2010/main" val="324547854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829752" y="460613"/>
            <a:ext cx="736224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            </a:t>
            </a:r>
            <a:r>
              <a:rPr lang="en-US" sz="2800" dirty="0" smtClean="0">
                <a:latin typeface="Calibri (Headings)"/>
              </a:rPr>
              <a:t>Test Scenario Creation</a:t>
            </a:r>
          </a:p>
          <a:p>
            <a:endParaRPr lang="en-US" sz="2800" dirty="0">
              <a:latin typeface="Calibri (Headings)"/>
            </a:endParaRPr>
          </a:p>
        </p:txBody>
      </p:sp>
      <p:sp>
        <p:nvSpPr>
          <p:cNvPr id="5" name="Rectangle 4"/>
          <p:cNvSpPr/>
          <p:nvPr/>
        </p:nvSpPr>
        <p:spPr>
          <a:xfrm>
            <a:off x="6096000" y="1252839"/>
            <a:ext cx="5554915" cy="3203253"/>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Selecting </a:t>
            </a:r>
            <a:r>
              <a:rPr lang="en-US" sz="1600" dirty="0">
                <a:solidFill>
                  <a:sysClr val="windowText" lastClr="000000"/>
                </a:solidFill>
              </a:rPr>
              <a:t>the type of Test </a:t>
            </a:r>
            <a:r>
              <a:rPr lang="en-US" sz="1600" dirty="0" smtClean="0">
                <a:solidFill>
                  <a:sysClr val="windowText" lastClr="000000"/>
                </a:solidFill>
              </a:rPr>
              <a:t>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Adding </a:t>
            </a:r>
            <a:r>
              <a:rPr lang="en-US" sz="1600" dirty="0">
                <a:solidFill>
                  <a:sysClr val="windowText" lastClr="000000"/>
                </a:solidFill>
              </a:rPr>
              <a:t>the test scripts to the test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Selecting the required number of LG’s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Configure the schedule (Defining the Ramp-up, Ramp-Down and Steady state)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 Selecting Scenario Schedule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Setting the SLA (Optional Step)</a:t>
            </a:r>
          </a:p>
          <a:p>
            <a:pPr>
              <a:lnSpc>
                <a:spcPct val="90000"/>
              </a:lnSpc>
            </a:pPr>
            <a:r>
              <a:rPr lang="en-US" sz="1600" dirty="0">
                <a:solidFill>
                  <a:sysClr val="windowText" lastClr="000000"/>
                </a:solidFill>
              </a:rPr>
              <a:t/>
            </a:r>
            <a:br>
              <a:rPr lang="en-US" sz="1600" dirty="0">
                <a:solidFill>
                  <a:sysClr val="windowText" lastClr="000000"/>
                </a:solidFill>
              </a:rPr>
            </a:br>
            <a:endParaRPr lang="en-US" sz="1600" dirty="0" smtClean="0">
              <a:solidFill>
                <a:sysClr val="windowText" lastClr="000000"/>
              </a:solidFill>
            </a:endParaRPr>
          </a:p>
        </p:txBody>
      </p:sp>
    </p:spTree>
    <p:extLst>
      <p:ext uri="{BB962C8B-B14F-4D97-AF65-F5344CB8AC3E}">
        <p14:creationId xmlns="" xmlns:p14="http://schemas.microsoft.com/office/powerpoint/2010/main" val="19108057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0"/>
            <a:ext cx="7498679" cy="1077218"/>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Test Scenario Type</a:t>
            </a:r>
            <a:r>
              <a:rPr lang="en-US" sz="3200" b="1" dirty="0">
                <a:solidFill>
                  <a:srgbClr val="4AAF80"/>
                </a:solidFill>
                <a:latin typeface="Calibri (Headings)"/>
              </a:rPr>
              <a:t/>
            </a:r>
            <a:br>
              <a:rPr lang="en-US" sz="3200" b="1" dirty="0">
                <a:solidFill>
                  <a:srgbClr val="4AAF80"/>
                </a:solidFill>
                <a:latin typeface="Calibri (Headings)"/>
              </a:rPr>
            </a:br>
            <a:endParaRPr lang="en-US" sz="3200" b="1" dirty="0">
              <a:solidFill>
                <a:srgbClr val="4AAF80"/>
              </a:solidFill>
              <a:latin typeface="Calibri (Headings)"/>
            </a:endParaRPr>
          </a:p>
        </p:txBody>
      </p:sp>
    </p:spTree>
    <p:extLst>
      <p:ext uri="{BB962C8B-B14F-4D97-AF65-F5344CB8AC3E}">
        <p14:creationId xmlns="" xmlns:p14="http://schemas.microsoft.com/office/powerpoint/2010/main" val="19188348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580560" y="492144"/>
            <a:ext cx="735323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Selecting the </a:t>
            </a:r>
            <a:r>
              <a:rPr lang="en-US" sz="2800" dirty="0" smtClean="0">
                <a:latin typeface="Calibri (Headings)"/>
              </a:rPr>
              <a:t>Type </a:t>
            </a:r>
            <a:r>
              <a:rPr lang="en-US" sz="2800" dirty="0">
                <a:latin typeface="Calibri (Headings)"/>
              </a:rPr>
              <a:t>of Test Scenario</a:t>
            </a:r>
            <a:br>
              <a:rPr lang="en-US" sz="2800" dirty="0">
                <a:latin typeface="Calibri (Headings)"/>
              </a:rPr>
            </a:br>
            <a:endParaRPr lang="en-US" sz="2800" dirty="0" smtClean="0">
              <a:latin typeface="Calibri (Headings)"/>
            </a:endParaRPr>
          </a:p>
          <a:p>
            <a:endParaRPr lang="en-US" sz="2800" dirty="0">
              <a:latin typeface="Calibri (Headings)"/>
            </a:endParaRPr>
          </a:p>
        </p:txBody>
      </p:sp>
      <p:sp>
        <p:nvSpPr>
          <p:cNvPr id="5" name="Rectangle 4"/>
          <p:cNvSpPr/>
          <p:nvPr/>
        </p:nvSpPr>
        <p:spPr>
          <a:xfrm>
            <a:off x="5743299" y="1252839"/>
            <a:ext cx="5554915" cy="3203253"/>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a:solidFill>
                  <a:sysClr val="windowText" lastClr="000000"/>
                </a:solidFill>
              </a:rPr>
              <a:t>Manual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Goal-Oriented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pic>
        <p:nvPicPr>
          <p:cNvPr id="6" name="Picture 4"/>
          <p:cNvPicPr>
            <a:picLocks noChangeAspect="1" noChangeArrowheads="1"/>
          </p:cNvPicPr>
          <p:nvPr/>
        </p:nvPicPr>
        <p:blipFill>
          <a:blip r:embed="rId2"/>
          <a:srcRect/>
          <a:stretch>
            <a:fillRect/>
          </a:stretch>
        </p:blipFill>
        <p:spPr bwMode="auto">
          <a:xfrm>
            <a:off x="5954140" y="2248253"/>
            <a:ext cx="5211611" cy="2027534"/>
          </a:xfrm>
          <a:prstGeom prst="rect">
            <a:avLst/>
          </a:prstGeom>
          <a:noFill/>
          <a:ln w="9525">
            <a:noFill/>
            <a:miter lim="800000"/>
            <a:headEnd/>
            <a:tailEnd/>
          </a:ln>
          <a:effectLst/>
        </p:spPr>
      </p:pic>
    </p:spTree>
    <p:extLst>
      <p:ext uri="{BB962C8B-B14F-4D97-AF65-F5344CB8AC3E}">
        <p14:creationId xmlns="" xmlns:p14="http://schemas.microsoft.com/office/powerpoint/2010/main" val="114471016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Adding Scripts to the Scenario</a:t>
            </a:r>
          </a:p>
        </p:txBody>
      </p:sp>
    </p:spTree>
    <p:extLst>
      <p:ext uri="{BB962C8B-B14F-4D97-AF65-F5344CB8AC3E}">
        <p14:creationId xmlns="" xmlns:p14="http://schemas.microsoft.com/office/powerpoint/2010/main" val="24875344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841811" y="392145"/>
            <a:ext cx="634739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            </a:t>
            </a:r>
            <a:r>
              <a:rPr lang="en-US" sz="2800" dirty="0" smtClean="0">
                <a:latin typeface="Calibri (Headings)"/>
              </a:rPr>
              <a:t>Adding Scripts to the Scenario</a:t>
            </a:r>
          </a:p>
          <a:p>
            <a:endParaRPr lang="en-US" sz="2800" dirty="0">
              <a:latin typeface="Calibri (Headings)"/>
            </a:endParaRP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610925" y="1291176"/>
            <a:ext cx="7363212" cy="2282192"/>
          </a:xfrm>
          <a:prstGeom prst="rect">
            <a:avLst/>
          </a:prstGeom>
        </p:spPr>
      </p:pic>
      <p:sp>
        <p:nvSpPr>
          <p:cNvPr id="5" name="Title 1"/>
          <p:cNvSpPr txBox="1">
            <a:spLocks/>
          </p:cNvSpPr>
          <p:nvPr/>
        </p:nvSpPr>
        <p:spPr>
          <a:xfrm>
            <a:off x="6622311" y="3824361"/>
            <a:ext cx="3199607" cy="1320800"/>
          </a:xfrm>
          <a:prstGeom prst="rect">
            <a:avLst/>
          </a:prstGeom>
        </p:spPr>
        <p:txBody>
          <a:bodyP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Select scripts to added</a:t>
            </a:r>
          </a:p>
        </p:txBody>
      </p:sp>
    </p:spTree>
    <p:extLst>
      <p:ext uri="{BB962C8B-B14F-4D97-AF65-F5344CB8AC3E}">
        <p14:creationId xmlns="" xmlns:p14="http://schemas.microsoft.com/office/powerpoint/2010/main" val="175514701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normAutofit/>
          </a:bodyPr>
          <a:lstStyle/>
          <a:p>
            <a:r>
              <a:rPr lang="en-US" sz="2000" dirty="0" smtClean="0">
                <a:solidFill>
                  <a:schemeClr val="tx1">
                    <a:lumMod val="75000"/>
                    <a:lumOff val="25000"/>
                  </a:schemeClr>
                </a:solidFill>
                <a:latin typeface="+mn-lt"/>
                <a:ea typeface="+mn-ea"/>
                <a:cs typeface="+mn-cs"/>
              </a:rPr>
              <a:t>Click on Details to change the Group Name</a:t>
            </a:r>
          </a:p>
        </p:txBody>
      </p:sp>
      <p:pic>
        <p:nvPicPr>
          <p:cNvPr id="86019" name="Picture 3"/>
          <p:cNvPicPr>
            <a:picLocks noChangeAspect="1" noChangeArrowheads="1"/>
          </p:cNvPicPr>
          <p:nvPr/>
        </p:nvPicPr>
        <p:blipFill>
          <a:blip r:embed="rId2"/>
          <a:srcRect r="46128" b="39878"/>
          <a:stretch>
            <a:fillRect/>
          </a:stretch>
        </p:blipFill>
        <p:spPr bwMode="auto">
          <a:xfrm>
            <a:off x="1181101" y="2254250"/>
            <a:ext cx="4152900" cy="2508250"/>
          </a:xfrm>
          <a:prstGeom prst="rect">
            <a:avLst/>
          </a:prstGeom>
          <a:noFill/>
          <a:ln w="9525">
            <a:noFill/>
            <a:miter lim="800000"/>
            <a:headEnd/>
            <a:tailEnd/>
          </a:ln>
          <a:effectLst/>
        </p:spPr>
      </p:pic>
      <p:pic>
        <p:nvPicPr>
          <p:cNvPr id="7" name="Picture 2" descr="http://cdn.guru99.com/images/Loadrunner12/11_Group_details.png"/>
          <p:cNvPicPr>
            <a:picLocks noChangeAspect="1" noChangeArrowheads="1"/>
          </p:cNvPicPr>
          <p:nvPr/>
        </p:nvPicPr>
        <p:blipFill>
          <a:blip r:embed="rId3"/>
          <a:srcRect r="54422"/>
          <a:stretch>
            <a:fillRect/>
          </a:stretch>
        </p:blipFill>
        <p:spPr bwMode="auto">
          <a:xfrm>
            <a:off x="7569200" y="2354262"/>
            <a:ext cx="2971800" cy="2370138"/>
          </a:xfrm>
          <a:prstGeom prst="rect">
            <a:avLst/>
          </a:prstGeom>
          <a:noFill/>
        </p:spPr>
      </p:pic>
      <p:sp>
        <p:nvSpPr>
          <p:cNvPr id="8" name="Right Arrow 7"/>
          <p:cNvSpPr/>
          <p:nvPr/>
        </p:nvSpPr>
        <p:spPr>
          <a:xfrm>
            <a:off x="5969001" y="3251200"/>
            <a:ext cx="14351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0" y="3225800"/>
            <a:ext cx="1270000"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idx="4294967295"/>
          </p:nvPr>
        </p:nvSpPr>
        <p:spPr>
          <a:xfrm>
            <a:off x="0" y="609600"/>
            <a:ext cx="8596313" cy="1320800"/>
          </a:xfrm>
        </p:spPr>
        <p:txBody>
          <a:bodyPr>
            <a:noAutofit/>
          </a:bodyPr>
          <a:lstStyle/>
          <a:p>
            <a:pPr algn="ctr" eaLnBrk="1" hangingPunct="1"/>
            <a:r>
              <a:rPr lang="en-US" sz="4000" dirty="0" smtClean="0"/>
              <a:t>Web Server</a:t>
            </a:r>
            <a:endParaRPr lang="en-US" sz="4000" dirty="0"/>
          </a:p>
        </p:txBody>
      </p:sp>
      <p:sp>
        <p:nvSpPr>
          <p:cNvPr id="4" name="TextBox 3"/>
          <p:cNvSpPr txBox="1"/>
          <p:nvPr/>
        </p:nvSpPr>
        <p:spPr>
          <a:xfrm>
            <a:off x="1165685" y="2087484"/>
            <a:ext cx="10416715" cy="923330"/>
          </a:xfrm>
          <a:prstGeom prst="rect">
            <a:avLst/>
          </a:prstGeom>
          <a:noFill/>
        </p:spPr>
        <p:txBody>
          <a:bodyPr wrap="square" rtlCol="0">
            <a:spAutoFit/>
          </a:bodyPr>
          <a:lstStyle/>
          <a:p>
            <a:pPr>
              <a:buFont typeface="Wingdings" pitchFamily="2" charset="2"/>
              <a:buChar char="Ø"/>
            </a:pPr>
            <a:r>
              <a:rPr lang="en-US" dirty="0" smtClean="0"/>
              <a:t>An </a:t>
            </a:r>
            <a:r>
              <a:rPr lang="en-US" b="1" dirty="0" smtClean="0"/>
              <a:t>web server</a:t>
            </a:r>
            <a:r>
              <a:rPr lang="en-US" dirty="0" smtClean="0"/>
              <a:t> is full implementation of HTTP Protocol</a:t>
            </a:r>
          </a:p>
          <a:p>
            <a:pPr>
              <a:buFont typeface="Wingdings" pitchFamily="2" charset="2"/>
              <a:buChar char="Ø"/>
            </a:pPr>
            <a:endParaRPr lang="en-US" dirty="0" smtClean="0"/>
          </a:p>
          <a:p>
            <a:pPr>
              <a:buFont typeface="Wingdings" pitchFamily="2" charset="2"/>
              <a:buChar char="Ø"/>
            </a:pPr>
            <a:r>
              <a:rPr lang="en-US" dirty="0" smtClean="0"/>
              <a:t>A Browser is partial implementation of Http Protocol</a:t>
            </a:r>
            <a:endParaRPr lang="en-US" dirty="0"/>
          </a:p>
        </p:txBody>
      </p:sp>
    </p:spTree>
    <p:extLst>
      <p:ext uri="{BB962C8B-B14F-4D97-AF65-F5344CB8AC3E}">
        <p14:creationId xmlns:p14="http://schemas.microsoft.com/office/powerpoint/2010/main" xmlns="" val="2378007960"/>
      </p:ext>
    </p:extLst>
  </p:cSld>
  <p:clrMapOvr>
    <a:masterClrMapping/>
  </p:clrMapOvr>
  <p:transition spd="med">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0"/>
            <a:ext cx="7498679" cy="1077218"/>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Configure Load Generators</a:t>
            </a:r>
            <a:br>
              <a:rPr lang="en-US" sz="3200" b="1" dirty="0">
                <a:solidFill>
                  <a:srgbClr val="4AAF80"/>
                </a:solidFill>
                <a:latin typeface="Calibri (Headings)"/>
              </a:rPr>
            </a:br>
            <a:endParaRPr lang="en-US" sz="3200" b="1" dirty="0">
              <a:solidFill>
                <a:srgbClr val="4AAF80"/>
              </a:solidFill>
              <a:latin typeface="Calibri (Headings)"/>
            </a:endParaRPr>
          </a:p>
        </p:txBody>
      </p:sp>
    </p:spTree>
    <p:extLst>
      <p:ext uri="{BB962C8B-B14F-4D97-AF65-F5344CB8AC3E}">
        <p14:creationId xmlns="" xmlns:p14="http://schemas.microsoft.com/office/powerpoint/2010/main" val="53378783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431895" y="413316"/>
            <a:ext cx="612532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Configure Load Generators</a:t>
            </a:r>
            <a:br>
              <a:rPr lang="en-US" sz="2800" dirty="0">
                <a:latin typeface="Calibri (Headings)"/>
              </a:rPr>
            </a:br>
            <a:endParaRPr lang="en-US" sz="2800" dirty="0">
              <a:latin typeface="Calibri (Headings)"/>
            </a:endParaRPr>
          </a:p>
          <a:p>
            <a:endParaRPr lang="en-US" sz="2800" dirty="0">
              <a:latin typeface="Calibri (Headings)"/>
            </a:endParaRPr>
          </a:p>
        </p:txBody>
      </p:sp>
      <p:sp>
        <p:nvSpPr>
          <p:cNvPr id="5" name="Rectangle 4"/>
          <p:cNvSpPr/>
          <p:nvPr/>
        </p:nvSpPr>
        <p:spPr>
          <a:xfrm>
            <a:off x="5656219" y="1071155"/>
            <a:ext cx="6167920" cy="438371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Scenario </a:t>
            </a:r>
            <a:r>
              <a:rPr lang="en-US" sz="1600" dirty="0" smtClean="0">
                <a:solidFill>
                  <a:sysClr val="windowText" lastClr="000000"/>
                </a:solidFill>
                <a:sym typeface="Wingdings" panose="05000000000000000000" pitchFamily="2" charset="2"/>
              </a:rPr>
              <a:t></a:t>
            </a:r>
            <a:r>
              <a:rPr lang="en-US" sz="1600" dirty="0" smtClean="0">
                <a:solidFill>
                  <a:sysClr val="windowText" lastClr="000000"/>
                </a:solidFill>
              </a:rPr>
              <a:t> Load Generator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Add new LG’s</a:t>
            </a:r>
          </a:p>
        </p:txBody>
      </p:sp>
      <p:pic>
        <p:nvPicPr>
          <p:cNvPr id="7" name="Picture 2"/>
          <p:cNvPicPr>
            <a:picLocks noChangeAspect="1" noChangeArrowheads="1"/>
          </p:cNvPicPr>
          <p:nvPr/>
        </p:nvPicPr>
        <p:blipFill>
          <a:blip r:embed="rId2"/>
          <a:srcRect/>
          <a:stretch>
            <a:fillRect/>
          </a:stretch>
        </p:blipFill>
        <p:spPr bwMode="auto">
          <a:xfrm>
            <a:off x="5886050" y="2240955"/>
            <a:ext cx="5734141" cy="2999858"/>
          </a:xfrm>
          <a:prstGeom prst="rect">
            <a:avLst/>
          </a:prstGeom>
          <a:noFill/>
          <a:ln w="9525">
            <a:noFill/>
            <a:miter lim="800000"/>
            <a:headEnd/>
            <a:tailEnd/>
          </a:ln>
          <a:effectLst/>
        </p:spPr>
      </p:pic>
    </p:spTree>
    <p:extLst>
      <p:ext uri="{BB962C8B-B14F-4D97-AF65-F5344CB8AC3E}">
        <p14:creationId xmlns="" xmlns:p14="http://schemas.microsoft.com/office/powerpoint/2010/main" val="19217022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583881" y="620970"/>
            <a:ext cx="617739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Add LG to the Group</a:t>
            </a:r>
            <a:endParaRPr lang="en-US" sz="2800" dirty="0">
              <a:latin typeface="Calibri (Headings)"/>
            </a:endParaRPr>
          </a:p>
        </p:txBody>
      </p:sp>
      <p:sp>
        <p:nvSpPr>
          <p:cNvPr id="5" name="Rectangle 4"/>
          <p:cNvSpPr/>
          <p:nvPr/>
        </p:nvSpPr>
        <p:spPr>
          <a:xfrm>
            <a:off x="6096000" y="1252839"/>
            <a:ext cx="5554915" cy="384719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Add the LG to the group.</a:t>
            </a:r>
          </a:p>
        </p:txBody>
      </p:sp>
      <p:pic>
        <p:nvPicPr>
          <p:cNvPr id="6" name="Picture 2"/>
          <p:cNvPicPr>
            <a:picLocks noChangeAspect="1" noChangeArrowheads="1"/>
          </p:cNvPicPr>
          <p:nvPr/>
        </p:nvPicPr>
        <p:blipFill>
          <a:blip r:embed="rId2"/>
          <a:srcRect/>
          <a:stretch>
            <a:fillRect/>
          </a:stretch>
        </p:blipFill>
        <p:spPr bwMode="auto">
          <a:xfrm>
            <a:off x="6212965" y="1774470"/>
            <a:ext cx="5446056" cy="3368572"/>
          </a:xfrm>
          <a:prstGeom prst="rect">
            <a:avLst/>
          </a:prstGeom>
          <a:noFill/>
          <a:ln w="9525">
            <a:noFill/>
            <a:miter lim="800000"/>
            <a:headEnd/>
            <a:tailEnd/>
          </a:ln>
          <a:effectLst/>
        </p:spPr>
      </p:pic>
    </p:spTree>
    <p:extLst>
      <p:ext uri="{BB962C8B-B14F-4D97-AF65-F5344CB8AC3E}">
        <p14:creationId xmlns="" xmlns:p14="http://schemas.microsoft.com/office/powerpoint/2010/main" val="2016279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Defining the Scenario Schedule</a:t>
            </a:r>
            <a:endParaRPr lang="en-US" sz="3200" b="1" dirty="0">
              <a:solidFill>
                <a:srgbClr val="4AAF80"/>
              </a:solidFill>
              <a:latin typeface="Calibri (Headings)"/>
            </a:endParaRPr>
          </a:p>
        </p:txBody>
      </p:sp>
    </p:spTree>
    <p:extLst>
      <p:ext uri="{BB962C8B-B14F-4D97-AF65-F5344CB8AC3E}">
        <p14:creationId xmlns="" xmlns:p14="http://schemas.microsoft.com/office/powerpoint/2010/main" val="30136831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246255" y="542142"/>
            <a:ext cx="540465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Scenario Schedule </a:t>
            </a:r>
            <a:br>
              <a:rPr lang="en-US" sz="2800" dirty="0">
                <a:latin typeface="Calibri (Headings)"/>
              </a:rPr>
            </a:br>
            <a:endParaRPr lang="en-US" sz="2800" dirty="0">
              <a:latin typeface="Calibri (Headings)"/>
            </a:endParaRPr>
          </a:p>
          <a:p>
            <a:endParaRPr lang="en-US" sz="2800" dirty="0">
              <a:latin typeface="Calibri (Headings)"/>
            </a:endParaRPr>
          </a:p>
        </p:txBody>
      </p:sp>
      <p:sp>
        <p:nvSpPr>
          <p:cNvPr id="5" name="Rectangle 4"/>
          <p:cNvSpPr/>
          <p:nvPr/>
        </p:nvSpPr>
        <p:spPr>
          <a:xfrm>
            <a:off x="6096000" y="1252839"/>
            <a:ext cx="5554915" cy="392446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Schedule By Scenario</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Schedule By Group</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Basic Schedule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Real world schedule</a:t>
            </a:r>
          </a:p>
        </p:txBody>
      </p:sp>
      <p:pic>
        <p:nvPicPr>
          <p:cNvPr id="6" name="Picture 2"/>
          <p:cNvPicPr>
            <a:picLocks noChangeAspect="1" noChangeArrowheads="1"/>
          </p:cNvPicPr>
          <p:nvPr/>
        </p:nvPicPr>
        <p:blipFill>
          <a:blip r:embed="rId2"/>
          <a:srcRect/>
          <a:stretch>
            <a:fillRect/>
          </a:stretch>
        </p:blipFill>
        <p:spPr bwMode="auto">
          <a:xfrm>
            <a:off x="6495065" y="3068393"/>
            <a:ext cx="4907035" cy="1832085"/>
          </a:xfrm>
          <a:prstGeom prst="rect">
            <a:avLst/>
          </a:prstGeom>
          <a:noFill/>
          <a:ln w="9525">
            <a:noFill/>
            <a:miter lim="800000"/>
            <a:headEnd/>
            <a:tailEnd/>
          </a:ln>
          <a:effectLst/>
        </p:spPr>
      </p:pic>
    </p:spTree>
    <p:extLst>
      <p:ext uri="{BB962C8B-B14F-4D97-AF65-F5344CB8AC3E}">
        <p14:creationId xmlns="" xmlns:p14="http://schemas.microsoft.com/office/powerpoint/2010/main" val="216765598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Configure the </a:t>
            </a:r>
            <a:r>
              <a:rPr lang="en-US" sz="3200" b="1" dirty="0" smtClean="0">
                <a:solidFill>
                  <a:srgbClr val="4AAF80"/>
                </a:solidFill>
                <a:latin typeface="Calibri (Headings)"/>
              </a:rPr>
              <a:t>Schedule </a:t>
            </a:r>
            <a:endParaRPr lang="en-US" sz="3200" b="1" dirty="0">
              <a:solidFill>
                <a:srgbClr val="4AAF80"/>
              </a:solidFill>
              <a:latin typeface="Calibri (Headings)"/>
            </a:endParaRPr>
          </a:p>
        </p:txBody>
      </p:sp>
    </p:spTree>
    <p:extLst>
      <p:ext uri="{BB962C8B-B14F-4D97-AF65-F5344CB8AC3E}">
        <p14:creationId xmlns="" xmlns:p14="http://schemas.microsoft.com/office/powerpoint/2010/main" val="317177720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461637" y="526377"/>
            <a:ext cx="736224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Configure the </a:t>
            </a:r>
            <a:r>
              <a:rPr lang="en-US" sz="2800" dirty="0" smtClean="0">
                <a:latin typeface="Calibri (Headings)"/>
              </a:rPr>
              <a:t>Schedule </a:t>
            </a:r>
            <a:endParaRPr lang="en-US" sz="2800" dirty="0">
              <a:latin typeface="Calibri (Headings)"/>
            </a:endParaRPr>
          </a:p>
        </p:txBody>
      </p:sp>
      <p:sp>
        <p:nvSpPr>
          <p:cNvPr id="5" name="Rectangle 4"/>
          <p:cNvSpPr/>
          <p:nvPr/>
        </p:nvSpPr>
        <p:spPr>
          <a:xfrm>
            <a:off x="3918857" y="1252838"/>
            <a:ext cx="7810435" cy="424662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dirty="0" smtClean="0">
                <a:solidFill>
                  <a:sysClr val="windowText" lastClr="000000"/>
                </a:solidFill>
              </a:rPr>
              <a:t>Defining the Ramp-up, Ramp-Down and Steady state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48198" y="1658984"/>
            <a:ext cx="7590812" cy="3422469"/>
          </a:xfrm>
          <a:prstGeom prst="rect">
            <a:avLst/>
          </a:prstGeom>
        </p:spPr>
      </p:pic>
    </p:spTree>
    <p:extLst>
      <p:ext uri="{BB962C8B-B14F-4D97-AF65-F5344CB8AC3E}">
        <p14:creationId xmlns="" xmlns:p14="http://schemas.microsoft.com/office/powerpoint/2010/main" val="375929038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a:t>
            </a:r>
            <a:r>
              <a:rPr lang="en-US" sz="3200" b="1" dirty="0" smtClean="0">
                <a:solidFill>
                  <a:srgbClr val="4AAF80"/>
                </a:solidFill>
                <a:latin typeface="Calibri (Headings)"/>
              </a:rPr>
              <a:t>Set-</a:t>
            </a:r>
            <a:r>
              <a:rPr lang="en-US" sz="3200" b="1" dirty="0">
                <a:solidFill>
                  <a:srgbClr val="4AAF80"/>
                </a:solidFill>
                <a:latin typeface="Calibri (Headings)"/>
              </a:rPr>
              <a:t>u</a:t>
            </a:r>
            <a:r>
              <a:rPr lang="en-US" sz="3200" b="1" dirty="0" smtClean="0">
                <a:solidFill>
                  <a:srgbClr val="4AAF80"/>
                </a:solidFill>
                <a:latin typeface="Calibri (Headings)"/>
              </a:rPr>
              <a:t>p </a:t>
            </a:r>
            <a:r>
              <a:rPr lang="en-US" sz="3200" b="1" dirty="0">
                <a:solidFill>
                  <a:srgbClr val="4AAF80"/>
                </a:solidFill>
                <a:latin typeface="Calibri (Headings)"/>
              </a:rPr>
              <a:t>the </a:t>
            </a:r>
            <a:r>
              <a:rPr lang="en-US" sz="3200" b="1" dirty="0" smtClean="0">
                <a:solidFill>
                  <a:srgbClr val="4AAF80"/>
                </a:solidFill>
                <a:latin typeface="Calibri (Headings)"/>
              </a:rPr>
              <a:t>SLA’s</a:t>
            </a:r>
            <a:endParaRPr lang="en-US" sz="3200" b="1" dirty="0">
              <a:solidFill>
                <a:srgbClr val="4AAF80"/>
              </a:solidFill>
              <a:latin typeface="Calibri (Headings)"/>
            </a:endParaRPr>
          </a:p>
        </p:txBody>
      </p:sp>
    </p:spTree>
    <p:extLst>
      <p:ext uri="{BB962C8B-B14F-4D97-AF65-F5344CB8AC3E}">
        <p14:creationId xmlns="" xmlns:p14="http://schemas.microsoft.com/office/powerpoint/2010/main" val="113516837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312203" y="416017"/>
            <a:ext cx="541753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Set-up the SLA’s</a:t>
            </a:r>
          </a:p>
          <a:p>
            <a:r>
              <a:rPr lang="en-US" sz="2800" dirty="0" smtClean="0">
                <a:latin typeface="Calibri (Headings)"/>
              </a:rPr>
              <a:t/>
            </a:r>
            <a:br>
              <a:rPr lang="en-US" sz="2800" dirty="0" smtClean="0">
                <a:latin typeface="Calibri (Headings)"/>
              </a:rPr>
            </a:br>
            <a:endParaRPr lang="en-US" sz="2800" dirty="0" smtClean="0">
              <a:latin typeface="Calibri (Headings)"/>
            </a:endParaRPr>
          </a:p>
          <a:p>
            <a:endParaRPr lang="en-US" sz="2800" dirty="0">
              <a:latin typeface="Calibri (Headings)"/>
            </a:endParaRPr>
          </a:p>
        </p:txBody>
      </p:sp>
      <p:sp>
        <p:nvSpPr>
          <p:cNvPr id="5" name="Rectangle 4"/>
          <p:cNvSpPr/>
          <p:nvPr/>
        </p:nvSpPr>
        <p:spPr>
          <a:xfrm>
            <a:off x="6096000" y="1252839"/>
            <a:ext cx="5554915" cy="384719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The SLA in LoadRunner or Controller, gives an opportunity to you to test your application against an SLA. </a:t>
            </a:r>
          </a:p>
        </p:txBody>
      </p:sp>
      <p:pic>
        <p:nvPicPr>
          <p:cNvPr id="7" name="Picture 2"/>
          <p:cNvPicPr>
            <a:picLocks noChangeAspect="1" noChangeArrowheads="1"/>
          </p:cNvPicPr>
          <p:nvPr/>
        </p:nvPicPr>
        <p:blipFill>
          <a:blip r:embed="rId2"/>
          <a:srcRect/>
          <a:stretch>
            <a:fillRect/>
          </a:stretch>
        </p:blipFill>
        <p:spPr bwMode="auto">
          <a:xfrm>
            <a:off x="6413679" y="1930720"/>
            <a:ext cx="4919556" cy="2996560"/>
          </a:xfrm>
          <a:prstGeom prst="rect">
            <a:avLst/>
          </a:prstGeom>
          <a:noFill/>
          <a:ln w="9525">
            <a:noFill/>
            <a:miter lim="800000"/>
            <a:headEnd/>
            <a:tailEnd/>
          </a:ln>
          <a:effectLst/>
        </p:spPr>
      </p:pic>
    </p:spTree>
    <p:extLst>
      <p:ext uri="{BB962C8B-B14F-4D97-AF65-F5344CB8AC3E}">
        <p14:creationId xmlns="" xmlns:p14="http://schemas.microsoft.com/office/powerpoint/2010/main" val="9044204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Configuring Run </a:t>
            </a:r>
            <a:r>
              <a:rPr lang="en-US" sz="3200" b="1" dirty="0">
                <a:solidFill>
                  <a:srgbClr val="4AAF80"/>
                </a:solidFill>
                <a:latin typeface="Calibri (Headings)"/>
              </a:rPr>
              <a:t>Time Settings</a:t>
            </a:r>
          </a:p>
        </p:txBody>
      </p:sp>
    </p:spTree>
    <p:extLst>
      <p:ext uri="{BB962C8B-B14F-4D97-AF65-F5344CB8AC3E}">
        <p14:creationId xmlns="" xmlns:p14="http://schemas.microsoft.com/office/powerpoint/2010/main" val="388641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5B5D25F-EA2A-4DDB-9D1E-892335BB8A25}" type="slidenum">
              <a:rPr lang="en-US" smtClean="0"/>
              <a:pPr/>
              <a:t>15</a:t>
            </a:fld>
            <a:endParaRPr lang="en-US"/>
          </a:p>
        </p:txBody>
      </p:sp>
      <p:sp>
        <p:nvSpPr>
          <p:cNvPr id="8194" name="Rectangle 2"/>
          <p:cNvSpPr>
            <a:spLocks noGrp="1" noChangeArrowheads="1"/>
          </p:cNvSpPr>
          <p:nvPr>
            <p:ph type="title" idx="4294967295"/>
          </p:nvPr>
        </p:nvSpPr>
        <p:spPr>
          <a:xfrm>
            <a:off x="0" y="609600"/>
            <a:ext cx="8596313" cy="1320800"/>
          </a:xfrm>
        </p:spPr>
        <p:txBody>
          <a:bodyPr>
            <a:normAutofit fontScale="90000"/>
          </a:bodyPr>
          <a:lstStyle/>
          <a:p>
            <a:pPr lvl="0" algn="l"/>
            <a:r>
              <a:rPr lang="en-GB" dirty="0" smtClean="0"/>
              <a:t>            Application layers</a:t>
            </a:r>
            <a:br>
              <a:rPr lang="en-GB" dirty="0" smtClean="0"/>
            </a:br>
            <a:r>
              <a:rPr lang="en-GB" dirty="0" smtClean="0"/>
              <a:t/>
            </a:r>
            <a:br>
              <a:rPr lang="en-GB" dirty="0" smtClean="0"/>
            </a:br>
            <a:r>
              <a:rPr lang="en-GB" sz="2000" b="1" dirty="0" smtClean="0">
                <a:solidFill>
                  <a:schemeClr val="tx1"/>
                </a:solidFill>
              </a:rPr>
              <a:t>Presentation layer</a:t>
            </a:r>
            <a:r>
              <a:rPr lang="en-US" sz="2000" b="1" dirty="0" smtClean="0">
                <a:solidFill>
                  <a:schemeClr val="tx1"/>
                </a:solidFill>
              </a:rPr>
              <a:t/>
            </a:r>
            <a:br>
              <a:rPr lang="en-US" sz="2000" b="1" dirty="0" smtClean="0">
                <a:solidFill>
                  <a:schemeClr val="tx1"/>
                </a:solidFill>
              </a:rPr>
            </a:br>
            <a:r>
              <a:rPr lang="en-GB" sz="2000" dirty="0" smtClean="0">
                <a:solidFill>
                  <a:schemeClr val="tx1"/>
                </a:solidFill>
              </a:rPr>
              <a:t>Accepts user inputs, </a:t>
            </a:r>
            <a:r>
              <a:rPr lang="en-US" sz="2000" dirty="0" smtClean="0">
                <a:solidFill>
                  <a:schemeClr val="tx1"/>
                </a:solidFill>
              </a:rPr>
              <a:t>displays data and any results computation on the user interface</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GB" sz="2000" b="1" dirty="0" smtClean="0">
                <a:solidFill>
                  <a:schemeClr val="tx1"/>
                </a:solidFill>
              </a:rPr>
              <a:t>Application processing layer</a:t>
            </a:r>
            <a:br>
              <a:rPr lang="en-GB" sz="2000" b="1" dirty="0" smtClean="0">
                <a:solidFill>
                  <a:schemeClr val="tx1"/>
                </a:solidFill>
              </a:rPr>
            </a:br>
            <a:r>
              <a:rPr lang="en-GB" sz="2000" dirty="0" smtClean="0">
                <a:solidFill>
                  <a:schemeClr val="tx1"/>
                </a:solidFill>
              </a:rPr>
              <a:t>Provides application specific functionality</a:t>
            </a:r>
            <a:br>
              <a:rPr lang="en-GB" sz="2000" dirty="0" smtClean="0">
                <a:solidFill>
                  <a:schemeClr val="tx1"/>
                </a:solidFill>
              </a:rPr>
            </a:br>
            <a:r>
              <a:rPr lang="en-GB" sz="2000" dirty="0" smtClean="0">
                <a:solidFill>
                  <a:schemeClr val="tx1"/>
                </a:solidFill>
              </a:rPr>
              <a:t>e.g., in a banking system, banking functions such as  open account, close account, view account details etc.</a:t>
            </a:r>
            <a:br>
              <a:rPr lang="en-GB" sz="2000" dirty="0" smtClean="0">
                <a:solidFill>
                  <a:schemeClr val="tx1"/>
                </a:solidFill>
              </a:rPr>
            </a:br>
            <a:r>
              <a:rPr lang="en-GB" sz="2000" dirty="0" smtClean="0">
                <a:solidFill>
                  <a:schemeClr val="tx1"/>
                </a:solidFill>
              </a:rPr>
              <a:t/>
            </a:r>
            <a:br>
              <a:rPr lang="en-GB" sz="2000" dirty="0" smtClean="0">
                <a:solidFill>
                  <a:schemeClr val="tx1"/>
                </a:solidFill>
              </a:rPr>
            </a:br>
            <a:r>
              <a:rPr lang="en-GB" sz="2000" b="1" dirty="0" smtClean="0">
                <a:solidFill>
                  <a:schemeClr val="tx1"/>
                </a:solidFill>
              </a:rPr>
              <a:t>Data management layer </a:t>
            </a:r>
            <a:br>
              <a:rPr lang="en-GB" sz="2000" b="1" dirty="0" smtClean="0">
                <a:solidFill>
                  <a:schemeClr val="tx1"/>
                </a:solidFill>
              </a:rPr>
            </a:br>
            <a:r>
              <a:rPr lang="en-GB" sz="2000" dirty="0" smtClean="0">
                <a:solidFill>
                  <a:schemeClr val="tx1"/>
                </a:solidFill>
              </a:rPr>
              <a:t>It manages the system database</a:t>
            </a:r>
            <a:r>
              <a:rPr lang="en-GB" dirty="0" smtClean="0">
                <a:solidFill>
                  <a:schemeClr val="tx1"/>
                </a:solidFill>
              </a:rPr>
              <a:t/>
            </a:r>
            <a:br>
              <a:rPr lang="en-GB" dirty="0" smtClean="0">
                <a:solidFill>
                  <a:schemeClr val="tx1"/>
                </a:solidFill>
              </a:rPr>
            </a:br>
            <a:r>
              <a:rPr lang="en-GB" dirty="0" smtClean="0">
                <a:solidFill>
                  <a:schemeClr val="tx1"/>
                </a:solidFill>
              </a:rPr>
              <a:t/>
            </a:r>
            <a:br>
              <a:rPr lang="en-GB" dirty="0" smtClean="0">
                <a:solidFill>
                  <a:schemeClr val="tx1"/>
                </a:solidFill>
              </a:rPr>
            </a:br>
            <a:r>
              <a:rPr lang="en-GB" dirty="0" smtClean="0">
                <a:solidFill>
                  <a:schemeClr val="tx1"/>
                </a:solidFill>
              </a:rPr>
              <a:t/>
            </a:r>
            <a:br>
              <a:rPr lang="en-GB" dirty="0" smtClean="0">
                <a:solidFill>
                  <a:schemeClr val="tx1"/>
                </a:solidFill>
              </a:rPr>
            </a:br>
            <a:endParaRPr lang="en-US" dirty="0"/>
          </a:p>
        </p:txBody>
      </p:sp>
    </p:spTree>
    <p:extLst>
      <p:ext uri="{BB962C8B-B14F-4D97-AF65-F5344CB8AC3E}">
        <p14:creationId xmlns:p14="http://schemas.microsoft.com/office/powerpoint/2010/main" xmlns="" val="272861186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43480" y="684032"/>
            <a:ext cx="429707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Run Time Settings</a:t>
            </a:r>
          </a:p>
        </p:txBody>
      </p:sp>
      <p:sp>
        <p:nvSpPr>
          <p:cNvPr id="5" name="Rectangle 4"/>
          <p:cNvSpPr/>
          <p:nvPr/>
        </p:nvSpPr>
        <p:spPr>
          <a:xfrm>
            <a:off x="6096000" y="1520850"/>
            <a:ext cx="5554915" cy="295855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Run logic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Pacing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Log</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Think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Speed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Browser Emulation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31498313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Test </a:t>
            </a:r>
            <a:r>
              <a:rPr lang="en-US" sz="3200" b="1" dirty="0" smtClean="0">
                <a:solidFill>
                  <a:srgbClr val="4AAF80"/>
                </a:solidFill>
                <a:latin typeface="Calibri (Headings)"/>
              </a:rPr>
              <a:t>Execution</a:t>
            </a:r>
            <a:endParaRPr lang="en-US" sz="3200" b="1" dirty="0">
              <a:solidFill>
                <a:srgbClr val="4AAF80"/>
              </a:solidFill>
              <a:latin typeface="Calibri (Headings)"/>
            </a:endParaRPr>
          </a:p>
        </p:txBody>
      </p:sp>
    </p:spTree>
    <p:extLst>
      <p:ext uri="{BB962C8B-B14F-4D97-AF65-F5344CB8AC3E}">
        <p14:creationId xmlns="" xmlns:p14="http://schemas.microsoft.com/office/powerpoint/2010/main" val="278463660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415011" y="668267"/>
            <a:ext cx="517284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Test Execution</a:t>
            </a:r>
          </a:p>
          <a:p>
            <a:r>
              <a:rPr lang="en-US" sz="2800" dirty="0" smtClean="0">
                <a:latin typeface="Calibri (Headings)"/>
              </a:rPr>
              <a:t/>
            </a:r>
            <a:br>
              <a:rPr lang="en-US" sz="2800" dirty="0" smtClean="0">
                <a:latin typeface="Calibri (Headings)"/>
              </a:rPr>
            </a:br>
            <a:endParaRPr lang="en-US" sz="2800" dirty="0" smtClean="0">
              <a:latin typeface="Calibri (Headings)"/>
            </a:endParaRPr>
          </a:p>
          <a:p>
            <a:endParaRPr lang="en-US" sz="2800" dirty="0">
              <a:latin typeface="Calibri (Headings)"/>
            </a:endParaRPr>
          </a:p>
        </p:txBody>
      </p:sp>
      <p:sp>
        <p:nvSpPr>
          <p:cNvPr id="5" name="Rectangle 4"/>
          <p:cNvSpPr/>
          <p:nvPr/>
        </p:nvSpPr>
        <p:spPr>
          <a:xfrm>
            <a:off x="6222124" y="1568148"/>
            <a:ext cx="5554915" cy="82066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Set-up the Result Directory for storing the results.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Execute the Test</a:t>
            </a:r>
          </a:p>
        </p:txBody>
      </p:sp>
    </p:spTree>
    <p:extLst>
      <p:ext uri="{BB962C8B-B14F-4D97-AF65-F5344CB8AC3E}">
        <p14:creationId xmlns="" xmlns:p14="http://schemas.microsoft.com/office/powerpoint/2010/main" val="418807145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542468" y="542142"/>
            <a:ext cx="510844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 Test Execution</a:t>
            </a:r>
          </a:p>
        </p:txBody>
      </p:sp>
      <p:sp>
        <p:nvSpPr>
          <p:cNvPr id="5" name="Rectangle 4"/>
          <p:cNvSpPr/>
          <p:nvPr/>
        </p:nvSpPr>
        <p:spPr>
          <a:xfrm>
            <a:off x="6096000" y="1252837"/>
            <a:ext cx="5554915" cy="397598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Steps during Test Scenario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Required number of Vusers can be generated to create the load on AUT.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Each </a:t>
            </a:r>
            <a:r>
              <a:rPr lang="en-US" sz="1600" dirty="0" err="1" smtClean="0">
                <a:solidFill>
                  <a:sysClr val="windowText" lastClr="000000"/>
                </a:solidFill>
              </a:rPr>
              <a:t>Vuser</a:t>
            </a:r>
            <a:r>
              <a:rPr lang="en-US" sz="1600" dirty="0" smtClean="0">
                <a:solidFill>
                  <a:sysClr val="windowText" lastClr="000000"/>
                </a:solidFill>
              </a:rPr>
              <a:t> can be controlled using options: Initialize, Run, Stop.</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Controller can display status messages for all Vusers under execution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Collects and presents live data for all defined metrics of server resources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Steps after Test Scenario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Collects and organizes performance data</a:t>
            </a:r>
          </a:p>
        </p:txBody>
      </p:sp>
    </p:spTree>
    <p:extLst>
      <p:ext uri="{BB962C8B-B14F-4D97-AF65-F5344CB8AC3E}">
        <p14:creationId xmlns="" xmlns:p14="http://schemas.microsoft.com/office/powerpoint/2010/main" val="18262278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Analyzer</a:t>
            </a:r>
          </a:p>
        </p:txBody>
      </p:sp>
    </p:spTree>
    <p:extLst>
      <p:ext uri="{BB962C8B-B14F-4D97-AF65-F5344CB8AC3E}">
        <p14:creationId xmlns="" xmlns:p14="http://schemas.microsoft.com/office/powerpoint/2010/main" val="17896112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686729" y="495489"/>
            <a:ext cx="5778147" cy="52358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            Analysis</a:t>
            </a:r>
            <a:r>
              <a:rPr lang="en-US" sz="2800" dirty="0">
                <a:latin typeface="Calibri (Headings)"/>
              </a:rPr>
              <a:t/>
            </a:r>
            <a:br>
              <a:rPr lang="en-US" sz="2800" dirty="0">
                <a:latin typeface="Calibri (Headings)"/>
              </a:rPr>
            </a:br>
            <a:endParaRPr lang="en-US" sz="2800" dirty="0">
              <a:latin typeface="Calibri (Headings)"/>
            </a:endParaRPr>
          </a:p>
          <a:p>
            <a:pPr algn="ctr"/>
            <a:endParaRPr lang="en-US" sz="2800" dirty="0">
              <a:latin typeface="Calibri (Headings)"/>
            </a:endParaRPr>
          </a:p>
        </p:txBody>
      </p:sp>
      <p:sp>
        <p:nvSpPr>
          <p:cNvPr id="5" name="Rectangle 4"/>
          <p:cNvSpPr/>
          <p:nvPr/>
        </p:nvSpPr>
        <p:spPr>
          <a:xfrm>
            <a:off x="6096000" y="1252840"/>
            <a:ext cx="5554915" cy="1915365"/>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Analyzer </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a:solidFill>
                  <a:sysClr val="windowText" lastClr="000000"/>
                </a:solidFill>
              </a:rPr>
              <a:t>G</a:t>
            </a:r>
            <a:r>
              <a:rPr lang="en-US" sz="1600" dirty="0" smtClean="0">
                <a:solidFill>
                  <a:sysClr val="windowText" lastClr="000000"/>
                </a:solidFill>
              </a:rPr>
              <a:t>enerates graphs</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a:solidFill>
                  <a:sysClr val="windowText" lastClr="000000"/>
                </a:solidFill>
              </a:rPr>
              <a:t>I</a:t>
            </a:r>
            <a:r>
              <a:rPr lang="en-US" sz="1600" dirty="0" smtClean="0">
                <a:solidFill>
                  <a:sysClr val="windowText" lastClr="000000"/>
                </a:solidFill>
              </a:rPr>
              <a:t>ncludes utilities for report generation (HTML format and Word format)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a:solidFill>
                  <a:sysClr val="windowText" lastClr="000000"/>
                </a:solidFill>
              </a:rPr>
              <a:t>H</a:t>
            </a:r>
            <a:r>
              <a:rPr lang="en-US" sz="1600" dirty="0" smtClean="0">
                <a:solidFill>
                  <a:sysClr val="windowText" lastClr="000000"/>
                </a:solidFill>
              </a:rPr>
              <a:t>elps in identification of bottlenecks</a:t>
            </a:r>
          </a:p>
        </p:txBody>
      </p:sp>
    </p:spTree>
    <p:extLst>
      <p:ext uri="{BB962C8B-B14F-4D97-AF65-F5344CB8AC3E}">
        <p14:creationId xmlns="" xmlns:p14="http://schemas.microsoft.com/office/powerpoint/2010/main" val="214174290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951593" y="557908"/>
            <a:ext cx="577814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Analysis of Test Results</a:t>
            </a:r>
            <a:br>
              <a:rPr lang="en-US" sz="2800" dirty="0">
                <a:latin typeface="Calibri (Headings)"/>
              </a:rPr>
            </a:br>
            <a:endParaRPr lang="en-US" sz="2800" dirty="0">
              <a:latin typeface="Calibri (Headings)"/>
            </a:endParaRPr>
          </a:p>
          <a:p>
            <a:endParaRPr lang="en-US" sz="2800" dirty="0">
              <a:latin typeface="Calibri (Headings)"/>
            </a:endParaRPr>
          </a:p>
        </p:txBody>
      </p:sp>
      <p:sp>
        <p:nvSpPr>
          <p:cNvPr id="5" name="Rectangle 4"/>
          <p:cNvSpPr/>
          <p:nvPr/>
        </p:nvSpPr>
        <p:spPr>
          <a:xfrm>
            <a:off x="6096000" y="1252840"/>
            <a:ext cx="5554915" cy="504345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a:solidFill>
                  <a:sysClr val="windowText" lastClr="000000"/>
                </a:solidFill>
              </a:rPr>
              <a:t>The Analysis session contains summary Reports and basic graphs like Running </a:t>
            </a:r>
            <a:r>
              <a:rPr lang="en-US" sz="1600" dirty="0" err="1">
                <a:solidFill>
                  <a:sysClr val="windowText" lastClr="000000"/>
                </a:solidFill>
              </a:rPr>
              <a:t>Vusers</a:t>
            </a:r>
            <a:r>
              <a:rPr lang="en-US" sz="1600" dirty="0">
                <a:solidFill>
                  <a:sysClr val="windowText" lastClr="000000"/>
                </a:solidFill>
              </a:rPr>
              <a:t>, Throughput, Transaction response time, Hits per sec..</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a:solidFill>
                  <a:sysClr val="windowText" lastClr="000000"/>
                </a:solidFill>
              </a:rPr>
              <a:t>The Summary Report contains SLA, running </a:t>
            </a:r>
            <a:r>
              <a:rPr lang="en-US" sz="1600" dirty="0" err="1">
                <a:solidFill>
                  <a:sysClr val="windowText" lastClr="000000"/>
                </a:solidFill>
              </a:rPr>
              <a:t>Vusers</a:t>
            </a:r>
            <a:r>
              <a:rPr lang="en-US" sz="1600" dirty="0">
                <a:solidFill>
                  <a:sysClr val="windowText" lastClr="000000"/>
                </a:solidFill>
              </a:rPr>
              <a:t> etc…</a:t>
            </a:r>
          </a:p>
          <a:p>
            <a:pPr marL="285750" indent="-285750">
              <a:lnSpc>
                <a:spcPct val="90000"/>
              </a:lnSpc>
              <a:buFont typeface="Arial" panose="020B0604020202020204" pitchFamily="34" charset="0"/>
              <a:buChar char="•"/>
            </a:pPr>
            <a:endParaRPr lang="en-US" sz="1600" b="1"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Summary report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90 Percentile</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SLA</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Running Vusers</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Hits per second</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Throughput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Average Transaction Response Time</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OS level(CPU &amp; Memory utilization)</a:t>
            </a:r>
          </a:p>
        </p:txBody>
      </p:sp>
    </p:spTree>
    <p:extLst>
      <p:ext uri="{BB962C8B-B14F-4D97-AF65-F5344CB8AC3E}">
        <p14:creationId xmlns="" xmlns:p14="http://schemas.microsoft.com/office/powerpoint/2010/main" val="293736896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Graphs - Options</a:t>
            </a:r>
          </a:p>
        </p:txBody>
      </p:sp>
    </p:spTree>
    <p:extLst>
      <p:ext uri="{BB962C8B-B14F-4D97-AF65-F5344CB8AC3E}">
        <p14:creationId xmlns="" xmlns:p14="http://schemas.microsoft.com/office/powerpoint/2010/main" val="68810670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355051" y="542142"/>
            <a:ext cx="469632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            Graphs - Options</a:t>
            </a:r>
          </a:p>
          <a:p>
            <a:pPr algn="ctr"/>
            <a:endParaRPr lang="en-US" sz="2800" dirty="0">
              <a:latin typeface="Calibri (Headings)"/>
            </a:endParaRPr>
          </a:p>
        </p:txBody>
      </p:sp>
      <p:sp>
        <p:nvSpPr>
          <p:cNvPr id="5" name="Rectangle 4"/>
          <p:cNvSpPr/>
          <p:nvPr/>
        </p:nvSpPr>
        <p:spPr>
          <a:xfrm>
            <a:off x="6096000" y="1252840"/>
            <a:ext cx="5554915" cy="3061585"/>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Graphs in the Analysis session can be </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Enhanced for its granularity.</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It can be drilled down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Merged</a:t>
            </a:r>
          </a:p>
          <a:p>
            <a:pPr marL="1200150" lvl="2" indent="-285750">
              <a:lnSpc>
                <a:spcPct val="90000"/>
              </a:lnSpc>
              <a:buFont typeface="Wingdings" panose="05000000000000000000" pitchFamily="2" charset="2"/>
              <a:buChar char="§"/>
            </a:pPr>
            <a:endParaRPr lang="en-US" sz="1600" dirty="0" smtClean="0">
              <a:solidFill>
                <a:sysClr val="windowText" lastClr="000000"/>
              </a:solidFill>
            </a:endParaRPr>
          </a:p>
          <a:p>
            <a:pPr marL="1200150" lvl="2" indent="-285750">
              <a:lnSpc>
                <a:spcPct val="90000"/>
              </a:lnSpc>
              <a:buFont typeface="Wingdings" panose="05000000000000000000" pitchFamily="2" charset="2"/>
              <a:buChar char="§"/>
            </a:pPr>
            <a:r>
              <a:rPr lang="en-US" sz="1600" dirty="0" smtClean="0">
                <a:solidFill>
                  <a:sysClr val="windowText" lastClr="000000"/>
                </a:solidFill>
              </a:rPr>
              <a:t>Overlay</a:t>
            </a:r>
          </a:p>
          <a:p>
            <a:pPr marL="1200150" lvl="2" indent="-285750">
              <a:lnSpc>
                <a:spcPct val="90000"/>
              </a:lnSpc>
              <a:buFont typeface="Wingdings" panose="05000000000000000000" pitchFamily="2" charset="2"/>
              <a:buChar char="§"/>
            </a:pPr>
            <a:endParaRPr lang="en-US" sz="1600" dirty="0" smtClean="0">
              <a:solidFill>
                <a:sysClr val="windowText" lastClr="000000"/>
              </a:solidFill>
            </a:endParaRPr>
          </a:p>
          <a:p>
            <a:pPr marL="1200150" lvl="2" indent="-285750">
              <a:lnSpc>
                <a:spcPct val="90000"/>
              </a:lnSpc>
              <a:buFont typeface="Wingdings" panose="05000000000000000000" pitchFamily="2" charset="2"/>
              <a:buChar char="§"/>
            </a:pPr>
            <a:r>
              <a:rPr lang="en-US" sz="1600" dirty="0" smtClean="0">
                <a:solidFill>
                  <a:sysClr val="windowText" lastClr="000000"/>
                </a:solidFill>
              </a:rPr>
              <a:t>Tile</a:t>
            </a:r>
          </a:p>
          <a:p>
            <a:pPr marL="1200150" lvl="2" indent="-285750">
              <a:lnSpc>
                <a:spcPct val="90000"/>
              </a:lnSpc>
              <a:buFont typeface="Wingdings" panose="05000000000000000000" pitchFamily="2" charset="2"/>
              <a:buChar char="§"/>
            </a:pPr>
            <a:endParaRPr lang="en-US" sz="1600" dirty="0" smtClean="0">
              <a:solidFill>
                <a:sysClr val="windowText" lastClr="000000"/>
              </a:solidFill>
            </a:endParaRPr>
          </a:p>
          <a:p>
            <a:pPr marL="1200150" lvl="2" indent="-285750">
              <a:lnSpc>
                <a:spcPct val="90000"/>
              </a:lnSpc>
              <a:buFont typeface="Wingdings" panose="05000000000000000000" pitchFamily="2" charset="2"/>
              <a:buChar char="§"/>
            </a:pPr>
            <a:r>
              <a:rPr lang="en-US" sz="1600" dirty="0" smtClean="0">
                <a:solidFill>
                  <a:sysClr val="windowText" lastClr="000000"/>
                </a:solidFill>
              </a:rPr>
              <a:t>Correlate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291406884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 Test Report Generation</a:t>
            </a:r>
            <a:endParaRPr lang="en-US" sz="3200" b="1" dirty="0" smtClean="0">
              <a:solidFill>
                <a:srgbClr val="4AAF80"/>
              </a:solidFill>
              <a:latin typeface="Calibri (Headings)"/>
            </a:endParaRPr>
          </a:p>
        </p:txBody>
      </p:sp>
    </p:spTree>
    <p:extLst>
      <p:ext uri="{BB962C8B-B14F-4D97-AF65-F5344CB8AC3E}">
        <p14:creationId xmlns="" xmlns:p14="http://schemas.microsoft.com/office/powerpoint/2010/main" val="1155571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smtClean="0"/>
              <a:t>Client/Server - 2 Tier architecture </a:t>
            </a:r>
            <a:endParaRPr lang="en-US" dirty="0"/>
          </a:p>
        </p:txBody>
      </p:sp>
      <p:sp>
        <p:nvSpPr>
          <p:cNvPr id="13315" name="Rectangle 3"/>
          <p:cNvSpPr>
            <a:spLocks noGrp="1" noChangeArrowheads="1"/>
          </p:cNvSpPr>
          <p:nvPr>
            <p:ph idx="1"/>
          </p:nvPr>
        </p:nvSpPr>
        <p:spPr/>
        <p:txBody>
          <a:bodyPr/>
          <a:lstStyle/>
          <a:p>
            <a:pPr marL="0">
              <a:lnSpc>
                <a:spcPct val="100000"/>
              </a:lnSpc>
              <a:spcBef>
                <a:spcPts val="0"/>
              </a:spcBef>
            </a:pPr>
            <a:r>
              <a:rPr lang="en-US" sz="2000" dirty="0" smtClean="0"/>
              <a:t>Improves multi-user updating.</a:t>
            </a:r>
          </a:p>
          <a:p>
            <a:pPr marL="0">
              <a:lnSpc>
                <a:spcPct val="100000"/>
              </a:lnSpc>
              <a:spcBef>
                <a:spcPts val="0"/>
              </a:spcBef>
            </a:pPr>
            <a:r>
              <a:rPr lang="en-US" sz="2000" dirty="0" smtClean="0"/>
              <a:t>These days again this model is picking up because of mobile apps</a:t>
            </a:r>
          </a:p>
          <a:p>
            <a:pPr marL="0">
              <a:lnSpc>
                <a:spcPct val="100000"/>
              </a:lnSpc>
              <a:spcBef>
                <a:spcPts val="0"/>
              </a:spcBef>
            </a:pPr>
            <a:endParaRPr lang="en-US" dirty="0" smtClean="0"/>
          </a:p>
          <a:p>
            <a:pPr marL="0">
              <a:lnSpc>
                <a:spcPct val="100000"/>
              </a:lnSpc>
              <a:spcBef>
                <a:spcPts val="0"/>
              </a:spcBef>
              <a:buNone/>
            </a:pPr>
            <a:r>
              <a:rPr lang="en-US" sz="2400" dirty="0" smtClean="0"/>
              <a:t>There are 2 types of Models</a:t>
            </a:r>
          </a:p>
        </p:txBody>
      </p:sp>
      <p:pic>
        <p:nvPicPr>
          <p:cNvPr id="13316" name="Picture 5"/>
          <p:cNvPicPr>
            <a:picLocks noChangeAspect="1" noChangeArrowheads="1"/>
          </p:cNvPicPr>
          <p:nvPr/>
        </p:nvPicPr>
        <p:blipFill>
          <a:blip r:embed="rId2" cstate="print"/>
          <a:srcRect/>
          <a:stretch>
            <a:fillRect/>
          </a:stretch>
        </p:blipFill>
        <p:spPr bwMode="auto">
          <a:xfrm>
            <a:off x="1117601" y="3352800"/>
            <a:ext cx="7846377" cy="2514600"/>
          </a:xfrm>
          <a:prstGeom prst="rect">
            <a:avLst/>
          </a:prstGeom>
          <a:noFill/>
          <a:ln w="9525">
            <a:noFill/>
            <a:miter lim="800000"/>
            <a:headEnd/>
            <a:tailEnd/>
          </a:ln>
        </p:spPr>
      </p:pic>
      <p:sp>
        <p:nvSpPr>
          <p:cNvPr id="6"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16</a:t>
            </a:fld>
            <a:endParaRPr lang="en-US" sz="2400">
              <a:solidFill>
                <a:schemeClr val="bg1"/>
              </a:solidFill>
              <a:latin typeface="Arial" charset="0"/>
            </a:endParaRPr>
          </a:p>
        </p:txBody>
      </p:sp>
    </p:spTree>
    <p:extLst>
      <p:ext uri="{BB962C8B-B14F-4D97-AF65-F5344CB8AC3E}">
        <p14:creationId xmlns:p14="http://schemas.microsoft.com/office/powerpoint/2010/main" xmlns="" val="96707072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934497" y="573673"/>
            <a:ext cx="584254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Calibri (Headings)"/>
              </a:rPr>
              <a:t>            </a:t>
            </a:r>
            <a:r>
              <a:rPr lang="en-US" sz="2800" dirty="0">
                <a:latin typeface="Calibri (Headings)"/>
              </a:rPr>
              <a:t>Test Report Generation</a:t>
            </a:r>
          </a:p>
        </p:txBody>
      </p:sp>
      <p:sp>
        <p:nvSpPr>
          <p:cNvPr id="5" name="Rectangle 4"/>
          <p:cNvSpPr/>
          <p:nvPr/>
        </p:nvSpPr>
        <p:spPr>
          <a:xfrm>
            <a:off x="6096000" y="1252839"/>
            <a:ext cx="5554915" cy="407901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Once Analysis is done, a Test report can be generated in any one of the formats.</a:t>
            </a:r>
          </a:p>
        </p:txBody>
      </p:sp>
      <p:pic>
        <p:nvPicPr>
          <p:cNvPr id="6" name="Picture 5"/>
          <p:cNvPicPr/>
          <p:nvPr/>
        </p:nvPicPr>
        <p:blipFill>
          <a:blip r:embed="rId2"/>
          <a:stretch>
            <a:fillRect/>
          </a:stretch>
        </p:blipFill>
        <p:spPr>
          <a:xfrm>
            <a:off x="6207618" y="1931833"/>
            <a:ext cx="5254580" cy="3155325"/>
          </a:xfrm>
          <a:prstGeom prst="rect">
            <a:avLst/>
          </a:prstGeom>
          <a:ln w="6350">
            <a:solidFill>
              <a:schemeClr val="tx1"/>
            </a:solidFill>
          </a:ln>
        </p:spPr>
      </p:pic>
    </p:spTree>
    <p:extLst>
      <p:ext uri="{BB962C8B-B14F-4D97-AF65-F5344CB8AC3E}">
        <p14:creationId xmlns="" xmlns:p14="http://schemas.microsoft.com/office/powerpoint/2010/main" val="2550392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609600"/>
            <a:ext cx="8596313" cy="1320800"/>
          </a:xfrm>
        </p:spPr>
        <p:txBody>
          <a:bodyPr>
            <a:normAutofit/>
          </a:bodyPr>
          <a:lstStyle/>
          <a:p>
            <a:r>
              <a:rPr lang="en-US" sz="4000" dirty="0" smtClean="0"/>
              <a:t>3-Tier Architecture</a:t>
            </a:r>
            <a:endParaRPr lang="en-US" sz="4000" dirty="0"/>
          </a:p>
        </p:txBody>
      </p:sp>
      <p:grpSp>
        <p:nvGrpSpPr>
          <p:cNvPr id="2" name="Group 47"/>
          <p:cNvGrpSpPr>
            <a:grpSpLocks/>
          </p:cNvGrpSpPr>
          <p:nvPr/>
        </p:nvGrpSpPr>
        <p:grpSpPr bwMode="auto">
          <a:xfrm>
            <a:off x="1692564" y="1468583"/>
            <a:ext cx="4419600" cy="3612852"/>
            <a:chOff x="4343400" y="1828800"/>
            <a:chExt cx="4419602" cy="3612853"/>
          </a:xfrm>
        </p:grpSpPr>
        <p:pic>
          <p:nvPicPr>
            <p:cNvPr id="22535" name="Picture 4" descr="C:\Documents and Settings\Hareesh_P\Local Settings\Temporary Internet Files\Content.IE5\U9Z3G5VX\MCj04348450000[1].png"/>
            <p:cNvPicPr>
              <a:picLocks noChangeAspect="1" noChangeArrowheads="1"/>
            </p:cNvPicPr>
            <p:nvPr/>
          </p:nvPicPr>
          <p:blipFill>
            <a:blip r:embed="rId2" cstate="print"/>
            <a:srcRect/>
            <a:stretch>
              <a:fillRect/>
            </a:stretch>
          </p:blipFill>
          <p:spPr bwMode="auto">
            <a:xfrm>
              <a:off x="6019800" y="3657600"/>
              <a:ext cx="1447800" cy="1447800"/>
            </a:xfrm>
            <a:prstGeom prst="rect">
              <a:avLst/>
            </a:prstGeom>
            <a:noFill/>
            <a:ln w="9525">
              <a:noFill/>
              <a:miter lim="800000"/>
              <a:headEnd/>
              <a:tailEnd/>
            </a:ln>
          </p:spPr>
        </p:pic>
        <p:sp>
          <p:nvSpPr>
            <p:cNvPr id="34" name="TextBox 12"/>
            <p:cNvSpPr txBox="1">
              <a:spLocks noChangeArrowheads="1"/>
            </p:cNvSpPr>
            <p:nvPr/>
          </p:nvSpPr>
          <p:spPr bwMode="auto">
            <a:xfrm>
              <a:off x="5943601" y="4979988"/>
              <a:ext cx="1338265" cy="461665"/>
            </a:xfrm>
            <a:prstGeom prst="rect">
              <a:avLst/>
            </a:prstGeom>
            <a:noFill/>
            <a:ln w="9525">
              <a:noFill/>
              <a:miter lim="800000"/>
              <a:headEnd/>
              <a:tailEnd/>
            </a:ln>
          </p:spPr>
          <p:txBody>
            <a:bodyPr>
              <a:spAutoFit/>
            </a:bodyPr>
            <a:lstStyle/>
            <a:p>
              <a:pPr algn="ctr">
                <a:defRPr/>
              </a:pPr>
              <a:r>
                <a:rPr lang="en-US" sz="1200" dirty="0"/>
                <a:t>Application</a:t>
              </a:r>
            </a:p>
            <a:p>
              <a:pPr algn="ctr">
                <a:defRPr/>
              </a:pPr>
              <a:r>
                <a:rPr lang="en-US" sz="1200" dirty="0"/>
                <a:t>Server</a:t>
              </a:r>
            </a:p>
          </p:txBody>
        </p:sp>
        <p:grpSp>
          <p:nvGrpSpPr>
            <p:cNvPr id="3" name="Group 39"/>
            <p:cNvGrpSpPr>
              <a:grpSpLocks/>
            </p:cNvGrpSpPr>
            <p:nvPr/>
          </p:nvGrpSpPr>
          <p:grpSpPr bwMode="auto">
            <a:xfrm>
              <a:off x="4343400" y="3810000"/>
              <a:ext cx="1338264" cy="1299865"/>
              <a:chOff x="4343400" y="3810000"/>
              <a:chExt cx="1338264" cy="1299865"/>
            </a:xfrm>
          </p:grpSpPr>
          <p:pic>
            <p:nvPicPr>
              <p:cNvPr id="22550" name="Picture 30" descr="1Ter.JPG"/>
              <p:cNvPicPr>
                <a:picLocks noChangeAspect="1"/>
              </p:cNvPicPr>
              <p:nvPr/>
            </p:nvPicPr>
            <p:blipFill>
              <a:blip r:embed="rId3" cstate="print"/>
              <a:srcRect/>
              <a:stretch>
                <a:fillRect/>
              </a:stretch>
            </p:blipFill>
            <p:spPr bwMode="auto">
              <a:xfrm>
                <a:off x="4430178" y="3810000"/>
                <a:ext cx="1056222" cy="930326"/>
              </a:xfrm>
              <a:prstGeom prst="rect">
                <a:avLst/>
              </a:prstGeom>
              <a:noFill/>
              <a:ln w="9525">
                <a:noFill/>
                <a:miter lim="800000"/>
                <a:headEnd/>
                <a:tailEnd/>
              </a:ln>
            </p:spPr>
          </p:pic>
          <p:sp>
            <p:nvSpPr>
              <p:cNvPr id="35" name="TextBox 13"/>
              <p:cNvSpPr txBox="1">
                <a:spLocks noChangeArrowheads="1"/>
              </p:cNvSpPr>
              <p:nvPr/>
            </p:nvSpPr>
            <p:spPr bwMode="auto">
              <a:xfrm>
                <a:off x="4343400" y="4648200"/>
                <a:ext cx="1338264" cy="461665"/>
              </a:xfrm>
              <a:prstGeom prst="rect">
                <a:avLst/>
              </a:prstGeom>
              <a:noFill/>
              <a:ln w="9525">
                <a:noFill/>
                <a:miter lim="800000"/>
                <a:headEnd/>
                <a:tailEnd/>
              </a:ln>
            </p:spPr>
            <p:txBody>
              <a:bodyPr>
                <a:spAutoFit/>
              </a:bodyPr>
              <a:lstStyle/>
              <a:p>
                <a:pPr algn="ctr">
                  <a:defRPr/>
                </a:pPr>
                <a:r>
                  <a:rPr lang="en-US" sz="1200" dirty="0"/>
                  <a:t>PC</a:t>
                </a:r>
              </a:p>
              <a:p>
                <a:pPr algn="ctr">
                  <a:defRPr/>
                </a:pPr>
                <a:r>
                  <a:rPr lang="en-US" sz="1200" dirty="0"/>
                  <a:t>(Thin Client)</a:t>
                </a:r>
              </a:p>
            </p:txBody>
          </p:sp>
        </p:grpSp>
        <p:grpSp>
          <p:nvGrpSpPr>
            <p:cNvPr id="4" name="Group 41"/>
            <p:cNvGrpSpPr>
              <a:grpSpLocks/>
            </p:cNvGrpSpPr>
            <p:nvPr/>
          </p:nvGrpSpPr>
          <p:grpSpPr bwMode="auto">
            <a:xfrm>
              <a:off x="7424739" y="3886200"/>
              <a:ext cx="1338263" cy="1250653"/>
              <a:chOff x="7424739" y="3886200"/>
              <a:chExt cx="1338263" cy="1250653"/>
            </a:xfrm>
          </p:grpSpPr>
          <p:sp>
            <p:nvSpPr>
              <p:cNvPr id="38" name="Can 37"/>
              <p:cNvSpPr/>
              <p:nvPr/>
            </p:nvSpPr>
            <p:spPr bwMode="auto">
              <a:xfrm>
                <a:off x="7620000" y="3886200"/>
                <a:ext cx="990600" cy="838200"/>
              </a:xfrm>
              <a:prstGeom prst="can">
                <a:avLst/>
              </a:prstGeom>
              <a:gradFill>
                <a:gsLst>
                  <a:gs pos="0">
                    <a:schemeClr val="accent6">
                      <a:shade val="51000"/>
                      <a:satMod val="130000"/>
                      <a:alpha val="0"/>
                    </a:schemeClr>
                  </a:gs>
                  <a:gs pos="80000">
                    <a:schemeClr val="accent6">
                      <a:shade val="93000"/>
                      <a:satMod val="130000"/>
                    </a:schemeClr>
                  </a:gs>
                  <a:gs pos="100000">
                    <a:schemeClr val="accent6">
                      <a:shade val="94000"/>
                      <a:satMod val="135000"/>
                    </a:schemeClr>
                  </a:gs>
                </a:gsLst>
              </a:gradFill>
              <a:ln>
                <a:headEnd/>
                <a:tailEnd/>
              </a:ln>
            </p:spPr>
            <p:style>
              <a:lnRef idx="0">
                <a:schemeClr val="accent6"/>
              </a:lnRef>
              <a:fillRef idx="3">
                <a:schemeClr val="accent6"/>
              </a:fillRef>
              <a:effectRef idx="3">
                <a:schemeClr val="accent6"/>
              </a:effectRef>
              <a:fontRef idx="minor">
                <a:schemeClr val="lt1"/>
              </a:fontRef>
            </p:style>
            <p:txBody>
              <a:bodyPr anchor="ctr" anchorCtr="1"/>
              <a:lstStyle/>
              <a:p>
                <a:pPr algn="ctr">
                  <a:buClr>
                    <a:schemeClr val="tx2"/>
                  </a:buClr>
                  <a:defRPr/>
                </a:pPr>
                <a:r>
                  <a:rPr lang="en-US" sz="1200" dirty="0" smtClean="0">
                    <a:solidFill>
                      <a:schemeClr val="tx1"/>
                    </a:solidFill>
                    <a:cs typeface="Arial" charset="0"/>
                  </a:rPr>
                  <a:t>Data</a:t>
                </a:r>
                <a:endParaRPr lang="en-US" sz="1200" dirty="0">
                  <a:solidFill>
                    <a:schemeClr val="tx1"/>
                  </a:solidFill>
                  <a:cs typeface="Arial" charset="0"/>
                </a:endParaRPr>
              </a:p>
            </p:txBody>
          </p:sp>
          <p:sp>
            <p:nvSpPr>
              <p:cNvPr id="39" name="TextBox 12"/>
              <p:cNvSpPr txBox="1">
                <a:spLocks noChangeArrowheads="1"/>
              </p:cNvSpPr>
              <p:nvPr/>
            </p:nvSpPr>
            <p:spPr bwMode="auto">
              <a:xfrm>
                <a:off x="7424739" y="4675188"/>
                <a:ext cx="1338263" cy="461665"/>
              </a:xfrm>
              <a:prstGeom prst="rect">
                <a:avLst/>
              </a:prstGeom>
              <a:noFill/>
              <a:ln w="9525">
                <a:noFill/>
                <a:miter lim="800000"/>
                <a:headEnd/>
                <a:tailEnd/>
              </a:ln>
            </p:spPr>
            <p:txBody>
              <a:bodyPr>
                <a:spAutoFit/>
              </a:bodyPr>
              <a:lstStyle/>
              <a:p>
                <a:pPr algn="ctr">
                  <a:defRPr/>
                </a:pPr>
                <a:r>
                  <a:rPr lang="en-US" sz="1200" dirty="0"/>
                  <a:t>Database</a:t>
                </a:r>
              </a:p>
              <a:p>
                <a:pPr algn="ctr">
                  <a:defRPr/>
                </a:pPr>
                <a:r>
                  <a:rPr lang="en-US" sz="1200" dirty="0"/>
                  <a:t>Server</a:t>
                </a:r>
              </a:p>
            </p:txBody>
          </p:sp>
        </p:grpSp>
        <p:grpSp>
          <p:nvGrpSpPr>
            <p:cNvPr id="5" name="Group 42"/>
            <p:cNvGrpSpPr>
              <a:grpSpLocks/>
            </p:cNvGrpSpPr>
            <p:nvPr/>
          </p:nvGrpSpPr>
          <p:grpSpPr bwMode="auto">
            <a:xfrm>
              <a:off x="6022848" y="1828800"/>
              <a:ext cx="1749552" cy="1981200"/>
              <a:chOff x="6248400" y="1905000"/>
              <a:chExt cx="1749552" cy="1981200"/>
            </a:xfrm>
          </p:grpSpPr>
          <p:sp>
            <p:nvSpPr>
              <p:cNvPr id="30" name="Flowchart: Multidocument 29"/>
              <p:cNvSpPr/>
              <p:nvPr/>
            </p:nvSpPr>
            <p:spPr bwMode="auto">
              <a:xfrm>
                <a:off x="6248528" y="3138488"/>
                <a:ext cx="1447801" cy="747712"/>
              </a:xfrm>
              <a:prstGeom prst="flowChartMultidocument">
                <a:avLst/>
              </a:prstGeom>
              <a:gradFill flip="none" rotWithShape="1">
                <a:gsLst>
                  <a:gs pos="0">
                    <a:schemeClr val="dk1">
                      <a:tint val="50000"/>
                      <a:satMod val="300000"/>
                      <a:alpha val="0"/>
                    </a:schemeClr>
                  </a:gs>
                  <a:gs pos="35000">
                    <a:schemeClr val="dk1">
                      <a:tint val="37000"/>
                      <a:satMod val="300000"/>
                    </a:schemeClr>
                  </a:gs>
                  <a:gs pos="100000">
                    <a:schemeClr val="dk1">
                      <a:tint val="15000"/>
                      <a:satMod val="350000"/>
                    </a:schemeClr>
                  </a:gs>
                </a:gsLst>
                <a:lin ang="8100000" scaled="1"/>
                <a:tileRect/>
              </a:gradFill>
              <a:ln>
                <a:headEnd/>
                <a:tailEnd/>
              </a:ln>
            </p:spPr>
            <p:style>
              <a:lnRef idx="1">
                <a:schemeClr val="dk1"/>
              </a:lnRef>
              <a:fillRef idx="2">
                <a:schemeClr val="dk1"/>
              </a:fillRef>
              <a:effectRef idx="1">
                <a:schemeClr val="dk1"/>
              </a:effectRef>
              <a:fontRef idx="minor">
                <a:schemeClr val="dk1"/>
              </a:fontRef>
            </p:style>
            <p:txBody>
              <a:bodyPr anchor="ctr" anchorCtr="1"/>
              <a:lstStyle/>
              <a:p>
                <a:pPr algn="ctr">
                  <a:buClr>
                    <a:schemeClr val="tx2"/>
                  </a:buClr>
                  <a:defRPr/>
                </a:pPr>
                <a:r>
                  <a:rPr lang="en-US" sz="1200" dirty="0">
                    <a:solidFill>
                      <a:schemeClr val="tx1"/>
                    </a:solidFill>
                    <a:cs typeface="Arial" charset="0"/>
                  </a:rPr>
                  <a:t>Data Access Layer</a:t>
                </a:r>
              </a:p>
            </p:txBody>
          </p:sp>
          <p:sp>
            <p:nvSpPr>
              <p:cNvPr id="27" name="Flowchart: Multidocument 26"/>
              <p:cNvSpPr/>
              <p:nvPr/>
            </p:nvSpPr>
            <p:spPr bwMode="auto">
              <a:xfrm>
                <a:off x="6400928" y="2527300"/>
                <a:ext cx="1444626" cy="749300"/>
              </a:xfrm>
              <a:prstGeom prst="flowChartMultidocument">
                <a:avLst/>
              </a:prstGeom>
              <a:gradFill flip="none" rotWithShape="1">
                <a:gsLst>
                  <a:gs pos="0">
                    <a:schemeClr val="accent2">
                      <a:tint val="50000"/>
                      <a:satMod val="300000"/>
                      <a:alpha val="0"/>
                    </a:schemeClr>
                  </a:gs>
                  <a:gs pos="35000">
                    <a:schemeClr val="accent2">
                      <a:tint val="37000"/>
                      <a:satMod val="300000"/>
                    </a:schemeClr>
                  </a:gs>
                  <a:gs pos="100000">
                    <a:schemeClr val="accent2">
                      <a:tint val="15000"/>
                      <a:satMod val="350000"/>
                    </a:schemeClr>
                  </a:gs>
                </a:gsLst>
                <a:lin ang="8100000" scaled="1"/>
                <a:tileRect/>
              </a:gradFill>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lgn="ctr">
                  <a:buClr>
                    <a:schemeClr val="tx2"/>
                  </a:buClr>
                  <a:defRPr/>
                </a:pPr>
                <a:r>
                  <a:rPr lang="en-US" sz="1200" dirty="0">
                    <a:solidFill>
                      <a:schemeClr val="tx1"/>
                    </a:solidFill>
                    <a:cs typeface="Arial" charset="0"/>
                  </a:rPr>
                  <a:t>Business Logic Layer</a:t>
                </a:r>
              </a:p>
            </p:txBody>
          </p:sp>
          <p:sp>
            <p:nvSpPr>
              <p:cNvPr id="29" name="Flowchart: Multidocument 28"/>
              <p:cNvSpPr/>
              <p:nvPr/>
            </p:nvSpPr>
            <p:spPr bwMode="auto">
              <a:xfrm>
                <a:off x="6553328" y="1905000"/>
                <a:ext cx="1444626" cy="749300"/>
              </a:xfrm>
              <a:prstGeom prst="flowChartMultidocument">
                <a:avLst/>
              </a:prstGeom>
              <a:gradFill flip="none" rotWithShape="1">
                <a:gsLst>
                  <a:gs pos="0">
                    <a:schemeClr val="accent1">
                      <a:tint val="50000"/>
                      <a:satMod val="300000"/>
                      <a:alpha val="0"/>
                    </a:schemeClr>
                  </a:gs>
                  <a:gs pos="35000">
                    <a:schemeClr val="accent1">
                      <a:tint val="37000"/>
                      <a:satMod val="300000"/>
                    </a:schemeClr>
                  </a:gs>
                  <a:gs pos="100000">
                    <a:schemeClr val="accent1">
                      <a:tint val="15000"/>
                      <a:satMod val="350000"/>
                    </a:schemeClr>
                  </a:gs>
                </a:gsLst>
                <a:lin ang="8100000" scaled="1"/>
                <a:tileRect/>
              </a:gradFill>
              <a:ln>
                <a:headEnd/>
                <a:tailEnd/>
              </a:ln>
            </p:spPr>
            <p:style>
              <a:lnRef idx="1">
                <a:schemeClr val="accent1"/>
              </a:lnRef>
              <a:fillRef idx="2">
                <a:schemeClr val="accent1"/>
              </a:fillRef>
              <a:effectRef idx="1">
                <a:schemeClr val="accent1"/>
              </a:effectRef>
              <a:fontRef idx="minor">
                <a:schemeClr val="dk1"/>
              </a:fontRef>
            </p:style>
            <p:txBody>
              <a:bodyPr anchor="ctr" anchorCtr="1"/>
              <a:lstStyle/>
              <a:p>
                <a:pPr algn="ctr">
                  <a:buClr>
                    <a:schemeClr val="tx2"/>
                  </a:buClr>
                  <a:defRPr/>
                </a:pPr>
                <a:r>
                  <a:rPr lang="en-US" sz="1200" dirty="0">
                    <a:solidFill>
                      <a:schemeClr val="tx1"/>
                    </a:solidFill>
                    <a:cs typeface="Arial" charset="0"/>
                  </a:rPr>
                  <a:t>Presentation Layer</a:t>
                </a:r>
              </a:p>
            </p:txBody>
          </p:sp>
        </p:grpSp>
        <p:cxnSp>
          <p:nvCxnSpPr>
            <p:cNvPr id="45" name="Straight Arrow Connector 44"/>
            <p:cNvCxnSpPr/>
            <p:nvPr/>
          </p:nvCxnSpPr>
          <p:spPr>
            <a:xfrm flipV="1">
              <a:off x="5486401" y="4267200"/>
              <a:ext cx="685800" cy="793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flipV="1">
              <a:off x="6934201" y="4267200"/>
              <a:ext cx="685800" cy="793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44"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17</a:t>
            </a:fld>
            <a:endParaRPr lang="en-US" sz="2400">
              <a:solidFill>
                <a:schemeClr val="bg1"/>
              </a:solidFill>
              <a:latin typeface="Arial" charset="0"/>
            </a:endParaRPr>
          </a:p>
        </p:txBody>
      </p:sp>
      <p:sp>
        <p:nvSpPr>
          <p:cNvPr id="36" name="Rectangle 35"/>
          <p:cNvSpPr/>
          <p:nvPr/>
        </p:nvSpPr>
        <p:spPr>
          <a:xfrm>
            <a:off x="5384801" y="1969765"/>
            <a:ext cx="6677891" cy="369332"/>
          </a:xfrm>
          <a:prstGeom prst="rect">
            <a:avLst/>
          </a:prstGeom>
        </p:spPr>
        <p:txBody>
          <a:bodyPr wrap="square">
            <a:spAutoFit/>
          </a:bodyPr>
          <a:lstStyle/>
          <a:p>
            <a:r>
              <a:rPr lang="en-US" dirty="0" smtClean="0"/>
              <a:t>Business logic tier between presentation logic and data tier</a:t>
            </a:r>
          </a:p>
        </p:txBody>
      </p:sp>
    </p:spTree>
    <p:extLst>
      <p:ext uri="{BB962C8B-B14F-4D97-AF65-F5344CB8AC3E}">
        <p14:creationId xmlns:p14="http://schemas.microsoft.com/office/powerpoint/2010/main" xmlns="" val="3479103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Three tier </a:t>
            </a:r>
            <a:r>
              <a:rPr lang="en-US" sz="4000" dirty="0" smtClean="0"/>
              <a:t>architecture</a:t>
            </a:r>
            <a:endParaRPr lang="en-US" sz="4000" dirty="0"/>
          </a:p>
        </p:txBody>
      </p:sp>
      <p:sp>
        <p:nvSpPr>
          <p:cNvPr id="15362" name="Rectangle 3"/>
          <p:cNvSpPr>
            <a:spLocks noGrp="1" noChangeArrowheads="1"/>
          </p:cNvSpPr>
          <p:nvPr>
            <p:ph idx="1"/>
          </p:nvPr>
        </p:nvSpPr>
        <p:spPr/>
        <p:txBody>
          <a:bodyPr>
            <a:normAutofit/>
          </a:bodyPr>
          <a:lstStyle/>
          <a:p>
            <a:r>
              <a:rPr lang="en-US" sz="2000" dirty="0" smtClean="0"/>
              <a:t>Advantages</a:t>
            </a:r>
          </a:p>
          <a:p>
            <a:pPr lvl="1"/>
            <a:r>
              <a:rPr lang="en-GB" sz="2000" dirty="0" smtClean="0"/>
              <a:t>Separate processor might be present for each application layer </a:t>
            </a:r>
          </a:p>
          <a:p>
            <a:endParaRPr lang="en-GB" sz="2000" dirty="0" smtClean="0"/>
          </a:p>
          <a:p>
            <a:r>
              <a:rPr lang="en-GB" sz="2000" dirty="0" smtClean="0"/>
              <a:t>This architecture is simpler to </a:t>
            </a:r>
          </a:p>
          <a:p>
            <a:pPr lvl="1"/>
            <a:r>
              <a:rPr lang="en-GB" sz="2000" dirty="0" smtClean="0"/>
              <a:t>manage than fat-client model and also gives better performance than a thin-client model</a:t>
            </a:r>
          </a:p>
          <a:p>
            <a:pPr lvl="1"/>
            <a:endParaRPr lang="en-GB" sz="2000" dirty="0" smtClean="0"/>
          </a:p>
          <a:p>
            <a:r>
              <a:rPr lang="en-GB" sz="2000" dirty="0" smtClean="0"/>
              <a:t>Can be scaled easily </a:t>
            </a:r>
          </a:p>
          <a:p>
            <a:pPr lvl="1"/>
            <a:r>
              <a:rPr lang="en-GB" sz="2000" dirty="0"/>
              <a:t>m</a:t>
            </a:r>
            <a:r>
              <a:rPr lang="en-GB" sz="2000" dirty="0" smtClean="0"/>
              <a:t>ore servers can be added as demands increase</a:t>
            </a:r>
          </a:p>
          <a:p>
            <a:endParaRPr lang="en-US" sz="2000" dirty="0" smtClean="0"/>
          </a:p>
          <a:p>
            <a:endParaRPr lang="en-US" sz="2000" dirty="0" smtClean="0"/>
          </a:p>
          <a:p>
            <a:endParaRPr lang="en-US" sz="2000" dirty="0" smtClean="0"/>
          </a:p>
        </p:txBody>
      </p:sp>
      <p:sp>
        <p:nvSpPr>
          <p:cNvPr id="6"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18</a:t>
            </a:fld>
            <a:endParaRPr lang="en-US" sz="2400">
              <a:solidFill>
                <a:schemeClr val="bg1"/>
              </a:solidFill>
              <a:latin typeface="Arial" charset="0"/>
            </a:endParaRPr>
          </a:p>
        </p:txBody>
      </p:sp>
    </p:spTree>
    <p:extLst>
      <p:ext uri="{BB962C8B-B14F-4D97-AF65-F5344CB8AC3E}">
        <p14:creationId xmlns:p14="http://schemas.microsoft.com/office/powerpoint/2010/main" xmlns="" val="1156071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0" y="609600"/>
            <a:ext cx="8596313" cy="1320800"/>
          </a:xfrm>
        </p:spPr>
        <p:txBody>
          <a:bodyPr>
            <a:normAutofit/>
          </a:bodyPr>
          <a:lstStyle/>
          <a:p>
            <a:r>
              <a:rPr lang="en-US" dirty="0" smtClean="0"/>
              <a:t> N-Tier (Multi-Tier Architecture)</a:t>
            </a:r>
            <a:endParaRPr lang="en-US" dirty="0"/>
          </a:p>
        </p:txBody>
      </p:sp>
      <p:sp>
        <p:nvSpPr>
          <p:cNvPr id="24580" name="TextBox 21"/>
          <p:cNvSpPr txBox="1">
            <a:spLocks noChangeArrowheads="1"/>
          </p:cNvSpPr>
          <p:nvPr/>
        </p:nvSpPr>
        <p:spPr bwMode="auto">
          <a:xfrm>
            <a:off x="309035" y="3504906"/>
            <a:ext cx="11580284" cy="1138966"/>
          </a:xfrm>
          <a:prstGeom prst="rect">
            <a:avLst/>
          </a:prstGeom>
          <a:noFill/>
          <a:ln w="9525">
            <a:noFill/>
            <a:miter lim="800000"/>
            <a:headEnd/>
            <a:tailEnd/>
          </a:ln>
        </p:spPr>
        <p:txBody>
          <a:bodyPr wrap="square">
            <a:spAutoFit/>
          </a:bodyPr>
          <a:lstStyle/>
          <a:p>
            <a:pPr marL="171446" indent="-171446">
              <a:buFont typeface="Wingdings" pitchFamily="2" charset="2"/>
              <a:buChar char="§"/>
            </a:pPr>
            <a:r>
              <a:rPr lang="en-US" sz="2267" dirty="0" smtClean="0"/>
              <a:t>Specialized </a:t>
            </a:r>
            <a:r>
              <a:rPr lang="en-US" sz="2267" dirty="0"/>
              <a:t>web servers were introduced which can generate presentation content which is transferred to the browser on the client tier, which takes care of rendering the user </a:t>
            </a:r>
            <a:r>
              <a:rPr lang="en-US" sz="2267" dirty="0" smtClean="0"/>
              <a:t>interfaces</a:t>
            </a:r>
            <a:endParaRPr lang="en-US" sz="2267" dirty="0"/>
          </a:p>
        </p:txBody>
      </p:sp>
      <p:grpSp>
        <p:nvGrpSpPr>
          <p:cNvPr id="2" name="Group 30"/>
          <p:cNvGrpSpPr>
            <a:grpSpLocks/>
          </p:cNvGrpSpPr>
          <p:nvPr/>
        </p:nvGrpSpPr>
        <p:grpSpPr bwMode="auto">
          <a:xfrm>
            <a:off x="1422400" y="1086556"/>
            <a:ext cx="9652000" cy="2607593"/>
            <a:chOff x="676369" y="2133600"/>
            <a:chExt cx="7705631" cy="3143454"/>
          </a:xfrm>
        </p:grpSpPr>
        <p:pic>
          <p:nvPicPr>
            <p:cNvPr id="24582" name="Picture 2" descr="C:\Program Files\Microsoft Office\MEDIA\CAGCAT10\j0285750.wmf"/>
            <p:cNvPicPr>
              <a:picLocks noChangeAspect="1" noChangeArrowheads="1"/>
            </p:cNvPicPr>
            <p:nvPr/>
          </p:nvPicPr>
          <p:blipFill>
            <a:blip r:embed="rId3" cstate="print"/>
            <a:srcRect/>
            <a:stretch>
              <a:fillRect/>
            </a:stretch>
          </p:blipFill>
          <p:spPr bwMode="auto">
            <a:xfrm>
              <a:off x="676369" y="3413125"/>
              <a:ext cx="1762031" cy="1082675"/>
            </a:xfrm>
            <a:prstGeom prst="rect">
              <a:avLst/>
            </a:prstGeom>
            <a:noFill/>
            <a:ln w="9525">
              <a:noFill/>
              <a:miter lim="800000"/>
              <a:headEnd/>
              <a:tailEnd/>
            </a:ln>
          </p:spPr>
        </p:pic>
        <p:pic>
          <p:nvPicPr>
            <p:cNvPr id="24583" name="Picture 4" descr="C:\Documents and Settings\Hareesh_P\Local Settings\Temporary Internet Files\Content.IE5\U9Z3G5VX\MCj04348450000[1].png"/>
            <p:cNvPicPr>
              <a:picLocks noChangeAspect="1" noChangeArrowheads="1"/>
            </p:cNvPicPr>
            <p:nvPr/>
          </p:nvPicPr>
          <p:blipFill>
            <a:blip r:embed="rId4" cstate="print"/>
            <a:srcRect/>
            <a:stretch>
              <a:fillRect/>
            </a:stretch>
          </p:blipFill>
          <p:spPr bwMode="auto">
            <a:xfrm>
              <a:off x="5029200" y="3276600"/>
              <a:ext cx="1447800" cy="1447800"/>
            </a:xfrm>
            <a:prstGeom prst="rect">
              <a:avLst/>
            </a:prstGeom>
            <a:noFill/>
            <a:ln w="9525">
              <a:noFill/>
              <a:miter lim="800000"/>
              <a:headEnd/>
              <a:tailEnd/>
            </a:ln>
          </p:spPr>
        </p:pic>
        <p:sp>
          <p:nvSpPr>
            <p:cNvPr id="8" name="TextBox 12"/>
            <p:cNvSpPr txBox="1">
              <a:spLocks noChangeArrowheads="1"/>
            </p:cNvSpPr>
            <p:nvPr/>
          </p:nvSpPr>
          <p:spPr bwMode="auto">
            <a:xfrm>
              <a:off x="4911038" y="4572107"/>
              <a:ext cx="1337265" cy="704947"/>
            </a:xfrm>
            <a:prstGeom prst="rect">
              <a:avLst/>
            </a:prstGeom>
            <a:noFill/>
            <a:ln w="9525">
              <a:noFill/>
              <a:miter lim="800000"/>
              <a:headEnd/>
              <a:tailEnd/>
            </a:ln>
          </p:spPr>
          <p:txBody>
            <a:bodyPr>
              <a:spAutoFit/>
            </a:bodyPr>
            <a:lstStyle/>
            <a:p>
              <a:pPr>
                <a:defRPr/>
              </a:pPr>
              <a:r>
                <a:rPr lang="en-US" sz="1600" dirty="0"/>
                <a:t>Application</a:t>
              </a:r>
            </a:p>
            <a:p>
              <a:pPr>
                <a:defRPr/>
              </a:pPr>
              <a:r>
                <a:rPr lang="en-US" sz="1600" dirty="0"/>
                <a:t>Server</a:t>
              </a:r>
            </a:p>
          </p:txBody>
        </p:sp>
        <p:sp>
          <p:nvSpPr>
            <p:cNvPr id="11" name="TextBox 13"/>
            <p:cNvSpPr txBox="1">
              <a:spLocks noChangeArrowheads="1"/>
            </p:cNvSpPr>
            <p:nvPr/>
          </p:nvSpPr>
          <p:spPr bwMode="auto">
            <a:xfrm>
              <a:off x="685720" y="4572107"/>
              <a:ext cx="1795487" cy="408127"/>
            </a:xfrm>
            <a:prstGeom prst="rect">
              <a:avLst/>
            </a:prstGeom>
            <a:noFill/>
            <a:ln w="9525">
              <a:noFill/>
              <a:miter lim="800000"/>
              <a:headEnd/>
              <a:tailEnd/>
            </a:ln>
          </p:spPr>
          <p:txBody>
            <a:bodyPr>
              <a:spAutoFit/>
            </a:bodyPr>
            <a:lstStyle/>
            <a:p>
              <a:pPr>
                <a:defRPr/>
              </a:pPr>
              <a:r>
                <a:rPr lang="en-US" sz="1600" dirty="0"/>
                <a:t>PC (Thin Client)</a:t>
              </a:r>
            </a:p>
          </p:txBody>
        </p:sp>
        <p:sp>
          <p:nvSpPr>
            <p:cNvPr id="14" name="Can 13"/>
            <p:cNvSpPr/>
            <p:nvPr/>
          </p:nvSpPr>
          <p:spPr bwMode="auto">
            <a:xfrm>
              <a:off x="6851073" y="3581400"/>
              <a:ext cx="1530927" cy="762000"/>
            </a:xfrm>
            <a:prstGeom prst="can">
              <a:avLst/>
            </a:prstGeom>
            <a:gradFill>
              <a:gsLst>
                <a:gs pos="0">
                  <a:schemeClr val="accent6">
                    <a:shade val="51000"/>
                    <a:satMod val="130000"/>
                    <a:alpha val="0"/>
                  </a:schemeClr>
                </a:gs>
                <a:gs pos="80000">
                  <a:schemeClr val="accent6">
                    <a:shade val="93000"/>
                    <a:satMod val="130000"/>
                  </a:schemeClr>
                </a:gs>
                <a:gs pos="100000">
                  <a:schemeClr val="accent6">
                    <a:shade val="94000"/>
                    <a:satMod val="135000"/>
                  </a:schemeClr>
                </a:gs>
              </a:gsLst>
            </a:gradFill>
            <a:ln>
              <a:headEnd/>
              <a:tailEnd/>
            </a:ln>
          </p:spPr>
          <p:style>
            <a:lnRef idx="0">
              <a:schemeClr val="accent6"/>
            </a:lnRef>
            <a:fillRef idx="3">
              <a:schemeClr val="accent6"/>
            </a:fillRef>
            <a:effectRef idx="3">
              <a:schemeClr val="accent6"/>
            </a:effectRef>
            <a:fontRef idx="minor">
              <a:schemeClr val="lt1"/>
            </a:fontRef>
          </p:style>
          <p:txBody>
            <a:bodyPr anchor="ctr" anchorCtr="1"/>
            <a:lstStyle/>
            <a:p>
              <a:pPr>
                <a:buClr>
                  <a:schemeClr val="tx2"/>
                </a:buClr>
                <a:defRPr/>
              </a:pPr>
              <a:r>
                <a:rPr lang="en-US" sz="1200" dirty="0" smtClean="0">
                  <a:solidFill>
                    <a:schemeClr val="bg1"/>
                  </a:solidFill>
                  <a:cs typeface="Arial" charset="0"/>
                </a:rPr>
                <a:t>Enterprise Data</a:t>
              </a:r>
              <a:endParaRPr lang="en-US" sz="1200" dirty="0">
                <a:solidFill>
                  <a:schemeClr val="bg1"/>
                </a:solidFill>
                <a:cs typeface="Arial" charset="0"/>
              </a:endParaRPr>
            </a:p>
          </p:txBody>
        </p:sp>
        <p:sp>
          <p:nvSpPr>
            <p:cNvPr id="15" name="TextBox 12"/>
            <p:cNvSpPr txBox="1">
              <a:spLocks noChangeArrowheads="1"/>
            </p:cNvSpPr>
            <p:nvPr/>
          </p:nvSpPr>
          <p:spPr bwMode="auto">
            <a:xfrm>
              <a:off x="6934078" y="4343282"/>
              <a:ext cx="1338822" cy="704947"/>
            </a:xfrm>
            <a:prstGeom prst="rect">
              <a:avLst/>
            </a:prstGeom>
            <a:noFill/>
            <a:ln w="9525">
              <a:noFill/>
              <a:miter lim="800000"/>
              <a:headEnd/>
              <a:tailEnd/>
            </a:ln>
          </p:spPr>
          <p:txBody>
            <a:bodyPr>
              <a:spAutoFit/>
            </a:bodyPr>
            <a:lstStyle/>
            <a:p>
              <a:pPr>
                <a:defRPr/>
              </a:pPr>
              <a:r>
                <a:rPr lang="en-US" sz="1600" dirty="0"/>
                <a:t>Database</a:t>
              </a:r>
            </a:p>
            <a:p>
              <a:pPr>
                <a:defRPr/>
              </a:pPr>
              <a:r>
                <a:rPr lang="en-US" sz="1600" dirty="0"/>
                <a:t>Server</a:t>
              </a:r>
            </a:p>
          </p:txBody>
        </p:sp>
        <p:cxnSp>
          <p:nvCxnSpPr>
            <p:cNvPr id="20" name="Straight Arrow Connector 19"/>
            <p:cNvCxnSpPr/>
            <p:nvPr/>
          </p:nvCxnSpPr>
          <p:spPr>
            <a:xfrm>
              <a:off x="4114602" y="3962480"/>
              <a:ext cx="1067629" cy="170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V="1">
              <a:off x="5868007" y="3962480"/>
              <a:ext cx="1066070" cy="6831"/>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24592" name="Picture 4" descr="C:\Documents and Settings\Hareesh_P\Local Settings\Temporary Internet Files\Content.IE5\U9Z3G5VX\MCj04348450000[1].png"/>
            <p:cNvPicPr>
              <a:picLocks noChangeAspect="1" noChangeArrowheads="1"/>
            </p:cNvPicPr>
            <p:nvPr/>
          </p:nvPicPr>
          <p:blipFill>
            <a:blip r:embed="rId4" cstate="print"/>
            <a:srcRect/>
            <a:stretch>
              <a:fillRect/>
            </a:stretch>
          </p:blipFill>
          <p:spPr bwMode="auto">
            <a:xfrm>
              <a:off x="3048000" y="3264408"/>
              <a:ext cx="1447800" cy="1447800"/>
            </a:xfrm>
            <a:prstGeom prst="rect">
              <a:avLst/>
            </a:prstGeom>
            <a:noFill/>
            <a:ln w="9525">
              <a:noFill/>
              <a:miter lim="800000"/>
              <a:headEnd/>
              <a:tailEnd/>
            </a:ln>
          </p:spPr>
        </p:pic>
        <p:sp>
          <p:nvSpPr>
            <p:cNvPr id="19" name="Flowchart: Multidocument 18"/>
            <p:cNvSpPr/>
            <p:nvPr/>
          </p:nvSpPr>
          <p:spPr bwMode="auto">
            <a:xfrm>
              <a:off x="3202831" y="2666383"/>
              <a:ext cx="1444805" cy="749653"/>
            </a:xfrm>
            <a:prstGeom prst="flowChartMultidocument">
              <a:avLst/>
            </a:prstGeom>
            <a:gradFill flip="none" rotWithShape="1">
              <a:gsLst>
                <a:gs pos="0">
                  <a:schemeClr val="accent1">
                    <a:tint val="50000"/>
                    <a:satMod val="300000"/>
                    <a:alpha val="0"/>
                  </a:schemeClr>
                </a:gs>
                <a:gs pos="35000">
                  <a:schemeClr val="accent1">
                    <a:tint val="37000"/>
                    <a:satMod val="300000"/>
                  </a:schemeClr>
                </a:gs>
                <a:gs pos="100000">
                  <a:schemeClr val="accent1">
                    <a:tint val="15000"/>
                    <a:satMod val="350000"/>
                  </a:schemeClr>
                </a:gs>
              </a:gsLst>
              <a:lin ang="8100000" scaled="1"/>
              <a:tileRect/>
            </a:gradFill>
            <a:ln>
              <a:headEnd/>
              <a:tailEnd/>
            </a:ln>
          </p:spPr>
          <p:style>
            <a:lnRef idx="1">
              <a:schemeClr val="accent1"/>
            </a:lnRef>
            <a:fillRef idx="2">
              <a:schemeClr val="accent1"/>
            </a:fillRef>
            <a:effectRef idx="1">
              <a:schemeClr val="accent1"/>
            </a:effectRef>
            <a:fontRef idx="minor">
              <a:schemeClr val="dk1"/>
            </a:fontRef>
          </p:style>
          <p:txBody>
            <a:bodyPr anchor="ctr" anchorCtr="1"/>
            <a:lstStyle/>
            <a:p>
              <a:pPr>
                <a:buClr>
                  <a:schemeClr val="tx2"/>
                </a:buClr>
                <a:defRPr/>
              </a:pPr>
              <a:r>
                <a:rPr lang="en-US" sz="1200" dirty="0">
                  <a:solidFill>
                    <a:schemeClr val="tx1"/>
                  </a:solidFill>
                  <a:cs typeface="Arial" charset="0"/>
                </a:rPr>
                <a:t>Presentation </a:t>
              </a:r>
              <a:r>
                <a:rPr lang="en-US" sz="1200" dirty="0" smtClean="0">
                  <a:solidFill>
                    <a:schemeClr val="tx1"/>
                  </a:solidFill>
                  <a:cs typeface="Arial" charset="0"/>
                </a:rPr>
                <a:t>Layer</a:t>
              </a:r>
              <a:endParaRPr lang="en-US" sz="1200" dirty="0">
                <a:solidFill>
                  <a:schemeClr val="tx1"/>
                </a:solidFill>
                <a:cs typeface="Arial" charset="0"/>
              </a:endParaRPr>
            </a:p>
          </p:txBody>
        </p:sp>
        <p:sp>
          <p:nvSpPr>
            <p:cNvPr id="17" name="Flowchart: Multidocument 16"/>
            <p:cNvSpPr/>
            <p:nvPr/>
          </p:nvSpPr>
          <p:spPr bwMode="auto">
            <a:xfrm>
              <a:off x="5029490" y="2681752"/>
              <a:ext cx="1447922" cy="746237"/>
            </a:xfrm>
            <a:prstGeom prst="flowChartMultidocument">
              <a:avLst/>
            </a:prstGeom>
            <a:gradFill flip="none" rotWithShape="1">
              <a:gsLst>
                <a:gs pos="0">
                  <a:schemeClr val="dk1">
                    <a:tint val="50000"/>
                    <a:satMod val="300000"/>
                    <a:alpha val="0"/>
                  </a:schemeClr>
                </a:gs>
                <a:gs pos="35000">
                  <a:schemeClr val="dk1">
                    <a:tint val="37000"/>
                    <a:satMod val="300000"/>
                  </a:schemeClr>
                </a:gs>
                <a:gs pos="100000">
                  <a:schemeClr val="dk1">
                    <a:tint val="15000"/>
                    <a:satMod val="350000"/>
                  </a:schemeClr>
                </a:gs>
              </a:gsLst>
              <a:lin ang="8100000" scaled="1"/>
              <a:tileRect/>
            </a:gradFill>
            <a:ln>
              <a:headEnd/>
              <a:tailEnd/>
            </a:ln>
          </p:spPr>
          <p:style>
            <a:lnRef idx="1">
              <a:schemeClr val="dk1"/>
            </a:lnRef>
            <a:fillRef idx="2">
              <a:schemeClr val="dk1"/>
            </a:fillRef>
            <a:effectRef idx="1">
              <a:schemeClr val="dk1"/>
            </a:effectRef>
            <a:fontRef idx="minor">
              <a:schemeClr val="dk1"/>
            </a:fontRef>
          </p:style>
          <p:txBody>
            <a:bodyPr anchor="ctr" anchorCtr="1"/>
            <a:lstStyle/>
            <a:p>
              <a:pPr>
                <a:buClr>
                  <a:schemeClr val="tx2"/>
                </a:buClr>
                <a:defRPr/>
              </a:pPr>
              <a:r>
                <a:rPr lang="en-US" sz="1200" dirty="0">
                  <a:solidFill>
                    <a:schemeClr val="tx1"/>
                  </a:solidFill>
                  <a:cs typeface="Arial" charset="0"/>
                </a:rPr>
                <a:t>Data Access Layer</a:t>
              </a:r>
            </a:p>
          </p:txBody>
        </p:sp>
        <p:sp>
          <p:nvSpPr>
            <p:cNvPr id="18" name="Flowchart: Multidocument 17"/>
            <p:cNvSpPr/>
            <p:nvPr/>
          </p:nvSpPr>
          <p:spPr bwMode="auto">
            <a:xfrm>
              <a:off x="5108977" y="2133600"/>
              <a:ext cx="1444806" cy="749653"/>
            </a:xfrm>
            <a:prstGeom prst="flowChartMultidocument">
              <a:avLst/>
            </a:prstGeom>
            <a:gradFill flip="none" rotWithShape="1">
              <a:gsLst>
                <a:gs pos="0">
                  <a:schemeClr val="accent2">
                    <a:tint val="50000"/>
                    <a:satMod val="300000"/>
                    <a:alpha val="0"/>
                  </a:schemeClr>
                </a:gs>
                <a:gs pos="35000">
                  <a:schemeClr val="accent2">
                    <a:tint val="37000"/>
                    <a:satMod val="300000"/>
                  </a:schemeClr>
                </a:gs>
                <a:gs pos="100000">
                  <a:schemeClr val="accent2">
                    <a:tint val="15000"/>
                    <a:satMod val="350000"/>
                  </a:schemeClr>
                </a:gs>
              </a:gsLst>
              <a:lin ang="8100000" scaled="1"/>
              <a:tileRect/>
            </a:gradFill>
            <a:ln>
              <a:headEnd/>
              <a:tailEnd/>
            </a:ln>
          </p:spPr>
          <p:style>
            <a:lnRef idx="1">
              <a:schemeClr val="accent2"/>
            </a:lnRef>
            <a:fillRef idx="2">
              <a:schemeClr val="accent2"/>
            </a:fillRef>
            <a:effectRef idx="1">
              <a:schemeClr val="accent2"/>
            </a:effectRef>
            <a:fontRef idx="minor">
              <a:schemeClr val="dk1"/>
            </a:fontRef>
          </p:style>
          <p:txBody>
            <a:bodyPr anchor="ctr" anchorCtr="1"/>
            <a:lstStyle/>
            <a:p>
              <a:pPr>
                <a:buClr>
                  <a:schemeClr val="tx2"/>
                </a:buClr>
                <a:defRPr/>
              </a:pPr>
              <a:r>
                <a:rPr lang="en-US" sz="1200" dirty="0">
                  <a:solidFill>
                    <a:schemeClr val="tx1"/>
                  </a:solidFill>
                  <a:cs typeface="Arial" charset="0"/>
                </a:rPr>
                <a:t>Business Logic Layer</a:t>
              </a:r>
            </a:p>
          </p:txBody>
        </p:sp>
        <p:cxnSp>
          <p:nvCxnSpPr>
            <p:cNvPr id="29" name="Straight Arrow Connector 28"/>
            <p:cNvCxnSpPr/>
            <p:nvPr/>
          </p:nvCxnSpPr>
          <p:spPr>
            <a:xfrm>
              <a:off x="2133644" y="3962480"/>
              <a:ext cx="1066070" cy="170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0" name="TextBox 12"/>
            <p:cNvSpPr txBox="1">
              <a:spLocks noChangeArrowheads="1"/>
            </p:cNvSpPr>
            <p:nvPr/>
          </p:nvSpPr>
          <p:spPr bwMode="auto">
            <a:xfrm>
              <a:off x="2972161" y="4647245"/>
              <a:ext cx="1337265" cy="408127"/>
            </a:xfrm>
            <a:prstGeom prst="rect">
              <a:avLst/>
            </a:prstGeom>
            <a:noFill/>
            <a:ln w="9525">
              <a:noFill/>
              <a:miter lim="800000"/>
              <a:headEnd/>
              <a:tailEnd/>
            </a:ln>
          </p:spPr>
          <p:txBody>
            <a:bodyPr>
              <a:spAutoFit/>
            </a:bodyPr>
            <a:lstStyle/>
            <a:p>
              <a:pPr>
                <a:defRPr/>
              </a:pPr>
              <a:r>
                <a:rPr lang="en-US" sz="1600" dirty="0"/>
                <a:t>Web Server</a:t>
              </a:r>
            </a:p>
          </p:txBody>
        </p:sp>
      </p:grpSp>
      <p:sp>
        <p:nvSpPr>
          <p:cNvPr id="23" name="Slide Number Placeholder 3"/>
          <p:cNvSpPr txBox="1">
            <a:spLocks noGrp="1"/>
          </p:cNvSpPr>
          <p:nvPr/>
        </p:nvSpPr>
        <p:spPr bwMode="auto">
          <a:xfrm>
            <a:off x="5603637" y="6477004"/>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19</a:t>
            </a:fld>
            <a:endParaRPr lang="en-US" sz="2400">
              <a:solidFill>
                <a:schemeClr val="bg1"/>
              </a:solidFill>
              <a:latin typeface="Arial" charset="0"/>
            </a:endParaRPr>
          </a:p>
        </p:txBody>
      </p:sp>
    </p:spTree>
    <p:extLst>
      <p:ext uri="{BB962C8B-B14F-4D97-AF65-F5344CB8AC3E}">
        <p14:creationId xmlns:p14="http://schemas.microsoft.com/office/powerpoint/2010/main" xmlns="" val="1846633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performance testing?</a:t>
            </a:r>
            <a:endParaRPr lang="en-US" dirty="0"/>
          </a:p>
        </p:txBody>
      </p:sp>
      <p:sp>
        <p:nvSpPr>
          <p:cNvPr id="3" name="Content Placeholder 2"/>
          <p:cNvSpPr>
            <a:spLocks noGrp="1"/>
          </p:cNvSpPr>
          <p:nvPr>
            <p:ph idx="1"/>
          </p:nvPr>
        </p:nvSpPr>
        <p:spPr/>
        <p:txBody>
          <a:bodyPr>
            <a:normAutofit/>
          </a:bodyPr>
          <a:lstStyle/>
          <a:p>
            <a:endParaRPr lang="en-US" sz="1600" dirty="0" smtClean="0"/>
          </a:p>
          <a:p>
            <a:pPr>
              <a:buNone/>
            </a:pPr>
            <a:r>
              <a:rPr lang="en-US" sz="1600" dirty="0" smtClean="0">
                <a:solidFill>
                  <a:srgbClr val="FF0000"/>
                </a:solidFill>
              </a:rPr>
              <a:t>How many of us like to click on a button and see the result –</a:t>
            </a:r>
          </a:p>
          <a:p>
            <a:pPr>
              <a:buNone/>
            </a:pPr>
            <a:r>
              <a:rPr lang="en-US" sz="1600" dirty="0" smtClean="0">
                <a:solidFill>
                  <a:srgbClr val="FF0000"/>
                </a:solidFill>
              </a:rPr>
              <a:t> “Error : Page not found”?</a:t>
            </a:r>
          </a:p>
          <a:p>
            <a:endParaRPr lang="en-US" sz="1600" dirty="0" smtClean="0"/>
          </a:p>
          <a:p>
            <a:endParaRPr lang="en-US" sz="1600" dirty="0"/>
          </a:p>
        </p:txBody>
      </p:sp>
      <p:pic>
        <p:nvPicPr>
          <p:cNvPr id="6" name="Picture 4" descr="page-not-found"/>
          <p:cNvPicPr>
            <a:picLocks noChangeAspect="1" noChangeArrowheads="1"/>
          </p:cNvPicPr>
          <p:nvPr/>
        </p:nvPicPr>
        <p:blipFill>
          <a:blip r:embed="rId3" cstate="print"/>
          <a:srcRect/>
          <a:stretch>
            <a:fillRect/>
          </a:stretch>
        </p:blipFill>
        <p:spPr bwMode="auto">
          <a:xfrm>
            <a:off x="2136035" y="2977313"/>
            <a:ext cx="3672923" cy="2367201"/>
          </a:xfrm>
          <a:prstGeom prst="rect">
            <a:avLst/>
          </a:prstGeom>
          <a:noFill/>
          <a:ln w="9525">
            <a:noFill/>
            <a:miter lim="800000"/>
            <a:headEnd/>
            <a:tailEnd/>
          </a:ln>
        </p:spPr>
      </p:pic>
    </p:spTree>
    <p:extLst>
      <p:ext uri="{BB962C8B-B14F-4D97-AF65-F5344CB8AC3E}">
        <p14:creationId xmlns:p14="http://schemas.microsoft.com/office/powerpoint/2010/main" xmlns="" val="2396584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000" dirty="0" smtClean="0"/>
              <a:t>What is performance testing?</a:t>
            </a:r>
            <a:endParaRPr lang="en-US" sz="4000" dirty="0"/>
          </a:p>
        </p:txBody>
      </p:sp>
      <p:sp>
        <p:nvSpPr>
          <p:cNvPr id="3" name="Content Placeholder 2"/>
          <p:cNvSpPr>
            <a:spLocks noGrp="1"/>
          </p:cNvSpPr>
          <p:nvPr>
            <p:ph idx="1"/>
          </p:nvPr>
        </p:nvSpPr>
        <p:spPr>
          <a:prstGeom prst="rect">
            <a:avLst/>
          </a:prstGeom>
        </p:spPr>
        <p:txBody>
          <a:bodyPr>
            <a:normAutofit/>
          </a:bodyPr>
          <a:lstStyle/>
          <a:p>
            <a:endParaRPr lang="en-US" sz="1800" dirty="0" smtClean="0"/>
          </a:p>
          <a:p>
            <a:r>
              <a:rPr lang="en-US" sz="1800" dirty="0" smtClean="0"/>
              <a:t>PT is testing </a:t>
            </a:r>
            <a:r>
              <a:rPr lang="en-US" sz="1800" dirty="0"/>
              <a:t>an application for </a:t>
            </a:r>
            <a:r>
              <a:rPr lang="en-US" sz="1800" dirty="0" smtClean="0"/>
              <a:t>speed, stability and </a:t>
            </a:r>
            <a:r>
              <a:rPr lang="en-US" sz="1800" dirty="0"/>
              <a:t>scalability </a:t>
            </a:r>
            <a:r>
              <a:rPr lang="en-US" sz="1800" dirty="0" smtClean="0"/>
              <a:t>in “Production like Environment” under </a:t>
            </a:r>
            <a:r>
              <a:rPr lang="en-US" sz="1800" dirty="0"/>
              <a:t>virtual user </a:t>
            </a:r>
            <a:r>
              <a:rPr lang="en-US" sz="1800" dirty="0" smtClean="0"/>
              <a:t>load to meet Non-Functional requirements. (NFR’s)</a:t>
            </a:r>
          </a:p>
          <a:p>
            <a:pPr lvl="1"/>
            <a:r>
              <a:rPr lang="en-US" sz="1800" b="1" dirty="0"/>
              <a:t>Speed</a:t>
            </a:r>
            <a:r>
              <a:rPr lang="en-US" sz="1800" dirty="0"/>
              <a:t>: </a:t>
            </a:r>
            <a:r>
              <a:rPr lang="en-US" sz="1800" dirty="0" smtClean="0"/>
              <a:t>How fast the application responds to your request. In other words, Response time should be less</a:t>
            </a:r>
            <a:endParaRPr lang="en-US" sz="1800" dirty="0"/>
          </a:p>
          <a:p>
            <a:pPr lvl="1"/>
            <a:r>
              <a:rPr lang="en-US" sz="1800" b="1" dirty="0" smtClean="0"/>
              <a:t>Stability</a:t>
            </a:r>
            <a:r>
              <a:rPr lang="en-US" sz="1800" dirty="0"/>
              <a:t>: </a:t>
            </a:r>
            <a:r>
              <a:rPr lang="en-US" sz="1800" dirty="0" smtClean="0"/>
              <a:t> Performance should not degrade even after using the Application for very long time.</a:t>
            </a:r>
          </a:p>
          <a:p>
            <a:pPr lvl="1"/>
            <a:r>
              <a:rPr lang="en-US" sz="1800" b="1" dirty="0" smtClean="0"/>
              <a:t>Scalability</a:t>
            </a:r>
            <a:r>
              <a:rPr lang="en-US" sz="1800" dirty="0" smtClean="0"/>
              <a:t>: Application’s ability to handle increasing user without performance degradation</a:t>
            </a:r>
          </a:p>
          <a:p>
            <a:pPr lvl="1"/>
            <a:endParaRPr lang="en-US" sz="1800" dirty="0" smtClean="0"/>
          </a:p>
        </p:txBody>
      </p:sp>
    </p:spTree>
    <p:extLst>
      <p:ext uri="{BB962C8B-B14F-4D97-AF65-F5344CB8AC3E}">
        <p14:creationId xmlns:p14="http://schemas.microsoft.com/office/powerpoint/2010/main" xmlns="" val="368249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000" dirty="0" smtClean="0"/>
              <a:t>Purpose of Performance </a:t>
            </a:r>
            <a:r>
              <a:rPr lang="en-US" sz="4000" dirty="0"/>
              <a:t>T</a:t>
            </a:r>
            <a:r>
              <a:rPr lang="en-US" sz="4000" dirty="0" smtClean="0"/>
              <a:t>esting</a:t>
            </a:r>
            <a:endParaRPr lang="en-US" sz="4000" dirty="0"/>
          </a:p>
        </p:txBody>
      </p:sp>
      <p:sp>
        <p:nvSpPr>
          <p:cNvPr id="3" name="Content Placeholder 2"/>
          <p:cNvSpPr>
            <a:spLocks noGrp="1"/>
          </p:cNvSpPr>
          <p:nvPr>
            <p:ph idx="1"/>
          </p:nvPr>
        </p:nvSpPr>
        <p:spPr>
          <a:prstGeom prst="rect">
            <a:avLst/>
          </a:prstGeom>
        </p:spPr>
        <p:txBody>
          <a:bodyPr>
            <a:normAutofit/>
          </a:bodyPr>
          <a:lstStyle/>
          <a:p>
            <a:pPr>
              <a:spcBef>
                <a:spcPct val="20000"/>
              </a:spcBef>
              <a:buClr>
                <a:srgbClr val="0070C0"/>
              </a:buClr>
            </a:pPr>
            <a:r>
              <a:rPr lang="en-US" sz="2000" dirty="0" smtClean="0"/>
              <a:t>To identify Performance Bottlenecks</a:t>
            </a:r>
          </a:p>
          <a:p>
            <a:pPr>
              <a:spcBef>
                <a:spcPct val="20000"/>
              </a:spcBef>
              <a:buClr>
                <a:srgbClr val="0070C0"/>
              </a:buClr>
            </a:pPr>
            <a:r>
              <a:rPr lang="en-US" sz="2000" dirty="0" smtClean="0"/>
              <a:t>Functionality </a:t>
            </a:r>
            <a:r>
              <a:rPr lang="en-US" sz="2000" dirty="0"/>
              <a:t>of the </a:t>
            </a:r>
            <a:r>
              <a:rPr lang="en-US" sz="2000" dirty="0" smtClean="0"/>
              <a:t>application should not be changed </a:t>
            </a:r>
            <a:r>
              <a:rPr lang="en-US" sz="2000" dirty="0"/>
              <a:t>under real world </a:t>
            </a:r>
            <a:r>
              <a:rPr lang="en-US" sz="2000" dirty="0" smtClean="0"/>
              <a:t>conditions</a:t>
            </a:r>
          </a:p>
          <a:p>
            <a:pPr>
              <a:spcBef>
                <a:spcPct val="20000"/>
              </a:spcBef>
              <a:buClr>
                <a:srgbClr val="0070C0"/>
              </a:buClr>
            </a:pPr>
            <a:endParaRPr lang="en-US" sz="2000" dirty="0" smtClean="0"/>
          </a:p>
          <a:p>
            <a:pPr>
              <a:spcBef>
                <a:spcPct val="20000"/>
              </a:spcBef>
              <a:buClr>
                <a:srgbClr val="0070C0"/>
              </a:buClr>
            </a:pPr>
            <a:endParaRPr lang="en-US" sz="2000" dirty="0" smtClean="0"/>
          </a:p>
          <a:p>
            <a:pPr>
              <a:spcBef>
                <a:spcPct val="20000"/>
              </a:spcBef>
              <a:buClr>
                <a:srgbClr val="0070C0"/>
              </a:buClr>
              <a:buNone/>
            </a:pPr>
            <a:r>
              <a:rPr lang="en-US" sz="2000" dirty="0" smtClean="0"/>
              <a:t>    Key Notes:</a:t>
            </a:r>
          </a:p>
          <a:p>
            <a:pPr>
              <a:spcBef>
                <a:spcPct val="20000"/>
              </a:spcBef>
              <a:buClr>
                <a:srgbClr val="0070C0"/>
              </a:buClr>
            </a:pPr>
            <a:endParaRPr lang="en-US" sz="2000" dirty="0" smtClean="0"/>
          </a:p>
          <a:p>
            <a:pPr>
              <a:spcBef>
                <a:spcPct val="20000"/>
              </a:spcBef>
              <a:buClr>
                <a:srgbClr val="0070C0"/>
              </a:buClr>
              <a:buNone/>
            </a:pPr>
            <a:r>
              <a:rPr lang="en-US" sz="1600" dirty="0" smtClean="0"/>
              <a:t>     Performance Tester are required to identify Performance Bottlenecks but not Defects (Bugs)</a:t>
            </a:r>
            <a:endParaRPr lang="en-US" sz="1600" dirty="0"/>
          </a:p>
        </p:txBody>
      </p:sp>
    </p:spTree>
    <p:extLst>
      <p:ext uri="{BB962C8B-B14F-4D97-AF65-F5344CB8AC3E}">
        <p14:creationId xmlns:p14="http://schemas.microsoft.com/office/powerpoint/2010/main" xmlns="" val="22359247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prstGeom prst="rect">
            <a:avLst/>
          </a:prstGeom>
        </p:spPr>
        <p:txBody>
          <a:bodyPr>
            <a:normAutofit/>
          </a:bodyPr>
          <a:lstStyle/>
          <a:p>
            <a:r>
              <a:rPr lang="en-US" dirty="0" smtClean="0"/>
              <a:t>Important Terms in PT</a:t>
            </a:r>
            <a:endParaRPr lang="en-US" dirty="0"/>
          </a:p>
        </p:txBody>
      </p:sp>
      <p:sp>
        <p:nvSpPr>
          <p:cNvPr id="3" name="Content Placeholder 2"/>
          <p:cNvSpPr>
            <a:spLocks noGrp="1"/>
          </p:cNvSpPr>
          <p:nvPr>
            <p:ph idx="1"/>
          </p:nvPr>
        </p:nvSpPr>
        <p:spPr>
          <a:prstGeom prst="rect">
            <a:avLst/>
          </a:prstGeom>
        </p:spPr>
        <p:txBody>
          <a:bodyPr>
            <a:normAutofit/>
          </a:bodyPr>
          <a:lstStyle/>
          <a:p>
            <a:pPr marL="309553" indent="-309553">
              <a:buClr>
                <a:schemeClr val="tx1"/>
              </a:buClr>
              <a:buFont typeface="Wingdings" pitchFamily="2" charset="2"/>
              <a:buChar char="§"/>
            </a:pPr>
            <a:r>
              <a:rPr lang="en-US" sz="2000" b="1" dirty="0" smtClean="0"/>
              <a:t>PT: </a:t>
            </a:r>
            <a:r>
              <a:rPr lang="en-US" sz="2000" dirty="0" smtClean="0"/>
              <a:t>Performance testing</a:t>
            </a:r>
          </a:p>
          <a:p>
            <a:pPr marL="309553" indent="-309553">
              <a:buClr>
                <a:schemeClr val="tx1"/>
              </a:buClr>
              <a:buFont typeface="Wingdings" pitchFamily="2" charset="2"/>
              <a:buChar char="§"/>
            </a:pPr>
            <a:r>
              <a:rPr lang="en-US" sz="2000" b="1" dirty="0" smtClean="0"/>
              <a:t>NFR : </a:t>
            </a:r>
            <a:r>
              <a:rPr lang="en-US" sz="2000" dirty="0" smtClean="0"/>
              <a:t>Non-Functional testing.</a:t>
            </a:r>
          </a:p>
          <a:p>
            <a:pPr marL="309553" indent="-309553">
              <a:buClr>
                <a:schemeClr val="tx1"/>
              </a:buClr>
              <a:buFont typeface="Wingdings" pitchFamily="2" charset="2"/>
              <a:buChar char="§"/>
            </a:pPr>
            <a:r>
              <a:rPr lang="en-US" sz="2000" b="1" dirty="0" smtClean="0"/>
              <a:t>Response Time </a:t>
            </a:r>
            <a:r>
              <a:rPr lang="en-US" sz="2000" dirty="0" smtClean="0"/>
              <a:t>- Time taken by the system to respond to a specific transaction request</a:t>
            </a:r>
          </a:p>
          <a:p>
            <a:pPr marL="309553" indent="-309553">
              <a:buClr>
                <a:schemeClr val="tx1"/>
              </a:buClr>
              <a:buFont typeface="Wingdings" pitchFamily="2" charset="2"/>
              <a:buChar char="§"/>
            </a:pPr>
            <a:r>
              <a:rPr lang="en-US" sz="2000" b="1" dirty="0" smtClean="0"/>
              <a:t>Think Time </a:t>
            </a:r>
            <a:r>
              <a:rPr lang="en-US" sz="2000" dirty="0" smtClean="0"/>
              <a:t>–Time taken for selecting new transaction after receiving the response for previous transaction.</a:t>
            </a:r>
          </a:p>
          <a:p>
            <a:pPr marL="309553" indent="-309553">
              <a:buClr>
                <a:schemeClr val="tx1"/>
              </a:buClr>
              <a:buFont typeface="Wingdings" pitchFamily="2" charset="2"/>
              <a:buChar char="§"/>
            </a:pPr>
            <a:r>
              <a:rPr lang="en-US" sz="2000" b="1" dirty="0" smtClean="0"/>
              <a:t>Throughput</a:t>
            </a:r>
            <a:r>
              <a:rPr lang="en-US" sz="2000" dirty="0" smtClean="0"/>
              <a:t> </a:t>
            </a:r>
            <a:r>
              <a:rPr lang="en-US" sz="2000" dirty="0"/>
              <a:t>- </a:t>
            </a:r>
            <a:r>
              <a:rPr lang="en-US" sz="2000" dirty="0" smtClean="0"/>
              <a:t>Transactions </a:t>
            </a:r>
            <a:r>
              <a:rPr lang="en-US" sz="2000" dirty="0"/>
              <a:t>per second, </a:t>
            </a:r>
            <a:r>
              <a:rPr lang="en-US" sz="2000" dirty="0" smtClean="0"/>
              <a:t>Bytes </a:t>
            </a:r>
            <a:r>
              <a:rPr lang="en-US" sz="2000" dirty="0"/>
              <a:t>per </a:t>
            </a:r>
            <a:r>
              <a:rPr lang="en-US" sz="2000" dirty="0" smtClean="0"/>
              <a:t>second</a:t>
            </a:r>
            <a:endParaRPr lang="en-US" sz="2000" dirty="0"/>
          </a:p>
        </p:txBody>
      </p:sp>
    </p:spTree>
    <p:extLst>
      <p:ext uri="{BB962C8B-B14F-4D97-AF65-F5344CB8AC3E}">
        <p14:creationId xmlns:p14="http://schemas.microsoft.com/office/powerpoint/2010/main" xmlns="" val="224682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spcBef>
                <a:spcPct val="50000"/>
              </a:spcBef>
            </a:pPr>
            <a:r>
              <a:rPr lang="en-US" sz="4000" dirty="0" smtClean="0"/>
              <a:t>90 percentile response time</a:t>
            </a:r>
            <a:endParaRPr lang="en-US" sz="4000" dirty="0"/>
          </a:p>
        </p:txBody>
      </p:sp>
      <p:sp>
        <p:nvSpPr>
          <p:cNvPr id="18435" name="Rectangle 3"/>
          <p:cNvSpPr>
            <a:spLocks noGrp="1" noChangeArrowheads="1"/>
          </p:cNvSpPr>
          <p:nvPr>
            <p:ph idx="1"/>
          </p:nvPr>
        </p:nvSpPr>
        <p:spPr>
          <a:prstGeom prst="rect">
            <a:avLst/>
          </a:prstGeom>
        </p:spPr>
        <p:txBody>
          <a:bodyPr>
            <a:noAutofit/>
          </a:bodyPr>
          <a:lstStyle/>
          <a:p>
            <a:pPr marL="342900" lvl="2" indent="-342900">
              <a:lnSpc>
                <a:spcPct val="100000"/>
              </a:lnSpc>
            </a:pPr>
            <a:r>
              <a:rPr lang="en-US" sz="1800" dirty="0" smtClean="0"/>
              <a:t>When we execute a Performance Test, same transaction will be executed multiple times. </a:t>
            </a:r>
          </a:p>
          <a:p>
            <a:pPr marL="342900" lvl="2" indent="-342900">
              <a:lnSpc>
                <a:spcPct val="100000"/>
              </a:lnSpc>
            </a:pPr>
            <a:r>
              <a:rPr lang="en-US" sz="1800" dirty="0" smtClean="0"/>
              <a:t>Since, the same transaction is executed multiple times, multiple response times are captured</a:t>
            </a:r>
          </a:p>
          <a:p>
            <a:pPr marL="342900" lvl="2" indent="-342900">
              <a:lnSpc>
                <a:spcPct val="100000"/>
              </a:lnSpc>
            </a:pPr>
            <a:r>
              <a:rPr lang="en-US" sz="1800" dirty="0" smtClean="0"/>
              <a:t>Client will be provided with Max, min , </a:t>
            </a:r>
            <a:r>
              <a:rPr lang="en-US" sz="1800" dirty="0" err="1" smtClean="0"/>
              <a:t>Avg</a:t>
            </a:r>
            <a:r>
              <a:rPr lang="en-US" sz="1800" dirty="0" smtClean="0"/>
              <a:t>, and 90% response times.</a:t>
            </a:r>
          </a:p>
          <a:p>
            <a:pPr marL="342900" lvl="2" indent="-342900">
              <a:lnSpc>
                <a:spcPct val="100000"/>
              </a:lnSpc>
            </a:pPr>
            <a:r>
              <a:rPr lang="en-US" sz="1800" dirty="0" err="1" smtClean="0"/>
              <a:t>LoadRunner</a:t>
            </a:r>
            <a:r>
              <a:rPr lang="en-US" sz="1800" dirty="0" smtClean="0"/>
              <a:t> automatically calculate the 90% response times</a:t>
            </a:r>
          </a:p>
        </p:txBody>
      </p:sp>
      <p:graphicFrame>
        <p:nvGraphicFramePr>
          <p:cNvPr id="6146" name="Object 2"/>
          <p:cNvGraphicFramePr>
            <a:graphicFrameLocks noChangeAspect="1"/>
          </p:cNvGraphicFramePr>
          <p:nvPr/>
        </p:nvGraphicFramePr>
        <p:xfrm>
          <a:off x="4470400" y="4114800"/>
          <a:ext cx="1219200" cy="827088"/>
        </p:xfrm>
        <a:graphic>
          <a:graphicData uri="http://schemas.openxmlformats.org/presentationml/2006/ole">
            <p:oleObj spid="_x0000_s1026" name="Worksheet" showAsIcon="1" r:id="rId4" imgW="914400" imgH="806400" progId="Excel.Sheet.12">
              <p:embed/>
            </p:oleObj>
          </a:graphicData>
        </a:graphic>
      </p:graphicFrame>
      <p:sp>
        <p:nvSpPr>
          <p:cNvPr id="5" name="Rectangle 4"/>
          <p:cNvSpPr/>
          <p:nvPr/>
        </p:nvSpPr>
        <p:spPr>
          <a:xfrm>
            <a:off x="914400" y="3505200"/>
            <a:ext cx="10058400" cy="338554"/>
          </a:xfrm>
          <a:prstGeom prst="rect">
            <a:avLst/>
          </a:prstGeom>
        </p:spPr>
        <p:txBody>
          <a:bodyPr wrap="square">
            <a:spAutoFit/>
          </a:bodyPr>
          <a:lstStyle/>
          <a:p>
            <a:pPr marL="536432" lvl="2" indent="0">
              <a:lnSpc>
                <a:spcPct val="100000"/>
              </a:lnSpc>
              <a:spcBef>
                <a:spcPts val="0"/>
              </a:spcBef>
              <a:spcAft>
                <a:spcPts val="0"/>
              </a:spcAft>
              <a:buNone/>
            </a:pPr>
            <a:r>
              <a:rPr lang="en-US" sz="1600" dirty="0" smtClean="0"/>
              <a:t>Refer to inserted spreadsheet for 90% RT calculations.</a:t>
            </a:r>
          </a:p>
        </p:txBody>
      </p:sp>
    </p:spTree>
    <p:extLst>
      <p:ext uri="{BB962C8B-B14F-4D97-AF65-F5344CB8AC3E}">
        <p14:creationId xmlns:p14="http://schemas.microsoft.com/office/powerpoint/2010/main" xmlns="" val="712506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prstGeom prst="rect">
            <a:avLst/>
          </a:prstGeom>
        </p:spPr>
        <p:txBody>
          <a:bodyPr>
            <a:noAutofit/>
          </a:bodyPr>
          <a:lstStyle/>
          <a:p>
            <a:r>
              <a:rPr lang="en-US" sz="3600" dirty="0" smtClean="0"/>
              <a:t>Performance Testing VS Performance Engineering</a:t>
            </a:r>
            <a:endParaRPr lang="en-US" sz="3600" dirty="0"/>
          </a:p>
        </p:txBody>
      </p:sp>
      <p:sp>
        <p:nvSpPr>
          <p:cNvPr id="19459" name="Rectangle 3"/>
          <p:cNvSpPr>
            <a:spLocks noGrp="1" noChangeArrowheads="1"/>
          </p:cNvSpPr>
          <p:nvPr>
            <p:ph idx="1"/>
          </p:nvPr>
        </p:nvSpPr>
        <p:spPr>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buNone/>
            </a:pPr>
            <a:r>
              <a:rPr lang="en-US" sz="2000" kern="1200" dirty="0" smtClean="0">
                <a:solidFill>
                  <a:srgbClr val="080808"/>
                </a:solidFill>
              </a:rPr>
              <a:t>Performance </a:t>
            </a:r>
            <a:r>
              <a:rPr lang="en-US" sz="2000" kern="1200" dirty="0">
                <a:solidFill>
                  <a:srgbClr val="080808"/>
                </a:solidFill>
              </a:rPr>
              <a:t>testing is a subset of performance engineering</a:t>
            </a:r>
          </a:p>
          <a:p>
            <a:pPr lvl="1"/>
            <a:endParaRPr lang="en-US" kern="1200" dirty="0">
              <a:solidFill>
                <a:srgbClr val="080808"/>
              </a:solidFill>
            </a:endParaRPr>
          </a:p>
        </p:txBody>
      </p:sp>
      <p:graphicFrame>
        <p:nvGraphicFramePr>
          <p:cNvPr id="136196" name="Group 4"/>
          <p:cNvGraphicFramePr>
            <a:graphicFrameLocks noGrp="1"/>
          </p:cNvGraphicFramePr>
          <p:nvPr>
            <p:extLst/>
          </p:nvPr>
        </p:nvGraphicFramePr>
        <p:xfrm>
          <a:off x="1016001" y="2667000"/>
          <a:ext cx="8915402" cy="1882476"/>
        </p:xfrm>
        <a:graphic>
          <a:graphicData uri="http://schemas.openxmlformats.org/drawingml/2006/table">
            <a:tbl>
              <a:tblPr firstRow="1" bandRow="1">
                <a:tableStyleId>{073A0DAA-6AF3-43AB-8588-CEC1D06C72B9}</a:tableStyleId>
              </a:tblPr>
              <a:tblGrid>
                <a:gridCol w="4375151"/>
                <a:gridCol w="4540251"/>
              </a:tblGrid>
              <a:tr h="876000">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cap="none" normalizeH="0" baseline="0" dirty="0" smtClean="0">
                          <a:ln>
                            <a:noFill/>
                          </a:ln>
                          <a:effectLst/>
                        </a:rPr>
                        <a:t>Performance Testing</a:t>
                      </a:r>
                      <a:endParaRPr kumimoji="0" lang="en-US" sz="2000" b="1" i="0" u="none" strike="noStrike" cap="none" normalizeH="0" baseline="0" dirty="0" smtClean="0">
                        <a:ln>
                          <a:noFill/>
                        </a:ln>
                        <a:solidFill>
                          <a:schemeClr val="tx1"/>
                        </a:solidFill>
                        <a:effectLst/>
                        <a:latin typeface="+mn-lt"/>
                      </a:endParaRPr>
                    </a:p>
                  </a:txBody>
                  <a:tcPr marL="99748" marR="99748" marT="46038" marB="46038"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cap="none" normalizeH="0" baseline="0" dirty="0" smtClean="0">
                          <a:ln>
                            <a:noFill/>
                          </a:ln>
                          <a:effectLst/>
                        </a:rPr>
                        <a:t>Performance Engineering</a:t>
                      </a:r>
                      <a:endParaRPr kumimoji="0" lang="en-US" sz="2000" b="1" i="0" u="none" strike="noStrike" cap="none" normalizeH="0" baseline="0" dirty="0" smtClean="0">
                        <a:ln>
                          <a:noFill/>
                        </a:ln>
                        <a:solidFill>
                          <a:schemeClr val="tx1"/>
                        </a:solidFill>
                        <a:effectLst/>
                        <a:latin typeface="+mn-lt"/>
                      </a:endParaRPr>
                    </a:p>
                  </a:txBody>
                  <a:tcPr marL="99748" marR="99748" marT="46038" marB="46038" horzOverflow="overflow"/>
                </a:tc>
              </a:tr>
              <a:tr h="876000">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kern="1200" cap="none" normalizeH="0" baseline="0" dirty="0" smtClean="0">
                          <a:ln>
                            <a:noFill/>
                          </a:ln>
                          <a:solidFill>
                            <a:schemeClr val="dk1"/>
                          </a:solidFill>
                          <a:effectLst/>
                          <a:latin typeface="+mn-lt"/>
                          <a:ea typeface="+mn-ea"/>
                          <a:cs typeface="+mn-cs"/>
                        </a:rPr>
                        <a:t>Performance Testing  usually deals with identifying issues in the Application Under Test</a:t>
                      </a:r>
                    </a:p>
                  </a:txBody>
                  <a:tcPr marL="99748" marR="99748" marT="46038" marB="46038"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0" lang="en-US" sz="2000" u="none" strike="noStrike" kern="1200" cap="none" normalizeH="0" baseline="0" dirty="0" smtClean="0">
                          <a:ln>
                            <a:noFill/>
                          </a:ln>
                          <a:solidFill>
                            <a:schemeClr val="dk1"/>
                          </a:solidFill>
                          <a:effectLst/>
                          <a:latin typeface="+mn-lt"/>
                          <a:ea typeface="+mn-ea"/>
                          <a:cs typeface="+mn-cs"/>
                        </a:rPr>
                        <a:t>PE not only deals with identifying the issues but also eliminating the same. </a:t>
                      </a:r>
                    </a:p>
                  </a:txBody>
                  <a:tcPr marL="99748" marR="99748" marT="46038" marB="46038" horzOverflow="overflow"/>
                </a:tc>
              </a:tr>
            </a:tbl>
          </a:graphicData>
        </a:graphic>
      </p:graphicFrame>
    </p:spTree>
    <p:extLst>
      <p:ext uri="{BB962C8B-B14F-4D97-AF65-F5344CB8AC3E}">
        <p14:creationId xmlns:p14="http://schemas.microsoft.com/office/powerpoint/2010/main" xmlns="" val="7236478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p:spPr>
        <p:txBody>
          <a:bodyPr>
            <a:normAutofit/>
          </a:bodyPr>
          <a:lstStyle/>
          <a:p>
            <a:r>
              <a:rPr lang="en-US" sz="4000" dirty="0"/>
              <a:t>Types of Performance Testing</a:t>
            </a:r>
          </a:p>
        </p:txBody>
      </p:sp>
      <p:sp>
        <p:nvSpPr>
          <p:cNvPr id="6" name="Content Placeholder 5"/>
          <p:cNvSpPr>
            <a:spLocks noGrp="1"/>
          </p:cNvSpPr>
          <p:nvPr>
            <p:ph idx="1"/>
          </p:nvPr>
        </p:nvSpPr>
        <p:spPr>
          <a:prstGeom prst="rect">
            <a:avLst/>
          </a:prstGeom>
        </p:spPr>
        <p:txBody>
          <a:bodyPr>
            <a:normAutofit/>
          </a:bodyPr>
          <a:lstStyle/>
          <a:p>
            <a:pPr>
              <a:buNone/>
            </a:pPr>
            <a:r>
              <a:rPr lang="en-US" sz="2000" b="1" dirty="0"/>
              <a:t>Load Testing </a:t>
            </a:r>
            <a:endParaRPr lang="en-US" sz="2000" b="1" dirty="0" smtClean="0"/>
          </a:p>
          <a:p>
            <a:pPr>
              <a:buNone/>
            </a:pPr>
            <a:endParaRPr lang="en-US" sz="2000" dirty="0" smtClean="0"/>
          </a:p>
          <a:p>
            <a:r>
              <a:rPr lang="en-US" sz="2000" dirty="0" smtClean="0"/>
              <a:t>This is a mandatory test which will be done prior to any test.</a:t>
            </a:r>
          </a:p>
          <a:p>
            <a:r>
              <a:rPr lang="en-US" sz="2000" dirty="0" smtClean="0"/>
              <a:t>This test usually simulate current user load on the AUT.</a:t>
            </a:r>
          </a:p>
          <a:p>
            <a:r>
              <a:rPr lang="en-US" sz="2000" dirty="0" smtClean="0"/>
              <a:t>Usually Peak load for the application is considered for this test.</a:t>
            </a:r>
          </a:p>
          <a:p>
            <a:r>
              <a:rPr lang="en-US" sz="2000" dirty="0" smtClean="0"/>
              <a:t>This test ensures that the AUT is stable and handle expected peak load once the application is deployed.</a:t>
            </a:r>
            <a:endParaRPr lang="en-US" sz="2000" dirty="0"/>
          </a:p>
        </p:txBody>
      </p:sp>
    </p:spTree>
    <p:extLst>
      <p:ext uri="{BB962C8B-B14F-4D97-AF65-F5344CB8AC3E}">
        <p14:creationId xmlns:p14="http://schemas.microsoft.com/office/powerpoint/2010/main" xmlns="" val="25488427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320424" y="882337"/>
          <a:ext cx="7154106" cy="4277492"/>
        </p:xfrm>
        <a:graphic>
          <a:graphicData uri="http://schemas.openxmlformats.org/drawingml/2006/table">
            <a:tbl>
              <a:tblPr/>
              <a:tblGrid>
                <a:gridCol w="1339891"/>
                <a:gridCol w="5814215"/>
              </a:tblGrid>
              <a:tr h="558739">
                <a:tc>
                  <a:txBody>
                    <a:bodyPr/>
                    <a:lstStyle/>
                    <a:p>
                      <a:pPr marL="0" marR="0">
                        <a:spcBef>
                          <a:spcPts val="200"/>
                        </a:spcBef>
                        <a:spcAft>
                          <a:spcPts val="200"/>
                        </a:spcAft>
                      </a:pPr>
                      <a:r>
                        <a:rPr lang="en-GB" sz="1600" b="1" dirty="0">
                          <a:latin typeface="Arial"/>
                          <a:ea typeface="Times New Roman"/>
                          <a:cs typeface="Arial"/>
                        </a:rPr>
                        <a:t>Scenario Name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smtClean="0">
                          <a:latin typeface="Arial"/>
                          <a:ea typeface="Times New Roman"/>
                          <a:cs typeface="Arial"/>
                        </a:rPr>
                        <a:t>Load </a:t>
                      </a:r>
                      <a:r>
                        <a:rPr lang="en-GB" sz="1600" dirty="0">
                          <a:latin typeface="Arial"/>
                          <a:ea typeface="Times New Roman"/>
                          <a:cs typeface="Arial"/>
                        </a:rPr>
                        <a:t>Test – MERCURY SAMPLE </a:t>
                      </a:r>
                      <a:r>
                        <a:rPr lang="en-GB" sz="1600" dirty="0" smtClean="0">
                          <a:latin typeface="Arial"/>
                          <a:ea typeface="Times New Roman"/>
                          <a:cs typeface="Arial"/>
                        </a:rPr>
                        <a:t>PROJECT</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8014">
                <a:tc>
                  <a:txBody>
                    <a:bodyPr/>
                    <a:lstStyle/>
                    <a:p>
                      <a:pPr marL="0" marR="0">
                        <a:spcBef>
                          <a:spcPts val="200"/>
                        </a:spcBef>
                        <a:spcAft>
                          <a:spcPts val="200"/>
                        </a:spcAft>
                      </a:pPr>
                      <a:r>
                        <a:rPr lang="en-GB" sz="1600" b="1">
                          <a:latin typeface="Arial"/>
                          <a:ea typeface="Times New Roman"/>
                          <a:cs typeface="Arial"/>
                        </a:rPr>
                        <a:t>Scenario Type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Load Test – Duration </a:t>
                      </a:r>
                      <a:r>
                        <a:rPr lang="en-GB" sz="1600" dirty="0" smtClean="0">
                          <a:latin typeface="Arial"/>
                          <a:ea typeface="Times New Roman"/>
                          <a:cs typeface="Arial"/>
                        </a:rPr>
                        <a:t>1 </a:t>
                      </a:r>
                      <a:r>
                        <a:rPr lang="en-GB" sz="1600" dirty="0">
                          <a:latin typeface="Arial"/>
                          <a:ea typeface="Times New Roman"/>
                          <a:cs typeface="Arial"/>
                        </a:rPr>
                        <a:t>hour.</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108">
                <a:tc>
                  <a:txBody>
                    <a:bodyPr/>
                    <a:lstStyle/>
                    <a:p>
                      <a:pPr marL="0" marR="0">
                        <a:spcBef>
                          <a:spcPts val="200"/>
                        </a:spcBef>
                        <a:spcAft>
                          <a:spcPts val="200"/>
                        </a:spcAft>
                      </a:pPr>
                      <a:r>
                        <a:rPr lang="en-GB" sz="1600" b="1" dirty="0">
                          <a:latin typeface="Arial"/>
                          <a:ea typeface="Times New Roman"/>
                          <a:cs typeface="Arial"/>
                        </a:rPr>
                        <a:t>Scenario Objective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To simulate the peak Load and to monitor the performance of the MERCURY SAMPLE PROJECT online system</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8589">
                <a:tc>
                  <a:txBody>
                    <a:bodyPr/>
                    <a:lstStyle/>
                    <a:p>
                      <a:pPr marL="0" marR="0">
                        <a:spcBef>
                          <a:spcPts val="200"/>
                        </a:spcBef>
                        <a:spcAft>
                          <a:spcPts val="200"/>
                        </a:spcAft>
                      </a:pPr>
                      <a:r>
                        <a:rPr lang="en-GB" sz="1600" b="1">
                          <a:latin typeface="Arial"/>
                          <a:ea typeface="Times New Roman"/>
                          <a:cs typeface="Arial"/>
                        </a:rPr>
                        <a:t>Steps</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342900" marR="0" lvl="0" indent="-342900">
                        <a:spcBef>
                          <a:spcPts val="200"/>
                        </a:spcBef>
                        <a:spcAft>
                          <a:spcPts val="200"/>
                        </a:spcAft>
                        <a:buFont typeface="+mj-lt"/>
                        <a:buNone/>
                      </a:pPr>
                      <a:r>
                        <a:rPr lang="en-GB" sz="1600" dirty="0">
                          <a:latin typeface="Arial"/>
                          <a:ea typeface="Times New Roman"/>
                          <a:cs typeface="Arial"/>
                        </a:rPr>
                        <a:t>The online load will be maintained at steady state for </a:t>
                      </a:r>
                      <a:r>
                        <a:rPr lang="en-GB" sz="1600" dirty="0" smtClean="0">
                          <a:latin typeface="Arial"/>
                          <a:ea typeface="Times New Roman"/>
                          <a:cs typeface="Arial"/>
                        </a:rPr>
                        <a:t>1 </a:t>
                      </a:r>
                      <a:r>
                        <a:rPr lang="en-GB" sz="1600" dirty="0">
                          <a:latin typeface="Arial"/>
                          <a:ea typeface="Times New Roman"/>
                          <a:cs typeface="Arial"/>
                        </a:rPr>
                        <a:t>hour with </a:t>
                      </a:r>
                      <a:r>
                        <a:rPr lang="en-GB" sz="1600" dirty="0" smtClean="0">
                          <a:latin typeface="Arial"/>
                          <a:ea typeface="Times New Roman"/>
                          <a:cs typeface="Arial"/>
                        </a:rPr>
                        <a:t>only critical transactions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9692">
                <a:tc>
                  <a:txBody>
                    <a:bodyPr/>
                    <a:lstStyle/>
                    <a:p>
                      <a:pPr marL="0" marR="0">
                        <a:spcBef>
                          <a:spcPts val="200"/>
                        </a:spcBef>
                        <a:spcAft>
                          <a:spcPts val="200"/>
                        </a:spcAft>
                      </a:pPr>
                      <a:r>
                        <a:rPr lang="en-GB" sz="1600" b="1" dirty="0">
                          <a:latin typeface="Arial"/>
                          <a:ea typeface="Times New Roman"/>
                          <a:cs typeface="Arial"/>
                        </a:rPr>
                        <a:t>Entry Criteria</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All the Monitors are in </a:t>
                      </a:r>
                      <a:r>
                        <a:rPr lang="en-GB" sz="1600" dirty="0" smtClean="0">
                          <a:latin typeface="Arial"/>
                          <a:ea typeface="Times New Roman"/>
                          <a:cs typeface="Arial"/>
                        </a:rPr>
                        <a:t>place</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Data is set-up</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Shakedown completed successfully</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350">
                <a:tc>
                  <a:txBody>
                    <a:bodyPr/>
                    <a:lstStyle/>
                    <a:p>
                      <a:pPr marL="0" marR="0">
                        <a:spcBef>
                          <a:spcPts val="200"/>
                        </a:spcBef>
                        <a:spcAft>
                          <a:spcPts val="200"/>
                        </a:spcAft>
                      </a:pPr>
                      <a:r>
                        <a:rPr lang="en-GB" sz="1600" b="1">
                          <a:latin typeface="Arial"/>
                          <a:ea typeface="Times New Roman"/>
                          <a:cs typeface="Arial"/>
                        </a:rPr>
                        <a:t>Exit Criteria</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Response times meet the SLA</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completion report is agreed upon by stakeholders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5488427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2160588"/>
            <a:ext cx="8596313" cy="3881437"/>
          </a:xfrm>
          <a:prstGeom prst="rect">
            <a:avLst/>
          </a:prstGeom>
        </p:spPr>
        <p:txBody>
          <a:bodyPr>
            <a:normAutofit fontScale="85000" lnSpcReduction="20000"/>
          </a:bodyPr>
          <a:lstStyle/>
          <a:p>
            <a:pPr>
              <a:buNone/>
            </a:pPr>
            <a:r>
              <a:rPr lang="en-US" sz="2000" b="1" dirty="0"/>
              <a:t>Stress </a:t>
            </a:r>
            <a:r>
              <a:rPr lang="en-US" sz="2000" b="1" dirty="0" smtClean="0"/>
              <a:t>Testing</a:t>
            </a:r>
            <a:r>
              <a:rPr lang="en-US" sz="2000" dirty="0" smtClean="0"/>
              <a:t> </a:t>
            </a:r>
          </a:p>
          <a:p>
            <a:r>
              <a:rPr lang="en-US" sz="2000" dirty="0" smtClean="0"/>
              <a:t>Stress Test is conducted by increasing the user load gradually until the application breaks.</a:t>
            </a:r>
          </a:p>
          <a:p>
            <a:r>
              <a:rPr lang="en-US" sz="2000" dirty="0" smtClean="0"/>
              <a:t>Objective of this test is to obtain the breaking point or saturation point.</a:t>
            </a:r>
          </a:p>
          <a:p>
            <a:r>
              <a:rPr lang="en-US" sz="2000" dirty="0" smtClean="0"/>
              <a:t>Usually once the breaking point is attained there is a noticeable increase in errors and also there is a big increase in response time.</a:t>
            </a:r>
          </a:p>
          <a:p>
            <a:r>
              <a:rPr lang="en-US" sz="2000" dirty="0" smtClean="0"/>
              <a:t>This test is performed to check if application can accept spikes.</a:t>
            </a:r>
          </a:p>
          <a:p>
            <a:endParaRPr lang="en-US" sz="2000" dirty="0" smtClean="0"/>
          </a:p>
          <a:p>
            <a:pPr>
              <a:buNone/>
            </a:pPr>
            <a:r>
              <a:rPr lang="en-US" sz="2000" b="1" dirty="0" smtClean="0"/>
              <a:t>Spike Testing</a:t>
            </a:r>
          </a:p>
          <a:p>
            <a:r>
              <a:rPr lang="en-US" sz="2000" dirty="0" smtClean="0"/>
              <a:t>Spike Testing is considered to be subset of Stress Testing.</a:t>
            </a:r>
          </a:p>
          <a:p>
            <a:r>
              <a:rPr lang="en-US" sz="2000" dirty="0" smtClean="0"/>
              <a:t>It is done by increasing the user load beyond anticipated load for short periods of time.</a:t>
            </a:r>
            <a:endParaRPr lang="en-US" sz="2000" dirty="0"/>
          </a:p>
        </p:txBody>
      </p:sp>
    </p:spTree>
    <p:extLst>
      <p:ext uri="{BB962C8B-B14F-4D97-AF65-F5344CB8AC3E}">
        <p14:creationId xmlns:p14="http://schemas.microsoft.com/office/powerpoint/2010/main" xmlns="" val="79451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fade">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531025" y="556208"/>
          <a:ext cx="8347762" cy="5354737"/>
        </p:xfrm>
        <a:graphic>
          <a:graphicData uri="http://schemas.openxmlformats.org/drawingml/2006/table">
            <a:tbl>
              <a:tblPr/>
              <a:tblGrid>
                <a:gridCol w="1563451"/>
                <a:gridCol w="6784311"/>
              </a:tblGrid>
              <a:tr h="597902">
                <a:tc>
                  <a:txBody>
                    <a:bodyPr/>
                    <a:lstStyle/>
                    <a:p>
                      <a:pPr marL="0" marR="0">
                        <a:spcBef>
                          <a:spcPts val="200"/>
                        </a:spcBef>
                        <a:spcAft>
                          <a:spcPts val="200"/>
                        </a:spcAft>
                      </a:pPr>
                      <a:r>
                        <a:rPr lang="en-GB" sz="1600" b="1" dirty="0">
                          <a:latin typeface="Arial"/>
                          <a:ea typeface="Times New Roman"/>
                          <a:cs typeface="Arial"/>
                        </a:rPr>
                        <a:t>Scenario Name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a:latin typeface="Arial"/>
                          <a:ea typeface="Times New Roman"/>
                          <a:cs typeface="Arial"/>
                        </a:rPr>
                        <a:t>Stress Test</a:t>
                      </a:r>
                      <a:endParaRPr lang="en-US" sz="16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902">
                <a:tc>
                  <a:txBody>
                    <a:bodyPr/>
                    <a:lstStyle/>
                    <a:p>
                      <a:pPr marL="0" marR="0">
                        <a:spcBef>
                          <a:spcPts val="200"/>
                        </a:spcBef>
                        <a:spcAft>
                          <a:spcPts val="200"/>
                        </a:spcAft>
                      </a:pPr>
                      <a:r>
                        <a:rPr lang="en-GB" sz="1600" b="1">
                          <a:latin typeface="Arial"/>
                          <a:ea typeface="Times New Roman"/>
                          <a:cs typeface="Arial"/>
                        </a:rPr>
                        <a:t>Scenario Type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Stress Test – Duration </a:t>
                      </a:r>
                      <a:r>
                        <a:rPr lang="en-GB" sz="1600" dirty="0" smtClean="0">
                          <a:latin typeface="Arial"/>
                          <a:ea typeface="Times New Roman"/>
                          <a:cs typeface="Arial"/>
                        </a:rPr>
                        <a:t>N/A</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6589">
                <a:tc>
                  <a:txBody>
                    <a:bodyPr/>
                    <a:lstStyle/>
                    <a:p>
                      <a:pPr marL="0" marR="0">
                        <a:spcBef>
                          <a:spcPts val="200"/>
                        </a:spcBef>
                        <a:spcAft>
                          <a:spcPts val="200"/>
                        </a:spcAft>
                      </a:pPr>
                      <a:r>
                        <a:rPr lang="en-GB" sz="1600" b="1">
                          <a:latin typeface="Arial"/>
                          <a:ea typeface="Times New Roman"/>
                          <a:cs typeface="Arial"/>
                        </a:rPr>
                        <a:t>Scenario Objective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a:latin typeface="Arial"/>
                          <a:ea typeface="Times New Roman"/>
                          <a:cs typeface="Arial"/>
                        </a:rPr>
                        <a:t>To objective is verify that the application can handle the projected growth and to discover the breaking point of MERCURY SAMPLE PROJECT Online</a:t>
                      </a:r>
                      <a:endParaRPr lang="en-US" sz="16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7774">
                <a:tc>
                  <a:txBody>
                    <a:bodyPr/>
                    <a:lstStyle/>
                    <a:p>
                      <a:pPr marL="0" marR="0">
                        <a:spcBef>
                          <a:spcPts val="200"/>
                        </a:spcBef>
                        <a:spcAft>
                          <a:spcPts val="200"/>
                        </a:spcAft>
                      </a:pPr>
                      <a:r>
                        <a:rPr lang="en-GB" sz="1600" b="1">
                          <a:latin typeface="Arial"/>
                          <a:ea typeface="Times New Roman"/>
                          <a:cs typeface="Arial"/>
                        </a:rPr>
                        <a:t>Steps</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342900" marR="0" lvl="0" indent="-342900">
                        <a:spcBef>
                          <a:spcPts val="200"/>
                        </a:spcBef>
                        <a:spcAft>
                          <a:spcPts val="200"/>
                        </a:spcAft>
                        <a:buFont typeface="+mj-lt"/>
                        <a:buAutoNum type="arabicPeriod"/>
                      </a:pPr>
                      <a:r>
                        <a:rPr lang="en-GB" sz="1600" dirty="0">
                          <a:latin typeface="Arial"/>
                          <a:ea typeface="Times New Roman"/>
                          <a:cs typeface="Arial"/>
                        </a:rPr>
                        <a:t>Ramp up to 150% of </a:t>
                      </a:r>
                      <a:r>
                        <a:rPr lang="en-GB" sz="1600" dirty="0" smtClean="0">
                          <a:latin typeface="Arial"/>
                          <a:ea typeface="Times New Roman"/>
                          <a:cs typeface="Arial"/>
                        </a:rPr>
                        <a:t>peak </a:t>
                      </a:r>
                      <a:r>
                        <a:rPr lang="en-GB" sz="1600" dirty="0">
                          <a:latin typeface="Arial"/>
                          <a:ea typeface="Times New Roman"/>
                          <a:cs typeface="Arial"/>
                        </a:rPr>
                        <a:t>load volume and </a:t>
                      </a:r>
                      <a:r>
                        <a:rPr lang="en-GB" sz="1600" dirty="0" smtClean="0">
                          <a:latin typeface="Arial"/>
                          <a:ea typeface="Times New Roman"/>
                          <a:cs typeface="Arial"/>
                        </a:rPr>
                        <a:t>thereafter continuously increase load until breaking point is found</a:t>
                      </a:r>
                      <a:endParaRPr lang="en-US" sz="1600" dirty="0">
                        <a:latin typeface="Arial"/>
                        <a:ea typeface="Times New Roman"/>
                        <a:cs typeface="Arial"/>
                      </a:endParaRPr>
                    </a:p>
                    <a:p>
                      <a:pPr marL="0" marR="0">
                        <a:spcBef>
                          <a:spcPts val="200"/>
                        </a:spcBef>
                        <a:spcAft>
                          <a:spcPts val="200"/>
                        </a:spcAft>
                      </a:pPr>
                      <a:r>
                        <a:rPr lang="en-GB" sz="1600" b="1" dirty="0" smtClean="0">
                          <a:latin typeface="Arial"/>
                          <a:ea typeface="Times New Roman"/>
                          <a:cs typeface="Arial"/>
                        </a:rPr>
                        <a:t>Break </a:t>
                      </a:r>
                      <a:r>
                        <a:rPr lang="en-GB" sz="1600" b="1" dirty="0">
                          <a:latin typeface="Arial"/>
                          <a:ea typeface="Times New Roman"/>
                          <a:cs typeface="Arial"/>
                        </a:rPr>
                        <a:t>point –</a:t>
                      </a:r>
                      <a:r>
                        <a:rPr lang="en-GB" sz="1600" dirty="0">
                          <a:latin typeface="Arial"/>
                          <a:ea typeface="Times New Roman"/>
                          <a:cs typeface="Arial"/>
                        </a:rPr>
                        <a:t> When the error rate is more than 20% or response times are really high</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5619">
                <a:tc>
                  <a:txBody>
                    <a:bodyPr/>
                    <a:lstStyle/>
                    <a:p>
                      <a:pPr marL="0" marR="0">
                        <a:spcBef>
                          <a:spcPts val="200"/>
                        </a:spcBef>
                        <a:spcAft>
                          <a:spcPts val="200"/>
                        </a:spcAft>
                      </a:pPr>
                      <a:r>
                        <a:rPr lang="en-GB" sz="1600" b="1" dirty="0">
                          <a:latin typeface="Arial"/>
                          <a:ea typeface="Times New Roman"/>
                          <a:cs typeface="Arial"/>
                        </a:rPr>
                        <a:t>Entry Criteria</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All the Monitors are in </a:t>
                      </a:r>
                      <a:r>
                        <a:rPr lang="en-GB" sz="1600" dirty="0" smtClean="0">
                          <a:latin typeface="Arial"/>
                          <a:ea typeface="Times New Roman"/>
                          <a:cs typeface="Arial"/>
                        </a:rPr>
                        <a:t>place</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Data is set-up</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Peak Load test completed successfully</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951">
                <a:tc>
                  <a:txBody>
                    <a:bodyPr/>
                    <a:lstStyle/>
                    <a:p>
                      <a:pPr marL="0" marR="0">
                        <a:spcBef>
                          <a:spcPts val="200"/>
                        </a:spcBef>
                        <a:spcAft>
                          <a:spcPts val="200"/>
                        </a:spcAft>
                      </a:pPr>
                      <a:r>
                        <a:rPr lang="en-GB" sz="1600" b="1">
                          <a:latin typeface="Arial"/>
                          <a:ea typeface="Times New Roman"/>
                          <a:cs typeface="Arial"/>
                        </a:rPr>
                        <a:t>Exit Criteria</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Test completion report is agreed upon by stakeholders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79451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6" name="Content Placeholder 5"/>
          <p:cNvSpPr>
            <a:spLocks noGrp="1"/>
          </p:cNvSpPr>
          <p:nvPr>
            <p:ph idx="1"/>
          </p:nvPr>
        </p:nvSpPr>
        <p:spPr>
          <a:prstGeom prst="rect">
            <a:avLst/>
          </a:prstGeom>
        </p:spPr>
        <p:txBody>
          <a:bodyPr>
            <a:normAutofit/>
          </a:bodyPr>
          <a:lstStyle/>
          <a:p>
            <a:pPr>
              <a:buNone/>
            </a:pPr>
            <a:r>
              <a:rPr lang="en-US" sz="2000" b="1" dirty="0"/>
              <a:t>Endurance Testing </a:t>
            </a:r>
            <a:endParaRPr lang="en-US" sz="2000" b="1" dirty="0" smtClean="0"/>
          </a:p>
          <a:p>
            <a:pPr>
              <a:buNone/>
            </a:pPr>
            <a:endParaRPr lang="en-US" sz="2000" dirty="0" smtClean="0"/>
          </a:p>
          <a:p>
            <a:r>
              <a:rPr lang="en-US" sz="2000" dirty="0" smtClean="0"/>
              <a:t>It is also called as Soak Test.</a:t>
            </a:r>
          </a:p>
          <a:p>
            <a:r>
              <a:rPr lang="en-US" sz="2000" dirty="0" smtClean="0"/>
              <a:t>This test is performed for long periods of time (8 hrs, 16 hrs, 1 day, 3 day) with expected user load.</a:t>
            </a:r>
          </a:p>
          <a:p>
            <a:r>
              <a:rPr lang="en-US" sz="2000" dirty="0" smtClean="0"/>
              <a:t>Purpose of this test is to identify performance bottlenecks like Memory Leaks, connection leaks etc.</a:t>
            </a:r>
          </a:p>
          <a:p>
            <a:endParaRPr lang="en-US" sz="2000" dirty="0"/>
          </a:p>
        </p:txBody>
      </p:sp>
    </p:spTree>
    <p:extLst>
      <p:ext uri="{BB962C8B-B14F-4D97-AF65-F5344CB8AC3E}">
        <p14:creationId xmlns:p14="http://schemas.microsoft.com/office/powerpoint/2010/main" xmlns="" val="4907262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167" dirty="0" smtClean="0"/>
              <a:t>Bad performance is bad for business</a:t>
            </a:r>
          </a:p>
          <a:p>
            <a:r>
              <a:rPr lang="en-US" sz="2167" dirty="0" smtClean="0"/>
              <a:t>Lack of proper performance testing results in loss of revenue, loss of credibility, loss of customers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017839" y="816323"/>
          <a:ext cx="8469061" cy="4996648"/>
        </p:xfrm>
        <a:graphic>
          <a:graphicData uri="http://schemas.openxmlformats.org/drawingml/2006/table">
            <a:tbl>
              <a:tblPr/>
              <a:tblGrid>
                <a:gridCol w="1586168"/>
                <a:gridCol w="6882893"/>
              </a:tblGrid>
              <a:tr h="856568">
                <a:tc>
                  <a:txBody>
                    <a:bodyPr/>
                    <a:lstStyle/>
                    <a:p>
                      <a:pPr marL="0" marR="0">
                        <a:spcBef>
                          <a:spcPts val="200"/>
                        </a:spcBef>
                        <a:spcAft>
                          <a:spcPts val="200"/>
                        </a:spcAft>
                      </a:pPr>
                      <a:r>
                        <a:rPr lang="en-GB" sz="1600" b="1" dirty="0">
                          <a:latin typeface="Arial"/>
                          <a:ea typeface="Times New Roman"/>
                          <a:cs typeface="Arial"/>
                        </a:rPr>
                        <a:t>Scenario Name</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Soak Test – MERCURY SAMPLE </a:t>
                      </a:r>
                      <a:r>
                        <a:rPr lang="en-GB" sz="1600" dirty="0" smtClean="0">
                          <a:latin typeface="Arial"/>
                          <a:ea typeface="Times New Roman"/>
                          <a:cs typeface="Arial"/>
                        </a:rPr>
                        <a:t>PROJECT</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568">
                <a:tc>
                  <a:txBody>
                    <a:bodyPr/>
                    <a:lstStyle/>
                    <a:p>
                      <a:pPr marL="0" marR="0">
                        <a:spcBef>
                          <a:spcPts val="200"/>
                        </a:spcBef>
                        <a:spcAft>
                          <a:spcPts val="200"/>
                        </a:spcAft>
                      </a:pPr>
                      <a:r>
                        <a:rPr lang="en-GB" sz="1600" b="1">
                          <a:latin typeface="Arial"/>
                          <a:ea typeface="Times New Roman"/>
                          <a:cs typeface="Arial"/>
                        </a:rPr>
                        <a:t>Scenario Type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Endurance – Duration 8 hour.</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568">
                <a:tc>
                  <a:txBody>
                    <a:bodyPr/>
                    <a:lstStyle/>
                    <a:p>
                      <a:pPr marL="0" marR="0">
                        <a:spcBef>
                          <a:spcPts val="200"/>
                        </a:spcBef>
                        <a:spcAft>
                          <a:spcPts val="200"/>
                        </a:spcAft>
                      </a:pPr>
                      <a:r>
                        <a:rPr lang="en-GB" sz="1600" b="1">
                          <a:latin typeface="Arial"/>
                          <a:ea typeface="Times New Roman"/>
                          <a:cs typeface="Arial"/>
                        </a:rPr>
                        <a:t>Scenario Objective</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a:latin typeface="Arial"/>
                          <a:ea typeface="Times New Roman"/>
                          <a:cs typeface="Arial"/>
                        </a:rPr>
                        <a:t>To discover memory issues and bottlenecks that might occur under daily usage of the application </a:t>
                      </a:r>
                      <a:endParaRPr lang="en-US" sz="16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285">
                <a:tc>
                  <a:txBody>
                    <a:bodyPr/>
                    <a:lstStyle/>
                    <a:p>
                      <a:pPr marL="0" marR="0">
                        <a:spcBef>
                          <a:spcPts val="200"/>
                        </a:spcBef>
                        <a:spcAft>
                          <a:spcPts val="200"/>
                        </a:spcAft>
                      </a:pPr>
                      <a:r>
                        <a:rPr lang="en-GB" sz="1600" b="1">
                          <a:latin typeface="Arial"/>
                          <a:ea typeface="Times New Roman"/>
                          <a:cs typeface="Arial"/>
                        </a:rPr>
                        <a:t>Steps</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342900" marR="0" lvl="0" indent="-342900">
                        <a:spcBef>
                          <a:spcPts val="200"/>
                        </a:spcBef>
                        <a:spcAft>
                          <a:spcPts val="200"/>
                        </a:spcAft>
                        <a:buFont typeface="+mj-lt"/>
                        <a:buNone/>
                      </a:pPr>
                      <a:r>
                        <a:rPr lang="en-GB" sz="1600" dirty="0">
                          <a:latin typeface="Arial"/>
                          <a:ea typeface="Times New Roman"/>
                          <a:cs typeface="Arial"/>
                        </a:rPr>
                        <a:t>Steady state Test is maintained for 8 hour with half the Peak Load.</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0374">
                <a:tc>
                  <a:txBody>
                    <a:bodyPr/>
                    <a:lstStyle/>
                    <a:p>
                      <a:pPr marL="0" marR="0">
                        <a:spcBef>
                          <a:spcPts val="200"/>
                        </a:spcBef>
                        <a:spcAft>
                          <a:spcPts val="200"/>
                        </a:spcAft>
                      </a:pPr>
                      <a:r>
                        <a:rPr lang="en-GB" sz="1600" b="1" dirty="0">
                          <a:latin typeface="Arial"/>
                          <a:ea typeface="Times New Roman"/>
                          <a:cs typeface="Arial"/>
                        </a:rPr>
                        <a:t>Entry Criteria</a:t>
                      </a:r>
                      <a:endParaRPr lang="en-US" sz="16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All the Monitors are in place </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Test Data is set-up</a:t>
                      </a:r>
                      <a:endParaRPr lang="en-US" sz="1600" dirty="0">
                        <a:latin typeface="Arial"/>
                        <a:ea typeface="Times New Roman"/>
                        <a:cs typeface="Times New Roman"/>
                      </a:endParaRPr>
                    </a:p>
                    <a:p>
                      <a:pPr marL="0" marR="0">
                        <a:spcBef>
                          <a:spcPts val="200"/>
                        </a:spcBef>
                        <a:spcAft>
                          <a:spcPts val="200"/>
                        </a:spcAft>
                      </a:pPr>
                      <a:r>
                        <a:rPr lang="en-GB" sz="1600" dirty="0">
                          <a:latin typeface="Arial"/>
                          <a:ea typeface="Times New Roman"/>
                          <a:cs typeface="Arial"/>
                        </a:rPr>
                        <a:t>Peak Load test completed successfully</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285">
                <a:tc>
                  <a:txBody>
                    <a:bodyPr/>
                    <a:lstStyle/>
                    <a:p>
                      <a:pPr marL="0" marR="0">
                        <a:spcBef>
                          <a:spcPts val="200"/>
                        </a:spcBef>
                        <a:spcAft>
                          <a:spcPts val="200"/>
                        </a:spcAft>
                      </a:pPr>
                      <a:r>
                        <a:rPr lang="en-GB" sz="1600" b="1">
                          <a:latin typeface="Arial"/>
                          <a:ea typeface="Times New Roman"/>
                          <a:cs typeface="Arial"/>
                        </a:rPr>
                        <a:t>Exit Criteria</a:t>
                      </a:r>
                      <a:endParaRPr lang="en-US" sz="16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BC96"/>
                    </a:solidFill>
                  </a:tcPr>
                </a:tc>
                <a:tc>
                  <a:txBody>
                    <a:bodyPr/>
                    <a:lstStyle/>
                    <a:p>
                      <a:pPr marL="0" marR="0">
                        <a:spcBef>
                          <a:spcPts val="200"/>
                        </a:spcBef>
                        <a:spcAft>
                          <a:spcPts val="200"/>
                        </a:spcAft>
                      </a:pPr>
                      <a:r>
                        <a:rPr lang="en-GB" sz="1600" dirty="0">
                          <a:latin typeface="Arial"/>
                          <a:ea typeface="Times New Roman"/>
                          <a:cs typeface="Arial"/>
                        </a:rPr>
                        <a:t>Test completion report is agreed upon by stakeholders</a:t>
                      </a:r>
                      <a:endParaRPr lang="en-US" sz="16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4907262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2160588"/>
            <a:ext cx="8596313" cy="3881437"/>
          </a:xfrm>
          <a:prstGeom prst="rect">
            <a:avLst/>
          </a:prstGeom>
        </p:spPr>
        <p:txBody>
          <a:bodyPr>
            <a:normAutofit/>
          </a:bodyPr>
          <a:lstStyle/>
          <a:p>
            <a:pPr>
              <a:buNone/>
            </a:pPr>
            <a:r>
              <a:rPr lang="en-US" sz="2000" b="1" dirty="0"/>
              <a:t>Scalability Testing </a:t>
            </a:r>
            <a:endParaRPr lang="en-US" sz="2000" b="1" dirty="0" smtClean="0"/>
          </a:p>
          <a:p>
            <a:pPr>
              <a:buNone/>
            </a:pPr>
            <a:endParaRPr lang="en-US" sz="2000" dirty="0" smtClean="0"/>
          </a:p>
          <a:p>
            <a:r>
              <a:rPr lang="en-US" sz="2000" dirty="0" smtClean="0"/>
              <a:t>Test is performed using the user load considering the growth of the application under test down the years. </a:t>
            </a:r>
          </a:p>
          <a:p>
            <a:r>
              <a:rPr lang="en-US" sz="2000" dirty="0" smtClean="0"/>
              <a:t>This test is performed  to check the capability to scale up or scale out in terms of User Load.</a:t>
            </a:r>
            <a:endParaRPr lang="en-US" sz="2000" dirty="0"/>
          </a:p>
          <a:p>
            <a:pPr marL="0" indent="0">
              <a:buNone/>
            </a:pPr>
            <a:endParaRPr lang="en-US" sz="2000" dirty="0"/>
          </a:p>
        </p:txBody>
      </p:sp>
    </p:spTree>
    <p:extLst>
      <p:ext uri="{BB962C8B-B14F-4D97-AF65-F5344CB8AC3E}">
        <p14:creationId xmlns:p14="http://schemas.microsoft.com/office/powerpoint/2010/main" xmlns="" val="15809071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0" y="2160588"/>
            <a:ext cx="8596313" cy="3881437"/>
          </a:xfrm>
          <a:prstGeom prst="rect">
            <a:avLst/>
          </a:prstGeom>
        </p:spPr>
        <p:txBody>
          <a:bodyPr>
            <a:normAutofit/>
          </a:bodyPr>
          <a:lstStyle/>
          <a:p>
            <a:pPr>
              <a:buNone/>
            </a:pPr>
            <a:r>
              <a:rPr lang="en-US" sz="2000" b="1" dirty="0"/>
              <a:t>Volume Testing </a:t>
            </a:r>
            <a:endParaRPr lang="en-US" sz="2000" b="1" dirty="0" smtClean="0"/>
          </a:p>
          <a:p>
            <a:pPr>
              <a:buNone/>
            </a:pPr>
            <a:endParaRPr lang="en-US" sz="2000" dirty="0" smtClean="0"/>
          </a:p>
          <a:p>
            <a:r>
              <a:rPr lang="en-US" sz="2000" dirty="0" smtClean="0"/>
              <a:t>It is a load test except that huge data populated in the database.</a:t>
            </a:r>
          </a:p>
          <a:p>
            <a:r>
              <a:rPr lang="en-US" sz="2000" dirty="0" smtClean="0"/>
              <a:t>The data populated in the DB is expected down the years.</a:t>
            </a:r>
          </a:p>
          <a:p>
            <a:r>
              <a:rPr lang="en-US" sz="2000" dirty="0" smtClean="0"/>
              <a:t>Purpose of this test is to check if there is any change in the response time with increase DB volumes.</a:t>
            </a:r>
          </a:p>
          <a:p>
            <a:endParaRPr lang="en-US" sz="2000" dirty="0" smtClean="0"/>
          </a:p>
        </p:txBody>
      </p:sp>
    </p:spTree>
    <p:extLst>
      <p:ext uri="{BB962C8B-B14F-4D97-AF65-F5344CB8AC3E}">
        <p14:creationId xmlns:p14="http://schemas.microsoft.com/office/powerpoint/2010/main" xmlns="" val="42368931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AutoShape 20"/>
          <p:cNvSpPr>
            <a:spLocks noChangeArrowheads="1"/>
          </p:cNvSpPr>
          <p:nvPr/>
        </p:nvSpPr>
        <p:spPr bwMode="auto">
          <a:xfrm>
            <a:off x="3533774" y="2095500"/>
            <a:ext cx="1580244" cy="533400"/>
          </a:xfrm>
          <a:prstGeom prst="homePlate">
            <a:avLst>
              <a:gd name="adj" fmla="val 66667"/>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dirty="0">
                <a:solidFill>
                  <a:schemeClr val="bg1"/>
                </a:solidFill>
                <a:latin typeface="Cambria" pitchFamily="18" charset="0"/>
              </a:rPr>
              <a:t>Test Strategy and Planning</a:t>
            </a:r>
          </a:p>
        </p:txBody>
      </p:sp>
      <p:sp>
        <p:nvSpPr>
          <p:cNvPr id="1042" name="AutoShape 21"/>
          <p:cNvSpPr>
            <a:spLocks noChangeArrowheads="1"/>
          </p:cNvSpPr>
          <p:nvPr/>
        </p:nvSpPr>
        <p:spPr bwMode="auto">
          <a:xfrm>
            <a:off x="4676774" y="2933700"/>
            <a:ext cx="1580244" cy="533400"/>
          </a:xfrm>
          <a:prstGeom prst="homePlate">
            <a:avLst>
              <a:gd name="adj" fmla="val 66667"/>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a:solidFill>
                  <a:schemeClr val="bg1"/>
                </a:solidFill>
                <a:latin typeface="Cambria" pitchFamily="18" charset="0"/>
              </a:rPr>
              <a:t>Test Design and Development</a:t>
            </a:r>
          </a:p>
        </p:txBody>
      </p:sp>
      <p:sp>
        <p:nvSpPr>
          <p:cNvPr id="1043" name="AutoShape 22"/>
          <p:cNvSpPr>
            <a:spLocks noChangeArrowheads="1"/>
          </p:cNvSpPr>
          <p:nvPr/>
        </p:nvSpPr>
        <p:spPr bwMode="auto">
          <a:xfrm>
            <a:off x="5972174" y="3695700"/>
            <a:ext cx="1382713" cy="533400"/>
          </a:xfrm>
          <a:prstGeom prst="homePlate">
            <a:avLst>
              <a:gd name="adj" fmla="val 58333"/>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a:solidFill>
                  <a:schemeClr val="bg1"/>
                </a:solidFill>
                <a:latin typeface="Cambria" pitchFamily="18" charset="0"/>
              </a:rPr>
              <a:t>Test Execution</a:t>
            </a:r>
          </a:p>
        </p:txBody>
      </p:sp>
      <p:sp>
        <p:nvSpPr>
          <p:cNvPr id="1044" name="AutoShape 23"/>
          <p:cNvSpPr>
            <a:spLocks noChangeArrowheads="1"/>
          </p:cNvSpPr>
          <p:nvPr/>
        </p:nvSpPr>
        <p:spPr bwMode="auto">
          <a:xfrm>
            <a:off x="1930401" y="2133600"/>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a:solidFill>
                  <a:schemeClr val="bg1"/>
                </a:solidFill>
                <a:latin typeface="Cambria" pitchFamily="18" charset="0"/>
              </a:rPr>
              <a:t>Test Requirement</a:t>
            </a:r>
          </a:p>
        </p:txBody>
      </p:sp>
      <p:sp>
        <p:nvSpPr>
          <p:cNvPr id="1045" name="AutoShape 24"/>
          <p:cNvSpPr>
            <a:spLocks noChangeArrowheads="1"/>
          </p:cNvSpPr>
          <p:nvPr/>
        </p:nvSpPr>
        <p:spPr bwMode="auto">
          <a:xfrm>
            <a:off x="3149601" y="2971800"/>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smtClean="0">
                <a:solidFill>
                  <a:schemeClr val="bg1"/>
                </a:solidFill>
                <a:latin typeface="Cambria" pitchFamily="18" charset="0"/>
              </a:rPr>
              <a:t>Test Plan</a:t>
            </a:r>
            <a:endParaRPr lang="en-US" sz="1000" dirty="0">
              <a:solidFill>
                <a:schemeClr val="bg1"/>
              </a:solidFill>
              <a:latin typeface="Cambria" pitchFamily="18" charset="0"/>
            </a:endParaRPr>
          </a:p>
        </p:txBody>
      </p:sp>
      <p:sp>
        <p:nvSpPr>
          <p:cNvPr id="1046" name="AutoShape 25"/>
          <p:cNvSpPr>
            <a:spLocks noChangeArrowheads="1"/>
          </p:cNvSpPr>
          <p:nvPr/>
        </p:nvSpPr>
        <p:spPr bwMode="auto">
          <a:xfrm>
            <a:off x="4470401" y="3810000"/>
            <a:ext cx="118518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a:solidFill>
                  <a:schemeClr val="bg1"/>
                </a:solidFill>
                <a:latin typeface="Cambria" pitchFamily="18" charset="0"/>
              </a:rPr>
              <a:t>Test Scripts</a:t>
            </a:r>
          </a:p>
        </p:txBody>
      </p:sp>
      <p:sp>
        <p:nvSpPr>
          <p:cNvPr id="1048" name="AutoShape 27"/>
          <p:cNvSpPr>
            <a:spLocks noChangeArrowheads="1"/>
          </p:cNvSpPr>
          <p:nvPr/>
        </p:nvSpPr>
        <p:spPr bwMode="auto">
          <a:xfrm>
            <a:off x="5486401" y="4648200"/>
            <a:ext cx="118518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a:solidFill>
                  <a:schemeClr val="bg1"/>
                </a:solidFill>
                <a:latin typeface="Cambria" pitchFamily="18" charset="0"/>
              </a:rPr>
              <a:t>Test Results</a:t>
            </a:r>
          </a:p>
        </p:txBody>
      </p:sp>
      <p:sp>
        <p:nvSpPr>
          <p:cNvPr id="1049" name="AutoShape 28"/>
          <p:cNvSpPr>
            <a:spLocks noChangeArrowheads="1"/>
          </p:cNvSpPr>
          <p:nvPr/>
        </p:nvSpPr>
        <p:spPr bwMode="auto">
          <a:xfrm>
            <a:off x="6908801" y="5486400"/>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dirty="0">
                <a:solidFill>
                  <a:schemeClr val="bg1"/>
                </a:solidFill>
                <a:latin typeface="Cambria" pitchFamily="18" charset="0"/>
              </a:rPr>
              <a:t>Test Reports</a:t>
            </a:r>
          </a:p>
        </p:txBody>
      </p:sp>
      <p:sp>
        <p:nvSpPr>
          <p:cNvPr id="1050" name="AutoShape 29"/>
          <p:cNvSpPr>
            <a:spLocks noChangeArrowheads="1"/>
          </p:cNvSpPr>
          <p:nvPr/>
        </p:nvSpPr>
        <p:spPr bwMode="auto">
          <a:xfrm>
            <a:off x="8167686" y="5334000"/>
            <a:ext cx="1382713" cy="533400"/>
          </a:xfrm>
          <a:prstGeom prst="flowChartDocument">
            <a:avLst/>
          </a:prstGeom>
          <a:solidFill>
            <a:srgbClr val="99CCFF">
              <a:alpha val="79999"/>
            </a:srgbClr>
          </a:solidFill>
          <a:ln w="9525">
            <a:solidFill>
              <a:schemeClr val="tx1"/>
            </a:solidFill>
            <a:miter lim="800000"/>
            <a:headEnd/>
            <a:tailEnd/>
          </a:ln>
        </p:spPr>
        <p:txBody>
          <a:bodyPr anchor="ctr"/>
          <a:lstStyle/>
          <a:p>
            <a:pPr algn="l" eaLnBrk="1" hangingPunct="1">
              <a:spcBef>
                <a:spcPct val="0"/>
              </a:spcBef>
            </a:pPr>
            <a:r>
              <a:rPr lang="en-US" sz="1000">
                <a:solidFill>
                  <a:schemeClr val="bg1"/>
                </a:solidFill>
                <a:latin typeface="Cambria" pitchFamily="18" charset="0"/>
              </a:rPr>
              <a:t>Final Test Reports</a:t>
            </a:r>
          </a:p>
        </p:txBody>
      </p:sp>
      <p:sp>
        <p:nvSpPr>
          <p:cNvPr id="1051" name="Line 30"/>
          <p:cNvSpPr>
            <a:spLocks noChangeShapeType="1"/>
          </p:cNvSpPr>
          <p:nvPr/>
        </p:nvSpPr>
        <p:spPr bwMode="auto">
          <a:xfrm>
            <a:off x="2543173" y="1638300"/>
            <a:ext cx="60959" cy="5334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2" name="Line 31"/>
          <p:cNvSpPr>
            <a:spLocks noChangeShapeType="1"/>
          </p:cNvSpPr>
          <p:nvPr/>
        </p:nvSpPr>
        <p:spPr bwMode="auto">
          <a:xfrm>
            <a:off x="3228975" y="2324100"/>
            <a:ext cx="395061"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3" name="Line 32"/>
          <p:cNvSpPr>
            <a:spLocks noChangeShapeType="1"/>
          </p:cNvSpPr>
          <p:nvPr/>
        </p:nvSpPr>
        <p:spPr bwMode="auto">
          <a:xfrm>
            <a:off x="3914774" y="2552700"/>
            <a:ext cx="60959" cy="4445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4" name="Line 33"/>
          <p:cNvSpPr>
            <a:spLocks noChangeShapeType="1"/>
          </p:cNvSpPr>
          <p:nvPr/>
        </p:nvSpPr>
        <p:spPr bwMode="auto">
          <a:xfrm>
            <a:off x="4448175" y="3162300"/>
            <a:ext cx="296296"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5" name="Line 34"/>
          <p:cNvSpPr>
            <a:spLocks noChangeShapeType="1"/>
          </p:cNvSpPr>
          <p:nvPr/>
        </p:nvSpPr>
        <p:spPr bwMode="auto">
          <a:xfrm>
            <a:off x="5133974" y="3390900"/>
            <a:ext cx="60959" cy="3556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6" name="Line 35"/>
          <p:cNvSpPr>
            <a:spLocks noChangeShapeType="1"/>
          </p:cNvSpPr>
          <p:nvPr/>
        </p:nvSpPr>
        <p:spPr bwMode="auto">
          <a:xfrm>
            <a:off x="5743575" y="3881437"/>
            <a:ext cx="296296"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7" name="Line 36"/>
          <p:cNvSpPr>
            <a:spLocks noChangeShapeType="1"/>
          </p:cNvSpPr>
          <p:nvPr/>
        </p:nvSpPr>
        <p:spPr bwMode="auto">
          <a:xfrm>
            <a:off x="6276974" y="4152900"/>
            <a:ext cx="60959" cy="533400"/>
          </a:xfrm>
          <a:prstGeom prst="line">
            <a:avLst/>
          </a:prstGeom>
          <a:noFill/>
          <a:ln w="25400">
            <a:solidFill>
              <a:schemeClr val="tx1"/>
            </a:solidFill>
            <a:round/>
            <a:headEnd/>
            <a:tailEnd/>
          </a:ln>
        </p:spPr>
        <p:txBody>
          <a:bodyPr/>
          <a:lstStyle/>
          <a:p>
            <a:endParaRPr lang="en-US">
              <a:solidFill>
                <a:schemeClr val="bg1"/>
              </a:solidFill>
              <a:latin typeface="Cambria" pitchFamily="18" charset="0"/>
            </a:endParaRPr>
          </a:p>
        </p:txBody>
      </p:sp>
      <p:sp>
        <p:nvSpPr>
          <p:cNvPr id="1058" name="Line 37"/>
          <p:cNvSpPr>
            <a:spLocks noChangeShapeType="1"/>
          </p:cNvSpPr>
          <p:nvPr/>
        </p:nvSpPr>
        <p:spPr bwMode="auto">
          <a:xfrm>
            <a:off x="6657975" y="4791075"/>
            <a:ext cx="395061" cy="45719"/>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59" name="Line 38"/>
          <p:cNvSpPr>
            <a:spLocks noChangeShapeType="1"/>
          </p:cNvSpPr>
          <p:nvPr/>
        </p:nvSpPr>
        <p:spPr bwMode="auto">
          <a:xfrm>
            <a:off x="7419974" y="5067300"/>
            <a:ext cx="60959" cy="355600"/>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60" name="Line 39"/>
          <p:cNvSpPr>
            <a:spLocks noChangeShapeType="1"/>
          </p:cNvSpPr>
          <p:nvPr/>
        </p:nvSpPr>
        <p:spPr bwMode="auto">
          <a:xfrm>
            <a:off x="8601074" y="4538662"/>
            <a:ext cx="60959" cy="927894"/>
          </a:xfrm>
          <a:prstGeom prst="line">
            <a:avLst/>
          </a:prstGeom>
          <a:noFill/>
          <a:ln w="25400">
            <a:solidFill>
              <a:schemeClr val="tx1"/>
            </a:solidFill>
            <a:round/>
            <a:headEnd/>
            <a:tailEnd type="triangle" w="med" len="med"/>
          </a:ln>
        </p:spPr>
        <p:txBody>
          <a:bodyPr/>
          <a:lstStyle/>
          <a:p>
            <a:endParaRPr lang="en-US">
              <a:solidFill>
                <a:schemeClr val="bg1"/>
              </a:solidFill>
              <a:latin typeface="Cambria" pitchFamily="18" charset="0"/>
            </a:endParaRPr>
          </a:p>
        </p:txBody>
      </p:sp>
      <p:sp>
        <p:nvSpPr>
          <p:cNvPr id="1061" name="AutoShape 40"/>
          <p:cNvSpPr>
            <a:spLocks noChangeArrowheads="1"/>
          </p:cNvSpPr>
          <p:nvPr/>
        </p:nvSpPr>
        <p:spPr bwMode="auto">
          <a:xfrm rot="10232906">
            <a:off x="7139918" y="3437584"/>
            <a:ext cx="1975305" cy="1778000"/>
          </a:xfrm>
          <a:prstGeom prst="curvedRightArrow">
            <a:avLst>
              <a:gd name="adj1" fmla="val 21333"/>
              <a:gd name="adj2" fmla="val 40000"/>
              <a:gd name="adj3" fmla="val 33333"/>
            </a:avLst>
          </a:prstGeom>
          <a:solidFill>
            <a:srgbClr val="C0C0C0"/>
          </a:solidFill>
          <a:ln w="9525">
            <a:solidFill>
              <a:schemeClr val="tx1"/>
            </a:solidFill>
            <a:miter lim="800000"/>
            <a:headEnd/>
            <a:tailEnd/>
          </a:ln>
        </p:spPr>
        <p:txBody>
          <a:bodyPr rot="10800000" wrap="none" anchor="ctr"/>
          <a:lstStyle/>
          <a:p>
            <a:pPr eaLnBrk="1" hangingPunct="1">
              <a:spcBef>
                <a:spcPct val="0"/>
              </a:spcBef>
            </a:pPr>
            <a:endParaRPr lang="en-US" sz="1000">
              <a:solidFill>
                <a:schemeClr val="bg1"/>
              </a:solidFill>
              <a:latin typeface="Cambria" pitchFamily="18" charset="0"/>
            </a:endParaRPr>
          </a:p>
        </p:txBody>
      </p:sp>
      <p:cxnSp>
        <p:nvCxnSpPr>
          <p:cNvPr id="1062" name="AutoShape 41"/>
          <p:cNvCxnSpPr>
            <a:cxnSpLocks noChangeShapeType="1"/>
            <a:stCxn id="1063" idx="0"/>
            <a:endCxn id="1064" idx="1"/>
          </p:cNvCxnSpPr>
          <p:nvPr/>
        </p:nvCxnSpPr>
        <p:spPr bwMode="auto">
          <a:xfrm rot="5400000" flipH="1" flipV="1">
            <a:off x="7654791" y="4173407"/>
            <a:ext cx="228600" cy="644788"/>
          </a:xfrm>
          <a:prstGeom prst="bentConnector2">
            <a:avLst/>
          </a:prstGeom>
          <a:noFill/>
          <a:ln w="25400">
            <a:solidFill>
              <a:schemeClr val="tx1"/>
            </a:solidFill>
            <a:miter lim="800000"/>
            <a:headEnd/>
            <a:tailEnd type="triangle" w="med" len="med"/>
          </a:ln>
        </p:spPr>
      </p:cxnSp>
      <p:sp>
        <p:nvSpPr>
          <p:cNvPr id="1063" name="AutoShape 42"/>
          <p:cNvSpPr>
            <a:spLocks noChangeArrowheads="1"/>
          </p:cNvSpPr>
          <p:nvPr/>
        </p:nvSpPr>
        <p:spPr bwMode="auto">
          <a:xfrm>
            <a:off x="6962774" y="4610100"/>
            <a:ext cx="1382713" cy="622300"/>
          </a:xfrm>
          <a:prstGeom prst="homePlate">
            <a:avLst>
              <a:gd name="adj" fmla="val 50000"/>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a:solidFill>
                  <a:schemeClr val="bg1"/>
                </a:solidFill>
                <a:latin typeface="Cambria" pitchFamily="18" charset="0"/>
              </a:rPr>
              <a:t>Test Result Analysis</a:t>
            </a:r>
          </a:p>
        </p:txBody>
      </p:sp>
      <p:sp>
        <p:nvSpPr>
          <p:cNvPr id="1064" name="AutoShape 43"/>
          <p:cNvSpPr>
            <a:spLocks noChangeArrowheads="1"/>
          </p:cNvSpPr>
          <p:nvPr/>
        </p:nvSpPr>
        <p:spPr bwMode="auto">
          <a:xfrm>
            <a:off x="8091486" y="4114800"/>
            <a:ext cx="1382713" cy="533400"/>
          </a:xfrm>
          <a:prstGeom prst="homePlate">
            <a:avLst>
              <a:gd name="adj" fmla="val 58333"/>
            </a:avLst>
          </a:prstGeom>
          <a:solidFill>
            <a:srgbClr val="D3F9E5"/>
          </a:solidFill>
          <a:ln w="9525">
            <a:solidFill>
              <a:schemeClr val="tx1"/>
            </a:solidFill>
            <a:miter lim="800000"/>
            <a:headEnd/>
            <a:tailEnd/>
          </a:ln>
        </p:spPr>
        <p:txBody>
          <a:bodyPr anchor="ctr"/>
          <a:lstStyle/>
          <a:p>
            <a:pPr algn="l" eaLnBrk="1" hangingPunct="1">
              <a:spcBef>
                <a:spcPct val="0"/>
              </a:spcBef>
            </a:pPr>
            <a:r>
              <a:rPr lang="en-US" sz="1000" dirty="0" smtClean="0">
                <a:solidFill>
                  <a:schemeClr val="bg1"/>
                </a:solidFill>
                <a:latin typeface="Cambria" pitchFamily="18" charset="0"/>
              </a:rPr>
              <a:t>Bottleneck Analysis</a:t>
            </a:r>
            <a:endParaRPr lang="en-US" sz="1000" dirty="0">
              <a:solidFill>
                <a:schemeClr val="bg1"/>
              </a:solidFill>
              <a:latin typeface="Cambria" pitchFamily="18" charset="0"/>
            </a:endParaRPr>
          </a:p>
        </p:txBody>
      </p:sp>
      <p:sp>
        <p:nvSpPr>
          <p:cNvPr id="1065" name="Text Box 44"/>
          <p:cNvSpPr txBox="1">
            <a:spLocks noChangeArrowheads="1"/>
          </p:cNvSpPr>
          <p:nvPr/>
        </p:nvSpPr>
        <p:spPr bwMode="auto">
          <a:xfrm>
            <a:off x="7267574" y="3648078"/>
            <a:ext cx="1086417" cy="246221"/>
          </a:xfrm>
          <a:prstGeom prst="rect">
            <a:avLst/>
          </a:prstGeom>
          <a:noFill/>
          <a:ln w="9525">
            <a:noFill/>
            <a:miter lim="800000"/>
            <a:headEnd/>
            <a:tailEnd/>
          </a:ln>
        </p:spPr>
        <p:txBody>
          <a:bodyPr wrap="square">
            <a:spAutoFit/>
          </a:bodyPr>
          <a:lstStyle/>
          <a:p>
            <a:pPr algn="l" eaLnBrk="1" hangingPunct="1"/>
            <a:r>
              <a:rPr lang="en-US" sz="1000" dirty="0" smtClean="0">
                <a:solidFill>
                  <a:schemeClr val="bg1"/>
                </a:solidFill>
                <a:latin typeface="Cambria" pitchFamily="18" charset="0"/>
              </a:rPr>
              <a:t>Iterations</a:t>
            </a:r>
            <a:endParaRPr lang="en-US" sz="1000" dirty="0">
              <a:solidFill>
                <a:schemeClr val="bg1"/>
              </a:solidFill>
              <a:latin typeface="Cambria" pitchFamily="18" charset="0"/>
            </a:endParaRPr>
          </a:p>
        </p:txBody>
      </p:sp>
      <p:sp>
        <p:nvSpPr>
          <p:cNvPr id="68" name="Title 1"/>
          <p:cNvSpPr>
            <a:spLocks noGrp="1"/>
          </p:cNvSpPr>
          <p:nvPr>
            <p:ph type="title"/>
          </p:nvPr>
        </p:nvSpPr>
        <p:spPr>
          <a:prstGeom prst="rect">
            <a:avLst/>
          </a:prstGeom>
        </p:spPr>
        <p:txBody>
          <a:bodyPr>
            <a:noAutofit/>
          </a:bodyPr>
          <a:lstStyle/>
          <a:p>
            <a:r>
              <a:rPr lang="en-US" sz="3200" dirty="0" smtClean="0"/>
              <a:t>Performance Testing Lifecycle Stages</a:t>
            </a:r>
            <a:endParaRPr lang="en-US" sz="3200" dirty="0"/>
          </a:p>
        </p:txBody>
      </p:sp>
      <p:sp>
        <p:nvSpPr>
          <p:cNvPr id="69" name="AutoShape 20"/>
          <p:cNvSpPr>
            <a:spLocks noChangeArrowheads="1"/>
          </p:cNvSpPr>
          <p:nvPr/>
        </p:nvSpPr>
        <p:spPr bwMode="auto">
          <a:xfrm>
            <a:off x="970385" y="1165549"/>
            <a:ext cx="2995960" cy="533400"/>
          </a:xfrm>
          <a:prstGeom prst="homePlate">
            <a:avLst>
              <a:gd name="adj" fmla="val 66667"/>
            </a:avLst>
          </a:prstGeom>
          <a:solidFill>
            <a:srgbClr val="D3F9E5"/>
          </a:solidFill>
          <a:ln w="9525">
            <a:solidFill>
              <a:schemeClr val="tx1"/>
            </a:solidFill>
            <a:miter lim="800000"/>
            <a:headEnd/>
            <a:tailEnd/>
          </a:ln>
        </p:spPr>
        <p:txBody>
          <a:bodyPr anchor="ctr"/>
          <a:lstStyle/>
          <a:p>
            <a:pPr>
              <a:spcBef>
                <a:spcPct val="0"/>
              </a:spcBef>
            </a:pPr>
            <a:r>
              <a:rPr lang="en-US" sz="1000" dirty="0" smtClean="0">
                <a:solidFill>
                  <a:schemeClr val="bg1"/>
                </a:solidFill>
                <a:latin typeface="Cambria" pitchFamily="18" charset="0"/>
              </a:rPr>
              <a:t>Non-functional  Requirement Gathering and Analysis</a:t>
            </a:r>
            <a:endParaRPr lang="en-US" sz="1000" dirty="0">
              <a:solidFill>
                <a:schemeClr val="bg1"/>
              </a:solidFill>
              <a:latin typeface="Cambria" pitchFamily="18" charset="0"/>
            </a:endParaRPr>
          </a:p>
        </p:txBody>
      </p:sp>
    </p:spTree>
    <p:extLst>
      <p:ext uri="{BB962C8B-B14F-4D97-AF65-F5344CB8AC3E}">
        <p14:creationId xmlns:p14="http://schemas.microsoft.com/office/powerpoint/2010/main" xmlns="" val="358419666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Workload Load Modeling</a:t>
            </a:r>
            <a:endParaRPr lang="en-US" sz="4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smtClean="0"/>
              <a:t>Work load</a:t>
            </a:r>
            <a:endParaRPr lang="en-US" dirty="0"/>
          </a:p>
        </p:txBody>
      </p:sp>
      <p:sp>
        <p:nvSpPr>
          <p:cNvPr id="18435" name="Rectangle 3"/>
          <p:cNvSpPr>
            <a:spLocks noGrp="1" noChangeArrowheads="1"/>
          </p:cNvSpPr>
          <p:nvPr>
            <p:ph idx="1"/>
          </p:nvPr>
        </p:nvSpPr>
        <p:spPr/>
        <p:txBody>
          <a:bodyPr>
            <a:noAutofit/>
          </a:bodyPr>
          <a:lstStyle/>
          <a:p>
            <a:pPr>
              <a:lnSpc>
                <a:spcPct val="100000"/>
              </a:lnSpc>
              <a:spcBef>
                <a:spcPts val="0"/>
              </a:spcBef>
              <a:spcAft>
                <a:spcPts val="0"/>
              </a:spcAft>
              <a:buFont typeface="Wingdings" pitchFamily="2" charset="2"/>
              <a:buChar char="§"/>
            </a:pPr>
            <a:r>
              <a:rPr lang="en-US" sz="1400" dirty="0"/>
              <a:t>Includes the number of virtual users and the volume of transactions per user</a:t>
            </a:r>
          </a:p>
          <a:p>
            <a:pPr>
              <a:lnSpc>
                <a:spcPct val="100000"/>
              </a:lnSpc>
              <a:spcBef>
                <a:spcPts val="0"/>
              </a:spcBef>
              <a:spcAft>
                <a:spcPts val="0"/>
              </a:spcAft>
              <a:buFont typeface="Wingdings" pitchFamily="2" charset="2"/>
              <a:buChar char="§"/>
            </a:pPr>
            <a:endParaRPr lang="en-US" sz="1400" dirty="0"/>
          </a:p>
          <a:p>
            <a:pPr>
              <a:lnSpc>
                <a:spcPct val="100000"/>
              </a:lnSpc>
              <a:spcBef>
                <a:spcPts val="0"/>
              </a:spcBef>
              <a:spcAft>
                <a:spcPts val="0"/>
              </a:spcAft>
              <a:buFont typeface="Wingdings" pitchFamily="2" charset="2"/>
              <a:buChar char="§"/>
            </a:pPr>
            <a:r>
              <a:rPr lang="en-US" sz="1400" dirty="0" smtClean="0"/>
              <a:t>Estimation </a:t>
            </a:r>
            <a:r>
              <a:rPr lang="en-US" sz="1400" dirty="0"/>
              <a:t>for number of users required for a given volume or </a:t>
            </a:r>
            <a:r>
              <a:rPr lang="en-US" sz="1400" dirty="0" smtClean="0"/>
              <a:t>vice-versa</a:t>
            </a:r>
          </a:p>
          <a:p>
            <a:pPr marL="0" indent="0">
              <a:lnSpc>
                <a:spcPct val="100000"/>
              </a:lnSpc>
              <a:spcBef>
                <a:spcPts val="0"/>
              </a:spcBef>
              <a:spcAft>
                <a:spcPts val="0"/>
              </a:spcAft>
              <a:buNone/>
            </a:pPr>
            <a:endParaRPr lang="en-US" sz="1400" dirty="0" smtClean="0"/>
          </a:p>
          <a:p>
            <a:pPr>
              <a:lnSpc>
                <a:spcPct val="100000"/>
              </a:lnSpc>
              <a:spcBef>
                <a:spcPts val="0"/>
              </a:spcBef>
              <a:spcAft>
                <a:spcPts val="0"/>
              </a:spcAft>
              <a:buFont typeface="Wingdings" pitchFamily="2" charset="2"/>
              <a:buChar char="§"/>
            </a:pPr>
            <a:r>
              <a:rPr lang="en-US" sz="1400" dirty="0" smtClean="0"/>
              <a:t>Collect </a:t>
            </a:r>
            <a:r>
              <a:rPr lang="en-US" sz="1400" dirty="0"/>
              <a:t>information on </a:t>
            </a:r>
          </a:p>
          <a:p>
            <a:pPr lvl="1">
              <a:lnSpc>
                <a:spcPct val="100000"/>
              </a:lnSpc>
              <a:spcBef>
                <a:spcPts val="0"/>
              </a:spcBef>
              <a:spcAft>
                <a:spcPts val="0"/>
              </a:spcAft>
            </a:pPr>
            <a:r>
              <a:rPr lang="en-US" sz="1400" dirty="0"/>
              <a:t>various combination of business </a:t>
            </a:r>
            <a:r>
              <a:rPr lang="en-US" sz="1400" dirty="0" smtClean="0"/>
              <a:t>transactions</a:t>
            </a:r>
          </a:p>
          <a:p>
            <a:pPr lvl="1">
              <a:lnSpc>
                <a:spcPct val="100000"/>
              </a:lnSpc>
              <a:spcBef>
                <a:spcPts val="0"/>
              </a:spcBef>
              <a:spcAft>
                <a:spcPts val="0"/>
              </a:spcAft>
              <a:buNone/>
            </a:pPr>
            <a:endParaRPr lang="en-US" sz="1400" dirty="0"/>
          </a:p>
          <a:p>
            <a:pPr>
              <a:lnSpc>
                <a:spcPct val="100000"/>
              </a:lnSpc>
              <a:spcBef>
                <a:spcPts val="0"/>
              </a:spcBef>
              <a:spcAft>
                <a:spcPts val="0"/>
              </a:spcAft>
              <a:buFont typeface="Wingdings" pitchFamily="2" charset="2"/>
              <a:buChar char="§"/>
            </a:pPr>
            <a:r>
              <a:rPr lang="en-US" sz="1400" dirty="0" smtClean="0"/>
              <a:t>For each business </a:t>
            </a:r>
            <a:r>
              <a:rPr lang="en-US" sz="1400" dirty="0"/>
              <a:t>transaction</a:t>
            </a:r>
          </a:p>
          <a:p>
            <a:pPr lvl="1">
              <a:lnSpc>
                <a:spcPct val="100000"/>
              </a:lnSpc>
              <a:spcBef>
                <a:spcPts val="0"/>
              </a:spcBef>
              <a:spcAft>
                <a:spcPts val="0"/>
              </a:spcAft>
            </a:pPr>
            <a:r>
              <a:rPr lang="en-US" sz="1400" dirty="0"/>
              <a:t>information collected is probable number of users performing same transactions simultaneously </a:t>
            </a:r>
          </a:p>
          <a:p>
            <a:pPr lvl="2">
              <a:lnSpc>
                <a:spcPct val="100000"/>
              </a:lnSpc>
              <a:spcBef>
                <a:spcPts val="0"/>
              </a:spcBef>
              <a:spcAft>
                <a:spcPts val="0"/>
              </a:spcAft>
              <a:buFont typeface="Wingdings" pitchFamily="2" charset="2"/>
              <a:buChar char="§"/>
            </a:pPr>
            <a:r>
              <a:rPr lang="en-US" sz="1400" dirty="0"/>
              <a:t>during normal operation</a:t>
            </a:r>
          </a:p>
          <a:p>
            <a:pPr lvl="2">
              <a:lnSpc>
                <a:spcPct val="100000"/>
              </a:lnSpc>
              <a:spcBef>
                <a:spcPts val="0"/>
              </a:spcBef>
              <a:spcAft>
                <a:spcPts val="0"/>
              </a:spcAft>
              <a:buFont typeface="Wingdings" pitchFamily="2" charset="2"/>
              <a:buChar char="§"/>
            </a:pPr>
            <a:r>
              <a:rPr lang="en-US" sz="1400" dirty="0"/>
              <a:t>peak time </a:t>
            </a:r>
            <a:r>
              <a:rPr lang="en-US" sz="1400" dirty="0" smtClean="0"/>
              <a:t>operations.</a:t>
            </a:r>
          </a:p>
          <a:p>
            <a:pPr lvl="2">
              <a:lnSpc>
                <a:spcPct val="100000"/>
              </a:lnSpc>
              <a:spcBef>
                <a:spcPts val="0"/>
              </a:spcBef>
              <a:spcAft>
                <a:spcPts val="0"/>
              </a:spcAft>
              <a:buFont typeface="Wingdings" pitchFamily="2" charset="2"/>
              <a:buChar char="§"/>
            </a:pPr>
            <a:endParaRPr lang="en-US" sz="1400" dirty="0" smtClean="0"/>
          </a:p>
          <a:p>
            <a:pPr marL="342900" lvl="2" indent="-342900">
              <a:spcBef>
                <a:spcPts val="0"/>
              </a:spcBef>
              <a:buFont typeface="Wingdings" pitchFamily="2" charset="2"/>
              <a:buChar char="§"/>
            </a:pPr>
            <a:r>
              <a:rPr lang="en-US" sz="1400" dirty="0" smtClean="0"/>
              <a:t>Refer to below work load modeling example</a:t>
            </a:r>
          </a:p>
          <a:p>
            <a:pPr lvl="2">
              <a:lnSpc>
                <a:spcPct val="100000"/>
              </a:lnSpc>
              <a:spcBef>
                <a:spcPts val="0"/>
              </a:spcBef>
              <a:spcAft>
                <a:spcPts val="0"/>
              </a:spcAft>
              <a:buFont typeface="Wingdings" pitchFamily="2" charset="2"/>
              <a:buChar char="§"/>
            </a:pPr>
            <a:endParaRPr lang="en-US" sz="1400" dirty="0" smtClean="0"/>
          </a:p>
          <a:p>
            <a:pPr marL="536432" lvl="2" indent="0">
              <a:lnSpc>
                <a:spcPct val="100000"/>
              </a:lnSpc>
              <a:spcBef>
                <a:spcPts val="0"/>
              </a:spcBef>
              <a:spcAft>
                <a:spcPts val="0"/>
              </a:spcAft>
              <a:buNone/>
            </a:pPr>
            <a:endParaRPr lang="en-US" sz="1400" dirty="0"/>
          </a:p>
        </p:txBody>
      </p:sp>
      <p:graphicFrame>
        <p:nvGraphicFramePr>
          <p:cNvPr id="7" name="Object 6"/>
          <p:cNvGraphicFramePr>
            <a:graphicFrameLocks noChangeAspect="1"/>
          </p:cNvGraphicFramePr>
          <p:nvPr/>
        </p:nvGraphicFramePr>
        <p:xfrm>
          <a:off x="1900015" y="5585578"/>
          <a:ext cx="914400" cy="806450"/>
        </p:xfrm>
        <a:graphic>
          <a:graphicData uri="http://schemas.openxmlformats.org/presentationml/2006/ole">
            <p:oleObj spid="_x0000_s2050" name="Worksheet" showAsIcon="1" r:id="rId4" imgW="914400" imgH="806400" progId="Excel.Sheet.12">
              <p:embed/>
            </p:oleObj>
          </a:graphicData>
        </a:graphic>
      </p:graphicFrame>
    </p:spTree>
    <p:extLst>
      <p:ext uri="{BB962C8B-B14F-4D97-AF65-F5344CB8AC3E}">
        <p14:creationId xmlns="" xmlns:p14="http://schemas.microsoft.com/office/powerpoint/2010/main" val="712506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Little’s LAW</a:t>
            </a:r>
            <a:endParaRPr lang="en-US" sz="4000" dirty="0"/>
          </a:p>
        </p:txBody>
      </p:sp>
      <p:sp>
        <p:nvSpPr>
          <p:cNvPr id="3" name="Content Placeholder 2"/>
          <p:cNvSpPr>
            <a:spLocks noGrp="1"/>
          </p:cNvSpPr>
          <p:nvPr>
            <p:ph idx="1"/>
          </p:nvPr>
        </p:nvSpPr>
        <p:spPr/>
        <p:txBody>
          <a:bodyPr>
            <a:normAutofit fontScale="85000" lnSpcReduction="20000"/>
          </a:bodyPr>
          <a:lstStyle/>
          <a:p>
            <a:pPr algn="ctr">
              <a:buNone/>
            </a:pPr>
            <a:r>
              <a:rPr lang="en-US" sz="2800" dirty="0" smtClean="0"/>
              <a:t>N = X * (</a:t>
            </a:r>
            <a:r>
              <a:rPr lang="en-US" sz="2800" dirty="0" err="1" smtClean="0"/>
              <a:t>Rt</a:t>
            </a:r>
            <a:r>
              <a:rPr lang="en-US" sz="2800" dirty="0" smtClean="0"/>
              <a:t>)</a:t>
            </a:r>
          </a:p>
          <a:p>
            <a:endParaRPr lang="en-US" dirty="0" smtClean="0"/>
          </a:p>
          <a:p>
            <a:r>
              <a:rPr lang="en-US" dirty="0" smtClean="0"/>
              <a:t>N = No. of Concurrent Users</a:t>
            </a:r>
          </a:p>
          <a:p>
            <a:r>
              <a:rPr lang="en-US" dirty="0" smtClean="0"/>
              <a:t>X = Throughput (TPS)</a:t>
            </a:r>
          </a:p>
          <a:p>
            <a:r>
              <a:rPr lang="en-US" dirty="0" err="1" smtClean="0"/>
              <a:t>Rt</a:t>
            </a:r>
            <a:r>
              <a:rPr lang="en-US" dirty="0" smtClean="0"/>
              <a:t> = Response time (</a:t>
            </a:r>
            <a:r>
              <a:rPr lang="en-US" dirty="0" err="1" smtClean="0"/>
              <a:t>Secs</a:t>
            </a:r>
            <a:r>
              <a:rPr lang="en-US" dirty="0" smtClean="0"/>
              <a:t>)</a:t>
            </a:r>
          </a:p>
          <a:p>
            <a:endParaRPr lang="en-US" dirty="0" smtClean="0"/>
          </a:p>
          <a:p>
            <a:pPr algn="ctr">
              <a:buNone/>
            </a:pPr>
            <a:r>
              <a:rPr lang="en-US" sz="3200" dirty="0" smtClean="0"/>
              <a:t>N = X * (</a:t>
            </a:r>
            <a:r>
              <a:rPr lang="en-US" sz="3200" dirty="0" err="1" smtClean="0"/>
              <a:t>Rt</a:t>
            </a:r>
            <a:r>
              <a:rPr lang="en-US" sz="3200" dirty="0" smtClean="0"/>
              <a:t> + </a:t>
            </a:r>
            <a:r>
              <a:rPr lang="en-US" sz="3200" dirty="0" err="1" smtClean="0"/>
              <a:t>Zt</a:t>
            </a:r>
            <a:r>
              <a:rPr lang="en-US" sz="3200" dirty="0" smtClean="0"/>
              <a:t>) </a:t>
            </a:r>
            <a:r>
              <a:rPr lang="en-US" dirty="0" smtClean="0"/>
              <a:t>(For system with think time)</a:t>
            </a:r>
          </a:p>
          <a:p>
            <a:r>
              <a:rPr lang="en-US" dirty="0" err="1" smtClean="0"/>
              <a:t>Zt</a:t>
            </a:r>
            <a:r>
              <a:rPr lang="en-US" dirty="0" smtClean="0"/>
              <a:t> = Think Time</a:t>
            </a:r>
          </a:p>
          <a:p>
            <a:r>
              <a:rPr lang="en-US" dirty="0" smtClean="0"/>
              <a:t>Industry standard for </a:t>
            </a:r>
            <a:r>
              <a:rPr lang="en-US" dirty="0" err="1" smtClean="0"/>
              <a:t>Zt</a:t>
            </a:r>
            <a:r>
              <a:rPr lang="en-US" dirty="0" smtClean="0"/>
              <a:t> is 10 </a:t>
            </a:r>
            <a:r>
              <a:rPr lang="en-US" dirty="0" err="1" smtClean="0"/>
              <a:t>secs</a:t>
            </a:r>
            <a:endParaRPr lang="en-US" dirty="0" smtClean="0"/>
          </a:p>
          <a:p>
            <a:endParaRPr lang="en-US" dirty="0" smtClean="0"/>
          </a:p>
          <a:p>
            <a:pPr algn="ctr">
              <a:buNone/>
            </a:pPr>
            <a:r>
              <a:rPr lang="en-US" dirty="0" err="1" smtClean="0"/>
              <a:t>Rt</a:t>
            </a:r>
            <a:r>
              <a:rPr lang="en-US" dirty="0" smtClean="0"/>
              <a:t> + </a:t>
            </a:r>
            <a:r>
              <a:rPr lang="en-US" dirty="0" err="1" smtClean="0"/>
              <a:t>Zt</a:t>
            </a:r>
            <a:r>
              <a:rPr lang="en-US" dirty="0" smtClean="0"/>
              <a:t> = Script Execution Time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Little’s LAW</a:t>
            </a:r>
            <a:endParaRPr lang="en-US" sz="4000" dirty="0"/>
          </a:p>
        </p:txBody>
      </p:sp>
      <p:sp>
        <p:nvSpPr>
          <p:cNvPr id="3" name="Content Placeholder 2"/>
          <p:cNvSpPr>
            <a:spLocks noGrp="1"/>
          </p:cNvSpPr>
          <p:nvPr>
            <p:ph idx="1"/>
          </p:nvPr>
        </p:nvSpPr>
        <p:spPr/>
        <p:txBody>
          <a:bodyPr/>
          <a:lstStyle/>
          <a:p>
            <a:r>
              <a:rPr lang="en-US" dirty="0" smtClean="0"/>
              <a:t>For Work load Modeling, Pacing is required to be calculated. So the formula would be </a:t>
            </a:r>
          </a:p>
          <a:p>
            <a:pPr algn="ctr">
              <a:buNone/>
            </a:pPr>
            <a:endParaRPr lang="en-US" sz="3200" dirty="0" smtClean="0"/>
          </a:p>
          <a:p>
            <a:pPr algn="ctr">
              <a:buNone/>
            </a:pPr>
            <a:r>
              <a:rPr lang="en-US" sz="3200" dirty="0" smtClean="0"/>
              <a:t>N = X * (</a:t>
            </a:r>
            <a:r>
              <a:rPr lang="en-US" sz="3200" dirty="0" err="1" smtClean="0"/>
              <a:t>Rt</a:t>
            </a:r>
            <a:r>
              <a:rPr lang="en-US" sz="3200" dirty="0" smtClean="0"/>
              <a:t> + </a:t>
            </a:r>
            <a:r>
              <a:rPr lang="en-US" sz="3200" dirty="0" err="1" smtClean="0"/>
              <a:t>Zt</a:t>
            </a:r>
            <a:r>
              <a:rPr lang="en-US" sz="3200" dirty="0" smtClean="0"/>
              <a:t> + Pacing) </a:t>
            </a:r>
          </a:p>
          <a:p>
            <a:pPr algn="ctr">
              <a:buNone/>
            </a:pPr>
            <a:endParaRPr lang="en-US" sz="3200" dirty="0" smtClean="0"/>
          </a:p>
          <a:p>
            <a:pPr algn="ctr">
              <a:buNone/>
            </a:pPr>
            <a:r>
              <a:rPr lang="en-US" dirty="0" err="1" smtClean="0"/>
              <a:t>Rt</a:t>
            </a:r>
            <a:r>
              <a:rPr lang="en-US" dirty="0" smtClean="0"/>
              <a:t> + </a:t>
            </a:r>
            <a:r>
              <a:rPr lang="en-US" dirty="0" err="1" smtClean="0"/>
              <a:t>Zt</a:t>
            </a:r>
            <a:r>
              <a:rPr lang="en-US" smtClean="0"/>
              <a:t> = SET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a:prstGeom prst="rect">
            <a:avLst/>
          </a:prstGeom>
        </p:spPr>
        <p:txBody>
          <a:bodyPr>
            <a:normAutofit/>
          </a:bodyPr>
          <a:lstStyle/>
          <a:p>
            <a:pPr algn="ctr"/>
            <a:r>
              <a:rPr lang="en-US" sz="4400" dirty="0" smtClean="0"/>
              <a:t>NFR Gathering</a:t>
            </a:r>
            <a:endParaRPr lang="en-US" sz="4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prstGeom prst="rect">
            <a:avLst/>
          </a:prstGeom>
        </p:spPr>
        <p:txBody>
          <a:bodyPr>
            <a:normAutofit/>
          </a:bodyPr>
          <a:lstStyle/>
          <a:p>
            <a:r>
              <a:rPr lang="en-US" sz="4000" dirty="0" smtClean="0"/>
              <a:t>Infrastructure Details</a:t>
            </a:r>
            <a:endParaRPr lang="en-US" sz="4000" dirty="0"/>
          </a:p>
        </p:txBody>
      </p:sp>
      <p:sp>
        <p:nvSpPr>
          <p:cNvPr id="32771" name="Rectangle 3"/>
          <p:cNvSpPr>
            <a:spLocks noGrp="1" noChangeArrowheads="1"/>
          </p:cNvSpPr>
          <p:nvPr>
            <p:ph idx="1"/>
          </p:nvPr>
        </p:nvSpPr>
        <p:spPr>
          <a:prstGeom prst="rect">
            <a:avLst/>
          </a:prstGeom>
        </p:spPr>
        <p:txBody>
          <a:bodyPr>
            <a:noAutofit/>
          </a:bodyPr>
          <a:lstStyle/>
          <a:p>
            <a:r>
              <a:rPr lang="en-US" sz="1600" dirty="0" smtClean="0"/>
              <a:t>As part of NFR gathering, PT team is supposed to capture the configuration details of both production environment and performance testing environment</a:t>
            </a:r>
          </a:p>
          <a:p>
            <a:r>
              <a:rPr lang="en-US" sz="1600" dirty="0" smtClean="0"/>
              <a:t>Data collected</a:t>
            </a:r>
          </a:p>
          <a:p>
            <a:pPr lvl="1"/>
            <a:r>
              <a:rPr lang="en-US" sz="1600" dirty="0" smtClean="0"/>
              <a:t>Operating System of each server– OS version</a:t>
            </a:r>
          </a:p>
          <a:p>
            <a:pPr lvl="1"/>
            <a:r>
              <a:rPr lang="en-US" sz="1600" dirty="0" smtClean="0"/>
              <a:t>Hardware configuration of each server – Number of CPU’s, speed, memory etc..</a:t>
            </a:r>
          </a:p>
          <a:p>
            <a:pPr lvl="1"/>
            <a:r>
              <a:rPr lang="en-US" sz="1600" dirty="0" smtClean="0"/>
              <a:t>Details of server clusters.</a:t>
            </a:r>
          </a:p>
          <a:p>
            <a:pPr lvl="1"/>
            <a:r>
              <a:rPr lang="en-US" sz="1600" dirty="0" smtClean="0"/>
              <a:t>Support software on each server – Web server, application server, database</a:t>
            </a:r>
          </a:p>
          <a:p>
            <a:pPr lvl="1"/>
            <a:endParaRPr lang="en-US" sz="1600" dirty="0" smtClean="0"/>
          </a:p>
          <a:p>
            <a:pPr marL="342900" lvl="1" indent="-342900"/>
            <a:r>
              <a:rPr lang="en-US" sz="1600" dirty="0" smtClean="0"/>
              <a:t>Example</a:t>
            </a:r>
          </a:p>
          <a:p>
            <a:pPr lvl="1"/>
            <a:r>
              <a:rPr lang="en-US" sz="1600" dirty="0" smtClean="0"/>
              <a:t>Apache Tomcat Server 8</a:t>
            </a:r>
          </a:p>
          <a:p>
            <a:pPr lvl="1" fontAlgn="b"/>
            <a:r>
              <a:rPr lang="en-US" sz="1600" dirty="0" smtClean="0"/>
              <a:t>1.6GHz processors with 32MB Cache, 16GB Memory, 100GB Hard Disks, HP-UX and Java ES pre-installed</a:t>
            </a:r>
          </a:p>
          <a:p>
            <a:pPr fontAlgn="b"/>
            <a:endParaRPr lang="en-US" sz="1600" dirty="0" smtClean="0"/>
          </a:p>
          <a:p>
            <a:pPr lvl="1"/>
            <a:endParaRPr lang="en-US" sz="1600" dirty="0" smtClean="0"/>
          </a:p>
        </p:txBody>
      </p:sp>
      <p:sp>
        <p:nvSpPr>
          <p:cNvPr id="32772" name="Text Box 5"/>
          <p:cNvSpPr txBox="1">
            <a:spLocks noChangeArrowheads="1"/>
          </p:cNvSpPr>
          <p:nvPr/>
        </p:nvSpPr>
        <p:spPr bwMode="auto">
          <a:xfrm>
            <a:off x="3048000" y="3048000"/>
            <a:ext cx="7620000" cy="400752"/>
          </a:xfrm>
          <a:prstGeom prst="rect">
            <a:avLst/>
          </a:prstGeom>
          <a:noFill/>
          <a:ln w="12700">
            <a:noFill/>
            <a:miter lim="800000"/>
            <a:headEnd/>
            <a:tailEnd/>
          </a:ln>
        </p:spPr>
        <p:txBody>
          <a:bodyPr wrap="square" lIns="92075" tIns="46038" rIns="92075" bIns="46038">
            <a:spAutoFit/>
          </a:bodyPr>
          <a:lstStyle/>
          <a:p>
            <a:endParaRPr lang="en-US" sz="2000" dirty="0">
              <a:latin typeface="Calibri" pitchFamily="34" charset="0"/>
            </a:endParaRPr>
          </a:p>
        </p:txBody>
      </p:sp>
    </p:spTree>
    <p:extLst>
      <p:ext uri="{BB962C8B-B14F-4D97-AF65-F5344CB8AC3E}">
        <p14:creationId xmlns:p14="http://schemas.microsoft.com/office/powerpoint/2010/main" xmlns="" val="27574005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Why Applications become slow?</a:t>
            </a:r>
            <a:endParaRPr lang="en-US" sz="4400" dirty="0"/>
          </a:p>
        </p:txBody>
      </p:sp>
      <p:graphicFrame>
        <p:nvGraphicFramePr>
          <p:cNvPr id="7" name="Content Placeholder 6"/>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prstGeom prst="rect">
            <a:avLst/>
          </a:prstGeom>
        </p:spPr>
        <p:txBody>
          <a:bodyPr>
            <a:normAutofit/>
          </a:bodyPr>
          <a:lstStyle/>
          <a:p>
            <a:r>
              <a:rPr lang="en-US" sz="4000" dirty="0" smtClean="0"/>
              <a:t>Transaction Details</a:t>
            </a:r>
            <a:endParaRPr lang="en-US" sz="4000" dirty="0"/>
          </a:p>
        </p:txBody>
      </p:sp>
      <p:sp>
        <p:nvSpPr>
          <p:cNvPr id="34819" name="Rectangle 3"/>
          <p:cNvSpPr>
            <a:spLocks noGrp="1" noChangeArrowheads="1"/>
          </p:cNvSpPr>
          <p:nvPr>
            <p:ph idx="1"/>
          </p:nvPr>
        </p:nvSpPr>
        <p:spPr>
          <a:prstGeom prst="rect">
            <a:avLst/>
          </a:prstGeom>
        </p:spPr>
        <p:txBody>
          <a:bodyPr>
            <a:normAutofit/>
          </a:bodyPr>
          <a:lstStyle/>
          <a:p>
            <a:r>
              <a:rPr lang="en-US" sz="2000" dirty="0" smtClean="0"/>
              <a:t>As part of NFR gathering, PT team is supposed to captures </a:t>
            </a:r>
            <a:r>
              <a:rPr lang="en-US" sz="2000" dirty="0"/>
              <a:t>list of performance critical </a:t>
            </a:r>
            <a:r>
              <a:rPr lang="en-US" sz="2000" dirty="0" smtClean="0"/>
              <a:t>transactions.</a:t>
            </a:r>
          </a:p>
          <a:p>
            <a:endParaRPr lang="en-US" sz="2000" dirty="0" smtClean="0"/>
          </a:p>
          <a:p>
            <a:r>
              <a:rPr lang="en-US" sz="2000" dirty="0" smtClean="0"/>
              <a:t>What are Performance Critical Transactions:</a:t>
            </a:r>
          </a:p>
          <a:p>
            <a:pPr lvl="1"/>
            <a:r>
              <a:rPr lang="en-US" dirty="0" smtClean="0"/>
              <a:t>Transactions which are executed Frequently.</a:t>
            </a:r>
          </a:p>
          <a:p>
            <a:pPr lvl="1"/>
            <a:r>
              <a:rPr lang="en-US" dirty="0" smtClean="0"/>
              <a:t>Transactions which are critical for Business.</a:t>
            </a:r>
          </a:p>
          <a:p>
            <a:pPr lvl="1"/>
            <a:r>
              <a:rPr lang="en-US" dirty="0" smtClean="0"/>
              <a:t> Transactions that are suspected to have high resource requirements</a:t>
            </a:r>
          </a:p>
          <a:p>
            <a:endParaRPr lang="en-US" sz="2000" b="1" dirty="0"/>
          </a:p>
        </p:txBody>
      </p:sp>
    </p:spTree>
    <p:extLst>
      <p:ext uri="{BB962C8B-B14F-4D97-AF65-F5344CB8AC3E}">
        <p14:creationId xmlns:p14="http://schemas.microsoft.com/office/powerpoint/2010/main" xmlns="" val="392275800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prstGeom prst="rect">
            <a:avLst/>
          </a:prstGeom>
        </p:spPr>
        <p:txBody>
          <a:bodyPr>
            <a:normAutofit/>
          </a:bodyPr>
          <a:lstStyle/>
          <a:p>
            <a:r>
              <a:rPr lang="en-US" sz="4000" dirty="0" smtClean="0"/>
              <a:t>Transaction Details (Contd..)</a:t>
            </a:r>
            <a:endParaRPr lang="en-US" sz="4000" dirty="0"/>
          </a:p>
        </p:txBody>
      </p:sp>
      <p:sp>
        <p:nvSpPr>
          <p:cNvPr id="34819" name="Rectangle 3"/>
          <p:cNvSpPr>
            <a:spLocks noGrp="1" noChangeArrowheads="1"/>
          </p:cNvSpPr>
          <p:nvPr>
            <p:ph idx="1"/>
          </p:nvPr>
        </p:nvSpPr>
        <p:spPr>
          <a:prstGeom prst="rect">
            <a:avLst/>
          </a:prstGeom>
        </p:spPr>
        <p:txBody>
          <a:bodyPr>
            <a:normAutofit fontScale="77500" lnSpcReduction="20000"/>
          </a:bodyPr>
          <a:lstStyle/>
          <a:p>
            <a:pPr>
              <a:buNone/>
            </a:pPr>
            <a:r>
              <a:rPr lang="en-US" sz="2000" dirty="0" smtClean="0"/>
              <a:t>Example</a:t>
            </a:r>
          </a:p>
          <a:p>
            <a:pPr>
              <a:buNone/>
            </a:pPr>
            <a:r>
              <a:rPr lang="en-US" sz="2000" dirty="0" smtClean="0"/>
              <a:t>For a banking application, following transactions are critical</a:t>
            </a:r>
          </a:p>
          <a:p>
            <a:pPr>
              <a:buFont typeface="Wingdings" pitchFamily="2" charset="2"/>
              <a:buChar char="§"/>
            </a:pPr>
            <a:r>
              <a:rPr lang="en-US" sz="1600" dirty="0" smtClean="0"/>
              <a:t>Account Summary Details</a:t>
            </a:r>
          </a:p>
          <a:p>
            <a:pPr>
              <a:buFont typeface="Wingdings" pitchFamily="2" charset="2"/>
              <a:buChar char="§"/>
            </a:pPr>
            <a:r>
              <a:rPr lang="en-US" sz="1600" dirty="0" smtClean="0"/>
              <a:t>Checking Transaction History</a:t>
            </a:r>
          </a:p>
          <a:p>
            <a:pPr>
              <a:buFont typeface="Wingdings" pitchFamily="2" charset="2"/>
              <a:buChar char="§"/>
            </a:pPr>
            <a:r>
              <a:rPr lang="en-US" sz="1600" dirty="0" smtClean="0"/>
              <a:t>Balance Transfer</a:t>
            </a:r>
          </a:p>
          <a:p>
            <a:pPr>
              <a:buFont typeface="Wingdings" pitchFamily="2" charset="2"/>
              <a:buChar char="§"/>
            </a:pPr>
            <a:r>
              <a:rPr lang="en-US" sz="1600" dirty="0" smtClean="0"/>
              <a:t>Login</a:t>
            </a:r>
          </a:p>
          <a:p>
            <a:pPr>
              <a:buFont typeface="Wingdings" pitchFamily="2" charset="2"/>
              <a:buChar char="§"/>
            </a:pPr>
            <a:r>
              <a:rPr lang="en-US" sz="1600" dirty="0" smtClean="0"/>
              <a:t>Logout</a:t>
            </a:r>
          </a:p>
          <a:p>
            <a:pPr>
              <a:buNone/>
            </a:pPr>
            <a:r>
              <a:rPr lang="en-US" sz="2000" dirty="0" smtClean="0"/>
              <a:t>Following transactions are not critical</a:t>
            </a:r>
          </a:p>
          <a:p>
            <a:pPr>
              <a:buFont typeface="Wingdings" pitchFamily="2" charset="2"/>
              <a:buChar char="§"/>
            </a:pPr>
            <a:r>
              <a:rPr lang="en-US" sz="1600" dirty="0" smtClean="0"/>
              <a:t>Change Password</a:t>
            </a:r>
          </a:p>
          <a:p>
            <a:pPr>
              <a:buFont typeface="Wingdings" pitchFamily="2" charset="2"/>
              <a:buChar char="§"/>
            </a:pPr>
            <a:r>
              <a:rPr lang="en-US" sz="1600" dirty="0" smtClean="0"/>
              <a:t>Change Username</a:t>
            </a:r>
          </a:p>
          <a:p>
            <a:pPr>
              <a:buFont typeface="Wingdings" pitchFamily="2" charset="2"/>
              <a:buChar char="§"/>
            </a:pPr>
            <a:r>
              <a:rPr lang="en-US" sz="1600" dirty="0" smtClean="0"/>
              <a:t>Change Theme</a:t>
            </a:r>
          </a:p>
          <a:p>
            <a:pPr>
              <a:buFont typeface="Wingdings" pitchFamily="2" charset="2"/>
              <a:buChar char="§"/>
            </a:pPr>
            <a:r>
              <a:rPr lang="en-US" sz="1600" dirty="0" smtClean="0"/>
              <a:t>Order Checkbook</a:t>
            </a:r>
          </a:p>
          <a:p>
            <a:pPr>
              <a:buFont typeface="Wingdings" pitchFamily="2" charset="2"/>
              <a:buChar char="§"/>
            </a:pPr>
            <a:r>
              <a:rPr lang="en-US" sz="1600" dirty="0" smtClean="0"/>
              <a:t>Open a new account</a:t>
            </a:r>
          </a:p>
        </p:txBody>
      </p:sp>
    </p:spTree>
    <p:extLst>
      <p:ext uri="{BB962C8B-B14F-4D97-AF65-F5344CB8AC3E}">
        <p14:creationId xmlns:p14="http://schemas.microsoft.com/office/powerpoint/2010/main" xmlns="" val="39227580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prstGeom prst="rect">
            <a:avLst/>
          </a:prstGeom>
        </p:spPr>
        <p:txBody>
          <a:bodyPr>
            <a:normAutofit/>
          </a:bodyPr>
          <a:lstStyle/>
          <a:p>
            <a:r>
              <a:rPr lang="en-US" sz="4000" dirty="0" smtClean="0"/>
              <a:t>Scalability Related data</a:t>
            </a:r>
            <a:endParaRPr lang="en-US" sz="4000" dirty="0"/>
          </a:p>
        </p:txBody>
      </p:sp>
      <p:sp>
        <p:nvSpPr>
          <p:cNvPr id="36867" name="Rectangle 3"/>
          <p:cNvSpPr>
            <a:spLocks noGrp="1" noChangeArrowheads="1"/>
          </p:cNvSpPr>
          <p:nvPr>
            <p:ph idx="1"/>
          </p:nvPr>
        </p:nvSpPr>
        <p:spPr>
          <a:prstGeom prst="rect">
            <a:avLst/>
          </a:prstGeom>
        </p:spPr>
        <p:txBody>
          <a:bodyPr>
            <a:normAutofit lnSpcReduction="10000"/>
          </a:bodyPr>
          <a:lstStyle/>
          <a:p>
            <a:r>
              <a:rPr lang="en-US" dirty="0" smtClean="0"/>
              <a:t>Few years down the line, there is chance that user load on the application might increase because of the business growth.</a:t>
            </a:r>
          </a:p>
          <a:p>
            <a:endParaRPr lang="en-US" dirty="0" smtClean="0"/>
          </a:p>
          <a:p>
            <a:r>
              <a:rPr lang="en-US" dirty="0" smtClean="0"/>
              <a:t>Because of this increased load, the performance of the application might get affected.</a:t>
            </a:r>
          </a:p>
          <a:p>
            <a:endParaRPr lang="en-US" dirty="0" smtClean="0"/>
          </a:p>
          <a:p>
            <a:r>
              <a:rPr lang="en-US" dirty="0" smtClean="0"/>
              <a:t>So, performance Testing team is supposed to capture the future user volume growth.</a:t>
            </a:r>
          </a:p>
          <a:p>
            <a:endParaRPr lang="en-US" dirty="0" smtClean="0"/>
          </a:p>
          <a:p>
            <a:pPr>
              <a:buNone/>
            </a:pPr>
            <a:r>
              <a:rPr lang="en-US" dirty="0" smtClean="0"/>
              <a:t>Example</a:t>
            </a:r>
          </a:p>
          <a:p>
            <a:r>
              <a:rPr lang="en-GB" dirty="0" smtClean="0"/>
              <a:t>There is a 100% increase in user load annually.</a:t>
            </a:r>
            <a:endParaRPr lang="en-US" dirty="0" smtClean="0"/>
          </a:p>
        </p:txBody>
      </p:sp>
    </p:spTree>
    <p:extLst>
      <p:ext uri="{BB962C8B-B14F-4D97-AF65-F5344CB8AC3E}">
        <p14:creationId xmlns:p14="http://schemas.microsoft.com/office/powerpoint/2010/main" xmlns="" val="233400019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prstGeom prst="rect">
            <a:avLst/>
          </a:prstGeom>
        </p:spPr>
        <p:txBody>
          <a:bodyPr>
            <a:normAutofit/>
          </a:bodyPr>
          <a:lstStyle/>
          <a:p>
            <a:r>
              <a:rPr lang="en-US" sz="4000" dirty="0" smtClean="0"/>
              <a:t>Workload Related data</a:t>
            </a:r>
            <a:endParaRPr lang="en-US" sz="4000" dirty="0"/>
          </a:p>
        </p:txBody>
      </p:sp>
      <p:sp>
        <p:nvSpPr>
          <p:cNvPr id="37891" name="Rectangle 3"/>
          <p:cNvSpPr>
            <a:spLocks noGrp="1" noChangeArrowheads="1"/>
          </p:cNvSpPr>
          <p:nvPr>
            <p:ph idx="1"/>
          </p:nvPr>
        </p:nvSpPr>
        <p:spPr>
          <a:prstGeom prst="rect">
            <a:avLst/>
          </a:prstGeom>
        </p:spPr>
        <p:txBody>
          <a:bodyPr>
            <a:normAutofit/>
          </a:bodyPr>
          <a:lstStyle/>
          <a:p>
            <a:r>
              <a:rPr lang="en-US" sz="1600" dirty="0" smtClean="0"/>
              <a:t>Application usage patterns and volumes for each performance Critical Transaction is captured as part of this model.</a:t>
            </a:r>
          </a:p>
          <a:p>
            <a:r>
              <a:rPr lang="en-US" sz="1600" dirty="0" smtClean="0"/>
              <a:t>This data is identified by</a:t>
            </a:r>
          </a:p>
          <a:p>
            <a:pPr lvl="1"/>
            <a:r>
              <a:rPr lang="en-US" sz="1600" dirty="0" smtClean="0"/>
              <a:t>Interviewing Clients</a:t>
            </a:r>
          </a:p>
          <a:p>
            <a:pPr lvl="1"/>
            <a:r>
              <a:rPr lang="en-US" sz="1600" dirty="0" smtClean="0"/>
              <a:t>Analyzing existing logs</a:t>
            </a:r>
          </a:p>
          <a:p>
            <a:pPr marL="342900" lvl="1" indent="-342900"/>
            <a:r>
              <a:rPr lang="en-US" sz="1600" dirty="0" smtClean="0"/>
              <a:t>Example</a:t>
            </a:r>
          </a:p>
          <a:p>
            <a:endParaRPr lang="en-US" sz="1600" dirty="0" smtClean="0"/>
          </a:p>
          <a:p>
            <a:endParaRPr lang="en-US" sz="1600" dirty="0" smtClean="0"/>
          </a:p>
        </p:txBody>
      </p:sp>
      <p:pic>
        <p:nvPicPr>
          <p:cNvPr id="275457" name="Picture 1"/>
          <p:cNvPicPr>
            <a:picLocks noChangeAspect="1" noChangeArrowheads="1"/>
          </p:cNvPicPr>
          <p:nvPr/>
        </p:nvPicPr>
        <p:blipFill>
          <a:blip r:embed="rId3"/>
          <a:srcRect/>
          <a:stretch>
            <a:fillRect/>
          </a:stretch>
        </p:blipFill>
        <p:spPr bwMode="auto">
          <a:xfrm>
            <a:off x="2844800" y="3429000"/>
            <a:ext cx="4562475" cy="2324100"/>
          </a:xfrm>
          <a:prstGeom prst="rect">
            <a:avLst/>
          </a:prstGeom>
          <a:noFill/>
          <a:ln w="9525">
            <a:noFill/>
            <a:miter lim="800000"/>
            <a:headEnd/>
            <a:tailEnd/>
          </a:ln>
          <a:effectLst/>
        </p:spPr>
      </p:pic>
    </p:spTree>
    <p:extLst>
      <p:ext uri="{BB962C8B-B14F-4D97-AF65-F5344CB8AC3E}">
        <p14:creationId xmlns:p14="http://schemas.microsoft.com/office/powerpoint/2010/main" xmlns="" val="212397008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prstGeom prst="rect">
            <a:avLst/>
          </a:prstGeom>
        </p:spPr>
        <p:txBody>
          <a:bodyPr>
            <a:normAutofit/>
          </a:bodyPr>
          <a:lstStyle/>
          <a:p>
            <a:r>
              <a:rPr lang="en-US" sz="3200" dirty="0" smtClean="0"/>
              <a:t>Data related to response times and other metrics</a:t>
            </a:r>
            <a:endParaRPr lang="en-US" sz="3200" dirty="0"/>
          </a:p>
        </p:txBody>
      </p:sp>
      <p:sp>
        <p:nvSpPr>
          <p:cNvPr id="39939" name="Rectangle 3"/>
          <p:cNvSpPr>
            <a:spLocks noGrp="1" noChangeArrowheads="1"/>
          </p:cNvSpPr>
          <p:nvPr>
            <p:ph idx="1"/>
          </p:nvPr>
        </p:nvSpPr>
        <p:spPr>
          <a:prstGeom prst="rect">
            <a:avLst/>
          </a:prstGeom>
        </p:spPr>
        <p:txBody>
          <a:bodyPr>
            <a:noAutofit/>
          </a:bodyPr>
          <a:lstStyle/>
          <a:p>
            <a:r>
              <a:rPr lang="en-US" sz="1800" dirty="0" smtClean="0"/>
              <a:t>As part of NFR Collection, Performance Testing Team is suppose to capture Response Time (RT) related data.</a:t>
            </a:r>
          </a:p>
          <a:p>
            <a:endParaRPr lang="en-US" sz="1800" dirty="0" smtClean="0"/>
          </a:p>
          <a:p>
            <a:r>
              <a:rPr lang="en-US" sz="1800" dirty="0" smtClean="0"/>
              <a:t>After the Performance test execution, the test results are compared with the SLA to determine if the application meets performance expectations</a:t>
            </a:r>
          </a:p>
          <a:p>
            <a:r>
              <a:rPr lang="en-US" sz="1800" dirty="0" smtClean="0"/>
              <a:t> Examples - </a:t>
            </a:r>
          </a:p>
          <a:p>
            <a:pPr lvl="1"/>
            <a:r>
              <a:rPr lang="en-US" sz="1800" dirty="0" smtClean="0"/>
              <a:t>When application is subjected to 1000 concurrent user load, “Login” transaction should not take more then 2 seconds to complete</a:t>
            </a:r>
          </a:p>
          <a:p>
            <a:pPr lvl="1"/>
            <a:r>
              <a:rPr lang="en-US" sz="1800" dirty="0" smtClean="0"/>
              <a:t>When application is subjected to 1000 concurrent user load, CPU utilization of the </a:t>
            </a:r>
            <a:r>
              <a:rPr lang="en-US" sz="1800" dirty="0" err="1" smtClean="0"/>
              <a:t>WebApp</a:t>
            </a:r>
            <a:r>
              <a:rPr lang="en-US" sz="1800" dirty="0" smtClean="0"/>
              <a:t> Server should never cross 60%.</a:t>
            </a:r>
          </a:p>
        </p:txBody>
      </p:sp>
    </p:spTree>
    <p:extLst>
      <p:ext uri="{BB962C8B-B14F-4D97-AF65-F5344CB8AC3E}">
        <p14:creationId xmlns:p14="http://schemas.microsoft.com/office/powerpoint/2010/main" xmlns="" val="239821347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sz="4000" dirty="0" smtClean="0"/>
              <a:t>DB Data</a:t>
            </a:r>
            <a:endParaRPr lang="en-US" sz="4000" dirty="0"/>
          </a:p>
        </p:txBody>
      </p:sp>
      <p:sp>
        <p:nvSpPr>
          <p:cNvPr id="41987" name="Rectangle 3"/>
          <p:cNvSpPr>
            <a:spLocks noGrp="1" noChangeArrowheads="1"/>
          </p:cNvSpPr>
          <p:nvPr>
            <p:ph idx="1"/>
          </p:nvPr>
        </p:nvSpPr>
        <p:spPr/>
        <p:txBody>
          <a:bodyPr>
            <a:normAutofit/>
          </a:bodyPr>
          <a:lstStyle/>
          <a:p>
            <a:r>
              <a:rPr lang="en-US" dirty="0" smtClean="0"/>
              <a:t>Database volumes affect round times for operations that access the database</a:t>
            </a:r>
          </a:p>
          <a:p>
            <a:endParaRPr lang="en-US" dirty="0" smtClean="0"/>
          </a:p>
          <a:p>
            <a:r>
              <a:rPr lang="en-US" dirty="0" smtClean="0"/>
              <a:t>To simulate realistic load on the application the DB tables should be loaded with sufficient number of records</a:t>
            </a:r>
          </a:p>
          <a:p>
            <a:endParaRPr lang="en-US" dirty="0" smtClean="0"/>
          </a:p>
          <a:p>
            <a:r>
              <a:rPr lang="en-US" dirty="0" smtClean="0"/>
              <a:t>The data retention model is used to capture the key DB tables and estimated number of records in each of these tables</a:t>
            </a:r>
          </a:p>
          <a:p>
            <a:endParaRPr lang="en-US" dirty="0" smtClean="0"/>
          </a:p>
          <a:p>
            <a:r>
              <a:rPr lang="en-US" dirty="0" smtClean="0"/>
              <a:t>All this data will help in simulating realistic database volumes during test execution</a:t>
            </a:r>
          </a:p>
        </p:txBody>
      </p:sp>
      <p:sp>
        <p:nvSpPr>
          <p:cNvPr id="4" name="Slide Number Placeholder 3"/>
          <p:cNvSpPr>
            <a:spLocks noGrp="1"/>
          </p:cNvSpPr>
          <p:nvPr>
            <p:ph type="sldNum" sz="quarter" idx="12"/>
          </p:nvPr>
        </p:nvSpPr>
        <p:spPr/>
        <p:txBody>
          <a:bodyPr/>
          <a:lstStyle/>
          <a:p>
            <a:fld id="{BE9BD0B8-9908-4EEE-881F-E558D491F5FB}" type="slidenum">
              <a:rPr lang="en-US" smtClean="0"/>
              <a:pPr/>
              <a:t>45</a:t>
            </a:fld>
            <a:endParaRPr lang="en-US" dirty="0"/>
          </a:p>
        </p:txBody>
      </p:sp>
    </p:spTree>
    <p:extLst>
      <p:ext uri="{BB962C8B-B14F-4D97-AF65-F5344CB8AC3E}">
        <p14:creationId xmlns="" xmlns:p14="http://schemas.microsoft.com/office/powerpoint/2010/main" val="20821847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pPr algn="ctr"/>
            <a:r>
              <a:rPr lang="en-US" sz="8000" dirty="0" err="1" smtClean="0"/>
              <a:t>LoadRunner</a:t>
            </a:r>
            <a:endParaRPr lang="en-US" sz="8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88112" y="526377"/>
            <a:ext cx="442586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Components of LR</a:t>
            </a:r>
          </a:p>
        </p:txBody>
      </p:sp>
      <p:sp>
        <p:nvSpPr>
          <p:cNvPr id="5" name="Rectangle 4"/>
          <p:cNvSpPr/>
          <p:nvPr/>
        </p:nvSpPr>
        <p:spPr>
          <a:xfrm>
            <a:off x="6096000" y="1252837"/>
            <a:ext cx="5554915" cy="169642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Virtual User Generator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Controller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Analyzer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Load Generator</a:t>
            </a:r>
          </a:p>
        </p:txBody>
      </p:sp>
    </p:spTree>
    <p:extLst>
      <p:ext uri="{BB962C8B-B14F-4D97-AF65-F5344CB8AC3E}">
        <p14:creationId xmlns="" xmlns:p14="http://schemas.microsoft.com/office/powerpoint/2010/main" val="1868761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296437" y="605204"/>
            <a:ext cx="541753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Virtual User Generator (VuGen)</a:t>
            </a:r>
          </a:p>
        </p:txBody>
      </p:sp>
      <p:sp>
        <p:nvSpPr>
          <p:cNvPr id="5" name="Rectangle 4"/>
          <p:cNvSpPr/>
          <p:nvPr/>
        </p:nvSpPr>
        <p:spPr>
          <a:xfrm>
            <a:off x="6096000" y="1252837"/>
            <a:ext cx="5554915" cy="3539880"/>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VuGen is the main component of LR which is used to create scripts to simulate user actions on the AUT.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Scripts are created in C language of JavaScript Language.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The scripts are usually generated by recording the events between client and server.</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VuGen component provides the Performance Tester with the replay option.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Note: Scripts are executed using VuGen for not applying the load. It is done only for debugging purpose. </a:t>
            </a:r>
          </a:p>
        </p:txBody>
      </p:sp>
    </p:spTree>
    <p:extLst>
      <p:ext uri="{BB962C8B-B14F-4D97-AF65-F5344CB8AC3E}">
        <p14:creationId xmlns="" xmlns:p14="http://schemas.microsoft.com/office/powerpoint/2010/main" val="3639642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868993" y="510611"/>
            <a:ext cx="378192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Controller</a:t>
            </a:r>
          </a:p>
        </p:txBody>
      </p:sp>
      <p:sp>
        <p:nvSpPr>
          <p:cNvPr id="5" name="Rectangle 4"/>
          <p:cNvSpPr/>
          <p:nvPr/>
        </p:nvSpPr>
        <p:spPr>
          <a:xfrm>
            <a:off x="6096000" y="1252837"/>
            <a:ext cx="5554915" cy="250779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b="1" dirty="0" smtClean="0">
                <a:solidFill>
                  <a:sysClr val="windowText" lastClr="000000"/>
                </a:solidFill>
              </a:rPr>
              <a:t>Controller is configured to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Number of Vusers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Number of scripts to be executed.</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Number of LG’s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Design Ramp up and ramp down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Define the group name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37360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lstStyle/>
          <a:p>
            <a:r>
              <a:rPr lang="en-US" dirty="0" smtClean="0"/>
              <a:t>What is Performance Testing</a:t>
            </a:r>
            <a:endParaRPr lang="en-US" dirty="0"/>
          </a:p>
        </p:txBody>
      </p:sp>
      <p:sp>
        <p:nvSpPr>
          <p:cNvPr id="4" name="Rounded Rectangle 3"/>
          <p:cNvSpPr/>
          <p:nvPr/>
        </p:nvSpPr>
        <p:spPr>
          <a:xfrm>
            <a:off x="7189075" y="2648608"/>
            <a:ext cx="2490952" cy="2790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Under test</a:t>
            </a:r>
          </a:p>
          <a:p>
            <a:pPr algn="ctr"/>
            <a:endParaRPr lang="en-US" dirty="0" smtClean="0"/>
          </a:p>
          <a:p>
            <a:pPr algn="ctr"/>
            <a:r>
              <a:rPr lang="en-US" dirty="0" smtClean="0"/>
              <a:t>(Lets assume Gmail application)</a:t>
            </a:r>
            <a:endParaRPr lang="en-US" dirty="0"/>
          </a:p>
        </p:txBody>
      </p:sp>
      <p:sp>
        <p:nvSpPr>
          <p:cNvPr id="8" name="Smiley Face 7"/>
          <p:cNvSpPr/>
          <p:nvPr/>
        </p:nvSpPr>
        <p:spPr>
          <a:xfrm>
            <a:off x="5265683" y="2096817"/>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5244661" y="5355023"/>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5270937" y="4482666"/>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5328745" y="3720664"/>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5276192" y="2864071"/>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ket 14"/>
          <p:cNvSpPr/>
          <p:nvPr/>
        </p:nvSpPr>
        <p:spPr>
          <a:xfrm>
            <a:off x="4855779" y="2286001"/>
            <a:ext cx="236483" cy="359453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rot="10800000" flipV="1">
            <a:off x="3972913" y="3831019"/>
            <a:ext cx="756745" cy="31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112581" y="2995450"/>
            <a:ext cx="1718441" cy="1939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Creating the load on the application</a:t>
            </a:r>
            <a:endParaRPr lang="en-US" dirty="0"/>
          </a:p>
        </p:txBody>
      </p:sp>
      <p:cxnSp>
        <p:nvCxnSpPr>
          <p:cNvPr id="21" name="Straight Arrow Connector 20"/>
          <p:cNvCxnSpPr/>
          <p:nvPr/>
        </p:nvCxnSpPr>
        <p:spPr>
          <a:xfrm rot="16200000" flipH="1">
            <a:off x="6274677" y="2380593"/>
            <a:ext cx="788275" cy="693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06207" y="3216166"/>
            <a:ext cx="662152" cy="189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243146" y="4114800"/>
            <a:ext cx="756745" cy="1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285189" y="4724400"/>
            <a:ext cx="756745" cy="1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206361" y="5360276"/>
            <a:ext cx="903889" cy="3731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Bent Arrow 34"/>
          <p:cNvSpPr/>
          <p:nvPr/>
        </p:nvSpPr>
        <p:spPr>
          <a:xfrm>
            <a:off x="7866994" y="1040526"/>
            <a:ext cx="788276" cy="12297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ardrop 35"/>
          <p:cNvSpPr/>
          <p:nvPr/>
        </p:nvSpPr>
        <p:spPr>
          <a:xfrm>
            <a:off x="8749864" y="204951"/>
            <a:ext cx="2680137" cy="203375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Performance of application</a:t>
            </a:r>
            <a:endParaRPr lang="en-US"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par>
                                <p:cTn id="30" presetID="3" presetClass="entr" presetSubtype="1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par>
                                <p:cTn id="39" presetID="3" presetClass="entr" presetSubtype="1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linds(horizontal)">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linds(horizontal)">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mph" presetSubtype="0" fill="hold" grpId="1" nodeType="clickEffect">
                                  <p:stCondLst>
                                    <p:cond delay="0"/>
                                  </p:stCondLst>
                                  <p:childTnLst>
                                    <p:animScale>
                                      <p:cBhvr>
                                        <p:cTn id="60" dur="2000" fill="hold"/>
                                        <p:tgtEl>
                                          <p:spTgt spid="19"/>
                                        </p:tgtEl>
                                      </p:cBhvr>
                                      <p:by x="150000" y="150000"/>
                                    </p:animScale>
                                  </p:childTnLst>
                                </p:cTn>
                              </p:par>
                            </p:childTnLst>
                          </p:cTn>
                        </p:par>
                      </p:childTnLst>
                    </p:cTn>
                  </p:par>
                  <p:par>
                    <p:cTn id="61" fill="hold">
                      <p:stCondLst>
                        <p:cond delay="indefinite"/>
                      </p:stCondLst>
                      <p:childTnLst>
                        <p:par>
                          <p:cTn id="62" fill="hold">
                            <p:stCondLst>
                              <p:cond delay="0"/>
                            </p:stCondLst>
                            <p:childTnLst>
                              <p:par>
                                <p:cTn id="63" presetID="8" presetClass="entr" presetSubtype="16"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diamond(in)">
                                      <p:cBhvr>
                                        <p:cTn id="65" dur="20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ppt_x"/>
                                          </p:val>
                                        </p:tav>
                                        <p:tav tm="100000">
                                          <p:val>
                                            <p:strVal val="#ppt_x"/>
                                          </p:val>
                                        </p:tav>
                                      </p:tavLst>
                                    </p:anim>
                                    <p:anim calcmode="lin" valueType="num">
                                      <p:cBhvr additive="base">
                                        <p:cTn id="7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8" presetClass="emph" presetSubtype="0" fill="hold" grpId="1" nodeType="clickEffect">
                                  <p:stCondLst>
                                    <p:cond delay="0"/>
                                  </p:stCondLst>
                                  <p:childTnLst>
                                    <p:animRot by="21600000">
                                      <p:cBhvr>
                                        <p:cTn id="75" dur="2000" fill="hold"/>
                                        <p:tgtEl>
                                          <p:spTgt spid="36"/>
                                        </p:tgtEl>
                                        <p:attrNameLst>
                                          <p:attrName>r</p:attrName>
                                        </p:attrNameLst>
                                      </p:cBhvr>
                                    </p:animRo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2" nodeType="clickEffect">
                                  <p:stCondLst>
                                    <p:cond delay="0"/>
                                  </p:stCondLst>
                                  <p:childTnLst>
                                    <p:animScale>
                                      <p:cBhvr>
                                        <p:cTn id="79" dur="2000" fill="hold"/>
                                        <p:tgtEl>
                                          <p:spTgt spid="3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5" grpId="0" animBg="1"/>
      <p:bldP spid="19" grpId="0" animBg="1"/>
      <p:bldP spid="19" grpId="1" animBg="1"/>
      <p:bldP spid="35" grpId="0" animBg="1"/>
      <p:bldP spid="36" grpId="0" animBg="1"/>
      <p:bldP spid="36" grpId="1" animBg="1"/>
      <p:bldP spid="36" grpId="2"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319418" y="479080"/>
            <a:ext cx="428419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Load Generator</a:t>
            </a:r>
            <a:br>
              <a:rPr lang="en-US" sz="2800" dirty="0">
                <a:latin typeface="Calibri (Headings)"/>
              </a:rPr>
            </a:br>
            <a:endParaRPr lang="en-US" sz="2800" dirty="0">
              <a:latin typeface="Calibri (Headings)"/>
            </a:endParaRPr>
          </a:p>
        </p:txBody>
      </p:sp>
      <p:sp>
        <p:nvSpPr>
          <p:cNvPr id="5" name="Rectangle 4"/>
          <p:cNvSpPr/>
          <p:nvPr/>
        </p:nvSpPr>
        <p:spPr>
          <a:xfrm>
            <a:off x="6096000" y="1252837"/>
            <a:ext cx="5554915" cy="316150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Load Generators are systems that will create Virtual users.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Depending on the hardware configuration of the LG, number of Vusers generated by LG changes.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Consider a case, where LG memory is 500 MB. Since each Vusers is required to have 2.3 MB of memory,  this LG can support 220 Vusers (Approx)</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In the above case, we might require 5 LG’s to get a Vusers load of 1000 users</a:t>
            </a:r>
          </a:p>
        </p:txBody>
      </p:sp>
    </p:spTree>
    <p:extLst>
      <p:ext uri="{BB962C8B-B14F-4D97-AF65-F5344CB8AC3E}">
        <p14:creationId xmlns="" xmlns:p14="http://schemas.microsoft.com/office/powerpoint/2010/main" val="554652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429778" y="463315"/>
            <a:ext cx="428419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Load Generator</a:t>
            </a:r>
            <a:br>
              <a:rPr lang="en-US" sz="2800" dirty="0">
                <a:latin typeface="Calibri (Headings)"/>
              </a:rPr>
            </a:br>
            <a:endParaRPr lang="en-US" sz="2800" dirty="0">
              <a:latin typeface="Calibri (Headings)"/>
            </a:endParaRPr>
          </a:p>
        </p:txBody>
      </p:sp>
      <p:sp>
        <p:nvSpPr>
          <p:cNvPr id="5" name="Rectangle 4"/>
          <p:cNvSpPr/>
          <p:nvPr/>
        </p:nvSpPr>
        <p:spPr>
          <a:xfrm>
            <a:off x="6096000" y="1252837"/>
            <a:ext cx="5554915" cy="250779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Controller component of LR has the ability to control multiple load generators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Also remember that your Vusers scripts will be downloaded to LG machines during the scenario execution. So, results needs to be collated by controller from all the LG’s after the execution.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User needs to have the appropriate license to access Load Generator and Controller</a:t>
            </a:r>
          </a:p>
        </p:txBody>
      </p:sp>
    </p:spTree>
    <p:extLst>
      <p:ext uri="{BB962C8B-B14F-4D97-AF65-F5344CB8AC3E}">
        <p14:creationId xmlns="" xmlns:p14="http://schemas.microsoft.com/office/powerpoint/2010/main" val="5193078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856113" y="384487"/>
            <a:ext cx="37948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Analyzer</a:t>
            </a:r>
          </a:p>
        </p:txBody>
      </p:sp>
      <p:sp>
        <p:nvSpPr>
          <p:cNvPr id="5" name="Rectangle 4"/>
          <p:cNvSpPr/>
          <p:nvPr/>
        </p:nvSpPr>
        <p:spPr>
          <a:xfrm>
            <a:off x="6096000" y="1252837"/>
            <a:ext cx="5554915" cy="147748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This component will provide the Test Results.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On further analysis of this test results, one can identify Performance Bottlenecks of the Application Under Test.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Test report can also be prepared using this component.</a:t>
            </a:r>
          </a:p>
        </p:txBody>
      </p:sp>
    </p:spTree>
    <p:extLst>
      <p:ext uri="{BB962C8B-B14F-4D97-AF65-F5344CB8AC3E}">
        <p14:creationId xmlns="" xmlns:p14="http://schemas.microsoft.com/office/powerpoint/2010/main" val="3713409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30709" y="3546385"/>
            <a:ext cx="1973184"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p:cNvSpPr txBox="1"/>
          <p:nvPr/>
        </p:nvSpPr>
        <p:spPr>
          <a:xfrm>
            <a:off x="2123543" y="1761966"/>
            <a:ext cx="7498679" cy="2062103"/>
          </a:xfrm>
          <a:prstGeom prst="rect">
            <a:avLst/>
          </a:prstGeom>
          <a:solidFill>
            <a:schemeClr val="lt1"/>
          </a:solidFill>
        </p:spPr>
        <p:txBody>
          <a:bodyPr wrap="square" rtlCol="0">
            <a:spAutoFit/>
          </a:bodyPr>
          <a:lstStyle/>
          <a:p>
            <a:pPr algn="ctr"/>
            <a:r>
              <a:rPr lang="en-US" sz="3200" b="1" dirty="0" err="1">
                <a:solidFill>
                  <a:srgbClr val="4AAF80"/>
                </a:solidFill>
                <a:latin typeface="Calibri (Headings)"/>
              </a:rPr>
              <a:t>LoadRunner</a:t>
            </a:r>
            <a:r>
              <a:rPr lang="en-US" sz="3200" b="1" dirty="0">
                <a:solidFill>
                  <a:srgbClr val="4AAF80"/>
                </a:solidFill>
                <a:latin typeface="Calibri (Headings)"/>
              </a:rPr>
              <a:t> Architecture </a:t>
            </a:r>
          </a:p>
          <a:p>
            <a:pPr algn="ctr"/>
            <a:r>
              <a:rPr lang="en-US" sz="3200" b="1" dirty="0">
                <a:solidFill>
                  <a:srgbClr val="4AAF80"/>
                </a:solidFill>
                <a:latin typeface="Calibri (Headings)"/>
              </a:rPr>
              <a:t>&amp;</a:t>
            </a:r>
          </a:p>
          <a:p>
            <a:pPr algn="ctr"/>
            <a:r>
              <a:rPr lang="en-US" sz="3200" b="1" dirty="0">
                <a:solidFill>
                  <a:srgbClr val="4AAF80"/>
                </a:solidFill>
                <a:latin typeface="Calibri (Headings)"/>
              </a:rPr>
              <a:t>Installation</a:t>
            </a:r>
          </a:p>
          <a:p>
            <a:pPr algn="ctr"/>
            <a:endParaRPr lang="en-US" sz="3200" b="1" dirty="0" smtClean="0">
              <a:solidFill>
                <a:srgbClr val="4AAF80"/>
              </a:solidFill>
              <a:latin typeface="Calibri (Headings)"/>
            </a:endParaRPr>
          </a:p>
        </p:txBody>
      </p:sp>
    </p:spTree>
    <p:extLst>
      <p:ext uri="{BB962C8B-B14F-4D97-AF65-F5344CB8AC3E}">
        <p14:creationId xmlns="" xmlns:p14="http://schemas.microsoft.com/office/powerpoint/2010/main" val="3544036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504166" y="456168"/>
            <a:ext cx="4194044"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LR Architecture</a:t>
            </a:r>
          </a:p>
        </p:txBody>
      </p:sp>
      <p:pic>
        <p:nvPicPr>
          <p:cNvPr id="6" name="Picture 1"/>
          <p:cNvPicPr>
            <a:picLocks noChangeAspect="1" noChangeArrowheads="1"/>
          </p:cNvPicPr>
          <p:nvPr/>
        </p:nvPicPr>
        <p:blipFill>
          <a:blip r:embed="rId2"/>
          <a:srcRect/>
          <a:stretch>
            <a:fillRect/>
          </a:stretch>
        </p:blipFill>
        <p:spPr bwMode="auto">
          <a:xfrm>
            <a:off x="5587959" y="2104953"/>
            <a:ext cx="5552591" cy="3093798"/>
          </a:xfrm>
          <a:prstGeom prst="rect">
            <a:avLst/>
          </a:prstGeom>
          <a:noFill/>
          <a:ln w="28575">
            <a:solidFill>
              <a:srgbClr val="38AB85"/>
            </a:solidFill>
            <a:miter lim="800000"/>
            <a:headEnd/>
            <a:tailEnd/>
          </a:ln>
          <a:effectLst/>
        </p:spPr>
      </p:pic>
    </p:spTree>
    <p:extLst>
      <p:ext uri="{BB962C8B-B14F-4D97-AF65-F5344CB8AC3E}">
        <p14:creationId xmlns="" xmlns:p14="http://schemas.microsoft.com/office/powerpoint/2010/main" val="11840888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655046" y="668267"/>
            <a:ext cx="702739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Where to install LoadRunner components?</a:t>
            </a:r>
          </a:p>
        </p:txBody>
      </p:sp>
      <p:sp>
        <p:nvSpPr>
          <p:cNvPr id="5" name="Rectangle 4"/>
          <p:cNvSpPr/>
          <p:nvPr/>
        </p:nvSpPr>
        <p:spPr>
          <a:xfrm>
            <a:off x="5510784" y="1216261"/>
            <a:ext cx="5554915" cy="373128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In a real time set-up..</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Vugen is installed on the performance tester’s machine / desktop.</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Controller &amp; LG’s are installed on different windows machines / servers. </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Note: Each LG requires a separate machine</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Analysis is installed on the performance tester’s machine / desktop.</a:t>
            </a:r>
          </a:p>
          <a:p>
            <a:pPr marL="285750" indent="-285750">
              <a:lnSpc>
                <a:spcPct val="90000"/>
              </a:lnSpc>
              <a:buFont typeface="Arial" panose="020B0604020202020204" pitchFamily="34" charset="0"/>
              <a:buChar char="•"/>
            </a:pPr>
            <a:endParaRPr lang="en-US" sz="1600" b="1"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For our session..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All the components are installed on your desktop</a:t>
            </a:r>
          </a:p>
        </p:txBody>
      </p:sp>
    </p:spTree>
    <p:extLst>
      <p:ext uri="{BB962C8B-B14F-4D97-AF65-F5344CB8AC3E}">
        <p14:creationId xmlns="" xmlns:p14="http://schemas.microsoft.com/office/powerpoint/2010/main" val="31013300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022317" y="463315"/>
            <a:ext cx="867589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Identify hardware and </a:t>
            </a:r>
            <a:r>
              <a:rPr lang="en-US" sz="2800" dirty="0" smtClean="0">
                <a:latin typeface="Calibri (Headings)"/>
              </a:rPr>
              <a:t>software needed </a:t>
            </a:r>
            <a:r>
              <a:rPr lang="en-US" sz="2800" dirty="0">
                <a:latin typeface="Calibri (Headings)"/>
              </a:rPr>
              <a:t>for installation</a:t>
            </a:r>
            <a:br>
              <a:rPr lang="en-US" sz="2800" dirty="0">
                <a:latin typeface="Calibri (Headings)"/>
              </a:rPr>
            </a:br>
            <a:endParaRPr lang="en-US" sz="2800" dirty="0">
              <a:latin typeface="Calibri (Headings)"/>
            </a:endParaRPr>
          </a:p>
        </p:txBody>
      </p:sp>
      <p:pic>
        <p:nvPicPr>
          <p:cNvPr id="3" name="Picture 2"/>
          <p:cNvPicPr>
            <a:picLocks noChangeAspect="1"/>
          </p:cNvPicPr>
          <p:nvPr/>
        </p:nvPicPr>
        <p:blipFill>
          <a:blip r:embed="rId2"/>
          <a:stretch>
            <a:fillRect/>
          </a:stretch>
        </p:blipFill>
        <p:spPr>
          <a:xfrm>
            <a:off x="5443135" y="1366458"/>
            <a:ext cx="6192012" cy="3629541"/>
          </a:xfrm>
          <a:prstGeom prst="rect">
            <a:avLst/>
          </a:prstGeom>
        </p:spPr>
      </p:pic>
    </p:spTree>
    <p:extLst>
      <p:ext uri="{BB962C8B-B14F-4D97-AF65-F5344CB8AC3E}">
        <p14:creationId xmlns="" xmlns:p14="http://schemas.microsoft.com/office/powerpoint/2010/main" val="15659523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88112" y="463315"/>
            <a:ext cx="442586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6096000" y="1252836"/>
            <a:ext cx="5554915" cy="402750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LR can be downloaded from following link</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a:lnSpc>
                <a:spcPct val="90000"/>
              </a:lnSpc>
            </a:pPr>
            <a:r>
              <a:rPr lang="en-US" sz="1600" dirty="0" smtClean="0">
                <a:solidFill>
                  <a:srgbClr val="0070C0"/>
                </a:solidFill>
              </a:rPr>
              <a:t>http://www8.hp.com/us/en/software-solutions/loadrunner-load-testing/try-now.html</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Select Free trail</a:t>
            </a:r>
          </a:p>
        </p:txBody>
      </p:sp>
      <p:pic>
        <p:nvPicPr>
          <p:cNvPr id="7" name="Picture 2"/>
          <p:cNvPicPr>
            <a:picLocks noChangeAspect="1" noChangeArrowheads="1"/>
          </p:cNvPicPr>
          <p:nvPr/>
        </p:nvPicPr>
        <p:blipFill>
          <a:blip r:embed="rId2"/>
          <a:srcRect/>
          <a:stretch>
            <a:fillRect/>
          </a:stretch>
        </p:blipFill>
        <p:spPr bwMode="auto">
          <a:xfrm>
            <a:off x="6210823" y="2717444"/>
            <a:ext cx="5325268" cy="2537137"/>
          </a:xfrm>
          <a:prstGeom prst="rect">
            <a:avLst/>
          </a:prstGeom>
          <a:noFill/>
          <a:ln w="9525">
            <a:noFill/>
            <a:miter lim="800000"/>
            <a:headEnd/>
            <a:tailEnd/>
          </a:ln>
          <a:effectLst/>
        </p:spPr>
      </p:pic>
    </p:spTree>
    <p:extLst>
      <p:ext uri="{BB962C8B-B14F-4D97-AF65-F5344CB8AC3E}">
        <p14:creationId xmlns="" xmlns:p14="http://schemas.microsoft.com/office/powerpoint/2010/main" val="13328975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40816" y="368721"/>
            <a:ext cx="442586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6159061" y="1442023"/>
            <a:ext cx="5554915" cy="311310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Complete the sign up process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Download starts </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pic>
        <p:nvPicPr>
          <p:cNvPr id="9" name="Picture 3"/>
          <p:cNvPicPr>
            <a:picLocks noChangeAspect="1" noChangeArrowheads="1"/>
          </p:cNvPicPr>
          <p:nvPr/>
        </p:nvPicPr>
        <p:blipFill>
          <a:blip r:embed="rId2"/>
          <a:srcRect/>
          <a:stretch>
            <a:fillRect/>
          </a:stretch>
        </p:blipFill>
        <p:spPr bwMode="auto">
          <a:xfrm>
            <a:off x="6216844" y="2535692"/>
            <a:ext cx="5313227" cy="1727216"/>
          </a:xfrm>
          <a:prstGeom prst="rect">
            <a:avLst/>
          </a:prstGeom>
          <a:noFill/>
          <a:ln w="9525">
            <a:noFill/>
            <a:miter lim="800000"/>
            <a:headEnd/>
            <a:tailEnd/>
          </a:ln>
          <a:effectLst/>
        </p:spPr>
      </p:pic>
    </p:spTree>
    <p:extLst>
      <p:ext uri="{BB962C8B-B14F-4D97-AF65-F5344CB8AC3E}">
        <p14:creationId xmlns="" xmlns:p14="http://schemas.microsoft.com/office/powerpoint/2010/main" val="22424770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09285" y="668267"/>
            <a:ext cx="442586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6096000" y="1252838"/>
            <a:ext cx="5554915" cy="315173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Browse to DVD folder and Double click on set-up file to start the installation</a:t>
            </a:r>
          </a:p>
        </p:txBody>
      </p:sp>
      <p:pic>
        <p:nvPicPr>
          <p:cNvPr id="6" name="Picture 4"/>
          <p:cNvPicPr>
            <a:picLocks noChangeAspect="1" noChangeArrowheads="1"/>
          </p:cNvPicPr>
          <p:nvPr/>
        </p:nvPicPr>
        <p:blipFill>
          <a:blip r:embed="rId2"/>
          <a:srcRect/>
          <a:stretch>
            <a:fillRect/>
          </a:stretch>
        </p:blipFill>
        <p:spPr bwMode="auto">
          <a:xfrm>
            <a:off x="6593810" y="2202289"/>
            <a:ext cx="4559295" cy="1983346"/>
          </a:xfrm>
          <a:prstGeom prst="rect">
            <a:avLst/>
          </a:prstGeom>
          <a:noFill/>
          <a:ln w="9525">
            <a:noFill/>
            <a:miter lim="800000"/>
            <a:headEnd/>
            <a:tailEnd/>
          </a:ln>
          <a:effectLst/>
        </p:spPr>
      </p:pic>
      <p:sp>
        <p:nvSpPr>
          <p:cNvPr id="8" name="Down Arrow 7"/>
          <p:cNvSpPr/>
          <p:nvPr/>
        </p:nvSpPr>
        <p:spPr>
          <a:xfrm>
            <a:off x="10537329" y="1825827"/>
            <a:ext cx="269577" cy="427981"/>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310647" y="3753867"/>
            <a:ext cx="463639" cy="286668"/>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03780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Vusers</a:t>
            </a:r>
            <a:endParaRPr lang="en-US" dirty="0"/>
          </a:p>
        </p:txBody>
      </p:sp>
      <p:sp>
        <p:nvSpPr>
          <p:cNvPr id="8" name="Smiley Face 7"/>
          <p:cNvSpPr/>
          <p:nvPr/>
        </p:nvSpPr>
        <p:spPr>
          <a:xfrm>
            <a:off x="1545737" y="1473362"/>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1524716" y="4731569"/>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1550992" y="3859212"/>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p:cNvSpPr/>
          <p:nvPr/>
        </p:nvSpPr>
        <p:spPr>
          <a:xfrm>
            <a:off x="1608799" y="3097210"/>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p:cNvSpPr/>
          <p:nvPr/>
        </p:nvSpPr>
        <p:spPr>
          <a:xfrm>
            <a:off x="1556245" y="2240617"/>
            <a:ext cx="851339" cy="6148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Brace 19"/>
          <p:cNvSpPr/>
          <p:nvPr/>
        </p:nvSpPr>
        <p:spPr>
          <a:xfrm>
            <a:off x="2930236" y="1537855"/>
            <a:ext cx="1683328" cy="3657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ounded Rectangle 21"/>
          <p:cNvSpPr/>
          <p:nvPr/>
        </p:nvSpPr>
        <p:spPr>
          <a:xfrm>
            <a:off x="4426529" y="1745673"/>
            <a:ext cx="2202873" cy="30133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These were real users</a:t>
            </a:r>
            <a:endParaRPr lang="en-US" sz="2800" dirty="0"/>
          </a:p>
        </p:txBody>
      </p:sp>
      <p:sp>
        <p:nvSpPr>
          <p:cNvPr id="26" name="Oval 25"/>
          <p:cNvSpPr/>
          <p:nvPr/>
        </p:nvSpPr>
        <p:spPr>
          <a:xfrm>
            <a:off x="7356765" y="270166"/>
            <a:ext cx="2452255" cy="3158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Image there were 1000 users</a:t>
            </a:r>
            <a:endParaRPr lang="en-US" sz="2400" dirty="0"/>
          </a:p>
        </p:txBody>
      </p:sp>
      <p:sp>
        <p:nvSpPr>
          <p:cNvPr id="27" name="Bent Arrow 26"/>
          <p:cNvSpPr/>
          <p:nvPr/>
        </p:nvSpPr>
        <p:spPr>
          <a:xfrm>
            <a:off x="6587836" y="831273"/>
            <a:ext cx="872837" cy="685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p:cNvSpPr/>
          <p:nvPr/>
        </p:nvSpPr>
        <p:spPr>
          <a:xfrm>
            <a:off x="10224653" y="394855"/>
            <a:ext cx="1967347" cy="1974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Can we have real users</a:t>
            </a:r>
            <a:endParaRPr lang="en-US" sz="2400" dirty="0"/>
          </a:p>
        </p:txBody>
      </p:sp>
      <p:sp>
        <p:nvSpPr>
          <p:cNvPr id="32" name="Right Arrow 31"/>
          <p:cNvSpPr/>
          <p:nvPr/>
        </p:nvSpPr>
        <p:spPr>
          <a:xfrm>
            <a:off x="9580417" y="644238"/>
            <a:ext cx="519547"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10744200" y="2493818"/>
            <a:ext cx="685800" cy="1413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53946" y="4156364"/>
            <a:ext cx="3138055" cy="1433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Virtual Users </a:t>
            </a:r>
          </a:p>
          <a:p>
            <a:pPr algn="ctr"/>
            <a:r>
              <a:rPr lang="en-US" sz="2400" dirty="0" smtClean="0"/>
              <a:t>OR</a:t>
            </a:r>
          </a:p>
          <a:p>
            <a:pPr algn="ctr"/>
            <a:r>
              <a:rPr lang="en-US" sz="2400" dirty="0" err="1" smtClean="0"/>
              <a:t>Vusers</a:t>
            </a:r>
            <a:endParaRPr lang="en-US" sz="2400"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ox(in)">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checkerboard(across)">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checkerboard(across)">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checkerboard(across)">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checkerboard(across)">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heckerboard(across)">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linds(horizontal)">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mph" presetSubtype="0" fill="hold" grpId="1" nodeType="clickEffect">
                                  <p:stCondLst>
                                    <p:cond delay="0"/>
                                  </p:stCondLst>
                                  <p:childTnLst>
                                    <p:animScale>
                                      <p:cBhvr>
                                        <p:cTn id="63" dur="2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20" grpId="0" animBg="1"/>
      <p:bldP spid="22" grpId="0" animBg="1"/>
      <p:bldP spid="26" grpId="0" animBg="1"/>
      <p:bldP spid="27" grpId="0" animBg="1"/>
      <p:bldP spid="28" grpId="0" animBg="1"/>
      <p:bldP spid="32" grpId="0" animBg="1"/>
      <p:bldP spid="34" grpId="0" animBg="1"/>
      <p:bldP spid="37" grpId="0"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25049" y="510611"/>
            <a:ext cx="442586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6096000" y="1252837"/>
            <a:ext cx="5554915" cy="235746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Select the required installation option as “LoadRunner Full Setup” and finish the installation.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b="1" dirty="0" smtClean="0">
                <a:solidFill>
                  <a:sysClr val="windowText" lastClr="000000"/>
                </a:solidFill>
              </a:rPr>
              <a:t>Note: </a:t>
            </a:r>
            <a:r>
              <a:rPr lang="en-US" sz="1600" dirty="0" smtClean="0">
                <a:solidFill>
                  <a:sysClr val="windowText" lastClr="000000"/>
                </a:solidFill>
              </a:rPr>
              <a:t>Installation process might require latest version of Java. So, when prompted, go ahead and install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Once the installation is complete, all the components are installed on your desktop.</a:t>
            </a:r>
          </a:p>
        </p:txBody>
      </p:sp>
    </p:spTree>
    <p:extLst>
      <p:ext uri="{BB962C8B-B14F-4D97-AF65-F5344CB8AC3E}">
        <p14:creationId xmlns="" xmlns:p14="http://schemas.microsoft.com/office/powerpoint/2010/main" val="28711353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25049" y="384487"/>
            <a:ext cx="442586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Installation of LR</a:t>
            </a:r>
            <a:br>
              <a:rPr lang="en-US" sz="2800" dirty="0">
                <a:latin typeface="Calibri (Headings)"/>
              </a:rPr>
            </a:br>
            <a:endParaRPr lang="en-US" sz="2800" dirty="0">
              <a:latin typeface="Calibri (Headings)"/>
            </a:endParaRPr>
          </a:p>
        </p:txBody>
      </p:sp>
      <p:sp>
        <p:nvSpPr>
          <p:cNvPr id="5" name="Rectangle 4"/>
          <p:cNvSpPr/>
          <p:nvPr/>
        </p:nvSpPr>
        <p:spPr>
          <a:xfrm>
            <a:off x="6096000" y="1252838"/>
            <a:ext cx="5554915" cy="315173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For additional help, refer to the “HP LoadRunner Installation Guide” in the DVD folder</a:t>
            </a:r>
          </a:p>
        </p:txBody>
      </p:sp>
      <p:pic>
        <p:nvPicPr>
          <p:cNvPr id="6" name="Picture 4"/>
          <p:cNvPicPr>
            <a:picLocks noChangeAspect="1" noChangeArrowheads="1"/>
          </p:cNvPicPr>
          <p:nvPr/>
        </p:nvPicPr>
        <p:blipFill>
          <a:blip r:embed="rId2"/>
          <a:srcRect/>
          <a:stretch>
            <a:fillRect/>
          </a:stretch>
        </p:blipFill>
        <p:spPr bwMode="auto">
          <a:xfrm>
            <a:off x="6593810" y="2202289"/>
            <a:ext cx="4559295" cy="1983346"/>
          </a:xfrm>
          <a:prstGeom prst="rect">
            <a:avLst/>
          </a:prstGeom>
          <a:noFill/>
          <a:ln w="9525">
            <a:noFill/>
            <a:miter lim="800000"/>
            <a:headEnd/>
            <a:tailEnd/>
          </a:ln>
          <a:effectLst/>
        </p:spPr>
      </p:pic>
      <p:sp>
        <p:nvSpPr>
          <p:cNvPr id="8" name="Down Arrow 7"/>
          <p:cNvSpPr/>
          <p:nvPr/>
        </p:nvSpPr>
        <p:spPr>
          <a:xfrm>
            <a:off x="10537329" y="1825827"/>
            <a:ext cx="269577" cy="427981"/>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361991" y="3413382"/>
            <a:ext cx="463639" cy="286668"/>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92041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579884" y="652501"/>
            <a:ext cx="403949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LR Basic Flow</a:t>
            </a:r>
          </a:p>
        </p:txBody>
      </p:sp>
      <p:grpSp>
        <p:nvGrpSpPr>
          <p:cNvPr id="5" name="Group 42"/>
          <p:cNvGrpSpPr/>
          <p:nvPr/>
        </p:nvGrpSpPr>
        <p:grpSpPr>
          <a:xfrm>
            <a:off x="6178619" y="1889906"/>
            <a:ext cx="5389675" cy="2634434"/>
            <a:chOff x="6261238" y="1670176"/>
            <a:chExt cx="5389675" cy="2634434"/>
          </a:xfrm>
        </p:grpSpPr>
        <p:sp>
          <p:nvSpPr>
            <p:cNvPr id="2" name="Rectangle 1"/>
            <p:cNvSpPr/>
            <p:nvPr/>
          </p:nvSpPr>
          <p:spPr>
            <a:xfrm>
              <a:off x="6261238" y="1670176"/>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Vuser Scripts using VuGen component</a:t>
              </a:r>
              <a:endParaRPr lang="en-US" sz="1600" dirty="0">
                <a:solidFill>
                  <a:schemeClr val="tx1"/>
                </a:solidFill>
              </a:endParaRPr>
            </a:p>
          </p:txBody>
        </p:sp>
        <p:sp>
          <p:nvSpPr>
            <p:cNvPr id="16" name="Rectangle 15"/>
            <p:cNvSpPr/>
            <p:nvPr/>
          </p:nvSpPr>
          <p:spPr>
            <a:xfrm>
              <a:off x="8170464" y="1670176"/>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Scenarios using Controller Component</a:t>
              </a:r>
            </a:p>
          </p:txBody>
        </p:sp>
        <p:sp>
          <p:nvSpPr>
            <p:cNvPr id="17" name="Rectangle 16"/>
            <p:cNvSpPr/>
            <p:nvPr/>
          </p:nvSpPr>
          <p:spPr>
            <a:xfrm>
              <a:off x="10079691" y="1670176"/>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Run Scenarios using controller component</a:t>
              </a:r>
            </a:p>
          </p:txBody>
        </p:sp>
        <p:sp>
          <p:nvSpPr>
            <p:cNvPr id="18" name="Rectangle 17"/>
            <p:cNvSpPr/>
            <p:nvPr/>
          </p:nvSpPr>
          <p:spPr>
            <a:xfrm>
              <a:off x="8170464" y="3235664"/>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Tune system based on Analysis</a:t>
              </a:r>
            </a:p>
            <a:p>
              <a:pPr algn="ctr"/>
              <a:endParaRPr lang="en-US" sz="1600" dirty="0" smtClean="0">
                <a:solidFill>
                  <a:schemeClr val="tx1"/>
                </a:solidFill>
              </a:endParaRPr>
            </a:p>
          </p:txBody>
        </p:sp>
        <p:sp>
          <p:nvSpPr>
            <p:cNvPr id="19" name="Rectangle 18"/>
            <p:cNvSpPr/>
            <p:nvPr/>
          </p:nvSpPr>
          <p:spPr>
            <a:xfrm>
              <a:off x="10079691" y="3235664"/>
              <a:ext cx="1571222" cy="1068946"/>
            </a:xfrm>
            <a:prstGeom prst="rect">
              <a:avLst/>
            </a:prstGeom>
            <a:solidFill>
              <a:srgbClr val="38A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Analyze Results using “Analysis”Components</a:t>
              </a:r>
            </a:p>
          </p:txBody>
        </p:sp>
        <p:sp>
          <p:nvSpPr>
            <p:cNvPr id="3" name="Right Arrow 2"/>
            <p:cNvSpPr/>
            <p:nvPr/>
          </p:nvSpPr>
          <p:spPr>
            <a:xfrm>
              <a:off x="7845275" y="2025098"/>
              <a:ext cx="325189"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9755561" y="2027079"/>
              <a:ext cx="325189"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0800000">
              <a:off x="9706241" y="3531282"/>
              <a:ext cx="373450"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10617028" y="2819140"/>
              <a:ext cx="496543"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6367269">
              <a:off x="8712361" y="2819139"/>
              <a:ext cx="496543" cy="33650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p:cNvSpPr/>
          <p:nvPr/>
        </p:nvSpPr>
        <p:spPr>
          <a:xfrm>
            <a:off x="6096001" y="1398496"/>
            <a:ext cx="5554913" cy="3617259"/>
          </a:xfrm>
          <a:prstGeom prst="rect">
            <a:avLst/>
          </a:prstGeom>
          <a:noFill/>
          <a:ln w="28575">
            <a:solidFill>
              <a:srgbClr val="38AB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687480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12274" y="2770959"/>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Virtual User Generator</a:t>
            </a:r>
          </a:p>
        </p:txBody>
      </p:sp>
    </p:spTree>
    <p:extLst>
      <p:ext uri="{BB962C8B-B14F-4D97-AF65-F5344CB8AC3E}">
        <p14:creationId xmlns="" xmlns:p14="http://schemas.microsoft.com/office/powerpoint/2010/main" val="13842970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881688" y="464015"/>
            <a:ext cx="608724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Functioning of Virtual User Generator</a:t>
            </a:r>
          </a:p>
        </p:txBody>
      </p:sp>
      <p:sp>
        <p:nvSpPr>
          <p:cNvPr id="5" name="Rectangle 4"/>
          <p:cNvSpPr/>
          <p:nvPr/>
        </p:nvSpPr>
        <p:spPr>
          <a:xfrm>
            <a:off x="5913119" y="1310094"/>
            <a:ext cx="5554915" cy="252067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VuGen creates scripts by recording the activity between the client and server when a user performs actions on the application. </a:t>
            </a:r>
          </a:p>
        </p:txBody>
      </p:sp>
      <p:grpSp>
        <p:nvGrpSpPr>
          <p:cNvPr id="2" name="Group 208"/>
          <p:cNvGrpSpPr/>
          <p:nvPr/>
        </p:nvGrpSpPr>
        <p:grpSpPr>
          <a:xfrm>
            <a:off x="6219463" y="2201744"/>
            <a:ext cx="4942228" cy="1327840"/>
            <a:chOff x="1229361" y="3949426"/>
            <a:chExt cx="7252709" cy="1240805"/>
          </a:xfrm>
        </p:grpSpPr>
        <p:grpSp>
          <p:nvGrpSpPr>
            <p:cNvPr id="3" name="Group 8"/>
            <p:cNvGrpSpPr>
              <a:grpSpLocks/>
            </p:cNvGrpSpPr>
            <p:nvPr/>
          </p:nvGrpSpPr>
          <p:grpSpPr bwMode="auto">
            <a:xfrm>
              <a:off x="1229361" y="4118041"/>
              <a:ext cx="1894498" cy="893453"/>
              <a:chOff x="685" y="1414"/>
              <a:chExt cx="1254" cy="706"/>
            </a:xfrm>
          </p:grpSpPr>
          <p:sp>
            <p:nvSpPr>
              <p:cNvPr id="147" name="Freeform 9"/>
              <p:cNvSpPr>
                <a:spLocks/>
              </p:cNvSpPr>
              <p:nvPr/>
            </p:nvSpPr>
            <p:spPr bwMode="auto">
              <a:xfrm>
                <a:off x="763" y="1555"/>
                <a:ext cx="1176" cy="216"/>
              </a:xfrm>
              <a:custGeom>
                <a:avLst/>
                <a:gdLst>
                  <a:gd name="T0" fmla="*/ 1175 w 1176"/>
                  <a:gd name="T1" fmla="*/ 127 h 216"/>
                  <a:gd name="T2" fmla="*/ 245 w 1176"/>
                  <a:gd name="T3" fmla="*/ 0 h 216"/>
                  <a:gd name="T4" fmla="*/ 0 w 1176"/>
                  <a:gd name="T5" fmla="*/ 98 h 216"/>
                  <a:gd name="T6" fmla="*/ 955 w 1176"/>
                  <a:gd name="T7" fmla="*/ 215 h 216"/>
                  <a:gd name="T8" fmla="*/ 1175 w 1176"/>
                  <a:gd name="T9" fmla="*/ 127 h 216"/>
                  <a:gd name="T10" fmla="*/ 0 60000 65536"/>
                  <a:gd name="T11" fmla="*/ 0 60000 65536"/>
                  <a:gd name="T12" fmla="*/ 0 60000 65536"/>
                  <a:gd name="T13" fmla="*/ 0 60000 65536"/>
                  <a:gd name="T14" fmla="*/ 0 60000 65536"/>
                  <a:gd name="T15" fmla="*/ 0 w 1176"/>
                  <a:gd name="T16" fmla="*/ 0 h 216"/>
                  <a:gd name="T17" fmla="*/ 1176 w 1176"/>
                  <a:gd name="T18" fmla="*/ 216 h 216"/>
                </a:gdLst>
                <a:ahLst/>
                <a:cxnLst>
                  <a:cxn ang="T10">
                    <a:pos x="T0" y="T1"/>
                  </a:cxn>
                  <a:cxn ang="T11">
                    <a:pos x="T2" y="T3"/>
                  </a:cxn>
                  <a:cxn ang="T12">
                    <a:pos x="T4" y="T5"/>
                  </a:cxn>
                  <a:cxn ang="T13">
                    <a:pos x="T6" y="T7"/>
                  </a:cxn>
                  <a:cxn ang="T14">
                    <a:pos x="T8" y="T9"/>
                  </a:cxn>
                </a:cxnLst>
                <a:rect l="T15" t="T16" r="T17" b="T18"/>
                <a:pathLst>
                  <a:path w="1176" h="216">
                    <a:moveTo>
                      <a:pt x="1175" y="127"/>
                    </a:moveTo>
                    <a:lnTo>
                      <a:pt x="245" y="0"/>
                    </a:lnTo>
                    <a:lnTo>
                      <a:pt x="0" y="98"/>
                    </a:lnTo>
                    <a:lnTo>
                      <a:pt x="955" y="215"/>
                    </a:lnTo>
                    <a:lnTo>
                      <a:pt x="1175" y="127"/>
                    </a:lnTo>
                  </a:path>
                </a:pathLst>
              </a:custGeom>
              <a:solidFill>
                <a:srgbClr val="806040"/>
              </a:solidFill>
              <a:ln w="12700" cap="rnd">
                <a:solidFill>
                  <a:srgbClr val="000000"/>
                </a:solidFill>
                <a:round/>
                <a:headEnd/>
                <a:tailEnd/>
              </a:ln>
            </p:spPr>
            <p:txBody>
              <a:bodyPr/>
              <a:lstStyle/>
              <a:p>
                <a:endParaRPr lang="en-US" sz="2000"/>
              </a:p>
            </p:txBody>
          </p:sp>
          <p:sp>
            <p:nvSpPr>
              <p:cNvPr id="148" name="Freeform 10"/>
              <p:cNvSpPr>
                <a:spLocks/>
              </p:cNvSpPr>
              <p:nvPr/>
            </p:nvSpPr>
            <p:spPr bwMode="auto">
              <a:xfrm>
                <a:off x="1657" y="1671"/>
                <a:ext cx="269" cy="421"/>
              </a:xfrm>
              <a:custGeom>
                <a:avLst/>
                <a:gdLst>
                  <a:gd name="T0" fmla="*/ 268 w 269"/>
                  <a:gd name="T1" fmla="*/ 0 h 421"/>
                  <a:gd name="T2" fmla="*/ 0 w 269"/>
                  <a:gd name="T3" fmla="*/ 88 h 421"/>
                  <a:gd name="T4" fmla="*/ 0 w 269"/>
                  <a:gd name="T5" fmla="*/ 420 h 421"/>
                  <a:gd name="T6" fmla="*/ 268 w 269"/>
                  <a:gd name="T7" fmla="*/ 307 h 421"/>
                  <a:gd name="T8" fmla="*/ 268 w 269"/>
                  <a:gd name="T9" fmla="*/ 0 h 421"/>
                  <a:gd name="T10" fmla="*/ 0 60000 65536"/>
                  <a:gd name="T11" fmla="*/ 0 60000 65536"/>
                  <a:gd name="T12" fmla="*/ 0 60000 65536"/>
                  <a:gd name="T13" fmla="*/ 0 60000 65536"/>
                  <a:gd name="T14" fmla="*/ 0 60000 65536"/>
                  <a:gd name="T15" fmla="*/ 0 w 269"/>
                  <a:gd name="T16" fmla="*/ 0 h 421"/>
                  <a:gd name="T17" fmla="*/ 269 w 269"/>
                  <a:gd name="T18" fmla="*/ 421 h 421"/>
                </a:gdLst>
                <a:ahLst/>
                <a:cxnLst>
                  <a:cxn ang="T10">
                    <a:pos x="T0" y="T1"/>
                  </a:cxn>
                  <a:cxn ang="T11">
                    <a:pos x="T2" y="T3"/>
                  </a:cxn>
                  <a:cxn ang="T12">
                    <a:pos x="T4" y="T5"/>
                  </a:cxn>
                  <a:cxn ang="T13">
                    <a:pos x="T6" y="T7"/>
                  </a:cxn>
                  <a:cxn ang="T14">
                    <a:pos x="T8" y="T9"/>
                  </a:cxn>
                </a:cxnLst>
                <a:rect l="T15" t="T16" r="T17" b="T18"/>
                <a:pathLst>
                  <a:path w="269" h="421">
                    <a:moveTo>
                      <a:pt x="268" y="0"/>
                    </a:moveTo>
                    <a:lnTo>
                      <a:pt x="0" y="88"/>
                    </a:lnTo>
                    <a:lnTo>
                      <a:pt x="0" y="420"/>
                    </a:lnTo>
                    <a:lnTo>
                      <a:pt x="268" y="307"/>
                    </a:lnTo>
                    <a:lnTo>
                      <a:pt x="268" y="0"/>
                    </a:lnTo>
                  </a:path>
                </a:pathLst>
              </a:custGeom>
              <a:solidFill>
                <a:srgbClr val="402000"/>
              </a:solidFill>
              <a:ln w="12700" cap="rnd">
                <a:solidFill>
                  <a:srgbClr val="000000"/>
                </a:solidFill>
                <a:round/>
                <a:headEnd/>
                <a:tailEnd/>
              </a:ln>
            </p:spPr>
            <p:txBody>
              <a:bodyPr/>
              <a:lstStyle/>
              <a:p>
                <a:endParaRPr lang="en-US" sz="2000"/>
              </a:p>
            </p:txBody>
          </p:sp>
          <p:sp>
            <p:nvSpPr>
              <p:cNvPr id="149" name="Freeform 11"/>
              <p:cNvSpPr>
                <a:spLocks/>
              </p:cNvSpPr>
              <p:nvPr/>
            </p:nvSpPr>
            <p:spPr bwMode="auto">
              <a:xfrm>
                <a:off x="1414" y="1732"/>
                <a:ext cx="244" cy="360"/>
              </a:xfrm>
              <a:custGeom>
                <a:avLst/>
                <a:gdLst>
                  <a:gd name="T0" fmla="*/ 243 w 244"/>
                  <a:gd name="T1" fmla="*/ 359 h 360"/>
                  <a:gd name="T2" fmla="*/ 243 w 244"/>
                  <a:gd name="T3" fmla="*/ 26 h 360"/>
                  <a:gd name="T4" fmla="*/ 0 w 244"/>
                  <a:gd name="T5" fmla="*/ 0 h 360"/>
                  <a:gd name="T6" fmla="*/ 0 w 244"/>
                  <a:gd name="T7" fmla="*/ 326 h 360"/>
                  <a:gd name="T8" fmla="*/ 243 w 244"/>
                  <a:gd name="T9" fmla="*/ 359 h 360"/>
                  <a:gd name="T10" fmla="*/ 0 60000 65536"/>
                  <a:gd name="T11" fmla="*/ 0 60000 65536"/>
                  <a:gd name="T12" fmla="*/ 0 60000 65536"/>
                  <a:gd name="T13" fmla="*/ 0 60000 65536"/>
                  <a:gd name="T14" fmla="*/ 0 60000 65536"/>
                  <a:gd name="T15" fmla="*/ 0 w 244"/>
                  <a:gd name="T16" fmla="*/ 0 h 360"/>
                  <a:gd name="T17" fmla="*/ 244 w 244"/>
                  <a:gd name="T18" fmla="*/ 360 h 360"/>
                </a:gdLst>
                <a:ahLst/>
                <a:cxnLst>
                  <a:cxn ang="T10">
                    <a:pos x="T0" y="T1"/>
                  </a:cxn>
                  <a:cxn ang="T11">
                    <a:pos x="T2" y="T3"/>
                  </a:cxn>
                  <a:cxn ang="T12">
                    <a:pos x="T4" y="T5"/>
                  </a:cxn>
                  <a:cxn ang="T13">
                    <a:pos x="T6" y="T7"/>
                  </a:cxn>
                  <a:cxn ang="T14">
                    <a:pos x="T8" y="T9"/>
                  </a:cxn>
                </a:cxnLst>
                <a:rect l="T15" t="T16" r="T17" b="T18"/>
                <a:pathLst>
                  <a:path w="244" h="360">
                    <a:moveTo>
                      <a:pt x="243" y="359"/>
                    </a:moveTo>
                    <a:lnTo>
                      <a:pt x="243" y="26"/>
                    </a:lnTo>
                    <a:lnTo>
                      <a:pt x="0" y="0"/>
                    </a:lnTo>
                    <a:lnTo>
                      <a:pt x="0" y="326"/>
                    </a:lnTo>
                    <a:lnTo>
                      <a:pt x="243" y="359"/>
                    </a:lnTo>
                  </a:path>
                </a:pathLst>
              </a:custGeom>
              <a:solidFill>
                <a:srgbClr val="604020"/>
              </a:solidFill>
              <a:ln w="12700" cap="rnd">
                <a:solidFill>
                  <a:srgbClr val="000000"/>
                </a:solidFill>
                <a:round/>
                <a:headEnd/>
                <a:tailEnd/>
              </a:ln>
            </p:spPr>
            <p:txBody>
              <a:bodyPr/>
              <a:lstStyle/>
              <a:p>
                <a:endParaRPr lang="en-US" sz="2000"/>
              </a:p>
            </p:txBody>
          </p:sp>
          <p:sp>
            <p:nvSpPr>
              <p:cNvPr id="150" name="Freeform 12"/>
              <p:cNvSpPr>
                <a:spLocks/>
              </p:cNvSpPr>
              <p:nvPr/>
            </p:nvSpPr>
            <p:spPr bwMode="auto">
              <a:xfrm>
                <a:off x="825" y="1666"/>
                <a:ext cx="833" cy="110"/>
              </a:xfrm>
              <a:custGeom>
                <a:avLst/>
                <a:gdLst>
                  <a:gd name="T0" fmla="*/ 832 w 833"/>
                  <a:gd name="T1" fmla="*/ 95 h 110"/>
                  <a:gd name="T2" fmla="*/ 0 w 833"/>
                  <a:gd name="T3" fmla="*/ 0 h 110"/>
                  <a:gd name="T4" fmla="*/ 0 w 833"/>
                  <a:gd name="T5" fmla="*/ 14 h 110"/>
                  <a:gd name="T6" fmla="*/ 832 w 833"/>
                  <a:gd name="T7" fmla="*/ 109 h 110"/>
                  <a:gd name="T8" fmla="*/ 832 w 833"/>
                  <a:gd name="T9" fmla="*/ 95 h 110"/>
                  <a:gd name="T10" fmla="*/ 0 60000 65536"/>
                  <a:gd name="T11" fmla="*/ 0 60000 65536"/>
                  <a:gd name="T12" fmla="*/ 0 60000 65536"/>
                  <a:gd name="T13" fmla="*/ 0 60000 65536"/>
                  <a:gd name="T14" fmla="*/ 0 60000 65536"/>
                  <a:gd name="T15" fmla="*/ 0 w 833"/>
                  <a:gd name="T16" fmla="*/ 0 h 110"/>
                  <a:gd name="T17" fmla="*/ 833 w 833"/>
                  <a:gd name="T18" fmla="*/ 110 h 110"/>
                </a:gdLst>
                <a:ahLst/>
                <a:cxnLst>
                  <a:cxn ang="T10">
                    <a:pos x="T0" y="T1"/>
                  </a:cxn>
                  <a:cxn ang="T11">
                    <a:pos x="T2" y="T3"/>
                  </a:cxn>
                  <a:cxn ang="T12">
                    <a:pos x="T4" y="T5"/>
                  </a:cxn>
                  <a:cxn ang="T13">
                    <a:pos x="T6" y="T7"/>
                  </a:cxn>
                  <a:cxn ang="T14">
                    <a:pos x="T8" y="T9"/>
                  </a:cxn>
                </a:cxnLst>
                <a:rect l="T15" t="T16" r="T17" b="T18"/>
                <a:pathLst>
                  <a:path w="833" h="110">
                    <a:moveTo>
                      <a:pt x="832" y="95"/>
                    </a:moveTo>
                    <a:lnTo>
                      <a:pt x="0" y="0"/>
                    </a:lnTo>
                    <a:lnTo>
                      <a:pt x="0" y="14"/>
                    </a:lnTo>
                    <a:lnTo>
                      <a:pt x="832" y="109"/>
                    </a:lnTo>
                    <a:lnTo>
                      <a:pt x="832" y="95"/>
                    </a:lnTo>
                  </a:path>
                </a:pathLst>
              </a:custGeom>
              <a:solidFill>
                <a:srgbClr val="C08020"/>
              </a:solidFill>
              <a:ln w="12700" cap="rnd">
                <a:solidFill>
                  <a:srgbClr val="000000"/>
                </a:solidFill>
                <a:round/>
                <a:headEnd/>
                <a:tailEnd/>
              </a:ln>
            </p:spPr>
            <p:txBody>
              <a:bodyPr/>
              <a:lstStyle/>
              <a:p>
                <a:endParaRPr lang="en-US" sz="2000"/>
              </a:p>
            </p:txBody>
          </p:sp>
          <p:sp>
            <p:nvSpPr>
              <p:cNvPr id="151" name="Freeform 13"/>
              <p:cNvSpPr>
                <a:spLocks/>
              </p:cNvSpPr>
              <p:nvPr/>
            </p:nvSpPr>
            <p:spPr bwMode="auto">
              <a:xfrm>
                <a:off x="1657" y="1673"/>
                <a:ext cx="263" cy="101"/>
              </a:xfrm>
              <a:custGeom>
                <a:avLst/>
                <a:gdLst>
                  <a:gd name="T0" fmla="*/ 262 w 263"/>
                  <a:gd name="T1" fmla="*/ 0 h 101"/>
                  <a:gd name="T2" fmla="*/ 0 w 263"/>
                  <a:gd name="T3" fmla="*/ 84 h 101"/>
                  <a:gd name="T4" fmla="*/ 0 w 263"/>
                  <a:gd name="T5" fmla="*/ 100 h 101"/>
                  <a:gd name="T6" fmla="*/ 262 w 263"/>
                  <a:gd name="T7" fmla="*/ 13 h 101"/>
                  <a:gd name="T8" fmla="*/ 262 w 263"/>
                  <a:gd name="T9" fmla="*/ 0 h 101"/>
                  <a:gd name="T10" fmla="*/ 0 60000 65536"/>
                  <a:gd name="T11" fmla="*/ 0 60000 65536"/>
                  <a:gd name="T12" fmla="*/ 0 60000 65536"/>
                  <a:gd name="T13" fmla="*/ 0 60000 65536"/>
                  <a:gd name="T14" fmla="*/ 0 60000 65536"/>
                  <a:gd name="T15" fmla="*/ 0 w 263"/>
                  <a:gd name="T16" fmla="*/ 0 h 101"/>
                  <a:gd name="T17" fmla="*/ 263 w 263"/>
                  <a:gd name="T18" fmla="*/ 101 h 101"/>
                </a:gdLst>
                <a:ahLst/>
                <a:cxnLst>
                  <a:cxn ang="T10">
                    <a:pos x="T0" y="T1"/>
                  </a:cxn>
                  <a:cxn ang="T11">
                    <a:pos x="T2" y="T3"/>
                  </a:cxn>
                  <a:cxn ang="T12">
                    <a:pos x="T4" y="T5"/>
                  </a:cxn>
                  <a:cxn ang="T13">
                    <a:pos x="T6" y="T7"/>
                  </a:cxn>
                  <a:cxn ang="T14">
                    <a:pos x="T8" y="T9"/>
                  </a:cxn>
                </a:cxnLst>
                <a:rect l="T15" t="T16" r="T17" b="T18"/>
                <a:pathLst>
                  <a:path w="263" h="101">
                    <a:moveTo>
                      <a:pt x="262" y="0"/>
                    </a:moveTo>
                    <a:lnTo>
                      <a:pt x="0" y="84"/>
                    </a:lnTo>
                    <a:lnTo>
                      <a:pt x="0" y="100"/>
                    </a:lnTo>
                    <a:lnTo>
                      <a:pt x="262" y="13"/>
                    </a:lnTo>
                    <a:lnTo>
                      <a:pt x="262" y="0"/>
                    </a:lnTo>
                  </a:path>
                </a:pathLst>
              </a:custGeom>
              <a:solidFill>
                <a:srgbClr val="C08040"/>
              </a:solidFill>
              <a:ln w="12700" cap="rnd">
                <a:solidFill>
                  <a:srgbClr val="000000"/>
                </a:solidFill>
                <a:round/>
                <a:headEnd/>
                <a:tailEnd/>
              </a:ln>
            </p:spPr>
            <p:txBody>
              <a:bodyPr/>
              <a:lstStyle/>
              <a:p>
                <a:endParaRPr lang="en-US" sz="2000"/>
              </a:p>
            </p:txBody>
          </p:sp>
          <p:grpSp>
            <p:nvGrpSpPr>
              <p:cNvPr id="6" name="Group 14"/>
              <p:cNvGrpSpPr>
                <a:grpSpLocks/>
              </p:cNvGrpSpPr>
              <p:nvPr/>
            </p:nvGrpSpPr>
            <p:grpSpPr bwMode="auto">
              <a:xfrm>
                <a:off x="1105" y="1414"/>
                <a:ext cx="597" cy="292"/>
                <a:chOff x="1105" y="1414"/>
                <a:chExt cx="597" cy="292"/>
              </a:xfrm>
            </p:grpSpPr>
            <p:grpSp>
              <p:nvGrpSpPr>
                <p:cNvPr id="7" name="Group 15"/>
                <p:cNvGrpSpPr>
                  <a:grpSpLocks/>
                </p:cNvGrpSpPr>
                <p:nvPr/>
              </p:nvGrpSpPr>
              <p:grpSpPr bwMode="auto">
                <a:xfrm>
                  <a:off x="1105" y="1414"/>
                  <a:ext cx="597" cy="292"/>
                  <a:chOff x="1105" y="1414"/>
                  <a:chExt cx="597" cy="292"/>
                </a:xfrm>
              </p:grpSpPr>
              <p:sp>
                <p:nvSpPr>
                  <p:cNvPr id="201" name="Freeform 16"/>
                  <p:cNvSpPr>
                    <a:spLocks/>
                  </p:cNvSpPr>
                  <p:nvPr/>
                </p:nvSpPr>
                <p:spPr bwMode="auto">
                  <a:xfrm>
                    <a:off x="1227" y="1553"/>
                    <a:ext cx="359" cy="123"/>
                  </a:xfrm>
                  <a:custGeom>
                    <a:avLst/>
                    <a:gdLst>
                      <a:gd name="T0" fmla="*/ 358 w 359"/>
                      <a:gd name="T1" fmla="*/ 122 h 123"/>
                      <a:gd name="T2" fmla="*/ 0 w 359"/>
                      <a:gd name="T3" fmla="*/ 81 h 123"/>
                      <a:gd name="T4" fmla="*/ 2 w 359"/>
                      <a:gd name="T5" fmla="*/ 0 h 123"/>
                      <a:gd name="T6" fmla="*/ 358 w 359"/>
                      <a:gd name="T7" fmla="*/ 42 h 123"/>
                      <a:gd name="T8" fmla="*/ 358 w 359"/>
                      <a:gd name="T9" fmla="*/ 122 h 123"/>
                      <a:gd name="T10" fmla="*/ 0 60000 65536"/>
                      <a:gd name="T11" fmla="*/ 0 60000 65536"/>
                      <a:gd name="T12" fmla="*/ 0 60000 65536"/>
                      <a:gd name="T13" fmla="*/ 0 60000 65536"/>
                      <a:gd name="T14" fmla="*/ 0 60000 65536"/>
                      <a:gd name="T15" fmla="*/ 0 w 359"/>
                      <a:gd name="T16" fmla="*/ 0 h 123"/>
                      <a:gd name="T17" fmla="*/ 359 w 359"/>
                      <a:gd name="T18" fmla="*/ 123 h 123"/>
                    </a:gdLst>
                    <a:ahLst/>
                    <a:cxnLst>
                      <a:cxn ang="T10">
                        <a:pos x="T0" y="T1"/>
                      </a:cxn>
                      <a:cxn ang="T11">
                        <a:pos x="T2" y="T3"/>
                      </a:cxn>
                      <a:cxn ang="T12">
                        <a:pos x="T4" y="T5"/>
                      </a:cxn>
                      <a:cxn ang="T13">
                        <a:pos x="T6" y="T7"/>
                      </a:cxn>
                      <a:cxn ang="T14">
                        <a:pos x="T8" y="T9"/>
                      </a:cxn>
                    </a:cxnLst>
                    <a:rect l="T15" t="T16" r="T17" b="T18"/>
                    <a:pathLst>
                      <a:path w="359" h="123">
                        <a:moveTo>
                          <a:pt x="358" y="122"/>
                        </a:moveTo>
                        <a:lnTo>
                          <a:pt x="0" y="81"/>
                        </a:lnTo>
                        <a:lnTo>
                          <a:pt x="2" y="0"/>
                        </a:lnTo>
                        <a:lnTo>
                          <a:pt x="358" y="42"/>
                        </a:lnTo>
                        <a:lnTo>
                          <a:pt x="358" y="122"/>
                        </a:lnTo>
                      </a:path>
                    </a:pathLst>
                  </a:custGeom>
                  <a:solidFill>
                    <a:srgbClr val="C0C0E0"/>
                  </a:solidFill>
                  <a:ln w="12700" cap="rnd">
                    <a:solidFill>
                      <a:srgbClr val="000000"/>
                    </a:solidFill>
                    <a:round/>
                    <a:headEnd/>
                    <a:tailEnd/>
                  </a:ln>
                </p:spPr>
                <p:txBody>
                  <a:bodyPr/>
                  <a:lstStyle/>
                  <a:p>
                    <a:endParaRPr lang="en-US" sz="2000"/>
                  </a:p>
                </p:txBody>
              </p:sp>
              <p:sp>
                <p:nvSpPr>
                  <p:cNvPr id="202" name="Freeform 17"/>
                  <p:cNvSpPr>
                    <a:spLocks/>
                  </p:cNvSpPr>
                  <p:nvPr/>
                </p:nvSpPr>
                <p:spPr bwMode="auto">
                  <a:xfrm>
                    <a:off x="1585" y="1561"/>
                    <a:ext cx="117" cy="115"/>
                  </a:xfrm>
                  <a:custGeom>
                    <a:avLst/>
                    <a:gdLst>
                      <a:gd name="T0" fmla="*/ 0 w 117"/>
                      <a:gd name="T1" fmla="*/ 114 h 115"/>
                      <a:gd name="T2" fmla="*/ 116 w 117"/>
                      <a:gd name="T3" fmla="*/ 81 h 115"/>
                      <a:gd name="T4" fmla="*/ 116 w 117"/>
                      <a:gd name="T5" fmla="*/ 0 h 115"/>
                      <a:gd name="T6" fmla="*/ 0 w 117"/>
                      <a:gd name="T7" fmla="*/ 33 h 115"/>
                      <a:gd name="T8" fmla="*/ 0 w 117"/>
                      <a:gd name="T9" fmla="*/ 114 h 115"/>
                      <a:gd name="T10" fmla="*/ 0 60000 65536"/>
                      <a:gd name="T11" fmla="*/ 0 60000 65536"/>
                      <a:gd name="T12" fmla="*/ 0 60000 65536"/>
                      <a:gd name="T13" fmla="*/ 0 60000 65536"/>
                      <a:gd name="T14" fmla="*/ 0 60000 65536"/>
                      <a:gd name="T15" fmla="*/ 0 w 117"/>
                      <a:gd name="T16" fmla="*/ 0 h 115"/>
                      <a:gd name="T17" fmla="*/ 117 w 117"/>
                      <a:gd name="T18" fmla="*/ 115 h 115"/>
                    </a:gdLst>
                    <a:ahLst/>
                    <a:cxnLst>
                      <a:cxn ang="T10">
                        <a:pos x="T0" y="T1"/>
                      </a:cxn>
                      <a:cxn ang="T11">
                        <a:pos x="T2" y="T3"/>
                      </a:cxn>
                      <a:cxn ang="T12">
                        <a:pos x="T4" y="T5"/>
                      </a:cxn>
                      <a:cxn ang="T13">
                        <a:pos x="T6" y="T7"/>
                      </a:cxn>
                      <a:cxn ang="T14">
                        <a:pos x="T8" y="T9"/>
                      </a:cxn>
                    </a:cxnLst>
                    <a:rect l="T15" t="T16" r="T17" b="T18"/>
                    <a:pathLst>
                      <a:path w="117" h="115">
                        <a:moveTo>
                          <a:pt x="0" y="114"/>
                        </a:moveTo>
                        <a:lnTo>
                          <a:pt x="116" y="81"/>
                        </a:lnTo>
                        <a:lnTo>
                          <a:pt x="116" y="0"/>
                        </a:lnTo>
                        <a:lnTo>
                          <a:pt x="0" y="33"/>
                        </a:lnTo>
                        <a:lnTo>
                          <a:pt x="0" y="114"/>
                        </a:lnTo>
                      </a:path>
                    </a:pathLst>
                  </a:custGeom>
                  <a:solidFill>
                    <a:srgbClr val="A0A0C0"/>
                  </a:solidFill>
                  <a:ln w="12700" cap="rnd">
                    <a:solidFill>
                      <a:srgbClr val="000000"/>
                    </a:solidFill>
                    <a:round/>
                    <a:headEnd/>
                    <a:tailEnd/>
                  </a:ln>
                </p:spPr>
                <p:txBody>
                  <a:bodyPr/>
                  <a:lstStyle/>
                  <a:p>
                    <a:endParaRPr lang="en-US" sz="2000"/>
                  </a:p>
                </p:txBody>
              </p:sp>
              <p:sp>
                <p:nvSpPr>
                  <p:cNvPr id="203" name="Freeform 18"/>
                  <p:cNvSpPr>
                    <a:spLocks/>
                  </p:cNvSpPr>
                  <p:nvPr/>
                </p:nvSpPr>
                <p:spPr bwMode="auto">
                  <a:xfrm>
                    <a:off x="1230" y="1516"/>
                    <a:ext cx="472" cy="79"/>
                  </a:xfrm>
                  <a:custGeom>
                    <a:avLst/>
                    <a:gdLst>
                      <a:gd name="T0" fmla="*/ 471 w 472"/>
                      <a:gd name="T1" fmla="*/ 45 h 79"/>
                      <a:gd name="T2" fmla="*/ 356 w 472"/>
                      <a:gd name="T3" fmla="*/ 78 h 79"/>
                      <a:gd name="T4" fmla="*/ 0 w 472"/>
                      <a:gd name="T5" fmla="*/ 35 h 79"/>
                      <a:gd name="T6" fmla="*/ 115 w 472"/>
                      <a:gd name="T7" fmla="*/ 0 h 79"/>
                      <a:gd name="T8" fmla="*/ 471 w 472"/>
                      <a:gd name="T9" fmla="*/ 45 h 79"/>
                      <a:gd name="T10" fmla="*/ 0 60000 65536"/>
                      <a:gd name="T11" fmla="*/ 0 60000 65536"/>
                      <a:gd name="T12" fmla="*/ 0 60000 65536"/>
                      <a:gd name="T13" fmla="*/ 0 60000 65536"/>
                      <a:gd name="T14" fmla="*/ 0 60000 65536"/>
                      <a:gd name="T15" fmla="*/ 0 w 472"/>
                      <a:gd name="T16" fmla="*/ 0 h 79"/>
                      <a:gd name="T17" fmla="*/ 472 w 472"/>
                      <a:gd name="T18" fmla="*/ 79 h 79"/>
                    </a:gdLst>
                    <a:ahLst/>
                    <a:cxnLst>
                      <a:cxn ang="T10">
                        <a:pos x="T0" y="T1"/>
                      </a:cxn>
                      <a:cxn ang="T11">
                        <a:pos x="T2" y="T3"/>
                      </a:cxn>
                      <a:cxn ang="T12">
                        <a:pos x="T4" y="T5"/>
                      </a:cxn>
                      <a:cxn ang="T13">
                        <a:pos x="T6" y="T7"/>
                      </a:cxn>
                      <a:cxn ang="T14">
                        <a:pos x="T8" y="T9"/>
                      </a:cxn>
                    </a:cxnLst>
                    <a:rect l="T15" t="T16" r="T17" b="T18"/>
                    <a:pathLst>
                      <a:path w="472" h="79">
                        <a:moveTo>
                          <a:pt x="471" y="45"/>
                        </a:moveTo>
                        <a:lnTo>
                          <a:pt x="356" y="78"/>
                        </a:lnTo>
                        <a:lnTo>
                          <a:pt x="0" y="35"/>
                        </a:lnTo>
                        <a:lnTo>
                          <a:pt x="115" y="0"/>
                        </a:lnTo>
                        <a:lnTo>
                          <a:pt x="471" y="45"/>
                        </a:lnTo>
                      </a:path>
                    </a:pathLst>
                  </a:custGeom>
                  <a:solidFill>
                    <a:srgbClr val="E0E0FF"/>
                  </a:solidFill>
                  <a:ln w="12700" cap="rnd">
                    <a:solidFill>
                      <a:srgbClr val="000000"/>
                    </a:solidFill>
                    <a:round/>
                    <a:headEnd/>
                    <a:tailEnd/>
                  </a:ln>
                </p:spPr>
                <p:txBody>
                  <a:bodyPr/>
                  <a:lstStyle/>
                  <a:p>
                    <a:endParaRPr lang="en-US" sz="2000"/>
                  </a:p>
                </p:txBody>
              </p:sp>
              <p:sp>
                <p:nvSpPr>
                  <p:cNvPr id="204" name="Freeform 19"/>
                  <p:cNvSpPr>
                    <a:spLocks/>
                  </p:cNvSpPr>
                  <p:nvPr/>
                </p:nvSpPr>
                <p:spPr bwMode="auto">
                  <a:xfrm>
                    <a:off x="1305" y="1438"/>
                    <a:ext cx="237" cy="140"/>
                  </a:xfrm>
                  <a:custGeom>
                    <a:avLst/>
                    <a:gdLst>
                      <a:gd name="T0" fmla="*/ 236 w 237"/>
                      <a:gd name="T1" fmla="*/ 139 h 140"/>
                      <a:gd name="T2" fmla="*/ 0 w 237"/>
                      <a:gd name="T3" fmla="*/ 112 h 140"/>
                      <a:gd name="T4" fmla="*/ 0 w 237"/>
                      <a:gd name="T5" fmla="*/ 0 h 140"/>
                      <a:gd name="T6" fmla="*/ 236 w 237"/>
                      <a:gd name="T7" fmla="*/ 27 h 140"/>
                      <a:gd name="T8" fmla="*/ 236 w 237"/>
                      <a:gd name="T9" fmla="*/ 139 h 140"/>
                      <a:gd name="T10" fmla="*/ 0 60000 65536"/>
                      <a:gd name="T11" fmla="*/ 0 60000 65536"/>
                      <a:gd name="T12" fmla="*/ 0 60000 65536"/>
                      <a:gd name="T13" fmla="*/ 0 60000 65536"/>
                      <a:gd name="T14" fmla="*/ 0 60000 65536"/>
                      <a:gd name="T15" fmla="*/ 0 w 237"/>
                      <a:gd name="T16" fmla="*/ 0 h 140"/>
                      <a:gd name="T17" fmla="*/ 237 w 237"/>
                      <a:gd name="T18" fmla="*/ 140 h 140"/>
                    </a:gdLst>
                    <a:ahLst/>
                    <a:cxnLst>
                      <a:cxn ang="T10">
                        <a:pos x="T0" y="T1"/>
                      </a:cxn>
                      <a:cxn ang="T11">
                        <a:pos x="T2" y="T3"/>
                      </a:cxn>
                      <a:cxn ang="T12">
                        <a:pos x="T4" y="T5"/>
                      </a:cxn>
                      <a:cxn ang="T13">
                        <a:pos x="T6" y="T7"/>
                      </a:cxn>
                      <a:cxn ang="T14">
                        <a:pos x="T8" y="T9"/>
                      </a:cxn>
                    </a:cxnLst>
                    <a:rect l="T15" t="T16" r="T17" b="T18"/>
                    <a:pathLst>
                      <a:path w="237" h="140">
                        <a:moveTo>
                          <a:pt x="236" y="139"/>
                        </a:moveTo>
                        <a:lnTo>
                          <a:pt x="0" y="112"/>
                        </a:lnTo>
                        <a:lnTo>
                          <a:pt x="0" y="0"/>
                        </a:lnTo>
                        <a:lnTo>
                          <a:pt x="236" y="27"/>
                        </a:lnTo>
                        <a:lnTo>
                          <a:pt x="236" y="139"/>
                        </a:lnTo>
                      </a:path>
                    </a:pathLst>
                  </a:custGeom>
                  <a:solidFill>
                    <a:srgbClr val="C0C0E0"/>
                  </a:solidFill>
                  <a:ln w="12700" cap="rnd">
                    <a:solidFill>
                      <a:srgbClr val="000000"/>
                    </a:solidFill>
                    <a:round/>
                    <a:headEnd/>
                    <a:tailEnd/>
                  </a:ln>
                </p:spPr>
                <p:txBody>
                  <a:bodyPr/>
                  <a:lstStyle/>
                  <a:p>
                    <a:endParaRPr lang="en-US" sz="2000"/>
                  </a:p>
                </p:txBody>
              </p:sp>
              <p:sp>
                <p:nvSpPr>
                  <p:cNvPr id="205" name="Freeform 20"/>
                  <p:cNvSpPr>
                    <a:spLocks/>
                  </p:cNvSpPr>
                  <p:nvPr/>
                </p:nvSpPr>
                <p:spPr bwMode="auto">
                  <a:xfrm>
                    <a:off x="1541" y="1444"/>
                    <a:ext cx="92" cy="134"/>
                  </a:xfrm>
                  <a:custGeom>
                    <a:avLst/>
                    <a:gdLst>
                      <a:gd name="T0" fmla="*/ 0 w 92"/>
                      <a:gd name="T1" fmla="*/ 21 h 134"/>
                      <a:gd name="T2" fmla="*/ 0 w 92"/>
                      <a:gd name="T3" fmla="*/ 133 h 134"/>
                      <a:gd name="T4" fmla="*/ 91 w 92"/>
                      <a:gd name="T5" fmla="*/ 107 h 134"/>
                      <a:gd name="T6" fmla="*/ 91 w 92"/>
                      <a:gd name="T7" fmla="*/ 0 h 134"/>
                      <a:gd name="T8" fmla="*/ 0 w 92"/>
                      <a:gd name="T9" fmla="*/ 21 h 134"/>
                      <a:gd name="T10" fmla="*/ 0 60000 65536"/>
                      <a:gd name="T11" fmla="*/ 0 60000 65536"/>
                      <a:gd name="T12" fmla="*/ 0 60000 65536"/>
                      <a:gd name="T13" fmla="*/ 0 60000 65536"/>
                      <a:gd name="T14" fmla="*/ 0 60000 65536"/>
                      <a:gd name="T15" fmla="*/ 0 w 92"/>
                      <a:gd name="T16" fmla="*/ 0 h 134"/>
                      <a:gd name="T17" fmla="*/ 92 w 92"/>
                      <a:gd name="T18" fmla="*/ 134 h 134"/>
                    </a:gdLst>
                    <a:ahLst/>
                    <a:cxnLst>
                      <a:cxn ang="T10">
                        <a:pos x="T0" y="T1"/>
                      </a:cxn>
                      <a:cxn ang="T11">
                        <a:pos x="T2" y="T3"/>
                      </a:cxn>
                      <a:cxn ang="T12">
                        <a:pos x="T4" y="T5"/>
                      </a:cxn>
                      <a:cxn ang="T13">
                        <a:pos x="T6" y="T7"/>
                      </a:cxn>
                      <a:cxn ang="T14">
                        <a:pos x="T8" y="T9"/>
                      </a:cxn>
                    </a:cxnLst>
                    <a:rect l="T15" t="T16" r="T17" b="T18"/>
                    <a:pathLst>
                      <a:path w="92" h="134">
                        <a:moveTo>
                          <a:pt x="0" y="21"/>
                        </a:moveTo>
                        <a:lnTo>
                          <a:pt x="0" y="133"/>
                        </a:lnTo>
                        <a:lnTo>
                          <a:pt x="91" y="107"/>
                        </a:lnTo>
                        <a:lnTo>
                          <a:pt x="91" y="0"/>
                        </a:lnTo>
                        <a:lnTo>
                          <a:pt x="0" y="21"/>
                        </a:lnTo>
                      </a:path>
                    </a:pathLst>
                  </a:custGeom>
                  <a:solidFill>
                    <a:srgbClr val="A0A0C0"/>
                  </a:solidFill>
                  <a:ln w="12700" cap="rnd">
                    <a:solidFill>
                      <a:srgbClr val="000000"/>
                    </a:solidFill>
                    <a:round/>
                    <a:headEnd/>
                    <a:tailEnd/>
                  </a:ln>
                </p:spPr>
                <p:txBody>
                  <a:bodyPr/>
                  <a:lstStyle/>
                  <a:p>
                    <a:endParaRPr lang="en-US" sz="2000"/>
                  </a:p>
                </p:txBody>
              </p:sp>
              <p:sp>
                <p:nvSpPr>
                  <p:cNvPr id="206" name="Freeform 21"/>
                  <p:cNvSpPr>
                    <a:spLocks/>
                  </p:cNvSpPr>
                  <p:nvPr/>
                </p:nvSpPr>
                <p:spPr bwMode="auto">
                  <a:xfrm>
                    <a:off x="1305" y="1414"/>
                    <a:ext cx="328" cy="50"/>
                  </a:xfrm>
                  <a:custGeom>
                    <a:avLst/>
                    <a:gdLst>
                      <a:gd name="T0" fmla="*/ 327 w 328"/>
                      <a:gd name="T1" fmla="*/ 28 h 50"/>
                      <a:gd name="T2" fmla="*/ 234 w 328"/>
                      <a:gd name="T3" fmla="*/ 49 h 50"/>
                      <a:gd name="T4" fmla="*/ 0 w 328"/>
                      <a:gd name="T5" fmla="*/ 21 h 50"/>
                      <a:gd name="T6" fmla="*/ 91 w 328"/>
                      <a:gd name="T7" fmla="*/ 0 h 50"/>
                      <a:gd name="T8" fmla="*/ 327 w 328"/>
                      <a:gd name="T9" fmla="*/ 28 h 50"/>
                      <a:gd name="T10" fmla="*/ 0 60000 65536"/>
                      <a:gd name="T11" fmla="*/ 0 60000 65536"/>
                      <a:gd name="T12" fmla="*/ 0 60000 65536"/>
                      <a:gd name="T13" fmla="*/ 0 60000 65536"/>
                      <a:gd name="T14" fmla="*/ 0 60000 65536"/>
                      <a:gd name="T15" fmla="*/ 0 w 328"/>
                      <a:gd name="T16" fmla="*/ 0 h 50"/>
                      <a:gd name="T17" fmla="*/ 328 w 328"/>
                      <a:gd name="T18" fmla="*/ 50 h 50"/>
                    </a:gdLst>
                    <a:ahLst/>
                    <a:cxnLst>
                      <a:cxn ang="T10">
                        <a:pos x="T0" y="T1"/>
                      </a:cxn>
                      <a:cxn ang="T11">
                        <a:pos x="T2" y="T3"/>
                      </a:cxn>
                      <a:cxn ang="T12">
                        <a:pos x="T4" y="T5"/>
                      </a:cxn>
                      <a:cxn ang="T13">
                        <a:pos x="T6" y="T7"/>
                      </a:cxn>
                      <a:cxn ang="T14">
                        <a:pos x="T8" y="T9"/>
                      </a:cxn>
                    </a:cxnLst>
                    <a:rect l="T15" t="T16" r="T17" b="T18"/>
                    <a:pathLst>
                      <a:path w="328" h="50">
                        <a:moveTo>
                          <a:pt x="327" y="28"/>
                        </a:moveTo>
                        <a:lnTo>
                          <a:pt x="234" y="49"/>
                        </a:lnTo>
                        <a:lnTo>
                          <a:pt x="0" y="21"/>
                        </a:lnTo>
                        <a:lnTo>
                          <a:pt x="91" y="0"/>
                        </a:lnTo>
                        <a:lnTo>
                          <a:pt x="327" y="28"/>
                        </a:lnTo>
                      </a:path>
                    </a:pathLst>
                  </a:custGeom>
                  <a:solidFill>
                    <a:srgbClr val="E0E0FF"/>
                  </a:solidFill>
                  <a:ln w="12700" cap="rnd">
                    <a:solidFill>
                      <a:srgbClr val="000000"/>
                    </a:solidFill>
                    <a:round/>
                    <a:headEnd/>
                    <a:tailEnd/>
                  </a:ln>
                </p:spPr>
                <p:txBody>
                  <a:bodyPr/>
                  <a:lstStyle/>
                  <a:p>
                    <a:endParaRPr lang="en-US" sz="2000"/>
                  </a:p>
                </p:txBody>
              </p:sp>
              <p:sp>
                <p:nvSpPr>
                  <p:cNvPr id="207" name="Freeform 22"/>
                  <p:cNvSpPr>
                    <a:spLocks/>
                  </p:cNvSpPr>
                  <p:nvPr/>
                </p:nvSpPr>
                <p:spPr bwMode="auto">
                  <a:xfrm>
                    <a:off x="1330" y="1450"/>
                    <a:ext cx="191" cy="112"/>
                  </a:xfrm>
                  <a:custGeom>
                    <a:avLst/>
                    <a:gdLst>
                      <a:gd name="T0" fmla="*/ 190 w 191"/>
                      <a:gd name="T1" fmla="*/ 24 h 112"/>
                      <a:gd name="T2" fmla="*/ 190 w 191"/>
                      <a:gd name="T3" fmla="*/ 111 h 112"/>
                      <a:gd name="T4" fmla="*/ 0 w 191"/>
                      <a:gd name="T5" fmla="*/ 88 h 112"/>
                      <a:gd name="T6" fmla="*/ 0 w 191"/>
                      <a:gd name="T7" fmla="*/ 0 h 112"/>
                      <a:gd name="T8" fmla="*/ 190 w 191"/>
                      <a:gd name="T9" fmla="*/ 24 h 112"/>
                      <a:gd name="T10" fmla="*/ 0 60000 65536"/>
                      <a:gd name="T11" fmla="*/ 0 60000 65536"/>
                      <a:gd name="T12" fmla="*/ 0 60000 65536"/>
                      <a:gd name="T13" fmla="*/ 0 60000 65536"/>
                      <a:gd name="T14" fmla="*/ 0 60000 65536"/>
                      <a:gd name="T15" fmla="*/ 0 w 191"/>
                      <a:gd name="T16" fmla="*/ 0 h 112"/>
                      <a:gd name="T17" fmla="*/ 191 w 191"/>
                      <a:gd name="T18" fmla="*/ 112 h 112"/>
                    </a:gdLst>
                    <a:ahLst/>
                    <a:cxnLst>
                      <a:cxn ang="T10">
                        <a:pos x="T0" y="T1"/>
                      </a:cxn>
                      <a:cxn ang="T11">
                        <a:pos x="T2" y="T3"/>
                      </a:cxn>
                      <a:cxn ang="T12">
                        <a:pos x="T4" y="T5"/>
                      </a:cxn>
                      <a:cxn ang="T13">
                        <a:pos x="T6" y="T7"/>
                      </a:cxn>
                      <a:cxn ang="T14">
                        <a:pos x="T8" y="T9"/>
                      </a:cxn>
                    </a:cxnLst>
                    <a:rect l="T15" t="T16" r="T17" b="T18"/>
                    <a:pathLst>
                      <a:path w="191" h="112">
                        <a:moveTo>
                          <a:pt x="190" y="24"/>
                        </a:moveTo>
                        <a:lnTo>
                          <a:pt x="190" y="111"/>
                        </a:lnTo>
                        <a:lnTo>
                          <a:pt x="0" y="88"/>
                        </a:lnTo>
                        <a:lnTo>
                          <a:pt x="0" y="0"/>
                        </a:lnTo>
                        <a:lnTo>
                          <a:pt x="190" y="24"/>
                        </a:lnTo>
                      </a:path>
                    </a:pathLst>
                  </a:custGeom>
                  <a:solidFill>
                    <a:srgbClr val="606080"/>
                  </a:solidFill>
                  <a:ln w="12700" cap="rnd">
                    <a:solidFill>
                      <a:srgbClr val="000000"/>
                    </a:solidFill>
                    <a:round/>
                    <a:headEnd/>
                    <a:tailEnd/>
                  </a:ln>
                </p:spPr>
                <p:txBody>
                  <a:bodyPr/>
                  <a:lstStyle/>
                  <a:p>
                    <a:endParaRPr lang="en-US" sz="2000"/>
                  </a:p>
                </p:txBody>
              </p:sp>
              <p:sp>
                <p:nvSpPr>
                  <p:cNvPr id="208" name="Freeform 23"/>
                  <p:cNvSpPr>
                    <a:spLocks/>
                  </p:cNvSpPr>
                  <p:nvPr/>
                </p:nvSpPr>
                <p:spPr bwMode="auto">
                  <a:xfrm>
                    <a:off x="1105" y="1620"/>
                    <a:ext cx="481" cy="78"/>
                  </a:xfrm>
                  <a:custGeom>
                    <a:avLst/>
                    <a:gdLst>
                      <a:gd name="T0" fmla="*/ 480 w 481"/>
                      <a:gd name="T1" fmla="*/ 43 h 78"/>
                      <a:gd name="T2" fmla="*/ 126 w 481"/>
                      <a:gd name="T3" fmla="*/ 0 h 78"/>
                      <a:gd name="T4" fmla="*/ 0 w 481"/>
                      <a:gd name="T5" fmla="*/ 36 h 78"/>
                      <a:gd name="T6" fmla="*/ 351 w 481"/>
                      <a:gd name="T7" fmla="*/ 77 h 78"/>
                      <a:gd name="T8" fmla="*/ 480 w 481"/>
                      <a:gd name="T9" fmla="*/ 43 h 78"/>
                      <a:gd name="T10" fmla="*/ 0 60000 65536"/>
                      <a:gd name="T11" fmla="*/ 0 60000 65536"/>
                      <a:gd name="T12" fmla="*/ 0 60000 65536"/>
                      <a:gd name="T13" fmla="*/ 0 60000 65536"/>
                      <a:gd name="T14" fmla="*/ 0 60000 65536"/>
                      <a:gd name="T15" fmla="*/ 0 w 481"/>
                      <a:gd name="T16" fmla="*/ 0 h 78"/>
                      <a:gd name="T17" fmla="*/ 481 w 481"/>
                      <a:gd name="T18" fmla="*/ 78 h 78"/>
                    </a:gdLst>
                    <a:ahLst/>
                    <a:cxnLst>
                      <a:cxn ang="T10">
                        <a:pos x="T0" y="T1"/>
                      </a:cxn>
                      <a:cxn ang="T11">
                        <a:pos x="T2" y="T3"/>
                      </a:cxn>
                      <a:cxn ang="T12">
                        <a:pos x="T4" y="T5"/>
                      </a:cxn>
                      <a:cxn ang="T13">
                        <a:pos x="T6" y="T7"/>
                      </a:cxn>
                      <a:cxn ang="T14">
                        <a:pos x="T8" y="T9"/>
                      </a:cxn>
                    </a:cxnLst>
                    <a:rect l="T15" t="T16" r="T17" b="T18"/>
                    <a:pathLst>
                      <a:path w="481" h="78">
                        <a:moveTo>
                          <a:pt x="480" y="43"/>
                        </a:moveTo>
                        <a:lnTo>
                          <a:pt x="126" y="0"/>
                        </a:lnTo>
                        <a:lnTo>
                          <a:pt x="0" y="36"/>
                        </a:lnTo>
                        <a:lnTo>
                          <a:pt x="351" y="77"/>
                        </a:lnTo>
                        <a:lnTo>
                          <a:pt x="480" y="43"/>
                        </a:lnTo>
                      </a:path>
                    </a:pathLst>
                  </a:custGeom>
                  <a:solidFill>
                    <a:srgbClr val="E0E0FF"/>
                  </a:solidFill>
                  <a:ln w="12700" cap="rnd">
                    <a:solidFill>
                      <a:srgbClr val="000000"/>
                    </a:solidFill>
                    <a:round/>
                    <a:headEnd/>
                    <a:tailEnd/>
                  </a:ln>
                </p:spPr>
                <p:txBody>
                  <a:bodyPr/>
                  <a:lstStyle/>
                  <a:p>
                    <a:endParaRPr lang="en-US" sz="2000"/>
                  </a:p>
                </p:txBody>
              </p:sp>
              <p:sp>
                <p:nvSpPr>
                  <p:cNvPr id="209" name="Freeform 24"/>
                  <p:cNvSpPr>
                    <a:spLocks/>
                  </p:cNvSpPr>
                  <p:nvPr/>
                </p:nvSpPr>
                <p:spPr bwMode="auto">
                  <a:xfrm>
                    <a:off x="1454" y="1662"/>
                    <a:ext cx="132" cy="44"/>
                  </a:xfrm>
                  <a:custGeom>
                    <a:avLst/>
                    <a:gdLst>
                      <a:gd name="T0" fmla="*/ 131 w 132"/>
                      <a:gd name="T1" fmla="*/ 0 h 44"/>
                      <a:gd name="T2" fmla="*/ 0 w 132"/>
                      <a:gd name="T3" fmla="*/ 35 h 44"/>
                      <a:gd name="T4" fmla="*/ 0 w 132"/>
                      <a:gd name="T5" fmla="*/ 43 h 44"/>
                      <a:gd name="T6" fmla="*/ 131 w 132"/>
                      <a:gd name="T7" fmla="*/ 13 h 44"/>
                      <a:gd name="T8" fmla="*/ 131 w 132"/>
                      <a:gd name="T9" fmla="*/ 0 h 44"/>
                      <a:gd name="T10" fmla="*/ 0 60000 65536"/>
                      <a:gd name="T11" fmla="*/ 0 60000 65536"/>
                      <a:gd name="T12" fmla="*/ 0 60000 65536"/>
                      <a:gd name="T13" fmla="*/ 0 60000 65536"/>
                      <a:gd name="T14" fmla="*/ 0 60000 65536"/>
                      <a:gd name="T15" fmla="*/ 0 w 132"/>
                      <a:gd name="T16" fmla="*/ 0 h 44"/>
                      <a:gd name="T17" fmla="*/ 132 w 132"/>
                      <a:gd name="T18" fmla="*/ 44 h 44"/>
                    </a:gdLst>
                    <a:ahLst/>
                    <a:cxnLst>
                      <a:cxn ang="T10">
                        <a:pos x="T0" y="T1"/>
                      </a:cxn>
                      <a:cxn ang="T11">
                        <a:pos x="T2" y="T3"/>
                      </a:cxn>
                      <a:cxn ang="T12">
                        <a:pos x="T4" y="T5"/>
                      </a:cxn>
                      <a:cxn ang="T13">
                        <a:pos x="T6" y="T7"/>
                      </a:cxn>
                      <a:cxn ang="T14">
                        <a:pos x="T8" y="T9"/>
                      </a:cxn>
                    </a:cxnLst>
                    <a:rect l="T15" t="T16" r="T17" b="T18"/>
                    <a:pathLst>
                      <a:path w="132" h="44">
                        <a:moveTo>
                          <a:pt x="131" y="0"/>
                        </a:moveTo>
                        <a:lnTo>
                          <a:pt x="0" y="35"/>
                        </a:lnTo>
                        <a:lnTo>
                          <a:pt x="0" y="43"/>
                        </a:lnTo>
                        <a:lnTo>
                          <a:pt x="131" y="13"/>
                        </a:lnTo>
                        <a:lnTo>
                          <a:pt x="131" y="0"/>
                        </a:lnTo>
                      </a:path>
                    </a:pathLst>
                  </a:custGeom>
                  <a:solidFill>
                    <a:srgbClr val="A0A0C0"/>
                  </a:solidFill>
                  <a:ln w="12700" cap="rnd">
                    <a:solidFill>
                      <a:srgbClr val="000000"/>
                    </a:solidFill>
                    <a:round/>
                    <a:headEnd/>
                    <a:tailEnd/>
                  </a:ln>
                </p:spPr>
                <p:txBody>
                  <a:bodyPr/>
                  <a:lstStyle/>
                  <a:p>
                    <a:endParaRPr lang="en-US" sz="2000"/>
                  </a:p>
                </p:txBody>
              </p:sp>
              <p:sp>
                <p:nvSpPr>
                  <p:cNvPr id="210" name="Freeform 25"/>
                  <p:cNvSpPr>
                    <a:spLocks/>
                  </p:cNvSpPr>
                  <p:nvPr/>
                </p:nvSpPr>
                <p:spPr bwMode="auto">
                  <a:xfrm>
                    <a:off x="1105" y="1657"/>
                    <a:ext cx="350" cy="49"/>
                  </a:xfrm>
                  <a:custGeom>
                    <a:avLst/>
                    <a:gdLst>
                      <a:gd name="T0" fmla="*/ 349 w 350"/>
                      <a:gd name="T1" fmla="*/ 40 h 49"/>
                      <a:gd name="T2" fmla="*/ 349 w 350"/>
                      <a:gd name="T3" fmla="*/ 48 h 49"/>
                      <a:gd name="T4" fmla="*/ 0 w 350"/>
                      <a:gd name="T5" fmla="*/ 8 h 49"/>
                      <a:gd name="T6" fmla="*/ 0 w 350"/>
                      <a:gd name="T7" fmla="*/ 0 h 49"/>
                      <a:gd name="T8" fmla="*/ 349 w 350"/>
                      <a:gd name="T9" fmla="*/ 40 h 49"/>
                      <a:gd name="T10" fmla="*/ 0 60000 65536"/>
                      <a:gd name="T11" fmla="*/ 0 60000 65536"/>
                      <a:gd name="T12" fmla="*/ 0 60000 65536"/>
                      <a:gd name="T13" fmla="*/ 0 60000 65536"/>
                      <a:gd name="T14" fmla="*/ 0 60000 65536"/>
                      <a:gd name="T15" fmla="*/ 0 w 350"/>
                      <a:gd name="T16" fmla="*/ 0 h 49"/>
                      <a:gd name="T17" fmla="*/ 350 w 350"/>
                      <a:gd name="T18" fmla="*/ 49 h 49"/>
                    </a:gdLst>
                    <a:ahLst/>
                    <a:cxnLst>
                      <a:cxn ang="T10">
                        <a:pos x="T0" y="T1"/>
                      </a:cxn>
                      <a:cxn ang="T11">
                        <a:pos x="T2" y="T3"/>
                      </a:cxn>
                      <a:cxn ang="T12">
                        <a:pos x="T4" y="T5"/>
                      </a:cxn>
                      <a:cxn ang="T13">
                        <a:pos x="T6" y="T7"/>
                      </a:cxn>
                      <a:cxn ang="T14">
                        <a:pos x="T8" y="T9"/>
                      </a:cxn>
                    </a:cxnLst>
                    <a:rect l="T15" t="T16" r="T17" b="T18"/>
                    <a:pathLst>
                      <a:path w="350" h="49">
                        <a:moveTo>
                          <a:pt x="349" y="40"/>
                        </a:moveTo>
                        <a:lnTo>
                          <a:pt x="349" y="48"/>
                        </a:lnTo>
                        <a:lnTo>
                          <a:pt x="0" y="8"/>
                        </a:lnTo>
                        <a:lnTo>
                          <a:pt x="0" y="0"/>
                        </a:lnTo>
                        <a:lnTo>
                          <a:pt x="349" y="40"/>
                        </a:lnTo>
                      </a:path>
                    </a:pathLst>
                  </a:custGeom>
                  <a:solidFill>
                    <a:srgbClr val="C0C0E0"/>
                  </a:solidFill>
                  <a:ln w="12700" cap="rnd">
                    <a:solidFill>
                      <a:srgbClr val="000000"/>
                    </a:solidFill>
                    <a:round/>
                    <a:headEnd/>
                    <a:tailEnd/>
                  </a:ln>
                </p:spPr>
                <p:txBody>
                  <a:bodyPr/>
                  <a:lstStyle/>
                  <a:p>
                    <a:endParaRPr lang="en-US" sz="2000"/>
                  </a:p>
                </p:txBody>
              </p:sp>
            </p:grpSp>
            <p:grpSp>
              <p:nvGrpSpPr>
                <p:cNvPr id="8" name="Group 26"/>
                <p:cNvGrpSpPr>
                  <a:grpSpLocks/>
                </p:cNvGrpSpPr>
                <p:nvPr/>
              </p:nvGrpSpPr>
              <p:grpSpPr bwMode="auto">
                <a:xfrm>
                  <a:off x="1149" y="1555"/>
                  <a:ext cx="415" cy="134"/>
                  <a:chOff x="1149" y="1555"/>
                  <a:chExt cx="415" cy="134"/>
                </a:xfrm>
              </p:grpSpPr>
              <p:grpSp>
                <p:nvGrpSpPr>
                  <p:cNvPr id="9" name="Group 27"/>
                  <p:cNvGrpSpPr>
                    <a:grpSpLocks/>
                  </p:cNvGrpSpPr>
                  <p:nvPr/>
                </p:nvGrpSpPr>
                <p:grpSpPr bwMode="auto">
                  <a:xfrm>
                    <a:off x="1243" y="1555"/>
                    <a:ext cx="321" cy="99"/>
                    <a:chOff x="1243" y="1555"/>
                    <a:chExt cx="321" cy="99"/>
                  </a:xfrm>
                </p:grpSpPr>
                <p:sp>
                  <p:nvSpPr>
                    <p:cNvPr id="180" name="Freeform 28"/>
                    <p:cNvSpPr>
                      <a:spLocks/>
                    </p:cNvSpPr>
                    <p:nvPr/>
                  </p:nvSpPr>
                  <p:spPr bwMode="auto">
                    <a:xfrm>
                      <a:off x="1520" y="1594"/>
                      <a:ext cx="44" cy="21"/>
                    </a:xfrm>
                    <a:custGeom>
                      <a:avLst/>
                      <a:gdLst>
                        <a:gd name="T0" fmla="*/ 43 w 44"/>
                        <a:gd name="T1" fmla="*/ 5 h 21"/>
                        <a:gd name="T2" fmla="*/ 43 w 44"/>
                        <a:gd name="T3" fmla="*/ 20 h 21"/>
                        <a:gd name="T4" fmla="*/ 0 w 44"/>
                        <a:gd name="T5" fmla="*/ 15 h 21"/>
                        <a:gd name="T6" fmla="*/ 0 w 44"/>
                        <a:gd name="T7" fmla="*/ 0 h 21"/>
                        <a:gd name="T8" fmla="*/ 43 w 44"/>
                        <a:gd name="T9" fmla="*/ 5 h 21"/>
                        <a:gd name="T10" fmla="*/ 0 60000 65536"/>
                        <a:gd name="T11" fmla="*/ 0 60000 65536"/>
                        <a:gd name="T12" fmla="*/ 0 60000 65536"/>
                        <a:gd name="T13" fmla="*/ 0 60000 65536"/>
                        <a:gd name="T14" fmla="*/ 0 60000 65536"/>
                        <a:gd name="T15" fmla="*/ 0 w 44"/>
                        <a:gd name="T16" fmla="*/ 0 h 21"/>
                        <a:gd name="T17" fmla="*/ 44 w 44"/>
                        <a:gd name="T18" fmla="*/ 21 h 21"/>
                      </a:gdLst>
                      <a:ahLst/>
                      <a:cxnLst>
                        <a:cxn ang="T10">
                          <a:pos x="T0" y="T1"/>
                        </a:cxn>
                        <a:cxn ang="T11">
                          <a:pos x="T2" y="T3"/>
                        </a:cxn>
                        <a:cxn ang="T12">
                          <a:pos x="T4" y="T5"/>
                        </a:cxn>
                        <a:cxn ang="T13">
                          <a:pos x="T6" y="T7"/>
                        </a:cxn>
                        <a:cxn ang="T14">
                          <a:pos x="T8" y="T9"/>
                        </a:cxn>
                      </a:cxnLst>
                      <a:rect l="T15" t="T16" r="T17" b="T18"/>
                      <a:pathLst>
                        <a:path w="44" h="21">
                          <a:moveTo>
                            <a:pt x="43" y="5"/>
                          </a:moveTo>
                          <a:lnTo>
                            <a:pt x="43" y="20"/>
                          </a:lnTo>
                          <a:lnTo>
                            <a:pt x="0" y="15"/>
                          </a:lnTo>
                          <a:lnTo>
                            <a:pt x="0" y="0"/>
                          </a:lnTo>
                          <a:lnTo>
                            <a:pt x="43" y="5"/>
                          </a:lnTo>
                        </a:path>
                      </a:pathLst>
                    </a:custGeom>
                    <a:solidFill>
                      <a:srgbClr val="606080"/>
                    </a:solidFill>
                    <a:ln w="12700" cap="rnd">
                      <a:solidFill>
                        <a:srgbClr val="000000"/>
                      </a:solidFill>
                      <a:round/>
                      <a:headEnd/>
                      <a:tailEnd/>
                    </a:ln>
                  </p:spPr>
                  <p:txBody>
                    <a:bodyPr/>
                    <a:lstStyle/>
                    <a:p>
                      <a:endParaRPr lang="en-US" sz="2000"/>
                    </a:p>
                  </p:txBody>
                </p:sp>
                <p:sp>
                  <p:nvSpPr>
                    <p:cNvPr id="181" name="Freeform 29"/>
                    <p:cNvSpPr>
                      <a:spLocks/>
                    </p:cNvSpPr>
                    <p:nvPr/>
                  </p:nvSpPr>
                  <p:spPr bwMode="auto">
                    <a:xfrm>
                      <a:off x="1501" y="1575"/>
                      <a:ext cx="26" cy="79"/>
                    </a:xfrm>
                    <a:custGeom>
                      <a:avLst/>
                      <a:gdLst>
                        <a:gd name="T0" fmla="*/ 25 w 26"/>
                        <a:gd name="T1" fmla="*/ 0 h 79"/>
                        <a:gd name="T2" fmla="*/ 0 w 26"/>
                        <a:gd name="T3" fmla="*/ 7 h 79"/>
                        <a:gd name="T4" fmla="*/ 0 w 26"/>
                        <a:gd name="T5" fmla="*/ 78 h 79"/>
                        <a:gd name="T6" fmla="*/ 0 60000 65536"/>
                        <a:gd name="T7" fmla="*/ 0 60000 65536"/>
                        <a:gd name="T8" fmla="*/ 0 60000 65536"/>
                        <a:gd name="T9" fmla="*/ 0 w 26"/>
                        <a:gd name="T10" fmla="*/ 0 h 79"/>
                        <a:gd name="T11" fmla="*/ 26 w 26"/>
                        <a:gd name="T12" fmla="*/ 79 h 79"/>
                      </a:gdLst>
                      <a:ahLst/>
                      <a:cxnLst>
                        <a:cxn ang="T6">
                          <a:pos x="T0" y="T1"/>
                        </a:cxn>
                        <a:cxn ang="T7">
                          <a:pos x="T2" y="T3"/>
                        </a:cxn>
                        <a:cxn ang="T8">
                          <a:pos x="T4" y="T5"/>
                        </a:cxn>
                      </a:cxnLst>
                      <a:rect l="T9" t="T10" r="T11" b="T12"/>
                      <a:pathLst>
                        <a:path w="26" h="79">
                          <a:moveTo>
                            <a:pt x="25" y="0"/>
                          </a:moveTo>
                          <a:lnTo>
                            <a:pt x="0" y="7"/>
                          </a:lnTo>
                          <a:lnTo>
                            <a:pt x="0" y="78"/>
                          </a:lnTo>
                        </a:path>
                      </a:pathLst>
                    </a:custGeom>
                    <a:noFill/>
                    <a:ln w="12700" cap="rnd">
                      <a:solidFill>
                        <a:srgbClr val="000000"/>
                      </a:solidFill>
                      <a:round/>
                      <a:headEnd/>
                      <a:tailEnd/>
                    </a:ln>
                  </p:spPr>
                  <p:txBody>
                    <a:bodyPr/>
                    <a:lstStyle/>
                    <a:p>
                      <a:endParaRPr lang="en-US" sz="2000"/>
                    </a:p>
                  </p:txBody>
                </p:sp>
                <p:sp>
                  <p:nvSpPr>
                    <p:cNvPr id="182" name="Freeform 30"/>
                    <p:cNvSpPr>
                      <a:spLocks/>
                    </p:cNvSpPr>
                    <p:nvPr/>
                  </p:nvSpPr>
                  <p:spPr bwMode="auto">
                    <a:xfrm>
                      <a:off x="1380" y="1564"/>
                      <a:ext cx="32" cy="77"/>
                    </a:xfrm>
                    <a:custGeom>
                      <a:avLst/>
                      <a:gdLst>
                        <a:gd name="T0" fmla="*/ 31 w 32"/>
                        <a:gd name="T1" fmla="*/ 0 h 77"/>
                        <a:gd name="T2" fmla="*/ 0 w 32"/>
                        <a:gd name="T3" fmla="*/ 7 h 77"/>
                        <a:gd name="T4" fmla="*/ 0 w 32"/>
                        <a:gd name="T5" fmla="*/ 76 h 77"/>
                        <a:gd name="T6" fmla="*/ 0 60000 65536"/>
                        <a:gd name="T7" fmla="*/ 0 60000 65536"/>
                        <a:gd name="T8" fmla="*/ 0 60000 65536"/>
                        <a:gd name="T9" fmla="*/ 0 w 32"/>
                        <a:gd name="T10" fmla="*/ 0 h 77"/>
                        <a:gd name="T11" fmla="*/ 32 w 32"/>
                        <a:gd name="T12" fmla="*/ 77 h 77"/>
                      </a:gdLst>
                      <a:ahLst/>
                      <a:cxnLst>
                        <a:cxn ang="T6">
                          <a:pos x="T0" y="T1"/>
                        </a:cxn>
                        <a:cxn ang="T7">
                          <a:pos x="T2" y="T3"/>
                        </a:cxn>
                        <a:cxn ang="T8">
                          <a:pos x="T4" y="T5"/>
                        </a:cxn>
                      </a:cxnLst>
                      <a:rect l="T9" t="T10" r="T11" b="T12"/>
                      <a:pathLst>
                        <a:path w="32" h="77">
                          <a:moveTo>
                            <a:pt x="31" y="0"/>
                          </a:moveTo>
                          <a:lnTo>
                            <a:pt x="0" y="7"/>
                          </a:lnTo>
                          <a:lnTo>
                            <a:pt x="0" y="76"/>
                          </a:lnTo>
                        </a:path>
                      </a:pathLst>
                    </a:custGeom>
                    <a:noFill/>
                    <a:ln w="12700" cap="rnd">
                      <a:solidFill>
                        <a:srgbClr val="000000"/>
                      </a:solidFill>
                      <a:round/>
                      <a:headEnd/>
                      <a:tailEnd/>
                    </a:ln>
                  </p:spPr>
                  <p:txBody>
                    <a:bodyPr/>
                    <a:lstStyle/>
                    <a:p>
                      <a:endParaRPr lang="en-US" sz="2000"/>
                    </a:p>
                  </p:txBody>
                </p:sp>
                <p:grpSp>
                  <p:nvGrpSpPr>
                    <p:cNvPr id="10" name="Group 31"/>
                    <p:cNvGrpSpPr>
                      <a:grpSpLocks/>
                    </p:cNvGrpSpPr>
                    <p:nvPr/>
                  </p:nvGrpSpPr>
                  <p:grpSpPr bwMode="auto">
                    <a:xfrm>
                      <a:off x="1243" y="1555"/>
                      <a:ext cx="143" cy="81"/>
                      <a:chOff x="1243" y="1555"/>
                      <a:chExt cx="143" cy="81"/>
                    </a:xfrm>
                  </p:grpSpPr>
                  <p:sp>
                    <p:nvSpPr>
                      <p:cNvPr id="189" name="Freeform 32"/>
                      <p:cNvSpPr>
                        <a:spLocks/>
                      </p:cNvSpPr>
                      <p:nvPr/>
                    </p:nvSpPr>
                    <p:spPr bwMode="auto">
                      <a:xfrm>
                        <a:off x="1243" y="1555"/>
                        <a:ext cx="126" cy="79"/>
                      </a:xfrm>
                      <a:custGeom>
                        <a:avLst/>
                        <a:gdLst>
                          <a:gd name="T0" fmla="*/ 125 w 126"/>
                          <a:gd name="T1" fmla="*/ 15 h 79"/>
                          <a:gd name="T2" fmla="*/ 125 w 126"/>
                          <a:gd name="T3" fmla="*/ 78 h 79"/>
                          <a:gd name="T4" fmla="*/ 0 w 126"/>
                          <a:gd name="T5" fmla="*/ 63 h 79"/>
                          <a:gd name="T6" fmla="*/ 0 w 126"/>
                          <a:gd name="T7" fmla="*/ 0 h 79"/>
                          <a:gd name="T8" fmla="*/ 125 w 126"/>
                          <a:gd name="T9" fmla="*/ 15 h 79"/>
                          <a:gd name="T10" fmla="*/ 0 60000 65536"/>
                          <a:gd name="T11" fmla="*/ 0 60000 65536"/>
                          <a:gd name="T12" fmla="*/ 0 60000 65536"/>
                          <a:gd name="T13" fmla="*/ 0 60000 65536"/>
                          <a:gd name="T14" fmla="*/ 0 60000 65536"/>
                          <a:gd name="T15" fmla="*/ 0 w 126"/>
                          <a:gd name="T16" fmla="*/ 0 h 79"/>
                          <a:gd name="T17" fmla="*/ 126 w 126"/>
                          <a:gd name="T18" fmla="*/ 79 h 79"/>
                        </a:gdLst>
                        <a:ahLst/>
                        <a:cxnLst>
                          <a:cxn ang="T10">
                            <a:pos x="T0" y="T1"/>
                          </a:cxn>
                          <a:cxn ang="T11">
                            <a:pos x="T2" y="T3"/>
                          </a:cxn>
                          <a:cxn ang="T12">
                            <a:pos x="T4" y="T5"/>
                          </a:cxn>
                          <a:cxn ang="T13">
                            <a:pos x="T6" y="T7"/>
                          </a:cxn>
                          <a:cxn ang="T14">
                            <a:pos x="T8" y="T9"/>
                          </a:cxn>
                        </a:cxnLst>
                        <a:rect l="T15" t="T16" r="T17" b="T18"/>
                        <a:pathLst>
                          <a:path w="126" h="79">
                            <a:moveTo>
                              <a:pt x="125" y="15"/>
                            </a:moveTo>
                            <a:lnTo>
                              <a:pt x="125" y="78"/>
                            </a:lnTo>
                            <a:lnTo>
                              <a:pt x="0" y="63"/>
                            </a:lnTo>
                            <a:lnTo>
                              <a:pt x="0" y="0"/>
                            </a:lnTo>
                            <a:lnTo>
                              <a:pt x="125" y="15"/>
                            </a:lnTo>
                          </a:path>
                        </a:pathLst>
                      </a:custGeom>
                      <a:solidFill>
                        <a:srgbClr val="A0A0C0"/>
                      </a:solidFill>
                      <a:ln w="12700" cap="rnd">
                        <a:solidFill>
                          <a:srgbClr val="000000"/>
                        </a:solidFill>
                        <a:round/>
                        <a:headEnd/>
                        <a:tailEnd/>
                      </a:ln>
                    </p:spPr>
                    <p:txBody>
                      <a:bodyPr/>
                      <a:lstStyle/>
                      <a:p>
                        <a:endParaRPr lang="en-US" sz="2000"/>
                      </a:p>
                    </p:txBody>
                  </p:sp>
                  <p:sp>
                    <p:nvSpPr>
                      <p:cNvPr id="190" name="Line 33"/>
                      <p:cNvSpPr>
                        <a:spLocks noChangeShapeType="1"/>
                      </p:cNvSpPr>
                      <p:nvPr/>
                    </p:nvSpPr>
                    <p:spPr bwMode="auto">
                      <a:xfrm flipH="1" flipV="1">
                        <a:off x="1243" y="1575"/>
                        <a:ext cx="143" cy="19"/>
                      </a:xfrm>
                      <a:prstGeom prst="line">
                        <a:avLst/>
                      </a:prstGeom>
                      <a:noFill/>
                      <a:ln w="12700">
                        <a:solidFill>
                          <a:srgbClr val="000000"/>
                        </a:solidFill>
                        <a:round/>
                        <a:headEnd/>
                        <a:tailEnd/>
                      </a:ln>
                    </p:spPr>
                    <p:txBody>
                      <a:bodyPr/>
                      <a:lstStyle/>
                      <a:p>
                        <a:endParaRPr lang="en-US" sz="2000"/>
                      </a:p>
                    </p:txBody>
                  </p:sp>
                  <p:sp>
                    <p:nvSpPr>
                      <p:cNvPr id="191" name="Line 34"/>
                      <p:cNvSpPr>
                        <a:spLocks noChangeShapeType="1"/>
                      </p:cNvSpPr>
                      <p:nvPr/>
                    </p:nvSpPr>
                    <p:spPr bwMode="auto">
                      <a:xfrm flipH="1" flipV="1">
                        <a:off x="1243" y="1596"/>
                        <a:ext cx="143" cy="18"/>
                      </a:xfrm>
                      <a:prstGeom prst="line">
                        <a:avLst/>
                      </a:prstGeom>
                      <a:noFill/>
                      <a:ln w="12700">
                        <a:solidFill>
                          <a:srgbClr val="000000"/>
                        </a:solidFill>
                        <a:round/>
                        <a:headEnd/>
                        <a:tailEnd/>
                      </a:ln>
                    </p:spPr>
                    <p:txBody>
                      <a:bodyPr/>
                      <a:lstStyle/>
                      <a:p>
                        <a:endParaRPr lang="en-US" sz="2000"/>
                      </a:p>
                    </p:txBody>
                  </p:sp>
                  <p:sp>
                    <p:nvSpPr>
                      <p:cNvPr id="192" name="Line 35"/>
                      <p:cNvSpPr>
                        <a:spLocks noChangeShapeType="1"/>
                      </p:cNvSpPr>
                      <p:nvPr/>
                    </p:nvSpPr>
                    <p:spPr bwMode="auto">
                      <a:xfrm flipH="1" flipV="1">
                        <a:off x="1274" y="1590"/>
                        <a:ext cx="75" cy="9"/>
                      </a:xfrm>
                      <a:prstGeom prst="line">
                        <a:avLst/>
                      </a:prstGeom>
                      <a:noFill/>
                      <a:ln w="12700">
                        <a:solidFill>
                          <a:srgbClr val="000000"/>
                        </a:solidFill>
                        <a:round/>
                        <a:headEnd/>
                        <a:tailEnd/>
                      </a:ln>
                    </p:spPr>
                    <p:txBody>
                      <a:bodyPr/>
                      <a:lstStyle/>
                      <a:p>
                        <a:endParaRPr lang="en-US" sz="2000"/>
                      </a:p>
                    </p:txBody>
                  </p:sp>
                  <p:sp>
                    <p:nvSpPr>
                      <p:cNvPr id="193" name="Line 36"/>
                      <p:cNvSpPr>
                        <a:spLocks noChangeShapeType="1"/>
                      </p:cNvSpPr>
                      <p:nvPr/>
                    </p:nvSpPr>
                    <p:spPr bwMode="auto">
                      <a:xfrm flipH="1" flipV="1">
                        <a:off x="1252" y="1568"/>
                        <a:ext cx="125" cy="15"/>
                      </a:xfrm>
                      <a:prstGeom prst="line">
                        <a:avLst/>
                      </a:prstGeom>
                      <a:noFill/>
                      <a:ln w="12700">
                        <a:solidFill>
                          <a:srgbClr val="000000"/>
                        </a:solidFill>
                        <a:round/>
                        <a:headEnd/>
                        <a:tailEnd/>
                      </a:ln>
                    </p:spPr>
                    <p:txBody>
                      <a:bodyPr/>
                      <a:lstStyle/>
                      <a:p>
                        <a:endParaRPr lang="en-US" sz="2000"/>
                      </a:p>
                    </p:txBody>
                  </p:sp>
                  <p:sp>
                    <p:nvSpPr>
                      <p:cNvPr id="194" name="Line 37"/>
                      <p:cNvSpPr>
                        <a:spLocks noChangeShapeType="1"/>
                      </p:cNvSpPr>
                      <p:nvPr/>
                    </p:nvSpPr>
                    <p:spPr bwMode="auto">
                      <a:xfrm>
                        <a:off x="1299" y="1601"/>
                        <a:ext cx="0" cy="26"/>
                      </a:xfrm>
                      <a:prstGeom prst="line">
                        <a:avLst/>
                      </a:prstGeom>
                      <a:noFill/>
                      <a:ln w="12700">
                        <a:solidFill>
                          <a:srgbClr val="000000"/>
                        </a:solidFill>
                        <a:round/>
                        <a:headEnd/>
                        <a:tailEnd/>
                      </a:ln>
                    </p:spPr>
                    <p:txBody>
                      <a:bodyPr/>
                      <a:lstStyle/>
                      <a:p>
                        <a:endParaRPr lang="en-US" sz="2000"/>
                      </a:p>
                    </p:txBody>
                  </p:sp>
                  <p:sp>
                    <p:nvSpPr>
                      <p:cNvPr id="195" name="Line 38"/>
                      <p:cNvSpPr>
                        <a:spLocks noChangeShapeType="1"/>
                      </p:cNvSpPr>
                      <p:nvPr/>
                    </p:nvSpPr>
                    <p:spPr bwMode="auto">
                      <a:xfrm>
                        <a:off x="1324" y="1609"/>
                        <a:ext cx="0" cy="27"/>
                      </a:xfrm>
                      <a:prstGeom prst="line">
                        <a:avLst/>
                      </a:prstGeom>
                      <a:noFill/>
                      <a:ln w="12700">
                        <a:solidFill>
                          <a:srgbClr val="000000"/>
                        </a:solidFill>
                        <a:round/>
                        <a:headEnd/>
                        <a:tailEnd/>
                      </a:ln>
                    </p:spPr>
                    <p:txBody>
                      <a:bodyPr/>
                      <a:lstStyle/>
                      <a:p>
                        <a:endParaRPr lang="en-US" sz="2000"/>
                      </a:p>
                    </p:txBody>
                  </p:sp>
                  <p:sp>
                    <p:nvSpPr>
                      <p:cNvPr id="196" name="Line 39"/>
                      <p:cNvSpPr>
                        <a:spLocks noChangeShapeType="1"/>
                      </p:cNvSpPr>
                      <p:nvPr/>
                    </p:nvSpPr>
                    <p:spPr bwMode="auto">
                      <a:xfrm>
                        <a:off x="1305" y="1605"/>
                        <a:ext cx="0" cy="28"/>
                      </a:xfrm>
                      <a:prstGeom prst="line">
                        <a:avLst/>
                      </a:prstGeom>
                      <a:noFill/>
                      <a:ln w="12700">
                        <a:solidFill>
                          <a:srgbClr val="000000"/>
                        </a:solidFill>
                        <a:round/>
                        <a:headEnd/>
                        <a:tailEnd/>
                      </a:ln>
                    </p:spPr>
                    <p:txBody>
                      <a:bodyPr/>
                      <a:lstStyle/>
                      <a:p>
                        <a:endParaRPr lang="en-US" sz="2000"/>
                      </a:p>
                    </p:txBody>
                  </p:sp>
                  <p:sp>
                    <p:nvSpPr>
                      <p:cNvPr id="197" name="Line 40"/>
                      <p:cNvSpPr>
                        <a:spLocks noChangeShapeType="1"/>
                      </p:cNvSpPr>
                      <p:nvPr/>
                    </p:nvSpPr>
                    <p:spPr bwMode="auto">
                      <a:xfrm>
                        <a:off x="1277" y="1605"/>
                        <a:ext cx="0" cy="26"/>
                      </a:xfrm>
                      <a:prstGeom prst="line">
                        <a:avLst/>
                      </a:prstGeom>
                      <a:noFill/>
                      <a:ln w="12700">
                        <a:solidFill>
                          <a:srgbClr val="000000"/>
                        </a:solidFill>
                        <a:round/>
                        <a:headEnd/>
                        <a:tailEnd/>
                      </a:ln>
                    </p:spPr>
                    <p:txBody>
                      <a:bodyPr/>
                      <a:lstStyle/>
                      <a:p>
                        <a:endParaRPr lang="en-US" sz="2000"/>
                      </a:p>
                    </p:txBody>
                  </p:sp>
                  <p:sp>
                    <p:nvSpPr>
                      <p:cNvPr id="198" name="Line 41"/>
                      <p:cNvSpPr>
                        <a:spLocks noChangeShapeType="1"/>
                      </p:cNvSpPr>
                      <p:nvPr/>
                    </p:nvSpPr>
                    <p:spPr bwMode="auto">
                      <a:xfrm>
                        <a:off x="1255" y="1601"/>
                        <a:ext cx="0" cy="26"/>
                      </a:xfrm>
                      <a:prstGeom prst="line">
                        <a:avLst/>
                      </a:prstGeom>
                      <a:noFill/>
                      <a:ln w="12700">
                        <a:solidFill>
                          <a:srgbClr val="000000"/>
                        </a:solidFill>
                        <a:round/>
                        <a:headEnd/>
                        <a:tailEnd/>
                      </a:ln>
                    </p:spPr>
                    <p:txBody>
                      <a:bodyPr/>
                      <a:lstStyle/>
                      <a:p>
                        <a:endParaRPr lang="en-US" sz="2000"/>
                      </a:p>
                    </p:txBody>
                  </p:sp>
                  <p:sp>
                    <p:nvSpPr>
                      <p:cNvPr id="199" name="Freeform 42"/>
                      <p:cNvSpPr>
                        <a:spLocks/>
                      </p:cNvSpPr>
                      <p:nvPr/>
                    </p:nvSpPr>
                    <p:spPr bwMode="auto">
                      <a:xfrm>
                        <a:off x="1299" y="1585"/>
                        <a:ext cx="20" cy="17"/>
                      </a:xfrm>
                      <a:custGeom>
                        <a:avLst/>
                        <a:gdLst>
                          <a:gd name="T0" fmla="*/ 19 w 20"/>
                          <a:gd name="T1" fmla="*/ 4 h 17"/>
                          <a:gd name="T2" fmla="*/ 0 w 20"/>
                          <a:gd name="T3" fmla="*/ 0 h 17"/>
                          <a:gd name="T4" fmla="*/ 0 w 20"/>
                          <a:gd name="T5" fmla="*/ 13 h 17"/>
                          <a:gd name="T6" fmla="*/ 19 w 20"/>
                          <a:gd name="T7" fmla="*/ 16 h 17"/>
                          <a:gd name="T8" fmla="*/ 19 w 20"/>
                          <a:gd name="T9" fmla="*/ 4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4"/>
                            </a:moveTo>
                            <a:lnTo>
                              <a:pt x="0" y="0"/>
                            </a:lnTo>
                            <a:lnTo>
                              <a:pt x="0" y="13"/>
                            </a:lnTo>
                            <a:lnTo>
                              <a:pt x="19" y="16"/>
                            </a:lnTo>
                            <a:lnTo>
                              <a:pt x="19" y="4"/>
                            </a:lnTo>
                          </a:path>
                        </a:pathLst>
                      </a:custGeom>
                      <a:solidFill>
                        <a:srgbClr val="000000"/>
                      </a:solidFill>
                      <a:ln w="12700" cap="rnd">
                        <a:noFill/>
                        <a:round/>
                        <a:headEnd/>
                        <a:tailEnd/>
                      </a:ln>
                    </p:spPr>
                    <p:txBody>
                      <a:bodyPr/>
                      <a:lstStyle/>
                      <a:p>
                        <a:endParaRPr lang="en-US" sz="2000"/>
                      </a:p>
                    </p:txBody>
                  </p:sp>
                  <p:sp>
                    <p:nvSpPr>
                      <p:cNvPr id="200" name="Freeform 43"/>
                      <p:cNvSpPr>
                        <a:spLocks/>
                      </p:cNvSpPr>
                      <p:nvPr/>
                    </p:nvSpPr>
                    <p:spPr bwMode="auto">
                      <a:xfrm>
                        <a:off x="1293" y="1566"/>
                        <a:ext cx="29" cy="17"/>
                      </a:xfrm>
                      <a:custGeom>
                        <a:avLst/>
                        <a:gdLst>
                          <a:gd name="T0" fmla="*/ 28 w 29"/>
                          <a:gd name="T1" fmla="*/ 4 h 17"/>
                          <a:gd name="T2" fmla="*/ 0 w 29"/>
                          <a:gd name="T3" fmla="*/ 0 h 17"/>
                          <a:gd name="T4" fmla="*/ 0 w 29"/>
                          <a:gd name="T5" fmla="*/ 11 h 17"/>
                          <a:gd name="T6" fmla="*/ 28 w 29"/>
                          <a:gd name="T7" fmla="*/ 16 h 17"/>
                          <a:gd name="T8" fmla="*/ 28 w 29"/>
                          <a:gd name="T9" fmla="*/ 4 h 17"/>
                          <a:gd name="T10" fmla="*/ 0 60000 65536"/>
                          <a:gd name="T11" fmla="*/ 0 60000 65536"/>
                          <a:gd name="T12" fmla="*/ 0 60000 65536"/>
                          <a:gd name="T13" fmla="*/ 0 60000 65536"/>
                          <a:gd name="T14" fmla="*/ 0 60000 65536"/>
                          <a:gd name="T15" fmla="*/ 0 w 29"/>
                          <a:gd name="T16" fmla="*/ 0 h 17"/>
                          <a:gd name="T17" fmla="*/ 29 w 29"/>
                          <a:gd name="T18" fmla="*/ 17 h 17"/>
                        </a:gdLst>
                        <a:ahLst/>
                        <a:cxnLst>
                          <a:cxn ang="T10">
                            <a:pos x="T0" y="T1"/>
                          </a:cxn>
                          <a:cxn ang="T11">
                            <a:pos x="T2" y="T3"/>
                          </a:cxn>
                          <a:cxn ang="T12">
                            <a:pos x="T4" y="T5"/>
                          </a:cxn>
                          <a:cxn ang="T13">
                            <a:pos x="T6" y="T7"/>
                          </a:cxn>
                          <a:cxn ang="T14">
                            <a:pos x="T8" y="T9"/>
                          </a:cxn>
                        </a:cxnLst>
                        <a:rect l="T15" t="T16" r="T17" b="T18"/>
                        <a:pathLst>
                          <a:path w="29" h="17">
                            <a:moveTo>
                              <a:pt x="28" y="4"/>
                            </a:moveTo>
                            <a:lnTo>
                              <a:pt x="0" y="0"/>
                            </a:lnTo>
                            <a:lnTo>
                              <a:pt x="0" y="11"/>
                            </a:lnTo>
                            <a:lnTo>
                              <a:pt x="28" y="16"/>
                            </a:lnTo>
                            <a:lnTo>
                              <a:pt x="28" y="4"/>
                            </a:lnTo>
                          </a:path>
                        </a:pathLst>
                      </a:custGeom>
                      <a:solidFill>
                        <a:srgbClr val="000000"/>
                      </a:solidFill>
                      <a:ln w="12700" cap="rnd">
                        <a:noFill/>
                        <a:round/>
                        <a:headEnd/>
                        <a:tailEnd/>
                      </a:ln>
                    </p:spPr>
                    <p:txBody>
                      <a:bodyPr/>
                      <a:lstStyle/>
                      <a:p>
                        <a:endParaRPr lang="en-US" sz="2000"/>
                      </a:p>
                    </p:txBody>
                  </p:sp>
                </p:grpSp>
                <p:grpSp>
                  <p:nvGrpSpPr>
                    <p:cNvPr id="11" name="Group 44"/>
                    <p:cNvGrpSpPr>
                      <a:grpSpLocks/>
                    </p:cNvGrpSpPr>
                    <p:nvPr/>
                  </p:nvGrpSpPr>
                  <p:grpSpPr bwMode="auto">
                    <a:xfrm>
                      <a:off x="1423" y="1585"/>
                      <a:ext cx="51" cy="56"/>
                      <a:chOff x="1423" y="1585"/>
                      <a:chExt cx="51" cy="56"/>
                    </a:xfrm>
                  </p:grpSpPr>
                  <p:sp>
                    <p:nvSpPr>
                      <p:cNvPr id="185" name="Freeform 45"/>
                      <p:cNvSpPr>
                        <a:spLocks/>
                      </p:cNvSpPr>
                      <p:nvPr/>
                    </p:nvSpPr>
                    <p:spPr bwMode="auto">
                      <a:xfrm>
                        <a:off x="1423" y="1585"/>
                        <a:ext cx="51" cy="56"/>
                      </a:xfrm>
                      <a:custGeom>
                        <a:avLst/>
                        <a:gdLst>
                          <a:gd name="T0" fmla="*/ 50 w 51"/>
                          <a:gd name="T1" fmla="*/ 5 h 56"/>
                          <a:gd name="T2" fmla="*/ 50 w 51"/>
                          <a:gd name="T3" fmla="*/ 55 h 56"/>
                          <a:gd name="T4" fmla="*/ 0 w 51"/>
                          <a:gd name="T5" fmla="*/ 50 h 56"/>
                          <a:gd name="T6" fmla="*/ 0 w 51"/>
                          <a:gd name="T7" fmla="*/ 0 h 56"/>
                          <a:gd name="T8" fmla="*/ 50 w 51"/>
                          <a:gd name="T9" fmla="*/ 5 h 56"/>
                          <a:gd name="T10" fmla="*/ 0 60000 65536"/>
                          <a:gd name="T11" fmla="*/ 0 60000 65536"/>
                          <a:gd name="T12" fmla="*/ 0 60000 65536"/>
                          <a:gd name="T13" fmla="*/ 0 60000 65536"/>
                          <a:gd name="T14" fmla="*/ 0 60000 65536"/>
                          <a:gd name="T15" fmla="*/ 0 w 51"/>
                          <a:gd name="T16" fmla="*/ 0 h 56"/>
                          <a:gd name="T17" fmla="*/ 51 w 51"/>
                          <a:gd name="T18" fmla="*/ 56 h 56"/>
                        </a:gdLst>
                        <a:ahLst/>
                        <a:cxnLst>
                          <a:cxn ang="T10">
                            <a:pos x="T0" y="T1"/>
                          </a:cxn>
                          <a:cxn ang="T11">
                            <a:pos x="T2" y="T3"/>
                          </a:cxn>
                          <a:cxn ang="T12">
                            <a:pos x="T4" y="T5"/>
                          </a:cxn>
                          <a:cxn ang="T13">
                            <a:pos x="T6" y="T7"/>
                          </a:cxn>
                          <a:cxn ang="T14">
                            <a:pos x="T8" y="T9"/>
                          </a:cxn>
                        </a:cxnLst>
                        <a:rect l="T15" t="T16" r="T17" b="T18"/>
                        <a:pathLst>
                          <a:path w="51" h="56">
                            <a:moveTo>
                              <a:pt x="50" y="5"/>
                            </a:moveTo>
                            <a:lnTo>
                              <a:pt x="50" y="55"/>
                            </a:lnTo>
                            <a:lnTo>
                              <a:pt x="0" y="50"/>
                            </a:lnTo>
                            <a:lnTo>
                              <a:pt x="0" y="0"/>
                            </a:lnTo>
                            <a:lnTo>
                              <a:pt x="50" y="5"/>
                            </a:lnTo>
                          </a:path>
                        </a:pathLst>
                      </a:custGeom>
                      <a:solidFill>
                        <a:srgbClr val="8080A0"/>
                      </a:solidFill>
                      <a:ln w="12700" cap="rnd">
                        <a:solidFill>
                          <a:srgbClr val="000000"/>
                        </a:solidFill>
                        <a:round/>
                        <a:headEnd/>
                        <a:tailEnd/>
                      </a:ln>
                    </p:spPr>
                    <p:txBody>
                      <a:bodyPr/>
                      <a:lstStyle/>
                      <a:p>
                        <a:endParaRPr lang="en-US" sz="2000"/>
                      </a:p>
                    </p:txBody>
                  </p:sp>
                  <p:sp>
                    <p:nvSpPr>
                      <p:cNvPr id="186" name="Freeform 46"/>
                      <p:cNvSpPr>
                        <a:spLocks/>
                      </p:cNvSpPr>
                      <p:nvPr/>
                    </p:nvSpPr>
                    <p:spPr bwMode="auto">
                      <a:xfrm>
                        <a:off x="1442" y="1594"/>
                        <a:ext cx="29" cy="17"/>
                      </a:xfrm>
                      <a:custGeom>
                        <a:avLst/>
                        <a:gdLst>
                          <a:gd name="T0" fmla="*/ 28 w 29"/>
                          <a:gd name="T1" fmla="*/ 6 h 17"/>
                          <a:gd name="T2" fmla="*/ 0 w 29"/>
                          <a:gd name="T3" fmla="*/ 0 h 17"/>
                          <a:gd name="T4" fmla="*/ 0 w 29"/>
                          <a:gd name="T5" fmla="*/ 9 h 17"/>
                          <a:gd name="T6" fmla="*/ 28 w 29"/>
                          <a:gd name="T7" fmla="*/ 16 h 17"/>
                          <a:gd name="T8" fmla="*/ 28 w 29"/>
                          <a:gd name="T9" fmla="*/ 6 h 17"/>
                          <a:gd name="T10" fmla="*/ 0 60000 65536"/>
                          <a:gd name="T11" fmla="*/ 0 60000 65536"/>
                          <a:gd name="T12" fmla="*/ 0 60000 65536"/>
                          <a:gd name="T13" fmla="*/ 0 60000 65536"/>
                          <a:gd name="T14" fmla="*/ 0 60000 65536"/>
                          <a:gd name="T15" fmla="*/ 0 w 29"/>
                          <a:gd name="T16" fmla="*/ 0 h 17"/>
                          <a:gd name="T17" fmla="*/ 29 w 29"/>
                          <a:gd name="T18" fmla="*/ 17 h 17"/>
                        </a:gdLst>
                        <a:ahLst/>
                        <a:cxnLst>
                          <a:cxn ang="T10">
                            <a:pos x="T0" y="T1"/>
                          </a:cxn>
                          <a:cxn ang="T11">
                            <a:pos x="T2" y="T3"/>
                          </a:cxn>
                          <a:cxn ang="T12">
                            <a:pos x="T4" y="T5"/>
                          </a:cxn>
                          <a:cxn ang="T13">
                            <a:pos x="T6" y="T7"/>
                          </a:cxn>
                          <a:cxn ang="T14">
                            <a:pos x="T8" y="T9"/>
                          </a:cxn>
                        </a:cxnLst>
                        <a:rect l="T15" t="T16" r="T17" b="T18"/>
                        <a:pathLst>
                          <a:path w="29" h="17">
                            <a:moveTo>
                              <a:pt x="28" y="6"/>
                            </a:moveTo>
                            <a:lnTo>
                              <a:pt x="0" y="0"/>
                            </a:lnTo>
                            <a:lnTo>
                              <a:pt x="0" y="9"/>
                            </a:lnTo>
                            <a:lnTo>
                              <a:pt x="28" y="16"/>
                            </a:lnTo>
                            <a:lnTo>
                              <a:pt x="28" y="6"/>
                            </a:lnTo>
                          </a:path>
                        </a:pathLst>
                      </a:custGeom>
                      <a:solidFill>
                        <a:srgbClr val="000000"/>
                      </a:solidFill>
                      <a:ln w="12700" cap="rnd">
                        <a:noFill/>
                        <a:round/>
                        <a:headEnd/>
                        <a:tailEnd/>
                      </a:ln>
                    </p:spPr>
                    <p:txBody>
                      <a:bodyPr/>
                      <a:lstStyle/>
                      <a:p>
                        <a:endParaRPr lang="en-US" sz="2000"/>
                      </a:p>
                    </p:txBody>
                  </p:sp>
                  <p:sp>
                    <p:nvSpPr>
                      <p:cNvPr id="187" name="Freeform 47"/>
                      <p:cNvSpPr>
                        <a:spLocks/>
                      </p:cNvSpPr>
                      <p:nvPr/>
                    </p:nvSpPr>
                    <p:spPr bwMode="auto">
                      <a:xfrm>
                        <a:off x="1435" y="1623"/>
                        <a:ext cx="17" cy="17"/>
                      </a:xfrm>
                      <a:custGeom>
                        <a:avLst/>
                        <a:gdLst>
                          <a:gd name="T0" fmla="*/ 16 w 17"/>
                          <a:gd name="T1" fmla="*/ 5 h 17"/>
                          <a:gd name="T2" fmla="*/ 0 w 17"/>
                          <a:gd name="T3" fmla="*/ 0 h 17"/>
                          <a:gd name="T4" fmla="*/ 0 w 17"/>
                          <a:gd name="T5" fmla="*/ 10 h 17"/>
                          <a:gd name="T6" fmla="*/ 16 w 17"/>
                          <a:gd name="T7" fmla="*/ 16 h 17"/>
                          <a:gd name="T8" fmla="*/ 16 w 17"/>
                          <a:gd name="T9" fmla="*/ 5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5"/>
                            </a:moveTo>
                            <a:lnTo>
                              <a:pt x="0" y="0"/>
                            </a:lnTo>
                            <a:lnTo>
                              <a:pt x="0" y="10"/>
                            </a:lnTo>
                            <a:lnTo>
                              <a:pt x="16" y="16"/>
                            </a:lnTo>
                            <a:lnTo>
                              <a:pt x="16" y="5"/>
                            </a:lnTo>
                          </a:path>
                        </a:pathLst>
                      </a:custGeom>
                      <a:solidFill>
                        <a:srgbClr val="000000"/>
                      </a:solidFill>
                      <a:ln w="12700" cap="rnd">
                        <a:noFill/>
                        <a:round/>
                        <a:headEnd/>
                        <a:tailEnd/>
                      </a:ln>
                    </p:spPr>
                    <p:txBody>
                      <a:bodyPr/>
                      <a:lstStyle/>
                      <a:p>
                        <a:endParaRPr lang="en-US" sz="2000"/>
                      </a:p>
                    </p:txBody>
                  </p:sp>
                  <p:sp>
                    <p:nvSpPr>
                      <p:cNvPr id="188" name="Oval 48"/>
                      <p:cNvSpPr>
                        <a:spLocks noChangeArrowheads="1"/>
                      </p:cNvSpPr>
                      <p:nvPr/>
                    </p:nvSpPr>
                    <p:spPr bwMode="auto">
                      <a:xfrm>
                        <a:off x="1463" y="1625"/>
                        <a:ext cx="10" cy="6"/>
                      </a:xfrm>
                      <a:prstGeom prst="ellipse">
                        <a:avLst/>
                      </a:prstGeom>
                      <a:solidFill>
                        <a:srgbClr val="000000"/>
                      </a:solidFill>
                      <a:ln w="12700">
                        <a:noFill/>
                        <a:round/>
                        <a:headEnd/>
                        <a:tailEnd/>
                      </a:ln>
                    </p:spPr>
                    <p:txBody>
                      <a:bodyPr wrap="none" anchor="ctr"/>
                      <a:lstStyle/>
                      <a:p>
                        <a:endParaRPr lang="en-US" sz="2000"/>
                      </a:p>
                    </p:txBody>
                  </p:sp>
                </p:grpSp>
              </p:grpSp>
              <p:grpSp>
                <p:nvGrpSpPr>
                  <p:cNvPr id="13" name="Group 49"/>
                  <p:cNvGrpSpPr>
                    <a:grpSpLocks/>
                  </p:cNvGrpSpPr>
                  <p:nvPr/>
                </p:nvGrpSpPr>
                <p:grpSpPr bwMode="auto">
                  <a:xfrm>
                    <a:off x="1149" y="1627"/>
                    <a:ext cx="359" cy="62"/>
                    <a:chOff x="1149" y="1627"/>
                    <a:chExt cx="359" cy="62"/>
                  </a:xfrm>
                </p:grpSpPr>
                <p:sp>
                  <p:nvSpPr>
                    <p:cNvPr id="175" name="Freeform 50"/>
                    <p:cNvSpPr>
                      <a:spLocks/>
                    </p:cNvSpPr>
                    <p:nvPr/>
                  </p:nvSpPr>
                  <p:spPr bwMode="auto">
                    <a:xfrm>
                      <a:off x="1252" y="1653"/>
                      <a:ext cx="256" cy="36"/>
                    </a:xfrm>
                    <a:custGeom>
                      <a:avLst/>
                      <a:gdLst>
                        <a:gd name="T0" fmla="*/ 209 w 256"/>
                        <a:gd name="T1" fmla="*/ 35 h 36"/>
                        <a:gd name="T2" fmla="*/ 0 w 256"/>
                        <a:gd name="T3" fmla="*/ 13 h 36"/>
                        <a:gd name="T4" fmla="*/ 48 w 256"/>
                        <a:gd name="T5" fmla="*/ 0 h 36"/>
                        <a:gd name="T6" fmla="*/ 255 w 256"/>
                        <a:gd name="T7" fmla="*/ 23 h 36"/>
                        <a:gd name="T8" fmla="*/ 209 w 256"/>
                        <a:gd name="T9" fmla="*/ 35 h 36"/>
                        <a:gd name="T10" fmla="*/ 0 60000 65536"/>
                        <a:gd name="T11" fmla="*/ 0 60000 65536"/>
                        <a:gd name="T12" fmla="*/ 0 60000 65536"/>
                        <a:gd name="T13" fmla="*/ 0 60000 65536"/>
                        <a:gd name="T14" fmla="*/ 0 60000 65536"/>
                        <a:gd name="T15" fmla="*/ 0 w 256"/>
                        <a:gd name="T16" fmla="*/ 0 h 36"/>
                        <a:gd name="T17" fmla="*/ 256 w 256"/>
                        <a:gd name="T18" fmla="*/ 36 h 36"/>
                      </a:gdLst>
                      <a:ahLst/>
                      <a:cxnLst>
                        <a:cxn ang="T10">
                          <a:pos x="T0" y="T1"/>
                        </a:cxn>
                        <a:cxn ang="T11">
                          <a:pos x="T2" y="T3"/>
                        </a:cxn>
                        <a:cxn ang="T12">
                          <a:pos x="T4" y="T5"/>
                        </a:cxn>
                        <a:cxn ang="T13">
                          <a:pos x="T6" y="T7"/>
                        </a:cxn>
                        <a:cxn ang="T14">
                          <a:pos x="T8" y="T9"/>
                        </a:cxn>
                      </a:cxnLst>
                      <a:rect l="T15" t="T16" r="T17" b="T18"/>
                      <a:pathLst>
                        <a:path w="256" h="36">
                          <a:moveTo>
                            <a:pt x="209" y="35"/>
                          </a:moveTo>
                          <a:lnTo>
                            <a:pt x="0" y="13"/>
                          </a:lnTo>
                          <a:lnTo>
                            <a:pt x="48" y="0"/>
                          </a:lnTo>
                          <a:lnTo>
                            <a:pt x="255" y="23"/>
                          </a:lnTo>
                          <a:lnTo>
                            <a:pt x="209" y="35"/>
                          </a:lnTo>
                        </a:path>
                      </a:pathLst>
                    </a:custGeom>
                    <a:solidFill>
                      <a:srgbClr val="606080"/>
                    </a:solidFill>
                    <a:ln w="12700" cap="rnd">
                      <a:noFill/>
                      <a:round/>
                      <a:headEnd/>
                      <a:tailEnd/>
                    </a:ln>
                  </p:spPr>
                  <p:txBody>
                    <a:bodyPr/>
                    <a:lstStyle/>
                    <a:p>
                      <a:endParaRPr lang="en-US" sz="2000"/>
                    </a:p>
                  </p:txBody>
                </p:sp>
                <p:sp>
                  <p:nvSpPr>
                    <p:cNvPr id="176" name="Freeform 51"/>
                    <p:cNvSpPr>
                      <a:spLocks/>
                    </p:cNvSpPr>
                    <p:nvPr/>
                  </p:nvSpPr>
                  <p:spPr bwMode="auto">
                    <a:xfrm>
                      <a:off x="1277" y="1633"/>
                      <a:ext cx="231" cy="30"/>
                    </a:xfrm>
                    <a:custGeom>
                      <a:avLst/>
                      <a:gdLst>
                        <a:gd name="T0" fmla="*/ 215 w 231"/>
                        <a:gd name="T1" fmla="*/ 29 h 30"/>
                        <a:gd name="T2" fmla="*/ 0 w 231"/>
                        <a:gd name="T3" fmla="*/ 5 h 30"/>
                        <a:gd name="T4" fmla="*/ 15 w 231"/>
                        <a:gd name="T5" fmla="*/ 0 h 30"/>
                        <a:gd name="T6" fmla="*/ 230 w 231"/>
                        <a:gd name="T7" fmla="*/ 25 h 30"/>
                        <a:gd name="T8" fmla="*/ 215 w 231"/>
                        <a:gd name="T9" fmla="*/ 29 h 30"/>
                        <a:gd name="T10" fmla="*/ 0 60000 65536"/>
                        <a:gd name="T11" fmla="*/ 0 60000 65536"/>
                        <a:gd name="T12" fmla="*/ 0 60000 65536"/>
                        <a:gd name="T13" fmla="*/ 0 60000 65536"/>
                        <a:gd name="T14" fmla="*/ 0 60000 65536"/>
                        <a:gd name="T15" fmla="*/ 0 w 231"/>
                        <a:gd name="T16" fmla="*/ 0 h 30"/>
                        <a:gd name="T17" fmla="*/ 231 w 231"/>
                        <a:gd name="T18" fmla="*/ 30 h 30"/>
                      </a:gdLst>
                      <a:ahLst/>
                      <a:cxnLst>
                        <a:cxn ang="T10">
                          <a:pos x="T0" y="T1"/>
                        </a:cxn>
                        <a:cxn ang="T11">
                          <a:pos x="T2" y="T3"/>
                        </a:cxn>
                        <a:cxn ang="T12">
                          <a:pos x="T4" y="T5"/>
                        </a:cxn>
                        <a:cxn ang="T13">
                          <a:pos x="T6" y="T7"/>
                        </a:cxn>
                        <a:cxn ang="T14">
                          <a:pos x="T8" y="T9"/>
                        </a:cxn>
                      </a:cxnLst>
                      <a:rect l="T15" t="T16" r="T17" b="T18"/>
                      <a:pathLst>
                        <a:path w="231" h="30">
                          <a:moveTo>
                            <a:pt x="215" y="29"/>
                          </a:moveTo>
                          <a:lnTo>
                            <a:pt x="0" y="5"/>
                          </a:lnTo>
                          <a:lnTo>
                            <a:pt x="15" y="0"/>
                          </a:lnTo>
                          <a:lnTo>
                            <a:pt x="230" y="25"/>
                          </a:lnTo>
                          <a:lnTo>
                            <a:pt x="215" y="29"/>
                          </a:lnTo>
                        </a:path>
                      </a:pathLst>
                    </a:custGeom>
                    <a:solidFill>
                      <a:srgbClr val="606080"/>
                    </a:solidFill>
                    <a:ln w="12700" cap="rnd">
                      <a:noFill/>
                      <a:round/>
                      <a:headEnd/>
                      <a:tailEnd/>
                    </a:ln>
                  </p:spPr>
                  <p:txBody>
                    <a:bodyPr/>
                    <a:lstStyle/>
                    <a:p>
                      <a:endParaRPr lang="en-US" sz="2000"/>
                    </a:p>
                  </p:txBody>
                </p:sp>
                <p:sp>
                  <p:nvSpPr>
                    <p:cNvPr id="177" name="Freeform 52"/>
                    <p:cNvSpPr>
                      <a:spLocks/>
                    </p:cNvSpPr>
                    <p:nvPr/>
                  </p:nvSpPr>
                  <p:spPr bwMode="auto">
                    <a:xfrm>
                      <a:off x="1149" y="1640"/>
                      <a:ext cx="132" cy="23"/>
                    </a:xfrm>
                    <a:custGeom>
                      <a:avLst/>
                      <a:gdLst>
                        <a:gd name="T0" fmla="*/ 85 w 132"/>
                        <a:gd name="T1" fmla="*/ 22 h 23"/>
                        <a:gd name="T2" fmla="*/ 0 w 132"/>
                        <a:gd name="T3" fmla="*/ 13 h 23"/>
                        <a:gd name="T4" fmla="*/ 49 w 132"/>
                        <a:gd name="T5" fmla="*/ 0 h 23"/>
                        <a:gd name="T6" fmla="*/ 131 w 132"/>
                        <a:gd name="T7" fmla="*/ 9 h 23"/>
                        <a:gd name="T8" fmla="*/ 85 w 132"/>
                        <a:gd name="T9" fmla="*/ 22 h 23"/>
                        <a:gd name="T10" fmla="*/ 0 60000 65536"/>
                        <a:gd name="T11" fmla="*/ 0 60000 65536"/>
                        <a:gd name="T12" fmla="*/ 0 60000 65536"/>
                        <a:gd name="T13" fmla="*/ 0 60000 65536"/>
                        <a:gd name="T14" fmla="*/ 0 60000 65536"/>
                        <a:gd name="T15" fmla="*/ 0 w 132"/>
                        <a:gd name="T16" fmla="*/ 0 h 23"/>
                        <a:gd name="T17" fmla="*/ 132 w 132"/>
                        <a:gd name="T18" fmla="*/ 23 h 23"/>
                      </a:gdLst>
                      <a:ahLst/>
                      <a:cxnLst>
                        <a:cxn ang="T10">
                          <a:pos x="T0" y="T1"/>
                        </a:cxn>
                        <a:cxn ang="T11">
                          <a:pos x="T2" y="T3"/>
                        </a:cxn>
                        <a:cxn ang="T12">
                          <a:pos x="T4" y="T5"/>
                        </a:cxn>
                        <a:cxn ang="T13">
                          <a:pos x="T6" y="T7"/>
                        </a:cxn>
                        <a:cxn ang="T14">
                          <a:pos x="T8" y="T9"/>
                        </a:cxn>
                      </a:cxnLst>
                      <a:rect l="T15" t="T16" r="T17" b="T18"/>
                      <a:pathLst>
                        <a:path w="132" h="23">
                          <a:moveTo>
                            <a:pt x="85" y="22"/>
                          </a:moveTo>
                          <a:lnTo>
                            <a:pt x="0" y="13"/>
                          </a:lnTo>
                          <a:lnTo>
                            <a:pt x="49" y="0"/>
                          </a:lnTo>
                          <a:lnTo>
                            <a:pt x="131" y="9"/>
                          </a:lnTo>
                          <a:lnTo>
                            <a:pt x="85" y="22"/>
                          </a:lnTo>
                        </a:path>
                      </a:pathLst>
                    </a:custGeom>
                    <a:solidFill>
                      <a:srgbClr val="606080"/>
                    </a:solidFill>
                    <a:ln w="12700" cap="rnd">
                      <a:noFill/>
                      <a:round/>
                      <a:headEnd/>
                      <a:tailEnd/>
                    </a:ln>
                  </p:spPr>
                  <p:txBody>
                    <a:bodyPr/>
                    <a:lstStyle/>
                    <a:p>
                      <a:endParaRPr lang="en-US" sz="2000"/>
                    </a:p>
                  </p:txBody>
                </p:sp>
                <p:sp>
                  <p:nvSpPr>
                    <p:cNvPr id="178" name="Freeform 53"/>
                    <p:cNvSpPr>
                      <a:spLocks/>
                    </p:cNvSpPr>
                    <p:nvPr/>
                  </p:nvSpPr>
                  <p:spPr bwMode="auto">
                    <a:xfrm>
                      <a:off x="1224" y="1627"/>
                      <a:ext cx="60" cy="17"/>
                    </a:xfrm>
                    <a:custGeom>
                      <a:avLst/>
                      <a:gdLst>
                        <a:gd name="T0" fmla="*/ 44 w 60"/>
                        <a:gd name="T1" fmla="*/ 16 h 17"/>
                        <a:gd name="T2" fmla="*/ 0 w 60"/>
                        <a:gd name="T3" fmla="*/ 7 h 17"/>
                        <a:gd name="T4" fmla="*/ 15 w 60"/>
                        <a:gd name="T5" fmla="*/ 0 h 17"/>
                        <a:gd name="T6" fmla="*/ 59 w 60"/>
                        <a:gd name="T7" fmla="*/ 8 h 17"/>
                        <a:gd name="T8" fmla="*/ 44 w 60"/>
                        <a:gd name="T9" fmla="*/ 16 h 17"/>
                        <a:gd name="T10" fmla="*/ 0 60000 65536"/>
                        <a:gd name="T11" fmla="*/ 0 60000 65536"/>
                        <a:gd name="T12" fmla="*/ 0 60000 65536"/>
                        <a:gd name="T13" fmla="*/ 0 60000 65536"/>
                        <a:gd name="T14" fmla="*/ 0 60000 65536"/>
                        <a:gd name="T15" fmla="*/ 0 w 60"/>
                        <a:gd name="T16" fmla="*/ 0 h 17"/>
                        <a:gd name="T17" fmla="*/ 60 w 60"/>
                        <a:gd name="T18" fmla="*/ 17 h 17"/>
                      </a:gdLst>
                      <a:ahLst/>
                      <a:cxnLst>
                        <a:cxn ang="T10">
                          <a:pos x="T0" y="T1"/>
                        </a:cxn>
                        <a:cxn ang="T11">
                          <a:pos x="T2" y="T3"/>
                        </a:cxn>
                        <a:cxn ang="T12">
                          <a:pos x="T4" y="T5"/>
                        </a:cxn>
                        <a:cxn ang="T13">
                          <a:pos x="T6" y="T7"/>
                        </a:cxn>
                        <a:cxn ang="T14">
                          <a:pos x="T8" y="T9"/>
                        </a:cxn>
                      </a:cxnLst>
                      <a:rect l="T15" t="T16" r="T17" b="T18"/>
                      <a:pathLst>
                        <a:path w="60" h="17">
                          <a:moveTo>
                            <a:pt x="44" y="16"/>
                          </a:moveTo>
                          <a:lnTo>
                            <a:pt x="0" y="7"/>
                          </a:lnTo>
                          <a:lnTo>
                            <a:pt x="15" y="0"/>
                          </a:lnTo>
                          <a:lnTo>
                            <a:pt x="59" y="8"/>
                          </a:lnTo>
                          <a:lnTo>
                            <a:pt x="44" y="16"/>
                          </a:lnTo>
                        </a:path>
                      </a:pathLst>
                    </a:custGeom>
                    <a:solidFill>
                      <a:srgbClr val="606080"/>
                    </a:solidFill>
                    <a:ln w="12700" cap="rnd">
                      <a:noFill/>
                      <a:round/>
                      <a:headEnd/>
                      <a:tailEnd/>
                    </a:ln>
                  </p:spPr>
                  <p:txBody>
                    <a:bodyPr/>
                    <a:lstStyle/>
                    <a:p>
                      <a:endParaRPr lang="en-US" sz="2000"/>
                    </a:p>
                  </p:txBody>
                </p:sp>
                <p:sp>
                  <p:nvSpPr>
                    <p:cNvPr id="179" name="Freeform 54"/>
                    <p:cNvSpPr>
                      <a:spLocks/>
                    </p:cNvSpPr>
                    <p:nvPr/>
                  </p:nvSpPr>
                  <p:spPr bwMode="auto">
                    <a:xfrm>
                      <a:off x="1202" y="1633"/>
                      <a:ext cx="64" cy="17"/>
                    </a:xfrm>
                    <a:custGeom>
                      <a:avLst/>
                      <a:gdLst>
                        <a:gd name="T0" fmla="*/ 50 w 64"/>
                        <a:gd name="T1" fmla="*/ 16 h 17"/>
                        <a:gd name="T2" fmla="*/ 0 w 64"/>
                        <a:gd name="T3" fmla="*/ 8 h 17"/>
                        <a:gd name="T4" fmla="*/ 17 w 64"/>
                        <a:gd name="T5" fmla="*/ 0 h 17"/>
                        <a:gd name="T6" fmla="*/ 63 w 64"/>
                        <a:gd name="T7" fmla="*/ 8 h 17"/>
                        <a:gd name="T8" fmla="*/ 50 w 64"/>
                        <a:gd name="T9" fmla="*/ 16 h 17"/>
                        <a:gd name="T10" fmla="*/ 0 60000 65536"/>
                        <a:gd name="T11" fmla="*/ 0 60000 65536"/>
                        <a:gd name="T12" fmla="*/ 0 60000 65536"/>
                        <a:gd name="T13" fmla="*/ 0 60000 65536"/>
                        <a:gd name="T14" fmla="*/ 0 60000 65536"/>
                        <a:gd name="T15" fmla="*/ 0 w 64"/>
                        <a:gd name="T16" fmla="*/ 0 h 17"/>
                        <a:gd name="T17" fmla="*/ 64 w 64"/>
                        <a:gd name="T18" fmla="*/ 17 h 17"/>
                      </a:gdLst>
                      <a:ahLst/>
                      <a:cxnLst>
                        <a:cxn ang="T10">
                          <a:pos x="T0" y="T1"/>
                        </a:cxn>
                        <a:cxn ang="T11">
                          <a:pos x="T2" y="T3"/>
                        </a:cxn>
                        <a:cxn ang="T12">
                          <a:pos x="T4" y="T5"/>
                        </a:cxn>
                        <a:cxn ang="T13">
                          <a:pos x="T6" y="T7"/>
                        </a:cxn>
                        <a:cxn ang="T14">
                          <a:pos x="T8" y="T9"/>
                        </a:cxn>
                      </a:cxnLst>
                      <a:rect l="T15" t="T16" r="T17" b="T18"/>
                      <a:pathLst>
                        <a:path w="64" h="17">
                          <a:moveTo>
                            <a:pt x="50" y="16"/>
                          </a:moveTo>
                          <a:lnTo>
                            <a:pt x="0" y="8"/>
                          </a:lnTo>
                          <a:lnTo>
                            <a:pt x="17" y="0"/>
                          </a:lnTo>
                          <a:lnTo>
                            <a:pt x="63" y="8"/>
                          </a:lnTo>
                          <a:lnTo>
                            <a:pt x="50" y="16"/>
                          </a:lnTo>
                        </a:path>
                      </a:pathLst>
                    </a:custGeom>
                    <a:solidFill>
                      <a:srgbClr val="606080"/>
                    </a:solidFill>
                    <a:ln w="12700" cap="rnd">
                      <a:noFill/>
                      <a:round/>
                      <a:headEnd/>
                      <a:tailEnd/>
                    </a:ln>
                  </p:spPr>
                  <p:txBody>
                    <a:bodyPr/>
                    <a:lstStyle/>
                    <a:p>
                      <a:endParaRPr lang="en-US" sz="2000"/>
                    </a:p>
                  </p:txBody>
                </p:sp>
              </p:grpSp>
            </p:grpSp>
          </p:grpSp>
          <p:grpSp>
            <p:nvGrpSpPr>
              <p:cNvPr id="14" name="Group 55"/>
              <p:cNvGrpSpPr>
                <a:grpSpLocks/>
              </p:cNvGrpSpPr>
              <p:nvPr/>
            </p:nvGrpSpPr>
            <p:grpSpPr bwMode="auto">
              <a:xfrm>
                <a:off x="735" y="1435"/>
                <a:ext cx="721" cy="636"/>
                <a:chOff x="735" y="1435"/>
                <a:chExt cx="721" cy="636"/>
              </a:xfrm>
            </p:grpSpPr>
            <p:sp>
              <p:nvSpPr>
                <p:cNvPr id="164" name="Oval 56"/>
                <p:cNvSpPr>
                  <a:spLocks noChangeArrowheads="1"/>
                </p:cNvSpPr>
                <p:nvPr/>
              </p:nvSpPr>
              <p:spPr bwMode="auto">
                <a:xfrm>
                  <a:off x="1172" y="2044"/>
                  <a:ext cx="126" cy="19"/>
                </a:xfrm>
                <a:prstGeom prst="ellipse">
                  <a:avLst/>
                </a:prstGeom>
                <a:solidFill>
                  <a:srgbClr val="000000"/>
                </a:solidFill>
                <a:ln w="12700">
                  <a:solidFill>
                    <a:srgbClr val="000000"/>
                  </a:solidFill>
                  <a:round/>
                  <a:headEnd/>
                  <a:tailEnd/>
                </a:ln>
              </p:spPr>
              <p:txBody>
                <a:bodyPr wrap="none" anchor="ctr"/>
                <a:lstStyle/>
                <a:p>
                  <a:endParaRPr lang="en-US" sz="2000"/>
                </a:p>
              </p:txBody>
            </p:sp>
            <p:sp>
              <p:nvSpPr>
                <p:cNvPr id="165" name="Oval 57"/>
                <p:cNvSpPr>
                  <a:spLocks noChangeArrowheads="1"/>
                </p:cNvSpPr>
                <p:nvPr/>
              </p:nvSpPr>
              <p:spPr bwMode="auto">
                <a:xfrm>
                  <a:off x="1269" y="2049"/>
                  <a:ext cx="129" cy="22"/>
                </a:xfrm>
                <a:prstGeom prst="ellipse">
                  <a:avLst/>
                </a:prstGeom>
                <a:solidFill>
                  <a:srgbClr val="000000"/>
                </a:solidFill>
                <a:ln w="12700">
                  <a:solidFill>
                    <a:srgbClr val="000000"/>
                  </a:solidFill>
                  <a:round/>
                  <a:headEnd/>
                  <a:tailEnd/>
                </a:ln>
              </p:spPr>
              <p:txBody>
                <a:bodyPr wrap="none" anchor="ctr"/>
                <a:lstStyle/>
                <a:p>
                  <a:endParaRPr lang="en-US" sz="2000"/>
                </a:p>
              </p:txBody>
            </p:sp>
            <p:sp>
              <p:nvSpPr>
                <p:cNvPr id="166" name="Freeform 58"/>
                <p:cNvSpPr>
                  <a:spLocks/>
                </p:cNvSpPr>
                <p:nvPr/>
              </p:nvSpPr>
              <p:spPr bwMode="auto">
                <a:xfrm>
                  <a:off x="1140" y="1954"/>
                  <a:ext cx="94" cy="101"/>
                </a:xfrm>
                <a:custGeom>
                  <a:avLst/>
                  <a:gdLst>
                    <a:gd name="T0" fmla="*/ 0 w 94"/>
                    <a:gd name="T1" fmla="*/ 0 h 101"/>
                    <a:gd name="T2" fmla="*/ 23 w 94"/>
                    <a:gd name="T3" fmla="*/ 100 h 101"/>
                    <a:gd name="T4" fmla="*/ 79 w 94"/>
                    <a:gd name="T5" fmla="*/ 94 h 101"/>
                    <a:gd name="T6" fmla="*/ 93 w 94"/>
                    <a:gd name="T7" fmla="*/ 0 h 101"/>
                    <a:gd name="T8" fmla="*/ 0 w 94"/>
                    <a:gd name="T9" fmla="*/ 0 h 101"/>
                    <a:gd name="T10" fmla="*/ 0 60000 65536"/>
                    <a:gd name="T11" fmla="*/ 0 60000 65536"/>
                    <a:gd name="T12" fmla="*/ 0 60000 65536"/>
                    <a:gd name="T13" fmla="*/ 0 60000 65536"/>
                    <a:gd name="T14" fmla="*/ 0 60000 65536"/>
                    <a:gd name="T15" fmla="*/ 0 w 94"/>
                    <a:gd name="T16" fmla="*/ 0 h 101"/>
                    <a:gd name="T17" fmla="*/ 94 w 94"/>
                    <a:gd name="T18" fmla="*/ 101 h 101"/>
                  </a:gdLst>
                  <a:ahLst/>
                  <a:cxnLst>
                    <a:cxn ang="T10">
                      <a:pos x="T0" y="T1"/>
                    </a:cxn>
                    <a:cxn ang="T11">
                      <a:pos x="T2" y="T3"/>
                    </a:cxn>
                    <a:cxn ang="T12">
                      <a:pos x="T4" y="T5"/>
                    </a:cxn>
                    <a:cxn ang="T13">
                      <a:pos x="T6" y="T7"/>
                    </a:cxn>
                    <a:cxn ang="T14">
                      <a:pos x="T8" y="T9"/>
                    </a:cxn>
                  </a:cxnLst>
                  <a:rect l="T15" t="T16" r="T17" b="T18"/>
                  <a:pathLst>
                    <a:path w="94" h="101">
                      <a:moveTo>
                        <a:pt x="0" y="0"/>
                      </a:moveTo>
                      <a:lnTo>
                        <a:pt x="23" y="100"/>
                      </a:lnTo>
                      <a:lnTo>
                        <a:pt x="79" y="94"/>
                      </a:lnTo>
                      <a:lnTo>
                        <a:pt x="93" y="0"/>
                      </a:lnTo>
                      <a:lnTo>
                        <a:pt x="0" y="0"/>
                      </a:lnTo>
                    </a:path>
                  </a:pathLst>
                </a:custGeom>
                <a:solidFill>
                  <a:srgbClr val="6000A0"/>
                </a:solidFill>
                <a:ln w="12700" cap="rnd">
                  <a:solidFill>
                    <a:srgbClr val="000000"/>
                  </a:solidFill>
                  <a:round/>
                  <a:headEnd/>
                  <a:tailEnd/>
                </a:ln>
              </p:spPr>
              <p:txBody>
                <a:bodyPr/>
                <a:lstStyle/>
                <a:p>
                  <a:endParaRPr lang="en-US" sz="2000"/>
                </a:p>
              </p:txBody>
            </p:sp>
            <p:sp>
              <p:nvSpPr>
                <p:cNvPr id="167" name="Freeform 59"/>
                <p:cNvSpPr>
                  <a:spLocks/>
                </p:cNvSpPr>
                <p:nvPr/>
              </p:nvSpPr>
              <p:spPr bwMode="auto">
                <a:xfrm>
                  <a:off x="1233" y="1921"/>
                  <a:ext cx="117" cy="138"/>
                </a:xfrm>
                <a:custGeom>
                  <a:avLst/>
                  <a:gdLst>
                    <a:gd name="T0" fmla="*/ 116 w 117"/>
                    <a:gd name="T1" fmla="*/ 0 h 138"/>
                    <a:gd name="T2" fmla="*/ 85 w 117"/>
                    <a:gd name="T3" fmla="*/ 132 h 138"/>
                    <a:gd name="T4" fmla="*/ 31 w 117"/>
                    <a:gd name="T5" fmla="*/ 137 h 138"/>
                    <a:gd name="T6" fmla="*/ 0 w 117"/>
                    <a:gd name="T7" fmla="*/ 0 h 138"/>
                    <a:gd name="T8" fmla="*/ 116 w 117"/>
                    <a:gd name="T9" fmla="*/ 0 h 138"/>
                    <a:gd name="T10" fmla="*/ 0 60000 65536"/>
                    <a:gd name="T11" fmla="*/ 0 60000 65536"/>
                    <a:gd name="T12" fmla="*/ 0 60000 65536"/>
                    <a:gd name="T13" fmla="*/ 0 60000 65536"/>
                    <a:gd name="T14" fmla="*/ 0 60000 65536"/>
                    <a:gd name="T15" fmla="*/ 0 w 117"/>
                    <a:gd name="T16" fmla="*/ 0 h 138"/>
                    <a:gd name="T17" fmla="*/ 117 w 117"/>
                    <a:gd name="T18" fmla="*/ 138 h 138"/>
                  </a:gdLst>
                  <a:ahLst/>
                  <a:cxnLst>
                    <a:cxn ang="T10">
                      <a:pos x="T0" y="T1"/>
                    </a:cxn>
                    <a:cxn ang="T11">
                      <a:pos x="T2" y="T3"/>
                    </a:cxn>
                    <a:cxn ang="T12">
                      <a:pos x="T4" y="T5"/>
                    </a:cxn>
                    <a:cxn ang="T13">
                      <a:pos x="T6" y="T7"/>
                    </a:cxn>
                    <a:cxn ang="T14">
                      <a:pos x="T8" y="T9"/>
                    </a:cxn>
                  </a:cxnLst>
                  <a:rect l="T15" t="T16" r="T17" b="T18"/>
                  <a:pathLst>
                    <a:path w="117" h="138">
                      <a:moveTo>
                        <a:pt x="116" y="0"/>
                      </a:moveTo>
                      <a:lnTo>
                        <a:pt x="85" y="132"/>
                      </a:lnTo>
                      <a:lnTo>
                        <a:pt x="31" y="137"/>
                      </a:lnTo>
                      <a:lnTo>
                        <a:pt x="0" y="0"/>
                      </a:lnTo>
                      <a:lnTo>
                        <a:pt x="116" y="0"/>
                      </a:lnTo>
                    </a:path>
                  </a:pathLst>
                </a:custGeom>
                <a:solidFill>
                  <a:srgbClr val="6000A0"/>
                </a:solidFill>
                <a:ln w="12700" cap="rnd">
                  <a:solidFill>
                    <a:srgbClr val="000000"/>
                  </a:solidFill>
                  <a:round/>
                  <a:headEnd/>
                  <a:tailEnd/>
                </a:ln>
              </p:spPr>
              <p:txBody>
                <a:bodyPr/>
                <a:lstStyle/>
                <a:p>
                  <a:endParaRPr lang="en-US" sz="2000"/>
                </a:p>
              </p:txBody>
            </p:sp>
            <p:sp>
              <p:nvSpPr>
                <p:cNvPr id="168" name="Oval 60"/>
                <p:cNvSpPr>
                  <a:spLocks noChangeArrowheads="1"/>
                </p:cNvSpPr>
                <p:nvPr/>
              </p:nvSpPr>
              <p:spPr bwMode="auto">
                <a:xfrm>
                  <a:off x="932" y="1435"/>
                  <a:ext cx="213" cy="144"/>
                </a:xfrm>
                <a:prstGeom prst="ellipse">
                  <a:avLst/>
                </a:prstGeom>
                <a:solidFill>
                  <a:srgbClr val="FFC080"/>
                </a:solidFill>
                <a:ln w="12700">
                  <a:solidFill>
                    <a:srgbClr val="000000"/>
                  </a:solidFill>
                  <a:round/>
                  <a:headEnd/>
                  <a:tailEnd/>
                </a:ln>
              </p:spPr>
              <p:txBody>
                <a:bodyPr wrap="none" anchor="ctr"/>
                <a:lstStyle/>
                <a:p>
                  <a:endParaRPr lang="en-US" sz="2000"/>
                </a:p>
              </p:txBody>
            </p:sp>
            <p:sp>
              <p:nvSpPr>
                <p:cNvPr id="169" name="Oval 61"/>
                <p:cNvSpPr>
                  <a:spLocks noChangeArrowheads="1"/>
                </p:cNvSpPr>
                <p:nvPr/>
              </p:nvSpPr>
              <p:spPr bwMode="auto">
                <a:xfrm>
                  <a:off x="1403" y="1631"/>
                  <a:ext cx="53" cy="33"/>
                </a:xfrm>
                <a:prstGeom prst="ellipse">
                  <a:avLst/>
                </a:prstGeom>
                <a:solidFill>
                  <a:srgbClr val="FFC080"/>
                </a:solidFill>
                <a:ln w="12700">
                  <a:solidFill>
                    <a:srgbClr val="000000"/>
                  </a:solidFill>
                  <a:round/>
                  <a:headEnd/>
                  <a:tailEnd/>
                </a:ln>
              </p:spPr>
              <p:txBody>
                <a:bodyPr wrap="none" anchor="ctr"/>
                <a:lstStyle/>
                <a:p>
                  <a:endParaRPr lang="en-US" sz="2000"/>
                </a:p>
              </p:txBody>
            </p:sp>
            <p:sp>
              <p:nvSpPr>
                <p:cNvPr id="170" name="Freeform 62"/>
                <p:cNvSpPr>
                  <a:spLocks/>
                </p:cNvSpPr>
                <p:nvPr/>
              </p:nvSpPr>
              <p:spPr bwMode="auto">
                <a:xfrm>
                  <a:off x="735" y="1555"/>
                  <a:ext cx="698" cy="295"/>
                </a:xfrm>
                <a:custGeom>
                  <a:avLst/>
                  <a:gdLst>
                    <a:gd name="T0" fmla="*/ 697 w 698"/>
                    <a:gd name="T1" fmla="*/ 109 h 295"/>
                    <a:gd name="T2" fmla="*/ 564 w 698"/>
                    <a:gd name="T3" fmla="*/ 247 h 295"/>
                    <a:gd name="T4" fmla="*/ 392 w 698"/>
                    <a:gd name="T5" fmla="*/ 294 h 295"/>
                    <a:gd name="T6" fmla="*/ 0 w 698"/>
                    <a:gd name="T7" fmla="*/ 198 h 295"/>
                    <a:gd name="T8" fmla="*/ 82 w 698"/>
                    <a:gd name="T9" fmla="*/ 11 h 295"/>
                    <a:gd name="T10" fmla="*/ 93 w 698"/>
                    <a:gd name="T11" fmla="*/ 3 h 295"/>
                    <a:gd name="T12" fmla="*/ 112 w 698"/>
                    <a:gd name="T13" fmla="*/ 0 h 295"/>
                    <a:gd name="T14" fmla="*/ 443 w 698"/>
                    <a:gd name="T15" fmla="*/ 56 h 295"/>
                    <a:gd name="T16" fmla="*/ 459 w 698"/>
                    <a:gd name="T17" fmla="*/ 60 h 295"/>
                    <a:gd name="T18" fmla="*/ 471 w 698"/>
                    <a:gd name="T19" fmla="*/ 75 h 295"/>
                    <a:gd name="T20" fmla="*/ 511 w 698"/>
                    <a:gd name="T21" fmla="*/ 175 h 295"/>
                    <a:gd name="T22" fmla="*/ 655 w 698"/>
                    <a:gd name="T23" fmla="*/ 87 h 295"/>
                    <a:gd name="T24" fmla="*/ 697 w 698"/>
                    <a:gd name="T25" fmla="*/ 109 h 2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8"/>
                    <a:gd name="T40" fmla="*/ 0 h 295"/>
                    <a:gd name="T41" fmla="*/ 698 w 698"/>
                    <a:gd name="T42" fmla="*/ 295 h 2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8" h="295">
                      <a:moveTo>
                        <a:pt x="697" y="109"/>
                      </a:moveTo>
                      <a:lnTo>
                        <a:pt x="564" y="247"/>
                      </a:lnTo>
                      <a:lnTo>
                        <a:pt x="392" y="294"/>
                      </a:lnTo>
                      <a:lnTo>
                        <a:pt x="0" y="198"/>
                      </a:lnTo>
                      <a:lnTo>
                        <a:pt x="82" y="11"/>
                      </a:lnTo>
                      <a:lnTo>
                        <a:pt x="93" y="3"/>
                      </a:lnTo>
                      <a:lnTo>
                        <a:pt x="112" y="0"/>
                      </a:lnTo>
                      <a:lnTo>
                        <a:pt x="443" y="56"/>
                      </a:lnTo>
                      <a:lnTo>
                        <a:pt x="459" y="60"/>
                      </a:lnTo>
                      <a:lnTo>
                        <a:pt x="471" y="75"/>
                      </a:lnTo>
                      <a:lnTo>
                        <a:pt x="511" y="175"/>
                      </a:lnTo>
                      <a:lnTo>
                        <a:pt x="655" y="87"/>
                      </a:lnTo>
                      <a:lnTo>
                        <a:pt x="697" y="109"/>
                      </a:lnTo>
                    </a:path>
                  </a:pathLst>
                </a:custGeom>
                <a:solidFill>
                  <a:srgbClr val="6000A0"/>
                </a:solidFill>
                <a:ln w="12700" cap="rnd">
                  <a:solidFill>
                    <a:srgbClr val="000000"/>
                  </a:solidFill>
                  <a:round/>
                  <a:headEnd/>
                  <a:tailEnd/>
                </a:ln>
              </p:spPr>
              <p:txBody>
                <a:bodyPr/>
                <a:lstStyle/>
                <a:p>
                  <a:endParaRPr lang="en-US" sz="2000"/>
                </a:p>
              </p:txBody>
            </p:sp>
          </p:grpSp>
          <p:grpSp>
            <p:nvGrpSpPr>
              <p:cNvPr id="15" name="Group 63"/>
              <p:cNvGrpSpPr>
                <a:grpSpLocks/>
              </p:cNvGrpSpPr>
              <p:nvPr/>
            </p:nvGrpSpPr>
            <p:grpSpPr bwMode="auto">
              <a:xfrm>
                <a:off x="685" y="1555"/>
                <a:ext cx="736" cy="565"/>
                <a:chOff x="685" y="1555"/>
                <a:chExt cx="736" cy="565"/>
              </a:xfrm>
            </p:grpSpPr>
            <p:sp>
              <p:nvSpPr>
                <p:cNvPr id="155" name="Freeform 64"/>
                <p:cNvSpPr>
                  <a:spLocks/>
                </p:cNvSpPr>
                <p:nvPr/>
              </p:nvSpPr>
              <p:spPr bwMode="auto">
                <a:xfrm>
                  <a:off x="1065" y="2038"/>
                  <a:ext cx="51" cy="82"/>
                </a:xfrm>
                <a:custGeom>
                  <a:avLst/>
                  <a:gdLst>
                    <a:gd name="T0" fmla="*/ 26 w 51"/>
                    <a:gd name="T1" fmla="*/ 0 h 82"/>
                    <a:gd name="T2" fmla="*/ 50 w 51"/>
                    <a:gd name="T3" fmla="*/ 81 h 82"/>
                    <a:gd name="T4" fmla="*/ 0 w 51"/>
                    <a:gd name="T5" fmla="*/ 81 h 82"/>
                    <a:gd name="T6" fmla="*/ 26 w 51"/>
                    <a:gd name="T7" fmla="*/ 0 h 82"/>
                    <a:gd name="T8" fmla="*/ 0 60000 65536"/>
                    <a:gd name="T9" fmla="*/ 0 60000 65536"/>
                    <a:gd name="T10" fmla="*/ 0 60000 65536"/>
                    <a:gd name="T11" fmla="*/ 0 60000 65536"/>
                    <a:gd name="T12" fmla="*/ 0 w 51"/>
                    <a:gd name="T13" fmla="*/ 0 h 82"/>
                    <a:gd name="T14" fmla="*/ 51 w 51"/>
                    <a:gd name="T15" fmla="*/ 82 h 82"/>
                  </a:gdLst>
                  <a:ahLst/>
                  <a:cxnLst>
                    <a:cxn ang="T8">
                      <a:pos x="T0" y="T1"/>
                    </a:cxn>
                    <a:cxn ang="T9">
                      <a:pos x="T2" y="T3"/>
                    </a:cxn>
                    <a:cxn ang="T10">
                      <a:pos x="T4" y="T5"/>
                    </a:cxn>
                    <a:cxn ang="T11">
                      <a:pos x="T6" y="T7"/>
                    </a:cxn>
                  </a:cxnLst>
                  <a:rect l="T12" t="T13" r="T14" b="T15"/>
                  <a:pathLst>
                    <a:path w="51" h="82">
                      <a:moveTo>
                        <a:pt x="26" y="0"/>
                      </a:moveTo>
                      <a:lnTo>
                        <a:pt x="50" y="81"/>
                      </a:lnTo>
                      <a:lnTo>
                        <a:pt x="0" y="81"/>
                      </a:lnTo>
                      <a:lnTo>
                        <a:pt x="26" y="0"/>
                      </a:lnTo>
                    </a:path>
                  </a:pathLst>
                </a:custGeom>
                <a:solidFill>
                  <a:srgbClr val="8080A0"/>
                </a:solidFill>
                <a:ln w="12700" cap="rnd">
                  <a:solidFill>
                    <a:srgbClr val="000000"/>
                  </a:solidFill>
                  <a:round/>
                  <a:headEnd/>
                  <a:tailEnd/>
                </a:ln>
              </p:spPr>
              <p:txBody>
                <a:bodyPr/>
                <a:lstStyle/>
                <a:p>
                  <a:endParaRPr lang="en-US" sz="2000"/>
                </a:p>
              </p:txBody>
            </p:sp>
            <p:sp>
              <p:nvSpPr>
                <p:cNvPr id="156" name="Freeform 65"/>
                <p:cNvSpPr>
                  <a:spLocks/>
                </p:cNvSpPr>
                <p:nvPr/>
              </p:nvSpPr>
              <p:spPr bwMode="auto">
                <a:xfrm>
                  <a:off x="993" y="1954"/>
                  <a:ext cx="216" cy="118"/>
                </a:xfrm>
                <a:custGeom>
                  <a:avLst/>
                  <a:gdLst>
                    <a:gd name="T0" fmla="*/ 215 w 216"/>
                    <a:gd name="T1" fmla="*/ 16 h 118"/>
                    <a:gd name="T2" fmla="*/ 119 w 216"/>
                    <a:gd name="T3" fmla="*/ 33 h 118"/>
                    <a:gd name="T4" fmla="*/ 0 w 216"/>
                    <a:gd name="T5" fmla="*/ 0 h 118"/>
                    <a:gd name="T6" fmla="*/ 49 w 216"/>
                    <a:gd name="T7" fmla="*/ 117 h 118"/>
                    <a:gd name="T8" fmla="*/ 145 w 216"/>
                    <a:gd name="T9" fmla="*/ 117 h 118"/>
                    <a:gd name="T10" fmla="*/ 215 w 216"/>
                    <a:gd name="T11" fmla="*/ 16 h 118"/>
                    <a:gd name="T12" fmla="*/ 0 60000 65536"/>
                    <a:gd name="T13" fmla="*/ 0 60000 65536"/>
                    <a:gd name="T14" fmla="*/ 0 60000 65536"/>
                    <a:gd name="T15" fmla="*/ 0 60000 65536"/>
                    <a:gd name="T16" fmla="*/ 0 60000 65536"/>
                    <a:gd name="T17" fmla="*/ 0 60000 65536"/>
                    <a:gd name="T18" fmla="*/ 0 w 216"/>
                    <a:gd name="T19" fmla="*/ 0 h 118"/>
                    <a:gd name="T20" fmla="*/ 216 w 216"/>
                    <a:gd name="T21" fmla="*/ 118 h 118"/>
                  </a:gdLst>
                  <a:ahLst/>
                  <a:cxnLst>
                    <a:cxn ang="T12">
                      <a:pos x="T0" y="T1"/>
                    </a:cxn>
                    <a:cxn ang="T13">
                      <a:pos x="T2" y="T3"/>
                    </a:cxn>
                    <a:cxn ang="T14">
                      <a:pos x="T4" y="T5"/>
                    </a:cxn>
                    <a:cxn ang="T15">
                      <a:pos x="T6" y="T7"/>
                    </a:cxn>
                    <a:cxn ang="T16">
                      <a:pos x="T8" y="T9"/>
                    </a:cxn>
                    <a:cxn ang="T17">
                      <a:pos x="T10" y="T11"/>
                    </a:cxn>
                  </a:cxnLst>
                  <a:rect l="T18" t="T19" r="T20" b="T21"/>
                  <a:pathLst>
                    <a:path w="216" h="118">
                      <a:moveTo>
                        <a:pt x="215" y="16"/>
                      </a:moveTo>
                      <a:lnTo>
                        <a:pt x="119" y="33"/>
                      </a:lnTo>
                      <a:lnTo>
                        <a:pt x="0" y="0"/>
                      </a:lnTo>
                      <a:lnTo>
                        <a:pt x="49" y="117"/>
                      </a:lnTo>
                      <a:lnTo>
                        <a:pt x="145" y="117"/>
                      </a:lnTo>
                      <a:lnTo>
                        <a:pt x="215" y="16"/>
                      </a:lnTo>
                    </a:path>
                  </a:pathLst>
                </a:custGeom>
                <a:solidFill>
                  <a:srgbClr val="C0C0E0"/>
                </a:solidFill>
                <a:ln w="12700" cap="rnd">
                  <a:solidFill>
                    <a:srgbClr val="000000"/>
                  </a:solidFill>
                  <a:round/>
                  <a:headEnd/>
                  <a:tailEnd/>
                </a:ln>
              </p:spPr>
              <p:txBody>
                <a:bodyPr/>
                <a:lstStyle/>
                <a:p>
                  <a:endParaRPr lang="en-US" sz="2000"/>
                </a:p>
              </p:txBody>
            </p:sp>
            <p:grpSp>
              <p:nvGrpSpPr>
                <p:cNvPr id="17" name="Group 66"/>
                <p:cNvGrpSpPr>
                  <a:grpSpLocks/>
                </p:cNvGrpSpPr>
                <p:nvPr/>
              </p:nvGrpSpPr>
              <p:grpSpPr bwMode="auto">
                <a:xfrm>
                  <a:off x="685" y="1555"/>
                  <a:ext cx="736" cy="450"/>
                  <a:chOff x="685" y="1555"/>
                  <a:chExt cx="736" cy="450"/>
                </a:xfrm>
              </p:grpSpPr>
              <p:sp>
                <p:nvSpPr>
                  <p:cNvPr id="160" name="Freeform 67"/>
                  <p:cNvSpPr>
                    <a:spLocks/>
                  </p:cNvSpPr>
                  <p:nvPr/>
                </p:nvSpPr>
                <p:spPr bwMode="auto">
                  <a:xfrm>
                    <a:off x="1065" y="1753"/>
                    <a:ext cx="356" cy="103"/>
                  </a:xfrm>
                  <a:custGeom>
                    <a:avLst/>
                    <a:gdLst>
                      <a:gd name="T0" fmla="*/ 355 w 356"/>
                      <a:gd name="T1" fmla="*/ 18 h 103"/>
                      <a:gd name="T2" fmla="*/ 72 w 356"/>
                      <a:gd name="T3" fmla="*/ 102 h 103"/>
                      <a:gd name="T4" fmla="*/ 0 w 356"/>
                      <a:gd name="T5" fmla="*/ 68 h 103"/>
                      <a:gd name="T6" fmla="*/ 259 w 356"/>
                      <a:gd name="T7" fmla="*/ 0 h 103"/>
                      <a:gd name="T8" fmla="*/ 355 w 356"/>
                      <a:gd name="T9" fmla="*/ 18 h 103"/>
                      <a:gd name="T10" fmla="*/ 0 60000 65536"/>
                      <a:gd name="T11" fmla="*/ 0 60000 65536"/>
                      <a:gd name="T12" fmla="*/ 0 60000 65536"/>
                      <a:gd name="T13" fmla="*/ 0 60000 65536"/>
                      <a:gd name="T14" fmla="*/ 0 60000 65536"/>
                      <a:gd name="T15" fmla="*/ 0 w 356"/>
                      <a:gd name="T16" fmla="*/ 0 h 103"/>
                      <a:gd name="T17" fmla="*/ 356 w 356"/>
                      <a:gd name="T18" fmla="*/ 103 h 103"/>
                    </a:gdLst>
                    <a:ahLst/>
                    <a:cxnLst>
                      <a:cxn ang="T10">
                        <a:pos x="T0" y="T1"/>
                      </a:cxn>
                      <a:cxn ang="T11">
                        <a:pos x="T2" y="T3"/>
                      </a:cxn>
                      <a:cxn ang="T12">
                        <a:pos x="T4" y="T5"/>
                      </a:cxn>
                      <a:cxn ang="T13">
                        <a:pos x="T6" y="T7"/>
                      </a:cxn>
                      <a:cxn ang="T14">
                        <a:pos x="T8" y="T9"/>
                      </a:cxn>
                    </a:cxnLst>
                    <a:rect l="T15" t="T16" r="T17" b="T18"/>
                    <a:pathLst>
                      <a:path w="356" h="103">
                        <a:moveTo>
                          <a:pt x="355" y="18"/>
                        </a:moveTo>
                        <a:lnTo>
                          <a:pt x="72" y="102"/>
                        </a:lnTo>
                        <a:lnTo>
                          <a:pt x="0" y="68"/>
                        </a:lnTo>
                        <a:lnTo>
                          <a:pt x="259" y="0"/>
                        </a:lnTo>
                        <a:lnTo>
                          <a:pt x="355" y="18"/>
                        </a:lnTo>
                      </a:path>
                    </a:pathLst>
                  </a:custGeom>
                  <a:solidFill>
                    <a:srgbClr val="606080"/>
                  </a:solidFill>
                  <a:ln w="12700" cap="rnd">
                    <a:solidFill>
                      <a:srgbClr val="000000"/>
                    </a:solidFill>
                    <a:round/>
                    <a:headEnd/>
                    <a:tailEnd/>
                  </a:ln>
                </p:spPr>
                <p:txBody>
                  <a:bodyPr/>
                  <a:lstStyle/>
                  <a:p>
                    <a:endParaRPr lang="en-US" sz="2000"/>
                  </a:p>
                </p:txBody>
              </p:sp>
              <p:sp>
                <p:nvSpPr>
                  <p:cNvPr id="161" name="Freeform 68"/>
                  <p:cNvSpPr>
                    <a:spLocks/>
                  </p:cNvSpPr>
                  <p:nvPr/>
                </p:nvSpPr>
                <p:spPr bwMode="auto">
                  <a:xfrm>
                    <a:off x="685" y="1555"/>
                    <a:ext cx="381" cy="69"/>
                  </a:xfrm>
                  <a:custGeom>
                    <a:avLst/>
                    <a:gdLst>
                      <a:gd name="T0" fmla="*/ 380 w 381"/>
                      <a:gd name="T1" fmla="*/ 50 h 69"/>
                      <a:gd name="T2" fmla="*/ 47 w 381"/>
                      <a:gd name="T3" fmla="*/ 0 h 69"/>
                      <a:gd name="T4" fmla="*/ 0 w 381"/>
                      <a:gd name="T5" fmla="*/ 18 h 69"/>
                      <a:gd name="T6" fmla="*/ 310 w 381"/>
                      <a:gd name="T7" fmla="*/ 68 h 69"/>
                      <a:gd name="T8" fmla="*/ 380 w 381"/>
                      <a:gd name="T9" fmla="*/ 50 h 69"/>
                      <a:gd name="T10" fmla="*/ 0 60000 65536"/>
                      <a:gd name="T11" fmla="*/ 0 60000 65536"/>
                      <a:gd name="T12" fmla="*/ 0 60000 65536"/>
                      <a:gd name="T13" fmla="*/ 0 60000 65536"/>
                      <a:gd name="T14" fmla="*/ 0 60000 65536"/>
                      <a:gd name="T15" fmla="*/ 0 w 381"/>
                      <a:gd name="T16" fmla="*/ 0 h 69"/>
                      <a:gd name="T17" fmla="*/ 381 w 381"/>
                      <a:gd name="T18" fmla="*/ 69 h 69"/>
                    </a:gdLst>
                    <a:ahLst/>
                    <a:cxnLst>
                      <a:cxn ang="T10">
                        <a:pos x="T0" y="T1"/>
                      </a:cxn>
                      <a:cxn ang="T11">
                        <a:pos x="T2" y="T3"/>
                      </a:cxn>
                      <a:cxn ang="T12">
                        <a:pos x="T4" y="T5"/>
                      </a:cxn>
                      <a:cxn ang="T13">
                        <a:pos x="T6" y="T7"/>
                      </a:cxn>
                      <a:cxn ang="T14">
                        <a:pos x="T8" y="T9"/>
                      </a:cxn>
                    </a:cxnLst>
                    <a:rect l="T15" t="T16" r="T17" b="T18"/>
                    <a:pathLst>
                      <a:path w="381" h="69">
                        <a:moveTo>
                          <a:pt x="380" y="50"/>
                        </a:moveTo>
                        <a:lnTo>
                          <a:pt x="47" y="0"/>
                        </a:lnTo>
                        <a:lnTo>
                          <a:pt x="0" y="18"/>
                        </a:lnTo>
                        <a:lnTo>
                          <a:pt x="310" y="68"/>
                        </a:lnTo>
                        <a:lnTo>
                          <a:pt x="380" y="50"/>
                        </a:lnTo>
                      </a:path>
                    </a:pathLst>
                  </a:custGeom>
                  <a:solidFill>
                    <a:srgbClr val="C0C0E0"/>
                  </a:solidFill>
                  <a:ln w="12700" cap="rnd">
                    <a:solidFill>
                      <a:srgbClr val="000000"/>
                    </a:solidFill>
                    <a:round/>
                    <a:headEnd/>
                    <a:tailEnd/>
                  </a:ln>
                </p:spPr>
                <p:txBody>
                  <a:bodyPr/>
                  <a:lstStyle/>
                  <a:p>
                    <a:endParaRPr lang="en-US" sz="2000"/>
                  </a:p>
                </p:txBody>
              </p:sp>
              <p:sp>
                <p:nvSpPr>
                  <p:cNvPr id="162" name="Freeform 69"/>
                  <p:cNvSpPr>
                    <a:spLocks/>
                  </p:cNvSpPr>
                  <p:nvPr/>
                </p:nvSpPr>
                <p:spPr bwMode="auto">
                  <a:xfrm>
                    <a:off x="685" y="1572"/>
                    <a:ext cx="431" cy="433"/>
                  </a:xfrm>
                  <a:custGeom>
                    <a:avLst/>
                    <a:gdLst>
                      <a:gd name="T0" fmla="*/ 311 w 431"/>
                      <a:gd name="T1" fmla="*/ 49 h 433"/>
                      <a:gd name="T2" fmla="*/ 0 w 431"/>
                      <a:gd name="T3" fmla="*/ 0 h 433"/>
                      <a:gd name="T4" fmla="*/ 96 w 431"/>
                      <a:gd name="T5" fmla="*/ 349 h 433"/>
                      <a:gd name="T6" fmla="*/ 430 w 431"/>
                      <a:gd name="T7" fmla="*/ 432 h 433"/>
                      <a:gd name="T8" fmla="*/ 311 w 431"/>
                      <a:gd name="T9" fmla="*/ 49 h 433"/>
                      <a:gd name="T10" fmla="*/ 0 60000 65536"/>
                      <a:gd name="T11" fmla="*/ 0 60000 65536"/>
                      <a:gd name="T12" fmla="*/ 0 60000 65536"/>
                      <a:gd name="T13" fmla="*/ 0 60000 65536"/>
                      <a:gd name="T14" fmla="*/ 0 60000 65536"/>
                      <a:gd name="T15" fmla="*/ 0 w 431"/>
                      <a:gd name="T16" fmla="*/ 0 h 433"/>
                      <a:gd name="T17" fmla="*/ 431 w 431"/>
                      <a:gd name="T18" fmla="*/ 433 h 433"/>
                    </a:gdLst>
                    <a:ahLst/>
                    <a:cxnLst>
                      <a:cxn ang="T10">
                        <a:pos x="T0" y="T1"/>
                      </a:cxn>
                      <a:cxn ang="T11">
                        <a:pos x="T2" y="T3"/>
                      </a:cxn>
                      <a:cxn ang="T12">
                        <a:pos x="T4" y="T5"/>
                      </a:cxn>
                      <a:cxn ang="T13">
                        <a:pos x="T6" y="T7"/>
                      </a:cxn>
                      <a:cxn ang="T14">
                        <a:pos x="T8" y="T9"/>
                      </a:cxn>
                    </a:cxnLst>
                    <a:rect l="T15" t="T16" r="T17" b="T18"/>
                    <a:pathLst>
                      <a:path w="431" h="433">
                        <a:moveTo>
                          <a:pt x="311" y="49"/>
                        </a:moveTo>
                        <a:lnTo>
                          <a:pt x="0" y="0"/>
                        </a:lnTo>
                        <a:lnTo>
                          <a:pt x="96" y="349"/>
                        </a:lnTo>
                        <a:lnTo>
                          <a:pt x="430" y="432"/>
                        </a:lnTo>
                        <a:lnTo>
                          <a:pt x="311" y="49"/>
                        </a:lnTo>
                      </a:path>
                    </a:pathLst>
                  </a:custGeom>
                  <a:solidFill>
                    <a:srgbClr val="A0A0C0"/>
                  </a:solidFill>
                  <a:ln w="12700" cap="rnd">
                    <a:solidFill>
                      <a:srgbClr val="000000"/>
                    </a:solidFill>
                    <a:round/>
                    <a:headEnd/>
                    <a:tailEnd/>
                  </a:ln>
                </p:spPr>
                <p:txBody>
                  <a:bodyPr/>
                  <a:lstStyle/>
                  <a:p>
                    <a:endParaRPr lang="en-US" sz="2000"/>
                  </a:p>
                </p:txBody>
              </p:sp>
              <p:sp>
                <p:nvSpPr>
                  <p:cNvPr id="163" name="Freeform 70"/>
                  <p:cNvSpPr>
                    <a:spLocks/>
                  </p:cNvSpPr>
                  <p:nvPr/>
                </p:nvSpPr>
                <p:spPr bwMode="auto">
                  <a:xfrm>
                    <a:off x="993" y="1605"/>
                    <a:ext cx="428" cy="400"/>
                  </a:xfrm>
                  <a:custGeom>
                    <a:avLst/>
                    <a:gdLst>
                      <a:gd name="T0" fmla="*/ 70 w 428"/>
                      <a:gd name="T1" fmla="*/ 0 h 400"/>
                      <a:gd name="T2" fmla="*/ 0 w 428"/>
                      <a:gd name="T3" fmla="*/ 16 h 400"/>
                      <a:gd name="T4" fmla="*/ 120 w 428"/>
                      <a:gd name="T5" fmla="*/ 399 h 400"/>
                      <a:gd name="T6" fmla="*/ 404 w 428"/>
                      <a:gd name="T7" fmla="*/ 350 h 400"/>
                      <a:gd name="T8" fmla="*/ 427 w 428"/>
                      <a:gd name="T9" fmla="*/ 167 h 400"/>
                      <a:gd name="T10" fmla="*/ 143 w 428"/>
                      <a:gd name="T11" fmla="*/ 250 h 400"/>
                      <a:gd name="T12" fmla="*/ 70 w 428"/>
                      <a:gd name="T13" fmla="*/ 0 h 400"/>
                      <a:gd name="T14" fmla="*/ 0 60000 65536"/>
                      <a:gd name="T15" fmla="*/ 0 60000 65536"/>
                      <a:gd name="T16" fmla="*/ 0 60000 65536"/>
                      <a:gd name="T17" fmla="*/ 0 60000 65536"/>
                      <a:gd name="T18" fmla="*/ 0 60000 65536"/>
                      <a:gd name="T19" fmla="*/ 0 60000 65536"/>
                      <a:gd name="T20" fmla="*/ 0 60000 65536"/>
                      <a:gd name="T21" fmla="*/ 0 w 428"/>
                      <a:gd name="T22" fmla="*/ 0 h 400"/>
                      <a:gd name="T23" fmla="*/ 428 w 428"/>
                      <a:gd name="T24" fmla="*/ 400 h 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400">
                        <a:moveTo>
                          <a:pt x="70" y="0"/>
                        </a:moveTo>
                        <a:lnTo>
                          <a:pt x="0" y="16"/>
                        </a:lnTo>
                        <a:lnTo>
                          <a:pt x="120" y="399"/>
                        </a:lnTo>
                        <a:lnTo>
                          <a:pt x="404" y="350"/>
                        </a:lnTo>
                        <a:lnTo>
                          <a:pt x="427" y="167"/>
                        </a:lnTo>
                        <a:lnTo>
                          <a:pt x="143" y="250"/>
                        </a:lnTo>
                        <a:lnTo>
                          <a:pt x="70" y="0"/>
                        </a:lnTo>
                      </a:path>
                    </a:pathLst>
                  </a:custGeom>
                  <a:solidFill>
                    <a:srgbClr val="8080A0"/>
                  </a:solidFill>
                  <a:ln w="12700" cap="rnd">
                    <a:solidFill>
                      <a:srgbClr val="000000"/>
                    </a:solidFill>
                    <a:round/>
                    <a:headEnd/>
                    <a:tailEnd/>
                  </a:ln>
                </p:spPr>
                <p:txBody>
                  <a:bodyPr/>
                  <a:lstStyle/>
                  <a:p>
                    <a:endParaRPr lang="en-US" sz="2000"/>
                  </a:p>
                </p:txBody>
              </p:sp>
            </p:grpSp>
            <p:sp>
              <p:nvSpPr>
                <p:cNvPr id="158" name="Freeform 71"/>
                <p:cNvSpPr>
                  <a:spLocks/>
                </p:cNvSpPr>
                <p:nvPr/>
              </p:nvSpPr>
              <p:spPr bwMode="auto">
                <a:xfrm>
                  <a:off x="1040" y="2071"/>
                  <a:ext cx="263" cy="34"/>
                </a:xfrm>
                <a:custGeom>
                  <a:avLst/>
                  <a:gdLst>
                    <a:gd name="T0" fmla="*/ 0 w 263"/>
                    <a:gd name="T1" fmla="*/ 0 h 34"/>
                    <a:gd name="T2" fmla="*/ 97 w 263"/>
                    <a:gd name="T3" fmla="*/ 0 h 34"/>
                    <a:gd name="T4" fmla="*/ 194 w 263"/>
                    <a:gd name="T5" fmla="*/ 18 h 34"/>
                    <a:gd name="T6" fmla="*/ 262 w 263"/>
                    <a:gd name="T7" fmla="*/ 33 h 34"/>
                    <a:gd name="T8" fmla="*/ 217 w 263"/>
                    <a:gd name="T9" fmla="*/ 33 h 34"/>
                    <a:gd name="T10" fmla="*/ 144 w 263"/>
                    <a:gd name="T11" fmla="*/ 18 h 34"/>
                    <a:gd name="T12" fmla="*/ 47 w 263"/>
                    <a:gd name="T13" fmla="*/ 0 h 34"/>
                    <a:gd name="T14" fmla="*/ 97 w 263"/>
                    <a:gd name="T15" fmla="*/ 0 h 34"/>
                    <a:gd name="T16" fmla="*/ 0 w 263"/>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34"/>
                    <a:gd name="T29" fmla="*/ 263 w 263"/>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34">
                      <a:moveTo>
                        <a:pt x="0" y="0"/>
                      </a:moveTo>
                      <a:lnTo>
                        <a:pt x="97" y="0"/>
                      </a:lnTo>
                      <a:lnTo>
                        <a:pt x="194" y="18"/>
                      </a:lnTo>
                      <a:lnTo>
                        <a:pt x="262" y="33"/>
                      </a:lnTo>
                      <a:lnTo>
                        <a:pt x="217" y="33"/>
                      </a:lnTo>
                      <a:lnTo>
                        <a:pt x="144" y="18"/>
                      </a:lnTo>
                      <a:lnTo>
                        <a:pt x="47" y="0"/>
                      </a:lnTo>
                      <a:lnTo>
                        <a:pt x="97" y="0"/>
                      </a:lnTo>
                      <a:lnTo>
                        <a:pt x="0" y="0"/>
                      </a:lnTo>
                    </a:path>
                  </a:pathLst>
                </a:custGeom>
                <a:solidFill>
                  <a:srgbClr val="A0A0C0"/>
                </a:solidFill>
                <a:ln w="12700" cap="rnd">
                  <a:solidFill>
                    <a:srgbClr val="000000"/>
                  </a:solidFill>
                  <a:round/>
                  <a:headEnd/>
                  <a:tailEnd/>
                </a:ln>
              </p:spPr>
              <p:txBody>
                <a:bodyPr/>
                <a:lstStyle/>
                <a:p>
                  <a:endParaRPr lang="en-US" sz="2000"/>
                </a:p>
              </p:txBody>
            </p:sp>
            <p:sp>
              <p:nvSpPr>
                <p:cNvPr id="159" name="Freeform 72"/>
                <p:cNvSpPr>
                  <a:spLocks/>
                </p:cNvSpPr>
                <p:nvPr/>
              </p:nvSpPr>
              <p:spPr bwMode="auto">
                <a:xfrm>
                  <a:off x="875" y="2071"/>
                  <a:ext cx="266" cy="34"/>
                </a:xfrm>
                <a:custGeom>
                  <a:avLst/>
                  <a:gdLst>
                    <a:gd name="T0" fmla="*/ 265 w 266"/>
                    <a:gd name="T1" fmla="*/ 0 h 34"/>
                    <a:gd name="T2" fmla="*/ 169 w 266"/>
                    <a:gd name="T3" fmla="*/ 0 h 34"/>
                    <a:gd name="T4" fmla="*/ 73 w 266"/>
                    <a:gd name="T5" fmla="*/ 18 h 34"/>
                    <a:gd name="T6" fmla="*/ 0 w 266"/>
                    <a:gd name="T7" fmla="*/ 33 h 34"/>
                    <a:gd name="T8" fmla="*/ 49 w 266"/>
                    <a:gd name="T9" fmla="*/ 33 h 34"/>
                    <a:gd name="T10" fmla="*/ 120 w 266"/>
                    <a:gd name="T11" fmla="*/ 18 h 34"/>
                    <a:gd name="T12" fmla="*/ 216 w 266"/>
                    <a:gd name="T13" fmla="*/ 0 h 34"/>
                    <a:gd name="T14" fmla="*/ 169 w 266"/>
                    <a:gd name="T15" fmla="*/ 0 h 34"/>
                    <a:gd name="T16" fmla="*/ 265 w 266"/>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34"/>
                    <a:gd name="T29" fmla="*/ 266 w 266"/>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34">
                      <a:moveTo>
                        <a:pt x="265" y="0"/>
                      </a:moveTo>
                      <a:lnTo>
                        <a:pt x="169" y="0"/>
                      </a:lnTo>
                      <a:lnTo>
                        <a:pt x="73" y="18"/>
                      </a:lnTo>
                      <a:lnTo>
                        <a:pt x="0" y="33"/>
                      </a:lnTo>
                      <a:lnTo>
                        <a:pt x="49" y="33"/>
                      </a:lnTo>
                      <a:lnTo>
                        <a:pt x="120" y="18"/>
                      </a:lnTo>
                      <a:lnTo>
                        <a:pt x="216" y="0"/>
                      </a:lnTo>
                      <a:lnTo>
                        <a:pt x="169" y="0"/>
                      </a:lnTo>
                      <a:lnTo>
                        <a:pt x="265" y="0"/>
                      </a:lnTo>
                    </a:path>
                  </a:pathLst>
                </a:custGeom>
                <a:solidFill>
                  <a:srgbClr val="A0A0C0"/>
                </a:solidFill>
                <a:ln w="12700" cap="rnd">
                  <a:solidFill>
                    <a:srgbClr val="000000"/>
                  </a:solidFill>
                  <a:round/>
                  <a:headEnd/>
                  <a:tailEnd/>
                </a:ln>
              </p:spPr>
              <p:txBody>
                <a:bodyPr/>
                <a:lstStyle/>
                <a:p>
                  <a:endParaRPr lang="en-US" sz="2000"/>
                </a:p>
              </p:txBody>
            </p:sp>
          </p:grpSp>
        </p:grpSp>
        <p:grpSp>
          <p:nvGrpSpPr>
            <p:cNvPr id="18" name="Group 7"/>
            <p:cNvGrpSpPr/>
            <p:nvPr/>
          </p:nvGrpSpPr>
          <p:grpSpPr>
            <a:xfrm>
              <a:off x="3987513" y="4359047"/>
              <a:ext cx="2277968" cy="592026"/>
              <a:chOff x="3166696" y="4038796"/>
              <a:chExt cx="3305551" cy="1130105"/>
            </a:xfrm>
          </p:grpSpPr>
          <p:sp>
            <p:nvSpPr>
              <p:cNvPr id="145" name="Freeform 209"/>
              <p:cNvSpPr>
                <a:spLocks/>
              </p:cNvSpPr>
              <p:nvPr/>
            </p:nvSpPr>
            <p:spPr bwMode="auto">
              <a:xfrm>
                <a:off x="3166696" y="4038796"/>
                <a:ext cx="3305551" cy="291068"/>
              </a:xfrm>
              <a:custGeom>
                <a:avLst/>
                <a:gdLst>
                  <a:gd name="T0" fmla="*/ 0 w 2188"/>
                  <a:gd name="T1" fmla="*/ 0 h 230"/>
                  <a:gd name="T2" fmla="*/ 1308 w 2188"/>
                  <a:gd name="T3" fmla="*/ 59 h 230"/>
                  <a:gd name="T4" fmla="*/ 729 w 2188"/>
                  <a:gd name="T5" fmla="*/ 164 h 230"/>
                  <a:gd name="T6" fmla="*/ 2187 w 2188"/>
                  <a:gd name="T7" fmla="*/ 229 h 230"/>
                  <a:gd name="T8" fmla="*/ 0 60000 65536"/>
                  <a:gd name="T9" fmla="*/ 0 60000 65536"/>
                  <a:gd name="T10" fmla="*/ 0 60000 65536"/>
                  <a:gd name="T11" fmla="*/ 0 60000 65536"/>
                  <a:gd name="T12" fmla="*/ 0 w 2188"/>
                  <a:gd name="T13" fmla="*/ 0 h 230"/>
                  <a:gd name="T14" fmla="*/ 2188 w 2188"/>
                  <a:gd name="T15" fmla="*/ 230 h 230"/>
                </a:gdLst>
                <a:ahLst/>
                <a:cxnLst>
                  <a:cxn ang="T8">
                    <a:pos x="T0" y="T1"/>
                  </a:cxn>
                  <a:cxn ang="T9">
                    <a:pos x="T2" y="T3"/>
                  </a:cxn>
                  <a:cxn ang="T10">
                    <a:pos x="T4" y="T5"/>
                  </a:cxn>
                  <a:cxn ang="T11">
                    <a:pos x="T6" y="T7"/>
                  </a:cxn>
                </a:cxnLst>
                <a:rect l="T12" t="T13" r="T14" b="T15"/>
                <a:pathLst>
                  <a:path w="2188" h="230">
                    <a:moveTo>
                      <a:pt x="0" y="0"/>
                    </a:moveTo>
                    <a:lnTo>
                      <a:pt x="1308" y="59"/>
                    </a:lnTo>
                    <a:lnTo>
                      <a:pt x="729" y="164"/>
                    </a:lnTo>
                    <a:lnTo>
                      <a:pt x="2187" y="229"/>
                    </a:lnTo>
                  </a:path>
                </a:pathLst>
              </a:custGeom>
              <a:noFill/>
              <a:ln w="76200" cap="rnd">
                <a:solidFill>
                  <a:srgbClr val="000099"/>
                </a:solidFill>
                <a:round/>
                <a:headEnd type="triangle" w="med" len="med"/>
                <a:tailEnd type="triangle" w="med" len="med"/>
              </a:ln>
            </p:spPr>
            <p:txBody>
              <a:bodyPr/>
              <a:lstStyle/>
              <a:p>
                <a:endParaRPr lang="en-US" sz="2000"/>
              </a:p>
            </p:txBody>
          </p:sp>
          <p:sp>
            <p:nvSpPr>
              <p:cNvPr id="146" name="AutoShape 210"/>
              <p:cNvSpPr>
                <a:spLocks noChangeArrowheads="1"/>
              </p:cNvSpPr>
              <p:nvPr/>
            </p:nvSpPr>
            <p:spPr bwMode="auto">
              <a:xfrm>
                <a:off x="4520340" y="4302023"/>
                <a:ext cx="137480" cy="866878"/>
              </a:xfrm>
              <a:prstGeom prst="downArrow">
                <a:avLst>
                  <a:gd name="adj1" fmla="val 50000"/>
                  <a:gd name="adj2" fmla="val 188187"/>
                </a:avLst>
              </a:prstGeom>
              <a:solidFill>
                <a:srgbClr val="000099"/>
              </a:solidFill>
              <a:ln w="12700">
                <a:solidFill>
                  <a:srgbClr val="000099"/>
                </a:solidFill>
                <a:miter lim="800000"/>
                <a:headEnd/>
                <a:tailEnd/>
              </a:ln>
            </p:spPr>
            <p:txBody>
              <a:bodyPr wrap="none" anchor="ctr"/>
              <a:lstStyle/>
              <a:p>
                <a:endParaRPr lang="en-US" sz="2000"/>
              </a:p>
            </p:txBody>
          </p:sp>
        </p:grpSp>
        <p:grpSp>
          <p:nvGrpSpPr>
            <p:cNvPr id="19" name="Group 73"/>
            <p:cNvGrpSpPr>
              <a:grpSpLocks/>
            </p:cNvGrpSpPr>
            <p:nvPr/>
          </p:nvGrpSpPr>
          <p:grpSpPr bwMode="auto">
            <a:xfrm>
              <a:off x="6676455" y="3949426"/>
              <a:ext cx="1805615" cy="1240805"/>
              <a:chOff x="3980" y="1464"/>
              <a:chExt cx="465" cy="517"/>
            </a:xfrm>
          </p:grpSpPr>
          <p:grpSp>
            <p:nvGrpSpPr>
              <p:cNvPr id="20" name="Group 74"/>
              <p:cNvGrpSpPr>
                <a:grpSpLocks/>
              </p:cNvGrpSpPr>
              <p:nvPr/>
            </p:nvGrpSpPr>
            <p:grpSpPr bwMode="auto">
              <a:xfrm>
                <a:off x="3980" y="1464"/>
                <a:ext cx="465" cy="517"/>
                <a:chOff x="3980" y="1464"/>
                <a:chExt cx="465" cy="517"/>
              </a:xfrm>
            </p:grpSpPr>
            <p:grpSp>
              <p:nvGrpSpPr>
                <p:cNvPr id="24" name="Group 75"/>
                <p:cNvGrpSpPr>
                  <a:grpSpLocks/>
                </p:cNvGrpSpPr>
                <p:nvPr/>
              </p:nvGrpSpPr>
              <p:grpSpPr bwMode="auto">
                <a:xfrm>
                  <a:off x="3980" y="1506"/>
                  <a:ext cx="465" cy="475"/>
                  <a:chOff x="3980" y="1506"/>
                  <a:chExt cx="465" cy="475"/>
                </a:xfrm>
              </p:grpSpPr>
              <p:sp>
                <p:nvSpPr>
                  <p:cNvPr id="143" name="Freeform 76"/>
                  <p:cNvSpPr>
                    <a:spLocks/>
                  </p:cNvSpPr>
                  <p:nvPr/>
                </p:nvSpPr>
                <p:spPr bwMode="auto">
                  <a:xfrm>
                    <a:off x="3980" y="1506"/>
                    <a:ext cx="465" cy="475"/>
                  </a:xfrm>
                  <a:custGeom>
                    <a:avLst/>
                    <a:gdLst>
                      <a:gd name="T0" fmla="*/ 0 w 465"/>
                      <a:gd name="T1" fmla="*/ 0 h 475"/>
                      <a:gd name="T2" fmla="*/ 464 w 465"/>
                      <a:gd name="T3" fmla="*/ 0 h 475"/>
                      <a:gd name="T4" fmla="*/ 464 w 465"/>
                      <a:gd name="T5" fmla="*/ 474 h 475"/>
                      <a:gd name="T6" fmla="*/ 0 w 465"/>
                      <a:gd name="T7" fmla="*/ 474 h 475"/>
                      <a:gd name="T8" fmla="*/ 0 w 465"/>
                      <a:gd name="T9" fmla="*/ 0 h 475"/>
                      <a:gd name="T10" fmla="*/ 0 60000 65536"/>
                      <a:gd name="T11" fmla="*/ 0 60000 65536"/>
                      <a:gd name="T12" fmla="*/ 0 60000 65536"/>
                      <a:gd name="T13" fmla="*/ 0 60000 65536"/>
                      <a:gd name="T14" fmla="*/ 0 60000 65536"/>
                      <a:gd name="T15" fmla="*/ 0 w 465"/>
                      <a:gd name="T16" fmla="*/ 0 h 475"/>
                      <a:gd name="T17" fmla="*/ 465 w 465"/>
                      <a:gd name="T18" fmla="*/ 475 h 475"/>
                    </a:gdLst>
                    <a:ahLst/>
                    <a:cxnLst>
                      <a:cxn ang="T10">
                        <a:pos x="T0" y="T1"/>
                      </a:cxn>
                      <a:cxn ang="T11">
                        <a:pos x="T2" y="T3"/>
                      </a:cxn>
                      <a:cxn ang="T12">
                        <a:pos x="T4" y="T5"/>
                      </a:cxn>
                      <a:cxn ang="T13">
                        <a:pos x="T6" y="T7"/>
                      </a:cxn>
                      <a:cxn ang="T14">
                        <a:pos x="T8" y="T9"/>
                      </a:cxn>
                    </a:cxnLst>
                    <a:rect l="T15" t="T16" r="T17" b="T18"/>
                    <a:pathLst>
                      <a:path w="465" h="475">
                        <a:moveTo>
                          <a:pt x="0" y="0"/>
                        </a:moveTo>
                        <a:lnTo>
                          <a:pt x="464" y="0"/>
                        </a:lnTo>
                        <a:lnTo>
                          <a:pt x="464" y="474"/>
                        </a:lnTo>
                        <a:lnTo>
                          <a:pt x="0" y="474"/>
                        </a:lnTo>
                        <a:lnTo>
                          <a:pt x="0" y="0"/>
                        </a:lnTo>
                      </a:path>
                    </a:pathLst>
                  </a:custGeom>
                  <a:solidFill>
                    <a:srgbClr val="806040"/>
                  </a:solidFill>
                  <a:ln w="12700" cap="rnd">
                    <a:solidFill>
                      <a:srgbClr val="000000"/>
                    </a:solidFill>
                    <a:round/>
                    <a:headEnd/>
                    <a:tailEnd/>
                  </a:ln>
                </p:spPr>
                <p:txBody>
                  <a:bodyPr/>
                  <a:lstStyle/>
                  <a:p>
                    <a:endParaRPr lang="en-US" sz="2000"/>
                  </a:p>
                </p:txBody>
              </p:sp>
              <p:sp>
                <p:nvSpPr>
                  <p:cNvPr id="144" name="Freeform 77"/>
                  <p:cNvSpPr>
                    <a:spLocks/>
                  </p:cNvSpPr>
                  <p:nvPr/>
                </p:nvSpPr>
                <p:spPr bwMode="auto">
                  <a:xfrm>
                    <a:off x="3980" y="1560"/>
                    <a:ext cx="465" cy="421"/>
                  </a:xfrm>
                  <a:custGeom>
                    <a:avLst/>
                    <a:gdLst>
                      <a:gd name="T0" fmla="*/ 0 w 465"/>
                      <a:gd name="T1" fmla="*/ 0 h 421"/>
                      <a:gd name="T2" fmla="*/ 464 w 465"/>
                      <a:gd name="T3" fmla="*/ 0 h 421"/>
                      <a:gd name="T4" fmla="*/ 464 w 465"/>
                      <a:gd name="T5" fmla="*/ 420 h 421"/>
                      <a:gd name="T6" fmla="*/ 0 w 465"/>
                      <a:gd name="T7" fmla="*/ 420 h 421"/>
                      <a:gd name="T8" fmla="*/ 0 w 465"/>
                      <a:gd name="T9" fmla="*/ 0 h 421"/>
                      <a:gd name="T10" fmla="*/ 0 60000 65536"/>
                      <a:gd name="T11" fmla="*/ 0 60000 65536"/>
                      <a:gd name="T12" fmla="*/ 0 60000 65536"/>
                      <a:gd name="T13" fmla="*/ 0 60000 65536"/>
                      <a:gd name="T14" fmla="*/ 0 60000 65536"/>
                      <a:gd name="T15" fmla="*/ 0 w 465"/>
                      <a:gd name="T16" fmla="*/ 0 h 421"/>
                      <a:gd name="T17" fmla="*/ 465 w 465"/>
                      <a:gd name="T18" fmla="*/ 421 h 421"/>
                    </a:gdLst>
                    <a:ahLst/>
                    <a:cxnLst>
                      <a:cxn ang="T10">
                        <a:pos x="T0" y="T1"/>
                      </a:cxn>
                      <a:cxn ang="T11">
                        <a:pos x="T2" y="T3"/>
                      </a:cxn>
                      <a:cxn ang="T12">
                        <a:pos x="T4" y="T5"/>
                      </a:cxn>
                      <a:cxn ang="T13">
                        <a:pos x="T6" y="T7"/>
                      </a:cxn>
                      <a:cxn ang="T14">
                        <a:pos x="T8" y="T9"/>
                      </a:cxn>
                    </a:cxnLst>
                    <a:rect l="T15" t="T16" r="T17" b="T18"/>
                    <a:pathLst>
                      <a:path w="465" h="421">
                        <a:moveTo>
                          <a:pt x="0" y="0"/>
                        </a:moveTo>
                        <a:lnTo>
                          <a:pt x="464" y="0"/>
                        </a:lnTo>
                        <a:lnTo>
                          <a:pt x="464" y="420"/>
                        </a:lnTo>
                        <a:lnTo>
                          <a:pt x="0" y="420"/>
                        </a:lnTo>
                        <a:lnTo>
                          <a:pt x="0" y="0"/>
                        </a:lnTo>
                      </a:path>
                    </a:pathLst>
                  </a:custGeom>
                  <a:solidFill>
                    <a:srgbClr val="806040"/>
                  </a:solidFill>
                  <a:ln w="12700" cap="rnd">
                    <a:solidFill>
                      <a:srgbClr val="000000"/>
                    </a:solidFill>
                    <a:round/>
                    <a:headEnd/>
                    <a:tailEnd/>
                  </a:ln>
                </p:spPr>
                <p:txBody>
                  <a:bodyPr/>
                  <a:lstStyle/>
                  <a:p>
                    <a:endParaRPr lang="en-US" sz="2000"/>
                  </a:p>
                </p:txBody>
              </p:sp>
            </p:grpSp>
            <p:sp>
              <p:nvSpPr>
                <p:cNvPr id="142" name="Freeform 78"/>
                <p:cNvSpPr>
                  <a:spLocks/>
                </p:cNvSpPr>
                <p:nvPr/>
              </p:nvSpPr>
              <p:spPr bwMode="auto">
                <a:xfrm>
                  <a:off x="3980" y="1464"/>
                  <a:ext cx="465" cy="43"/>
                </a:xfrm>
                <a:custGeom>
                  <a:avLst/>
                  <a:gdLst>
                    <a:gd name="T0" fmla="*/ 0 w 465"/>
                    <a:gd name="T1" fmla="*/ 42 h 43"/>
                    <a:gd name="T2" fmla="*/ 464 w 465"/>
                    <a:gd name="T3" fmla="*/ 42 h 43"/>
                    <a:gd name="T4" fmla="*/ 439 w 465"/>
                    <a:gd name="T5" fmla="*/ 0 h 43"/>
                    <a:gd name="T6" fmla="*/ 25 w 465"/>
                    <a:gd name="T7" fmla="*/ 0 h 43"/>
                    <a:gd name="T8" fmla="*/ 0 w 465"/>
                    <a:gd name="T9" fmla="*/ 42 h 43"/>
                    <a:gd name="T10" fmla="*/ 0 60000 65536"/>
                    <a:gd name="T11" fmla="*/ 0 60000 65536"/>
                    <a:gd name="T12" fmla="*/ 0 60000 65536"/>
                    <a:gd name="T13" fmla="*/ 0 60000 65536"/>
                    <a:gd name="T14" fmla="*/ 0 60000 65536"/>
                    <a:gd name="T15" fmla="*/ 0 w 465"/>
                    <a:gd name="T16" fmla="*/ 0 h 43"/>
                    <a:gd name="T17" fmla="*/ 465 w 465"/>
                    <a:gd name="T18" fmla="*/ 43 h 43"/>
                  </a:gdLst>
                  <a:ahLst/>
                  <a:cxnLst>
                    <a:cxn ang="T10">
                      <a:pos x="T0" y="T1"/>
                    </a:cxn>
                    <a:cxn ang="T11">
                      <a:pos x="T2" y="T3"/>
                    </a:cxn>
                    <a:cxn ang="T12">
                      <a:pos x="T4" y="T5"/>
                    </a:cxn>
                    <a:cxn ang="T13">
                      <a:pos x="T6" y="T7"/>
                    </a:cxn>
                    <a:cxn ang="T14">
                      <a:pos x="T8" y="T9"/>
                    </a:cxn>
                  </a:cxnLst>
                  <a:rect l="T15" t="T16" r="T17" b="T18"/>
                  <a:pathLst>
                    <a:path w="465" h="43">
                      <a:moveTo>
                        <a:pt x="0" y="42"/>
                      </a:moveTo>
                      <a:lnTo>
                        <a:pt x="464" y="42"/>
                      </a:lnTo>
                      <a:lnTo>
                        <a:pt x="439" y="0"/>
                      </a:lnTo>
                      <a:lnTo>
                        <a:pt x="25" y="0"/>
                      </a:lnTo>
                      <a:lnTo>
                        <a:pt x="0" y="42"/>
                      </a:lnTo>
                    </a:path>
                  </a:pathLst>
                </a:custGeom>
                <a:solidFill>
                  <a:srgbClr val="A04000"/>
                </a:solidFill>
                <a:ln w="12700" cap="rnd">
                  <a:solidFill>
                    <a:srgbClr val="000000"/>
                  </a:solidFill>
                  <a:round/>
                  <a:headEnd/>
                  <a:tailEnd/>
                </a:ln>
              </p:spPr>
              <p:txBody>
                <a:bodyPr/>
                <a:lstStyle/>
                <a:p>
                  <a:endParaRPr lang="en-US" sz="2000"/>
                </a:p>
              </p:txBody>
            </p:sp>
          </p:grpSp>
          <p:grpSp>
            <p:nvGrpSpPr>
              <p:cNvPr id="84" name="Group 79"/>
              <p:cNvGrpSpPr>
                <a:grpSpLocks/>
              </p:cNvGrpSpPr>
              <p:nvPr/>
            </p:nvGrpSpPr>
            <p:grpSpPr bwMode="auto">
              <a:xfrm>
                <a:off x="3989" y="1517"/>
                <a:ext cx="446" cy="33"/>
                <a:chOff x="3989" y="1517"/>
                <a:chExt cx="446" cy="33"/>
              </a:xfrm>
            </p:grpSpPr>
            <p:grpSp>
              <p:nvGrpSpPr>
                <p:cNvPr id="88" name="Group 80"/>
                <p:cNvGrpSpPr>
                  <a:grpSpLocks/>
                </p:cNvGrpSpPr>
                <p:nvPr/>
              </p:nvGrpSpPr>
              <p:grpSpPr bwMode="auto">
                <a:xfrm>
                  <a:off x="3989" y="1517"/>
                  <a:ext cx="446" cy="31"/>
                  <a:chOff x="3989" y="1517"/>
                  <a:chExt cx="446" cy="31"/>
                </a:xfrm>
              </p:grpSpPr>
              <p:grpSp>
                <p:nvGrpSpPr>
                  <p:cNvPr id="89" name="Group 81"/>
                  <p:cNvGrpSpPr>
                    <a:grpSpLocks/>
                  </p:cNvGrpSpPr>
                  <p:nvPr/>
                </p:nvGrpSpPr>
                <p:grpSpPr bwMode="auto">
                  <a:xfrm>
                    <a:off x="3989" y="1517"/>
                    <a:ext cx="446" cy="31"/>
                    <a:chOff x="3989" y="1517"/>
                    <a:chExt cx="446" cy="31"/>
                  </a:xfrm>
                </p:grpSpPr>
                <p:sp>
                  <p:nvSpPr>
                    <p:cNvPr id="138" name="Rectangle 82"/>
                    <p:cNvSpPr>
                      <a:spLocks noChangeArrowheads="1"/>
                    </p:cNvSpPr>
                    <p:nvPr/>
                  </p:nvSpPr>
                  <p:spPr bwMode="auto">
                    <a:xfrm>
                      <a:off x="3992" y="1520"/>
                      <a:ext cx="437" cy="23"/>
                    </a:xfrm>
                    <a:prstGeom prst="rect">
                      <a:avLst/>
                    </a:prstGeom>
                    <a:solidFill>
                      <a:srgbClr val="A0A0A0"/>
                    </a:solidFill>
                    <a:ln w="12700">
                      <a:solidFill>
                        <a:srgbClr val="000000"/>
                      </a:solidFill>
                      <a:miter lim="800000"/>
                      <a:headEnd/>
                      <a:tailEnd/>
                    </a:ln>
                  </p:spPr>
                  <p:txBody>
                    <a:bodyPr wrap="none" anchor="ctr"/>
                    <a:lstStyle/>
                    <a:p>
                      <a:endParaRPr lang="en-US" sz="2000"/>
                    </a:p>
                  </p:txBody>
                </p:sp>
                <p:sp>
                  <p:nvSpPr>
                    <p:cNvPr id="139" name="Freeform 83"/>
                    <p:cNvSpPr>
                      <a:spLocks/>
                    </p:cNvSpPr>
                    <p:nvPr/>
                  </p:nvSpPr>
                  <p:spPr bwMode="auto">
                    <a:xfrm>
                      <a:off x="3989" y="1517"/>
                      <a:ext cx="446" cy="31"/>
                    </a:xfrm>
                    <a:custGeom>
                      <a:avLst/>
                      <a:gdLst>
                        <a:gd name="T0" fmla="*/ 0 w 446"/>
                        <a:gd name="T1" fmla="*/ 30 h 31"/>
                        <a:gd name="T2" fmla="*/ 0 w 446"/>
                        <a:gd name="T3" fmla="*/ 0 h 31"/>
                        <a:gd name="T4" fmla="*/ 445 w 446"/>
                        <a:gd name="T5" fmla="*/ 0 h 31"/>
                        <a:gd name="T6" fmla="*/ 0 60000 65536"/>
                        <a:gd name="T7" fmla="*/ 0 60000 65536"/>
                        <a:gd name="T8" fmla="*/ 0 60000 65536"/>
                        <a:gd name="T9" fmla="*/ 0 w 446"/>
                        <a:gd name="T10" fmla="*/ 0 h 31"/>
                        <a:gd name="T11" fmla="*/ 446 w 446"/>
                        <a:gd name="T12" fmla="*/ 31 h 31"/>
                      </a:gdLst>
                      <a:ahLst/>
                      <a:cxnLst>
                        <a:cxn ang="T6">
                          <a:pos x="T0" y="T1"/>
                        </a:cxn>
                        <a:cxn ang="T7">
                          <a:pos x="T2" y="T3"/>
                        </a:cxn>
                        <a:cxn ang="T8">
                          <a:pos x="T4" y="T5"/>
                        </a:cxn>
                      </a:cxnLst>
                      <a:rect l="T9" t="T10" r="T11" b="T12"/>
                      <a:pathLst>
                        <a:path w="446" h="31">
                          <a:moveTo>
                            <a:pt x="0" y="30"/>
                          </a:moveTo>
                          <a:lnTo>
                            <a:pt x="0" y="0"/>
                          </a:lnTo>
                          <a:lnTo>
                            <a:pt x="445" y="0"/>
                          </a:lnTo>
                        </a:path>
                      </a:pathLst>
                    </a:custGeom>
                    <a:noFill/>
                    <a:ln w="12700" cap="rnd">
                      <a:solidFill>
                        <a:srgbClr val="C0C0C0"/>
                      </a:solidFill>
                      <a:round/>
                      <a:headEnd/>
                      <a:tailEnd/>
                    </a:ln>
                  </p:spPr>
                  <p:txBody>
                    <a:bodyPr/>
                    <a:lstStyle/>
                    <a:p>
                      <a:endParaRPr lang="en-US" sz="2000"/>
                    </a:p>
                  </p:txBody>
                </p:sp>
                <p:sp>
                  <p:nvSpPr>
                    <p:cNvPr id="140" name="Rectangle 84"/>
                    <p:cNvSpPr>
                      <a:spLocks noChangeArrowheads="1"/>
                    </p:cNvSpPr>
                    <p:nvPr/>
                  </p:nvSpPr>
                  <p:spPr bwMode="auto">
                    <a:xfrm>
                      <a:off x="3998" y="1526"/>
                      <a:ext cx="224" cy="11"/>
                    </a:xfrm>
                    <a:prstGeom prst="rect">
                      <a:avLst/>
                    </a:prstGeom>
                    <a:solidFill>
                      <a:srgbClr val="A0A0A0"/>
                    </a:solidFill>
                    <a:ln w="12700">
                      <a:solidFill>
                        <a:srgbClr val="606060"/>
                      </a:solidFill>
                      <a:miter lim="800000"/>
                      <a:headEnd/>
                      <a:tailEnd/>
                    </a:ln>
                  </p:spPr>
                  <p:txBody>
                    <a:bodyPr wrap="none" anchor="ctr"/>
                    <a:lstStyle/>
                    <a:p>
                      <a:endParaRPr lang="en-US" sz="2000"/>
                    </a:p>
                  </p:txBody>
                </p:sp>
              </p:grpSp>
              <p:sp>
                <p:nvSpPr>
                  <p:cNvPr id="137" name="Freeform 85"/>
                  <p:cNvSpPr>
                    <a:spLocks/>
                  </p:cNvSpPr>
                  <p:nvPr/>
                </p:nvSpPr>
                <p:spPr bwMode="auto">
                  <a:xfrm>
                    <a:off x="4237" y="1524"/>
                    <a:ext cx="188" cy="19"/>
                  </a:xfrm>
                  <a:custGeom>
                    <a:avLst/>
                    <a:gdLst>
                      <a:gd name="T0" fmla="*/ 0 w 188"/>
                      <a:gd name="T1" fmla="*/ 0 h 19"/>
                      <a:gd name="T2" fmla="*/ 187 w 188"/>
                      <a:gd name="T3" fmla="*/ 0 h 19"/>
                      <a:gd name="T4" fmla="*/ 187 w 188"/>
                      <a:gd name="T5" fmla="*/ 18 h 19"/>
                      <a:gd name="T6" fmla="*/ 0 w 188"/>
                      <a:gd name="T7" fmla="*/ 18 h 19"/>
                      <a:gd name="T8" fmla="*/ 0 w 188"/>
                      <a:gd name="T9" fmla="*/ 0 h 19"/>
                      <a:gd name="T10" fmla="*/ 0 60000 65536"/>
                      <a:gd name="T11" fmla="*/ 0 60000 65536"/>
                      <a:gd name="T12" fmla="*/ 0 60000 65536"/>
                      <a:gd name="T13" fmla="*/ 0 60000 65536"/>
                      <a:gd name="T14" fmla="*/ 0 60000 65536"/>
                      <a:gd name="T15" fmla="*/ 0 w 188"/>
                      <a:gd name="T16" fmla="*/ 0 h 19"/>
                      <a:gd name="T17" fmla="*/ 188 w 188"/>
                      <a:gd name="T18" fmla="*/ 19 h 19"/>
                    </a:gdLst>
                    <a:ahLst/>
                    <a:cxnLst>
                      <a:cxn ang="T10">
                        <a:pos x="T0" y="T1"/>
                      </a:cxn>
                      <a:cxn ang="T11">
                        <a:pos x="T2" y="T3"/>
                      </a:cxn>
                      <a:cxn ang="T12">
                        <a:pos x="T4" y="T5"/>
                      </a:cxn>
                      <a:cxn ang="T13">
                        <a:pos x="T6" y="T7"/>
                      </a:cxn>
                      <a:cxn ang="T14">
                        <a:pos x="T8" y="T9"/>
                      </a:cxn>
                    </a:cxnLst>
                    <a:rect l="T15" t="T16" r="T17" b="T18"/>
                    <a:pathLst>
                      <a:path w="188" h="19">
                        <a:moveTo>
                          <a:pt x="0" y="0"/>
                        </a:moveTo>
                        <a:lnTo>
                          <a:pt x="187" y="0"/>
                        </a:lnTo>
                        <a:lnTo>
                          <a:pt x="187" y="18"/>
                        </a:lnTo>
                        <a:lnTo>
                          <a:pt x="0" y="18"/>
                        </a:lnTo>
                        <a:lnTo>
                          <a:pt x="0" y="0"/>
                        </a:lnTo>
                      </a:path>
                    </a:pathLst>
                  </a:custGeom>
                  <a:solidFill>
                    <a:srgbClr val="000000"/>
                  </a:solidFill>
                  <a:ln w="12700" cap="rnd">
                    <a:solidFill>
                      <a:srgbClr val="606060"/>
                    </a:solidFill>
                    <a:round/>
                    <a:headEnd/>
                    <a:tailEnd/>
                  </a:ln>
                </p:spPr>
                <p:txBody>
                  <a:bodyPr/>
                  <a:lstStyle/>
                  <a:p>
                    <a:endParaRPr lang="en-US" sz="2000"/>
                  </a:p>
                </p:txBody>
              </p:sp>
            </p:grpSp>
            <p:grpSp>
              <p:nvGrpSpPr>
                <p:cNvPr id="90" name="Group 86"/>
                <p:cNvGrpSpPr>
                  <a:grpSpLocks/>
                </p:cNvGrpSpPr>
                <p:nvPr/>
              </p:nvGrpSpPr>
              <p:grpSpPr bwMode="auto">
                <a:xfrm>
                  <a:off x="4243" y="1526"/>
                  <a:ext cx="190" cy="24"/>
                  <a:chOff x="4243" y="1526"/>
                  <a:chExt cx="190" cy="24"/>
                </a:xfrm>
              </p:grpSpPr>
              <p:grpSp>
                <p:nvGrpSpPr>
                  <p:cNvPr id="91" name="Group 87"/>
                  <p:cNvGrpSpPr>
                    <a:grpSpLocks/>
                  </p:cNvGrpSpPr>
                  <p:nvPr/>
                </p:nvGrpSpPr>
                <p:grpSpPr bwMode="auto">
                  <a:xfrm>
                    <a:off x="4243" y="1527"/>
                    <a:ext cx="134" cy="20"/>
                    <a:chOff x="4243" y="1527"/>
                    <a:chExt cx="134" cy="20"/>
                  </a:xfrm>
                </p:grpSpPr>
                <p:grpSp>
                  <p:nvGrpSpPr>
                    <p:cNvPr id="92" name="Group 88"/>
                    <p:cNvGrpSpPr>
                      <a:grpSpLocks/>
                    </p:cNvGrpSpPr>
                    <p:nvPr/>
                  </p:nvGrpSpPr>
                  <p:grpSpPr bwMode="auto">
                    <a:xfrm>
                      <a:off x="4243" y="1527"/>
                      <a:ext cx="59" cy="17"/>
                      <a:chOff x="4243" y="1527"/>
                      <a:chExt cx="59" cy="17"/>
                    </a:xfrm>
                  </p:grpSpPr>
                  <p:sp>
                    <p:nvSpPr>
                      <p:cNvPr id="131" name="Freeform 89"/>
                      <p:cNvSpPr>
                        <a:spLocks/>
                      </p:cNvSpPr>
                      <p:nvPr/>
                    </p:nvSpPr>
                    <p:spPr bwMode="auto">
                      <a:xfrm>
                        <a:off x="4243"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2" name="Freeform 90"/>
                      <p:cNvSpPr>
                        <a:spLocks/>
                      </p:cNvSpPr>
                      <p:nvPr/>
                    </p:nvSpPr>
                    <p:spPr bwMode="auto">
                      <a:xfrm>
                        <a:off x="4254"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3" name="Freeform 91"/>
                      <p:cNvSpPr>
                        <a:spLocks/>
                      </p:cNvSpPr>
                      <p:nvPr/>
                    </p:nvSpPr>
                    <p:spPr bwMode="auto">
                      <a:xfrm>
                        <a:off x="4264"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4" name="Freeform 92"/>
                      <p:cNvSpPr>
                        <a:spLocks/>
                      </p:cNvSpPr>
                      <p:nvPr/>
                    </p:nvSpPr>
                    <p:spPr bwMode="auto">
                      <a:xfrm>
                        <a:off x="4275"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35" name="Freeform 93"/>
                      <p:cNvSpPr>
                        <a:spLocks/>
                      </p:cNvSpPr>
                      <p:nvPr/>
                    </p:nvSpPr>
                    <p:spPr bwMode="auto">
                      <a:xfrm>
                        <a:off x="4285"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grpSp>
                <p:grpSp>
                  <p:nvGrpSpPr>
                    <p:cNvPr id="93" name="Group 94"/>
                    <p:cNvGrpSpPr>
                      <a:grpSpLocks/>
                    </p:cNvGrpSpPr>
                    <p:nvPr/>
                  </p:nvGrpSpPr>
                  <p:grpSpPr bwMode="auto">
                    <a:xfrm>
                      <a:off x="4297" y="1527"/>
                      <a:ext cx="39" cy="20"/>
                      <a:chOff x="4297" y="1527"/>
                      <a:chExt cx="39" cy="20"/>
                    </a:xfrm>
                  </p:grpSpPr>
                  <p:grpSp>
                    <p:nvGrpSpPr>
                      <p:cNvPr id="94" name="Group 95"/>
                      <p:cNvGrpSpPr>
                        <a:grpSpLocks/>
                      </p:cNvGrpSpPr>
                      <p:nvPr/>
                    </p:nvGrpSpPr>
                    <p:grpSpPr bwMode="auto">
                      <a:xfrm>
                        <a:off x="4318" y="1529"/>
                        <a:ext cx="18" cy="17"/>
                        <a:chOff x="4318" y="1529"/>
                        <a:chExt cx="18" cy="17"/>
                      </a:xfrm>
                    </p:grpSpPr>
                    <p:sp>
                      <p:nvSpPr>
                        <p:cNvPr id="129" name="Rectangle 96"/>
                        <p:cNvSpPr>
                          <a:spLocks noChangeArrowheads="1"/>
                        </p:cNvSpPr>
                        <p:nvPr/>
                      </p:nvSpPr>
                      <p:spPr bwMode="auto">
                        <a:xfrm>
                          <a:off x="4318" y="1529"/>
                          <a:ext cx="6" cy="5"/>
                        </a:xfrm>
                        <a:prstGeom prst="rect">
                          <a:avLst/>
                        </a:prstGeom>
                        <a:solidFill>
                          <a:srgbClr val="808080"/>
                        </a:solidFill>
                        <a:ln w="12700">
                          <a:solidFill>
                            <a:srgbClr val="606060"/>
                          </a:solidFill>
                          <a:miter lim="800000"/>
                          <a:headEnd/>
                          <a:tailEnd/>
                        </a:ln>
                      </p:spPr>
                      <p:txBody>
                        <a:bodyPr wrap="none" anchor="ctr"/>
                        <a:lstStyle/>
                        <a:p>
                          <a:endParaRPr lang="en-US" sz="2000"/>
                        </a:p>
                      </p:txBody>
                    </p:sp>
                    <p:sp>
                      <p:nvSpPr>
                        <p:cNvPr id="130" name="Freeform 97"/>
                        <p:cNvSpPr>
                          <a:spLocks/>
                        </p:cNvSpPr>
                        <p:nvPr/>
                      </p:nvSpPr>
                      <p:spPr bwMode="auto">
                        <a:xfrm>
                          <a:off x="4319" y="1529"/>
                          <a:ext cx="17" cy="17"/>
                        </a:xfrm>
                        <a:custGeom>
                          <a:avLst/>
                          <a:gdLst>
                            <a:gd name="T0" fmla="*/ 0 w 17"/>
                            <a:gd name="T1" fmla="*/ 0 h 17"/>
                            <a:gd name="T2" fmla="*/ 16 w 17"/>
                            <a:gd name="T3" fmla="*/ 8 h 17"/>
                            <a:gd name="T4" fmla="*/ 0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8"/>
                              </a:lnTo>
                              <a:lnTo>
                                <a:pt x="0" y="16"/>
                              </a:lnTo>
                              <a:lnTo>
                                <a:pt x="0" y="0"/>
                              </a:lnTo>
                            </a:path>
                          </a:pathLst>
                        </a:custGeom>
                        <a:solidFill>
                          <a:srgbClr val="A0A0A0"/>
                        </a:solidFill>
                        <a:ln w="12700" cap="rnd">
                          <a:solidFill>
                            <a:srgbClr val="606060"/>
                          </a:solidFill>
                          <a:round/>
                          <a:headEnd/>
                          <a:tailEnd/>
                        </a:ln>
                      </p:spPr>
                      <p:txBody>
                        <a:bodyPr/>
                        <a:lstStyle/>
                        <a:p>
                          <a:endParaRPr lang="en-US" sz="2000"/>
                        </a:p>
                      </p:txBody>
                    </p:sp>
                  </p:grpSp>
                  <p:grpSp>
                    <p:nvGrpSpPr>
                      <p:cNvPr id="116" name="Group 98"/>
                      <p:cNvGrpSpPr>
                        <a:grpSpLocks/>
                      </p:cNvGrpSpPr>
                      <p:nvPr/>
                    </p:nvGrpSpPr>
                    <p:grpSpPr bwMode="auto">
                      <a:xfrm>
                        <a:off x="4297" y="1527"/>
                        <a:ext cx="21" cy="20"/>
                        <a:chOff x="4297" y="1527"/>
                        <a:chExt cx="21" cy="20"/>
                      </a:xfrm>
                    </p:grpSpPr>
                    <p:sp>
                      <p:nvSpPr>
                        <p:cNvPr id="127" name="Freeform 99"/>
                        <p:cNvSpPr>
                          <a:spLocks/>
                        </p:cNvSpPr>
                        <p:nvPr/>
                      </p:nvSpPr>
                      <p:spPr bwMode="auto">
                        <a:xfrm>
                          <a:off x="4297"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28" name="Freeform 100"/>
                        <p:cNvSpPr>
                          <a:spLocks/>
                        </p:cNvSpPr>
                        <p:nvPr/>
                      </p:nvSpPr>
                      <p:spPr bwMode="auto">
                        <a:xfrm>
                          <a:off x="4301" y="1530"/>
                          <a:ext cx="17" cy="17"/>
                        </a:xfrm>
                        <a:custGeom>
                          <a:avLst/>
                          <a:gdLst>
                            <a:gd name="T0" fmla="*/ 16 w 17"/>
                            <a:gd name="T1" fmla="*/ 0 h 17"/>
                            <a:gd name="T2" fmla="*/ 0 w 17"/>
                            <a:gd name="T3" fmla="*/ 6 h 17"/>
                            <a:gd name="T4" fmla="*/ 16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6"/>
                              </a:lnTo>
                              <a:lnTo>
                                <a:pt x="16" y="16"/>
                              </a:lnTo>
                              <a:lnTo>
                                <a:pt x="16" y="0"/>
                              </a:lnTo>
                            </a:path>
                          </a:pathLst>
                        </a:custGeom>
                        <a:solidFill>
                          <a:srgbClr val="A0A0A0"/>
                        </a:solidFill>
                        <a:ln w="12700" cap="rnd">
                          <a:solidFill>
                            <a:srgbClr val="606060"/>
                          </a:solidFill>
                          <a:round/>
                          <a:headEnd/>
                          <a:tailEnd/>
                        </a:ln>
                      </p:spPr>
                      <p:txBody>
                        <a:bodyPr/>
                        <a:lstStyle/>
                        <a:p>
                          <a:endParaRPr lang="en-US" sz="2000"/>
                        </a:p>
                      </p:txBody>
                    </p:sp>
                  </p:grpSp>
                </p:grpSp>
                <p:grpSp>
                  <p:nvGrpSpPr>
                    <p:cNvPr id="117" name="Group 101"/>
                    <p:cNvGrpSpPr>
                      <a:grpSpLocks/>
                    </p:cNvGrpSpPr>
                    <p:nvPr/>
                  </p:nvGrpSpPr>
                  <p:grpSpPr bwMode="auto">
                    <a:xfrm>
                      <a:off x="4339" y="1527"/>
                      <a:ext cx="38" cy="20"/>
                      <a:chOff x="4339" y="1527"/>
                      <a:chExt cx="38" cy="20"/>
                    </a:xfrm>
                  </p:grpSpPr>
                  <p:grpSp>
                    <p:nvGrpSpPr>
                      <p:cNvPr id="118" name="Group 102"/>
                      <p:cNvGrpSpPr>
                        <a:grpSpLocks/>
                      </p:cNvGrpSpPr>
                      <p:nvPr/>
                    </p:nvGrpSpPr>
                    <p:grpSpPr bwMode="auto">
                      <a:xfrm>
                        <a:off x="4358" y="1529"/>
                        <a:ext cx="19" cy="17"/>
                        <a:chOff x="4358" y="1529"/>
                        <a:chExt cx="19" cy="17"/>
                      </a:xfrm>
                    </p:grpSpPr>
                    <p:sp>
                      <p:nvSpPr>
                        <p:cNvPr id="123" name="Rectangle 103"/>
                        <p:cNvSpPr>
                          <a:spLocks noChangeArrowheads="1"/>
                        </p:cNvSpPr>
                        <p:nvPr/>
                      </p:nvSpPr>
                      <p:spPr bwMode="auto">
                        <a:xfrm>
                          <a:off x="4358" y="1529"/>
                          <a:ext cx="9" cy="5"/>
                        </a:xfrm>
                        <a:prstGeom prst="rect">
                          <a:avLst/>
                        </a:prstGeom>
                        <a:solidFill>
                          <a:srgbClr val="808080"/>
                        </a:solidFill>
                        <a:ln w="12700">
                          <a:solidFill>
                            <a:srgbClr val="606060"/>
                          </a:solidFill>
                          <a:miter lim="800000"/>
                          <a:headEnd/>
                          <a:tailEnd/>
                        </a:ln>
                      </p:spPr>
                      <p:txBody>
                        <a:bodyPr wrap="none" anchor="ctr"/>
                        <a:lstStyle/>
                        <a:p>
                          <a:endParaRPr lang="en-US" sz="2000"/>
                        </a:p>
                      </p:txBody>
                    </p:sp>
                    <p:sp>
                      <p:nvSpPr>
                        <p:cNvPr id="124" name="Freeform 104"/>
                        <p:cNvSpPr>
                          <a:spLocks/>
                        </p:cNvSpPr>
                        <p:nvPr/>
                      </p:nvSpPr>
                      <p:spPr bwMode="auto">
                        <a:xfrm>
                          <a:off x="4360" y="1529"/>
                          <a:ext cx="17" cy="17"/>
                        </a:xfrm>
                        <a:custGeom>
                          <a:avLst/>
                          <a:gdLst>
                            <a:gd name="T0" fmla="*/ 0 w 17"/>
                            <a:gd name="T1" fmla="*/ 0 h 17"/>
                            <a:gd name="T2" fmla="*/ 16 w 17"/>
                            <a:gd name="T3" fmla="*/ 8 h 17"/>
                            <a:gd name="T4" fmla="*/ 0 w 17"/>
                            <a:gd name="T5" fmla="*/ 16 h 17"/>
                            <a:gd name="T6" fmla="*/ 0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0"/>
                              </a:moveTo>
                              <a:lnTo>
                                <a:pt x="16" y="8"/>
                              </a:lnTo>
                              <a:lnTo>
                                <a:pt x="0" y="16"/>
                              </a:lnTo>
                              <a:lnTo>
                                <a:pt x="0" y="0"/>
                              </a:lnTo>
                            </a:path>
                          </a:pathLst>
                        </a:custGeom>
                        <a:solidFill>
                          <a:srgbClr val="A0A0A0"/>
                        </a:solidFill>
                        <a:ln w="12700" cap="rnd">
                          <a:solidFill>
                            <a:srgbClr val="606060"/>
                          </a:solidFill>
                          <a:round/>
                          <a:headEnd/>
                          <a:tailEnd/>
                        </a:ln>
                      </p:spPr>
                      <p:txBody>
                        <a:bodyPr/>
                        <a:lstStyle/>
                        <a:p>
                          <a:endParaRPr lang="en-US" sz="2000"/>
                        </a:p>
                      </p:txBody>
                    </p:sp>
                  </p:grpSp>
                  <p:grpSp>
                    <p:nvGrpSpPr>
                      <p:cNvPr id="119" name="Group 105"/>
                      <p:cNvGrpSpPr>
                        <a:grpSpLocks/>
                      </p:cNvGrpSpPr>
                      <p:nvPr/>
                    </p:nvGrpSpPr>
                    <p:grpSpPr bwMode="auto">
                      <a:xfrm>
                        <a:off x="4339" y="1527"/>
                        <a:ext cx="20" cy="20"/>
                        <a:chOff x="4339" y="1527"/>
                        <a:chExt cx="20" cy="20"/>
                      </a:xfrm>
                    </p:grpSpPr>
                    <p:sp>
                      <p:nvSpPr>
                        <p:cNvPr id="121" name="Freeform 106"/>
                        <p:cNvSpPr>
                          <a:spLocks/>
                        </p:cNvSpPr>
                        <p:nvPr/>
                      </p:nvSpPr>
                      <p:spPr bwMode="auto">
                        <a:xfrm>
                          <a:off x="4339" y="1527"/>
                          <a:ext cx="17" cy="17"/>
                        </a:xfrm>
                        <a:custGeom>
                          <a:avLst/>
                          <a:gdLst>
                            <a:gd name="T0" fmla="*/ 0 w 17"/>
                            <a:gd name="T1" fmla="*/ 0 h 17"/>
                            <a:gd name="T2" fmla="*/ 16 w 17"/>
                            <a:gd name="T3" fmla="*/ 0 h 17"/>
                            <a:gd name="T4" fmla="*/ 16 w 17"/>
                            <a:gd name="T5" fmla="*/ 16 h 17"/>
                            <a:gd name="T6" fmla="*/ 0 w 17"/>
                            <a:gd name="T7" fmla="*/ 16 h 17"/>
                            <a:gd name="T8" fmla="*/ 0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0"/>
                              </a:moveTo>
                              <a:lnTo>
                                <a:pt x="16" y="0"/>
                              </a:lnTo>
                              <a:lnTo>
                                <a:pt x="16" y="16"/>
                              </a:lnTo>
                              <a:lnTo>
                                <a:pt x="0" y="16"/>
                              </a:lnTo>
                              <a:lnTo>
                                <a:pt x="0" y="0"/>
                              </a:lnTo>
                            </a:path>
                          </a:pathLst>
                        </a:custGeom>
                        <a:solidFill>
                          <a:srgbClr val="808080"/>
                        </a:solidFill>
                        <a:ln w="12700" cap="rnd">
                          <a:solidFill>
                            <a:srgbClr val="606060"/>
                          </a:solidFill>
                          <a:round/>
                          <a:headEnd/>
                          <a:tailEnd/>
                        </a:ln>
                      </p:spPr>
                      <p:txBody>
                        <a:bodyPr/>
                        <a:lstStyle/>
                        <a:p>
                          <a:endParaRPr lang="en-US" sz="2000"/>
                        </a:p>
                      </p:txBody>
                    </p:sp>
                    <p:sp>
                      <p:nvSpPr>
                        <p:cNvPr id="122" name="Freeform 107"/>
                        <p:cNvSpPr>
                          <a:spLocks/>
                        </p:cNvSpPr>
                        <p:nvPr/>
                      </p:nvSpPr>
                      <p:spPr bwMode="auto">
                        <a:xfrm>
                          <a:off x="4342" y="1530"/>
                          <a:ext cx="17" cy="17"/>
                        </a:xfrm>
                        <a:custGeom>
                          <a:avLst/>
                          <a:gdLst>
                            <a:gd name="T0" fmla="*/ 16 w 17"/>
                            <a:gd name="T1" fmla="*/ 0 h 17"/>
                            <a:gd name="T2" fmla="*/ 0 w 17"/>
                            <a:gd name="T3" fmla="*/ 6 h 17"/>
                            <a:gd name="T4" fmla="*/ 16 w 17"/>
                            <a:gd name="T5" fmla="*/ 16 h 17"/>
                            <a:gd name="T6" fmla="*/ 16 w 17"/>
                            <a:gd name="T7" fmla="*/ 0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16" y="0"/>
                              </a:moveTo>
                              <a:lnTo>
                                <a:pt x="0" y="6"/>
                              </a:lnTo>
                              <a:lnTo>
                                <a:pt x="16" y="16"/>
                              </a:lnTo>
                              <a:lnTo>
                                <a:pt x="16" y="0"/>
                              </a:lnTo>
                            </a:path>
                          </a:pathLst>
                        </a:custGeom>
                        <a:solidFill>
                          <a:srgbClr val="A0A0A0"/>
                        </a:solidFill>
                        <a:ln w="12700" cap="rnd">
                          <a:solidFill>
                            <a:srgbClr val="606060"/>
                          </a:solidFill>
                          <a:round/>
                          <a:headEnd/>
                          <a:tailEnd/>
                        </a:ln>
                      </p:spPr>
                      <p:txBody>
                        <a:bodyPr/>
                        <a:lstStyle/>
                        <a:p>
                          <a:endParaRPr lang="en-US" sz="2000"/>
                        </a:p>
                      </p:txBody>
                    </p:sp>
                  </p:grpSp>
                </p:grpSp>
              </p:grpSp>
              <p:grpSp>
                <p:nvGrpSpPr>
                  <p:cNvPr id="120" name="Group 108"/>
                  <p:cNvGrpSpPr>
                    <a:grpSpLocks/>
                  </p:cNvGrpSpPr>
                  <p:nvPr/>
                </p:nvGrpSpPr>
                <p:grpSpPr bwMode="auto">
                  <a:xfrm>
                    <a:off x="4391" y="1526"/>
                    <a:ext cx="42" cy="24"/>
                    <a:chOff x="4391" y="1526"/>
                    <a:chExt cx="42" cy="24"/>
                  </a:xfrm>
                </p:grpSpPr>
                <p:grpSp>
                  <p:nvGrpSpPr>
                    <p:cNvPr id="125" name="Group 109"/>
                    <p:cNvGrpSpPr>
                      <a:grpSpLocks/>
                    </p:cNvGrpSpPr>
                    <p:nvPr/>
                  </p:nvGrpSpPr>
                  <p:grpSpPr bwMode="auto">
                    <a:xfrm>
                      <a:off x="4391" y="1526"/>
                      <a:ext cx="24" cy="24"/>
                      <a:chOff x="4391" y="1526"/>
                      <a:chExt cx="24" cy="24"/>
                    </a:xfrm>
                  </p:grpSpPr>
                  <p:sp>
                    <p:nvSpPr>
                      <p:cNvPr id="109" name="Freeform 110"/>
                      <p:cNvSpPr>
                        <a:spLocks/>
                      </p:cNvSpPr>
                      <p:nvPr/>
                    </p:nvSpPr>
                    <p:spPr bwMode="auto">
                      <a:xfrm>
                        <a:off x="4393" y="1526"/>
                        <a:ext cx="17" cy="1"/>
                      </a:xfrm>
                      <a:custGeom>
                        <a:avLst/>
                        <a:gdLst>
                          <a:gd name="T0" fmla="*/ 0 w 17"/>
                          <a:gd name="T1" fmla="*/ 0 h 1"/>
                          <a:gd name="T2" fmla="*/ 2 w 17"/>
                          <a:gd name="T3" fmla="*/ 0 h 1"/>
                          <a:gd name="T4" fmla="*/ 13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2" y="0"/>
                            </a:lnTo>
                            <a:lnTo>
                              <a:pt x="13" y="0"/>
                            </a:lnTo>
                            <a:lnTo>
                              <a:pt x="16" y="0"/>
                            </a:lnTo>
                            <a:lnTo>
                              <a:pt x="0" y="0"/>
                            </a:lnTo>
                          </a:path>
                        </a:pathLst>
                      </a:custGeom>
                      <a:solidFill>
                        <a:srgbClr val="00FF00"/>
                      </a:solidFill>
                      <a:ln w="12700" cap="rnd">
                        <a:noFill/>
                        <a:round/>
                        <a:headEnd/>
                        <a:tailEnd/>
                      </a:ln>
                    </p:spPr>
                    <p:txBody>
                      <a:bodyPr/>
                      <a:lstStyle/>
                      <a:p>
                        <a:endParaRPr lang="en-US" sz="2000"/>
                      </a:p>
                    </p:txBody>
                  </p:sp>
                  <p:sp>
                    <p:nvSpPr>
                      <p:cNvPr id="110" name="Freeform 111"/>
                      <p:cNvSpPr>
                        <a:spLocks/>
                      </p:cNvSpPr>
                      <p:nvPr/>
                    </p:nvSpPr>
                    <p:spPr bwMode="auto">
                      <a:xfrm>
                        <a:off x="4391" y="1537"/>
                        <a:ext cx="17" cy="1"/>
                      </a:xfrm>
                      <a:custGeom>
                        <a:avLst/>
                        <a:gdLst>
                          <a:gd name="T0" fmla="*/ 0 w 17"/>
                          <a:gd name="T1" fmla="*/ 0 h 1"/>
                          <a:gd name="T2" fmla="*/ 4 w 17"/>
                          <a:gd name="T3" fmla="*/ 0 h 1"/>
                          <a:gd name="T4" fmla="*/ 12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2" y="0"/>
                            </a:lnTo>
                            <a:lnTo>
                              <a:pt x="16" y="0"/>
                            </a:lnTo>
                            <a:lnTo>
                              <a:pt x="0" y="0"/>
                            </a:lnTo>
                          </a:path>
                        </a:pathLst>
                      </a:custGeom>
                      <a:solidFill>
                        <a:srgbClr val="00FF00"/>
                      </a:solidFill>
                      <a:ln w="12700" cap="rnd">
                        <a:noFill/>
                        <a:round/>
                        <a:headEnd/>
                        <a:tailEnd/>
                      </a:ln>
                    </p:spPr>
                    <p:txBody>
                      <a:bodyPr/>
                      <a:lstStyle/>
                      <a:p>
                        <a:endParaRPr lang="en-US" sz="2000"/>
                      </a:p>
                    </p:txBody>
                  </p:sp>
                  <p:sp>
                    <p:nvSpPr>
                      <p:cNvPr id="111" name="Freeform 112"/>
                      <p:cNvSpPr>
                        <a:spLocks/>
                      </p:cNvSpPr>
                      <p:nvPr/>
                    </p:nvSpPr>
                    <p:spPr bwMode="auto">
                      <a:xfrm>
                        <a:off x="4392" y="1527"/>
                        <a:ext cx="17" cy="17"/>
                      </a:xfrm>
                      <a:custGeom>
                        <a:avLst/>
                        <a:gdLst>
                          <a:gd name="T0" fmla="*/ 16 w 17"/>
                          <a:gd name="T1" fmla="*/ 0 h 17"/>
                          <a:gd name="T2" fmla="*/ 16 w 17"/>
                          <a:gd name="T3" fmla="*/ 5 h 17"/>
                          <a:gd name="T4" fmla="*/ 16 w 17"/>
                          <a:gd name="T5" fmla="*/ 16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6" y="5"/>
                            </a:lnTo>
                            <a:lnTo>
                              <a:pt x="16" y="16"/>
                            </a:lnTo>
                            <a:lnTo>
                              <a:pt x="0" y="16"/>
                            </a:lnTo>
                            <a:lnTo>
                              <a:pt x="16" y="0"/>
                            </a:lnTo>
                          </a:path>
                        </a:pathLst>
                      </a:custGeom>
                      <a:solidFill>
                        <a:srgbClr val="00FF00"/>
                      </a:solidFill>
                      <a:ln w="12700" cap="rnd">
                        <a:noFill/>
                        <a:round/>
                        <a:headEnd/>
                        <a:tailEnd/>
                      </a:ln>
                    </p:spPr>
                    <p:txBody>
                      <a:bodyPr/>
                      <a:lstStyle/>
                      <a:p>
                        <a:endParaRPr lang="en-US" sz="2000"/>
                      </a:p>
                    </p:txBody>
                  </p:sp>
                  <p:sp>
                    <p:nvSpPr>
                      <p:cNvPr id="112" name="Freeform 113"/>
                      <p:cNvSpPr>
                        <a:spLocks/>
                      </p:cNvSpPr>
                      <p:nvPr/>
                    </p:nvSpPr>
                    <p:spPr bwMode="auto">
                      <a:xfrm>
                        <a:off x="4391" y="1533"/>
                        <a:ext cx="17" cy="17"/>
                      </a:xfrm>
                      <a:custGeom>
                        <a:avLst/>
                        <a:gdLst>
                          <a:gd name="T0" fmla="*/ 0 w 17"/>
                          <a:gd name="T1" fmla="*/ 16 h 17"/>
                          <a:gd name="T2" fmla="*/ 16 w 17"/>
                          <a:gd name="T3" fmla="*/ 12 h 17"/>
                          <a:gd name="T4" fmla="*/ 16 w 17"/>
                          <a:gd name="T5" fmla="*/ 4 h 17"/>
                          <a:gd name="T6" fmla="*/ 16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16" y="12"/>
                            </a:lnTo>
                            <a:lnTo>
                              <a:pt x="16" y="4"/>
                            </a:lnTo>
                            <a:lnTo>
                              <a:pt x="16" y="0"/>
                            </a:lnTo>
                            <a:lnTo>
                              <a:pt x="0" y="16"/>
                            </a:lnTo>
                          </a:path>
                        </a:pathLst>
                      </a:custGeom>
                      <a:solidFill>
                        <a:srgbClr val="00FF00"/>
                      </a:solidFill>
                      <a:ln w="12700" cap="rnd">
                        <a:noFill/>
                        <a:round/>
                        <a:headEnd/>
                        <a:tailEnd/>
                      </a:ln>
                    </p:spPr>
                    <p:txBody>
                      <a:bodyPr/>
                      <a:lstStyle/>
                      <a:p>
                        <a:endParaRPr lang="en-US" sz="2000"/>
                      </a:p>
                    </p:txBody>
                  </p:sp>
                  <p:sp>
                    <p:nvSpPr>
                      <p:cNvPr id="113" name="Freeform 114"/>
                      <p:cNvSpPr>
                        <a:spLocks/>
                      </p:cNvSpPr>
                      <p:nvPr/>
                    </p:nvSpPr>
                    <p:spPr bwMode="auto">
                      <a:xfrm>
                        <a:off x="4397" y="1533"/>
                        <a:ext cx="1" cy="17"/>
                      </a:xfrm>
                      <a:custGeom>
                        <a:avLst/>
                        <a:gdLst>
                          <a:gd name="T0" fmla="*/ 0 w 1"/>
                          <a:gd name="T1" fmla="*/ 12 h 17"/>
                          <a:gd name="T2" fmla="*/ 0 w 1"/>
                          <a:gd name="T3" fmla="*/ 16 h 17"/>
                          <a:gd name="T4" fmla="*/ 0 w 1"/>
                          <a:gd name="T5" fmla="*/ 0 h 17"/>
                          <a:gd name="T6" fmla="*/ 0 w 1"/>
                          <a:gd name="T7" fmla="*/ 4 h 17"/>
                          <a:gd name="T8" fmla="*/ 0 w 1"/>
                          <a:gd name="T9" fmla="*/ 12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12"/>
                            </a:moveTo>
                            <a:lnTo>
                              <a:pt x="0" y="16"/>
                            </a:lnTo>
                            <a:lnTo>
                              <a:pt x="0" y="0"/>
                            </a:lnTo>
                            <a:lnTo>
                              <a:pt x="0" y="4"/>
                            </a:lnTo>
                            <a:lnTo>
                              <a:pt x="0" y="12"/>
                            </a:lnTo>
                          </a:path>
                        </a:pathLst>
                      </a:custGeom>
                      <a:solidFill>
                        <a:srgbClr val="00FF00"/>
                      </a:solidFill>
                      <a:ln w="12700" cap="rnd">
                        <a:noFill/>
                        <a:round/>
                        <a:headEnd/>
                        <a:tailEnd/>
                      </a:ln>
                    </p:spPr>
                    <p:txBody>
                      <a:bodyPr/>
                      <a:lstStyle/>
                      <a:p>
                        <a:endParaRPr lang="en-US" sz="2000"/>
                      </a:p>
                    </p:txBody>
                  </p:sp>
                  <p:sp>
                    <p:nvSpPr>
                      <p:cNvPr id="114" name="Freeform 115"/>
                      <p:cNvSpPr>
                        <a:spLocks/>
                      </p:cNvSpPr>
                      <p:nvPr/>
                    </p:nvSpPr>
                    <p:spPr bwMode="auto">
                      <a:xfrm>
                        <a:off x="4398" y="1527"/>
                        <a:ext cx="17" cy="17"/>
                      </a:xfrm>
                      <a:custGeom>
                        <a:avLst/>
                        <a:gdLst>
                          <a:gd name="T0" fmla="*/ 0 w 17"/>
                          <a:gd name="T1" fmla="*/ 5 h 17"/>
                          <a:gd name="T2" fmla="*/ 16 w 17"/>
                          <a:gd name="T3" fmla="*/ 0 h 17"/>
                          <a:gd name="T4" fmla="*/ 0 w 17"/>
                          <a:gd name="T5" fmla="*/ 16 h 17"/>
                          <a:gd name="T6" fmla="*/ 0 w 17"/>
                          <a:gd name="T7" fmla="*/ 5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5"/>
                            </a:moveTo>
                            <a:lnTo>
                              <a:pt x="16" y="0"/>
                            </a:lnTo>
                            <a:lnTo>
                              <a:pt x="0" y="16"/>
                            </a:lnTo>
                            <a:lnTo>
                              <a:pt x="0" y="5"/>
                            </a:lnTo>
                          </a:path>
                        </a:pathLst>
                      </a:custGeom>
                      <a:solidFill>
                        <a:srgbClr val="00FF00"/>
                      </a:solidFill>
                      <a:ln w="12700" cap="rnd">
                        <a:noFill/>
                        <a:round/>
                        <a:headEnd/>
                        <a:tailEnd/>
                      </a:ln>
                    </p:spPr>
                    <p:txBody>
                      <a:bodyPr/>
                      <a:lstStyle/>
                      <a:p>
                        <a:endParaRPr lang="en-US" sz="2000"/>
                      </a:p>
                    </p:txBody>
                  </p:sp>
                  <p:sp>
                    <p:nvSpPr>
                      <p:cNvPr id="115" name="Freeform 116"/>
                      <p:cNvSpPr>
                        <a:spLocks/>
                      </p:cNvSpPr>
                      <p:nvPr/>
                    </p:nvSpPr>
                    <p:spPr bwMode="auto">
                      <a:xfrm>
                        <a:off x="4392" y="1531"/>
                        <a:ext cx="17" cy="17"/>
                      </a:xfrm>
                      <a:custGeom>
                        <a:avLst/>
                        <a:gdLst>
                          <a:gd name="T0" fmla="*/ 0 w 17"/>
                          <a:gd name="T1" fmla="*/ 0 h 17"/>
                          <a:gd name="T2" fmla="*/ 3 w 17"/>
                          <a:gd name="T3" fmla="*/ 0 h 17"/>
                          <a:gd name="T4" fmla="*/ 16 w 17"/>
                          <a:gd name="T5" fmla="*/ 0 h 17"/>
                          <a:gd name="T6" fmla="*/ 12 w 17"/>
                          <a:gd name="T7" fmla="*/ 16 h 17"/>
                          <a:gd name="T8" fmla="*/ 3 w 17"/>
                          <a:gd name="T9" fmla="*/ 16 h 17"/>
                          <a:gd name="T10" fmla="*/ 0 w 17"/>
                          <a:gd name="T11" fmla="*/ 0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0"/>
                            </a:moveTo>
                            <a:lnTo>
                              <a:pt x="3" y="0"/>
                            </a:lnTo>
                            <a:lnTo>
                              <a:pt x="16" y="0"/>
                            </a:lnTo>
                            <a:lnTo>
                              <a:pt x="12" y="16"/>
                            </a:lnTo>
                            <a:lnTo>
                              <a:pt x="3" y="16"/>
                            </a:lnTo>
                            <a:lnTo>
                              <a:pt x="0" y="0"/>
                            </a:lnTo>
                          </a:path>
                        </a:pathLst>
                      </a:custGeom>
                      <a:solidFill>
                        <a:srgbClr val="00FF00"/>
                      </a:solidFill>
                      <a:ln w="12700" cap="rnd">
                        <a:noFill/>
                        <a:round/>
                        <a:headEnd/>
                        <a:tailEnd/>
                      </a:ln>
                    </p:spPr>
                    <p:txBody>
                      <a:bodyPr/>
                      <a:lstStyle/>
                      <a:p>
                        <a:endParaRPr lang="en-US" sz="2000"/>
                      </a:p>
                    </p:txBody>
                  </p:sp>
                </p:grpSp>
                <p:grpSp>
                  <p:nvGrpSpPr>
                    <p:cNvPr id="126" name="Group 117"/>
                    <p:cNvGrpSpPr>
                      <a:grpSpLocks/>
                    </p:cNvGrpSpPr>
                    <p:nvPr/>
                  </p:nvGrpSpPr>
                  <p:grpSpPr bwMode="auto">
                    <a:xfrm>
                      <a:off x="4399" y="1526"/>
                      <a:ext cx="25" cy="24"/>
                      <a:chOff x="4399" y="1526"/>
                      <a:chExt cx="25" cy="24"/>
                    </a:xfrm>
                  </p:grpSpPr>
                  <p:sp>
                    <p:nvSpPr>
                      <p:cNvPr id="102" name="Freeform 118"/>
                      <p:cNvSpPr>
                        <a:spLocks/>
                      </p:cNvSpPr>
                      <p:nvPr/>
                    </p:nvSpPr>
                    <p:spPr bwMode="auto">
                      <a:xfrm>
                        <a:off x="4403" y="1526"/>
                        <a:ext cx="17" cy="1"/>
                      </a:xfrm>
                      <a:custGeom>
                        <a:avLst/>
                        <a:gdLst>
                          <a:gd name="T0" fmla="*/ 0 w 17"/>
                          <a:gd name="T1" fmla="*/ 0 h 1"/>
                          <a:gd name="T2" fmla="*/ 4 w 17"/>
                          <a:gd name="T3" fmla="*/ 0 h 1"/>
                          <a:gd name="T4" fmla="*/ 12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4" y="0"/>
                            </a:lnTo>
                            <a:lnTo>
                              <a:pt x="12" y="0"/>
                            </a:lnTo>
                            <a:lnTo>
                              <a:pt x="16" y="0"/>
                            </a:lnTo>
                            <a:lnTo>
                              <a:pt x="0" y="0"/>
                            </a:lnTo>
                          </a:path>
                        </a:pathLst>
                      </a:custGeom>
                      <a:solidFill>
                        <a:srgbClr val="00FF00"/>
                      </a:solidFill>
                      <a:ln w="12700" cap="rnd">
                        <a:noFill/>
                        <a:round/>
                        <a:headEnd/>
                        <a:tailEnd/>
                      </a:ln>
                    </p:spPr>
                    <p:txBody>
                      <a:bodyPr/>
                      <a:lstStyle/>
                      <a:p>
                        <a:endParaRPr lang="en-US" sz="2000"/>
                      </a:p>
                    </p:txBody>
                  </p:sp>
                  <p:sp>
                    <p:nvSpPr>
                      <p:cNvPr id="103" name="Freeform 119"/>
                      <p:cNvSpPr>
                        <a:spLocks/>
                      </p:cNvSpPr>
                      <p:nvPr/>
                    </p:nvSpPr>
                    <p:spPr bwMode="auto">
                      <a:xfrm>
                        <a:off x="4399" y="1537"/>
                        <a:ext cx="17" cy="1"/>
                      </a:xfrm>
                      <a:custGeom>
                        <a:avLst/>
                        <a:gdLst>
                          <a:gd name="T0" fmla="*/ 0 w 17"/>
                          <a:gd name="T1" fmla="*/ 0 h 1"/>
                          <a:gd name="T2" fmla="*/ 5 w 17"/>
                          <a:gd name="T3" fmla="*/ 0 h 1"/>
                          <a:gd name="T4" fmla="*/ 13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5" y="0"/>
                            </a:lnTo>
                            <a:lnTo>
                              <a:pt x="13" y="0"/>
                            </a:lnTo>
                            <a:lnTo>
                              <a:pt x="16" y="0"/>
                            </a:lnTo>
                            <a:lnTo>
                              <a:pt x="0" y="0"/>
                            </a:lnTo>
                          </a:path>
                        </a:pathLst>
                      </a:custGeom>
                      <a:solidFill>
                        <a:srgbClr val="00FF00"/>
                      </a:solidFill>
                      <a:ln w="12700" cap="rnd">
                        <a:noFill/>
                        <a:round/>
                        <a:headEnd/>
                        <a:tailEnd/>
                      </a:ln>
                    </p:spPr>
                    <p:txBody>
                      <a:bodyPr/>
                      <a:lstStyle/>
                      <a:p>
                        <a:endParaRPr lang="en-US" sz="2000"/>
                      </a:p>
                    </p:txBody>
                  </p:sp>
                  <p:sp>
                    <p:nvSpPr>
                      <p:cNvPr id="104" name="Freeform 120"/>
                      <p:cNvSpPr>
                        <a:spLocks/>
                      </p:cNvSpPr>
                      <p:nvPr/>
                    </p:nvSpPr>
                    <p:spPr bwMode="auto">
                      <a:xfrm>
                        <a:off x="4401" y="1527"/>
                        <a:ext cx="17" cy="17"/>
                      </a:xfrm>
                      <a:custGeom>
                        <a:avLst/>
                        <a:gdLst>
                          <a:gd name="T0" fmla="*/ 16 w 17"/>
                          <a:gd name="T1" fmla="*/ 0 h 17"/>
                          <a:gd name="T2" fmla="*/ 16 w 17"/>
                          <a:gd name="T3" fmla="*/ 5 h 17"/>
                          <a:gd name="T4" fmla="*/ 16 w 17"/>
                          <a:gd name="T5" fmla="*/ 16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6" y="5"/>
                            </a:lnTo>
                            <a:lnTo>
                              <a:pt x="16" y="16"/>
                            </a:lnTo>
                            <a:lnTo>
                              <a:pt x="0" y="16"/>
                            </a:lnTo>
                            <a:lnTo>
                              <a:pt x="16" y="0"/>
                            </a:lnTo>
                          </a:path>
                        </a:pathLst>
                      </a:custGeom>
                      <a:solidFill>
                        <a:srgbClr val="00FF00"/>
                      </a:solidFill>
                      <a:ln w="12700" cap="rnd">
                        <a:noFill/>
                        <a:round/>
                        <a:headEnd/>
                        <a:tailEnd/>
                      </a:ln>
                    </p:spPr>
                    <p:txBody>
                      <a:bodyPr/>
                      <a:lstStyle/>
                      <a:p>
                        <a:endParaRPr lang="en-US" sz="2000"/>
                      </a:p>
                    </p:txBody>
                  </p:sp>
                  <p:sp>
                    <p:nvSpPr>
                      <p:cNvPr id="105" name="Freeform 121"/>
                      <p:cNvSpPr>
                        <a:spLocks/>
                      </p:cNvSpPr>
                      <p:nvPr/>
                    </p:nvSpPr>
                    <p:spPr bwMode="auto">
                      <a:xfrm>
                        <a:off x="4399" y="1533"/>
                        <a:ext cx="17" cy="17"/>
                      </a:xfrm>
                      <a:custGeom>
                        <a:avLst/>
                        <a:gdLst>
                          <a:gd name="T0" fmla="*/ 0 w 17"/>
                          <a:gd name="T1" fmla="*/ 16 h 17"/>
                          <a:gd name="T2" fmla="*/ 8 w 17"/>
                          <a:gd name="T3" fmla="*/ 12 h 17"/>
                          <a:gd name="T4" fmla="*/ 16 w 17"/>
                          <a:gd name="T5" fmla="*/ 4 h 17"/>
                          <a:gd name="T6" fmla="*/ 8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2"/>
                            </a:lnTo>
                            <a:lnTo>
                              <a:pt x="16" y="4"/>
                            </a:lnTo>
                            <a:lnTo>
                              <a:pt x="8" y="0"/>
                            </a:lnTo>
                            <a:lnTo>
                              <a:pt x="0" y="16"/>
                            </a:lnTo>
                          </a:path>
                        </a:pathLst>
                      </a:custGeom>
                      <a:solidFill>
                        <a:srgbClr val="00FF00"/>
                      </a:solidFill>
                      <a:ln w="12700" cap="rnd">
                        <a:noFill/>
                        <a:round/>
                        <a:headEnd/>
                        <a:tailEnd/>
                      </a:ln>
                    </p:spPr>
                    <p:txBody>
                      <a:bodyPr/>
                      <a:lstStyle/>
                      <a:p>
                        <a:endParaRPr lang="en-US" sz="2000"/>
                      </a:p>
                    </p:txBody>
                  </p:sp>
                  <p:sp>
                    <p:nvSpPr>
                      <p:cNvPr id="106" name="Freeform 122"/>
                      <p:cNvSpPr>
                        <a:spLocks/>
                      </p:cNvSpPr>
                      <p:nvPr/>
                    </p:nvSpPr>
                    <p:spPr bwMode="auto">
                      <a:xfrm>
                        <a:off x="4406" y="1533"/>
                        <a:ext cx="1" cy="17"/>
                      </a:xfrm>
                      <a:custGeom>
                        <a:avLst/>
                        <a:gdLst>
                          <a:gd name="T0" fmla="*/ 0 w 1"/>
                          <a:gd name="T1" fmla="*/ 12 h 17"/>
                          <a:gd name="T2" fmla="*/ 0 w 1"/>
                          <a:gd name="T3" fmla="*/ 16 h 17"/>
                          <a:gd name="T4" fmla="*/ 0 w 1"/>
                          <a:gd name="T5" fmla="*/ 0 h 17"/>
                          <a:gd name="T6" fmla="*/ 0 w 1"/>
                          <a:gd name="T7" fmla="*/ 4 h 17"/>
                          <a:gd name="T8" fmla="*/ 0 w 1"/>
                          <a:gd name="T9" fmla="*/ 12 h 17"/>
                          <a:gd name="T10" fmla="*/ 0 60000 65536"/>
                          <a:gd name="T11" fmla="*/ 0 60000 65536"/>
                          <a:gd name="T12" fmla="*/ 0 60000 65536"/>
                          <a:gd name="T13" fmla="*/ 0 60000 65536"/>
                          <a:gd name="T14" fmla="*/ 0 60000 65536"/>
                          <a:gd name="T15" fmla="*/ 0 w 1"/>
                          <a:gd name="T16" fmla="*/ 0 h 17"/>
                          <a:gd name="T17" fmla="*/ 1 w 1"/>
                          <a:gd name="T18" fmla="*/ 17 h 17"/>
                        </a:gdLst>
                        <a:ahLst/>
                        <a:cxnLst>
                          <a:cxn ang="T10">
                            <a:pos x="T0" y="T1"/>
                          </a:cxn>
                          <a:cxn ang="T11">
                            <a:pos x="T2" y="T3"/>
                          </a:cxn>
                          <a:cxn ang="T12">
                            <a:pos x="T4" y="T5"/>
                          </a:cxn>
                          <a:cxn ang="T13">
                            <a:pos x="T6" y="T7"/>
                          </a:cxn>
                          <a:cxn ang="T14">
                            <a:pos x="T8" y="T9"/>
                          </a:cxn>
                        </a:cxnLst>
                        <a:rect l="T15" t="T16" r="T17" b="T18"/>
                        <a:pathLst>
                          <a:path w="1" h="17">
                            <a:moveTo>
                              <a:pt x="0" y="12"/>
                            </a:moveTo>
                            <a:lnTo>
                              <a:pt x="0" y="16"/>
                            </a:lnTo>
                            <a:lnTo>
                              <a:pt x="0" y="0"/>
                            </a:lnTo>
                            <a:lnTo>
                              <a:pt x="0" y="4"/>
                            </a:lnTo>
                            <a:lnTo>
                              <a:pt x="0" y="12"/>
                            </a:lnTo>
                          </a:path>
                        </a:pathLst>
                      </a:custGeom>
                      <a:solidFill>
                        <a:srgbClr val="00FF00"/>
                      </a:solidFill>
                      <a:ln w="12700" cap="rnd">
                        <a:noFill/>
                        <a:round/>
                        <a:headEnd/>
                        <a:tailEnd/>
                      </a:ln>
                    </p:spPr>
                    <p:txBody>
                      <a:bodyPr/>
                      <a:lstStyle/>
                      <a:p>
                        <a:endParaRPr lang="en-US" sz="2000"/>
                      </a:p>
                    </p:txBody>
                  </p:sp>
                  <p:sp>
                    <p:nvSpPr>
                      <p:cNvPr id="107" name="Freeform 123"/>
                      <p:cNvSpPr>
                        <a:spLocks/>
                      </p:cNvSpPr>
                      <p:nvPr/>
                    </p:nvSpPr>
                    <p:spPr bwMode="auto">
                      <a:xfrm>
                        <a:off x="4407" y="1527"/>
                        <a:ext cx="17" cy="17"/>
                      </a:xfrm>
                      <a:custGeom>
                        <a:avLst/>
                        <a:gdLst>
                          <a:gd name="T0" fmla="*/ 0 w 17"/>
                          <a:gd name="T1" fmla="*/ 5 h 17"/>
                          <a:gd name="T2" fmla="*/ 16 w 17"/>
                          <a:gd name="T3" fmla="*/ 0 h 17"/>
                          <a:gd name="T4" fmla="*/ 0 w 17"/>
                          <a:gd name="T5" fmla="*/ 16 h 17"/>
                          <a:gd name="T6" fmla="*/ 0 w 17"/>
                          <a:gd name="T7" fmla="*/ 5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5"/>
                            </a:moveTo>
                            <a:lnTo>
                              <a:pt x="16" y="0"/>
                            </a:lnTo>
                            <a:lnTo>
                              <a:pt x="0" y="16"/>
                            </a:lnTo>
                            <a:lnTo>
                              <a:pt x="0" y="5"/>
                            </a:lnTo>
                          </a:path>
                        </a:pathLst>
                      </a:custGeom>
                      <a:solidFill>
                        <a:srgbClr val="00FF00"/>
                      </a:solidFill>
                      <a:ln w="12700" cap="rnd">
                        <a:noFill/>
                        <a:round/>
                        <a:headEnd/>
                        <a:tailEnd/>
                      </a:ln>
                    </p:spPr>
                    <p:txBody>
                      <a:bodyPr/>
                      <a:lstStyle/>
                      <a:p>
                        <a:endParaRPr lang="en-US" sz="2000"/>
                      </a:p>
                    </p:txBody>
                  </p:sp>
                  <p:sp>
                    <p:nvSpPr>
                      <p:cNvPr id="108" name="Freeform 124"/>
                      <p:cNvSpPr>
                        <a:spLocks/>
                      </p:cNvSpPr>
                      <p:nvPr/>
                    </p:nvSpPr>
                    <p:spPr bwMode="auto">
                      <a:xfrm>
                        <a:off x="4401" y="1531"/>
                        <a:ext cx="17" cy="17"/>
                      </a:xfrm>
                      <a:custGeom>
                        <a:avLst/>
                        <a:gdLst>
                          <a:gd name="T0" fmla="*/ 0 w 17"/>
                          <a:gd name="T1" fmla="*/ 0 h 17"/>
                          <a:gd name="T2" fmla="*/ 3 w 17"/>
                          <a:gd name="T3" fmla="*/ 0 h 17"/>
                          <a:gd name="T4" fmla="*/ 12 w 17"/>
                          <a:gd name="T5" fmla="*/ 0 h 17"/>
                          <a:gd name="T6" fmla="*/ 16 w 17"/>
                          <a:gd name="T7" fmla="*/ 0 h 17"/>
                          <a:gd name="T8" fmla="*/ 12 w 17"/>
                          <a:gd name="T9" fmla="*/ 16 h 17"/>
                          <a:gd name="T10" fmla="*/ 3 w 17"/>
                          <a:gd name="T11" fmla="*/ 16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3" y="0"/>
                            </a:lnTo>
                            <a:lnTo>
                              <a:pt x="12" y="0"/>
                            </a:lnTo>
                            <a:lnTo>
                              <a:pt x="16" y="0"/>
                            </a:lnTo>
                            <a:lnTo>
                              <a:pt x="12" y="16"/>
                            </a:lnTo>
                            <a:lnTo>
                              <a:pt x="3" y="16"/>
                            </a:lnTo>
                            <a:lnTo>
                              <a:pt x="0" y="0"/>
                            </a:lnTo>
                          </a:path>
                        </a:pathLst>
                      </a:custGeom>
                      <a:solidFill>
                        <a:srgbClr val="00FF00"/>
                      </a:solidFill>
                      <a:ln w="12700" cap="rnd">
                        <a:noFill/>
                        <a:round/>
                        <a:headEnd/>
                        <a:tailEnd/>
                      </a:ln>
                    </p:spPr>
                    <p:txBody>
                      <a:bodyPr/>
                      <a:lstStyle/>
                      <a:p>
                        <a:endParaRPr lang="en-US" sz="2000"/>
                      </a:p>
                    </p:txBody>
                  </p:sp>
                </p:grpSp>
                <p:grpSp>
                  <p:nvGrpSpPr>
                    <p:cNvPr id="136" name="Group 125"/>
                    <p:cNvGrpSpPr>
                      <a:grpSpLocks/>
                    </p:cNvGrpSpPr>
                    <p:nvPr/>
                  </p:nvGrpSpPr>
                  <p:grpSpPr bwMode="auto">
                    <a:xfrm>
                      <a:off x="4408" y="1526"/>
                      <a:ext cx="25" cy="24"/>
                      <a:chOff x="4408" y="1526"/>
                      <a:chExt cx="25" cy="24"/>
                    </a:xfrm>
                  </p:grpSpPr>
                  <p:sp>
                    <p:nvSpPr>
                      <p:cNvPr id="95" name="Freeform 126"/>
                      <p:cNvSpPr>
                        <a:spLocks/>
                      </p:cNvSpPr>
                      <p:nvPr/>
                    </p:nvSpPr>
                    <p:spPr bwMode="auto">
                      <a:xfrm>
                        <a:off x="4412" y="1526"/>
                        <a:ext cx="17" cy="1"/>
                      </a:xfrm>
                      <a:custGeom>
                        <a:avLst/>
                        <a:gdLst>
                          <a:gd name="T0" fmla="*/ 0 w 17"/>
                          <a:gd name="T1" fmla="*/ 0 h 1"/>
                          <a:gd name="T2" fmla="*/ 3 w 17"/>
                          <a:gd name="T3" fmla="*/ 0 h 1"/>
                          <a:gd name="T4" fmla="*/ 12 w 17"/>
                          <a:gd name="T5" fmla="*/ 0 h 1"/>
                          <a:gd name="T6" fmla="*/ 16 w 17"/>
                          <a:gd name="T7" fmla="*/ 0 h 1"/>
                          <a:gd name="T8" fmla="*/ 0 w 17"/>
                          <a:gd name="T9" fmla="*/ 0 h 1"/>
                          <a:gd name="T10" fmla="*/ 0 60000 65536"/>
                          <a:gd name="T11" fmla="*/ 0 60000 65536"/>
                          <a:gd name="T12" fmla="*/ 0 60000 65536"/>
                          <a:gd name="T13" fmla="*/ 0 60000 65536"/>
                          <a:gd name="T14" fmla="*/ 0 60000 65536"/>
                          <a:gd name="T15" fmla="*/ 0 w 17"/>
                          <a:gd name="T16" fmla="*/ 0 h 1"/>
                          <a:gd name="T17" fmla="*/ 17 w 17"/>
                          <a:gd name="T18" fmla="*/ 1 h 1"/>
                        </a:gdLst>
                        <a:ahLst/>
                        <a:cxnLst>
                          <a:cxn ang="T10">
                            <a:pos x="T0" y="T1"/>
                          </a:cxn>
                          <a:cxn ang="T11">
                            <a:pos x="T2" y="T3"/>
                          </a:cxn>
                          <a:cxn ang="T12">
                            <a:pos x="T4" y="T5"/>
                          </a:cxn>
                          <a:cxn ang="T13">
                            <a:pos x="T6" y="T7"/>
                          </a:cxn>
                          <a:cxn ang="T14">
                            <a:pos x="T8" y="T9"/>
                          </a:cxn>
                        </a:cxnLst>
                        <a:rect l="T15" t="T16" r="T17" b="T18"/>
                        <a:pathLst>
                          <a:path w="17" h="1">
                            <a:moveTo>
                              <a:pt x="0" y="0"/>
                            </a:moveTo>
                            <a:lnTo>
                              <a:pt x="3" y="0"/>
                            </a:lnTo>
                            <a:lnTo>
                              <a:pt x="12" y="0"/>
                            </a:lnTo>
                            <a:lnTo>
                              <a:pt x="16" y="0"/>
                            </a:lnTo>
                            <a:lnTo>
                              <a:pt x="0" y="0"/>
                            </a:lnTo>
                          </a:path>
                        </a:pathLst>
                      </a:custGeom>
                      <a:solidFill>
                        <a:srgbClr val="00FF00"/>
                      </a:solidFill>
                      <a:ln w="12700" cap="rnd">
                        <a:noFill/>
                        <a:round/>
                        <a:headEnd/>
                        <a:tailEnd/>
                      </a:ln>
                    </p:spPr>
                    <p:txBody>
                      <a:bodyPr/>
                      <a:lstStyle/>
                      <a:p>
                        <a:endParaRPr lang="en-US" sz="2000"/>
                      </a:p>
                    </p:txBody>
                  </p:sp>
                  <p:sp>
                    <p:nvSpPr>
                      <p:cNvPr id="96" name="Freeform 127"/>
                      <p:cNvSpPr>
                        <a:spLocks/>
                      </p:cNvSpPr>
                      <p:nvPr/>
                    </p:nvSpPr>
                    <p:spPr bwMode="auto">
                      <a:xfrm>
                        <a:off x="4409" y="1537"/>
                        <a:ext cx="17" cy="1"/>
                      </a:xfrm>
                      <a:custGeom>
                        <a:avLst/>
                        <a:gdLst>
                          <a:gd name="T0" fmla="*/ 0 w 17"/>
                          <a:gd name="T1" fmla="*/ 0 h 1"/>
                          <a:gd name="T2" fmla="*/ 3 w 17"/>
                          <a:gd name="T3" fmla="*/ 0 h 1"/>
                          <a:gd name="T4" fmla="*/ 16 w 17"/>
                          <a:gd name="T5" fmla="*/ 0 h 1"/>
                          <a:gd name="T6" fmla="*/ 0 w 17"/>
                          <a:gd name="T7" fmla="*/ 0 h 1"/>
                          <a:gd name="T8" fmla="*/ 0 60000 65536"/>
                          <a:gd name="T9" fmla="*/ 0 60000 65536"/>
                          <a:gd name="T10" fmla="*/ 0 60000 65536"/>
                          <a:gd name="T11" fmla="*/ 0 60000 65536"/>
                          <a:gd name="T12" fmla="*/ 0 w 17"/>
                          <a:gd name="T13" fmla="*/ 0 h 1"/>
                          <a:gd name="T14" fmla="*/ 17 w 17"/>
                          <a:gd name="T15" fmla="*/ 1 h 1"/>
                        </a:gdLst>
                        <a:ahLst/>
                        <a:cxnLst>
                          <a:cxn ang="T8">
                            <a:pos x="T0" y="T1"/>
                          </a:cxn>
                          <a:cxn ang="T9">
                            <a:pos x="T2" y="T3"/>
                          </a:cxn>
                          <a:cxn ang="T10">
                            <a:pos x="T4" y="T5"/>
                          </a:cxn>
                          <a:cxn ang="T11">
                            <a:pos x="T6" y="T7"/>
                          </a:cxn>
                        </a:cxnLst>
                        <a:rect l="T12" t="T13" r="T14" b="T15"/>
                        <a:pathLst>
                          <a:path w="17" h="1">
                            <a:moveTo>
                              <a:pt x="0" y="0"/>
                            </a:moveTo>
                            <a:lnTo>
                              <a:pt x="3" y="0"/>
                            </a:lnTo>
                            <a:lnTo>
                              <a:pt x="16" y="0"/>
                            </a:lnTo>
                            <a:lnTo>
                              <a:pt x="0" y="0"/>
                            </a:lnTo>
                          </a:path>
                        </a:pathLst>
                      </a:custGeom>
                      <a:solidFill>
                        <a:srgbClr val="00FF00"/>
                      </a:solidFill>
                      <a:ln w="12700" cap="rnd">
                        <a:noFill/>
                        <a:round/>
                        <a:headEnd/>
                        <a:tailEnd/>
                      </a:ln>
                    </p:spPr>
                    <p:txBody>
                      <a:bodyPr/>
                      <a:lstStyle/>
                      <a:p>
                        <a:endParaRPr lang="en-US" sz="2000"/>
                      </a:p>
                    </p:txBody>
                  </p:sp>
                  <p:sp>
                    <p:nvSpPr>
                      <p:cNvPr id="97" name="Freeform 128"/>
                      <p:cNvSpPr>
                        <a:spLocks/>
                      </p:cNvSpPr>
                      <p:nvPr/>
                    </p:nvSpPr>
                    <p:spPr bwMode="auto">
                      <a:xfrm>
                        <a:off x="4410" y="1527"/>
                        <a:ext cx="17" cy="17"/>
                      </a:xfrm>
                      <a:custGeom>
                        <a:avLst/>
                        <a:gdLst>
                          <a:gd name="T0" fmla="*/ 16 w 17"/>
                          <a:gd name="T1" fmla="*/ 0 h 17"/>
                          <a:gd name="T2" fmla="*/ 16 w 17"/>
                          <a:gd name="T3" fmla="*/ 5 h 17"/>
                          <a:gd name="T4" fmla="*/ 16 w 17"/>
                          <a:gd name="T5" fmla="*/ 16 h 17"/>
                          <a:gd name="T6" fmla="*/ 0 w 17"/>
                          <a:gd name="T7" fmla="*/ 16 h 17"/>
                          <a:gd name="T8" fmla="*/ 1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6" y="0"/>
                            </a:moveTo>
                            <a:lnTo>
                              <a:pt x="16" y="5"/>
                            </a:lnTo>
                            <a:lnTo>
                              <a:pt x="16" y="16"/>
                            </a:lnTo>
                            <a:lnTo>
                              <a:pt x="0" y="16"/>
                            </a:lnTo>
                            <a:lnTo>
                              <a:pt x="16" y="0"/>
                            </a:lnTo>
                          </a:path>
                        </a:pathLst>
                      </a:custGeom>
                      <a:solidFill>
                        <a:srgbClr val="00FF00"/>
                      </a:solidFill>
                      <a:ln w="12700" cap="rnd">
                        <a:noFill/>
                        <a:round/>
                        <a:headEnd/>
                        <a:tailEnd/>
                      </a:ln>
                    </p:spPr>
                    <p:txBody>
                      <a:bodyPr/>
                      <a:lstStyle/>
                      <a:p>
                        <a:endParaRPr lang="en-US" sz="2000"/>
                      </a:p>
                    </p:txBody>
                  </p:sp>
                  <p:sp>
                    <p:nvSpPr>
                      <p:cNvPr id="98" name="Freeform 129"/>
                      <p:cNvSpPr>
                        <a:spLocks/>
                      </p:cNvSpPr>
                      <p:nvPr/>
                    </p:nvSpPr>
                    <p:spPr bwMode="auto">
                      <a:xfrm>
                        <a:off x="4408" y="1533"/>
                        <a:ext cx="17" cy="17"/>
                      </a:xfrm>
                      <a:custGeom>
                        <a:avLst/>
                        <a:gdLst>
                          <a:gd name="T0" fmla="*/ 0 w 17"/>
                          <a:gd name="T1" fmla="*/ 16 h 17"/>
                          <a:gd name="T2" fmla="*/ 8 w 17"/>
                          <a:gd name="T3" fmla="*/ 12 h 17"/>
                          <a:gd name="T4" fmla="*/ 16 w 17"/>
                          <a:gd name="T5" fmla="*/ 4 h 17"/>
                          <a:gd name="T6" fmla="*/ 8 w 17"/>
                          <a:gd name="T7" fmla="*/ 0 h 17"/>
                          <a:gd name="T8" fmla="*/ 0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6"/>
                            </a:moveTo>
                            <a:lnTo>
                              <a:pt x="8" y="12"/>
                            </a:lnTo>
                            <a:lnTo>
                              <a:pt x="16" y="4"/>
                            </a:lnTo>
                            <a:lnTo>
                              <a:pt x="8" y="0"/>
                            </a:lnTo>
                            <a:lnTo>
                              <a:pt x="0" y="16"/>
                            </a:lnTo>
                          </a:path>
                        </a:pathLst>
                      </a:custGeom>
                      <a:solidFill>
                        <a:srgbClr val="00FF00"/>
                      </a:solidFill>
                      <a:ln w="12700" cap="rnd">
                        <a:noFill/>
                        <a:round/>
                        <a:headEnd/>
                        <a:tailEnd/>
                      </a:ln>
                    </p:spPr>
                    <p:txBody>
                      <a:bodyPr/>
                      <a:lstStyle/>
                      <a:p>
                        <a:endParaRPr lang="en-US" sz="2000"/>
                      </a:p>
                    </p:txBody>
                  </p:sp>
                  <p:sp>
                    <p:nvSpPr>
                      <p:cNvPr id="99" name="Freeform 130"/>
                      <p:cNvSpPr>
                        <a:spLocks/>
                      </p:cNvSpPr>
                      <p:nvPr/>
                    </p:nvSpPr>
                    <p:spPr bwMode="auto">
                      <a:xfrm>
                        <a:off x="4414" y="1533"/>
                        <a:ext cx="17" cy="17"/>
                      </a:xfrm>
                      <a:custGeom>
                        <a:avLst/>
                        <a:gdLst>
                          <a:gd name="T0" fmla="*/ 0 w 17"/>
                          <a:gd name="T1" fmla="*/ 12 h 17"/>
                          <a:gd name="T2" fmla="*/ 8 w 17"/>
                          <a:gd name="T3" fmla="*/ 16 h 17"/>
                          <a:gd name="T4" fmla="*/ 16 w 17"/>
                          <a:gd name="T5" fmla="*/ 0 h 17"/>
                          <a:gd name="T6" fmla="*/ 8 w 17"/>
                          <a:gd name="T7" fmla="*/ 4 h 17"/>
                          <a:gd name="T8" fmla="*/ 0 w 17"/>
                          <a:gd name="T9" fmla="*/ 12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0" y="12"/>
                            </a:moveTo>
                            <a:lnTo>
                              <a:pt x="8" y="16"/>
                            </a:lnTo>
                            <a:lnTo>
                              <a:pt x="16" y="0"/>
                            </a:lnTo>
                            <a:lnTo>
                              <a:pt x="8" y="4"/>
                            </a:lnTo>
                            <a:lnTo>
                              <a:pt x="0" y="12"/>
                            </a:lnTo>
                          </a:path>
                        </a:pathLst>
                      </a:custGeom>
                      <a:solidFill>
                        <a:srgbClr val="00FF00"/>
                      </a:solidFill>
                      <a:ln w="12700" cap="rnd">
                        <a:noFill/>
                        <a:round/>
                        <a:headEnd/>
                        <a:tailEnd/>
                      </a:ln>
                    </p:spPr>
                    <p:txBody>
                      <a:bodyPr/>
                      <a:lstStyle/>
                      <a:p>
                        <a:endParaRPr lang="en-US" sz="2000"/>
                      </a:p>
                    </p:txBody>
                  </p:sp>
                  <p:sp>
                    <p:nvSpPr>
                      <p:cNvPr id="100" name="Freeform 131"/>
                      <p:cNvSpPr>
                        <a:spLocks/>
                      </p:cNvSpPr>
                      <p:nvPr/>
                    </p:nvSpPr>
                    <p:spPr bwMode="auto">
                      <a:xfrm>
                        <a:off x="4416" y="1527"/>
                        <a:ext cx="17" cy="17"/>
                      </a:xfrm>
                      <a:custGeom>
                        <a:avLst/>
                        <a:gdLst>
                          <a:gd name="T0" fmla="*/ 0 w 17"/>
                          <a:gd name="T1" fmla="*/ 5 h 17"/>
                          <a:gd name="T2" fmla="*/ 16 w 17"/>
                          <a:gd name="T3" fmla="*/ 0 h 17"/>
                          <a:gd name="T4" fmla="*/ 0 w 17"/>
                          <a:gd name="T5" fmla="*/ 16 h 17"/>
                          <a:gd name="T6" fmla="*/ 0 w 17"/>
                          <a:gd name="T7" fmla="*/ 5 h 17"/>
                          <a:gd name="T8" fmla="*/ 0 60000 65536"/>
                          <a:gd name="T9" fmla="*/ 0 60000 65536"/>
                          <a:gd name="T10" fmla="*/ 0 60000 65536"/>
                          <a:gd name="T11" fmla="*/ 0 60000 65536"/>
                          <a:gd name="T12" fmla="*/ 0 w 17"/>
                          <a:gd name="T13" fmla="*/ 0 h 17"/>
                          <a:gd name="T14" fmla="*/ 17 w 17"/>
                          <a:gd name="T15" fmla="*/ 17 h 17"/>
                        </a:gdLst>
                        <a:ahLst/>
                        <a:cxnLst>
                          <a:cxn ang="T8">
                            <a:pos x="T0" y="T1"/>
                          </a:cxn>
                          <a:cxn ang="T9">
                            <a:pos x="T2" y="T3"/>
                          </a:cxn>
                          <a:cxn ang="T10">
                            <a:pos x="T4" y="T5"/>
                          </a:cxn>
                          <a:cxn ang="T11">
                            <a:pos x="T6" y="T7"/>
                          </a:cxn>
                        </a:cxnLst>
                        <a:rect l="T12" t="T13" r="T14" b="T15"/>
                        <a:pathLst>
                          <a:path w="17" h="17">
                            <a:moveTo>
                              <a:pt x="0" y="5"/>
                            </a:moveTo>
                            <a:lnTo>
                              <a:pt x="16" y="0"/>
                            </a:lnTo>
                            <a:lnTo>
                              <a:pt x="0" y="16"/>
                            </a:lnTo>
                            <a:lnTo>
                              <a:pt x="0" y="5"/>
                            </a:lnTo>
                          </a:path>
                        </a:pathLst>
                      </a:custGeom>
                      <a:solidFill>
                        <a:srgbClr val="00FF00"/>
                      </a:solidFill>
                      <a:ln w="12700" cap="rnd">
                        <a:noFill/>
                        <a:round/>
                        <a:headEnd/>
                        <a:tailEnd/>
                      </a:ln>
                    </p:spPr>
                    <p:txBody>
                      <a:bodyPr/>
                      <a:lstStyle/>
                      <a:p>
                        <a:endParaRPr lang="en-US" sz="2000"/>
                      </a:p>
                    </p:txBody>
                  </p:sp>
                  <p:sp>
                    <p:nvSpPr>
                      <p:cNvPr id="101" name="Freeform 132"/>
                      <p:cNvSpPr>
                        <a:spLocks/>
                      </p:cNvSpPr>
                      <p:nvPr/>
                    </p:nvSpPr>
                    <p:spPr bwMode="auto">
                      <a:xfrm>
                        <a:off x="4410" y="1531"/>
                        <a:ext cx="17" cy="17"/>
                      </a:xfrm>
                      <a:custGeom>
                        <a:avLst/>
                        <a:gdLst>
                          <a:gd name="T0" fmla="*/ 0 w 17"/>
                          <a:gd name="T1" fmla="*/ 0 h 17"/>
                          <a:gd name="T2" fmla="*/ 2 w 17"/>
                          <a:gd name="T3" fmla="*/ 0 h 17"/>
                          <a:gd name="T4" fmla="*/ 13 w 17"/>
                          <a:gd name="T5" fmla="*/ 0 h 17"/>
                          <a:gd name="T6" fmla="*/ 16 w 17"/>
                          <a:gd name="T7" fmla="*/ 0 h 17"/>
                          <a:gd name="T8" fmla="*/ 13 w 17"/>
                          <a:gd name="T9" fmla="*/ 16 h 17"/>
                          <a:gd name="T10" fmla="*/ 2 w 17"/>
                          <a:gd name="T11" fmla="*/ 16 h 17"/>
                          <a:gd name="T12" fmla="*/ 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0"/>
                            </a:moveTo>
                            <a:lnTo>
                              <a:pt x="2" y="0"/>
                            </a:lnTo>
                            <a:lnTo>
                              <a:pt x="13" y="0"/>
                            </a:lnTo>
                            <a:lnTo>
                              <a:pt x="16" y="0"/>
                            </a:lnTo>
                            <a:lnTo>
                              <a:pt x="13" y="16"/>
                            </a:lnTo>
                            <a:lnTo>
                              <a:pt x="2" y="16"/>
                            </a:lnTo>
                            <a:lnTo>
                              <a:pt x="0" y="0"/>
                            </a:lnTo>
                          </a:path>
                        </a:pathLst>
                      </a:custGeom>
                      <a:solidFill>
                        <a:srgbClr val="00FF00"/>
                      </a:solidFill>
                      <a:ln w="12700" cap="rnd">
                        <a:noFill/>
                        <a:round/>
                        <a:headEnd/>
                        <a:tailEnd/>
                      </a:ln>
                    </p:spPr>
                    <p:txBody>
                      <a:bodyPr/>
                      <a:lstStyle/>
                      <a:p>
                        <a:endParaRPr lang="en-US" sz="2000"/>
                      </a:p>
                    </p:txBody>
                  </p:sp>
                </p:grpSp>
              </p:grpSp>
            </p:grpSp>
          </p:grpSp>
          <p:sp>
            <p:nvSpPr>
              <p:cNvPr id="12" name="Freeform 133"/>
              <p:cNvSpPr>
                <a:spLocks/>
              </p:cNvSpPr>
              <p:nvPr/>
            </p:nvSpPr>
            <p:spPr bwMode="auto">
              <a:xfrm>
                <a:off x="3990" y="1574"/>
                <a:ext cx="445" cy="395"/>
              </a:xfrm>
              <a:custGeom>
                <a:avLst/>
                <a:gdLst>
                  <a:gd name="T0" fmla="*/ 444 w 445"/>
                  <a:gd name="T1" fmla="*/ 0 h 395"/>
                  <a:gd name="T2" fmla="*/ 0 w 445"/>
                  <a:gd name="T3" fmla="*/ 0 h 395"/>
                  <a:gd name="T4" fmla="*/ 0 w 445"/>
                  <a:gd name="T5" fmla="*/ 394 h 395"/>
                  <a:gd name="T6" fmla="*/ 0 60000 65536"/>
                  <a:gd name="T7" fmla="*/ 0 60000 65536"/>
                  <a:gd name="T8" fmla="*/ 0 60000 65536"/>
                  <a:gd name="T9" fmla="*/ 0 w 445"/>
                  <a:gd name="T10" fmla="*/ 0 h 395"/>
                  <a:gd name="T11" fmla="*/ 445 w 445"/>
                  <a:gd name="T12" fmla="*/ 395 h 395"/>
                </a:gdLst>
                <a:ahLst/>
                <a:cxnLst>
                  <a:cxn ang="T6">
                    <a:pos x="T0" y="T1"/>
                  </a:cxn>
                  <a:cxn ang="T7">
                    <a:pos x="T2" y="T3"/>
                  </a:cxn>
                  <a:cxn ang="T8">
                    <a:pos x="T4" y="T5"/>
                  </a:cxn>
                </a:cxnLst>
                <a:rect l="T9" t="T10" r="T11" b="T12"/>
                <a:pathLst>
                  <a:path w="445" h="395">
                    <a:moveTo>
                      <a:pt x="444" y="0"/>
                    </a:moveTo>
                    <a:lnTo>
                      <a:pt x="0" y="0"/>
                    </a:lnTo>
                    <a:lnTo>
                      <a:pt x="0" y="394"/>
                    </a:lnTo>
                  </a:path>
                </a:pathLst>
              </a:custGeom>
              <a:noFill/>
              <a:ln w="12700" cap="rnd">
                <a:solidFill>
                  <a:srgbClr val="808080"/>
                </a:solidFill>
                <a:round/>
                <a:headEnd/>
                <a:tailEnd/>
              </a:ln>
            </p:spPr>
            <p:txBody>
              <a:bodyPr/>
              <a:lstStyle/>
              <a:p>
                <a:endParaRPr lang="en-US" sz="2000"/>
              </a:p>
            </p:txBody>
          </p:sp>
          <p:grpSp>
            <p:nvGrpSpPr>
              <p:cNvPr id="141" name="Group 134"/>
              <p:cNvGrpSpPr>
                <a:grpSpLocks/>
              </p:cNvGrpSpPr>
              <p:nvPr/>
            </p:nvGrpSpPr>
            <p:grpSpPr bwMode="auto">
              <a:xfrm>
                <a:off x="3988" y="1583"/>
                <a:ext cx="446" cy="80"/>
                <a:chOff x="3988" y="1583"/>
                <a:chExt cx="446" cy="80"/>
              </a:xfrm>
            </p:grpSpPr>
            <p:grpSp>
              <p:nvGrpSpPr>
                <p:cNvPr id="152" name="Group 135"/>
                <p:cNvGrpSpPr>
                  <a:grpSpLocks/>
                </p:cNvGrpSpPr>
                <p:nvPr/>
              </p:nvGrpSpPr>
              <p:grpSpPr bwMode="auto">
                <a:xfrm>
                  <a:off x="3988" y="1583"/>
                  <a:ext cx="446" cy="80"/>
                  <a:chOff x="3988" y="1583"/>
                  <a:chExt cx="446" cy="80"/>
                </a:xfrm>
              </p:grpSpPr>
              <p:sp>
                <p:nvSpPr>
                  <p:cNvPr id="83" name="Rectangle 136"/>
                  <p:cNvSpPr>
                    <a:spLocks noChangeArrowheads="1"/>
                  </p:cNvSpPr>
                  <p:nvPr/>
                </p:nvSpPr>
                <p:spPr bwMode="auto">
                  <a:xfrm>
                    <a:off x="3988" y="1583"/>
                    <a:ext cx="446" cy="80"/>
                  </a:xfrm>
                  <a:prstGeom prst="rect">
                    <a:avLst/>
                  </a:prstGeom>
                  <a:solidFill>
                    <a:srgbClr val="C0C0C0"/>
                  </a:solidFill>
                  <a:ln w="12700">
                    <a:solidFill>
                      <a:srgbClr val="000000"/>
                    </a:solidFill>
                    <a:miter lim="800000"/>
                    <a:headEnd/>
                    <a:tailEnd/>
                  </a:ln>
                </p:spPr>
                <p:txBody>
                  <a:bodyPr wrap="none" anchor="ctr"/>
                  <a:lstStyle/>
                  <a:p>
                    <a:endParaRPr lang="en-US" sz="2000"/>
                  </a:p>
                </p:txBody>
              </p:sp>
              <p:grpSp>
                <p:nvGrpSpPr>
                  <p:cNvPr id="153" name="Group 137"/>
                  <p:cNvGrpSpPr>
                    <a:grpSpLocks/>
                  </p:cNvGrpSpPr>
                  <p:nvPr/>
                </p:nvGrpSpPr>
                <p:grpSpPr bwMode="auto">
                  <a:xfrm>
                    <a:off x="3995" y="1588"/>
                    <a:ext cx="432" cy="70"/>
                    <a:chOff x="3995" y="1588"/>
                    <a:chExt cx="432" cy="70"/>
                  </a:xfrm>
                </p:grpSpPr>
                <p:sp>
                  <p:nvSpPr>
                    <p:cNvPr id="85" name="Rectangle 138"/>
                    <p:cNvSpPr>
                      <a:spLocks noChangeArrowheads="1"/>
                    </p:cNvSpPr>
                    <p:nvPr/>
                  </p:nvSpPr>
                  <p:spPr bwMode="auto">
                    <a:xfrm>
                      <a:off x="3995" y="1588"/>
                      <a:ext cx="432" cy="70"/>
                    </a:xfrm>
                    <a:prstGeom prst="rect">
                      <a:avLst/>
                    </a:prstGeom>
                    <a:solidFill>
                      <a:srgbClr val="A0A0A0"/>
                    </a:solidFill>
                    <a:ln w="12700">
                      <a:solidFill>
                        <a:srgbClr val="000000"/>
                      </a:solidFill>
                      <a:miter lim="800000"/>
                      <a:headEnd/>
                      <a:tailEnd/>
                    </a:ln>
                  </p:spPr>
                  <p:txBody>
                    <a:bodyPr wrap="none" anchor="ctr"/>
                    <a:lstStyle/>
                    <a:p>
                      <a:endParaRPr lang="en-US" sz="2000"/>
                    </a:p>
                  </p:txBody>
                </p:sp>
                <p:sp>
                  <p:nvSpPr>
                    <p:cNvPr id="86" name="Rectangle 139"/>
                    <p:cNvSpPr>
                      <a:spLocks noChangeArrowheads="1"/>
                    </p:cNvSpPr>
                    <p:nvPr/>
                  </p:nvSpPr>
                  <p:spPr bwMode="auto">
                    <a:xfrm>
                      <a:off x="4006" y="1599"/>
                      <a:ext cx="24" cy="20"/>
                    </a:xfrm>
                    <a:prstGeom prst="rect">
                      <a:avLst/>
                    </a:prstGeom>
                    <a:solidFill>
                      <a:srgbClr val="606060"/>
                    </a:solidFill>
                    <a:ln w="12700">
                      <a:solidFill>
                        <a:srgbClr val="000000"/>
                      </a:solidFill>
                      <a:miter lim="800000"/>
                      <a:headEnd/>
                      <a:tailEnd/>
                    </a:ln>
                  </p:spPr>
                  <p:txBody>
                    <a:bodyPr wrap="none" anchor="ctr"/>
                    <a:lstStyle/>
                    <a:p>
                      <a:endParaRPr lang="en-US" sz="2000"/>
                    </a:p>
                  </p:txBody>
                </p:sp>
                <p:sp>
                  <p:nvSpPr>
                    <p:cNvPr id="87" name="Rectangle 140"/>
                    <p:cNvSpPr>
                      <a:spLocks noChangeArrowheads="1"/>
                    </p:cNvSpPr>
                    <p:nvPr/>
                  </p:nvSpPr>
                  <p:spPr bwMode="auto">
                    <a:xfrm>
                      <a:off x="4006" y="1645"/>
                      <a:ext cx="10" cy="1"/>
                    </a:xfrm>
                    <a:prstGeom prst="rect">
                      <a:avLst/>
                    </a:prstGeom>
                    <a:solidFill>
                      <a:srgbClr val="008000"/>
                    </a:solidFill>
                    <a:ln w="12700">
                      <a:solidFill>
                        <a:srgbClr val="000000"/>
                      </a:solidFill>
                      <a:miter lim="800000"/>
                      <a:headEnd/>
                      <a:tailEnd/>
                    </a:ln>
                  </p:spPr>
                  <p:txBody>
                    <a:bodyPr wrap="none" anchor="ctr"/>
                    <a:lstStyle/>
                    <a:p>
                      <a:endParaRPr lang="en-US" sz="2000"/>
                    </a:p>
                  </p:txBody>
                </p:sp>
              </p:grpSp>
            </p:grpSp>
            <p:grpSp>
              <p:nvGrpSpPr>
                <p:cNvPr id="154" name="Group 141"/>
                <p:cNvGrpSpPr>
                  <a:grpSpLocks/>
                </p:cNvGrpSpPr>
                <p:nvPr/>
              </p:nvGrpSpPr>
              <p:grpSpPr bwMode="auto">
                <a:xfrm>
                  <a:off x="4157" y="1594"/>
                  <a:ext cx="271" cy="56"/>
                  <a:chOff x="4157" y="1594"/>
                  <a:chExt cx="271" cy="56"/>
                </a:xfrm>
              </p:grpSpPr>
              <p:sp>
                <p:nvSpPr>
                  <p:cNvPr id="16" name="Rectangle 142"/>
                  <p:cNvSpPr>
                    <a:spLocks noChangeArrowheads="1"/>
                  </p:cNvSpPr>
                  <p:nvPr/>
                </p:nvSpPr>
                <p:spPr bwMode="auto">
                  <a:xfrm>
                    <a:off x="4157" y="1594"/>
                    <a:ext cx="263" cy="55"/>
                  </a:xfrm>
                  <a:prstGeom prst="rect">
                    <a:avLst/>
                  </a:prstGeom>
                  <a:solidFill>
                    <a:srgbClr val="C0C0C0"/>
                  </a:solidFill>
                  <a:ln w="12700">
                    <a:solidFill>
                      <a:srgbClr val="000000"/>
                    </a:solidFill>
                    <a:miter lim="800000"/>
                    <a:headEnd/>
                    <a:tailEnd/>
                  </a:ln>
                </p:spPr>
                <p:txBody>
                  <a:bodyPr wrap="none" anchor="ctr"/>
                  <a:lstStyle/>
                  <a:p>
                    <a:endParaRPr lang="en-US" sz="2000"/>
                  </a:p>
                </p:txBody>
              </p:sp>
              <p:grpSp>
                <p:nvGrpSpPr>
                  <p:cNvPr id="157" name="Group 143"/>
                  <p:cNvGrpSpPr>
                    <a:grpSpLocks/>
                  </p:cNvGrpSpPr>
                  <p:nvPr/>
                </p:nvGrpSpPr>
                <p:grpSpPr bwMode="auto">
                  <a:xfrm>
                    <a:off x="4159" y="1595"/>
                    <a:ext cx="269" cy="55"/>
                    <a:chOff x="4159" y="1595"/>
                    <a:chExt cx="269" cy="55"/>
                  </a:xfrm>
                </p:grpSpPr>
                <p:grpSp>
                  <p:nvGrpSpPr>
                    <p:cNvPr id="171" name="Group 144"/>
                    <p:cNvGrpSpPr>
                      <a:grpSpLocks/>
                    </p:cNvGrpSpPr>
                    <p:nvPr/>
                  </p:nvGrpSpPr>
                  <p:grpSpPr bwMode="auto">
                    <a:xfrm>
                      <a:off x="4321" y="1633"/>
                      <a:ext cx="96" cy="17"/>
                      <a:chOff x="4321" y="1633"/>
                      <a:chExt cx="96" cy="17"/>
                    </a:xfrm>
                  </p:grpSpPr>
                  <p:sp>
                    <p:nvSpPr>
                      <p:cNvPr id="79" name="Rectangle 145"/>
                      <p:cNvSpPr>
                        <a:spLocks noChangeArrowheads="1"/>
                      </p:cNvSpPr>
                      <p:nvPr/>
                    </p:nvSpPr>
                    <p:spPr bwMode="auto">
                      <a:xfrm>
                        <a:off x="4321" y="1633"/>
                        <a:ext cx="96" cy="8"/>
                      </a:xfrm>
                      <a:prstGeom prst="rect">
                        <a:avLst/>
                      </a:prstGeom>
                      <a:solidFill>
                        <a:srgbClr val="808080"/>
                      </a:solidFill>
                      <a:ln w="12700">
                        <a:noFill/>
                        <a:miter lim="800000"/>
                        <a:headEnd/>
                        <a:tailEnd/>
                      </a:ln>
                    </p:spPr>
                    <p:txBody>
                      <a:bodyPr wrap="none" anchor="ctr"/>
                      <a:lstStyle/>
                      <a:p>
                        <a:endParaRPr lang="en-US" sz="2000"/>
                      </a:p>
                    </p:txBody>
                  </p:sp>
                  <p:sp>
                    <p:nvSpPr>
                      <p:cNvPr id="80" name="Freeform 146"/>
                      <p:cNvSpPr>
                        <a:spLocks/>
                      </p:cNvSpPr>
                      <p:nvPr/>
                    </p:nvSpPr>
                    <p:spPr bwMode="auto">
                      <a:xfrm>
                        <a:off x="4360" y="1633"/>
                        <a:ext cx="46" cy="17"/>
                      </a:xfrm>
                      <a:custGeom>
                        <a:avLst/>
                        <a:gdLst>
                          <a:gd name="T0" fmla="*/ 0 w 46"/>
                          <a:gd name="T1" fmla="*/ 0 h 17"/>
                          <a:gd name="T2" fmla="*/ 45 w 46"/>
                          <a:gd name="T3" fmla="*/ 16 h 17"/>
                          <a:gd name="T4" fmla="*/ 45 w 46"/>
                          <a:gd name="T5" fmla="*/ 0 h 17"/>
                          <a:gd name="T6" fmla="*/ 0 w 46"/>
                          <a:gd name="T7" fmla="*/ 0 h 17"/>
                          <a:gd name="T8" fmla="*/ 0 60000 65536"/>
                          <a:gd name="T9" fmla="*/ 0 60000 65536"/>
                          <a:gd name="T10" fmla="*/ 0 60000 65536"/>
                          <a:gd name="T11" fmla="*/ 0 60000 65536"/>
                          <a:gd name="T12" fmla="*/ 0 w 46"/>
                          <a:gd name="T13" fmla="*/ 0 h 17"/>
                          <a:gd name="T14" fmla="*/ 46 w 46"/>
                          <a:gd name="T15" fmla="*/ 17 h 17"/>
                        </a:gdLst>
                        <a:ahLst/>
                        <a:cxnLst>
                          <a:cxn ang="T8">
                            <a:pos x="T0" y="T1"/>
                          </a:cxn>
                          <a:cxn ang="T9">
                            <a:pos x="T2" y="T3"/>
                          </a:cxn>
                          <a:cxn ang="T10">
                            <a:pos x="T4" y="T5"/>
                          </a:cxn>
                          <a:cxn ang="T11">
                            <a:pos x="T6" y="T7"/>
                          </a:cxn>
                        </a:cxnLst>
                        <a:rect l="T12" t="T13" r="T14" b="T15"/>
                        <a:pathLst>
                          <a:path w="46" h="17">
                            <a:moveTo>
                              <a:pt x="0" y="0"/>
                            </a:moveTo>
                            <a:lnTo>
                              <a:pt x="45" y="16"/>
                            </a:lnTo>
                            <a:lnTo>
                              <a:pt x="45" y="0"/>
                            </a:lnTo>
                            <a:lnTo>
                              <a:pt x="0" y="0"/>
                            </a:lnTo>
                          </a:path>
                        </a:pathLst>
                      </a:custGeom>
                      <a:solidFill>
                        <a:srgbClr val="606060"/>
                      </a:solidFill>
                      <a:ln w="12700" cap="rnd">
                        <a:noFill/>
                        <a:round/>
                        <a:headEnd/>
                        <a:tailEnd/>
                      </a:ln>
                    </p:spPr>
                    <p:txBody>
                      <a:bodyPr/>
                      <a:lstStyle/>
                      <a:p>
                        <a:endParaRPr lang="en-US" sz="2000"/>
                      </a:p>
                    </p:txBody>
                  </p:sp>
                  <p:sp>
                    <p:nvSpPr>
                      <p:cNvPr id="81" name="Rectangle 147"/>
                      <p:cNvSpPr>
                        <a:spLocks noChangeArrowheads="1"/>
                      </p:cNvSpPr>
                      <p:nvPr/>
                    </p:nvSpPr>
                    <p:spPr bwMode="auto">
                      <a:xfrm>
                        <a:off x="4406" y="1633"/>
                        <a:ext cx="11" cy="8"/>
                      </a:xfrm>
                      <a:prstGeom prst="rect">
                        <a:avLst/>
                      </a:prstGeom>
                      <a:solidFill>
                        <a:srgbClr val="404040"/>
                      </a:solidFill>
                      <a:ln w="12700">
                        <a:noFill/>
                        <a:miter lim="800000"/>
                        <a:headEnd/>
                        <a:tailEnd/>
                      </a:ln>
                    </p:spPr>
                    <p:txBody>
                      <a:bodyPr wrap="none" anchor="ctr"/>
                      <a:lstStyle/>
                      <a:p>
                        <a:endParaRPr lang="en-US" sz="2000"/>
                      </a:p>
                    </p:txBody>
                  </p:sp>
                  <p:sp>
                    <p:nvSpPr>
                      <p:cNvPr id="82" name="Rectangle 148"/>
                      <p:cNvSpPr>
                        <a:spLocks noChangeArrowheads="1"/>
                      </p:cNvSpPr>
                      <p:nvPr/>
                    </p:nvSpPr>
                    <p:spPr bwMode="auto">
                      <a:xfrm>
                        <a:off x="4325" y="1637"/>
                        <a:ext cx="88" cy="1"/>
                      </a:xfrm>
                      <a:prstGeom prst="rect">
                        <a:avLst/>
                      </a:prstGeom>
                      <a:noFill/>
                      <a:ln w="12700">
                        <a:solidFill>
                          <a:srgbClr val="000000"/>
                        </a:solidFill>
                        <a:miter lim="800000"/>
                        <a:headEnd/>
                        <a:tailEnd/>
                      </a:ln>
                    </p:spPr>
                    <p:txBody>
                      <a:bodyPr wrap="none" anchor="ctr"/>
                      <a:lstStyle/>
                      <a:p>
                        <a:endParaRPr lang="en-US" sz="2000"/>
                      </a:p>
                    </p:txBody>
                  </p:sp>
                </p:grpSp>
                <p:grpSp>
                  <p:nvGrpSpPr>
                    <p:cNvPr id="172" name="Group 149"/>
                    <p:cNvGrpSpPr>
                      <a:grpSpLocks/>
                    </p:cNvGrpSpPr>
                    <p:nvPr/>
                  </p:nvGrpSpPr>
                  <p:grpSpPr bwMode="auto">
                    <a:xfrm>
                      <a:off x="4160" y="1595"/>
                      <a:ext cx="268" cy="47"/>
                      <a:chOff x="4160" y="1595"/>
                      <a:chExt cx="268" cy="47"/>
                    </a:xfrm>
                  </p:grpSpPr>
                  <p:sp>
                    <p:nvSpPr>
                      <p:cNvPr id="73" name="Freeform 150"/>
                      <p:cNvSpPr>
                        <a:spLocks/>
                      </p:cNvSpPr>
                      <p:nvPr/>
                    </p:nvSpPr>
                    <p:spPr bwMode="auto">
                      <a:xfrm>
                        <a:off x="4411" y="1595"/>
                        <a:ext cx="17" cy="35"/>
                      </a:xfrm>
                      <a:custGeom>
                        <a:avLst/>
                        <a:gdLst>
                          <a:gd name="T0" fmla="*/ 16 w 17"/>
                          <a:gd name="T1" fmla="*/ 0 h 35"/>
                          <a:gd name="T2" fmla="*/ 0 w 17"/>
                          <a:gd name="T3" fmla="*/ 4 h 35"/>
                          <a:gd name="T4" fmla="*/ 0 w 17"/>
                          <a:gd name="T5" fmla="*/ 30 h 35"/>
                          <a:gd name="T6" fmla="*/ 16 w 17"/>
                          <a:gd name="T7" fmla="*/ 34 h 35"/>
                          <a:gd name="T8" fmla="*/ 16 w 17"/>
                          <a:gd name="T9" fmla="*/ 0 h 35"/>
                          <a:gd name="T10" fmla="*/ 0 60000 65536"/>
                          <a:gd name="T11" fmla="*/ 0 60000 65536"/>
                          <a:gd name="T12" fmla="*/ 0 60000 65536"/>
                          <a:gd name="T13" fmla="*/ 0 60000 65536"/>
                          <a:gd name="T14" fmla="*/ 0 60000 65536"/>
                          <a:gd name="T15" fmla="*/ 0 w 17"/>
                          <a:gd name="T16" fmla="*/ 0 h 35"/>
                          <a:gd name="T17" fmla="*/ 17 w 17"/>
                          <a:gd name="T18" fmla="*/ 35 h 35"/>
                        </a:gdLst>
                        <a:ahLst/>
                        <a:cxnLst>
                          <a:cxn ang="T10">
                            <a:pos x="T0" y="T1"/>
                          </a:cxn>
                          <a:cxn ang="T11">
                            <a:pos x="T2" y="T3"/>
                          </a:cxn>
                          <a:cxn ang="T12">
                            <a:pos x="T4" y="T5"/>
                          </a:cxn>
                          <a:cxn ang="T13">
                            <a:pos x="T6" y="T7"/>
                          </a:cxn>
                          <a:cxn ang="T14">
                            <a:pos x="T8" y="T9"/>
                          </a:cxn>
                        </a:cxnLst>
                        <a:rect l="T15" t="T16" r="T17" b="T18"/>
                        <a:pathLst>
                          <a:path w="17" h="35">
                            <a:moveTo>
                              <a:pt x="16" y="0"/>
                            </a:moveTo>
                            <a:lnTo>
                              <a:pt x="0" y="4"/>
                            </a:lnTo>
                            <a:lnTo>
                              <a:pt x="0" y="30"/>
                            </a:lnTo>
                            <a:lnTo>
                              <a:pt x="16" y="34"/>
                            </a:lnTo>
                            <a:lnTo>
                              <a:pt x="16" y="0"/>
                            </a:lnTo>
                          </a:path>
                        </a:pathLst>
                      </a:custGeom>
                      <a:solidFill>
                        <a:srgbClr val="A0A0A0"/>
                      </a:solidFill>
                      <a:ln w="12700" cap="rnd">
                        <a:noFill/>
                        <a:round/>
                        <a:headEnd/>
                        <a:tailEnd/>
                      </a:ln>
                    </p:spPr>
                    <p:txBody>
                      <a:bodyPr/>
                      <a:lstStyle/>
                      <a:p>
                        <a:endParaRPr lang="en-US" sz="2000"/>
                      </a:p>
                    </p:txBody>
                  </p:sp>
                  <p:sp>
                    <p:nvSpPr>
                      <p:cNvPr id="74" name="Freeform 151"/>
                      <p:cNvSpPr>
                        <a:spLocks/>
                      </p:cNvSpPr>
                      <p:nvPr/>
                    </p:nvSpPr>
                    <p:spPr bwMode="auto">
                      <a:xfrm>
                        <a:off x="4160" y="1595"/>
                        <a:ext cx="17" cy="36"/>
                      </a:xfrm>
                      <a:custGeom>
                        <a:avLst/>
                        <a:gdLst>
                          <a:gd name="T0" fmla="*/ 0 w 17"/>
                          <a:gd name="T1" fmla="*/ 0 h 36"/>
                          <a:gd name="T2" fmla="*/ 16 w 17"/>
                          <a:gd name="T3" fmla="*/ 4 h 36"/>
                          <a:gd name="T4" fmla="*/ 16 w 17"/>
                          <a:gd name="T5" fmla="*/ 31 h 36"/>
                          <a:gd name="T6" fmla="*/ 0 w 17"/>
                          <a:gd name="T7" fmla="*/ 35 h 36"/>
                          <a:gd name="T8" fmla="*/ 0 w 17"/>
                          <a:gd name="T9" fmla="*/ 0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0" y="0"/>
                            </a:moveTo>
                            <a:lnTo>
                              <a:pt x="16" y="4"/>
                            </a:lnTo>
                            <a:lnTo>
                              <a:pt x="16" y="31"/>
                            </a:lnTo>
                            <a:lnTo>
                              <a:pt x="0" y="35"/>
                            </a:lnTo>
                            <a:lnTo>
                              <a:pt x="0" y="0"/>
                            </a:lnTo>
                          </a:path>
                        </a:pathLst>
                      </a:custGeom>
                      <a:solidFill>
                        <a:srgbClr val="A0A0A0"/>
                      </a:solidFill>
                      <a:ln w="12700" cap="rnd">
                        <a:noFill/>
                        <a:round/>
                        <a:headEnd/>
                        <a:tailEnd/>
                      </a:ln>
                    </p:spPr>
                    <p:txBody>
                      <a:bodyPr/>
                      <a:lstStyle/>
                      <a:p>
                        <a:endParaRPr lang="en-US" sz="2000"/>
                      </a:p>
                    </p:txBody>
                  </p:sp>
                  <p:sp>
                    <p:nvSpPr>
                      <p:cNvPr id="75" name="Freeform 152"/>
                      <p:cNvSpPr>
                        <a:spLocks/>
                      </p:cNvSpPr>
                      <p:nvPr/>
                    </p:nvSpPr>
                    <p:spPr bwMode="auto">
                      <a:xfrm>
                        <a:off x="4160" y="1595"/>
                        <a:ext cx="258" cy="17"/>
                      </a:xfrm>
                      <a:custGeom>
                        <a:avLst/>
                        <a:gdLst>
                          <a:gd name="T0" fmla="*/ 0 w 258"/>
                          <a:gd name="T1" fmla="*/ 0 h 17"/>
                          <a:gd name="T2" fmla="*/ 5 w 258"/>
                          <a:gd name="T3" fmla="*/ 16 h 17"/>
                          <a:gd name="T4" fmla="*/ 251 w 258"/>
                          <a:gd name="T5" fmla="*/ 16 h 17"/>
                          <a:gd name="T6" fmla="*/ 257 w 258"/>
                          <a:gd name="T7" fmla="*/ 0 h 17"/>
                          <a:gd name="T8" fmla="*/ 0 w 258"/>
                          <a:gd name="T9" fmla="*/ 0 h 17"/>
                          <a:gd name="T10" fmla="*/ 0 60000 65536"/>
                          <a:gd name="T11" fmla="*/ 0 60000 65536"/>
                          <a:gd name="T12" fmla="*/ 0 60000 65536"/>
                          <a:gd name="T13" fmla="*/ 0 60000 65536"/>
                          <a:gd name="T14" fmla="*/ 0 60000 65536"/>
                          <a:gd name="T15" fmla="*/ 0 w 258"/>
                          <a:gd name="T16" fmla="*/ 0 h 17"/>
                          <a:gd name="T17" fmla="*/ 258 w 258"/>
                          <a:gd name="T18" fmla="*/ 17 h 17"/>
                        </a:gdLst>
                        <a:ahLst/>
                        <a:cxnLst>
                          <a:cxn ang="T10">
                            <a:pos x="T0" y="T1"/>
                          </a:cxn>
                          <a:cxn ang="T11">
                            <a:pos x="T2" y="T3"/>
                          </a:cxn>
                          <a:cxn ang="T12">
                            <a:pos x="T4" y="T5"/>
                          </a:cxn>
                          <a:cxn ang="T13">
                            <a:pos x="T6" y="T7"/>
                          </a:cxn>
                          <a:cxn ang="T14">
                            <a:pos x="T8" y="T9"/>
                          </a:cxn>
                        </a:cxnLst>
                        <a:rect l="T15" t="T16" r="T17" b="T18"/>
                        <a:pathLst>
                          <a:path w="258" h="17">
                            <a:moveTo>
                              <a:pt x="0" y="0"/>
                            </a:moveTo>
                            <a:lnTo>
                              <a:pt x="5" y="16"/>
                            </a:lnTo>
                            <a:lnTo>
                              <a:pt x="251" y="16"/>
                            </a:lnTo>
                            <a:lnTo>
                              <a:pt x="257" y="0"/>
                            </a:lnTo>
                            <a:lnTo>
                              <a:pt x="0" y="0"/>
                            </a:lnTo>
                          </a:path>
                        </a:pathLst>
                      </a:custGeom>
                      <a:solidFill>
                        <a:srgbClr val="606060"/>
                      </a:solidFill>
                      <a:ln w="12700" cap="rnd">
                        <a:noFill/>
                        <a:round/>
                        <a:headEnd/>
                        <a:tailEnd/>
                      </a:ln>
                    </p:spPr>
                    <p:txBody>
                      <a:bodyPr/>
                      <a:lstStyle/>
                      <a:p>
                        <a:endParaRPr lang="en-US" sz="2000"/>
                      </a:p>
                    </p:txBody>
                  </p:sp>
                  <p:sp>
                    <p:nvSpPr>
                      <p:cNvPr id="76" name="Freeform 153"/>
                      <p:cNvSpPr>
                        <a:spLocks/>
                      </p:cNvSpPr>
                      <p:nvPr/>
                    </p:nvSpPr>
                    <p:spPr bwMode="auto">
                      <a:xfrm>
                        <a:off x="4160" y="1625"/>
                        <a:ext cx="257" cy="17"/>
                      </a:xfrm>
                      <a:custGeom>
                        <a:avLst/>
                        <a:gdLst>
                          <a:gd name="T0" fmla="*/ 0 w 257"/>
                          <a:gd name="T1" fmla="*/ 16 h 17"/>
                          <a:gd name="T2" fmla="*/ 4 w 257"/>
                          <a:gd name="T3" fmla="*/ 0 h 17"/>
                          <a:gd name="T4" fmla="*/ 250 w 257"/>
                          <a:gd name="T5" fmla="*/ 0 h 17"/>
                          <a:gd name="T6" fmla="*/ 256 w 257"/>
                          <a:gd name="T7" fmla="*/ 16 h 17"/>
                          <a:gd name="T8" fmla="*/ 0 w 257"/>
                          <a:gd name="T9" fmla="*/ 16 h 17"/>
                          <a:gd name="T10" fmla="*/ 0 60000 65536"/>
                          <a:gd name="T11" fmla="*/ 0 60000 65536"/>
                          <a:gd name="T12" fmla="*/ 0 60000 65536"/>
                          <a:gd name="T13" fmla="*/ 0 60000 65536"/>
                          <a:gd name="T14" fmla="*/ 0 60000 65536"/>
                          <a:gd name="T15" fmla="*/ 0 w 257"/>
                          <a:gd name="T16" fmla="*/ 0 h 17"/>
                          <a:gd name="T17" fmla="*/ 257 w 257"/>
                          <a:gd name="T18" fmla="*/ 17 h 17"/>
                        </a:gdLst>
                        <a:ahLst/>
                        <a:cxnLst>
                          <a:cxn ang="T10">
                            <a:pos x="T0" y="T1"/>
                          </a:cxn>
                          <a:cxn ang="T11">
                            <a:pos x="T2" y="T3"/>
                          </a:cxn>
                          <a:cxn ang="T12">
                            <a:pos x="T4" y="T5"/>
                          </a:cxn>
                          <a:cxn ang="T13">
                            <a:pos x="T6" y="T7"/>
                          </a:cxn>
                          <a:cxn ang="T14">
                            <a:pos x="T8" y="T9"/>
                          </a:cxn>
                        </a:cxnLst>
                        <a:rect l="T15" t="T16" r="T17" b="T18"/>
                        <a:pathLst>
                          <a:path w="257" h="17">
                            <a:moveTo>
                              <a:pt x="0" y="16"/>
                            </a:moveTo>
                            <a:lnTo>
                              <a:pt x="4" y="0"/>
                            </a:lnTo>
                            <a:lnTo>
                              <a:pt x="250" y="0"/>
                            </a:lnTo>
                            <a:lnTo>
                              <a:pt x="256" y="16"/>
                            </a:lnTo>
                            <a:lnTo>
                              <a:pt x="0" y="16"/>
                            </a:lnTo>
                          </a:path>
                        </a:pathLst>
                      </a:custGeom>
                      <a:solidFill>
                        <a:srgbClr val="808080"/>
                      </a:solidFill>
                      <a:ln w="12700" cap="rnd">
                        <a:noFill/>
                        <a:round/>
                        <a:headEnd/>
                        <a:tailEnd/>
                      </a:ln>
                    </p:spPr>
                    <p:txBody>
                      <a:bodyPr/>
                      <a:lstStyle/>
                      <a:p>
                        <a:endParaRPr lang="en-US" sz="2000"/>
                      </a:p>
                    </p:txBody>
                  </p:sp>
                  <p:sp>
                    <p:nvSpPr>
                      <p:cNvPr id="77" name="Freeform 154"/>
                      <p:cNvSpPr>
                        <a:spLocks/>
                      </p:cNvSpPr>
                      <p:nvPr/>
                    </p:nvSpPr>
                    <p:spPr bwMode="auto">
                      <a:xfrm>
                        <a:off x="4164" y="1599"/>
                        <a:ext cx="248" cy="27"/>
                      </a:xfrm>
                      <a:custGeom>
                        <a:avLst/>
                        <a:gdLst>
                          <a:gd name="T0" fmla="*/ 0 w 248"/>
                          <a:gd name="T1" fmla="*/ 0 h 27"/>
                          <a:gd name="T2" fmla="*/ 0 w 248"/>
                          <a:gd name="T3" fmla="*/ 26 h 27"/>
                          <a:gd name="T4" fmla="*/ 247 w 248"/>
                          <a:gd name="T5" fmla="*/ 26 h 27"/>
                          <a:gd name="T6" fmla="*/ 247 w 248"/>
                          <a:gd name="T7" fmla="*/ 0 h 27"/>
                          <a:gd name="T8" fmla="*/ 0 w 248"/>
                          <a:gd name="T9" fmla="*/ 0 h 27"/>
                          <a:gd name="T10" fmla="*/ 0 60000 65536"/>
                          <a:gd name="T11" fmla="*/ 0 60000 65536"/>
                          <a:gd name="T12" fmla="*/ 0 60000 65536"/>
                          <a:gd name="T13" fmla="*/ 0 60000 65536"/>
                          <a:gd name="T14" fmla="*/ 0 60000 65536"/>
                          <a:gd name="T15" fmla="*/ 0 w 248"/>
                          <a:gd name="T16" fmla="*/ 0 h 27"/>
                          <a:gd name="T17" fmla="*/ 248 w 248"/>
                          <a:gd name="T18" fmla="*/ 27 h 27"/>
                        </a:gdLst>
                        <a:ahLst/>
                        <a:cxnLst>
                          <a:cxn ang="T10">
                            <a:pos x="T0" y="T1"/>
                          </a:cxn>
                          <a:cxn ang="T11">
                            <a:pos x="T2" y="T3"/>
                          </a:cxn>
                          <a:cxn ang="T12">
                            <a:pos x="T4" y="T5"/>
                          </a:cxn>
                          <a:cxn ang="T13">
                            <a:pos x="T6" y="T7"/>
                          </a:cxn>
                          <a:cxn ang="T14">
                            <a:pos x="T8" y="T9"/>
                          </a:cxn>
                        </a:cxnLst>
                        <a:rect l="T15" t="T16" r="T17" b="T18"/>
                        <a:pathLst>
                          <a:path w="248" h="27">
                            <a:moveTo>
                              <a:pt x="0" y="0"/>
                            </a:moveTo>
                            <a:lnTo>
                              <a:pt x="0" y="26"/>
                            </a:lnTo>
                            <a:lnTo>
                              <a:pt x="247" y="26"/>
                            </a:lnTo>
                            <a:lnTo>
                              <a:pt x="247" y="0"/>
                            </a:lnTo>
                            <a:lnTo>
                              <a:pt x="0" y="0"/>
                            </a:lnTo>
                          </a:path>
                        </a:pathLst>
                      </a:custGeom>
                      <a:solidFill>
                        <a:srgbClr val="404040"/>
                      </a:solidFill>
                      <a:ln w="12700" cap="rnd">
                        <a:noFill/>
                        <a:round/>
                        <a:headEnd/>
                        <a:tailEnd/>
                      </a:ln>
                    </p:spPr>
                    <p:txBody>
                      <a:bodyPr/>
                      <a:lstStyle/>
                      <a:p>
                        <a:endParaRPr lang="en-US" sz="2000"/>
                      </a:p>
                    </p:txBody>
                  </p:sp>
                  <p:sp>
                    <p:nvSpPr>
                      <p:cNvPr id="78" name="Rectangle 155"/>
                      <p:cNvSpPr>
                        <a:spLocks noChangeArrowheads="1"/>
                      </p:cNvSpPr>
                      <p:nvPr/>
                    </p:nvSpPr>
                    <p:spPr bwMode="auto">
                      <a:xfrm>
                        <a:off x="4163" y="1599"/>
                        <a:ext cx="250" cy="27"/>
                      </a:xfrm>
                      <a:prstGeom prst="rect">
                        <a:avLst/>
                      </a:prstGeom>
                      <a:noFill/>
                      <a:ln w="12700">
                        <a:solidFill>
                          <a:srgbClr val="000000"/>
                        </a:solidFill>
                        <a:miter lim="800000"/>
                        <a:headEnd/>
                        <a:tailEnd/>
                      </a:ln>
                    </p:spPr>
                    <p:txBody>
                      <a:bodyPr wrap="none" anchor="ctr"/>
                      <a:lstStyle/>
                      <a:p>
                        <a:endParaRPr lang="en-US" sz="2000"/>
                      </a:p>
                    </p:txBody>
                  </p:sp>
                </p:grpSp>
                <p:grpSp>
                  <p:nvGrpSpPr>
                    <p:cNvPr id="173" name="Group 156"/>
                    <p:cNvGrpSpPr>
                      <a:grpSpLocks/>
                    </p:cNvGrpSpPr>
                    <p:nvPr/>
                  </p:nvGrpSpPr>
                  <p:grpSpPr bwMode="auto">
                    <a:xfrm>
                      <a:off x="4159" y="1636"/>
                      <a:ext cx="257" cy="14"/>
                      <a:chOff x="4159" y="1636"/>
                      <a:chExt cx="257" cy="14"/>
                    </a:xfrm>
                  </p:grpSpPr>
                  <p:sp>
                    <p:nvSpPr>
                      <p:cNvPr id="21" name="Rectangle 157"/>
                      <p:cNvSpPr>
                        <a:spLocks noChangeArrowheads="1"/>
                      </p:cNvSpPr>
                      <p:nvPr/>
                    </p:nvSpPr>
                    <p:spPr bwMode="auto">
                      <a:xfrm>
                        <a:off x="4274" y="1636"/>
                        <a:ext cx="17" cy="10"/>
                      </a:xfrm>
                      <a:prstGeom prst="rect">
                        <a:avLst/>
                      </a:prstGeom>
                      <a:solidFill>
                        <a:srgbClr val="606060"/>
                      </a:solidFill>
                      <a:ln w="12700">
                        <a:solidFill>
                          <a:srgbClr val="000000"/>
                        </a:solidFill>
                        <a:miter lim="800000"/>
                        <a:headEnd/>
                        <a:tailEnd/>
                      </a:ln>
                    </p:spPr>
                    <p:txBody>
                      <a:bodyPr wrap="none" anchor="ctr"/>
                      <a:lstStyle/>
                      <a:p>
                        <a:endParaRPr lang="en-US" sz="2000"/>
                      </a:p>
                    </p:txBody>
                  </p:sp>
                  <p:sp>
                    <p:nvSpPr>
                      <p:cNvPr id="22" name="Rectangle 158"/>
                      <p:cNvSpPr>
                        <a:spLocks noChangeArrowheads="1"/>
                      </p:cNvSpPr>
                      <p:nvPr/>
                    </p:nvSpPr>
                    <p:spPr bwMode="auto">
                      <a:xfrm>
                        <a:off x="4195" y="1644"/>
                        <a:ext cx="6" cy="6"/>
                      </a:xfrm>
                      <a:prstGeom prst="rect">
                        <a:avLst/>
                      </a:prstGeom>
                      <a:solidFill>
                        <a:srgbClr val="800000"/>
                      </a:solidFill>
                      <a:ln w="12700">
                        <a:noFill/>
                        <a:miter lim="800000"/>
                        <a:headEnd/>
                        <a:tailEnd/>
                      </a:ln>
                    </p:spPr>
                    <p:txBody>
                      <a:bodyPr wrap="none" anchor="ctr"/>
                      <a:lstStyle/>
                      <a:p>
                        <a:endParaRPr lang="en-US" sz="2000"/>
                      </a:p>
                    </p:txBody>
                  </p:sp>
                  <p:sp>
                    <p:nvSpPr>
                      <p:cNvPr id="23" name="Rectangle 159"/>
                      <p:cNvSpPr>
                        <a:spLocks noChangeArrowheads="1"/>
                      </p:cNvSpPr>
                      <p:nvPr/>
                    </p:nvSpPr>
                    <p:spPr bwMode="auto">
                      <a:xfrm>
                        <a:off x="4212" y="1644"/>
                        <a:ext cx="7" cy="6"/>
                      </a:xfrm>
                      <a:prstGeom prst="rect">
                        <a:avLst/>
                      </a:prstGeom>
                      <a:solidFill>
                        <a:srgbClr val="FF0000"/>
                      </a:solidFill>
                      <a:ln w="12700">
                        <a:noFill/>
                        <a:miter lim="800000"/>
                        <a:headEnd/>
                        <a:tailEnd/>
                      </a:ln>
                    </p:spPr>
                    <p:txBody>
                      <a:bodyPr wrap="none" anchor="ctr"/>
                      <a:lstStyle/>
                      <a:p>
                        <a:endParaRPr lang="en-US" sz="2000"/>
                      </a:p>
                    </p:txBody>
                  </p:sp>
                  <p:grpSp>
                    <p:nvGrpSpPr>
                      <p:cNvPr id="174" name="Group 160"/>
                      <p:cNvGrpSpPr>
                        <a:grpSpLocks/>
                      </p:cNvGrpSpPr>
                      <p:nvPr/>
                    </p:nvGrpSpPr>
                    <p:grpSpPr bwMode="auto">
                      <a:xfrm>
                        <a:off x="4159" y="1644"/>
                        <a:ext cx="257" cy="6"/>
                        <a:chOff x="4159" y="1644"/>
                        <a:chExt cx="257" cy="6"/>
                      </a:xfrm>
                    </p:grpSpPr>
                    <p:sp>
                      <p:nvSpPr>
                        <p:cNvPr id="25" name="Rectangle 161"/>
                        <p:cNvSpPr>
                          <a:spLocks noChangeArrowheads="1"/>
                        </p:cNvSpPr>
                        <p:nvPr/>
                      </p:nvSpPr>
                      <p:spPr bwMode="auto">
                        <a:xfrm>
                          <a:off x="4159" y="1644"/>
                          <a:ext cx="2" cy="6"/>
                        </a:xfrm>
                        <a:prstGeom prst="rect">
                          <a:avLst/>
                        </a:prstGeom>
                        <a:solidFill>
                          <a:srgbClr val="404040"/>
                        </a:solidFill>
                        <a:ln w="12700">
                          <a:noFill/>
                          <a:miter lim="800000"/>
                          <a:headEnd/>
                          <a:tailEnd/>
                        </a:ln>
                      </p:spPr>
                      <p:txBody>
                        <a:bodyPr wrap="none" anchor="ctr"/>
                        <a:lstStyle/>
                        <a:p>
                          <a:endParaRPr lang="en-US" sz="2000"/>
                        </a:p>
                      </p:txBody>
                    </p:sp>
                    <p:sp>
                      <p:nvSpPr>
                        <p:cNvPr id="26" name="Rectangle 162"/>
                        <p:cNvSpPr>
                          <a:spLocks noChangeArrowheads="1"/>
                        </p:cNvSpPr>
                        <p:nvPr/>
                      </p:nvSpPr>
                      <p:spPr bwMode="auto">
                        <a:xfrm>
                          <a:off x="4164" y="1644"/>
                          <a:ext cx="1" cy="6"/>
                        </a:xfrm>
                        <a:prstGeom prst="rect">
                          <a:avLst/>
                        </a:prstGeom>
                        <a:solidFill>
                          <a:srgbClr val="404040"/>
                        </a:solidFill>
                        <a:ln w="12700">
                          <a:noFill/>
                          <a:miter lim="800000"/>
                          <a:headEnd/>
                          <a:tailEnd/>
                        </a:ln>
                      </p:spPr>
                      <p:txBody>
                        <a:bodyPr wrap="none" anchor="ctr"/>
                        <a:lstStyle/>
                        <a:p>
                          <a:endParaRPr lang="en-US" sz="2000"/>
                        </a:p>
                      </p:txBody>
                    </p:sp>
                    <p:sp>
                      <p:nvSpPr>
                        <p:cNvPr id="27" name="Rectangle 163"/>
                        <p:cNvSpPr>
                          <a:spLocks noChangeArrowheads="1"/>
                        </p:cNvSpPr>
                        <p:nvPr/>
                      </p:nvSpPr>
                      <p:spPr bwMode="auto">
                        <a:xfrm>
                          <a:off x="4168" y="1644"/>
                          <a:ext cx="2" cy="6"/>
                        </a:xfrm>
                        <a:prstGeom prst="rect">
                          <a:avLst/>
                        </a:prstGeom>
                        <a:solidFill>
                          <a:srgbClr val="404040"/>
                        </a:solidFill>
                        <a:ln w="12700">
                          <a:noFill/>
                          <a:miter lim="800000"/>
                          <a:headEnd/>
                          <a:tailEnd/>
                        </a:ln>
                      </p:spPr>
                      <p:txBody>
                        <a:bodyPr wrap="none" anchor="ctr"/>
                        <a:lstStyle/>
                        <a:p>
                          <a:endParaRPr lang="en-US" sz="2000"/>
                        </a:p>
                      </p:txBody>
                    </p:sp>
                    <p:sp>
                      <p:nvSpPr>
                        <p:cNvPr id="28" name="Rectangle 164"/>
                        <p:cNvSpPr>
                          <a:spLocks noChangeArrowheads="1"/>
                        </p:cNvSpPr>
                        <p:nvPr/>
                      </p:nvSpPr>
                      <p:spPr bwMode="auto">
                        <a:xfrm>
                          <a:off x="4172" y="1644"/>
                          <a:ext cx="2" cy="6"/>
                        </a:xfrm>
                        <a:prstGeom prst="rect">
                          <a:avLst/>
                        </a:prstGeom>
                        <a:solidFill>
                          <a:srgbClr val="404040"/>
                        </a:solidFill>
                        <a:ln w="12700">
                          <a:noFill/>
                          <a:miter lim="800000"/>
                          <a:headEnd/>
                          <a:tailEnd/>
                        </a:ln>
                      </p:spPr>
                      <p:txBody>
                        <a:bodyPr wrap="none" anchor="ctr"/>
                        <a:lstStyle/>
                        <a:p>
                          <a:endParaRPr lang="en-US" sz="2000"/>
                        </a:p>
                      </p:txBody>
                    </p:sp>
                    <p:sp>
                      <p:nvSpPr>
                        <p:cNvPr id="29" name="Rectangle 165"/>
                        <p:cNvSpPr>
                          <a:spLocks noChangeArrowheads="1"/>
                        </p:cNvSpPr>
                        <p:nvPr/>
                      </p:nvSpPr>
                      <p:spPr bwMode="auto">
                        <a:xfrm>
                          <a:off x="4177"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0" name="Rectangle 166"/>
                        <p:cNvSpPr>
                          <a:spLocks noChangeArrowheads="1"/>
                        </p:cNvSpPr>
                        <p:nvPr/>
                      </p:nvSpPr>
                      <p:spPr bwMode="auto">
                        <a:xfrm>
                          <a:off x="4182" y="1644"/>
                          <a:ext cx="1" cy="6"/>
                        </a:xfrm>
                        <a:prstGeom prst="rect">
                          <a:avLst/>
                        </a:prstGeom>
                        <a:solidFill>
                          <a:srgbClr val="404040"/>
                        </a:solidFill>
                        <a:ln w="12700">
                          <a:noFill/>
                          <a:miter lim="800000"/>
                          <a:headEnd/>
                          <a:tailEnd/>
                        </a:ln>
                      </p:spPr>
                      <p:txBody>
                        <a:bodyPr wrap="none" anchor="ctr"/>
                        <a:lstStyle/>
                        <a:p>
                          <a:endParaRPr lang="en-US" sz="2000"/>
                        </a:p>
                      </p:txBody>
                    </p:sp>
                    <p:sp>
                      <p:nvSpPr>
                        <p:cNvPr id="31" name="Rectangle 167"/>
                        <p:cNvSpPr>
                          <a:spLocks noChangeArrowheads="1"/>
                        </p:cNvSpPr>
                        <p:nvPr/>
                      </p:nvSpPr>
                      <p:spPr bwMode="auto">
                        <a:xfrm>
                          <a:off x="4239"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2" name="Rectangle 168"/>
                        <p:cNvSpPr>
                          <a:spLocks noChangeArrowheads="1"/>
                        </p:cNvSpPr>
                        <p:nvPr/>
                      </p:nvSpPr>
                      <p:spPr bwMode="auto">
                        <a:xfrm>
                          <a:off x="4243" y="1644"/>
                          <a:ext cx="3" cy="6"/>
                        </a:xfrm>
                        <a:prstGeom prst="rect">
                          <a:avLst/>
                        </a:prstGeom>
                        <a:solidFill>
                          <a:srgbClr val="404040"/>
                        </a:solidFill>
                        <a:ln w="12700">
                          <a:noFill/>
                          <a:miter lim="800000"/>
                          <a:headEnd/>
                          <a:tailEnd/>
                        </a:ln>
                      </p:spPr>
                      <p:txBody>
                        <a:bodyPr wrap="none" anchor="ctr"/>
                        <a:lstStyle/>
                        <a:p>
                          <a:endParaRPr lang="en-US" sz="2000"/>
                        </a:p>
                      </p:txBody>
                    </p:sp>
                    <p:sp>
                      <p:nvSpPr>
                        <p:cNvPr id="33" name="Rectangle 169"/>
                        <p:cNvSpPr>
                          <a:spLocks noChangeArrowheads="1"/>
                        </p:cNvSpPr>
                        <p:nvPr/>
                      </p:nvSpPr>
                      <p:spPr bwMode="auto">
                        <a:xfrm>
                          <a:off x="4248"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4" name="Rectangle 170"/>
                        <p:cNvSpPr>
                          <a:spLocks noChangeArrowheads="1"/>
                        </p:cNvSpPr>
                        <p:nvPr/>
                      </p:nvSpPr>
                      <p:spPr bwMode="auto">
                        <a:xfrm>
                          <a:off x="4253" y="1644"/>
                          <a:ext cx="1" cy="6"/>
                        </a:xfrm>
                        <a:prstGeom prst="rect">
                          <a:avLst/>
                        </a:prstGeom>
                        <a:solidFill>
                          <a:srgbClr val="404040"/>
                        </a:solidFill>
                        <a:ln w="12700">
                          <a:noFill/>
                          <a:miter lim="800000"/>
                          <a:headEnd/>
                          <a:tailEnd/>
                        </a:ln>
                      </p:spPr>
                      <p:txBody>
                        <a:bodyPr wrap="none" anchor="ctr"/>
                        <a:lstStyle/>
                        <a:p>
                          <a:endParaRPr lang="en-US" sz="2000"/>
                        </a:p>
                      </p:txBody>
                    </p:sp>
                    <p:sp>
                      <p:nvSpPr>
                        <p:cNvPr id="35" name="Rectangle 171"/>
                        <p:cNvSpPr>
                          <a:spLocks noChangeArrowheads="1"/>
                        </p:cNvSpPr>
                        <p:nvPr/>
                      </p:nvSpPr>
                      <p:spPr bwMode="auto">
                        <a:xfrm>
                          <a:off x="4257" y="1644"/>
                          <a:ext cx="1" cy="6"/>
                        </a:xfrm>
                        <a:prstGeom prst="rect">
                          <a:avLst/>
                        </a:prstGeom>
                        <a:solidFill>
                          <a:srgbClr val="404040"/>
                        </a:solidFill>
                        <a:ln w="12700">
                          <a:noFill/>
                          <a:miter lim="800000"/>
                          <a:headEnd/>
                          <a:tailEnd/>
                        </a:ln>
                      </p:spPr>
                      <p:txBody>
                        <a:bodyPr wrap="none" anchor="ctr"/>
                        <a:lstStyle/>
                        <a:p>
                          <a:endParaRPr lang="en-US" sz="2000"/>
                        </a:p>
                      </p:txBody>
                    </p:sp>
                    <p:sp>
                      <p:nvSpPr>
                        <p:cNvPr id="36" name="Rectangle 172"/>
                        <p:cNvSpPr>
                          <a:spLocks noChangeArrowheads="1"/>
                        </p:cNvSpPr>
                        <p:nvPr/>
                      </p:nvSpPr>
                      <p:spPr bwMode="auto">
                        <a:xfrm>
                          <a:off x="4261"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7" name="Rectangle 173"/>
                        <p:cNvSpPr>
                          <a:spLocks noChangeArrowheads="1"/>
                        </p:cNvSpPr>
                        <p:nvPr/>
                      </p:nvSpPr>
                      <p:spPr bwMode="auto">
                        <a:xfrm>
                          <a:off x="426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38" name="Rectangle 174"/>
                        <p:cNvSpPr>
                          <a:spLocks noChangeArrowheads="1"/>
                        </p:cNvSpPr>
                        <p:nvPr/>
                      </p:nvSpPr>
                      <p:spPr bwMode="auto">
                        <a:xfrm>
                          <a:off x="4297" y="1644"/>
                          <a:ext cx="3" cy="6"/>
                        </a:xfrm>
                        <a:prstGeom prst="rect">
                          <a:avLst/>
                        </a:prstGeom>
                        <a:solidFill>
                          <a:srgbClr val="404040"/>
                        </a:solidFill>
                        <a:ln w="12700">
                          <a:noFill/>
                          <a:miter lim="800000"/>
                          <a:headEnd/>
                          <a:tailEnd/>
                        </a:ln>
                      </p:spPr>
                      <p:txBody>
                        <a:bodyPr wrap="none" anchor="ctr"/>
                        <a:lstStyle/>
                        <a:p>
                          <a:endParaRPr lang="en-US" sz="2000"/>
                        </a:p>
                      </p:txBody>
                    </p:sp>
                    <p:sp>
                      <p:nvSpPr>
                        <p:cNvPr id="39" name="Rectangle 175"/>
                        <p:cNvSpPr>
                          <a:spLocks noChangeArrowheads="1"/>
                        </p:cNvSpPr>
                        <p:nvPr/>
                      </p:nvSpPr>
                      <p:spPr bwMode="auto">
                        <a:xfrm>
                          <a:off x="4302" y="1644"/>
                          <a:ext cx="1" cy="6"/>
                        </a:xfrm>
                        <a:prstGeom prst="rect">
                          <a:avLst/>
                        </a:prstGeom>
                        <a:solidFill>
                          <a:srgbClr val="404040"/>
                        </a:solidFill>
                        <a:ln w="12700">
                          <a:noFill/>
                          <a:miter lim="800000"/>
                          <a:headEnd/>
                          <a:tailEnd/>
                        </a:ln>
                      </p:spPr>
                      <p:txBody>
                        <a:bodyPr wrap="none" anchor="ctr"/>
                        <a:lstStyle/>
                        <a:p>
                          <a:endParaRPr lang="en-US" sz="2000"/>
                        </a:p>
                      </p:txBody>
                    </p:sp>
                    <p:sp>
                      <p:nvSpPr>
                        <p:cNvPr id="40" name="Rectangle 176"/>
                        <p:cNvSpPr>
                          <a:spLocks noChangeArrowheads="1"/>
                        </p:cNvSpPr>
                        <p:nvPr/>
                      </p:nvSpPr>
                      <p:spPr bwMode="auto">
                        <a:xfrm>
                          <a:off x="430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1" name="Rectangle 177"/>
                        <p:cNvSpPr>
                          <a:spLocks noChangeArrowheads="1"/>
                        </p:cNvSpPr>
                        <p:nvPr/>
                      </p:nvSpPr>
                      <p:spPr bwMode="auto">
                        <a:xfrm>
                          <a:off x="4310" y="1644"/>
                          <a:ext cx="3" cy="6"/>
                        </a:xfrm>
                        <a:prstGeom prst="rect">
                          <a:avLst/>
                        </a:prstGeom>
                        <a:solidFill>
                          <a:srgbClr val="404040"/>
                        </a:solidFill>
                        <a:ln w="12700">
                          <a:noFill/>
                          <a:miter lim="800000"/>
                          <a:headEnd/>
                          <a:tailEnd/>
                        </a:ln>
                      </p:spPr>
                      <p:txBody>
                        <a:bodyPr wrap="none" anchor="ctr"/>
                        <a:lstStyle/>
                        <a:p>
                          <a:endParaRPr lang="en-US" sz="2000"/>
                        </a:p>
                      </p:txBody>
                    </p:sp>
                    <p:sp>
                      <p:nvSpPr>
                        <p:cNvPr id="42" name="Rectangle 178"/>
                        <p:cNvSpPr>
                          <a:spLocks noChangeArrowheads="1"/>
                        </p:cNvSpPr>
                        <p:nvPr/>
                      </p:nvSpPr>
                      <p:spPr bwMode="auto">
                        <a:xfrm>
                          <a:off x="4315"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3" name="Rectangle 179"/>
                        <p:cNvSpPr>
                          <a:spLocks noChangeArrowheads="1"/>
                        </p:cNvSpPr>
                        <p:nvPr/>
                      </p:nvSpPr>
                      <p:spPr bwMode="auto">
                        <a:xfrm>
                          <a:off x="432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4" name="Rectangle 180"/>
                        <p:cNvSpPr>
                          <a:spLocks noChangeArrowheads="1"/>
                        </p:cNvSpPr>
                        <p:nvPr/>
                      </p:nvSpPr>
                      <p:spPr bwMode="auto">
                        <a:xfrm>
                          <a:off x="4325" y="1644"/>
                          <a:ext cx="1" cy="6"/>
                        </a:xfrm>
                        <a:prstGeom prst="rect">
                          <a:avLst/>
                        </a:prstGeom>
                        <a:solidFill>
                          <a:srgbClr val="404040"/>
                        </a:solidFill>
                        <a:ln w="12700">
                          <a:noFill/>
                          <a:miter lim="800000"/>
                          <a:headEnd/>
                          <a:tailEnd/>
                        </a:ln>
                      </p:spPr>
                      <p:txBody>
                        <a:bodyPr wrap="none" anchor="ctr"/>
                        <a:lstStyle/>
                        <a:p>
                          <a:endParaRPr lang="en-US" sz="2000"/>
                        </a:p>
                      </p:txBody>
                    </p:sp>
                    <p:sp>
                      <p:nvSpPr>
                        <p:cNvPr id="45" name="Rectangle 181"/>
                        <p:cNvSpPr>
                          <a:spLocks noChangeArrowheads="1"/>
                        </p:cNvSpPr>
                        <p:nvPr/>
                      </p:nvSpPr>
                      <p:spPr bwMode="auto">
                        <a:xfrm>
                          <a:off x="4328" y="1644"/>
                          <a:ext cx="3" cy="6"/>
                        </a:xfrm>
                        <a:prstGeom prst="rect">
                          <a:avLst/>
                        </a:prstGeom>
                        <a:solidFill>
                          <a:srgbClr val="404040"/>
                        </a:solidFill>
                        <a:ln w="12700">
                          <a:noFill/>
                          <a:miter lim="800000"/>
                          <a:headEnd/>
                          <a:tailEnd/>
                        </a:ln>
                      </p:spPr>
                      <p:txBody>
                        <a:bodyPr wrap="none" anchor="ctr"/>
                        <a:lstStyle/>
                        <a:p>
                          <a:endParaRPr lang="en-US" sz="2000"/>
                        </a:p>
                      </p:txBody>
                    </p:sp>
                    <p:sp>
                      <p:nvSpPr>
                        <p:cNvPr id="46" name="Rectangle 182"/>
                        <p:cNvSpPr>
                          <a:spLocks noChangeArrowheads="1"/>
                        </p:cNvSpPr>
                        <p:nvPr/>
                      </p:nvSpPr>
                      <p:spPr bwMode="auto">
                        <a:xfrm>
                          <a:off x="4333"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7" name="Rectangle 183"/>
                        <p:cNvSpPr>
                          <a:spLocks noChangeArrowheads="1"/>
                        </p:cNvSpPr>
                        <p:nvPr/>
                      </p:nvSpPr>
                      <p:spPr bwMode="auto">
                        <a:xfrm>
                          <a:off x="4338" y="1644"/>
                          <a:ext cx="1" cy="6"/>
                        </a:xfrm>
                        <a:prstGeom prst="rect">
                          <a:avLst/>
                        </a:prstGeom>
                        <a:solidFill>
                          <a:srgbClr val="404040"/>
                        </a:solidFill>
                        <a:ln w="12700">
                          <a:noFill/>
                          <a:miter lim="800000"/>
                          <a:headEnd/>
                          <a:tailEnd/>
                        </a:ln>
                      </p:spPr>
                      <p:txBody>
                        <a:bodyPr wrap="none" anchor="ctr"/>
                        <a:lstStyle/>
                        <a:p>
                          <a:endParaRPr lang="en-US" sz="2000"/>
                        </a:p>
                      </p:txBody>
                    </p:sp>
                    <p:sp>
                      <p:nvSpPr>
                        <p:cNvPr id="48" name="Rectangle 184"/>
                        <p:cNvSpPr>
                          <a:spLocks noChangeArrowheads="1"/>
                        </p:cNvSpPr>
                        <p:nvPr/>
                      </p:nvSpPr>
                      <p:spPr bwMode="auto">
                        <a:xfrm>
                          <a:off x="4342" y="1644"/>
                          <a:ext cx="2" cy="6"/>
                        </a:xfrm>
                        <a:prstGeom prst="rect">
                          <a:avLst/>
                        </a:prstGeom>
                        <a:solidFill>
                          <a:srgbClr val="404040"/>
                        </a:solidFill>
                        <a:ln w="12700">
                          <a:noFill/>
                          <a:miter lim="800000"/>
                          <a:headEnd/>
                          <a:tailEnd/>
                        </a:ln>
                      </p:spPr>
                      <p:txBody>
                        <a:bodyPr wrap="none" anchor="ctr"/>
                        <a:lstStyle/>
                        <a:p>
                          <a:endParaRPr lang="en-US" sz="2000"/>
                        </a:p>
                      </p:txBody>
                    </p:sp>
                    <p:sp>
                      <p:nvSpPr>
                        <p:cNvPr id="49" name="Rectangle 185"/>
                        <p:cNvSpPr>
                          <a:spLocks noChangeArrowheads="1"/>
                        </p:cNvSpPr>
                        <p:nvPr/>
                      </p:nvSpPr>
                      <p:spPr bwMode="auto">
                        <a:xfrm>
                          <a:off x="434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0" name="Rectangle 186"/>
                        <p:cNvSpPr>
                          <a:spLocks noChangeArrowheads="1"/>
                        </p:cNvSpPr>
                        <p:nvPr/>
                      </p:nvSpPr>
                      <p:spPr bwMode="auto">
                        <a:xfrm>
                          <a:off x="4351"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1" name="Rectangle 187"/>
                        <p:cNvSpPr>
                          <a:spLocks noChangeArrowheads="1"/>
                        </p:cNvSpPr>
                        <p:nvPr/>
                      </p:nvSpPr>
                      <p:spPr bwMode="auto">
                        <a:xfrm>
                          <a:off x="4356" y="1644"/>
                          <a:ext cx="1" cy="6"/>
                        </a:xfrm>
                        <a:prstGeom prst="rect">
                          <a:avLst/>
                        </a:prstGeom>
                        <a:solidFill>
                          <a:srgbClr val="404040"/>
                        </a:solidFill>
                        <a:ln w="12700">
                          <a:noFill/>
                          <a:miter lim="800000"/>
                          <a:headEnd/>
                          <a:tailEnd/>
                        </a:ln>
                      </p:spPr>
                      <p:txBody>
                        <a:bodyPr wrap="none" anchor="ctr"/>
                        <a:lstStyle/>
                        <a:p>
                          <a:endParaRPr lang="en-US" sz="2000"/>
                        </a:p>
                      </p:txBody>
                    </p:sp>
                    <p:sp>
                      <p:nvSpPr>
                        <p:cNvPr id="52" name="Rectangle 188"/>
                        <p:cNvSpPr>
                          <a:spLocks noChangeArrowheads="1"/>
                        </p:cNvSpPr>
                        <p:nvPr/>
                      </p:nvSpPr>
                      <p:spPr bwMode="auto">
                        <a:xfrm>
                          <a:off x="436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3" name="Rectangle 189"/>
                        <p:cNvSpPr>
                          <a:spLocks noChangeArrowheads="1"/>
                        </p:cNvSpPr>
                        <p:nvPr/>
                      </p:nvSpPr>
                      <p:spPr bwMode="auto">
                        <a:xfrm>
                          <a:off x="4364" y="1644"/>
                          <a:ext cx="3" cy="6"/>
                        </a:xfrm>
                        <a:prstGeom prst="rect">
                          <a:avLst/>
                        </a:prstGeom>
                        <a:solidFill>
                          <a:srgbClr val="404040"/>
                        </a:solidFill>
                        <a:ln w="12700">
                          <a:noFill/>
                          <a:miter lim="800000"/>
                          <a:headEnd/>
                          <a:tailEnd/>
                        </a:ln>
                      </p:spPr>
                      <p:txBody>
                        <a:bodyPr wrap="none" anchor="ctr"/>
                        <a:lstStyle/>
                        <a:p>
                          <a:endParaRPr lang="en-US" sz="2000"/>
                        </a:p>
                      </p:txBody>
                    </p:sp>
                    <p:sp>
                      <p:nvSpPr>
                        <p:cNvPr id="54" name="Rectangle 190"/>
                        <p:cNvSpPr>
                          <a:spLocks noChangeArrowheads="1"/>
                        </p:cNvSpPr>
                        <p:nvPr/>
                      </p:nvSpPr>
                      <p:spPr bwMode="auto">
                        <a:xfrm>
                          <a:off x="4369"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5" name="Rectangle 191"/>
                        <p:cNvSpPr>
                          <a:spLocks noChangeArrowheads="1"/>
                        </p:cNvSpPr>
                        <p:nvPr/>
                      </p:nvSpPr>
                      <p:spPr bwMode="auto">
                        <a:xfrm>
                          <a:off x="4373" y="1644"/>
                          <a:ext cx="3" cy="6"/>
                        </a:xfrm>
                        <a:prstGeom prst="rect">
                          <a:avLst/>
                        </a:prstGeom>
                        <a:solidFill>
                          <a:srgbClr val="404040"/>
                        </a:solidFill>
                        <a:ln w="12700">
                          <a:noFill/>
                          <a:miter lim="800000"/>
                          <a:headEnd/>
                          <a:tailEnd/>
                        </a:ln>
                      </p:spPr>
                      <p:txBody>
                        <a:bodyPr wrap="none" anchor="ctr"/>
                        <a:lstStyle/>
                        <a:p>
                          <a:endParaRPr lang="en-US" sz="2000"/>
                        </a:p>
                      </p:txBody>
                    </p:sp>
                    <p:sp>
                      <p:nvSpPr>
                        <p:cNvPr id="56" name="Rectangle 192"/>
                        <p:cNvSpPr>
                          <a:spLocks noChangeArrowheads="1"/>
                        </p:cNvSpPr>
                        <p:nvPr/>
                      </p:nvSpPr>
                      <p:spPr bwMode="auto">
                        <a:xfrm>
                          <a:off x="4378"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7" name="Rectangle 193"/>
                        <p:cNvSpPr>
                          <a:spLocks noChangeArrowheads="1"/>
                        </p:cNvSpPr>
                        <p:nvPr/>
                      </p:nvSpPr>
                      <p:spPr bwMode="auto">
                        <a:xfrm>
                          <a:off x="4382" y="1644"/>
                          <a:ext cx="3" cy="6"/>
                        </a:xfrm>
                        <a:prstGeom prst="rect">
                          <a:avLst/>
                        </a:prstGeom>
                        <a:solidFill>
                          <a:srgbClr val="404040"/>
                        </a:solidFill>
                        <a:ln w="12700">
                          <a:noFill/>
                          <a:miter lim="800000"/>
                          <a:headEnd/>
                          <a:tailEnd/>
                        </a:ln>
                      </p:spPr>
                      <p:txBody>
                        <a:bodyPr wrap="none" anchor="ctr"/>
                        <a:lstStyle/>
                        <a:p>
                          <a:endParaRPr lang="en-US" sz="2000"/>
                        </a:p>
                      </p:txBody>
                    </p:sp>
                    <p:sp>
                      <p:nvSpPr>
                        <p:cNvPr id="58" name="Rectangle 194"/>
                        <p:cNvSpPr>
                          <a:spLocks noChangeArrowheads="1"/>
                        </p:cNvSpPr>
                        <p:nvPr/>
                      </p:nvSpPr>
                      <p:spPr bwMode="auto">
                        <a:xfrm>
                          <a:off x="4387" y="1644"/>
                          <a:ext cx="2" cy="6"/>
                        </a:xfrm>
                        <a:prstGeom prst="rect">
                          <a:avLst/>
                        </a:prstGeom>
                        <a:solidFill>
                          <a:srgbClr val="404040"/>
                        </a:solidFill>
                        <a:ln w="12700">
                          <a:noFill/>
                          <a:miter lim="800000"/>
                          <a:headEnd/>
                          <a:tailEnd/>
                        </a:ln>
                      </p:spPr>
                      <p:txBody>
                        <a:bodyPr wrap="none" anchor="ctr"/>
                        <a:lstStyle/>
                        <a:p>
                          <a:endParaRPr lang="en-US" sz="2000"/>
                        </a:p>
                      </p:txBody>
                    </p:sp>
                    <p:sp>
                      <p:nvSpPr>
                        <p:cNvPr id="59" name="Rectangle 195"/>
                        <p:cNvSpPr>
                          <a:spLocks noChangeArrowheads="1"/>
                        </p:cNvSpPr>
                        <p:nvPr/>
                      </p:nvSpPr>
                      <p:spPr bwMode="auto">
                        <a:xfrm>
                          <a:off x="4392" y="1644"/>
                          <a:ext cx="1" cy="6"/>
                        </a:xfrm>
                        <a:prstGeom prst="rect">
                          <a:avLst/>
                        </a:prstGeom>
                        <a:solidFill>
                          <a:srgbClr val="404040"/>
                        </a:solidFill>
                        <a:ln w="12700">
                          <a:noFill/>
                          <a:miter lim="800000"/>
                          <a:headEnd/>
                          <a:tailEnd/>
                        </a:ln>
                      </p:spPr>
                      <p:txBody>
                        <a:bodyPr wrap="none" anchor="ctr"/>
                        <a:lstStyle/>
                        <a:p>
                          <a:endParaRPr lang="en-US" sz="2000"/>
                        </a:p>
                      </p:txBody>
                    </p:sp>
                    <p:sp>
                      <p:nvSpPr>
                        <p:cNvPr id="60" name="Rectangle 196"/>
                        <p:cNvSpPr>
                          <a:spLocks noChangeArrowheads="1"/>
                        </p:cNvSpPr>
                        <p:nvPr/>
                      </p:nvSpPr>
                      <p:spPr bwMode="auto">
                        <a:xfrm>
                          <a:off x="4395" y="1644"/>
                          <a:ext cx="3" cy="6"/>
                        </a:xfrm>
                        <a:prstGeom prst="rect">
                          <a:avLst/>
                        </a:prstGeom>
                        <a:solidFill>
                          <a:srgbClr val="404040"/>
                        </a:solidFill>
                        <a:ln w="12700">
                          <a:noFill/>
                          <a:miter lim="800000"/>
                          <a:headEnd/>
                          <a:tailEnd/>
                        </a:ln>
                      </p:spPr>
                      <p:txBody>
                        <a:bodyPr wrap="none" anchor="ctr"/>
                        <a:lstStyle/>
                        <a:p>
                          <a:endParaRPr lang="en-US" sz="2000"/>
                        </a:p>
                      </p:txBody>
                    </p:sp>
                    <p:sp>
                      <p:nvSpPr>
                        <p:cNvPr id="61" name="Rectangle 197"/>
                        <p:cNvSpPr>
                          <a:spLocks noChangeArrowheads="1"/>
                        </p:cNvSpPr>
                        <p:nvPr/>
                      </p:nvSpPr>
                      <p:spPr bwMode="auto">
                        <a:xfrm>
                          <a:off x="4401"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2" name="Rectangle 198"/>
                        <p:cNvSpPr>
                          <a:spLocks noChangeArrowheads="1"/>
                        </p:cNvSpPr>
                        <p:nvPr/>
                      </p:nvSpPr>
                      <p:spPr bwMode="auto">
                        <a:xfrm>
                          <a:off x="4406" y="1644"/>
                          <a:ext cx="1" cy="6"/>
                        </a:xfrm>
                        <a:prstGeom prst="rect">
                          <a:avLst/>
                        </a:prstGeom>
                        <a:solidFill>
                          <a:srgbClr val="404040"/>
                        </a:solidFill>
                        <a:ln w="12700">
                          <a:noFill/>
                          <a:miter lim="800000"/>
                          <a:headEnd/>
                          <a:tailEnd/>
                        </a:ln>
                      </p:spPr>
                      <p:txBody>
                        <a:bodyPr wrap="none" anchor="ctr"/>
                        <a:lstStyle/>
                        <a:p>
                          <a:endParaRPr lang="en-US" sz="2000"/>
                        </a:p>
                      </p:txBody>
                    </p:sp>
                    <p:sp>
                      <p:nvSpPr>
                        <p:cNvPr id="63" name="Rectangle 199"/>
                        <p:cNvSpPr>
                          <a:spLocks noChangeArrowheads="1"/>
                        </p:cNvSpPr>
                        <p:nvPr/>
                      </p:nvSpPr>
                      <p:spPr bwMode="auto">
                        <a:xfrm>
                          <a:off x="441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4" name="Rectangle 200"/>
                        <p:cNvSpPr>
                          <a:spLocks noChangeArrowheads="1"/>
                        </p:cNvSpPr>
                        <p:nvPr/>
                      </p:nvSpPr>
                      <p:spPr bwMode="auto">
                        <a:xfrm>
                          <a:off x="4414"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5" name="Rectangle 201"/>
                        <p:cNvSpPr>
                          <a:spLocks noChangeArrowheads="1"/>
                        </p:cNvSpPr>
                        <p:nvPr/>
                      </p:nvSpPr>
                      <p:spPr bwMode="auto">
                        <a:xfrm>
                          <a:off x="4186" y="1644"/>
                          <a:ext cx="2" cy="6"/>
                        </a:xfrm>
                        <a:prstGeom prst="rect">
                          <a:avLst/>
                        </a:prstGeom>
                        <a:solidFill>
                          <a:srgbClr val="404040"/>
                        </a:solidFill>
                        <a:ln w="12700">
                          <a:noFill/>
                          <a:miter lim="800000"/>
                          <a:headEnd/>
                          <a:tailEnd/>
                        </a:ln>
                      </p:spPr>
                      <p:txBody>
                        <a:bodyPr wrap="none" anchor="ctr"/>
                        <a:lstStyle/>
                        <a:p>
                          <a:endParaRPr lang="en-US" sz="2000"/>
                        </a:p>
                      </p:txBody>
                    </p:sp>
                    <p:sp>
                      <p:nvSpPr>
                        <p:cNvPr id="66" name="Rectangle 202"/>
                        <p:cNvSpPr>
                          <a:spLocks noChangeArrowheads="1"/>
                        </p:cNvSpPr>
                        <p:nvPr/>
                      </p:nvSpPr>
                      <p:spPr bwMode="auto">
                        <a:xfrm>
                          <a:off x="4190" y="1644"/>
                          <a:ext cx="3" cy="6"/>
                        </a:xfrm>
                        <a:prstGeom prst="rect">
                          <a:avLst/>
                        </a:prstGeom>
                        <a:solidFill>
                          <a:srgbClr val="404040"/>
                        </a:solidFill>
                        <a:ln w="12700">
                          <a:noFill/>
                          <a:miter lim="800000"/>
                          <a:headEnd/>
                          <a:tailEnd/>
                        </a:ln>
                      </p:spPr>
                      <p:txBody>
                        <a:bodyPr wrap="none" anchor="ctr"/>
                        <a:lstStyle/>
                        <a:p>
                          <a:endParaRPr lang="en-US" sz="2000"/>
                        </a:p>
                      </p:txBody>
                    </p:sp>
                    <p:sp>
                      <p:nvSpPr>
                        <p:cNvPr id="67" name="Rectangle 203"/>
                        <p:cNvSpPr>
                          <a:spLocks noChangeArrowheads="1"/>
                        </p:cNvSpPr>
                        <p:nvPr/>
                      </p:nvSpPr>
                      <p:spPr bwMode="auto">
                        <a:xfrm>
                          <a:off x="4204" y="1644"/>
                          <a:ext cx="1" cy="6"/>
                        </a:xfrm>
                        <a:prstGeom prst="rect">
                          <a:avLst/>
                        </a:prstGeom>
                        <a:solidFill>
                          <a:srgbClr val="404040"/>
                        </a:solidFill>
                        <a:ln w="12700">
                          <a:noFill/>
                          <a:miter lim="800000"/>
                          <a:headEnd/>
                          <a:tailEnd/>
                        </a:ln>
                      </p:spPr>
                      <p:txBody>
                        <a:bodyPr wrap="none" anchor="ctr"/>
                        <a:lstStyle/>
                        <a:p>
                          <a:endParaRPr lang="en-US" sz="2000"/>
                        </a:p>
                      </p:txBody>
                    </p:sp>
                    <p:sp>
                      <p:nvSpPr>
                        <p:cNvPr id="68" name="Rectangle 204"/>
                        <p:cNvSpPr>
                          <a:spLocks noChangeArrowheads="1"/>
                        </p:cNvSpPr>
                        <p:nvPr/>
                      </p:nvSpPr>
                      <p:spPr bwMode="auto">
                        <a:xfrm>
                          <a:off x="4208" y="1644"/>
                          <a:ext cx="3" cy="6"/>
                        </a:xfrm>
                        <a:prstGeom prst="rect">
                          <a:avLst/>
                        </a:prstGeom>
                        <a:solidFill>
                          <a:srgbClr val="404040"/>
                        </a:solidFill>
                        <a:ln w="12700">
                          <a:noFill/>
                          <a:miter lim="800000"/>
                          <a:headEnd/>
                          <a:tailEnd/>
                        </a:ln>
                      </p:spPr>
                      <p:txBody>
                        <a:bodyPr wrap="none" anchor="ctr"/>
                        <a:lstStyle/>
                        <a:p>
                          <a:endParaRPr lang="en-US" sz="2000"/>
                        </a:p>
                      </p:txBody>
                    </p:sp>
                    <p:sp>
                      <p:nvSpPr>
                        <p:cNvPr id="69" name="Rectangle 205"/>
                        <p:cNvSpPr>
                          <a:spLocks noChangeArrowheads="1"/>
                        </p:cNvSpPr>
                        <p:nvPr/>
                      </p:nvSpPr>
                      <p:spPr bwMode="auto">
                        <a:xfrm>
                          <a:off x="4222" y="1644"/>
                          <a:ext cx="2" cy="6"/>
                        </a:xfrm>
                        <a:prstGeom prst="rect">
                          <a:avLst/>
                        </a:prstGeom>
                        <a:solidFill>
                          <a:srgbClr val="404040"/>
                        </a:solidFill>
                        <a:ln w="12700">
                          <a:noFill/>
                          <a:miter lim="800000"/>
                          <a:headEnd/>
                          <a:tailEnd/>
                        </a:ln>
                      </p:spPr>
                      <p:txBody>
                        <a:bodyPr wrap="none" anchor="ctr"/>
                        <a:lstStyle/>
                        <a:p>
                          <a:endParaRPr lang="en-US" sz="2000"/>
                        </a:p>
                      </p:txBody>
                    </p:sp>
                    <p:sp>
                      <p:nvSpPr>
                        <p:cNvPr id="70" name="Rectangle 206"/>
                        <p:cNvSpPr>
                          <a:spLocks noChangeArrowheads="1"/>
                        </p:cNvSpPr>
                        <p:nvPr/>
                      </p:nvSpPr>
                      <p:spPr bwMode="auto">
                        <a:xfrm>
                          <a:off x="4225" y="1644"/>
                          <a:ext cx="2" cy="6"/>
                        </a:xfrm>
                        <a:prstGeom prst="rect">
                          <a:avLst/>
                        </a:prstGeom>
                        <a:solidFill>
                          <a:srgbClr val="404040"/>
                        </a:solidFill>
                        <a:ln w="12700">
                          <a:noFill/>
                          <a:miter lim="800000"/>
                          <a:headEnd/>
                          <a:tailEnd/>
                        </a:ln>
                      </p:spPr>
                      <p:txBody>
                        <a:bodyPr wrap="none" anchor="ctr"/>
                        <a:lstStyle/>
                        <a:p>
                          <a:endParaRPr lang="en-US" sz="2000"/>
                        </a:p>
                      </p:txBody>
                    </p:sp>
                    <p:sp>
                      <p:nvSpPr>
                        <p:cNvPr id="71" name="Rectangle 207"/>
                        <p:cNvSpPr>
                          <a:spLocks noChangeArrowheads="1"/>
                        </p:cNvSpPr>
                        <p:nvPr/>
                      </p:nvSpPr>
                      <p:spPr bwMode="auto">
                        <a:xfrm>
                          <a:off x="4230" y="1644"/>
                          <a:ext cx="2" cy="6"/>
                        </a:xfrm>
                        <a:prstGeom prst="rect">
                          <a:avLst/>
                        </a:prstGeom>
                        <a:solidFill>
                          <a:srgbClr val="404040"/>
                        </a:solidFill>
                        <a:ln w="12700">
                          <a:noFill/>
                          <a:miter lim="800000"/>
                          <a:headEnd/>
                          <a:tailEnd/>
                        </a:ln>
                      </p:spPr>
                      <p:txBody>
                        <a:bodyPr wrap="none" anchor="ctr"/>
                        <a:lstStyle/>
                        <a:p>
                          <a:endParaRPr lang="en-US" sz="2000"/>
                        </a:p>
                      </p:txBody>
                    </p:sp>
                    <p:sp>
                      <p:nvSpPr>
                        <p:cNvPr id="72" name="Rectangle 208"/>
                        <p:cNvSpPr>
                          <a:spLocks noChangeArrowheads="1"/>
                        </p:cNvSpPr>
                        <p:nvPr/>
                      </p:nvSpPr>
                      <p:spPr bwMode="auto">
                        <a:xfrm>
                          <a:off x="4235" y="1644"/>
                          <a:ext cx="1" cy="6"/>
                        </a:xfrm>
                        <a:prstGeom prst="rect">
                          <a:avLst/>
                        </a:prstGeom>
                        <a:solidFill>
                          <a:srgbClr val="404040"/>
                        </a:solidFill>
                        <a:ln w="12700">
                          <a:noFill/>
                          <a:miter lim="800000"/>
                          <a:headEnd/>
                          <a:tailEnd/>
                        </a:ln>
                      </p:spPr>
                      <p:txBody>
                        <a:bodyPr wrap="none" anchor="ctr"/>
                        <a:lstStyle/>
                        <a:p>
                          <a:endParaRPr lang="en-US" sz="2000"/>
                        </a:p>
                      </p:txBody>
                    </p:sp>
                  </p:grpSp>
                </p:grpSp>
              </p:grpSp>
            </p:grpSp>
          </p:grpSp>
        </p:grpSp>
      </p:grpSp>
    </p:spTree>
    <p:extLst>
      <p:ext uri="{BB962C8B-B14F-4D97-AF65-F5344CB8AC3E}">
        <p14:creationId xmlns="" xmlns:p14="http://schemas.microsoft.com/office/powerpoint/2010/main" val="2871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626735" y="542142"/>
            <a:ext cx="608724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Functioning of Virtual User Generator</a:t>
            </a:r>
          </a:p>
        </p:txBody>
      </p:sp>
      <p:sp>
        <p:nvSpPr>
          <p:cNvPr id="5" name="Rectangle 4"/>
          <p:cNvSpPr/>
          <p:nvPr/>
        </p:nvSpPr>
        <p:spPr>
          <a:xfrm>
            <a:off x="5829836" y="1232027"/>
            <a:ext cx="5554915" cy="280394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b="1" dirty="0" smtClean="0">
                <a:solidFill>
                  <a:sysClr val="windowText" lastClr="000000"/>
                </a:solidFill>
              </a:rPr>
              <a:t>Virtual User </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It is not the real users. It is a tool generated user. In other words, human users are replaced by virtual users.</a:t>
            </a:r>
          </a:p>
          <a:p>
            <a:pPr>
              <a:lnSpc>
                <a:spcPct val="90000"/>
              </a:lnSpc>
            </a:pPr>
            <a:endParaRPr lang="en-US" sz="1600" dirty="0">
              <a:solidFill>
                <a:sysClr val="windowText" lastClr="000000"/>
              </a:solidFill>
            </a:endParaRPr>
          </a:p>
          <a:p>
            <a:pPr>
              <a:lnSpc>
                <a:spcPct val="90000"/>
              </a:lnSpc>
            </a:pPr>
            <a:r>
              <a:rPr lang="en-US" sz="1600" b="1" dirty="0" smtClean="0">
                <a:solidFill>
                  <a:sysClr val="windowText" lastClr="000000"/>
                </a:solidFill>
              </a:rPr>
              <a:t>Virtual User Script</a:t>
            </a:r>
          </a:p>
          <a:p>
            <a:pPr>
              <a:lnSpc>
                <a:spcPct val="90000"/>
              </a:lnSpc>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The actions performed by the human users are recorded in the form of a script. The scripts, when replayed emulate the real user performing the business actions.  </a:t>
            </a:r>
          </a:p>
          <a:p>
            <a:pPr>
              <a:lnSpc>
                <a:spcPct val="90000"/>
              </a:lnSpc>
            </a:pPr>
            <a:endParaRPr lang="en-US" sz="1600" dirty="0" smtClean="0">
              <a:solidFill>
                <a:sysClr val="windowText" lastClr="000000"/>
              </a:solidFill>
            </a:endParaRPr>
          </a:p>
          <a:p>
            <a:pPr>
              <a:lnSpc>
                <a:spcPct val="90000"/>
              </a:lnSpc>
            </a:pPr>
            <a:endParaRPr lang="en-US" sz="1600" dirty="0" smtClean="0">
              <a:solidFill>
                <a:sysClr val="windowText" lastClr="000000"/>
              </a:solidFill>
            </a:endParaRPr>
          </a:p>
        </p:txBody>
      </p:sp>
    </p:spTree>
    <p:extLst>
      <p:ext uri="{BB962C8B-B14F-4D97-AF65-F5344CB8AC3E}">
        <p14:creationId xmlns="" xmlns:p14="http://schemas.microsoft.com/office/powerpoint/2010/main" val="13543408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516376" y="526377"/>
            <a:ext cx="608724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Functioning of Virtual User Generator</a:t>
            </a:r>
          </a:p>
        </p:txBody>
      </p:sp>
      <p:sp>
        <p:nvSpPr>
          <p:cNvPr id="5" name="Rectangle 4"/>
          <p:cNvSpPr/>
          <p:nvPr/>
        </p:nvSpPr>
        <p:spPr>
          <a:xfrm>
            <a:off x="5924429" y="1368242"/>
            <a:ext cx="5554915" cy="236818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1600" dirty="0" smtClean="0">
                <a:solidFill>
                  <a:sysClr val="windowText" lastClr="000000"/>
                </a:solidFill>
              </a:rPr>
              <a:t>Each Virtual user script will always have 3 default transactions.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Vuser_init: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Actions: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Vuser_end:</a:t>
            </a:r>
          </a:p>
        </p:txBody>
      </p:sp>
    </p:spTree>
    <p:extLst>
      <p:ext uri="{BB962C8B-B14F-4D97-AF65-F5344CB8AC3E}">
        <p14:creationId xmlns="" xmlns:p14="http://schemas.microsoft.com/office/powerpoint/2010/main" val="13771885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1"/>
            <a:ext cx="7498679" cy="584775"/>
          </a:xfrm>
          <a:prstGeom prst="rect">
            <a:avLst/>
          </a:prstGeom>
          <a:solidFill>
            <a:schemeClr val="lt1"/>
          </a:solidFill>
        </p:spPr>
        <p:txBody>
          <a:bodyPr wrap="square" rtlCol="0">
            <a:spAutoFit/>
          </a:bodyPr>
          <a:lstStyle/>
          <a:p>
            <a:pPr algn="ctr"/>
            <a:r>
              <a:rPr lang="en-US" sz="3200" b="1" dirty="0" smtClean="0">
                <a:solidFill>
                  <a:srgbClr val="4AAF80"/>
                </a:solidFill>
                <a:latin typeface="Calibri (Headings)"/>
              </a:rPr>
              <a:t>Steps to Create a Script in VUGEN</a:t>
            </a:r>
            <a:endParaRPr lang="en-US" sz="3200" b="1" dirty="0">
              <a:solidFill>
                <a:srgbClr val="4AAF80"/>
              </a:solidFill>
              <a:latin typeface="Calibri (Headings)"/>
            </a:endParaRPr>
          </a:p>
        </p:txBody>
      </p:sp>
    </p:spTree>
    <p:extLst>
      <p:ext uri="{BB962C8B-B14F-4D97-AF65-F5344CB8AC3E}">
        <p14:creationId xmlns="" xmlns:p14="http://schemas.microsoft.com/office/powerpoint/2010/main" val="24994250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024654" y="139386"/>
            <a:ext cx="42970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Steps to Create a Script </a:t>
            </a:r>
          </a:p>
        </p:txBody>
      </p:sp>
      <p:sp>
        <p:nvSpPr>
          <p:cNvPr id="5" name="Rectangle 4"/>
          <p:cNvSpPr/>
          <p:nvPr/>
        </p:nvSpPr>
        <p:spPr>
          <a:xfrm>
            <a:off x="6096000" y="1252838"/>
            <a:ext cx="5554915" cy="1902487"/>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Understand the AUT</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Record various transactions using VUGEN</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Enhance the script</a:t>
            </a:r>
          </a:p>
          <a:p>
            <a:pPr marL="285750" indent="-285750">
              <a:lnSpc>
                <a:spcPct val="90000"/>
              </a:lnSpc>
              <a:buFont typeface="Arial" panose="020B0604020202020204" pitchFamily="34" charset="0"/>
              <a:buChar char="•"/>
            </a:pPr>
            <a:endParaRPr lang="en-US" sz="1600" dirty="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Play back to make sure there are no issues with the script</a:t>
            </a:r>
          </a:p>
        </p:txBody>
      </p:sp>
    </p:spTree>
    <p:extLst>
      <p:ext uri="{BB962C8B-B14F-4D97-AF65-F5344CB8AC3E}">
        <p14:creationId xmlns="" xmlns:p14="http://schemas.microsoft.com/office/powerpoint/2010/main" val="31300712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Protocol Advisor</a:t>
            </a:r>
          </a:p>
        </p:txBody>
      </p:sp>
    </p:spTree>
    <p:extLst>
      <p:ext uri="{BB962C8B-B14F-4D97-AF65-F5344CB8AC3E}">
        <p14:creationId xmlns="" xmlns:p14="http://schemas.microsoft.com/office/powerpoint/2010/main" val="1671337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38721" y="1076260"/>
            <a:ext cx="9740900" cy="4867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003366"/>
              </a:buClr>
              <a:buFont typeface="Wingdings" pitchFamily="2" charset="2"/>
              <a:buChar char="§"/>
            </a:pPr>
            <a:endParaRPr lang="en-US" sz="2000" b="0" u="none" dirty="0">
              <a:solidFill>
                <a:srgbClr val="080808"/>
              </a:solidFill>
              <a:latin typeface="+mn-lt"/>
            </a:endParaRPr>
          </a:p>
        </p:txBody>
      </p:sp>
      <p:sp>
        <p:nvSpPr>
          <p:cNvPr id="7" name="Title 6"/>
          <p:cNvSpPr>
            <a:spLocks noGrp="1"/>
          </p:cNvSpPr>
          <p:nvPr>
            <p:ph type="title"/>
          </p:nvPr>
        </p:nvSpPr>
        <p:spPr/>
        <p:txBody>
          <a:bodyPr/>
          <a:lstStyle/>
          <a:p>
            <a:r>
              <a:rPr lang="en-US" dirty="0" smtClean="0"/>
              <a:t>Types of users</a:t>
            </a:r>
            <a:endParaRPr lang="en-US" dirty="0"/>
          </a:p>
        </p:txBody>
      </p:sp>
      <p:sp>
        <p:nvSpPr>
          <p:cNvPr id="2" name="Content Placeholder 1"/>
          <p:cNvSpPr>
            <a:spLocks noGrp="1"/>
          </p:cNvSpPr>
          <p:nvPr>
            <p:ph idx="1"/>
          </p:nvPr>
        </p:nvSpPr>
        <p:spPr/>
        <p:txBody>
          <a:bodyPr>
            <a:normAutofit lnSpcReduction="10000"/>
          </a:bodyPr>
          <a:lstStyle/>
          <a:p>
            <a:pPr marL="342900" indent="-342900">
              <a:buFont typeface="Wingdings" pitchFamily="2" charset="2"/>
              <a:buChar char="§"/>
            </a:pPr>
            <a:r>
              <a:rPr lang="en-US" sz="2400" dirty="0" smtClean="0"/>
              <a:t>User Base (100000) </a:t>
            </a:r>
            <a:r>
              <a:rPr lang="en-US" sz="2400" dirty="0" smtClean="0">
                <a:sym typeface="Wingdings" pitchFamily="2" charset="2"/>
              </a:rPr>
              <a:t> registered</a:t>
            </a:r>
            <a:endParaRPr lang="en-US" sz="2400" dirty="0" smtClean="0"/>
          </a:p>
          <a:p>
            <a:pPr marL="342900" indent="-342900">
              <a:buFont typeface="Wingdings" pitchFamily="2" charset="2"/>
              <a:buChar char="§"/>
            </a:pPr>
            <a:r>
              <a:rPr lang="en-US" sz="2400" dirty="0" smtClean="0"/>
              <a:t>Application Users / Online users (100) (90 +10)</a:t>
            </a:r>
          </a:p>
          <a:p>
            <a:pPr marL="342900" indent="-342900">
              <a:buFont typeface="Wingdings" pitchFamily="2" charset="2"/>
              <a:buChar char="§"/>
            </a:pPr>
            <a:r>
              <a:rPr lang="en-US" sz="2400" dirty="0" smtClean="0"/>
              <a:t>Concurrent users (10)</a:t>
            </a:r>
            <a:endParaRPr lang="en-US" sz="2400" dirty="0"/>
          </a:p>
          <a:p>
            <a:pPr>
              <a:spcBef>
                <a:spcPct val="0"/>
              </a:spcBef>
              <a:buNone/>
            </a:pPr>
            <a:endParaRPr lang="en-US" sz="3900" dirty="0" smtClean="0">
              <a:solidFill>
                <a:schemeClr val="accent1"/>
              </a:solidFill>
              <a:latin typeface="+mj-lt"/>
              <a:ea typeface="+mj-ea"/>
              <a:cs typeface="+mj-cs"/>
            </a:endParaRPr>
          </a:p>
          <a:p>
            <a:pPr>
              <a:spcBef>
                <a:spcPct val="0"/>
              </a:spcBef>
              <a:buNone/>
            </a:pPr>
            <a:endParaRPr lang="en-US" sz="3900" dirty="0" smtClean="0">
              <a:solidFill>
                <a:schemeClr val="accent1"/>
              </a:solidFill>
              <a:latin typeface="+mj-lt"/>
              <a:ea typeface="+mj-ea"/>
              <a:cs typeface="+mj-cs"/>
            </a:endParaRPr>
          </a:p>
          <a:p>
            <a:pPr>
              <a:spcBef>
                <a:spcPct val="0"/>
              </a:spcBef>
              <a:buNone/>
            </a:pPr>
            <a:r>
              <a:rPr lang="en-US" sz="3900" dirty="0" smtClean="0">
                <a:solidFill>
                  <a:schemeClr val="accent1"/>
                </a:solidFill>
                <a:latin typeface="+mj-lt"/>
                <a:ea typeface="+mj-ea"/>
                <a:cs typeface="+mj-cs"/>
              </a:rPr>
              <a:t>Key Facts</a:t>
            </a:r>
          </a:p>
          <a:p>
            <a:pPr>
              <a:buFont typeface="Wingdings" pitchFamily="2" charset="2"/>
              <a:buChar char="§"/>
            </a:pPr>
            <a:r>
              <a:rPr lang="en-US" sz="2400" dirty="0" smtClean="0"/>
              <a:t>Number </a:t>
            </a:r>
            <a:r>
              <a:rPr lang="en-US" sz="2400" dirty="0"/>
              <a:t>of concurrent users is not same as the number of application users</a:t>
            </a:r>
          </a:p>
        </p:txBody>
      </p:sp>
    </p:spTree>
    <p:extLst>
      <p:ext uri="{BB962C8B-B14F-4D97-AF65-F5344CB8AC3E}">
        <p14:creationId xmlns:p14="http://schemas.microsoft.com/office/powerpoint/2010/main" xmlns="" val="282913586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353838" y="163770"/>
            <a:ext cx="42970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Protocol Advisor</a:t>
            </a:r>
          </a:p>
        </p:txBody>
      </p:sp>
      <p:sp>
        <p:nvSpPr>
          <p:cNvPr id="5" name="Rectangle 4"/>
          <p:cNvSpPr/>
          <p:nvPr/>
        </p:nvSpPr>
        <p:spPr>
          <a:xfrm>
            <a:off x="6096000" y="1252836"/>
            <a:ext cx="5554915" cy="2278640"/>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Select Record &gt; Protocol Advisor &gt; Analyze Application.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Try to walk through a variety of business processes to make sure that your results are comprehensive. Click Finish Analyzing to end the analysis and display the results.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As per the results, select the protocol and create a new Vuser Script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18234536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71</a:t>
            </a:fld>
            <a:endParaRPr lang="en-US" dirty="0"/>
          </a:p>
        </p:txBody>
      </p:sp>
      <p:pic>
        <p:nvPicPr>
          <p:cNvPr id="7" name="Picture 6"/>
          <p:cNvPicPr/>
          <p:nvPr/>
        </p:nvPicPr>
        <p:blipFill>
          <a:blip r:embed="rId3"/>
          <a:stretch>
            <a:fillRect/>
          </a:stretch>
        </p:blipFill>
        <p:spPr>
          <a:xfrm>
            <a:off x="508000" y="814919"/>
            <a:ext cx="6502400" cy="4950883"/>
          </a:xfrm>
          <a:prstGeom prst="rect">
            <a:avLst/>
          </a:prstGeom>
        </p:spPr>
      </p:pic>
      <p:pic>
        <p:nvPicPr>
          <p:cNvPr id="8" name="Picture 7"/>
          <p:cNvPicPr/>
          <p:nvPr/>
        </p:nvPicPr>
        <p:blipFill>
          <a:blip r:embed="rId4"/>
          <a:stretch>
            <a:fillRect/>
          </a:stretch>
        </p:blipFill>
        <p:spPr>
          <a:xfrm>
            <a:off x="4470400" y="1066800"/>
            <a:ext cx="7162800" cy="3987800"/>
          </a:xfrm>
          <a:prstGeom prst="rect">
            <a:avLst/>
          </a:prstGeom>
        </p:spPr>
      </p:pic>
      <p:pic>
        <p:nvPicPr>
          <p:cNvPr id="9" name="Picture 8"/>
          <p:cNvPicPr/>
          <p:nvPr/>
        </p:nvPicPr>
        <p:blipFill>
          <a:blip r:embed="rId5"/>
          <a:stretch>
            <a:fillRect/>
          </a:stretch>
        </p:blipFill>
        <p:spPr>
          <a:xfrm>
            <a:off x="8610600" y="5245101"/>
            <a:ext cx="2870200" cy="622300"/>
          </a:xfrm>
          <a:prstGeom prst="rect">
            <a:avLst/>
          </a:prstGeom>
        </p:spPr>
      </p:pic>
    </p:spTree>
    <p:extLst>
      <p:ext uri="{BB962C8B-B14F-4D97-AF65-F5344CB8AC3E}">
        <p14:creationId xmlns="" xmlns:p14="http://schemas.microsoft.com/office/powerpoint/2010/main" val="34935951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59571" y="2424117"/>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Recording Options</a:t>
            </a:r>
          </a:p>
        </p:txBody>
      </p:sp>
    </p:spTree>
    <p:extLst>
      <p:ext uri="{BB962C8B-B14F-4D97-AF65-F5344CB8AC3E}">
        <p14:creationId xmlns="" xmlns:p14="http://schemas.microsoft.com/office/powerpoint/2010/main" val="34101482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266572" y="479080"/>
            <a:ext cx="440010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Recording Options</a:t>
            </a:r>
          </a:p>
        </p:txBody>
      </p:sp>
      <p:sp>
        <p:nvSpPr>
          <p:cNvPr id="5" name="Rectangle 4"/>
          <p:cNvSpPr/>
          <p:nvPr/>
        </p:nvSpPr>
        <p:spPr>
          <a:xfrm>
            <a:off x="6096000" y="1252836"/>
            <a:ext cx="5554915" cy="3435074"/>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b="1" dirty="0" smtClean="0">
                <a:solidFill>
                  <a:sysClr val="windowText" lastClr="000000"/>
                </a:solidFill>
              </a:rPr>
              <a:t>General</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Recording</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Script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Protocol</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Code Generation</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b="1" dirty="0" smtClean="0">
                <a:solidFill>
                  <a:sysClr val="windowText" lastClr="000000"/>
                </a:solidFill>
              </a:rPr>
              <a:t>Correlations</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Configuration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p:txBody>
      </p:sp>
    </p:spTree>
    <p:extLst>
      <p:ext uri="{BB962C8B-B14F-4D97-AF65-F5344CB8AC3E}">
        <p14:creationId xmlns="" xmlns:p14="http://schemas.microsoft.com/office/powerpoint/2010/main" val="15679483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74</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r>
              <a:rPr lang="en-US" sz="2800" dirty="0"/>
              <a:t>Recording </a:t>
            </a:r>
            <a:r>
              <a:rPr lang="en-US" sz="2800" dirty="0" smtClean="0"/>
              <a:t>Options</a:t>
            </a:r>
            <a:endParaRPr lang="en-US" sz="2800" dirty="0"/>
          </a:p>
        </p:txBody>
      </p:sp>
      <p:pic>
        <p:nvPicPr>
          <p:cNvPr id="3" name="Picture 2"/>
          <p:cNvPicPr>
            <a:picLocks noChangeAspect="1"/>
          </p:cNvPicPr>
          <p:nvPr/>
        </p:nvPicPr>
        <p:blipFill>
          <a:blip r:embed="rId3"/>
          <a:stretch>
            <a:fillRect/>
          </a:stretch>
        </p:blipFill>
        <p:spPr>
          <a:xfrm>
            <a:off x="2225358" y="1034260"/>
            <a:ext cx="7210025" cy="2754599"/>
          </a:xfrm>
          <a:prstGeom prst="rect">
            <a:avLst/>
          </a:prstGeom>
        </p:spPr>
      </p:pic>
      <p:sp>
        <p:nvSpPr>
          <p:cNvPr id="5" name="TextBox 4"/>
          <p:cNvSpPr txBox="1"/>
          <p:nvPr/>
        </p:nvSpPr>
        <p:spPr>
          <a:xfrm>
            <a:off x="1394713" y="3960266"/>
            <a:ext cx="9253576" cy="2308324"/>
          </a:xfrm>
          <a:prstGeom prst="rect">
            <a:avLst/>
          </a:prstGeom>
          <a:noFill/>
        </p:spPr>
        <p:txBody>
          <a:bodyPr wrap="square" rtlCol="0">
            <a:spAutoFit/>
          </a:bodyPr>
          <a:lstStyle/>
          <a:p>
            <a:pPr marL="285744" indent="-285744">
              <a:buFont typeface="Wingdings" pitchFamily="2" charset="2"/>
              <a:buChar char="ü"/>
            </a:pPr>
            <a:r>
              <a:rPr lang="en-US" dirty="0"/>
              <a:t>Automatically close any application process when </a:t>
            </a:r>
            <a:r>
              <a:rPr lang="en-US" dirty="0" err="1"/>
              <a:t>VuGen</a:t>
            </a:r>
            <a:r>
              <a:rPr lang="en-US" dirty="0"/>
              <a:t> stops recording</a:t>
            </a:r>
          </a:p>
          <a:p>
            <a:pPr marL="285744" indent="-285744">
              <a:buFont typeface="Wingdings" pitchFamily="2" charset="2"/>
              <a:buChar char="ü"/>
            </a:pPr>
            <a:r>
              <a:rPr lang="en-US" dirty="0"/>
              <a:t>When End Transaction is inserted during recording time, automatically insert </a:t>
            </a:r>
            <a:r>
              <a:rPr lang="en-US" dirty="0" err="1" smtClean="0"/>
              <a:t>lr_think_time</a:t>
            </a:r>
            <a:r>
              <a:rPr lang="en-US" dirty="0" smtClean="0"/>
              <a:t> </a:t>
            </a:r>
            <a:r>
              <a:rPr lang="en-US" dirty="0"/>
              <a:t>in the script</a:t>
            </a:r>
          </a:p>
          <a:p>
            <a:pPr marL="285744" indent="-285744">
              <a:buFont typeface="Wingdings" pitchFamily="2" charset="2"/>
              <a:buChar char="ü"/>
            </a:pPr>
            <a:r>
              <a:rPr lang="en-US" dirty="0"/>
              <a:t>Generate recorded event logs in event viewer of the system</a:t>
            </a:r>
          </a:p>
          <a:p>
            <a:pPr marL="285744" indent="-285744">
              <a:buFont typeface="Wingdings" pitchFamily="2" charset="2"/>
              <a:buChar char="ü"/>
            </a:pPr>
            <a:r>
              <a:rPr lang="en-US" dirty="0"/>
              <a:t>During recording, if user is pausing for more that 2 seconds, then auto generate </a:t>
            </a:r>
            <a:r>
              <a:rPr lang="en-US" dirty="0" err="1"/>
              <a:t>lr_think_time</a:t>
            </a:r>
            <a:r>
              <a:rPr lang="en-US" dirty="0"/>
              <a:t>(&lt;actual think time duration&gt;).</a:t>
            </a:r>
          </a:p>
          <a:p>
            <a:pPr marL="285732" indent="-285744">
              <a:buFont typeface="Wingdings" pitchFamily="2" charset="2"/>
              <a:buChar char="ü"/>
            </a:pPr>
            <a:r>
              <a:rPr lang="en-US" dirty="0"/>
              <a:t>If actual pause during recording is less than 2 seconds, ignore think time</a:t>
            </a:r>
          </a:p>
          <a:p>
            <a:pPr marL="285744" indent="-285744">
              <a:buFont typeface="Wingdings" pitchFamily="2" charset="2"/>
              <a:buChar char="ü"/>
            </a:pPr>
            <a:r>
              <a:rPr lang="en-US" dirty="0"/>
              <a:t>Maximum number of lines of code that can be stored in one </a:t>
            </a:r>
            <a:r>
              <a:rPr lang="en-US" dirty="0" err="1"/>
              <a:t>action.c</a:t>
            </a:r>
            <a:r>
              <a:rPr lang="en-US" dirty="0"/>
              <a:t> file</a:t>
            </a:r>
          </a:p>
        </p:txBody>
      </p:sp>
    </p:spTree>
    <p:extLst>
      <p:ext uri="{BB962C8B-B14F-4D97-AF65-F5344CB8AC3E}">
        <p14:creationId xmlns="" xmlns:p14="http://schemas.microsoft.com/office/powerpoint/2010/main" val="1877834129"/>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75</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r>
              <a:rPr lang="en-US" sz="2800" dirty="0"/>
              <a:t>Recording Options </a:t>
            </a:r>
          </a:p>
        </p:txBody>
      </p:sp>
      <p:sp>
        <p:nvSpPr>
          <p:cNvPr id="5" name="TextBox 4"/>
          <p:cNvSpPr txBox="1"/>
          <p:nvPr/>
        </p:nvSpPr>
        <p:spPr>
          <a:xfrm>
            <a:off x="1394713" y="3960267"/>
            <a:ext cx="9253576" cy="369332"/>
          </a:xfrm>
          <a:prstGeom prst="rect">
            <a:avLst/>
          </a:prstGeom>
          <a:noFill/>
        </p:spPr>
        <p:txBody>
          <a:bodyPr wrap="square" rtlCol="0">
            <a:spAutoFit/>
          </a:bodyPr>
          <a:lstStyle/>
          <a:p>
            <a:pPr marL="285744" indent="-285744">
              <a:buFont typeface="Arial" panose="020B0604020202020204" pitchFamily="34" charset="0"/>
              <a:buChar char="•"/>
            </a:pPr>
            <a:r>
              <a:rPr lang="en-US" dirty="0"/>
              <a:t>General – Protocol option shows all the protocols chosen for the recording of the script</a:t>
            </a:r>
          </a:p>
        </p:txBody>
      </p:sp>
      <p:pic>
        <p:nvPicPr>
          <p:cNvPr id="2" name="Picture 1"/>
          <p:cNvPicPr>
            <a:picLocks noChangeAspect="1"/>
          </p:cNvPicPr>
          <p:nvPr/>
        </p:nvPicPr>
        <p:blipFill>
          <a:blip r:embed="rId3"/>
          <a:stretch>
            <a:fillRect/>
          </a:stretch>
        </p:blipFill>
        <p:spPr>
          <a:xfrm>
            <a:off x="3802177" y="870956"/>
            <a:ext cx="4438651" cy="2752725"/>
          </a:xfrm>
          <a:prstGeom prst="rect">
            <a:avLst/>
          </a:prstGeom>
        </p:spPr>
      </p:pic>
    </p:spTree>
    <p:extLst>
      <p:ext uri="{BB962C8B-B14F-4D97-AF65-F5344CB8AC3E}">
        <p14:creationId xmlns="" xmlns:p14="http://schemas.microsoft.com/office/powerpoint/2010/main" val="323998339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76</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pPr algn="r"/>
            <a:r>
              <a:rPr lang="en-US" sz="2800" dirty="0"/>
              <a:t>Recording Options </a:t>
            </a:r>
          </a:p>
        </p:txBody>
      </p:sp>
      <p:sp>
        <p:nvSpPr>
          <p:cNvPr id="5" name="TextBox 4"/>
          <p:cNvSpPr txBox="1"/>
          <p:nvPr/>
        </p:nvSpPr>
        <p:spPr>
          <a:xfrm>
            <a:off x="1143001" y="3808477"/>
            <a:ext cx="9810280" cy="2554545"/>
          </a:xfrm>
          <a:prstGeom prst="rect">
            <a:avLst/>
          </a:prstGeom>
          <a:noFill/>
        </p:spPr>
        <p:txBody>
          <a:bodyPr wrap="square" rtlCol="0">
            <a:spAutoFit/>
          </a:bodyPr>
          <a:lstStyle/>
          <a:p>
            <a:pPr marL="285744" indent="-285744">
              <a:buFont typeface="Arial" panose="020B0604020202020204" pitchFamily="34" charset="0"/>
              <a:buChar char="•"/>
            </a:pPr>
            <a:r>
              <a:rPr lang="en-US" sz="1600" dirty="0"/>
              <a:t>General – Recording has two options</a:t>
            </a:r>
          </a:p>
          <a:p>
            <a:pPr marL="742932" lvl="1" indent="-285744">
              <a:buFont typeface="Arial" panose="020B0604020202020204" pitchFamily="34" charset="0"/>
              <a:buChar char="•"/>
            </a:pPr>
            <a:r>
              <a:rPr lang="en-US" sz="1600" dirty="0"/>
              <a:t>HTML Based Script </a:t>
            </a:r>
          </a:p>
          <a:p>
            <a:pPr marL="1200121" lvl="2" indent="-285744">
              <a:buFont typeface="Arial" panose="020B0604020202020204" pitchFamily="34" charset="0"/>
              <a:buChar char="•"/>
            </a:pPr>
            <a:r>
              <a:rPr lang="en-US" sz="1600" dirty="0"/>
              <a:t>Generates steps for each user action. </a:t>
            </a:r>
          </a:p>
          <a:p>
            <a:pPr marL="1200121" lvl="2" indent="-285744">
              <a:buFont typeface="Arial" panose="020B0604020202020204" pitchFamily="34" charset="0"/>
              <a:buChar char="•"/>
            </a:pPr>
            <a:r>
              <a:rPr lang="en-US" sz="1600" dirty="0"/>
              <a:t>The script size is small</a:t>
            </a:r>
          </a:p>
          <a:p>
            <a:pPr marL="1200121" lvl="2" indent="-285744">
              <a:buFont typeface="Arial" panose="020B0604020202020204" pitchFamily="34" charset="0"/>
              <a:buChar char="•"/>
            </a:pPr>
            <a:r>
              <a:rPr lang="en-US" sz="1600" dirty="0"/>
              <a:t>Preferable when we are interested in measuring entire page load time</a:t>
            </a:r>
          </a:p>
          <a:p>
            <a:pPr marL="742932" lvl="1" indent="-285744">
              <a:buFont typeface="Arial" panose="020B0604020202020204" pitchFamily="34" charset="0"/>
              <a:buChar char="•"/>
            </a:pPr>
            <a:r>
              <a:rPr lang="en-US" sz="1600" dirty="0"/>
              <a:t>URL Based Script</a:t>
            </a:r>
          </a:p>
          <a:p>
            <a:pPr marL="1200121" lvl="2" indent="-285744">
              <a:buFont typeface="Arial" panose="020B0604020202020204" pitchFamily="34" charset="0"/>
              <a:buChar char="•"/>
            </a:pPr>
            <a:r>
              <a:rPr lang="en-US" sz="1600" dirty="0"/>
              <a:t>Records all requests and resources from the sever</a:t>
            </a:r>
          </a:p>
          <a:p>
            <a:pPr marL="1200121" lvl="2" indent="-285744">
              <a:buFont typeface="Arial" panose="020B0604020202020204" pitchFamily="34" charset="0"/>
              <a:buChar char="•"/>
            </a:pPr>
            <a:r>
              <a:rPr lang="en-US" sz="1600" dirty="0"/>
              <a:t>Script size is larger</a:t>
            </a:r>
          </a:p>
          <a:p>
            <a:pPr marL="1200121" lvl="2" indent="-285744">
              <a:buFont typeface="Arial" panose="020B0604020202020204" pitchFamily="34" charset="0"/>
              <a:buChar char="•"/>
            </a:pPr>
            <a:r>
              <a:rPr lang="en-US" sz="1600" dirty="0"/>
              <a:t>Preferred when we want to measure individual page components (resources, non resources) load times</a:t>
            </a:r>
          </a:p>
        </p:txBody>
      </p:sp>
      <p:pic>
        <p:nvPicPr>
          <p:cNvPr id="3" name="Picture 2"/>
          <p:cNvPicPr>
            <a:picLocks noChangeAspect="1"/>
          </p:cNvPicPr>
          <p:nvPr/>
        </p:nvPicPr>
        <p:blipFill>
          <a:blip r:embed="rId3"/>
          <a:stretch>
            <a:fillRect/>
          </a:stretch>
        </p:blipFill>
        <p:spPr>
          <a:xfrm>
            <a:off x="5377305" y="1092350"/>
            <a:ext cx="5715000" cy="2924175"/>
          </a:xfrm>
          <a:prstGeom prst="rect">
            <a:avLst/>
          </a:prstGeom>
        </p:spPr>
      </p:pic>
    </p:spTree>
    <p:extLst>
      <p:ext uri="{BB962C8B-B14F-4D97-AF65-F5344CB8AC3E}">
        <p14:creationId xmlns="" xmlns:p14="http://schemas.microsoft.com/office/powerpoint/2010/main" val="338952555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77</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pPr algn="r"/>
            <a:r>
              <a:rPr lang="en-US" sz="2800" dirty="0"/>
              <a:t>Recording </a:t>
            </a:r>
            <a:r>
              <a:rPr lang="en-US" sz="2800" dirty="0" smtClean="0"/>
              <a:t>Options</a:t>
            </a:r>
            <a:endParaRPr lang="en-US" sz="2800" dirty="0"/>
          </a:p>
        </p:txBody>
      </p:sp>
      <p:sp>
        <p:nvSpPr>
          <p:cNvPr id="5" name="TextBox 4"/>
          <p:cNvSpPr txBox="1"/>
          <p:nvPr/>
        </p:nvSpPr>
        <p:spPr>
          <a:xfrm>
            <a:off x="1394713" y="3960266"/>
            <a:ext cx="9253576" cy="1754326"/>
          </a:xfrm>
          <a:prstGeom prst="rect">
            <a:avLst/>
          </a:prstGeom>
          <a:noFill/>
        </p:spPr>
        <p:txBody>
          <a:bodyPr wrap="square" rtlCol="0">
            <a:spAutoFit/>
          </a:bodyPr>
          <a:lstStyle/>
          <a:p>
            <a:pPr marL="285744" indent="-285744">
              <a:buFont typeface="Arial" panose="020B0604020202020204" pitchFamily="34" charset="0"/>
              <a:buChar char="•"/>
            </a:pPr>
            <a:r>
              <a:rPr lang="en-US" dirty="0"/>
              <a:t>Network – Port Mapping is used to configure the port setting for capturing user actions</a:t>
            </a:r>
          </a:p>
          <a:p>
            <a:pPr marL="742932" lvl="1" indent="-285744">
              <a:buFont typeface="Arial" panose="020B0604020202020204" pitchFamily="34" charset="0"/>
              <a:buChar char="•"/>
            </a:pPr>
            <a:r>
              <a:rPr lang="en-US" dirty="0"/>
              <a:t>Three options available</a:t>
            </a:r>
          </a:p>
          <a:p>
            <a:pPr marL="1200121" lvl="2" indent="-285744">
              <a:buFont typeface="Arial" panose="020B0604020202020204" pitchFamily="34" charset="0"/>
              <a:buChar char="•"/>
            </a:pPr>
            <a:r>
              <a:rPr lang="en-US" dirty="0"/>
              <a:t>Socket level data</a:t>
            </a:r>
          </a:p>
          <a:p>
            <a:pPr marL="1200121" lvl="2" indent="-285744">
              <a:buFont typeface="Arial" panose="020B0604020202020204" pitchFamily="34" charset="0"/>
              <a:buChar char="•"/>
            </a:pPr>
            <a:r>
              <a:rPr lang="en-US" dirty="0" err="1"/>
              <a:t>WinInet</a:t>
            </a:r>
            <a:r>
              <a:rPr lang="en-US" dirty="0"/>
              <a:t> level data</a:t>
            </a:r>
          </a:p>
          <a:p>
            <a:pPr marL="1200121" lvl="2" indent="-285744">
              <a:buFont typeface="Arial" panose="020B0604020202020204" pitchFamily="34" charset="0"/>
              <a:buChar char="•"/>
            </a:pPr>
            <a:r>
              <a:rPr lang="en-US" dirty="0"/>
              <a:t>Socket level and </a:t>
            </a:r>
            <a:r>
              <a:rPr lang="en-US" dirty="0" err="1"/>
              <a:t>WinInet</a:t>
            </a:r>
            <a:r>
              <a:rPr lang="en-US" dirty="0"/>
              <a:t> level data</a:t>
            </a:r>
          </a:p>
        </p:txBody>
      </p:sp>
      <p:pic>
        <p:nvPicPr>
          <p:cNvPr id="3" name="Picture 2"/>
          <p:cNvPicPr>
            <a:picLocks noChangeAspect="1"/>
          </p:cNvPicPr>
          <p:nvPr/>
        </p:nvPicPr>
        <p:blipFill>
          <a:blip r:embed="rId3"/>
          <a:stretch>
            <a:fillRect/>
          </a:stretch>
        </p:blipFill>
        <p:spPr>
          <a:xfrm>
            <a:off x="3480009" y="1202708"/>
            <a:ext cx="5553075" cy="2733675"/>
          </a:xfrm>
          <a:prstGeom prst="rect">
            <a:avLst/>
          </a:prstGeom>
        </p:spPr>
      </p:pic>
    </p:spTree>
    <p:extLst>
      <p:ext uri="{BB962C8B-B14F-4D97-AF65-F5344CB8AC3E}">
        <p14:creationId xmlns="" xmlns:p14="http://schemas.microsoft.com/office/powerpoint/2010/main" val="269617391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5"/>
          <p:cNvSpPr>
            <a:spLocks noChangeArrowheads="1"/>
          </p:cNvSpPr>
          <p:nvPr/>
        </p:nvSpPr>
        <p:spPr bwMode="auto">
          <a:xfrm>
            <a:off x="7330813" y="1211263"/>
            <a:ext cx="3317479" cy="472152"/>
          </a:xfrm>
          <a:prstGeom prst="rect">
            <a:avLst/>
          </a:prstGeom>
          <a:noFill/>
          <a:ln w="9525">
            <a:noFill/>
            <a:miter lim="800000"/>
            <a:headEnd/>
            <a:tailEnd/>
          </a:ln>
        </p:spPr>
        <p:txBody>
          <a:bodyPr/>
          <a:lstStyle/>
          <a:p>
            <a:pPr>
              <a:spcBef>
                <a:spcPct val="65000"/>
              </a:spcBef>
              <a:spcAft>
                <a:spcPct val="20000"/>
              </a:spcAft>
              <a:buClr>
                <a:schemeClr val="tx2">
                  <a:lumMod val="60000"/>
                  <a:lumOff val="40000"/>
                </a:schemeClr>
              </a:buClr>
              <a:buSzPct val="80000"/>
            </a:pPr>
            <a:endParaRPr lang="en-US" sz="2000" dirty="0"/>
          </a:p>
        </p:txBody>
      </p:sp>
      <p:sp>
        <p:nvSpPr>
          <p:cNvPr id="23" name="Slide Number Placeholder 3"/>
          <p:cNvSpPr>
            <a:spLocks noGrp="1"/>
          </p:cNvSpPr>
          <p:nvPr>
            <p:ph type="sldNum" sz="quarter" idx="12"/>
          </p:nvPr>
        </p:nvSpPr>
        <p:spPr/>
        <p:txBody>
          <a:bodyPr/>
          <a:lstStyle/>
          <a:p>
            <a:pPr>
              <a:defRPr/>
            </a:pPr>
            <a:fld id="{F1A79B45-7427-4852-B606-3178A1782149}" type="slidenum">
              <a:rPr lang="en-US" smtClean="0"/>
              <a:pPr>
                <a:defRPr/>
              </a:pPr>
              <a:t>78</a:t>
            </a:fld>
            <a:endParaRPr lang="en-US" dirty="0"/>
          </a:p>
        </p:txBody>
      </p:sp>
      <p:sp>
        <p:nvSpPr>
          <p:cNvPr id="4" name="Title 1"/>
          <p:cNvSpPr>
            <a:spLocks noGrp="1"/>
          </p:cNvSpPr>
          <p:nvPr>
            <p:ph type="title" idx="4294967295"/>
          </p:nvPr>
        </p:nvSpPr>
        <p:spPr>
          <a:xfrm>
            <a:off x="0" y="609600"/>
            <a:ext cx="8596313" cy="1320800"/>
          </a:xfrm>
        </p:spPr>
        <p:txBody>
          <a:bodyPr>
            <a:normAutofit/>
          </a:bodyPr>
          <a:lstStyle/>
          <a:p>
            <a:pPr algn="r"/>
            <a:r>
              <a:rPr lang="en-US" sz="2800" dirty="0"/>
              <a:t>Recording </a:t>
            </a:r>
            <a:r>
              <a:rPr lang="en-US" sz="2800" dirty="0" smtClean="0"/>
              <a:t>script using </a:t>
            </a:r>
            <a:r>
              <a:rPr lang="en-US" sz="2800" dirty="0" err="1" smtClean="0"/>
              <a:t>Vugen</a:t>
            </a:r>
            <a:endParaRPr lang="en-US" sz="2800" dirty="0"/>
          </a:p>
        </p:txBody>
      </p:sp>
      <p:pic>
        <p:nvPicPr>
          <p:cNvPr id="1026" name="Picture 2" descr="VUGen_SS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62385" y="1120437"/>
            <a:ext cx="8044871" cy="4933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9028253" y="2616458"/>
            <a:ext cx="4190035" cy="369332"/>
          </a:xfrm>
          <a:prstGeom prst="rect">
            <a:avLst/>
          </a:prstGeom>
          <a:noFill/>
        </p:spPr>
        <p:txBody>
          <a:bodyPr wrap="square" rtlCol="0">
            <a:spAutoFit/>
          </a:bodyPr>
          <a:lstStyle/>
          <a:p>
            <a:r>
              <a:rPr lang="en-US" dirty="0" smtClean="0"/>
              <a:t>Emulate the user actions</a:t>
            </a:r>
            <a:endParaRPr lang="en-US" dirty="0"/>
          </a:p>
        </p:txBody>
      </p:sp>
    </p:spTree>
    <p:extLst>
      <p:ext uri="{BB962C8B-B14F-4D97-AF65-F5344CB8AC3E}">
        <p14:creationId xmlns="" xmlns:p14="http://schemas.microsoft.com/office/powerpoint/2010/main" val="1093139584"/>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79</a:t>
            </a:fld>
            <a:endParaRPr lang="en-US" dirty="0"/>
          </a:p>
        </p:txBody>
      </p:sp>
      <p:sp>
        <p:nvSpPr>
          <p:cNvPr id="7" name="Title 1"/>
          <p:cNvSpPr>
            <a:spLocks noGrp="1"/>
          </p:cNvSpPr>
          <p:nvPr>
            <p:ph type="title" idx="4294967295"/>
          </p:nvPr>
        </p:nvSpPr>
        <p:spPr>
          <a:xfrm>
            <a:off x="0" y="609600"/>
            <a:ext cx="8596313" cy="1320800"/>
          </a:xfrm>
        </p:spPr>
        <p:txBody>
          <a:bodyPr>
            <a:normAutofit/>
          </a:bodyPr>
          <a:lstStyle/>
          <a:p>
            <a:pPr algn="r"/>
            <a:r>
              <a:rPr lang="en-US" sz="2800" dirty="0" smtClean="0"/>
              <a:t>Recording script using </a:t>
            </a:r>
            <a:r>
              <a:rPr lang="en-US" sz="2800" dirty="0" err="1" smtClean="0"/>
              <a:t>Vugen</a:t>
            </a:r>
            <a:endParaRPr lang="en-US" sz="2800" dirty="0"/>
          </a:p>
        </p:txBody>
      </p:sp>
      <p:pic>
        <p:nvPicPr>
          <p:cNvPr id="6" name="Picture 5"/>
          <p:cNvPicPr>
            <a:picLocks noChangeAspect="1"/>
          </p:cNvPicPr>
          <p:nvPr/>
        </p:nvPicPr>
        <p:blipFill>
          <a:blip r:embed="rId3"/>
          <a:stretch>
            <a:fillRect/>
          </a:stretch>
        </p:blipFill>
        <p:spPr>
          <a:xfrm>
            <a:off x="2121944" y="1038174"/>
            <a:ext cx="7004837" cy="5234489"/>
          </a:xfrm>
          <a:prstGeom prst="rect">
            <a:avLst/>
          </a:prstGeom>
        </p:spPr>
      </p:pic>
      <p:sp>
        <p:nvSpPr>
          <p:cNvPr id="8" name="TextBox 7"/>
          <p:cNvSpPr txBox="1"/>
          <p:nvPr/>
        </p:nvSpPr>
        <p:spPr>
          <a:xfrm>
            <a:off x="9514391" y="1759352"/>
            <a:ext cx="1689904" cy="923330"/>
          </a:xfrm>
          <a:prstGeom prst="rect">
            <a:avLst/>
          </a:prstGeom>
          <a:noFill/>
        </p:spPr>
        <p:txBody>
          <a:bodyPr wrap="square" rtlCol="0">
            <a:spAutoFit/>
          </a:bodyPr>
          <a:lstStyle/>
          <a:p>
            <a:r>
              <a:rPr lang="en-US" dirty="0" smtClean="0"/>
              <a:t>Script created after recording ends</a:t>
            </a:r>
            <a:endParaRPr lang="en-US" dirty="0"/>
          </a:p>
        </p:txBody>
      </p:sp>
    </p:spTree>
    <p:extLst>
      <p:ext uri="{BB962C8B-B14F-4D97-AF65-F5344CB8AC3E}">
        <p14:creationId xmlns="" xmlns:p14="http://schemas.microsoft.com/office/powerpoint/2010/main" val="3947798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dirty="0" smtClean="0"/>
              <a:t>Performance testing tools and protocols</a:t>
            </a:r>
            <a:endParaRPr lang="en-US" dirty="0"/>
          </a:p>
        </p:txBody>
      </p:sp>
      <p:pic>
        <p:nvPicPr>
          <p:cNvPr id="30723" name="Picture 1200"/>
          <p:cNvPicPr>
            <a:picLocks noChangeAspect="1" noChangeArrowheads="1"/>
          </p:cNvPicPr>
          <p:nvPr/>
        </p:nvPicPr>
        <p:blipFill>
          <a:blip r:embed="rId2" cstate="print"/>
          <a:srcRect/>
          <a:stretch>
            <a:fillRect/>
          </a:stretch>
        </p:blipFill>
        <p:spPr bwMode="auto">
          <a:xfrm>
            <a:off x="1358444" y="1233282"/>
            <a:ext cx="7162800" cy="5235575"/>
          </a:xfrm>
          <a:prstGeom prst="rect">
            <a:avLst/>
          </a:prstGeom>
          <a:noFill/>
          <a:ln w="9525">
            <a:noFill/>
            <a:miter lim="800000"/>
            <a:headEnd/>
            <a:tailEnd/>
          </a:ln>
        </p:spPr>
      </p:pic>
      <p:sp>
        <p:nvSpPr>
          <p:cNvPr id="5" name="Slide Number Placeholder 3"/>
          <p:cNvSpPr txBox="1">
            <a:spLocks noGrp="1"/>
          </p:cNvSpPr>
          <p:nvPr/>
        </p:nvSpPr>
        <p:spPr bwMode="auto">
          <a:xfrm>
            <a:off x="5603637" y="6477002"/>
            <a:ext cx="773723" cy="476251"/>
          </a:xfrm>
          <a:prstGeom prst="rect">
            <a:avLst/>
          </a:prstGeom>
          <a:noFill/>
          <a:ln>
            <a:miter lim="800000"/>
            <a:headEnd/>
            <a:tailEnd/>
          </a:ln>
          <a:effectLst>
            <a:outerShdw dist="17961" dir="2700000" algn="ctr" rotWithShape="0">
              <a:schemeClr val="tx1"/>
            </a:outerShdw>
          </a:effectLst>
        </p:spPr>
        <p:txBody>
          <a:bodyPr/>
          <a:lstStyle/>
          <a:p>
            <a:pPr algn="ctr">
              <a:defRPr/>
            </a:pPr>
            <a:fld id="{00F58D3A-0B02-4298-8E1E-DB07F3E73121}" type="slidenum">
              <a:rPr lang="en-US" sz="2400">
                <a:solidFill>
                  <a:schemeClr val="bg1"/>
                </a:solidFill>
                <a:latin typeface="Arial" charset="0"/>
              </a:rPr>
              <a:pPr algn="ctr">
                <a:defRPr/>
              </a:pPr>
              <a:t>8</a:t>
            </a:fld>
            <a:endParaRPr lang="en-US" sz="2400">
              <a:solidFill>
                <a:schemeClr val="bg1"/>
              </a:solidFill>
              <a:latin typeface="Arial" charset="0"/>
            </a:endParaRPr>
          </a:p>
        </p:txBody>
      </p:sp>
    </p:spTree>
    <p:extLst>
      <p:ext uri="{BB962C8B-B14F-4D97-AF65-F5344CB8AC3E}">
        <p14:creationId xmlns="" xmlns:p14="http://schemas.microsoft.com/office/powerpoint/2010/main" val="22380965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0"/>
            <a:ext cx="7498679" cy="1077218"/>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HTML Based Script Vs URL Based Script</a:t>
            </a:r>
          </a:p>
        </p:txBody>
      </p:sp>
    </p:spTree>
    <p:extLst>
      <p:ext uri="{BB962C8B-B14F-4D97-AF65-F5344CB8AC3E}">
        <p14:creationId xmlns="" xmlns:p14="http://schemas.microsoft.com/office/powerpoint/2010/main" val="27300825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5121796" y="479080"/>
            <a:ext cx="671830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HTML Based Script Vs URL Based Script</a:t>
            </a:r>
          </a:p>
        </p:txBody>
      </p:sp>
      <p:graphicFrame>
        <p:nvGraphicFramePr>
          <p:cNvPr id="6" name="Table 5"/>
          <p:cNvGraphicFramePr>
            <a:graphicFrameLocks noGrp="1"/>
          </p:cNvGraphicFramePr>
          <p:nvPr>
            <p:extLst>
              <p:ext uri="{D42A27DB-BD31-4B8C-83A1-F6EECF244321}">
                <p14:modId xmlns="" xmlns:p14="http://schemas.microsoft.com/office/powerpoint/2010/main" val="2319765323"/>
              </p:ext>
            </p:extLst>
          </p:nvPr>
        </p:nvGraphicFramePr>
        <p:xfrm>
          <a:off x="6190594" y="1705681"/>
          <a:ext cx="5554914" cy="2031413"/>
        </p:xfrm>
        <a:graphic>
          <a:graphicData uri="http://schemas.openxmlformats.org/drawingml/2006/table">
            <a:tbl>
              <a:tblPr/>
              <a:tblGrid>
                <a:gridCol w="2720751">
                  <a:extLst>
                    <a:ext uri="{9D8B030D-6E8A-4147-A177-3AD203B41FA5}">
                      <a16:colId xmlns="" xmlns:a16="http://schemas.microsoft.com/office/drawing/2014/main" val="20000"/>
                    </a:ext>
                  </a:extLst>
                </a:gridCol>
                <a:gridCol w="2834163">
                  <a:extLst>
                    <a:ext uri="{9D8B030D-6E8A-4147-A177-3AD203B41FA5}">
                      <a16:colId xmlns="" xmlns:a16="http://schemas.microsoft.com/office/drawing/2014/main" val="20001"/>
                    </a:ext>
                  </a:extLst>
                </a:gridCol>
              </a:tblGrid>
              <a:tr h="372684">
                <a:tc>
                  <a:txBody>
                    <a:bodyPr/>
                    <a:lstStyle/>
                    <a:p>
                      <a:pPr algn="ctr" fontAlgn="b"/>
                      <a:r>
                        <a:rPr lang="en-US" sz="1600" b="1" i="0" u="none" strike="noStrike" dirty="0">
                          <a:solidFill>
                            <a:srgbClr val="000000"/>
                          </a:solidFill>
                          <a:latin typeface="+mn-lt"/>
                        </a:rPr>
                        <a:t>HTML Based </a:t>
                      </a:r>
                      <a:r>
                        <a:rPr lang="en-US" sz="1600" b="1" i="0" u="none" strike="noStrike" dirty="0" smtClean="0">
                          <a:solidFill>
                            <a:srgbClr val="000000"/>
                          </a:solidFill>
                          <a:latin typeface="+mn-lt"/>
                        </a:rPr>
                        <a:t>Script</a:t>
                      </a:r>
                      <a:endParaRPr lang="en-US" sz="1600" b="1" i="0" u="none" strike="noStrike" dirty="0">
                        <a:solidFill>
                          <a:srgbClr val="000000"/>
                        </a:solidFill>
                        <a:latin typeface="+mn-lt"/>
                      </a:endParaRP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solidFill>
                      <a:srgbClr val="38AB85"/>
                    </a:solidFill>
                  </a:tcPr>
                </a:tc>
                <a:tc>
                  <a:txBody>
                    <a:bodyPr/>
                    <a:lstStyle/>
                    <a:p>
                      <a:pPr algn="ctr" fontAlgn="b"/>
                      <a:r>
                        <a:rPr lang="en-US" sz="1600" b="1" i="0" u="none" strike="noStrike" dirty="0">
                          <a:solidFill>
                            <a:srgbClr val="000000"/>
                          </a:solidFill>
                          <a:latin typeface="+mn-lt"/>
                        </a:rPr>
                        <a:t>URL Based Script</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solidFill>
                      <a:srgbClr val="38AB85"/>
                    </a:solidFill>
                  </a:tcPr>
                </a:tc>
                <a:extLst>
                  <a:ext uri="{0D108BD9-81ED-4DB2-BD59-A6C34878D82A}">
                    <a16:rowId xmlns="" xmlns:a16="http://schemas.microsoft.com/office/drawing/2014/main" val="10000"/>
                  </a:ext>
                </a:extLst>
              </a:tr>
              <a:tr h="411741">
                <a:tc>
                  <a:txBody>
                    <a:bodyPr/>
                    <a:lstStyle/>
                    <a:p>
                      <a:pPr algn="ctr" fontAlgn="b"/>
                      <a:r>
                        <a:rPr lang="en-US" sz="1600" b="0" i="0" u="none" strike="noStrike" dirty="0">
                          <a:solidFill>
                            <a:srgbClr val="000000"/>
                          </a:solidFill>
                          <a:latin typeface="+mn-lt"/>
                        </a:rPr>
                        <a:t>The script size is small</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n-lt"/>
                        </a:rPr>
                        <a:t>Script size is larger</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extLst>
                  <a:ext uri="{0D108BD9-81ED-4DB2-BD59-A6C34878D82A}">
                    <a16:rowId xmlns="" xmlns:a16="http://schemas.microsoft.com/office/drawing/2014/main" val="10001"/>
                  </a:ext>
                </a:extLst>
              </a:tr>
              <a:tr h="1246988">
                <a:tc>
                  <a:txBody>
                    <a:bodyPr/>
                    <a:lstStyle/>
                    <a:p>
                      <a:pPr algn="ctr" fontAlgn="b"/>
                      <a:r>
                        <a:rPr lang="en-US" sz="1600" b="0" i="0" u="none" strike="noStrike" dirty="0">
                          <a:solidFill>
                            <a:srgbClr val="000000"/>
                          </a:solidFill>
                          <a:latin typeface="+mn-lt"/>
                        </a:rPr>
                        <a:t>Preferable when we are interested in measuring entire page load time</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n-lt"/>
                        </a:rPr>
                        <a:t>Preferred when we want to measure individual page components (resources, non resources) load times</a:t>
                      </a:r>
                    </a:p>
                  </a:txBody>
                  <a:tcPr marL="9379" marR="9379" marT="9378" marB="0" anchor="ctr">
                    <a:lnL w="12700" cap="flat" cmpd="sng" algn="ctr">
                      <a:solidFill>
                        <a:srgbClr val="38AB85"/>
                      </a:solidFill>
                      <a:prstDash val="solid"/>
                      <a:round/>
                      <a:headEnd type="none" w="med" len="med"/>
                      <a:tailEnd type="none" w="med" len="med"/>
                    </a:lnL>
                    <a:lnR w="12700" cap="flat" cmpd="sng" algn="ctr">
                      <a:solidFill>
                        <a:srgbClr val="38AB85"/>
                      </a:solidFill>
                      <a:prstDash val="solid"/>
                      <a:round/>
                      <a:headEnd type="none" w="med" len="med"/>
                      <a:tailEnd type="none" w="med" len="med"/>
                    </a:lnR>
                    <a:lnT w="12700" cap="flat" cmpd="sng" algn="ctr">
                      <a:solidFill>
                        <a:srgbClr val="38AB85"/>
                      </a:solidFill>
                      <a:prstDash val="solid"/>
                      <a:round/>
                      <a:headEnd type="none" w="med" len="med"/>
                      <a:tailEnd type="none" w="med" len="med"/>
                    </a:lnT>
                    <a:lnB w="12700" cap="flat" cmpd="sng" algn="ctr">
                      <a:solidFill>
                        <a:srgbClr val="38AB85"/>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13008732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Transactions</a:t>
            </a:r>
          </a:p>
        </p:txBody>
      </p:sp>
    </p:spTree>
    <p:extLst>
      <p:ext uri="{BB962C8B-B14F-4D97-AF65-F5344CB8AC3E}">
        <p14:creationId xmlns="" xmlns:p14="http://schemas.microsoft.com/office/powerpoint/2010/main" val="2665057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738872" y="684032"/>
            <a:ext cx="397510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dirty="0">
                <a:latin typeface="Calibri (Headings)"/>
              </a:rPr>
              <a:t>Transactions</a:t>
            </a:r>
          </a:p>
        </p:txBody>
      </p:sp>
      <p:sp>
        <p:nvSpPr>
          <p:cNvPr id="5" name="Rectangle 4"/>
          <p:cNvSpPr/>
          <p:nvPr/>
        </p:nvSpPr>
        <p:spPr>
          <a:xfrm>
            <a:off x="6269421" y="1599678"/>
            <a:ext cx="5554915" cy="121990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Transactions measures the system performance resulting from one or more user actions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Only means of measuring application response time and transaction pass/fail count </a:t>
            </a:r>
          </a:p>
        </p:txBody>
      </p:sp>
    </p:spTree>
    <p:extLst>
      <p:ext uri="{BB962C8B-B14F-4D97-AF65-F5344CB8AC3E}">
        <p14:creationId xmlns="" xmlns:p14="http://schemas.microsoft.com/office/powerpoint/2010/main" val="21705905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r>
              <a:rPr lang="en-US" u="none" dirty="0" smtClean="0"/>
              <a:t>34</a:t>
            </a:r>
            <a:endParaRPr lang="en-US" u="none" dirty="0"/>
          </a:p>
        </p:txBody>
      </p:sp>
      <p:sp>
        <p:nvSpPr>
          <p:cNvPr id="13315" name="Rectangle 2"/>
          <p:cNvSpPr>
            <a:spLocks noGrp="1" noChangeArrowheads="1"/>
          </p:cNvSpPr>
          <p:nvPr>
            <p:ph type="title" idx="4294967295"/>
          </p:nvPr>
        </p:nvSpPr>
        <p:spPr>
          <a:xfrm>
            <a:off x="0" y="609600"/>
            <a:ext cx="8596313" cy="1320800"/>
          </a:xfrm>
        </p:spPr>
        <p:txBody>
          <a:bodyPr/>
          <a:lstStyle/>
          <a:p>
            <a:pPr algn="r"/>
            <a:r>
              <a:rPr lang="en-US" sz="2800" dirty="0" smtClean="0">
                <a:solidFill>
                  <a:schemeClr val="tx1"/>
                </a:solidFill>
                <a:latin typeface="Calibri (Headings)"/>
              </a:rPr>
              <a:t>Inserting</a:t>
            </a:r>
            <a:r>
              <a:rPr lang="en-US" dirty="0" smtClean="0"/>
              <a:t> </a:t>
            </a:r>
            <a:r>
              <a:rPr lang="en-US" sz="2800" dirty="0" smtClean="0">
                <a:solidFill>
                  <a:schemeClr val="tx1"/>
                </a:solidFill>
                <a:latin typeface="Calibri (Headings)"/>
              </a:rPr>
              <a:t>transactions</a:t>
            </a:r>
          </a:p>
        </p:txBody>
      </p:sp>
      <p:pic>
        <p:nvPicPr>
          <p:cNvPr id="51244" name="Picture 44" descr="C:\Users\vaishnavi_s04\Desktop\PC\transaction.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03971" y="1367972"/>
            <a:ext cx="8040031" cy="439782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p:nvPr/>
        </p:nvPicPr>
        <p:blipFill>
          <a:blip r:embed="rId4"/>
          <a:stretch>
            <a:fillRect/>
          </a:stretch>
        </p:blipFill>
        <p:spPr>
          <a:xfrm>
            <a:off x="4727811" y="2176346"/>
            <a:ext cx="6101292" cy="508000"/>
          </a:xfrm>
          <a:prstGeom prst="rect">
            <a:avLst/>
          </a:prstGeom>
        </p:spPr>
      </p:pic>
      <p:pic>
        <p:nvPicPr>
          <p:cNvPr id="8" name="Picture 7"/>
          <p:cNvPicPr/>
          <p:nvPr/>
        </p:nvPicPr>
        <p:blipFill>
          <a:blip r:embed="rId5"/>
          <a:stretch>
            <a:fillRect/>
          </a:stretch>
        </p:blipFill>
        <p:spPr>
          <a:xfrm>
            <a:off x="5738608" y="4262669"/>
            <a:ext cx="5740400" cy="457200"/>
          </a:xfrm>
          <a:prstGeom prst="rect">
            <a:avLst/>
          </a:prstGeom>
        </p:spPr>
      </p:pic>
    </p:spTree>
    <p:extLst>
      <p:ext uri="{BB962C8B-B14F-4D97-AF65-F5344CB8AC3E}">
        <p14:creationId xmlns="" xmlns:p14="http://schemas.microsoft.com/office/powerpoint/2010/main" val="3675782859"/>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Think Time</a:t>
            </a:r>
          </a:p>
        </p:txBody>
      </p:sp>
    </p:spTree>
    <p:extLst>
      <p:ext uri="{BB962C8B-B14F-4D97-AF65-F5344CB8AC3E}">
        <p14:creationId xmlns="" xmlns:p14="http://schemas.microsoft.com/office/powerpoint/2010/main" val="342346382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770402" y="463315"/>
            <a:ext cx="397510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Think Time</a:t>
            </a:r>
          </a:p>
        </p:txBody>
      </p:sp>
      <p:sp>
        <p:nvSpPr>
          <p:cNvPr id="5" name="Rectangle 4"/>
          <p:cNvSpPr/>
          <p:nvPr/>
        </p:nvSpPr>
        <p:spPr>
          <a:xfrm>
            <a:off x="6206359" y="1552381"/>
            <a:ext cx="5554915" cy="121990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The delay caused by the user between two subsequent requests is called think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Inserted automatically by VuGen during recording depending upon the Recording Options</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38097967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B24EB29-36DF-4F10-9581-64B03F9D6B77}" type="slidenum">
              <a:rPr lang="en-US" smtClean="0"/>
              <a:pPr>
                <a:defRPr/>
              </a:pPr>
              <a:t>87</a:t>
            </a:fld>
            <a:endParaRPr lang="en-US"/>
          </a:p>
        </p:txBody>
      </p:sp>
      <p:pic>
        <p:nvPicPr>
          <p:cNvPr id="5" name="Content Placeholder 4"/>
          <p:cNvPicPr>
            <a:picLocks noGrp="1" noChangeAspect="1"/>
          </p:cNvPicPr>
          <p:nvPr>
            <p:ph idx="4294967295"/>
          </p:nvPr>
        </p:nvPicPr>
        <p:blipFill>
          <a:blip r:embed="rId3">
            <a:extLst>
              <a:ext uri="{28A0092B-C50C-407E-A947-70E740481C1C}">
                <a14:useLocalDpi xmlns="" xmlns:a14="http://schemas.microsoft.com/office/drawing/2010/main" val="0"/>
              </a:ext>
            </a:extLst>
          </a:blip>
          <a:stretch>
            <a:fillRect/>
          </a:stretch>
        </p:blipFill>
        <p:spPr>
          <a:xfrm>
            <a:off x="0" y="2259013"/>
            <a:ext cx="7162800" cy="3686175"/>
          </a:xfrm>
          <a:effectLst>
            <a:softEdge rad="31750"/>
          </a:effectLst>
        </p:spPr>
      </p:pic>
      <p:sp>
        <p:nvSpPr>
          <p:cNvPr id="13" name="TextBox 12"/>
          <p:cNvSpPr txBox="1"/>
          <p:nvPr/>
        </p:nvSpPr>
        <p:spPr>
          <a:xfrm>
            <a:off x="1390511" y="1830741"/>
            <a:ext cx="4879392" cy="2154436"/>
          </a:xfrm>
          <a:prstGeom prst="rect">
            <a:avLst/>
          </a:prstGeom>
          <a:noFill/>
        </p:spPr>
        <p:txBody>
          <a:bodyPr wrap="square" rtlCol="0">
            <a:spAutoFit/>
          </a:bodyPr>
          <a:lstStyle/>
          <a:p>
            <a:pPr marL="342891" indent="-342891">
              <a:spcBef>
                <a:spcPct val="65000"/>
              </a:spcBef>
              <a:spcAft>
                <a:spcPct val="20000"/>
              </a:spcAft>
              <a:buClr>
                <a:schemeClr val="tx1"/>
              </a:buClr>
              <a:buSzPct val="80000"/>
              <a:buFont typeface="Arial" pitchFamily="34" charset="0"/>
              <a:buChar char="•"/>
            </a:pPr>
            <a:r>
              <a:rPr lang="en-US" sz="2000" dirty="0">
                <a:cs typeface="Calibri" pitchFamily="34" charset="0"/>
              </a:rPr>
              <a:t>Inserted automatically by VuGen during recording</a:t>
            </a:r>
          </a:p>
          <a:p>
            <a:pPr marL="342891" indent="-342891">
              <a:spcBef>
                <a:spcPct val="65000"/>
              </a:spcBef>
              <a:spcAft>
                <a:spcPct val="20000"/>
              </a:spcAft>
              <a:buClr>
                <a:schemeClr val="tx1"/>
              </a:buClr>
              <a:buSzPct val="80000"/>
              <a:buFont typeface="Arial" pitchFamily="34" charset="0"/>
              <a:buChar char="•"/>
            </a:pPr>
            <a:r>
              <a:rPr lang="en-US" sz="2000" dirty="0" smtClean="0">
                <a:cs typeface="Calibri" pitchFamily="34" charset="0"/>
              </a:rPr>
              <a:t>Think time settings can be customized as needed using run-time settings</a:t>
            </a:r>
            <a:endParaRPr lang="en-US" sz="2000" dirty="0">
              <a:cs typeface="Calibri" pitchFamily="34" charset="0"/>
            </a:endParaRPr>
          </a:p>
          <a:p>
            <a:pPr>
              <a:spcBef>
                <a:spcPct val="65000"/>
              </a:spcBef>
              <a:spcAft>
                <a:spcPct val="20000"/>
              </a:spcAft>
              <a:buClr>
                <a:schemeClr val="tx1"/>
              </a:buClr>
              <a:buSzPct val="80000"/>
            </a:pPr>
            <a:endParaRPr lang="en-US" sz="2000" dirty="0">
              <a:cs typeface="Calibri" pitchFamily="34" charset="0"/>
            </a:endParaRPr>
          </a:p>
        </p:txBody>
      </p:sp>
      <p:sp>
        <p:nvSpPr>
          <p:cNvPr id="7" name="Title 2"/>
          <p:cNvSpPr txBox="1">
            <a:spLocks/>
          </p:cNvSpPr>
          <p:nvPr/>
        </p:nvSpPr>
        <p:spPr>
          <a:xfrm>
            <a:off x="7991120" y="542142"/>
            <a:ext cx="397510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Think Time</a:t>
            </a:r>
          </a:p>
        </p:txBody>
      </p:sp>
    </p:spTree>
    <p:extLst>
      <p:ext uri="{BB962C8B-B14F-4D97-AF65-F5344CB8AC3E}">
        <p14:creationId xmlns="" xmlns:p14="http://schemas.microsoft.com/office/powerpoint/2010/main" val="19065569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Comments</a:t>
            </a:r>
          </a:p>
        </p:txBody>
      </p:sp>
    </p:spTree>
    <p:extLst>
      <p:ext uri="{BB962C8B-B14F-4D97-AF65-F5344CB8AC3E}">
        <p14:creationId xmlns="" xmlns:p14="http://schemas.microsoft.com/office/powerpoint/2010/main" val="16860354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691576" y="605204"/>
            <a:ext cx="397510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Comments</a:t>
            </a:r>
          </a:p>
        </p:txBody>
      </p:sp>
      <p:sp>
        <p:nvSpPr>
          <p:cNvPr id="5" name="Rectangle 4"/>
          <p:cNvSpPr/>
          <p:nvPr/>
        </p:nvSpPr>
        <p:spPr>
          <a:xfrm>
            <a:off x="6111765" y="1457788"/>
            <a:ext cx="5554915" cy="1928246"/>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A comment can be added to provide additional information on the script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For inserting comments use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 ……..*/</a:t>
            </a:r>
          </a:p>
        </p:txBody>
      </p:sp>
    </p:spTree>
    <p:extLst>
      <p:ext uri="{BB962C8B-B14F-4D97-AF65-F5344CB8AC3E}">
        <p14:creationId xmlns="" xmlns:p14="http://schemas.microsoft.com/office/powerpoint/2010/main" val="3440665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ctrTitle"/>
          </p:nvPr>
        </p:nvSpPr>
        <p:spPr/>
        <p:txBody>
          <a:bodyPr>
            <a:noAutofit/>
          </a:bodyPr>
          <a:lstStyle/>
          <a:p>
            <a:pPr algn="ctr" eaLnBrk="1" hangingPunct="1"/>
            <a:r>
              <a:rPr lang="en-US" sz="6600" dirty="0"/>
              <a:t>What is </a:t>
            </a:r>
            <a:r>
              <a:rPr lang="en-US" sz="6600" dirty="0" smtClean="0"/>
              <a:t>Architecture</a:t>
            </a:r>
            <a:r>
              <a:rPr lang="en-US" sz="6600" dirty="0"/>
              <a:t>?</a:t>
            </a:r>
          </a:p>
        </p:txBody>
      </p:sp>
    </p:spTree>
    <p:extLst>
      <p:ext uri="{BB962C8B-B14F-4D97-AF65-F5344CB8AC3E}">
        <p14:creationId xmlns:p14="http://schemas.microsoft.com/office/powerpoint/2010/main" xmlns="" val="2378007960"/>
      </p:ext>
    </p:extLst>
  </p:cSld>
  <p:clrMapOvr>
    <a:masterClrMapping/>
  </p:clrMapOvr>
  <p:transition spd="med">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Check Points</a:t>
            </a:r>
          </a:p>
        </p:txBody>
      </p:sp>
    </p:spTree>
    <p:extLst>
      <p:ext uri="{BB962C8B-B14F-4D97-AF65-F5344CB8AC3E}">
        <p14:creationId xmlns="" xmlns:p14="http://schemas.microsoft.com/office/powerpoint/2010/main" val="22133260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770402" y="526377"/>
            <a:ext cx="3975105"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Check Points</a:t>
            </a:r>
          </a:p>
        </p:txBody>
      </p:sp>
      <p:sp>
        <p:nvSpPr>
          <p:cNvPr id="5" name="Rectangle 4"/>
          <p:cNvSpPr/>
          <p:nvPr/>
        </p:nvSpPr>
        <p:spPr>
          <a:xfrm>
            <a:off x="6096000" y="1252837"/>
            <a:ext cx="5554915" cy="2469159"/>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Two types of Check Points are available with VuGen</a:t>
            </a:r>
          </a:p>
          <a:p>
            <a:pPr marL="742950" lvl="1" indent="-285750">
              <a:lnSpc>
                <a:spcPct val="90000"/>
              </a:lnSpc>
              <a:buFont typeface="Wingdings" panose="05000000000000000000" pitchFamily="2" charset="2"/>
              <a:buChar char="ü"/>
            </a:pPr>
            <a:endParaRPr lang="en-US" sz="1600" dirty="0" smtClean="0">
              <a:solidFill>
                <a:sysClr val="windowText" lastClr="000000"/>
              </a:solidFill>
            </a:endParaRPr>
          </a:p>
          <a:p>
            <a:pPr marL="742950" lvl="1" indent="-285750">
              <a:lnSpc>
                <a:spcPct val="90000"/>
              </a:lnSpc>
              <a:buFont typeface="Wingdings" panose="05000000000000000000" pitchFamily="2" charset="2"/>
              <a:buChar char="ü"/>
            </a:pPr>
            <a:r>
              <a:rPr lang="en-US" sz="1600" dirty="0" smtClean="0">
                <a:solidFill>
                  <a:sysClr val="windowText" lastClr="000000"/>
                </a:solidFill>
              </a:rPr>
              <a:t>Text CP</a:t>
            </a:r>
          </a:p>
          <a:p>
            <a:pPr marL="742950" lvl="1" indent="-285750">
              <a:lnSpc>
                <a:spcPct val="90000"/>
              </a:lnSpc>
              <a:buFont typeface="Wingdings" panose="05000000000000000000" pitchFamily="2" charset="2"/>
              <a:buChar char="ü"/>
            </a:pPr>
            <a:r>
              <a:rPr lang="en-US" sz="1600" dirty="0" smtClean="0">
                <a:solidFill>
                  <a:sysClr val="windowText" lastClr="000000"/>
                </a:solidFill>
              </a:rPr>
              <a:t>Image CP</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It verifies if a particular text or image is present on the web page.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By adding the Check Point, one can confirm if a particular transaction has passed or failed.</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p:txBody>
      </p:sp>
    </p:spTree>
    <p:extLst>
      <p:ext uri="{BB962C8B-B14F-4D97-AF65-F5344CB8AC3E}">
        <p14:creationId xmlns="" xmlns:p14="http://schemas.microsoft.com/office/powerpoint/2010/main" val="14899428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Text checkpoints</a:t>
            </a:r>
          </a:p>
        </p:txBody>
      </p:sp>
    </p:spTree>
    <p:extLst>
      <p:ext uri="{BB962C8B-B14F-4D97-AF65-F5344CB8AC3E}">
        <p14:creationId xmlns="" xmlns:p14="http://schemas.microsoft.com/office/powerpoint/2010/main" val="307727525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448431" y="479080"/>
            <a:ext cx="42970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Text </a:t>
            </a:r>
            <a:r>
              <a:rPr lang="en-US" sz="2800" dirty="0" smtClean="0">
                <a:latin typeface="Calibri (Headings)"/>
              </a:rPr>
              <a:t>checkpoints</a:t>
            </a:r>
            <a:endParaRPr lang="en-US" sz="2800" dirty="0">
              <a:latin typeface="Calibri (Headings)"/>
            </a:endParaRPr>
          </a:p>
        </p:txBody>
      </p:sp>
      <p:sp>
        <p:nvSpPr>
          <p:cNvPr id="5" name="Rectangle 4"/>
          <p:cNvSpPr/>
          <p:nvPr/>
        </p:nvSpPr>
        <p:spPr>
          <a:xfrm>
            <a:off x="6316717" y="1631208"/>
            <a:ext cx="5554915" cy="123278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Check Point is placed on a particular text available on the Web Page.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Web_reg_find() function is used for inserting the text check point</a:t>
            </a:r>
          </a:p>
        </p:txBody>
      </p:sp>
    </p:spTree>
    <p:extLst>
      <p:ext uri="{BB962C8B-B14F-4D97-AF65-F5344CB8AC3E}">
        <p14:creationId xmlns="" xmlns:p14="http://schemas.microsoft.com/office/powerpoint/2010/main" val="38014295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lumMod val="50000"/>
                  </a:srgbClr>
                </a:solidFill>
              </a:rPr>
              <a:pPr/>
              <a:t>94</a:t>
            </a:fld>
            <a:endParaRPr lang="en-US" dirty="0">
              <a:solidFill>
                <a:srgbClr val="6D6E71">
                  <a:lumMod val="50000"/>
                </a:srgbClr>
              </a:solidFill>
            </a:endParaRPr>
          </a:p>
        </p:txBody>
      </p:sp>
      <p:sp>
        <p:nvSpPr>
          <p:cNvPr id="6" name="Content Placeholder 4"/>
          <p:cNvSpPr>
            <a:spLocks noGrp="1"/>
          </p:cNvSpPr>
          <p:nvPr>
            <p:ph idx="4294967295"/>
          </p:nvPr>
        </p:nvSpPr>
        <p:spPr>
          <a:xfrm>
            <a:off x="0" y="2160588"/>
            <a:ext cx="8596313" cy="3881437"/>
          </a:xfrm>
        </p:spPr>
        <p:txBody>
          <a:bodyPr>
            <a:normAutofit/>
          </a:bodyPr>
          <a:lstStyle/>
          <a:p>
            <a:r>
              <a:rPr lang="en-US" dirty="0" smtClean="0"/>
              <a:t>To add text check point for text, use </a:t>
            </a:r>
            <a:r>
              <a:rPr lang="en-US" b="1" dirty="0" err="1" smtClean="0">
                <a:solidFill>
                  <a:srgbClr val="0070C0"/>
                </a:solidFill>
              </a:rPr>
              <a:t>web_reg_find</a:t>
            </a:r>
            <a:r>
              <a:rPr lang="en-US" b="1" dirty="0" smtClean="0">
                <a:solidFill>
                  <a:srgbClr val="0070C0"/>
                </a:solidFill>
              </a:rPr>
              <a:t>() </a:t>
            </a:r>
            <a:r>
              <a:rPr lang="en-US" dirty="0" smtClean="0"/>
              <a:t>function</a:t>
            </a:r>
          </a:p>
          <a:p>
            <a:r>
              <a:rPr lang="en-US" dirty="0" smtClean="0"/>
              <a:t>This function can be added during recording, typed directly in the script or can be added using </a:t>
            </a:r>
            <a:r>
              <a:rPr lang="en-US" b="1" dirty="0" smtClean="0">
                <a:solidFill>
                  <a:srgbClr val="0070C0"/>
                </a:solidFill>
              </a:rPr>
              <a:t>steps toolbox.</a:t>
            </a:r>
            <a:endParaRPr lang="en-US" b="1" dirty="0">
              <a:solidFill>
                <a:srgbClr val="0070C0"/>
              </a:solidFill>
            </a:endParaRPr>
          </a:p>
        </p:txBody>
      </p:sp>
      <p:pic>
        <p:nvPicPr>
          <p:cNvPr id="11" name="Picture 10"/>
          <p:cNvPicPr>
            <a:picLocks noChangeAspect="1"/>
          </p:cNvPicPr>
          <p:nvPr/>
        </p:nvPicPr>
        <p:blipFill>
          <a:blip r:embed="rId3"/>
          <a:stretch>
            <a:fillRect/>
          </a:stretch>
        </p:blipFill>
        <p:spPr>
          <a:xfrm>
            <a:off x="3176588" y="2026589"/>
            <a:ext cx="6043613" cy="3917012"/>
          </a:xfrm>
          <a:prstGeom prst="rect">
            <a:avLst/>
          </a:prstGeom>
        </p:spPr>
      </p:pic>
    </p:spTree>
    <p:extLst>
      <p:ext uri="{BB962C8B-B14F-4D97-AF65-F5344CB8AC3E}">
        <p14:creationId xmlns="" xmlns:p14="http://schemas.microsoft.com/office/powerpoint/2010/main" val="16230035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Image Check Point</a:t>
            </a:r>
          </a:p>
        </p:txBody>
      </p:sp>
    </p:spTree>
    <p:extLst>
      <p:ext uri="{BB962C8B-B14F-4D97-AF65-F5344CB8AC3E}">
        <p14:creationId xmlns="" xmlns:p14="http://schemas.microsoft.com/office/powerpoint/2010/main" val="50578657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464198" y="416018"/>
            <a:ext cx="42970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Image Check Point</a:t>
            </a:r>
          </a:p>
        </p:txBody>
      </p:sp>
      <p:sp>
        <p:nvSpPr>
          <p:cNvPr id="5" name="Rectangle 4"/>
          <p:cNvSpPr/>
          <p:nvPr/>
        </p:nvSpPr>
        <p:spPr>
          <a:xfrm>
            <a:off x="6300952" y="1473554"/>
            <a:ext cx="5554915" cy="1232788"/>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Check Point is placed by using a ALT or SRC attribute of a particular image available on the Web Page.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web_image_check() function is used for inserting the text check point</a:t>
            </a:r>
          </a:p>
        </p:txBody>
      </p:sp>
    </p:spTree>
    <p:extLst>
      <p:ext uri="{BB962C8B-B14F-4D97-AF65-F5344CB8AC3E}">
        <p14:creationId xmlns="" xmlns:p14="http://schemas.microsoft.com/office/powerpoint/2010/main" val="35385288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2160588"/>
            <a:ext cx="8596313" cy="3881437"/>
          </a:xfrm>
        </p:spPr>
        <p:txBody>
          <a:bodyPr/>
          <a:lstStyle/>
          <a:p>
            <a:r>
              <a:rPr lang="en-US" sz="2000" dirty="0"/>
              <a:t>To add verification check point for image, use </a:t>
            </a:r>
            <a:r>
              <a:rPr lang="en-US" sz="2000" b="1" dirty="0" err="1">
                <a:solidFill>
                  <a:srgbClr val="0070C0"/>
                </a:solidFill>
              </a:rPr>
              <a:t>web_image_check</a:t>
            </a:r>
            <a:r>
              <a:rPr lang="en-US" sz="2000" b="1" dirty="0">
                <a:solidFill>
                  <a:srgbClr val="0070C0"/>
                </a:solidFill>
              </a:rPr>
              <a:t>() </a:t>
            </a:r>
            <a:r>
              <a:rPr lang="en-US" sz="2000" dirty="0"/>
              <a:t>function</a:t>
            </a:r>
          </a:p>
          <a:p>
            <a:r>
              <a:rPr lang="en-US" sz="2000" dirty="0"/>
              <a:t>This function can be typed directly in the script or can be added using </a:t>
            </a:r>
            <a:r>
              <a:rPr lang="en-US" sz="2000" b="1" dirty="0">
                <a:solidFill>
                  <a:srgbClr val="0070C0"/>
                </a:solidFill>
              </a:rPr>
              <a:t>steps toolbox.</a:t>
            </a:r>
          </a:p>
        </p:txBody>
      </p:sp>
      <p:pic>
        <p:nvPicPr>
          <p:cNvPr id="2" name="Picture 1"/>
          <p:cNvPicPr>
            <a:picLocks noChangeAspect="1"/>
          </p:cNvPicPr>
          <p:nvPr/>
        </p:nvPicPr>
        <p:blipFill>
          <a:blip r:embed="rId3"/>
          <a:stretch>
            <a:fillRect/>
          </a:stretch>
        </p:blipFill>
        <p:spPr>
          <a:xfrm>
            <a:off x="6629402" y="2078659"/>
            <a:ext cx="4876801" cy="3788745"/>
          </a:xfrm>
          <a:prstGeom prst="rect">
            <a:avLst/>
          </a:prstGeom>
        </p:spPr>
      </p:pic>
      <p:pic>
        <p:nvPicPr>
          <p:cNvPr id="3" name="Picture 2"/>
          <p:cNvPicPr>
            <a:picLocks noChangeAspect="1"/>
          </p:cNvPicPr>
          <p:nvPr/>
        </p:nvPicPr>
        <p:blipFill>
          <a:blip r:embed="rId4"/>
          <a:stretch>
            <a:fillRect/>
          </a:stretch>
        </p:blipFill>
        <p:spPr>
          <a:xfrm>
            <a:off x="457201" y="2563328"/>
            <a:ext cx="5943600" cy="2161072"/>
          </a:xfrm>
          <a:prstGeom prst="rect">
            <a:avLst/>
          </a:prstGeom>
        </p:spPr>
      </p:pic>
    </p:spTree>
    <p:extLst>
      <p:ext uri="{BB962C8B-B14F-4D97-AF65-F5344CB8AC3E}">
        <p14:creationId xmlns="" xmlns:p14="http://schemas.microsoft.com/office/powerpoint/2010/main" val="2151635896"/>
      </p:ext>
    </p:extLst>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3322" y="3322752"/>
            <a:ext cx="7498679" cy="584775"/>
          </a:xfrm>
          <a:prstGeom prst="rect">
            <a:avLst/>
          </a:prstGeom>
          <a:solidFill>
            <a:schemeClr val="lt1"/>
          </a:solidFill>
        </p:spPr>
        <p:txBody>
          <a:bodyPr wrap="square" rtlCol="0">
            <a:spAutoFit/>
          </a:bodyPr>
          <a:lstStyle/>
          <a:p>
            <a:pPr algn="ctr"/>
            <a:r>
              <a:rPr lang="en-US" sz="3200" b="1" dirty="0">
                <a:solidFill>
                  <a:srgbClr val="4AAF80"/>
                </a:solidFill>
                <a:latin typeface="Calibri (Headings)"/>
              </a:rPr>
              <a:t>Rendezvous Point</a:t>
            </a:r>
          </a:p>
        </p:txBody>
      </p:sp>
    </p:spTree>
    <p:extLst>
      <p:ext uri="{BB962C8B-B14F-4D97-AF65-F5344CB8AC3E}">
        <p14:creationId xmlns="" xmlns:p14="http://schemas.microsoft.com/office/powerpoint/2010/main" val="13595785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323862" y="620970"/>
            <a:ext cx="437435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Calibri (Headings)"/>
              </a:rPr>
              <a:t>Rendezvous Point</a:t>
            </a:r>
          </a:p>
        </p:txBody>
      </p:sp>
      <p:sp>
        <p:nvSpPr>
          <p:cNvPr id="5" name="Rectangle 4"/>
          <p:cNvSpPr/>
          <p:nvPr/>
        </p:nvSpPr>
        <p:spPr>
          <a:xfrm>
            <a:off x="6096000" y="1252836"/>
            <a:ext cx="5554915" cy="2798902"/>
          </a:xfrm>
          <a:prstGeom prst="rect">
            <a:avLst/>
          </a:prstGeom>
          <a:noFill/>
          <a:ln w="28575">
            <a:solidFill>
              <a:srgbClr val="3DAD8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90000"/>
              </a:lnSpc>
              <a:buFont typeface="Arial" panose="020B0604020202020204" pitchFamily="34" charset="0"/>
              <a:buChar char="•"/>
            </a:pPr>
            <a:r>
              <a:rPr lang="en-US" sz="1600" dirty="0" smtClean="0">
                <a:solidFill>
                  <a:sysClr val="windowText" lastClr="000000"/>
                </a:solidFill>
              </a:rPr>
              <a:t>Rendezvous point is used to synchronize all the Vusers to perform a particular transaction at the same point of time.</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When a Vuser reaches the rendezvous point, the Controller holds execution of the Vuser until all the other participating Vusers reach the point.</a:t>
            </a:r>
          </a:p>
          <a:p>
            <a:pPr marL="285750" indent="-285750">
              <a:lnSpc>
                <a:spcPct val="90000"/>
              </a:lnSpc>
              <a:buFont typeface="Arial" panose="020B0604020202020204" pitchFamily="34" charset="0"/>
              <a:buChar char="•"/>
            </a:pPr>
            <a:endParaRPr lang="en-US" sz="1600" dirty="0" smtClean="0">
              <a:solidFill>
                <a:sysClr val="windowText" lastClr="000000"/>
              </a:solidFill>
            </a:endParaRPr>
          </a:p>
          <a:p>
            <a:pPr marL="285750" indent="-285750">
              <a:lnSpc>
                <a:spcPct val="90000"/>
              </a:lnSpc>
              <a:buFont typeface="Arial" panose="020B0604020202020204" pitchFamily="34" charset="0"/>
              <a:buChar char="•"/>
            </a:pPr>
            <a:r>
              <a:rPr lang="en-US" sz="1600" dirty="0" smtClean="0">
                <a:solidFill>
                  <a:sysClr val="windowText" lastClr="000000"/>
                </a:solidFill>
              </a:rPr>
              <a:t>When all the participating vusers reach the rendezvous point, these Vusers will be released all at once to create a spike.</a:t>
            </a:r>
          </a:p>
        </p:txBody>
      </p:sp>
    </p:spTree>
    <p:extLst>
      <p:ext uri="{BB962C8B-B14F-4D97-AF65-F5344CB8AC3E}">
        <p14:creationId xmlns="" xmlns:p14="http://schemas.microsoft.com/office/powerpoint/2010/main" val="327035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108857</TotalTime>
  <Words>4578</Words>
  <Application>Microsoft Office PowerPoint</Application>
  <PresentationFormat>Custom</PresentationFormat>
  <Paragraphs>907</Paragraphs>
  <Slides>160</Slides>
  <Notes>47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160</vt:i4>
      </vt:variant>
    </vt:vector>
  </HeadingPairs>
  <TitlesOfParts>
    <vt:vector size="162" baseType="lpstr">
      <vt:lpstr>Facet</vt:lpstr>
      <vt:lpstr>Worksheet</vt:lpstr>
      <vt:lpstr>Why performance testing?</vt:lpstr>
      <vt:lpstr>Why performance testing?</vt:lpstr>
      <vt:lpstr>Slide 3</vt:lpstr>
      <vt:lpstr>Why Applications become slow?</vt:lpstr>
      <vt:lpstr>What is Performance Testing</vt:lpstr>
      <vt:lpstr>What are Vusers</vt:lpstr>
      <vt:lpstr>Types of users</vt:lpstr>
      <vt:lpstr>Performance testing tools and protocols</vt:lpstr>
      <vt:lpstr>What is Architecture?</vt:lpstr>
      <vt:lpstr> What is architecture?</vt:lpstr>
      <vt:lpstr>Importance of architecture</vt:lpstr>
      <vt:lpstr>What is a server</vt:lpstr>
      <vt:lpstr>Application Server (APP Server)</vt:lpstr>
      <vt:lpstr>Web Server</vt:lpstr>
      <vt:lpstr>            Application layers  Presentation layer Accepts user inputs, displays data and any results computation on the user interface  Application processing layer Provides application specific functionality e.g., in a banking system, banking functions such as  open account, close account, view account details etc.  Data management layer  It manages the system database   </vt:lpstr>
      <vt:lpstr>Client/Server - 2 Tier architecture </vt:lpstr>
      <vt:lpstr>3-Tier Architecture</vt:lpstr>
      <vt:lpstr>Three tier architecture</vt:lpstr>
      <vt:lpstr> N-Tier (Multi-Tier Architecture)</vt:lpstr>
      <vt:lpstr>What is performance testing?</vt:lpstr>
      <vt:lpstr>Purpose of Performance Testing</vt:lpstr>
      <vt:lpstr>Important Terms in PT</vt:lpstr>
      <vt:lpstr>90 percentile response time</vt:lpstr>
      <vt:lpstr>Performance Testing VS Performance Engineering</vt:lpstr>
      <vt:lpstr>Types of Performance Testing</vt:lpstr>
      <vt:lpstr>Slide 26</vt:lpstr>
      <vt:lpstr>Slide 27</vt:lpstr>
      <vt:lpstr>Slide 28</vt:lpstr>
      <vt:lpstr>Slide 29</vt:lpstr>
      <vt:lpstr>Slide 30</vt:lpstr>
      <vt:lpstr>Slide 31</vt:lpstr>
      <vt:lpstr>Slide 32</vt:lpstr>
      <vt:lpstr>Performance Testing Lifecycle Stages</vt:lpstr>
      <vt:lpstr>Workload Load Modeling</vt:lpstr>
      <vt:lpstr>Work load</vt:lpstr>
      <vt:lpstr>Little’s LAW</vt:lpstr>
      <vt:lpstr>Little’s LAW</vt:lpstr>
      <vt:lpstr>NFR Gathering</vt:lpstr>
      <vt:lpstr>Infrastructure Details</vt:lpstr>
      <vt:lpstr>Transaction Details</vt:lpstr>
      <vt:lpstr>Transaction Details (Contd..)</vt:lpstr>
      <vt:lpstr>Scalability Related data</vt:lpstr>
      <vt:lpstr>Workload Related data</vt:lpstr>
      <vt:lpstr>Data related to response times and other metrics</vt:lpstr>
      <vt:lpstr>DB Data</vt:lpstr>
      <vt:lpstr>LoadRunner</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Recording Options</vt:lpstr>
      <vt:lpstr>Recording Options </vt:lpstr>
      <vt:lpstr>Recording Options </vt:lpstr>
      <vt:lpstr>Recording Options</vt:lpstr>
      <vt:lpstr>Recording script using Vugen</vt:lpstr>
      <vt:lpstr>Recording script using Vugen</vt:lpstr>
      <vt:lpstr>Slide 80</vt:lpstr>
      <vt:lpstr>Slide 81</vt:lpstr>
      <vt:lpstr>Slide 82</vt:lpstr>
      <vt:lpstr>Slide 83</vt:lpstr>
      <vt:lpstr>Inserting transactions</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Run Logic</vt:lpstr>
      <vt:lpstr>Pacing </vt:lpstr>
      <vt:lpstr>Log</vt:lpstr>
      <vt:lpstr>Think Time </vt:lpstr>
      <vt:lpstr>Network</vt:lpstr>
      <vt:lpstr>Browser</vt:lpstr>
      <vt:lpstr>Internet Protocol</vt:lpstr>
      <vt:lpstr>Internet Protocol</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Click on Details to change the Group Name</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dc:creator>
  <cp:lastModifiedBy>sree</cp:lastModifiedBy>
  <cp:revision>285</cp:revision>
  <dcterms:created xsi:type="dcterms:W3CDTF">2014-09-12T02:18:09Z</dcterms:created>
  <dcterms:modified xsi:type="dcterms:W3CDTF">2018-06-11T09:32:17Z</dcterms:modified>
</cp:coreProperties>
</file>