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73" r:id="rId4"/>
    <p:sldId id="275" r:id="rId5"/>
    <p:sldId id="274" r:id="rId6"/>
    <p:sldId id="260" r:id="rId7"/>
    <p:sldId id="279" r:id="rId8"/>
    <p:sldId id="280" r:id="rId9"/>
    <p:sldId id="276" r:id="rId10"/>
    <p:sldId id="277" r:id="rId11"/>
    <p:sldId id="271" r:id="rId12"/>
    <p:sldId id="278" r:id="rId13"/>
    <p:sldId id="281" r:id="rId14"/>
    <p:sldId id="261" r:id="rId15"/>
    <p:sldId id="263" r:id="rId16"/>
    <p:sldId id="264" r:id="rId17"/>
    <p:sldId id="265" r:id="rId18"/>
    <p:sldId id="266" r:id="rId19"/>
    <p:sldId id="267" r:id="rId20"/>
    <p:sldId id="282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57A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8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3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F8D5-DEFB-4F41-A87C-55446416423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726F-69B3-4459-BC5C-D3792097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vatar design pngs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4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784069" y="972457"/>
            <a:ext cx="7663795" cy="3294743"/>
            <a:chOff x="2823027" y="1677117"/>
            <a:chExt cx="10881727" cy="4054058"/>
          </a:xfrm>
        </p:grpSpPr>
        <p:sp>
          <p:nvSpPr>
            <p:cNvPr id="3" name="Speech Bubble: Oval 2"/>
            <p:cNvSpPr/>
            <p:nvPr/>
          </p:nvSpPr>
          <p:spPr>
            <a:xfrm>
              <a:off x="2823027" y="1677117"/>
              <a:ext cx="7996517" cy="4054058"/>
            </a:xfrm>
            <a:prstGeom prst="wedgeRectCallout">
              <a:avLst>
                <a:gd name="adj1" fmla="val -47658"/>
                <a:gd name="adj2" fmla="val 646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83810" y="1988381"/>
              <a:ext cx="5945674" cy="568062"/>
            </a:xfrm>
            <a:prstGeom prst="wedgeRect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chemeClr val="accent2"/>
                  </a:solidFill>
                </a:rPr>
                <a:t>Hey there! Welcome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83809" y="2793967"/>
              <a:ext cx="10520945" cy="2385857"/>
            </a:xfrm>
            <a:prstGeom prst="wedgeRect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This presentation will help you understand:</a:t>
              </a:r>
            </a:p>
            <a:p>
              <a:pPr algn="ctr"/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1028700" lvl="1" indent="-571500">
                <a:buFont typeface="Wingdings" panose="05000000000000000000" pitchFamily="2" charset="2"/>
                <a:buChar char="ü"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domain of Procurement</a:t>
              </a:r>
            </a:p>
            <a:p>
              <a:pPr marL="1028700" lvl="1" indent="-571500">
                <a:buFont typeface="Wingdings" panose="05000000000000000000" pitchFamily="2" charset="2"/>
                <a:buChar char="ü"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What is Source-to-Pay</a:t>
              </a:r>
            </a:p>
            <a:p>
              <a:pPr marL="1028700" lvl="1" indent="-571500">
                <a:buFont typeface="Wingdings" panose="05000000000000000000" pitchFamily="2" charset="2"/>
                <a:buChar char="ü"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What are the various Products</a:t>
              </a:r>
            </a:p>
            <a:p>
              <a:pPr marL="1028700" lvl="1" indent="-571500">
                <a:buFont typeface="Wingdings" panose="05000000000000000000" pitchFamily="2" charset="2"/>
                <a:buChar char="ü"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Functional aspects of each 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8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9421354" y="675339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299678" y="675339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212408" y="3173490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48925" y="-599907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027249" y="-599907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-403698" y="4994405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474626" y="4994405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-597259" y="1826765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81065" y="1826765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50290" y="5112530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28614" y="5112530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-247794" y="-138943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630530" y="-138943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369604" y="4494320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47928" y="4494320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061655" y="1898244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39979" y="1898244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79974" y="3386941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58298" y="3386941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Image result for avatar design pngs professional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10" y="149372"/>
            <a:ext cx="2158702" cy="215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Image result for avatar design pngs professional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4" y="223195"/>
            <a:ext cx="2168116" cy="216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086788" y="2215971"/>
            <a:ext cx="121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Manager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16861" y="2207104"/>
            <a:ext cx="16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 President HR</a:t>
            </a:r>
          </a:p>
        </p:txBody>
      </p:sp>
      <p:pic>
        <p:nvPicPr>
          <p:cNvPr id="2066" name="Picture 18" descr="Image result for avatar png vector 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34" y="3404769"/>
            <a:ext cx="1860496" cy="186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7" y="3432431"/>
            <a:ext cx="1931007" cy="193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49477" y="5389603"/>
            <a:ext cx="203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Engineer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37826" y="5389603"/>
            <a:ext cx="203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 President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</a:t>
            </a:r>
          </a:p>
        </p:txBody>
      </p:sp>
      <p:sp>
        <p:nvSpPr>
          <p:cNvPr id="25" name="Oval 24"/>
          <p:cNvSpPr/>
          <p:nvPr/>
        </p:nvSpPr>
        <p:spPr>
          <a:xfrm>
            <a:off x="10876548" y="-1323473"/>
            <a:ext cx="2129589" cy="21295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1586958" y="1096271"/>
            <a:ext cx="1935990" cy="193599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196" name="Picture 4" descr="Image result for avatar png vector rou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55" y="2048215"/>
            <a:ext cx="2064437" cy="206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228594" y="4011851"/>
            <a:ext cx="171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 President Marketing</a:t>
            </a:r>
          </a:p>
        </p:txBody>
      </p:sp>
      <p:pic>
        <p:nvPicPr>
          <p:cNvPr id="8194" name="Picture 2" descr="Image result for avatar png vector roun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139" y="2100843"/>
            <a:ext cx="1862835" cy="18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755137" y="3953597"/>
            <a:ext cx="121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Marketing Ninja</a:t>
            </a:r>
          </a:p>
        </p:txBody>
      </p:sp>
      <p:sp>
        <p:nvSpPr>
          <p:cNvPr id="2" name="Oval 1"/>
          <p:cNvSpPr/>
          <p:nvPr/>
        </p:nvSpPr>
        <p:spPr>
          <a:xfrm>
            <a:off x="4278817" y="248760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57141" y="248760"/>
            <a:ext cx="1878324" cy="1878324"/>
          </a:xfrm>
          <a:prstGeom prst="ellipse">
            <a:avLst/>
          </a:prstGeom>
          <a:solidFill>
            <a:schemeClr val="bg2">
              <a:lumMod val="9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90702" y="1206244"/>
            <a:ext cx="8223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Employees of the organization - Examples</a:t>
            </a:r>
          </a:p>
        </p:txBody>
      </p:sp>
    </p:spTree>
    <p:extLst>
      <p:ext uri="{BB962C8B-B14F-4D97-AF65-F5344CB8AC3E}">
        <p14:creationId xmlns:p14="http://schemas.microsoft.com/office/powerpoint/2010/main" val="138569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avatar design pngs professional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689" y="815208"/>
            <a:ext cx="2134496" cy="21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34937" y="2961185"/>
            <a:ext cx="134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Spend Analyst</a:t>
            </a:r>
          </a:p>
        </p:txBody>
      </p:sp>
      <p:pic>
        <p:nvPicPr>
          <p:cNvPr id="2062" name="Picture 14" descr="Image result for avatar design pngs professional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90" y="1020249"/>
            <a:ext cx="1710469" cy="17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avatar design pngs professional circ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5" y="3714013"/>
            <a:ext cx="2150192" cy="21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42506" y="5891093"/>
            <a:ext cx="149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Purchasing Manager</a:t>
            </a:r>
          </a:p>
        </p:txBody>
      </p:sp>
      <p:pic>
        <p:nvPicPr>
          <p:cNvPr id="2064" name="Picture 16" descr="Image result for avatar png vector 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9" y="908980"/>
            <a:ext cx="1821738" cy="182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21432" y="2899200"/>
            <a:ext cx="253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Procurement Officer</a:t>
            </a:r>
          </a:p>
        </p:txBody>
      </p:sp>
      <p:pic>
        <p:nvPicPr>
          <p:cNvPr id="2070" name="Picture 22" descr="Image result for avatar png vector rou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353" y="908980"/>
            <a:ext cx="1908617" cy="190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961941" y="2944367"/>
            <a:ext cx="149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Sourcing Manager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31040" y="3016945"/>
            <a:ext cx="149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Contract Manager</a:t>
            </a:r>
          </a:p>
        </p:txBody>
      </p:sp>
      <p:pic>
        <p:nvPicPr>
          <p:cNvPr id="2072" name="Picture 24" descr="Image result for avatar png vector roun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77" y="3983560"/>
            <a:ext cx="1742574" cy="174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37" y="4066392"/>
            <a:ext cx="1705591" cy="170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636569" y="5791122"/>
            <a:ext cx="149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Supplier Relations Manager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431" y="5871447"/>
            <a:ext cx="149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Manager</a:t>
            </a:r>
          </a:p>
        </p:txBody>
      </p:sp>
      <p:pic>
        <p:nvPicPr>
          <p:cNvPr id="2078" name="Picture 30" descr="Image result for avatar round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148" y="3939282"/>
            <a:ext cx="1932165" cy="193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0017829" y="5871447"/>
            <a:ext cx="149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Legal Advisor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39309" y="171536"/>
            <a:ext cx="792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Purchase Department Employees - Examples</a:t>
            </a:r>
          </a:p>
        </p:txBody>
      </p:sp>
    </p:spTree>
    <p:extLst>
      <p:ext uri="{BB962C8B-B14F-4D97-AF65-F5344CB8AC3E}">
        <p14:creationId xmlns:p14="http://schemas.microsoft.com/office/powerpoint/2010/main" val="75047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avatar design pngs professional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66" y="1777219"/>
            <a:ext cx="2160496" cy="216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942947" y="3796304"/>
            <a:ext cx="134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ACCOUNTS PAYABLE MANAGER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12385" y="3796304"/>
            <a:ext cx="134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Finance Manager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6105" y="742973"/>
            <a:ext cx="7379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Finance Department Employees - Examples</a:t>
            </a:r>
          </a:p>
        </p:txBody>
      </p:sp>
      <p:pic>
        <p:nvPicPr>
          <p:cNvPr id="31" name="Picture 2" descr="Image result for avatar roun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81" y="2029132"/>
            <a:ext cx="1656669" cy="165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8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214" y="102492"/>
            <a:ext cx="537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to Pay Cycle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214" y="3572623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Request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1214" y="3138095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iRequest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31717" y="3572623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Requisition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31717" y="3138095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eProc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12220" y="3572623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Purchase Order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12220" y="3138095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eProc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92723" y="3585425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Deliver Goods and Services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2723" y="3150897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eProc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73224" y="3572623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Invoice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173224" y="3138095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eInvoicing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153725" y="3585425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Payment of Invoice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53725" y="3150897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eInvoicing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2222" y="5558170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Evaluate Supplier Performance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12222" y="5123642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iPerform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92723" y="5529039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Publish Savings to Finance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92723" y="5094511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iSave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214" y="1588879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Spend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52851" y="1119114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iAnalyze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31717" y="1588879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Spend Management Project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33354" y="1119114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iManage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12220" y="1588879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Cost of Goods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13857" y="1119114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iCost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2723" y="1601681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Sourcing of goods and qualified suppliers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94360" y="1131916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iSource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73224" y="1588879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Contracting with Suppliers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74861" y="1119114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iContract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153724" y="1601845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Onboard Supplier and manage information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155362" y="1131916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iSupplier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9621723" y="5101438"/>
            <a:ext cx="1852891" cy="1348928"/>
            <a:chOff x="6192723" y="5241471"/>
            <a:chExt cx="1852891" cy="1348928"/>
          </a:xfrm>
        </p:grpSpPr>
        <p:sp>
          <p:nvSpPr>
            <p:cNvPr id="67" name="Rectangle 66"/>
            <p:cNvSpPr/>
            <p:nvPr/>
          </p:nvSpPr>
          <p:spPr>
            <a:xfrm>
              <a:off x="6192723" y="5675999"/>
              <a:ext cx="1852891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Supplier Participates in the above steps via this Portal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2723" y="5241471"/>
              <a:ext cx="1852891" cy="3895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Zycus Supplier Network</a:t>
              </a:r>
            </a:p>
          </p:txBody>
        </p:sp>
      </p:grpSp>
      <p:cxnSp>
        <p:nvCxnSpPr>
          <p:cNvPr id="11266" name="Straight Arrow Connector 11265"/>
          <p:cNvCxnSpPr/>
          <p:nvPr/>
        </p:nvCxnSpPr>
        <p:spPr>
          <a:xfrm>
            <a:off x="949569" y="2679367"/>
            <a:ext cx="10231083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49568" y="4687781"/>
            <a:ext cx="10231083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311" y="6580408"/>
            <a:ext cx="3259938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Oval 11266"/>
          <p:cNvSpPr/>
          <p:nvPr/>
        </p:nvSpPr>
        <p:spPr>
          <a:xfrm>
            <a:off x="6255129" y="4869186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74" name="Oval 73"/>
          <p:cNvSpPr/>
          <p:nvPr/>
        </p:nvSpPr>
        <p:spPr>
          <a:xfrm>
            <a:off x="4276364" y="4889095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</p:txBody>
      </p:sp>
      <p:sp>
        <p:nvSpPr>
          <p:cNvPr id="75" name="Oval 74"/>
          <p:cNvSpPr/>
          <p:nvPr/>
        </p:nvSpPr>
        <p:spPr>
          <a:xfrm>
            <a:off x="10237065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76" name="Oval 75"/>
          <p:cNvSpPr/>
          <p:nvPr/>
        </p:nvSpPr>
        <p:spPr>
          <a:xfrm>
            <a:off x="8252342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77" name="Oval 76"/>
          <p:cNvSpPr/>
          <p:nvPr/>
        </p:nvSpPr>
        <p:spPr>
          <a:xfrm>
            <a:off x="6267619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78" name="Oval 77"/>
          <p:cNvSpPr/>
          <p:nvPr/>
        </p:nvSpPr>
        <p:spPr>
          <a:xfrm>
            <a:off x="4282896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4" name="Oval 83"/>
          <p:cNvSpPr/>
          <p:nvPr/>
        </p:nvSpPr>
        <p:spPr>
          <a:xfrm>
            <a:off x="2298173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Oval 84"/>
          <p:cNvSpPr/>
          <p:nvPr/>
        </p:nvSpPr>
        <p:spPr>
          <a:xfrm>
            <a:off x="313450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6" name="Oval 85"/>
          <p:cNvSpPr/>
          <p:nvPr/>
        </p:nvSpPr>
        <p:spPr>
          <a:xfrm>
            <a:off x="10220736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7" name="Oval 86"/>
          <p:cNvSpPr/>
          <p:nvPr/>
        </p:nvSpPr>
        <p:spPr>
          <a:xfrm>
            <a:off x="8239278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8" name="Oval 87"/>
          <p:cNvSpPr/>
          <p:nvPr/>
        </p:nvSpPr>
        <p:spPr>
          <a:xfrm>
            <a:off x="6257821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9" name="Oval 88"/>
          <p:cNvSpPr/>
          <p:nvPr/>
        </p:nvSpPr>
        <p:spPr>
          <a:xfrm>
            <a:off x="4276364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0" name="Oval 89"/>
          <p:cNvSpPr/>
          <p:nvPr/>
        </p:nvSpPr>
        <p:spPr>
          <a:xfrm>
            <a:off x="2294907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1" name="Oval 90"/>
          <p:cNvSpPr/>
          <p:nvPr/>
        </p:nvSpPr>
        <p:spPr>
          <a:xfrm>
            <a:off x="313450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8911" y="909066"/>
            <a:ext cx="10289696" cy="1662463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UPSTREAM - Strategic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8911" y="3125975"/>
            <a:ext cx="10289696" cy="331746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Downstream - Tactical</a:t>
            </a:r>
          </a:p>
        </p:txBody>
      </p:sp>
    </p:spTree>
    <p:extLst>
      <p:ext uri="{BB962C8B-B14F-4D97-AF65-F5344CB8AC3E}">
        <p14:creationId xmlns:p14="http://schemas.microsoft.com/office/powerpoint/2010/main" val="772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0944" y="178759"/>
            <a:ext cx="100722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Spend Analysis – Reporting Module (Analyze)</a:t>
            </a:r>
          </a:p>
          <a:p>
            <a:endParaRPr lang="en-US" sz="2400" b="1" dirty="0"/>
          </a:p>
          <a:p>
            <a:r>
              <a:rPr lang="en-US" dirty="0"/>
              <a:t> - Look into the orgs Spend History</a:t>
            </a:r>
          </a:p>
          <a:p>
            <a:r>
              <a:rPr lang="en-US" dirty="0"/>
              <a:t> - Slice and dice spend data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eg</a:t>
            </a:r>
            <a:r>
              <a:rPr lang="en-US" dirty="0"/>
              <a:t>: Spend on Printing Paper for Asia Pacific Region</a:t>
            </a:r>
          </a:p>
          <a:p>
            <a:r>
              <a:rPr lang="en-US" dirty="0"/>
              <a:t>         Spend on Electricity for Zycus Bangalore Office</a:t>
            </a:r>
          </a:p>
          <a:p>
            <a:r>
              <a:rPr lang="en-US" dirty="0"/>
              <a:t>         Spend on Office Supplies for entire organization across locations.</a:t>
            </a:r>
          </a:p>
          <a:p>
            <a:r>
              <a:rPr lang="en-US" dirty="0"/>
              <a:t>         How much did the organization spend on Design Consultancies over the last 3 years ?</a:t>
            </a:r>
          </a:p>
          <a:p>
            <a:r>
              <a:rPr lang="en-US" dirty="0"/>
              <a:t>         How much did the organization spend on Apple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7165" y="3529685"/>
            <a:ext cx="100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Apple ?</a:t>
            </a:r>
            <a:endParaRPr lang="en-US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90944" y="4247484"/>
            <a:ext cx="10072256" cy="2018712"/>
            <a:chOff x="290944" y="4247484"/>
            <a:chExt cx="10072256" cy="2018712"/>
          </a:xfrm>
        </p:grpSpPr>
        <p:sp>
          <p:nvSpPr>
            <p:cNvPr id="7" name="TextBox 6"/>
            <p:cNvSpPr txBox="1"/>
            <p:nvPr/>
          </p:nvSpPr>
          <p:spPr>
            <a:xfrm>
              <a:off x="290944" y="4247484"/>
              <a:ext cx="1007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Apple brought from Big Bazaar is a Fruit</a:t>
              </a:r>
            </a:p>
            <a:p>
              <a:r>
                <a:rPr lang="en-US" dirty="0"/>
                <a:t>Apple brought from Univercell Mobiles is a Smartphone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944" y="4973534"/>
              <a:ext cx="3880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Apples at 20$ Each from Big Bazaar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0944" y="5342866"/>
              <a:ext cx="482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Apples at 200$ Each from Univercell  Mobiles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0944" y="5896864"/>
              <a:ext cx="4983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Spend on Fruits : 20*100 + 200*100 = $22000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17925" y="4372514"/>
            <a:ext cx="6041566" cy="2230059"/>
            <a:chOff x="5817925" y="4372514"/>
            <a:chExt cx="6041566" cy="2230059"/>
          </a:xfrm>
        </p:grpSpPr>
        <p:sp>
          <p:nvSpPr>
            <p:cNvPr id="15" name="Rectangle 14"/>
            <p:cNvSpPr/>
            <p:nvPr/>
          </p:nvSpPr>
          <p:spPr>
            <a:xfrm>
              <a:off x="5897351" y="4372514"/>
              <a:ext cx="5962140" cy="16680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7352" y="4472840"/>
              <a:ext cx="4512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Apples (Fruit) at 20$ Each from Big Bazaar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97352" y="4842172"/>
              <a:ext cx="568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Apples (Mobile) at 200$ Each from Univercell  Mobiles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97352" y="5211504"/>
              <a:ext cx="382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Spend on Fruits : 20*100 = $2000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97351" y="5560229"/>
              <a:ext cx="4247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Spend on Mobile : 200*100  = $20000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17925" y="6140908"/>
              <a:ext cx="4698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Auto classification – AutoClass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4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0944" y="178759"/>
            <a:ext cx="100722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Sourcing Management – Source</a:t>
            </a:r>
          </a:p>
          <a:p>
            <a:endParaRPr lang="en-US" sz="2400" b="1" dirty="0"/>
          </a:p>
          <a:p>
            <a:r>
              <a:rPr lang="en-US" dirty="0"/>
              <a:t> - Create and manage sourcing events – RFI, RFQ, RFP, Auctions</a:t>
            </a:r>
          </a:p>
          <a:p>
            <a:r>
              <a:rPr lang="en-US" dirty="0"/>
              <a:t> - Invite suppliers, get their quotes, compare quotes, democratically score the quotes, finalize on Suppliers whom you want to do business with!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eg</a:t>
            </a:r>
            <a:r>
              <a:rPr lang="en-US" dirty="0"/>
              <a:t>: Zycus wants to air condition its new office at Bangalore</a:t>
            </a:r>
          </a:p>
          <a:p>
            <a:endParaRPr lang="en-US" dirty="0"/>
          </a:p>
          <a:p>
            <a:r>
              <a:rPr lang="en-US" dirty="0"/>
              <a:t>        Zycus creates an auction and invites Samsung, LG, Haier, Hitachi, Godrej. The auction is live for 2 hours during which the suppliers can read through the requirement and quote their price. </a:t>
            </a:r>
          </a:p>
          <a:p>
            <a:endParaRPr lang="en-US" dirty="0"/>
          </a:p>
          <a:p>
            <a:r>
              <a:rPr lang="en-US" dirty="0"/>
              <a:t>       At the end of 2 hours this is the state of bidding: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06574"/>
              </p:ext>
            </p:extLst>
          </p:nvPr>
        </p:nvGraphicFramePr>
        <p:xfrm>
          <a:off x="1547090" y="4149077"/>
          <a:ext cx="4133272" cy="20373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66636">
                  <a:extLst>
                    <a:ext uri="{9D8B030D-6E8A-4147-A177-3AD203B41FA5}">
                      <a16:colId xmlns:a16="http://schemas.microsoft.com/office/drawing/2014/main" val="774541790"/>
                    </a:ext>
                  </a:extLst>
                </a:gridCol>
                <a:gridCol w="2066636">
                  <a:extLst>
                    <a:ext uri="{9D8B030D-6E8A-4147-A177-3AD203B41FA5}">
                      <a16:colId xmlns:a16="http://schemas.microsoft.com/office/drawing/2014/main" val="2163842359"/>
                    </a:ext>
                  </a:extLst>
                </a:gridCol>
              </a:tblGrid>
              <a:tr h="407478">
                <a:tc>
                  <a:txBody>
                    <a:bodyPr/>
                    <a:lstStyle/>
                    <a:p>
                      <a:r>
                        <a:rPr lang="en-US" b="0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92977"/>
                  </a:ext>
                </a:extLst>
              </a:tr>
              <a:tr h="407478">
                <a:tc>
                  <a:txBody>
                    <a:bodyPr/>
                    <a:lstStyle/>
                    <a:p>
                      <a:r>
                        <a:rPr lang="en-US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1958"/>
                  </a:ext>
                </a:extLst>
              </a:tr>
              <a:tr h="407478">
                <a:tc>
                  <a:txBody>
                    <a:bodyPr/>
                    <a:lstStyle/>
                    <a:p>
                      <a:r>
                        <a:rPr lang="en-US" dirty="0"/>
                        <a:t>Haier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4066"/>
                  </a:ext>
                </a:extLst>
              </a:tr>
              <a:tr h="407478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39723"/>
                  </a:ext>
                </a:extLst>
              </a:tr>
              <a:tr h="407478">
                <a:tc>
                  <a:txBody>
                    <a:bodyPr/>
                    <a:lstStyle/>
                    <a:p>
                      <a:r>
                        <a:rPr lang="en-US" dirty="0"/>
                        <a:t>Godrej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6448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77465"/>
              </p:ext>
            </p:extLst>
          </p:nvPr>
        </p:nvGraphicFramePr>
        <p:xfrm>
          <a:off x="5800436" y="4149077"/>
          <a:ext cx="4133272" cy="20373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66636">
                  <a:extLst>
                    <a:ext uri="{9D8B030D-6E8A-4147-A177-3AD203B41FA5}">
                      <a16:colId xmlns:a16="http://schemas.microsoft.com/office/drawing/2014/main" val="774541790"/>
                    </a:ext>
                  </a:extLst>
                </a:gridCol>
                <a:gridCol w="2066636">
                  <a:extLst>
                    <a:ext uri="{9D8B030D-6E8A-4147-A177-3AD203B41FA5}">
                      <a16:colId xmlns:a16="http://schemas.microsoft.com/office/drawing/2014/main" val="2163842359"/>
                    </a:ext>
                  </a:extLst>
                </a:gridCol>
              </a:tblGrid>
              <a:tr h="407478">
                <a:tc>
                  <a:txBody>
                    <a:bodyPr/>
                    <a:lstStyle/>
                    <a:p>
                      <a:r>
                        <a:rPr lang="en-US" b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92977"/>
                  </a:ext>
                </a:extLst>
              </a:tr>
              <a:tr h="407478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1958"/>
                  </a:ext>
                </a:extLst>
              </a:tr>
              <a:tr h="407478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4066"/>
                  </a:ext>
                </a:extLst>
              </a:tr>
              <a:tr h="407478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39723"/>
                  </a:ext>
                </a:extLst>
              </a:tr>
              <a:tr h="407478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644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3726" y="3779745"/>
            <a:ext cx="19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Quoted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00436" y="3779745"/>
            <a:ext cx="181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Servicing 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07035" y="3779745"/>
            <a:ext cx="25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ISO Certified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206" y="4532330"/>
            <a:ext cx="421378" cy="42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6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0944" y="178759"/>
            <a:ext cx="1007225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Contract Management – Contract</a:t>
            </a:r>
          </a:p>
          <a:p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en-US" dirty="0"/>
              <a:t>Get into a contract with LG.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Draft of the contract by collaborating with LG contact, Buyer Contact, Zycus Legal Department, Finance Department..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Include Clauses that can be crucial – Like LG has poor quality. So if anything goes wrong LG should be made responsible.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Include What type of AC, When and How will it be installed, How will the payments be made etc. etc.… 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will the contract start and expire ? When will it renew ? Will it Auto renew ?</a:t>
            </a:r>
          </a:p>
          <a:p>
            <a:pPr marL="285750" indent="-285750">
              <a:buFontTx/>
              <a:buChar char="-"/>
            </a:pPr>
            <a:r>
              <a:rPr lang="en-US" dirty="0"/>
              <a:t>Negotiate with supplier on all the above things and finally Sign the contract between the two parties.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Move the contract to Repository for all future reference.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Contract basically has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Drag and Drop clauses and create a contract document online.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it in a word document and upload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Approval workflow to negotiate and approve the contract content.</a:t>
            </a:r>
          </a:p>
          <a:p>
            <a:pPr marL="285750" indent="-285750">
              <a:buFontTx/>
              <a:buChar char="-"/>
            </a:pPr>
            <a:r>
              <a:rPr lang="en-US" dirty="0"/>
              <a:t>Sign the document using </a:t>
            </a:r>
            <a:r>
              <a:rPr lang="en-US" dirty="0" err="1"/>
              <a:t>Docusign</a:t>
            </a:r>
            <a:r>
              <a:rPr lang="en-US" dirty="0"/>
              <a:t> or other options like signing – scanning – uploading.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0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307976"/>
            <a:ext cx="12192000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198" y="267184"/>
            <a:ext cx="623454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Supplier Information Management - Supplier</a:t>
            </a:r>
          </a:p>
          <a:p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en-US" dirty="0"/>
              <a:t>Data base of supplier information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Each supplier should have a profile created in iSupplier so that they can be included in a Contract or Sourcing Event etc.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Before a supplier can do business with Zycus, they have to be registered/on-boarded to iSupplier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8" y="3489996"/>
            <a:ext cx="623454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Supplier Performance Management - Perform</a:t>
            </a:r>
          </a:p>
          <a:p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en-US" dirty="0"/>
              <a:t>KPIs – Quality, Delivery, Cost, Ease to do Business, Risk</a:t>
            </a:r>
          </a:p>
          <a:p>
            <a:pPr marL="285750" indent="-285750">
              <a:buFontTx/>
              <a:buChar char="-"/>
            </a:pPr>
            <a:r>
              <a:rPr lang="en-US" dirty="0"/>
              <a:t>Qualitative assessment of Suppliers in collaboration with all departments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Eg</a:t>
            </a:r>
            <a:r>
              <a:rPr lang="en-US" dirty="0"/>
              <a:t>: Laptops are used by Engineering Department. </a:t>
            </a:r>
          </a:p>
          <a:p>
            <a:r>
              <a:rPr lang="en-US" dirty="0"/>
              <a:t>            so Dell Inc, the supplier is rated by members of Purchase Department and Engineering Department and come up with an overall score for the Supplier.  </a:t>
            </a:r>
          </a:p>
        </p:txBody>
      </p:sp>
      <p:pic>
        <p:nvPicPr>
          <p:cNvPr id="2050" name="Picture 2" descr="Image result for star r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76" y="4345261"/>
            <a:ext cx="1982415" cy="21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8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12192000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155" y="147871"/>
            <a:ext cx="623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Proc and Invoicing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343" y="1148577"/>
            <a:ext cx="6234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Tactical aspects of buying – From a Need to Payment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Eg</a:t>
            </a:r>
            <a:r>
              <a:rPr lang="en-US" dirty="0"/>
              <a:t>: you want to buy a laptop for your project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dirty="0"/>
              <a:t>Logs in and Search</a:t>
            </a:r>
          </a:p>
          <a:p>
            <a:r>
              <a:rPr lang="en-US" dirty="0"/>
              <a:t> through catalogs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40182" y="2978727"/>
            <a:ext cx="1122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62400" y="2441238"/>
            <a:ext cx="0" cy="11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62400" y="2441238"/>
            <a:ext cx="1052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2326" y="2258291"/>
            <a:ext cx="156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to Cart &amp; Checkout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77889" y="2441238"/>
            <a:ext cx="1052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0108" y="2258291"/>
            <a:ext cx="156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Requisition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60874" y="2441238"/>
            <a:ext cx="1052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3093" y="2258291"/>
            <a:ext cx="170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Purchase Order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62400" y="3560618"/>
            <a:ext cx="1052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60818" y="3174209"/>
            <a:ext cx="1565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Free Text Requisition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726381" y="3560618"/>
            <a:ext cx="2763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462655" y="2441238"/>
            <a:ext cx="0" cy="11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792691" y="2904622"/>
            <a:ext cx="0" cy="134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113819" y="4281054"/>
            <a:ext cx="170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Supplier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764982" y="4927385"/>
            <a:ext cx="0" cy="48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13818" y="5444837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 Sends back Laptop and Invoice/Bill</a:t>
            </a:r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 flipV="1">
            <a:off x="3110345" y="5929241"/>
            <a:ext cx="2521524" cy="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1869" y="5195404"/>
            <a:ext cx="1704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Department gets the Laptop</a:t>
            </a:r>
          </a:p>
          <a:p>
            <a:r>
              <a:rPr lang="en-US" dirty="0"/>
              <a:t>And creates Goods Receipt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225143" y="5906502"/>
            <a:ext cx="2715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65118" y="5573072"/>
            <a:ext cx="170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Gives it to the Requester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3343" y="4253345"/>
            <a:ext cx="170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Requester Wants Laptop</a:t>
            </a: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1295397" y="3578983"/>
            <a:ext cx="0" cy="67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25143" y="6120256"/>
            <a:ext cx="2715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52" y="1959835"/>
            <a:ext cx="481403" cy="4814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185" y="1959834"/>
            <a:ext cx="481403" cy="48140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84" y="4503735"/>
            <a:ext cx="481403" cy="4814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492" y="6252127"/>
            <a:ext cx="481403" cy="48140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003388" y="4323306"/>
            <a:ext cx="170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Finance does payment</a:t>
            </a:r>
          </a:p>
        </p:txBody>
      </p:sp>
      <p:cxnSp>
        <p:nvCxnSpPr>
          <p:cNvPr id="47" name="Straight Arrow Connector 46"/>
          <p:cNvCxnSpPr>
            <a:stCxn id="31" idx="0"/>
          </p:cNvCxnSpPr>
          <p:nvPr/>
        </p:nvCxnSpPr>
        <p:spPr>
          <a:xfrm flipV="1">
            <a:off x="6483923" y="4658484"/>
            <a:ext cx="533321" cy="53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41" y="4613906"/>
            <a:ext cx="481403" cy="4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511846"/>
            <a:ext cx="5795682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62" y="2115561"/>
            <a:ext cx="5795682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96318" y="906"/>
            <a:ext cx="5795682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96318" y="1732320"/>
            <a:ext cx="5795682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96318" y="3689821"/>
            <a:ext cx="5795682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78428" y="5210709"/>
            <a:ext cx="5795682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5795682" cy="766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419" y="113852"/>
            <a:ext cx="6234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iRequest – Request Management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000" dirty="0"/>
              <a:t>Flexi Form Creation for various requests</a:t>
            </a:r>
          </a:p>
          <a:p>
            <a:endParaRPr lang="en-US" sz="2000" dirty="0"/>
          </a:p>
          <a:p>
            <a:r>
              <a:rPr lang="en-US" sz="2000" dirty="0" err="1"/>
              <a:t>Eg</a:t>
            </a:r>
            <a:r>
              <a:rPr lang="en-US" sz="2000" dirty="0"/>
              <a:t>: Form to be filled to request for a new laptop</a:t>
            </a:r>
          </a:p>
          <a:p>
            <a:r>
              <a:rPr lang="en-US" sz="2000" dirty="0"/>
              <a:t>      Form to be filled to request for a joining kit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9419" y="2237510"/>
            <a:ext cx="53894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TMS – Tenant Management System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dirty="0"/>
              <a:t>Where all Tenant information and User information are stored and maintained.</a:t>
            </a:r>
            <a:endParaRPr lang="en-US" sz="1200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User roles and Activities are stored and maintained here.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Eg: Roll: Contract Manager  Activities – Create Contract, Edit Contract, Delete Contract, Sign Contract etc.</a:t>
            </a:r>
            <a:endParaRPr lang="en-US" sz="12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6076" y="123215"/>
            <a:ext cx="56680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RMS/CDS/CRMS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000" dirty="0"/>
              <a:t>Report creation tools – Visual Reports, Dashboards etc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23964" y="1890101"/>
            <a:ext cx="4906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Rainbow UI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dirty="0"/>
              <a:t>Cross Product functional dashboard consuming data from a common cross product data repository</a:t>
            </a:r>
            <a:endParaRPr lang="en-US" sz="12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3964" y="3839428"/>
            <a:ext cx="49060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Dew Drops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dirty="0"/>
              <a:t>New UX for all the products. Revamp of products current User interface.</a:t>
            </a:r>
            <a:endParaRPr lang="en-US" sz="1200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8429" y="5350693"/>
            <a:ext cx="50515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Mobile Apps – iOS and Android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dirty="0"/>
              <a:t>Supplier app, Requisitioner app, Buyer app, Dew Drops App, Business User App</a:t>
            </a:r>
            <a:endParaRPr lang="en-US" sz="12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771" y="5633139"/>
            <a:ext cx="62345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iManage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000" dirty="0"/>
              <a:t>Procurement Project Management Tool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976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770" y="783772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What is Procurement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770" y="2278743"/>
            <a:ext cx="10929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Procurement is the act of finding, acquiring, buying goods or materials, services or works from an external source.</a:t>
            </a:r>
          </a:p>
          <a:p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The process is used to ensure the buyer receives goods or materials, services or works at the best possible price with acceptable/desired quality, quantity, time, and location. </a:t>
            </a:r>
          </a:p>
        </p:txBody>
      </p:sp>
    </p:spTree>
    <p:extLst>
      <p:ext uri="{BB962C8B-B14F-4D97-AF65-F5344CB8AC3E}">
        <p14:creationId xmlns:p14="http://schemas.microsoft.com/office/powerpoint/2010/main" val="79523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214" y="102492"/>
            <a:ext cx="537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Suite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0343" y="4644166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72482" y="4644165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eProc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51351" y="4644164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eInvoicing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41" y="4151333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iPerform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146858" y="2529153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iSave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0341" y="2529153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iAnalyze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70844" y="2529153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iManage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1347" y="2529153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31850" y="2541955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iSource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12351" y="2529153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iContract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72481" y="4121615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iSupplier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133489" y="4644163"/>
            <a:ext cx="1852891" cy="389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Zycus Supplier Network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126945" y="4151331"/>
            <a:ext cx="1852891" cy="389537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Rainbow UI – Suite Landing  Page &amp; Search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49713" y="4151332"/>
            <a:ext cx="1852891" cy="389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RMS/CDS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113990" y="4166175"/>
            <a:ext cx="1852891" cy="389537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CRMS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13990" y="4634935"/>
            <a:ext cx="1852891" cy="389537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Dew Drops UI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091222" y="4166174"/>
            <a:ext cx="1852891" cy="3895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iOS &amp; Android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Apps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0341" y="1480584"/>
            <a:ext cx="71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Strategic Sourcing Suite - Upstream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3258" y="3530991"/>
            <a:ext cx="71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Procure to Pay Suite - Downstream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60958" y="3270752"/>
            <a:ext cx="711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3258" y="5136999"/>
            <a:ext cx="1852891" cy="389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Tenant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717064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2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05562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770" y="631372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Procurement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237" y="1755410"/>
            <a:ext cx="109292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Buying Desktops for New 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Buying Office Supplies like Printing Paper, Pen, Pencil, White board markers, stapling pins, drawing pins, writing pads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Buying a new Air Conditioner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Buying chairs for the conference room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Buying a coffee vending machine</a:t>
            </a:r>
          </a:p>
        </p:txBody>
      </p:sp>
    </p:spTree>
    <p:extLst>
      <p:ext uri="{BB962C8B-B14F-4D97-AF65-F5344CB8AC3E}">
        <p14:creationId xmlns:p14="http://schemas.microsoft.com/office/powerpoint/2010/main" val="222641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office building vecto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4" y="2661171"/>
            <a:ext cx="3073399" cy="307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8164" y="1994858"/>
            <a:ext cx="328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Organization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0183" y="2662981"/>
            <a:ext cx="202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Purchase 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Department</a:t>
            </a:r>
          </a:p>
        </p:txBody>
      </p:sp>
      <p:cxnSp>
        <p:nvCxnSpPr>
          <p:cNvPr id="6" name="Connector: Curved 5"/>
          <p:cNvCxnSpPr>
            <a:stCxn id="7" idx="2"/>
          </p:cNvCxnSpPr>
          <p:nvPr/>
        </p:nvCxnSpPr>
        <p:spPr>
          <a:xfrm rot="5400000">
            <a:off x="3124411" y="3186851"/>
            <a:ext cx="739355" cy="1353608"/>
          </a:xfrm>
          <a:prstGeom prst="curvedConnector2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1770" y="289278"/>
            <a:ext cx="956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Who does this buying for an Organization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0183" y="4326784"/>
            <a:ext cx="3285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Buys Goods, Raw Materials, Spare parts, services etc. as Required by the company or Organization.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182912" y="1967853"/>
            <a:ext cx="4927600" cy="2603813"/>
            <a:chOff x="7182912" y="1967853"/>
            <a:chExt cx="4927600" cy="2603813"/>
          </a:xfrm>
        </p:grpSpPr>
        <p:sp>
          <p:nvSpPr>
            <p:cNvPr id="14" name="TextBox 13"/>
            <p:cNvSpPr txBox="1"/>
            <p:nvPr/>
          </p:nvSpPr>
          <p:spPr>
            <a:xfrm>
              <a:off x="7182912" y="3678847"/>
              <a:ext cx="3285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</a:schemeClr>
                  </a:solidFill>
                </a:rPr>
                <a:t>From</a:t>
              </a:r>
            </a:p>
          </p:txBody>
        </p:sp>
        <p:cxnSp>
          <p:nvCxnSpPr>
            <p:cNvPr id="25" name="Connector: Curved 24"/>
            <p:cNvCxnSpPr/>
            <p:nvPr/>
          </p:nvCxnSpPr>
          <p:spPr>
            <a:xfrm rot="5400000">
              <a:off x="7778963" y="3444665"/>
              <a:ext cx="739355" cy="1353608"/>
            </a:xfrm>
            <a:prstGeom prst="curvedConnector2">
              <a:avLst/>
            </a:prstGeom>
            <a:ln w="31750">
              <a:solidFill>
                <a:schemeClr val="bg1"/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7077" y="2291019"/>
              <a:ext cx="1436432" cy="854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2440" y="1967853"/>
              <a:ext cx="1001057" cy="59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8814" y="2118502"/>
              <a:ext cx="583335" cy="347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425" y="2068991"/>
              <a:ext cx="854060" cy="508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0591" y="2485625"/>
              <a:ext cx="2497667" cy="1486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8825445" y="3986891"/>
              <a:ext cx="3285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</a:rPr>
                <a:t>Suppliers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696281" y="4549696"/>
            <a:ext cx="2414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Who accepts the order and delivers goods and services as agreed.</a:t>
            </a:r>
          </a:p>
        </p:txBody>
      </p:sp>
    </p:spTree>
    <p:extLst>
      <p:ext uri="{BB962C8B-B14F-4D97-AF65-F5344CB8AC3E}">
        <p14:creationId xmlns:p14="http://schemas.microsoft.com/office/powerpoint/2010/main" val="27821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742" y="228104"/>
            <a:ext cx="10522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Buying Desktops for New Employees</a:t>
            </a:r>
          </a:p>
        </p:txBody>
      </p:sp>
      <p:pic>
        <p:nvPicPr>
          <p:cNvPr id="5" name="Picture 4" descr="Image result for avatar design pngs professional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7" y="3874628"/>
            <a:ext cx="2168116" cy="216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7546" y="6037363"/>
            <a:ext cx="121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HR MANAGER</a:t>
            </a:r>
          </a:p>
        </p:txBody>
      </p:sp>
      <p:pic>
        <p:nvPicPr>
          <p:cNvPr id="7" name="Picture 2" descr="Image result for avatar design pngs professional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47" y="3860283"/>
            <a:ext cx="2177080" cy="21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03827" y="6037363"/>
            <a:ext cx="151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PURCHASING MANAGER</a:t>
            </a:r>
          </a:p>
        </p:txBody>
      </p:sp>
      <p:pic>
        <p:nvPicPr>
          <p:cNvPr id="9" name="Picture 12" descr="Image result for avatar design pngs professional circ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172" y="4114670"/>
            <a:ext cx="1718532" cy="17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30792" y="6037363"/>
            <a:ext cx="134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SUPPLIER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</a:p>
        </p:txBody>
      </p:sp>
      <p:sp>
        <p:nvSpPr>
          <p:cNvPr id="2" name="Speech Bubble: Rectangle with Corners Rounded 1"/>
          <p:cNvSpPr/>
          <p:nvPr/>
        </p:nvSpPr>
        <p:spPr>
          <a:xfrm>
            <a:off x="281201" y="2577129"/>
            <a:ext cx="2077617" cy="1159727"/>
          </a:xfrm>
          <a:prstGeom prst="wedgeRoundRectCallout">
            <a:avLst>
              <a:gd name="adj1" fmla="val -6226"/>
              <a:gd name="adj2" fmla="val 11105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this Desktop. There is a new joiner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3602354" y="2968651"/>
            <a:ext cx="2077617" cy="1089398"/>
          </a:xfrm>
          <a:prstGeom prst="wedgeRoundRectCallout">
            <a:avLst>
              <a:gd name="adj1" fmla="val -38012"/>
              <a:gd name="adj2" fmla="val 9447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Okay! Approved. Let me get it in 2-3 days</a:t>
            </a:r>
          </a:p>
        </p:txBody>
      </p:sp>
      <p:pic>
        <p:nvPicPr>
          <p:cNvPr id="13" name="Picture 2" descr="Image result for avatar design pngs professional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877" y="3860283"/>
            <a:ext cx="2177080" cy="21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219657" y="6037363"/>
            <a:ext cx="151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PURCHASING MANAGER</a:t>
            </a:r>
          </a:p>
        </p:txBody>
      </p:sp>
      <p:sp>
        <p:nvSpPr>
          <p:cNvPr id="15" name="Speech Bubble: Rectangle with Corners Rounded 14"/>
          <p:cNvSpPr/>
          <p:nvPr/>
        </p:nvSpPr>
        <p:spPr>
          <a:xfrm>
            <a:off x="6783044" y="1262769"/>
            <a:ext cx="2077617" cy="612648"/>
          </a:xfrm>
          <a:prstGeom prst="wedgeRoundRectCallout">
            <a:avLst>
              <a:gd name="adj1" fmla="val -10301"/>
              <a:gd name="adj2" fmla="val 972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 this desktop</a:t>
            </a:r>
          </a:p>
        </p:txBody>
      </p:sp>
      <p:pic>
        <p:nvPicPr>
          <p:cNvPr id="4098" name="Picture 2" descr="Image result for desktop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507" y="2492226"/>
            <a:ext cx="664766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desktop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79" y="862984"/>
            <a:ext cx="664766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peech Bubble: Rectangle with Corners Rounded 17"/>
          <p:cNvSpPr/>
          <p:nvPr/>
        </p:nvSpPr>
        <p:spPr>
          <a:xfrm>
            <a:off x="9624959" y="1632150"/>
            <a:ext cx="2077617" cy="612648"/>
          </a:xfrm>
          <a:prstGeom prst="wedgeRoundRectCallout">
            <a:avLst>
              <a:gd name="adj1" fmla="val 11772"/>
              <a:gd name="adj2" fmla="val 8445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Okay done! for USD 699.99</a:t>
            </a:r>
          </a:p>
        </p:txBody>
      </p:sp>
      <p:sp>
        <p:nvSpPr>
          <p:cNvPr id="19" name="Speech Bubble: Rectangle with Corners Rounded 18"/>
          <p:cNvSpPr/>
          <p:nvPr/>
        </p:nvSpPr>
        <p:spPr>
          <a:xfrm>
            <a:off x="6783044" y="2351309"/>
            <a:ext cx="2077617" cy="612648"/>
          </a:xfrm>
          <a:prstGeom prst="wedgeRoundRectCallout">
            <a:avLst>
              <a:gd name="adj1" fmla="val -10595"/>
              <a:gd name="adj2" fmla="val 9179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Agreed!</a:t>
            </a:r>
          </a:p>
        </p:txBody>
      </p:sp>
      <p:sp>
        <p:nvSpPr>
          <p:cNvPr id="20" name="Speech Bubble: Rectangle with Corners Rounded 19"/>
          <p:cNvSpPr/>
          <p:nvPr/>
        </p:nvSpPr>
        <p:spPr>
          <a:xfrm>
            <a:off x="9624959" y="2636175"/>
            <a:ext cx="2077617" cy="612648"/>
          </a:xfrm>
          <a:prstGeom prst="wedgeRoundRectCallout">
            <a:avLst>
              <a:gd name="adj1" fmla="val 8165"/>
              <a:gd name="adj2" fmla="val 8445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the Desktop!</a:t>
            </a:r>
          </a:p>
        </p:txBody>
      </p:sp>
      <p:sp>
        <p:nvSpPr>
          <p:cNvPr id="21" name="Speech Bubble: Rectangle with Corners Rounded 20"/>
          <p:cNvSpPr/>
          <p:nvPr/>
        </p:nvSpPr>
        <p:spPr>
          <a:xfrm>
            <a:off x="6742007" y="3439849"/>
            <a:ext cx="2077617" cy="612648"/>
          </a:xfrm>
          <a:prstGeom prst="wedgeRoundRectCallout">
            <a:avLst>
              <a:gd name="adj1" fmla="val -10595"/>
              <a:gd name="adj2" fmla="val 9179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it.. Here is your money!</a:t>
            </a:r>
          </a:p>
        </p:txBody>
      </p:sp>
      <p:sp>
        <p:nvSpPr>
          <p:cNvPr id="22" name="Speech Bubble: Rectangle with Corners Rounded 21"/>
          <p:cNvSpPr/>
          <p:nvPr/>
        </p:nvSpPr>
        <p:spPr>
          <a:xfrm>
            <a:off x="9624959" y="3707383"/>
            <a:ext cx="2077617" cy="612648"/>
          </a:xfrm>
          <a:prstGeom prst="wedgeRoundRectCallout">
            <a:avLst>
              <a:gd name="adj1" fmla="val 8165"/>
              <a:gd name="adj2" fmla="val 8445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it.. Thanks!</a:t>
            </a:r>
          </a:p>
        </p:txBody>
      </p:sp>
      <p:sp>
        <p:nvSpPr>
          <p:cNvPr id="16" name="Arrow: Striped Right 15"/>
          <p:cNvSpPr/>
          <p:nvPr/>
        </p:nvSpPr>
        <p:spPr>
          <a:xfrm>
            <a:off x="5926304" y="3353482"/>
            <a:ext cx="569370" cy="484632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115" y="3305861"/>
            <a:ext cx="33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HR/You – Who Raised the 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686" y="3819045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 – Who placed an order to the Supplier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0201" y="4332229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 – So many computer dealers out there!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9367" y="4845413"/>
            <a:ext cx="605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Courier Guy ? – Who delivered the desktop to your 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2551" y="5433242"/>
            <a:ext cx="70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Admin/IT IS – Person who kept it on your desk and did the installation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6404" y="6021071"/>
            <a:ext cx="70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Finance Girl – Who did the payment</a:t>
            </a:r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3641473" y="2679737"/>
            <a:ext cx="933062" cy="849086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07189" y="2495071"/>
            <a:ext cx="39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Email ? Telephone Call ? Skype Chat ?</a:t>
            </a: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4882444" y="3207403"/>
            <a:ext cx="933062" cy="849086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8160" y="3022737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Flipkart, Amazon, Dell.in, eBay ?</a:t>
            </a:r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6380009" y="3706105"/>
            <a:ext cx="933062" cy="849086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45725" y="3515657"/>
            <a:ext cx="504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WS Retail ?, Dell India Ltd ?, Acme Computers ?</a:t>
            </a:r>
          </a:p>
        </p:txBody>
      </p:sp>
      <p:cxnSp>
        <p:nvCxnSpPr>
          <p:cNvPr id="22" name="Curved Connector 21"/>
          <p:cNvCxnSpPr>
            <a:endCxn id="23" idx="1"/>
          </p:cNvCxnSpPr>
          <p:nvPr/>
        </p:nvCxnSpPr>
        <p:spPr>
          <a:xfrm flipV="1">
            <a:off x="7345725" y="4329339"/>
            <a:ext cx="1146639" cy="718772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92364" y="4144673"/>
            <a:ext cx="504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eKart ?, DTDC, FedEx ?</a:t>
            </a:r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8819964" y="4925382"/>
            <a:ext cx="1049693" cy="713906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72456" y="4711379"/>
            <a:ext cx="504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 house IT guy</a:t>
            </a:r>
          </a:p>
        </p:txBody>
      </p:sp>
      <p:cxnSp>
        <p:nvCxnSpPr>
          <p:cNvPr id="26" name="Curved Connector 25"/>
          <p:cNvCxnSpPr>
            <a:endCxn id="27" idx="1"/>
          </p:cNvCxnSpPr>
          <p:nvPr/>
        </p:nvCxnSpPr>
        <p:spPr>
          <a:xfrm flipV="1">
            <a:off x="6263377" y="6008535"/>
            <a:ext cx="1460232" cy="218582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23609" y="5823869"/>
            <a:ext cx="504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Zycus Finance Department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24829" y="2495071"/>
            <a:ext cx="348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Tracking, Non Auditable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98262" y="3020715"/>
            <a:ext cx="348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Price fluctuation ? Stock out 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43691" y="3783640"/>
            <a:ext cx="4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haven't heard of Acme! Are they good 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25018" y="4337553"/>
            <a:ext cx="4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they deliver on time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11637" y="5001973"/>
            <a:ext cx="22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How does he know that laptop has come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09613" y="6083314"/>
            <a:ext cx="4898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Is it within budget ? Who approved to buy this 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This is too costly for us!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5" y="318634"/>
            <a:ext cx="3377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Spend Analyst – How much did I spend on Desktops last FY ?</a:t>
            </a:r>
          </a:p>
          <a:p>
            <a:endParaRPr lang="en-US" dirty="0"/>
          </a:p>
          <a:p>
            <a:r>
              <a:rPr lang="en-US" dirty="0"/>
              <a:t>How better can I spend during the next year.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26397" y="291028"/>
            <a:ext cx="3786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Sourcing Manager – Let me look for potential suppliers who can deliver good quality desktops, at low cost, with free after sales service, fast delivery, good payment options….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93158" y="303063"/>
            <a:ext cx="4501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Contract Manager – Now since we have a good customer lets get into a long term agreement. Dell Inc. will supply Desktops at $520 for next 5 years, delivered in 1 day, min order 2, payment in 30 days… 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43345" y="2133600"/>
            <a:ext cx="1117114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6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9" grpId="0"/>
      <p:bldP spid="19" grpId="1"/>
      <p:bldP spid="21" grpId="0"/>
      <p:bldP spid="21" grpId="1"/>
      <p:bldP spid="23" grpId="0"/>
      <p:bldP spid="23" grpId="1"/>
      <p:bldP spid="25" grpId="0"/>
      <p:bldP spid="25" grpId="1"/>
      <p:bldP spid="27" grpId="0"/>
      <p:bldP spid="27" grpId="1"/>
      <p:bldP spid="28" grpId="0"/>
      <p:bldP spid="28" grpId="1"/>
      <p:bldP spid="30" grpId="0"/>
      <p:bldP spid="30" grpId="1"/>
      <p:bldP spid="31" grpId="0"/>
      <p:bldP spid="31" grpId="1"/>
      <p:bldP spid="34" grpId="0"/>
      <p:bldP spid="34" grpId="1"/>
      <p:bldP spid="36" grpId="0"/>
      <p:bldP spid="36" grpId="1"/>
      <p:bldP spid="37" grpId="0"/>
      <p:bldP spid="37" grpId="1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157" y="440871"/>
            <a:ext cx="537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to Pay Cycle</a:t>
            </a:r>
          </a:p>
        </p:txBody>
      </p:sp>
      <p:pic>
        <p:nvPicPr>
          <p:cNvPr id="11268" name="Picture 4" descr="Image result for source to p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97" y="1087202"/>
            <a:ext cx="9417519" cy="523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8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271" y="109035"/>
            <a:ext cx="537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to Pay Cycle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214" y="3572623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Request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1214" y="3138095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iRequest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31717" y="3572623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Requisition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31717" y="3138095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eProc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12220" y="3572623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Purchase Order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12220" y="3138095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eProc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92723" y="3585425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Deliver Goods and Services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2723" y="3150897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eProc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73224" y="3572623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Invoice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173224" y="3138095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eInvoicing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153725" y="3585425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Payment of Invoice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53725" y="3150897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eInvoicing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2222" y="5558170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Evaluate Supplier Performance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12222" y="5123642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iPerform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92723" y="5529039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Publish Savings to Finance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92723" y="5094511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214" y="1588879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Spend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52851" y="1119114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iAnalyze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31717" y="1588879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Spend Management Project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33354" y="1119114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iManage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12220" y="1588879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Cost of Goods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13857" y="1119114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iCost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2723" y="1601681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Sourcing of goods and qualified suppliers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94360" y="1131916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iSource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73224" y="1588879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Contracting with Suppliers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74861" y="1119114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iContract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153724" y="1601845"/>
            <a:ext cx="185289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Onboard Supplier and manage information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155362" y="1131916"/>
            <a:ext cx="1852891" cy="38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iSupplier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9621723" y="5101438"/>
            <a:ext cx="1852891" cy="1348928"/>
            <a:chOff x="6192723" y="5241471"/>
            <a:chExt cx="1852891" cy="1348928"/>
          </a:xfrm>
        </p:grpSpPr>
        <p:sp>
          <p:nvSpPr>
            <p:cNvPr id="67" name="Rectangle 66"/>
            <p:cNvSpPr/>
            <p:nvPr/>
          </p:nvSpPr>
          <p:spPr>
            <a:xfrm>
              <a:off x="6192723" y="5675999"/>
              <a:ext cx="1852891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Supplier Participates in the above steps via this Portal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2723" y="5241471"/>
              <a:ext cx="1852891" cy="3895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Zycus Supplier Network</a:t>
              </a:r>
            </a:p>
          </p:txBody>
        </p:sp>
      </p:grpSp>
      <p:cxnSp>
        <p:nvCxnSpPr>
          <p:cNvPr id="11266" name="Straight Arrow Connector 11265"/>
          <p:cNvCxnSpPr/>
          <p:nvPr/>
        </p:nvCxnSpPr>
        <p:spPr>
          <a:xfrm>
            <a:off x="949569" y="2679367"/>
            <a:ext cx="10231083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49568" y="4687781"/>
            <a:ext cx="10231083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311" y="6580408"/>
            <a:ext cx="3259938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Oval 11266"/>
          <p:cNvSpPr/>
          <p:nvPr/>
        </p:nvSpPr>
        <p:spPr>
          <a:xfrm>
            <a:off x="6255129" y="4869186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</a:p>
        </p:txBody>
      </p:sp>
      <p:sp>
        <p:nvSpPr>
          <p:cNvPr id="74" name="Oval 73"/>
          <p:cNvSpPr/>
          <p:nvPr/>
        </p:nvSpPr>
        <p:spPr>
          <a:xfrm>
            <a:off x="4276364" y="4889095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</p:txBody>
      </p:sp>
      <p:sp>
        <p:nvSpPr>
          <p:cNvPr id="75" name="Oval 74"/>
          <p:cNvSpPr/>
          <p:nvPr/>
        </p:nvSpPr>
        <p:spPr>
          <a:xfrm>
            <a:off x="10237065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76" name="Oval 75"/>
          <p:cNvSpPr/>
          <p:nvPr/>
        </p:nvSpPr>
        <p:spPr>
          <a:xfrm>
            <a:off x="8252342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77" name="Oval 76"/>
          <p:cNvSpPr/>
          <p:nvPr/>
        </p:nvSpPr>
        <p:spPr>
          <a:xfrm>
            <a:off x="6267619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78" name="Oval 77"/>
          <p:cNvSpPr/>
          <p:nvPr/>
        </p:nvSpPr>
        <p:spPr>
          <a:xfrm>
            <a:off x="4282896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4" name="Oval 83"/>
          <p:cNvSpPr/>
          <p:nvPr/>
        </p:nvSpPr>
        <p:spPr>
          <a:xfrm>
            <a:off x="2298173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Oval 84"/>
          <p:cNvSpPr/>
          <p:nvPr/>
        </p:nvSpPr>
        <p:spPr>
          <a:xfrm>
            <a:off x="313450" y="2912680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6" name="Oval 85"/>
          <p:cNvSpPr/>
          <p:nvPr/>
        </p:nvSpPr>
        <p:spPr>
          <a:xfrm>
            <a:off x="10220736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7" name="Oval 86"/>
          <p:cNvSpPr/>
          <p:nvPr/>
        </p:nvSpPr>
        <p:spPr>
          <a:xfrm>
            <a:off x="8239278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8" name="Oval 87"/>
          <p:cNvSpPr/>
          <p:nvPr/>
        </p:nvSpPr>
        <p:spPr>
          <a:xfrm>
            <a:off x="6257821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9" name="Oval 88"/>
          <p:cNvSpPr/>
          <p:nvPr/>
        </p:nvSpPr>
        <p:spPr>
          <a:xfrm>
            <a:off x="4276364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0" name="Oval 89"/>
          <p:cNvSpPr/>
          <p:nvPr/>
        </p:nvSpPr>
        <p:spPr>
          <a:xfrm>
            <a:off x="2294907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1" name="Oval 90"/>
          <p:cNvSpPr/>
          <p:nvPr/>
        </p:nvSpPr>
        <p:spPr>
          <a:xfrm>
            <a:off x="313450" y="890928"/>
            <a:ext cx="478448" cy="4784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138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C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6858000" cy="6858000"/>
            <a:chOff x="0" y="0"/>
            <a:chExt cx="6858000" cy="6858000"/>
          </a:xfrm>
        </p:grpSpPr>
        <p:sp>
          <p:nvSpPr>
            <p:cNvPr id="19" name="Oval 18"/>
            <p:cNvSpPr/>
            <p:nvPr/>
          </p:nvSpPr>
          <p:spPr>
            <a:xfrm>
              <a:off x="0" y="0"/>
              <a:ext cx="6858000" cy="685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Employees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 of 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the Organization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3645569" y="577516"/>
              <a:ext cx="2129589" cy="212958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Employees of Purchase Department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668800" y="2659526"/>
              <a:ext cx="1935990" cy="193599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Employees of Finance Department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737397" y="-1113193"/>
            <a:ext cx="6406180" cy="9251187"/>
            <a:chOff x="7737397" y="-1113193"/>
            <a:chExt cx="6406180" cy="9251187"/>
          </a:xfrm>
        </p:grpSpPr>
        <p:sp>
          <p:nvSpPr>
            <p:cNvPr id="21" name="Oval 20"/>
            <p:cNvSpPr/>
            <p:nvPr/>
          </p:nvSpPr>
          <p:spPr>
            <a:xfrm>
              <a:off x="7833653" y="1"/>
              <a:ext cx="2273968" cy="227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Supplier Company 1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8547481" y="1427658"/>
              <a:ext cx="846311" cy="846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Sales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9789741" y="1231869"/>
              <a:ext cx="2273968" cy="227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Supplier Company 6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0503569" y="2659526"/>
              <a:ext cx="846311" cy="846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Sales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9789741" y="3590058"/>
              <a:ext cx="2273968" cy="227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Supplier Company 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0503569" y="5017715"/>
              <a:ext cx="846311" cy="846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Sales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7737397" y="2321548"/>
              <a:ext cx="2273968" cy="227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Supplier Company 2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451225" y="3749205"/>
              <a:ext cx="846311" cy="846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Sales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9882485" y="-1113193"/>
              <a:ext cx="2273968" cy="227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Supplier Company 7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0596313" y="314464"/>
              <a:ext cx="846311" cy="846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Sales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1838573" y="136996"/>
              <a:ext cx="2273968" cy="227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Supplier Company 8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2552401" y="1564653"/>
              <a:ext cx="846311" cy="846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Sales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11838573" y="2410964"/>
              <a:ext cx="2273968" cy="227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Supplier Company 9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2552401" y="3838621"/>
              <a:ext cx="846311" cy="846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Sales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1869609" y="4705712"/>
              <a:ext cx="2273968" cy="227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Supplier Company 0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12583437" y="6133369"/>
              <a:ext cx="846311" cy="846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Sales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9866421" y="5864026"/>
              <a:ext cx="2273968" cy="227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Supplier Company 4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0580249" y="7291683"/>
              <a:ext cx="846311" cy="846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Sales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7833653" y="4643095"/>
              <a:ext cx="2273968" cy="227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Supplier Company 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8547481" y="6070752"/>
              <a:ext cx="846311" cy="8463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49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1689</Words>
  <Application>Microsoft Office PowerPoint</Application>
  <PresentationFormat>Widescreen</PresentationFormat>
  <Paragraphs>363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Vijesh Bhaktha</dc:creator>
  <cp:lastModifiedBy>Adnan Hanif</cp:lastModifiedBy>
  <cp:revision>86</cp:revision>
  <dcterms:created xsi:type="dcterms:W3CDTF">2017-03-08T06:00:03Z</dcterms:created>
  <dcterms:modified xsi:type="dcterms:W3CDTF">2020-03-11T07:14:48Z</dcterms:modified>
</cp:coreProperties>
</file>