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99" r:id="rId4"/>
    <p:sldId id="280" r:id="rId5"/>
    <p:sldId id="281" r:id="rId6"/>
    <p:sldId id="264" r:id="rId7"/>
    <p:sldId id="296" r:id="rId8"/>
    <p:sldId id="283" r:id="rId9"/>
    <p:sldId id="260" r:id="rId10"/>
    <p:sldId id="261" r:id="rId11"/>
    <p:sldId id="262" r:id="rId12"/>
    <p:sldId id="301" r:id="rId13"/>
    <p:sldId id="265" r:id="rId14"/>
    <p:sldId id="302" r:id="rId15"/>
    <p:sldId id="303" r:id="rId16"/>
    <p:sldId id="266" r:id="rId17"/>
    <p:sldId id="267" r:id="rId18"/>
    <p:sldId id="268" r:id="rId19"/>
    <p:sldId id="269" r:id="rId20"/>
    <p:sldId id="270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5:09:55.6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0 24575,'-4'0'0,"-5"0"0,-2 5 0,2 0 0,2 4 0,2 5 0,2 4 0,2 2 0,0-1-8191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5:09:56.3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5:10:26.3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5:10:26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5:10:27.3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5:10:27.7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5:10:32.0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5:10:32.6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5:10:33.4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C6C09-7871-4230-8205-991EC148221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6BF4-27D6-42D8-9E91-A52B72606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9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innet.infura.io/v3/bf4f50dcc14d4ecba3c175d6d1723ec1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20b6315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20b6315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Development of Smart Contracts, which will be deployed at the blockchain (ethereum)</a:t>
            </a:r>
            <a:endParaRPr sz="12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Client application*, think of it as an request to server or API when develop a web-application</a:t>
            </a:r>
            <a:endParaRPr sz="12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*This is where Web3.js comes to the play.</a:t>
            </a:r>
            <a:endParaRPr sz="12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7ef5a065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7ef5a065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contract.methods.totalSupply().call()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Promise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&lt;pending&gt;,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domain: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Domain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domain: null,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_events: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[Object: null prototype]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removeListener: [Function: updateExceptionCapture],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newListener: [Function: updateExceptionCapture],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error: [Function: debugDomainError] },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_eventsCount: 3,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_maxListeners: undefined,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members: [],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[Symbol(kWeak)]: WeakReference {} }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20b6315c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20b6315c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7ef5a065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7ef5a065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20b6315c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20b6315c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7ef5a06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7ef5a06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 can use API provided from infura.io </a:t>
            </a:r>
            <a:endParaRPr sz="15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 perform testing and programming you can use ropsten network.</a:t>
            </a:r>
            <a:endParaRPr sz="15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&gt;node</a:t>
            </a:r>
            <a:endParaRPr sz="13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13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url = ‘</a:t>
            </a:r>
            <a:r>
              <a:rPr lang="en" sz="1300" u="sng">
                <a:solidFill>
                  <a:srgbClr val="01AFD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https://mainnet.infura.io/v3/bf4f50dcc14d4ecba3c175d6d1723ec1</a:t>
            </a:r>
            <a:r>
              <a:rPr lang="en" sz="13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’</a:t>
            </a:r>
            <a:endParaRPr sz="13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&gt;var web3 = new Web3(url)</a:t>
            </a:r>
            <a:endParaRPr sz="13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&gt;check it by typing </a:t>
            </a:r>
            <a:r>
              <a:rPr lang="en" sz="1300" b="1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web3 </a:t>
            </a:r>
            <a:r>
              <a:rPr lang="en" sz="13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 CLI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7ef5a065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7ef5a065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7ef5a065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7ef5a065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7ef5a065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7ef5a065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the question is how to make Web3.js to talk to a smart contract?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7ef5a065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7ef5a065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the question is how to make Web3.js to talk to a smart contract?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012" y="124651"/>
            <a:ext cx="2250145" cy="11835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5FC6-66A8-49F1-93B1-D8F6D5D2D41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0A46-F422-4335-AF19-D0F8BB13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8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012" y="124651"/>
            <a:ext cx="2250145" cy="11835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5FC6-66A8-49F1-93B1-D8F6D5D2D41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0A46-F422-4335-AF19-D0F8BB13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5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108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012" y="124651"/>
            <a:ext cx="2250145" cy="11835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35FC6-66A8-49F1-93B1-D8F6D5D2D41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40A46-F422-4335-AF19-D0F8BB13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0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SON-RP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3js.readthedocs.io/en/v1.5.2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nfura.io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3js.readthedocs.io/en/v1.5.2/web3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hyperlink" Target="https://www.trufflesuite.com/ganach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3js.readthedocs.io/en/v1.5.2/web3-eth-account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th-converter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upport.mycrypto.com/general-knowledge/ethereum-blockchain/what-are-the-different-units-used-in-ethereum" TargetMode="External"/><Relationship Id="rId5" Type="http://schemas.openxmlformats.org/officeDocument/2006/relationships/hyperlink" Target="https://ethdocs.org/en/latest/ether.html" TargetMode="External"/><Relationship Id="rId4" Type="http://schemas.openxmlformats.org/officeDocument/2006/relationships/hyperlink" Target="https://ropsten.etherscan.io/address/0x96b5834632ea9546ba0c990574ba8e348603f93c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oliditylang.org/en/v0.8.9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3js.readthedocs.io/en/v1.5.2/glossary.html#glossary-json-interfac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nanimeri/BCProgramm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dger.com/academy/blockchain/what-is-proof-of-wor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customXml" Target="../ink/ink4.xml"/><Relationship Id="rId18" Type="http://schemas.openxmlformats.org/officeDocument/2006/relationships/customXml" Target="../ink/ink9.xml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customXml" Target="../ink/ink3.xml"/><Relationship Id="rId17" Type="http://schemas.openxmlformats.org/officeDocument/2006/relationships/customXml" Target="../ink/ink8.xml"/><Relationship Id="rId2" Type="http://schemas.openxmlformats.org/officeDocument/2006/relationships/image" Target="../media/image3.jpe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2.png"/><Relationship Id="rId5" Type="http://schemas.openxmlformats.org/officeDocument/2006/relationships/image" Target="../media/image5.jpeg"/><Relationship Id="rId15" Type="http://schemas.openxmlformats.org/officeDocument/2006/relationships/customXml" Target="../ink/ink6.xml"/><Relationship Id="rId10" Type="http://schemas.openxmlformats.org/officeDocument/2006/relationships/customXml" Target="../ink/ink2.xml"/><Relationship Id="rId19" Type="http://schemas.openxmlformats.org/officeDocument/2006/relationships/image" Target="../media/image8.png"/><Relationship Id="rId4" Type="http://schemas.openxmlformats.org/officeDocument/2006/relationships/image" Target="../media/image4.jpeg"/><Relationship Id="rId9" Type="http://schemas.openxmlformats.org/officeDocument/2006/relationships/image" Target="../media/image11.png"/><Relationship Id="rId1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mix.ethereum.org/#optimize=false&amp;runs=200&amp;evmVersion=null&amp;version=soljson-v0.8.14+commit.80d49f37.j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SON-RPC" TargetMode="External"/><Relationship Id="rId2" Type="http://schemas.openxmlformats.org/officeDocument/2006/relationships/hyperlink" Target="https://geth.ethereum.org/docs/install-and-build/installing-get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rotocol_(computing)" TargetMode="External"/><Relationship Id="rId4" Type="http://schemas.openxmlformats.org/officeDocument/2006/relationships/hyperlink" Target="https://en.wikipedia.org/wiki/Remote_procedure_cal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72" y="2030024"/>
            <a:ext cx="9813398" cy="110567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Blockchain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005" y="4153043"/>
            <a:ext cx="3931298" cy="11056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Dr. Adnan IMERI</a:t>
            </a:r>
            <a:br>
              <a:rPr lang="en-US" dirty="0"/>
            </a:br>
            <a:r>
              <a:rPr lang="en-US" dirty="0"/>
              <a:t>Technical Lead, INFRACHAIN and Luxembourg Blockchain Lab (LBL)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18EBB-DF80-4166-AF91-666FD61F819E}"/>
              </a:ext>
            </a:extLst>
          </p:cNvPr>
          <p:cNvSpPr txBox="1"/>
          <p:nvPr/>
        </p:nvSpPr>
        <p:spPr>
          <a:xfrm>
            <a:off x="1408922" y="5915608"/>
            <a:ext cx="1062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Disclaimer: This training intends explanation of technological advancements, and it does not intend any financial advice toward cryptocurrency or any digital asset!</a:t>
            </a:r>
          </a:p>
        </p:txBody>
      </p:sp>
    </p:spTree>
    <p:extLst>
      <p:ext uri="{BB962C8B-B14F-4D97-AF65-F5344CB8AC3E}">
        <p14:creationId xmlns:p14="http://schemas.microsoft.com/office/powerpoint/2010/main" val="142758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How an Web Site (client) will talk to blockchain ?	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415600" y="1826633"/>
            <a:ext cx="11360800" cy="474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733" dirty="0"/>
              <a:t>Prog.Language--&gt;</a:t>
            </a:r>
            <a:r>
              <a:rPr lang="en" sz="1733" u="sng" dirty="0">
                <a:solidFill>
                  <a:schemeClr val="hlink"/>
                </a:solidFill>
                <a:hlinkClick r:id="rId3"/>
              </a:rPr>
              <a:t>JSON-RPC</a:t>
            </a:r>
            <a:r>
              <a:rPr lang="en" sz="1733" dirty="0"/>
              <a:t> (Enabled by Web3.js)--&gt; Ethereum Client (local copy of blockchain)</a:t>
            </a:r>
            <a:endParaRPr sz="1733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00" y="2655433"/>
            <a:ext cx="10414000" cy="39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0557200" cy="97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How a Web Site (client) will talk to blockchain?	</a:t>
            </a:r>
            <a:endParaRPr dirty="0"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415600" y="1826633"/>
            <a:ext cx="11360800" cy="474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733"/>
              <a:t>Dapp Structure</a:t>
            </a:r>
            <a:endParaRPr sz="1733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00" y="2323901"/>
            <a:ext cx="11577600" cy="4329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u="sng">
                <a:solidFill>
                  <a:schemeClr val="hlink"/>
                </a:solidFill>
                <a:hlinkClick r:id="rId3"/>
              </a:rPr>
              <a:t>Web3.js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415600" y="1772700"/>
            <a:ext cx="11360800" cy="46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867" u="sng" dirty="0">
                <a:solidFill>
                  <a:schemeClr val="hlink"/>
                </a:solidFill>
                <a:hlinkClick r:id="rId3"/>
              </a:rPr>
              <a:t>Web3.js</a:t>
            </a:r>
            <a:r>
              <a:rPr lang="en" sz="1867" dirty="0"/>
              <a:t> is a collection of libraries which enables interaction with blockchain</a:t>
            </a:r>
            <a:endParaRPr sz="1867" dirty="0"/>
          </a:p>
          <a:p>
            <a:pPr marL="1219170" indent="-423323">
              <a:lnSpc>
                <a:spcPct val="115000"/>
              </a:lnSpc>
              <a:spcBef>
                <a:spcPts val="2133"/>
              </a:spcBef>
              <a:buSzPts val="1400"/>
            </a:pPr>
            <a:r>
              <a:rPr lang="en" sz="1867" dirty="0"/>
              <a:t>Main javascript library to interact with the blockchain. </a:t>
            </a:r>
            <a:endParaRPr sz="1867" dirty="0"/>
          </a:p>
          <a:p>
            <a:pPr marL="1219170" indent="-423323">
              <a:lnSpc>
                <a:spcPct val="115000"/>
              </a:lnSpc>
              <a:buSzPts val="1400"/>
            </a:pPr>
            <a:r>
              <a:rPr lang="en" sz="1867" dirty="0"/>
              <a:t>Composed of methods that enables </a:t>
            </a:r>
            <a:r>
              <a:rPr lang="en" sz="1867" b="1" dirty="0"/>
              <a:t>operations </a:t>
            </a:r>
            <a:r>
              <a:rPr lang="en" sz="1867" dirty="0"/>
              <a:t>in blockchain</a:t>
            </a:r>
            <a:endParaRPr sz="1867" dirty="0"/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" sz="1867" b="1" dirty="0"/>
              <a:t>Installation: </a:t>
            </a:r>
            <a:endParaRPr sz="1867" b="1" dirty="0"/>
          </a:p>
          <a:p>
            <a:pPr marL="342900" indent="-342900">
              <a:lnSpc>
                <a:spcPct val="100000"/>
              </a:lnSpc>
              <a:spcBef>
                <a:spcPts val="2133"/>
              </a:spcBef>
            </a:pPr>
            <a:r>
              <a:rPr lang="en" sz="1867" dirty="0"/>
              <a:t>Requires </a:t>
            </a:r>
            <a:r>
              <a:rPr lang="en" sz="1867" b="1" dirty="0"/>
              <a:t>Node.js</a:t>
            </a:r>
            <a:endParaRPr sz="1867" b="1" dirty="0"/>
          </a:p>
          <a:p>
            <a:pPr marL="0" indent="0">
              <a:lnSpc>
                <a:spcPct val="100000"/>
              </a:lnSpc>
              <a:buNone/>
            </a:pPr>
            <a:r>
              <a:rPr lang="en" sz="1867" dirty="0"/>
              <a:t>   </a:t>
            </a:r>
            <a:r>
              <a:rPr lang="en" sz="1200" dirty="0">
                <a:solidFill>
                  <a:srgbClr val="E74C3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67" dirty="0">
                <a:solidFill>
                  <a:srgbClr val="E74C3C"/>
                </a:solidFill>
                <a:latin typeface="Courier New"/>
                <a:ea typeface="Courier New"/>
                <a:cs typeface="Courier New"/>
                <a:sym typeface="Courier New"/>
              </a:rPr>
              <a:t>npm install web3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1467" dirty="0">
                <a:solidFill>
                  <a:srgbClr val="E74C3C"/>
                </a:solidFill>
                <a:latin typeface="Courier New"/>
                <a:ea typeface="Courier New"/>
                <a:cs typeface="Courier New"/>
                <a:sym typeface="Courier New"/>
              </a:rPr>
              <a:t>	and </a:t>
            </a:r>
            <a:r>
              <a:rPr lang="en" sz="1467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local node</a:t>
            </a:r>
            <a:endParaRPr sz="1467" dirty="0">
              <a:solidFill>
                <a:srgbClr val="E74C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sz="1467" dirty="0">
              <a:solidFill>
                <a:srgbClr val="E74C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609585">
              <a:lnSpc>
                <a:spcPct val="100000"/>
              </a:lnSpc>
              <a:buNone/>
            </a:pPr>
            <a:r>
              <a:rPr lang="en" sz="1467" i="1" dirty="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// In Node.js use: </a:t>
            </a:r>
          </a:p>
          <a:p>
            <a:pPr marL="0" indent="609585">
              <a:lnSpc>
                <a:spcPct val="100000"/>
              </a:lnSpc>
              <a:buNone/>
            </a:pPr>
            <a:endParaRPr lang="en" sz="1467" i="1" dirty="0">
              <a:solidFill>
                <a:srgbClr val="4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609585">
              <a:lnSpc>
                <a:spcPct val="100000"/>
              </a:lnSpc>
              <a:buNone/>
            </a:pPr>
            <a:r>
              <a:rPr lang="en" sz="1467" i="1" dirty="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const Web3 = require('web3’);</a:t>
            </a:r>
            <a:br>
              <a:rPr lang="en" sz="1467" i="1" dirty="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67" i="1" dirty="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467" b="1" dirty="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467" dirty="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web3 </a:t>
            </a:r>
            <a:r>
              <a:rPr lang="en" sz="1467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67" dirty="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67" b="1" dirty="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467" dirty="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Web3(Web3.givenProvider </a:t>
            </a:r>
            <a:r>
              <a:rPr lang="en" sz="1467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 sz="1467" dirty="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67" dirty="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"ws://localhost:8545"</a:t>
            </a:r>
            <a:r>
              <a:rPr lang="en" sz="1467" dirty="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67" dirty="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61981" marR="152396" indent="457189">
              <a:lnSpc>
                <a:spcPct val="140000"/>
              </a:lnSpc>
              <a:buNone/>
            </a:pPr>
            <a:r>
              <a:rPr lang="en" sz="1733" b="1" dirty="0">
                <a:solidFill>
                  <a:srgbClr val="E74C3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67" b="1" dirty="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web3 - is an object!!</a:t>
            </a:r>
            <a:endParaRPr sz="1467" dirty="0">
              <a:solidFill>
                <a:srgbClr val="E74C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" sz="1467" dirty="0">
                <a:solidFill>
                  <a:srgbClr val="E74C3C"/>
                </a:solidFill>
                <a:latin typeface="Courier New"/>
                <a:ea typeface="Courier New"/>
                <a:cs typeface="Courier New"/>
                <a:sym typeface="Courier New"/>
              </a:rPr>
              <a:t>Git source:    https://github.com/ChainSafe/web3.js</a:t>
            </a:r>
            <a:endParaRPr sz="1467" dirty="0">
              <a:solidFill>
                <a:srgbClr val="E74C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1867" dirty="0"/>
              <a:t>		</a:t>
            </a:r>
            <a:endParaRPr sz="1867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Lets programm: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Setting up Web3</a:t>
            </a:r>
            <a:endParaRPr dirty="0"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415600" y="1628767"/>
            <a:ext cx="11776400" cy="514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000" dirty="0"/>
              <a:t>Now, lets connect it with the remote or local or blockchain environment</a:t>
            </a:r>
          </a:p>
          <a:p>
            <a:pPr marL="0" indent="0">
              <a:buNone/>
            </a:pPr>
            <a:endParaRPr lang="en" sz="2000" dirty="0"/>
          </a:p>
          <a:p>
            <a:pPr marL="0" indent="0">
              <a:buNone/>
            </a:pPr>
            <a:r>
              <a:rPr lang="en-GB" sz="2400" b="1" dirty="0"/>
              <a:t>Ganache local “virtual” local environment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→ Download and Install </a:t>
            </a:r>
            <a:r>
              <a:rPr lang="en-GB" sz="2000" u="sng" dirty="0">
                <a:solidFill>
                  <a:schemeClr val="hlink"/>
                </a:solidFill>
                <a:hlinkClick r:id="rId4"/>
              </a:rPr>
              <a:t>Ganache</a:t>
            </a:r>
            <a:endParaRPr lang="en-GB" sz="2000" u="sng" dirty="0">
              <a:solidFill>
                <a:schemeClr val="hlink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GB" sz="2000" dirty="0">
                <a:sym typeface="Wingdings" panose="05000000000000000000" pitchFamily="2" charset="2"/>
              </a:rPr>
              <a:t>Enter to node environment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GB" sz="2000" dirty="0">
                <a:sym typeface="Wingdings" panose="05000000000000000000" pitchFamily="2" charset="2"/>
              </a:rPr>
              <a:t>Write code (figure on right) 			/</a:t>
            </a:r>
            <a:r>
              <a:rPr lang="en-US" sz="2000" dirty="0"/>
              <a:t>dev/web3ganache.js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GB" sz="2000" dirty="0"/>
          </a:p>
          <a:p>
            <a:pPr marL="0" indent="0">
              <a:buNone/>
            </a:pPr>
            <a:r>
              <a:rPr lang="en" sz="2400" b="1" dirty="0"/>
              <a:t>Remote Environment:</a:t>
            </a:r>
            <a:endParaRPr sz="2400" b="1" dirty="0"/>
          </a:p>
          <a:p>
            <a:pPr marL="0" indent="609585">
              <a:buNone/>
            </a:pPr>
            <a:r>
              <a:rPr lang="en" sz="2000" dirty="0"/>
              <a:t>We can use API provided from infura.io </a:t>
            </a:r>
            <a:endParaRPr sz="2000" dirty="0"/>
          </a:p>
          <a:p>
            <a:pPr marL="152396" indent="0">
              <a:buNone/>
            </a:pP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var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Web3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'web3’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52396" indent="0">
              <a:buNone/>
            </a:pP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var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'https://mainnet.infura.io/v3/d79e79983f574612b85eefebcdd35e6e’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52396" indent="0">
              <a:buNone/>
            </a:pP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var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web3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Web3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52396" indent="0">
              <a:buNone/>
            </a:pPr>
            <a:r>
              <a:rPr lang="en-GB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//print all web3 methods. ... 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52396" indent="0">
              <a:buNone/>
            </a:pPr>
            <a:r>
              <a:rPr lang="en-GB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console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web3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52396" indent="0">
              <a:buNone/>
            </a:pPr>
            <a:r>
              <a:rPr lang="en-US" sz="1800" dirty="0"/>
              <a:t>/dev/web3infura.js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" sz="2400" b="1" dirty="0"/>
              <a:t>Local Environment:</a:t>
            </a:r>
            <a:endParaRPr sz="2400" b="1" dirty="0"/>
          </a:p>
          <a:p>
            <a:pPr marL="0" indent="0">
              <a:buNone/>
            </a:pPr>
            <a:r>
              <a:rPr lang="en" sz="2000" b="1" dirty="0"/>
              <a:t>	</a:t>
            </a:r>
            <a:r>
              <a:rPr lang="en" sz="1733" dirty="0"/>
              <a:t>&gt; node</a:t>
            </a:r>
            <a:endParaRPr sz="1733" dirty="0"/>
          </a:p>
          <a:p>
            <a:pPr marL="0" indent="0">
              <a:buNone/>
            </a:pPr>
            <a:r>
              <a:rPr lang="en" sz="1733" dirty="0"/>
              <a:t>	&gt; const web3 = new Web3(Web3.givenProvider || "ws://localhost:8545");</a:t>
            </a:r>
            <a:endParaRPr sz="1733" dirty="0"/>
          </a:p>
          <a:p>
            <a:pPr marL="0" indent="0">
              <a:buNone/>
            </a:pPr>
            <a:r>
              <a:rPr lang="en" sz="1733" dirty="0"/>
              <a:t>	</a:t>
            </a:r>
            <a:endParaRPr sz="1733" dirty="0"/>
          </a:p>
          <a:p>
            <a:pPr marL="0" indent="0">
              <a:buNone/>
            </a:pPr>
            <a:endParaRPr sz="1733" dirty="0"/>
          </a:p>
          <a:p>
            <a:pPr marL="0" indent="0">
              <a:buNone/>
            </a:pPr>
            <a:r>
              <a:rPr lang="en" sz="1733" dirty="0"/>
              <a:t>	</a:t>
            </a:r>
            <a:endParaRPr sz="1733" dirty="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7364" y="2271210"/>
            <a:ext cx="4171933" cy="812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4ADE-A5BD-2BC9-EBD0-8C8DE37A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Web3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BA92-785B-B78F-16B8-ADA749C4E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 Web3 = require('web3');</a:t>
            </a:r>
          </a:p>
          <a:p>
            <a:endParaRPr lang="en-US" dirty="0"/>
          </a:p>
          <a:p>
            <a:r>
              <a:rPr lang="en-US" dirty="0"/>
              <a:t>&gt; web3.utils</a:t>
            </a:r>
          </a:p>
          <a:p>
            <a:r>
              <a:rPr lang="en-US" dirty="0"/>
              <a:t>&gt; web3.version</a:t>
            </a:r>
          </a:p>
          <a:p>
            <a:r>
              <a:rPr lang="en-US" dirty="0"/>
              <a:t>&gt; web3.givenProvider</a:t>
            </a:r>
          </a:p>
          <a:p>
            <a:r>
              <a:rPr lang="en-US" dirty="0"/>
              <a:t>&gt; web3.providers</a:t>
            </a:r>
          </a:p>
          <a:p>
            <a:r>
              <a:rPr lang="en-US" dirty="0"/>
              <a:t>&gt; web3.modules -- &gt; list of all sub-modules used for interaction with web3 components </a:t>
            </a:r>
          </a:p>
        </p:txBody>
      </p:sp>
    </p:spTree>
    <p:extLst>
      <p:ext uri="{BB962C8B-B14F-4D97-AF65-F5344CB8AC3E}">
        <p14:creationId xmlns:p14="http://schemas.microsoft.com/office/powerpoint/2010/main" val="1554893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76B0-8980-0DA8-E609-104C14A5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Web3 Libraries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47226-E72C-DAF9-686F-A8ECC3301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Web3.Module.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86DF170-5A47-A8F3-3300-7D85FCB5C7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071454"/>
              </p:ext>
            </p:extLst>
          </p:nvPr>
        </p:nvGraphicFramePr>
        <p:xfrm>
          <a:off x="5538159" y="91226"/>
          <a:ext cx="6564702" cy="668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448400" imgH="7962840" progId="Paint.Picture">
                  <p:embed/>
                </p:oleObj>
              </mc:Choice>
              <mc:Fallback>
                <p:oleObj name="Bitmap Image" r:id="rId2" imgW="7448400" imgH="7962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38159" y="91226"/>
                        <a:ext cx="6564702" cy="668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417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Accounts and Balances	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487033" y="1576267"/>
            <a:ext cx="11360800" cy="499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133" dirty="0"/>
              <a:t>Two type of </a:t>
            </a:r>
            <a:r>
              <a:rPr lang="en" sz="2133" dirty="0">
                <a:hlinkClick r:id="rId3"/>
              </a:rPr>
              <a:t>accounts</a:t>
            </a:r>
            <a:r>
              <a:rPr lang="en" sz="2133" dirty="0"/>
              <a:t> in Ethereum</a:t>
            </a:r>
            <a:endParaRPr sz="2133" dirty="0"/>
          </a:p>
          <a:p>
            <a:pPr marL="0" indent="0">
              <a:buNone/>
            </a:pPr>
            <a:r>
              <a:rPr lang="en" sz="2133" u="sng" dirty="0">
                <a:solidFill>
                  <a:schemeClr val="hlink"/>
                </a:solidFill>
                <a:hlinkClick r:id="rId4" action="ppaction://hlinksldjump"/>
              </a:rPr>
              <a:t>User Account </a:t>
            </a:r>
            <a:r>
              <a:rPr lang="en" sz="2133" dirty="0"/>
              <a:t>and Smart Contract accounts.</a:t>
            </a:r>
          </a:p>
          <a:p>
            <a:pPr marL="0" indent="0">
              <a:buNone/>
            </a:pPr>
            <a:endParaRPr lang="en-GB" sz="2133" dirty="0"/>
          </a:p>
          <a:p>
            <a:pPr marL="0" indent="0">
              <a:buNone/>
            </a:pPr>
            <a:r>
              <a:rPr lang="en-GB" sz="2133" dirty="0"/>
              <a:t>Use </a:t>
            </a:r>
            <a:r>
              <a:rPr lang="en-GB" sz="2133" dirty="0" err="1"/>
              <a:t>Infura</a:t>
            </a:r>
            <a:r>
              <a:rPr lang="en-GB" sz="2133" dirty="0"/>
              <a:t> to set </a:t>
            </a:r>
            <a:r>
              <a:rPr lang="en" sz="2133" u="sng" dirty="0"/>
              <a:t>Rinkeby RPC connection. </a:t>
            </a:r>
          </a:p>
          <a:p>
            <a:pPr marL="0" indent="0">
              <a:buNone/>
            </a:pPr>
            <a:endParaRPr sz="2133" dirty="0"/>
          </a:p>
          <a:p>
            <a:pPr marL="0" indent="0">
              <a:buNone/>
            </a:pPr>
            <a:r>
              <a:rPr lang="en" sz="2133" dirty="0"/>
              <a:t>To create an account use the following code:</a:t>
            </a:r>
            <a:endParaRPr sz="2133" dirty="0"/>
          </a:p>
          <a:p>
            <a:pPr marL="0" indent="0">
              <a:buNone/>
            </a:pPr>
            <a:r>
              <a:rPr lang="en" sz="2133" dirty="0"/>
              <a:t>	web3.eth.accounts.create(); </a:t>
            </a:r>
            <a:endParaRPr sz="2133" dirty="0"/>
          </a:p>
          <a:p>
            <a:pPr marL="0" indent="0">
              <a:buNone/>
            </a:pPr>
            <a:r>
              <a:rPr lang="en" sz="2133" dirty="0"/>
              <a:t>Attention exposing of </a:t>
            </a:r>
            <a:r>
              <a:rPr lang="en" sz="2133" dirty="0">
                <a:solidFill>
                  <a:srgbClr val="FF0000"/>
                </a:solidFill>
              </a:rPr>
              <a:t>private key. You should never expose it!!!</a:t>
            </a:r>
            <a:endParaRPr sz="2133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sz="2133" dirty="0"/>
          </a:p>
          <a:p>
            <a:pPr marL="0" indent="0">
              <a:buNone/>
            </a:pPr>
            <a:r>
              <a:rPr lang="en" sz="2133" u="sng" dirty="0"/>
              <a:t>Check balance of an account (Rinkeby network)</a:t>
            </a:r>
          </a:p>
          <a:p>
            <a:pPr marL="0" indent="0">
              <a:buNone/>
            </a:pPr>
            <a:endParaRPr sz="2133" u="sng" dirty="0"/>
          </a:p>
          <a:p>
            <a:pPr marL="0" indent="0">
              <a:buNone/>
            </a:pPr>
            <a:r>
              <a:rPr lang="en" sz="2133" dirty="0"/>
              <a:t>&gt;var myAccount = '0x96B5834632ea9546bA0C990574Ba8e348603F93c'//the account which you have created already or any other depend on blockchain environment.</a:t>
            </a:r>
          </a:p>
          <a:p>
            <a:pPr marL="0" indent="0">
              <a:buNone/>
            </a:pPr>
            <a:endParaRPr sz="2133" dirty="0"/>
          </a:p>
          <a:p>
            <a:pPr marL="0" indent="0">
              <a:buNone/>
            </a:pPr>
            <a:r>
              <a:rPr lang="en" sz="2133" dirty="0"/>
              <a:t>&gt; web3.eth.getBalance(myAccount, (err, bal) =&gt; {balance = bal})</a:t>
            </a:r>
            <a:endParaRPr sz="2133" dirty="0"/>
          </a:p>
          <a:p>
            <a:pPr marL="0" indent="0">
              <a:buNone/>
            </a:pPr>
            <a:r>
              <a:rPr lang="en" sz="2133" dirty="0"/>
              <a:t>&gt; balance</a:t>
            </a:r>
            <a:endParaRPr sz="2133" dirty="0"/>
          </a:p>
          <a:p>
            <a:pPr marL="0" indent="0">
              <a:buNone/>
            </a:pPr>
            <a:endParaRPr sz="2133" dirty="0"/>
          </a:p>
          <a:p>
            <a:pPr marL="0" indent="0">
              <a:buNone/>
            </a:pPr>
            <a:endParaRPr sz="2133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Accounts and Balances	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415600" y="1828800"/>
            <a:ext cx="11360800" cy="485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 dirty="0"/>
              <a:t>The “55735052590917400690412” presents the balance of account in tiny values (Wei). An analogy with this is like euro cents. </a:t>
            </a:r>
            <a:endParaRPr sz="2000" dirty="0"/>
          </a:p>
          <a:p>
            <a:pPr marL="0" indent="0">
              <a:lnSpc>
                <a:spcPct val="115000"/>
              </a:lnSpc>
              <a:buNone/>
            </a:pPr>
            <a:endParaRPr sz="2000" dirty="0"/>
          </a:p>
          <a:p>
            <a:pPr marL="0" indent="0">
              <a:lnSpc>
                <a:spcPct val="115000"/>
              </a:lnSpc>
              <a:buNone/>
            </a:pPr>
            <a:r>
              <a:rPr lang="en" sz="2000" dirty="0"/>
              <a:t>We can </a:t>
            </a:r>
            <a:r>
              <a:rPr lang="en" sz="2000" b="1" u="sng" dirty="0">
                <a:solidFill>
                  <a:schemeClr val="hlink"/>
                </a:solidFill>
                <a:hlinkClick r:id="rId3"/>
              </a:rPr>
              <a:t>convert</a:t>
            </a:r>
            <a:r>
              <a:rPr lang="en" sz="2000" dirty="0"/>
              <a:t> this into more meaningful values</a:t>
            </a:r>
            <a:endParaRPr sz="2000" dirty="0"/>
          </a:p>
          <a:p>
            <a:pPr marL="0" indent="0">
              <a:lnSpc>
                <a:spcPct val="115000"/>
              </a:lnSpc>
              <a:buNone/>
            </a:pPr>
            <a:r>
              <a:rPr lang="en" sz="2000" dirty="0"/>
              <a:t>  &gt;web3.utils.fromWei(balance, 'ether') //we wanted to have ether</a:t>
            </a:r>
            <a:endParaRPr sz="2000" dirty="0"/>
          </a:p>
          <a:p>
            <a:pPr marL="0" indent="0">
              <a:lnSpc>
                <a:spcPct val="115000"/>
              </a:lnSpc>
              <a:buNone/>
            </a:pPr>
            <a:r>
              <a:rPr lang="en" sz="2000" dirty="0"/>
              <a:t>'55735.052590917400690412'</a:t>
            </a:r>
            <a:endParaRPr sz="2000" dirty="0"/>
          </a:p>
          <a:p>
            <a:pPr marL="0" indent="0">
              <a:lnSpc>
                <a:spcPct val="115000"/>
              </a:lnSpc>
              <a:buNone/>
            </a:pPr>
            <a:endParaRPr sz="2000" dirty="0"/>
          </a:p>
          <a:p>
            <a:pPr marL="0" indent="0">
              <a:lnSpc>
                <a:spcPct val="115000"/>
              </a:lnSpc>
              <a:buNone/>
            </a:pPr>
            <a:r>
              <a:rPr lang="en" sz="2000" dirty="0"/>
              <a:t>Check it on in Rinkeby: </a:t>
            </a:r>
            <a:r>
              <a:rPr lang="en" sz="2000" u="sng" dirty="0">
                <a:solidFill>
                  <a:schemeClr val="hlink"/>
                </a:solidFill>
                <a:hlinkClick r:id="rId4"/>
              </a:rPr>
              <a:t>https://ropsten.etherscan.io/address/0x96b5834632ea9546ba0c990574ba8e348603f93c</a:t>
            </a:r>
            <a:endParaRPr sz="2000" dirty="0"/>
          </a:p>
          <a:p>
            <a:pPr marL="0" indent="0">
              <a:lnSpc>
                <a:spcPct val="115000"/>
              </a:lnSpc>
              <a:buNone/>
            </a:pPr>
            <a:r>
              <a:rPr lang="en" sz="2000" dirty="0"/>
              <a:t>You can convert it in other </a:t>
            </a:r>
            <a:r>
              <a:rPr lang="en" sz="2000" u="sng" dirty="0">
                <a:solidFill>
                  <a:schemeClr val="hlink"/>
                </a:solidFill>
                <a:hlinkClick r:id="rId5"/>
              </a:rPr>
              <a:t>units</a:t>
            </a:r>
            <a:r>
              <a:rPr lang="en" sz="2000" dirty="0"/>
              <a:t>, e.g., gwei, Kwai,...</a:t>
            </a:r>
            <a:endParaRPr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" sz="2000" dirty="0"/>
              <a:t>web3.utils.fromWei(balance, 'ether’)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sz="2000" dirty="0"/>
          </a:p>
          <a:p>
            <a:pPr marL="0" indent="0">
              <a:buNone/>
            </a:pPr>
            <a:r>
              <a:rPr lang="en" sz="2000" dirty="0"/>
              <a:t>Ether units are shown in this </a:t>
            </a:r>
            <a:r>
              <a:rPr lang="en" sz="2000" u="sng" dirty="0">
                <a:solidFill>
                  <a:schemeClr val="hlink"/>
                </a:solidFill>
                <a:hlinkClick r:id="rId6"/>
              </a:rPr>
              <a:t>link</a:t>
            </a:r>
            <a:r>
              <a:rPr lang="en" sz="2000" dirty="0"/>
              <a:t>.</a:t>
            </a:r>
            <a:endParaRPr sz="2000" dirty="0"/>
          </a:p>
          <a:p>
            <a:pPr marL="0" indent="0">
              <a:lnSpc>
                <a:spcPct val="115000"/>
              </a:lnSpc>
              <a:buNone/>
            </a:pPr>
            <a:endParaRPr sz="2133" dirty="0"/>
          </a:p>
          <a:p>
            <a:pPr marL="0" indent="0">
              <a:lnSpc>
                <a:spcPct val="115000"/>
              </a:lnSpc>
              <a:buNone/>
            </a:pPr>
            <a:endParaRPr sz="2133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415600" y="301633"/>
            <a:ext cx="11360800" cy="97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Web3.js: Interaction with Smart Contract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415600" y="1641400"/>
            <a:ext cx="11360800" cy="4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 dirty="0"/>
              <a:t>With Web3.js we create an abstraction to interact with Smart Contract deployed in EVM. Smart Contract are written in solidity.</a:t>
            </a:r>
            <a:endParaRPr dirty="0"/>
          </a:p>
          <a:p>
            <a:pPr marL="0" indent="0">
              <a:spcBef>
                <a:spcPts val="1333"/>
              </a:spcBef>
              <a:buNone/>
            </a:pPr>
            <a:r>
              <a:rPr lang="en" sz="2000" u="sng" dirty="0">
                <a:solidFill>
                  <a:schemeClr val="hlink"/>
                </a:solidFill>
                <a:hlinkClick r:id="rId3"/>
              </a:rPr>
              <a:t>Solidity</a:t>
            </a:r>
            <a:r>
              <a:rPr lang="en" sz="2000" dirty="0"/>
              <a:t>, is a programming language that enables the development of smart contracts.</a:t>
            </a:r>
            <a:endParaRPr sz="2000" dirty="0"/>
          </a:p>
          <a:p>
            <a:pPr indent="0">
              <a:buNone/>
            </a:pPr>
            <a:endParaRPr sz="2000" dirty="0"/>
          </a:p>
          <a:p>
            <a:pPr marL="0" indent="0">
              <a:buNone/>
            </a:pPr>
            <a:r>
              <a:rPr lang="en" sz="2000" dirty="0"/>
              <a:t>Deployment: Compiled (solidity compiler) and deploy binary code in blockchain (EVM).</a:t>
            </a:r>
            <a:endParaRPr sz="2000" dirty="0"/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r>
              <a:rPr lang="en" sz="2000" dirty="0"/>
              <a:t>To interact with </a:t>
            </a:r>
            <a:r>
              <a:rPr lang="en" sz="2000" b="1" u="sng" dirty="0"/>
              <a:t>Smart Contract</a:t>
            </a:r>
            <a:r>
              <a:rPr lang="en" sz="2000" dirty="0"/>
              <a:t>, we must know its address (</a:t>
            </a:r>
            <a:r>
              <a:rPr lang="en" sz="2000" b="1" dirty="0"/>
              <a:t>account</a:t>
            </a:r>
            <a:r>
              <a:rPr lang="en" sz="2000" dirty="0"/>
              <a:t>), and its </a:t>
            </a:r>
            <a:r>
              <a:rPr lang="en" sz="2000" b="1" dirty="0"/>
              <a:t>interface</a:t>
            </a:r>
            <a:r>
              <a:rPr lang="en" sz="2000" dirty="0"/>
              <a:t> (know what its function will do, …) on the blockchain. </a:t>
            </a:r>
          </a:p>
          <a:p>
            <a:pPr marL="0" indent="0">
              <a:buNone/>
            </a:pPr>
            <a:endParaRPr lang="en" sz="2000" dirty="0"/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285600" y="187900"/>
            <a:ext cx="11360800" cy="97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Web3.js: Interaction with Smart Contract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415600" y="1625133"/>
            <a:ext cx="11360800" cy="50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867" dirty="0"/>
              <a:t>To know the interface of Smart Contract we need to get </a:t>
            </a:r>
            <a:r>
              <a:rPr lang="en" sz="1867" b="1" dirty="0"/>
              <a:t>ABI </a:t>
            </a:r>
            <a:r>
              <a:rPr lang="en" sz="1867" dirty="0"/>
              <a:t>(</a:t>
            </a:r>
            <a:r>
              <a:rPr lang="en" sz="1867" u="sng" dirty="0">
                <a:solidFill>
                  <a:schemeClr val="hlink"/>
                </a:solidFill>
                <a:hlinkClick r:id="rId3"/>
              </a:rPr>
              <a:t>Application Binary Interface</a:t>
            </a:r>
            <a:r>
              <a:rPr lang="en" sz="1867" dirty="0"/>
              <a:t>)!!</a:t>
            </a:r>
            <a:br>
              <a:rPr lang="en" sz="1867" dirty="0"/>
            </a:br>
            <a:endParaRPr sz="1867" dirty="0"/>
          </a:p>
          <a:p>
            <a:pPr indent="-423323">
              <a:buSzPts val="1400"/>
            </a:pPr>
            <a:r>
              <a:rPr lang="en" sz="1867" dirty="0"/>
              <a:t>Basically ABI is a JSON file which shows what an SC can do and its functions. For example, this is the ABI of an SC called X (provide git)...</a:t>
            </a:r>
            <a:endParaRPr sz="1867" dirty="0"/>
          </a:p>
          <a:p>
            <a:pPr marL="0" indent="0">
              <a:buNone/>
            </a:pPr>
            <a:endParaRPr sz="1867" dirty="0"/>
          </a:p>
          <a:p>
            <a:pPr marL="0" indent="0">
              <a:buNone/>
            </a:pPr>
            <a:r>
              <a:rPr lang="en" sz="1867" dirty="0"/>
              <a:t>We take an ABI from an SC for example an ERC-20 token, e.g.,</a:t>
            </a:r>
          </a:p>
          <a:p>
            <a:pPr marL="0" indent="0">
              <a:buNone/>
            </a:pPr>
            <a:endParaRPr lang="en" sz="1867" dirty="0"/>
          </a:p>
          <a:p>
            <a:pPr marL="0" indent="0">
              <a:buNone/>
            </a:pPr>
            <a:r>
              <a:rPr lang="en" sz="1867" dirty="0"/>
              <a:t>https://etherscan.io/address/0xB8c77482e45F1F44dE1745F52C74426C631bDD52#code</a:t>
            </a:r>
            <a:endParaRPr sz="1867" dirty="0"/>
          </a:p>
          <a:p>
            <a:pPr marL="0" indent="0">
              <a:buNone/>
            </a:pPr>
            <a:endParaRPr sz="2000" dirty="0"/>
          </a:p>
          <a:p>
            <a:pPr marL="0" indent="0">
              <a:lnSpc>
                <a:spcPct val="115000"/>
              </a:lnSpc>
              <a:buNone/>
            </a:pPr>
            <a:r>
              <a:rPr lang="en" sz="2000" dirty="0"/>
              <a:t>&gt;</a:t>
            </a:r>
            <a:r>
              <a:rPr lang="en" sz="1867" dirty="0"/>
              <a:t> var ABI = paste the taken ABI of SC</a:t>
            </a:r>
            <a:endParaRPr sz="1867" dirty="0"/>
          </a:p>
          <a:p>
            <a:pPr marL="0" indent="0">
              <a:lnSpc>
                <a:spcPct val="115000"/>
              </a:lnSpc>
              <a:buNone/>
            </a:pPr>
            <a:r>
              <a:rPr lang="en" sz="1867" dirty="0"/>
              <a:t>&gt; ABI // and you will see structured JSON-like code</a:t>
            </a:r>
            <a:r>
              <a:rPr lang="en" sz="2000" dirty="0"/>
              <a:t> </a:t>
            </a:r>
            <a:endParaRPr sz="2000" dirty="0"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9400" y="4210018"/>
            <a:ext cx="4292600" cy="25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9DF1-4719-C922-9221-661881BE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90683-74D6-4B2A-3B5F-7A4078506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515600" cy="494065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Course Objective</a:t>
            </a:r>
          </a:p>
          <a:p>
            <a:pPr lvl="1"/>
            <a:r>
              <a:rPr lang="en-US" sz="2600" dirty="0"/>
              <a:t>To give broad into to BC prog. and guide the audience through first hands-on BC and </a:t>
            </a:r>
            <a:r>
              <a:rPr lang="en-US" sz="2600" dirty="0" err="1"/>
              <a:t>Dapp</a:t>
            </a:r>
            <a:endParaRPr lang="en-US" sz="2600" dirty="0"/>
          </a:p>
          <a:p>
            <a:r>
              <a:rPr lang="en-US" dirty="0"/>
              <a:t>Course Organization</a:t>
            </a:r>
          </a:p>
          <a:p>
            <a:pPr lvl="1"/>
            <a:r>
              <a:rPr lang="en-US" sz="2600" dirty="0"/>
              <a:t>4 session (04/06; 11/06; 02/07; 09/07)</a:t>
            </a:r>
          </a:p>
          <a:p>
            <a:pPr lvl="1"/>
            <a:r>
              <a:rPr lang="en-US" sz="2600" dirty="0"/>
              <a:t>10:00 AM - 12:30 PM</a:t>
            </a:r>
          </a:p>
          <a:p>
            <a:r>
              <a:rPr lang="en-US" dirty="0"/>
              <a:t>Learning Outcomes</a:t>
            </a:r>
          </a:p>
          <a:p>
            <a:pPr lvl="1"/>
            <a:r>
              <a:rPr lang="en-GB" sz="2600" dirty="0"/>
              <a:t>Explain the functional components of Blockchain and their interactions</a:t>
            </a:r>
          </a:p>
          <a:p>
            <a:pPr lvl="1"/>
            <a:r>
              <a:rPr lang="en-GB" sz="2600" dirty="0"/>
              <a:t>Explain the fundamentals of Blockchain cryptography and consensus</a:t>
            </a:r>
          </a:p>
          <a:p>
            <a:pPr lvl="1"/>
            <a:r>
              <a:rPr lang="en-GB" sz="2600" dirty="0"/>
              <a:t>Deploy and handle a basic Blockchain infrastructure</a:t>
            </a:r>
          </a:p>
          <a:p>
            <a:pPr lvl="1"/>
            <a:r>
              <a:rPr lang="en-GB" sz="2600" dirty="0"/>
              <a:t>Use the Solidity language to program in the Ethereum environment</a:t>
            </a:r>
          </a:p>
          <a:p>
            <a:pPr lvl="1"/>
            <a:r>
              <a:rPr lang="en-GB" sz="2600" dirty="0"/>
              <a:t>Write basic Ethereum smart contracts for tokens</a:t>
            </a:r>
          </a:p>
          <a:p>
            <a:pPr lvl="1"/>
            <a:r>
              <a:rPr lang="en-GB" sz="2600" dirty="0"/>
              <a:t>Write basic Ethereum smart contracts for decentralised applications</a:t>
            </a:r>
            <a:r>
              <a:rPr lang="en-US" sz="2600" dirty="0"/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Attendance</a:t>
            </a:r>
            <a:r>
              <a:rPr lang="en-US" dirty="0"/>
              <a:t>: Is checked and signed and each session </a:t>
            </a:r>
          </a:p>
          <a:p>
            <a:pPr lvl="1"/>
            <a:endParaRPr lang="en-US" dirty="0"/>
          </a:p>
          <a:p>
            <a:r>
              <a:rPr lang="en-US" sz="2400" dirty="0"/>
              <a:t>Resources</a:t>
            </a:r>
          </a:p>
          <a:p>
            <a:pPr lvl="1"/>
            <a:r>
              <a:rPr lang="en-US" dirty="0"/>
              <a:t>Git: </a:t>
            </a:r>
            <a:r>
              <a:rPr lang="en-US" dirty="0">
                <a:hlinkClick r:id="rId2"/>
              </a:rPr>
              <a:t>https://github.com/adnanimeri/BCProgramming</a:t>
            </a:r>
            <a:endParaRPr lang="en-US" dirty="0"/>
          </a:p>
          <a:p>
            <a:pPr lvl="1"/>
            <a:r>
              <a:rPr lang="en-US" dirty="0"/>
              <a:t>Literature suggested during the course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81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285600" y="187900"/>
            <a:ext cx="11360800" cy="97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Web3.js: Interaction with Smart Contract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415600" y="1625133"/>
            <a:ext cx="11360800" cy="50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867" dirty="0"/>
              <a:t>Now, we need the address of SC. We copy the SC address from etherscan.</a:t>
            </a:r>
            <a:endParaRPr sz="1867" dirty="0"/>
          </a:p>
          <a:p>
            <a:pPr marL="0" indent="0">
              <a:lnSpc>
                <a:spcPct val="115000"/>
              </a:lnSpc>
              <a:buNone/>
            </a:pPr>
            <a:r>
              <a:rPr lang="en" sz="1867" dirty="0"/>
              <a:t>	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" sz="1867" dirty="0"/>
              <a:t>	var address = '0xB8c77482e45F1F44dE1745F52C74426C631bDD52’</a:t>
            </a:r>
          </a:p>
          <a:p>
            <a:pPr marL="0" indent="0">
              <a:lnSpc>
                <a:spcPct val="115000"/>
              </a:lnSpc>
              <a:buNone/>
            </a:pPr>
            <a:endParaRPr sz="1867" dirty="0"/>
          </a:p>
          <a:p>
            <a:pPr marL="0" indent="0">
              <a:lnSpc>
                <a:spcPct val="115000"/>
              </a:lnSpc>
              <a:buNone/>
            </a:pPr>
            <a:r>
              <a:rPr lang="en" sz="1867" dirty="0"/>
              <a:t>Now we need to get connected to SC with Web3!</a:t>
            </a:r>
            <a:endParaRPr sz="1867" dirty="0"/>
          </a:p>
          <a:p>
            <a:pPr marL="0" indent="0">
              <a:lnSpc>
                <a:spcPct val="115000"/>
              </a:lnSpc>
              <a:buNone/>
            </a:pPr>
            <a:endParaRPr sz="1867" dirty="0"/>
          </a:p>
          <a:p>
            <a:pPr marL="0" indent="0">
              <a:lnSpc>
                <a:spcPct val="115000"/>
              </a:lnSpc>
              <a:buNone/>
            </a:pPr>
            <a:r>
              <a:rPr lang="en" sz="1867" dirty="0"/>
              <a:t>&gt; var contract = new web3.eth.Contract(ABI, address)</a:t>
            </a:r>
            <a:endParaRPr sz="1867" dirty="0"/>
          </a:p>
          <a:p>
            <a:pPr marL="0" indent="0">
              <a:lnSpc>
                <a:spcPct val="115000"/>
              </a:lnSpc>
              <a:buNone/>
            </a:pPr>
            <a:r>
              <a:rPr lang="en" sz="1867" dirty="0"/>
              <a:t>&gt; contract //we check if we have the instance of the contract and all information related. </a:t>
            </a:r>
            <a:endParaRPr sz="1867" dirty="0"/>
          </a:p>
          <a:p>
            <a:pPr marL="0" indent="0">
              <a:lnSpc>
                <a:spcPct val="115000"/>
              </a:lnSpc>
              <a:buNone/>
            </a:pPr>
            <a:r>
              <a:rPr lang="en" sz="1867" dirty="0"/>
              <a:t>&gt; contract.methods //we see all SC function as defined in ABI</a:t>
            </a:r>
            <a:endParaRPr sz="1867" dirty="0"/>
          </a:p>
          <a:p>
            <a:pPr marL="0" indent="0">
              <a:lnSpc>
                <a:spcPct val="115000"/>
              </a:lnSpc>
              <a:buNone/>
            </a:pPr>
            <a:r>
              <a:rPr lang="en" sz="1867" dirty="0"/>
              <a:t>&gt; contract.methods.name() // return the function with that name e.g.,  name()</a:t>
            </a:r>
            <a:endParaRPr sz="1867" dirty="0"/>
          </a:p>
          <a:p>
            <a:pPr marL="0" indent="0">
              <a:lnSpc>
                <a:spcPct val="115000"/>
              </a:lnSpc>
              <a:buNone/>
            </a:pPr>
            <a:endParaRPr sz="1867" dirty="0"/>
          </a:p>
          <a:p>
            <a:pPr marL="0" indent="0">
              <a:lnSpc>
                <a:spcPct val="115000"/>
              </a:lnSpc>
              <a:buNone/>
            </a:pPr>
            <a:r>
              <a:rPr lang="en" sz="1867" dirty="0"/>
              <a:t>contract.methods.name().call() //calls function e.g., name()</a:t>
            </a:r>
            <a:endParaRPr sz="1867" dirty="0"/>
          </a:p>
          <a:p>
            <a:pPr marL="0" indent="0">
              <a:lnSpc>
                <a:spcPct val="115000"/>
              </a:lnSpc>
              <a:buNone/>
            </a:pPr>
            <a:endParaRPr sz="1867" dirty="0"/>
          </a:p>
          <a:p>
            <a:pPr marL="0" indent="0">
              <a:lnSpc>
                <a:spcPct val="115000"/>
              </a:lnSpc>
              <a:buNone/>
            </a:pPr>
            <a:r>
              <a:rPr lang="en" sz="1867" dirty="0"/>
              <a:t>--&gt;  Of course this will return a </a:t>
            </a:r>
            <a:r>
              <a:rPr lang="en" sz="1867" b="1" dirty="0"/>
              <a:t>promise (since we are in an asynchronous environment) </a:t>
            </a:r>
            <a:endParaRPr sz="1867" dirty="0"/>
          </a:p>
          <a:p>
            <a:pPr marL="0" indent="0">
              <a:lnSpc>
                <a:spcPct val="115000"/>
              </a:lnSpc>
              <a:buNone/>
            </a:pPr>
            <a:endParaRPr sz="1867" dirty="0"/>
          </a:p>
          <a:p>
            <a:pPr marL="0" indent="0">
              <a:lnSpc>
                <a:spcPct val="115000"/>
              </a:lnSpc>
              <a:buNone/>
            </a:pPr>
            <a:endParaRPr sz="1867" dirty="0"/>
          </a:p>
          <a:p>
            <a:pPr marL="0" indent="0">
              <a:lnSpc>
                <a:spcPct val="115000"/>
              </a:lnSpc>
              <a:buNone/>
            </a:pPr>
            <a:endParaRPr sz="1867" dirty="0"/>
          </a:p>
          <a:p>
            <a:pPr marL="0" indent="0">
              <a:lnSpc>
                <a:spcPct val="115000"/>
              </a:lnSpc>
              <a:buNone/>
            </a:pPr>
            <a:endParaRPr sz="1867" dirty="0"/>
          </a:p>
          <a:p>
            <a:pPr marL="0" indent="0">
              <a:lnSpc>
                <a:spcPct val="115000"/>
              </a:lnSpc>
              <a:buNone/>
            </a:pPr>
            <a:endParaRPr sz="1867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DDBA-F9EF-1CC1-3158-B3890278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57D8-26D7-1BDD-FD09-D3E1FA242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[1] 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Imeri, Adnan. </a:t>
            </a:r>
            <a:r>
              <a:rPr lang="en-GB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Using the Blockchain Technology for Trust Improvement of Processes in Logistics and Transportation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Diss. University of Luxembourg,​ 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Esch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-sur-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Alzette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,​​ Luxembourg, 2021.</a:t>
            </a:r>
          </a:p>
          <a:p>
            <a:r>
              <a:rPr lang="en-GB" sz="1800" dirty="0">
                <a:solidFill>
                  <a:srgbClr val="222222"/>
                </a:solidFill>
                <a:latin typeface="Arial" panose="020B0604020202020204" pitchFamily="34" charset="0"/>
              </a:rPr>
              <a:t>[2] ERC20: https://ethereum.org/en/developers/docs/standards/tokens/erc-20/</a:t>
            </a:r>
          </a:p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[3] Proof of Work: 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  <a:hlinkClick r:id="rId2"/>
              </a:rPr>
              <a:t>https://www.ledger.com/academy/blockchain/what-is-proof-of-work/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</a:p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[4] https://www.sohamkamani.com/nodejs/rsa-encryption/</a:t>
            </a:r>
          </a:p>
          <a:p>
            <a:endParaRPr lang="en-US" sz="1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GB" sz="18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12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00F2-BBE5-5C54-6BA2-5C0954B2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me an email to get access 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E997-D7D7-A215-E8FA-E1EBF4201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Access to Course Content</a:t>
            </a:r>
          </a:p>
          <a:p>
            <a:endParaRPr lang="en-US" dirty="0"/>
          </a:p>
          <a:p>
            <a:pPr lvl="1"/>
            <a:r>
              <a:rPr lang="en-US" dirty="0"/>
              <a:t>Send me an email with your git account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00596-C99C-2F43-7CEE-1D9A4FC12BC3}"/>
              </a:ext>
            </a:extLst>
          </p:cNvPr>
          <p:cNvSpPr txBox="1"/>
          <p:nvPr/>
        </p:nvSpPr>
        <p:spPr>
          <a:xfrm>
            <a:off x="3864633" y="3493698"/>
            <a:ext cx="5555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adnan.imeri@infrachain.com</a:t>
            </a:r>
          </a:p>
        </p:txBody>
      </p:sp>
    </p:spTree>
    <p:extLst>
      <p:ext uri="{BB962C8B-B14F-4D97-AF65-F5344CB8AC3E}">
        <p14:creationId xmlns:p14="http://schemas.microsoft.com/office/powerpoint/2010/main" val="346668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9DF1-4719-C922-9221-661881BE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90683-74D6-4B2A-3B5F-7A4078506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562"/>
            <a:ext cx="10515600" cy="4736352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6A69660-C804-891D-48B4-4E00CAF071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250688"/>
              </p:ext>
            </p:extLst>
          </p:nvPr>
        </p:nvGraphicFramePr>
        <p:xfrm>
          <a:off x="1674964" y="1901861"/>
          <a:ext cx="9548003" cy="3429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4173200" imgH="3571920" progId="Paint.Picture">
                  <p:embed/>
                </p:oleObj>
              </mc:Choice>
              <mc:Fallback>
                <p:oleObj name="Bitmap Image" r:id="rId2" imgW="14173200" imgH="3571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74964" y="1901861"/>
                        <a:ext cx="9548003" cy="3429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587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E34D-3D1F-1AD9-7E01-09468AEC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0FE10-55E9-3210-6A69-72411E59D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Contract</a:t>
            </a:r>
          </a:p>
          <a:p>
            <a:pPr lvl="1"/>
            <a:r>
              <a:rPr lang="en-US" dirty="0"/>
              <a:t>Recall ERC 20</a:t>
            </a:r>
          </a:p>
          <a:p>
            <a:pPr lvl="1"/>
            <a:r>
              <a:rPr lang="en-US" dirty="0"/>
              <a:t>ERC 721</a:t>
            </a:r>
          </a:p>
          <a:p>
            <a:r>
              <a:rPr lang="en-US" dirty="0"/>
              <a:t>Decentralized application (</a:t>
            </a:r>
            <a:r>
              <a:rPr lang="en-US" dirty="0" err="1"/>
              <a:t>Dapp</a:t>
            </a:r>
            <a:r>
              <a:rPr lang="en-US" dirty="0"/>
              <a:t>) </a:t>
            </a:r>
          </a:p>
          <a:p>
            <a:r>
              <a:rPr lang="en-US" dirty="0"/>
              <a:t>Web 3: Interaction with Smart Contract</a:t>
            </a:r>
          </a:p>
          <a:p>
            <a:pPr lvl="1"/>
            <a:r>
              <a:rPr lang="en-US" dirty="0"/>
              <a:t>Environment setup</a:t>
            </a:r>
          </a:p>
          <a:p>
            <a:pPr lvl="1"/>
            <a:r>
              <a:rPr lang="en-US" dirty="0"/>
              <a:t>Web3 Methods</a:t>
            </a:r>
          </a:p>
          <a:p>
            <a:pPr lvl="1"/>
            <a:r>
              <a:rPr lang="en-US" dirty="0"/>
              <a:t>Exercises 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sz="2800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7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46F4-0E46-483D-B6DD-F70B0935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ERC 20 / ERC 721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A331-DD51-420B-97D0-00426823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879" y="1446775"/>
            <a:ext cx="10515600" cy="4855093"/>
          </a:xfrm>
        </p:spPr>
        <p:txBody>
          <a:bodyPr/>
          <a:lstStyle/>
          <a:p>
            <a:r>
              <a:rPr lang="en-US" dirty="0"/>
              <a:t>Fungible – are tokens that are tradable units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Non-Fungible Tokens – are the ones that are not tradable, and represent something unique</a:t>
            </a:r>
          </a:p>
          <a:p>
            <a:r>
              <a:rPr lang="en-GB" b="0" i="0" dirty="0">
                <a:solidFill>
                  <a:srgbClr val="14151A"/>
                </a:solidFill>
                <a:effectLst/>
                <a:latin typeface="Inter"/>
              </a:rPr>
              <a:t>NFTs can be used to represent digital art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104" name="Picture 8" descr="1 Token – ECU-CARPRO.COM">
            <a:extLst>
              <a:ext uri="{FF2B5EF4-FFF2-40B4-BE49-F238E27FC236}">
                <a16:creationId xmlns:a16="http://schemas.microsoft.com/office/drawing/2014/main" id="{F312EF62-960E-40E5-A66D-9D9610B77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71" y="1908831"/>
            <a:ext cx="1649377" cy="155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8AF349-5BD6-403A-B045-A044267716EE}"/>
              </a:ext>
            </a:extLst>
          </p:cNvPr>
          <p:cNvSpPr txBox="1"/>
          <p:nvPr/>
        </p:nvSpPr>
        <p:spPr>
          <a:xfrm>
            <a:off x="4025213" y="1763491"/>
            <a:ext cx="830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02E8F1-8243-4297-80E6-EB103995A393}"/>
                  </a:ext>
                </a:extLst>
              </p:cNvPr>
              <p:cNvSpPr txBox="1"/>
              <p:nvPr/>
            </p:nvSpPr>
            <p:spPr>
              <a:xfrm>
                <a:off x="6362027" y="4710510"/>
                <a:ext cx="83042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dirty="0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02E8F1-8243-4297-80E6-EB103995A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027" y="4710510"/>
                <a:ext cx="830424" cy="1569660"/>
              </a:xfrm>
              <a:prstGeom prst="rect">
                <a:avLst/>
              </a:prstGeom>
              <a:blipFill>
                <a:blip r:embed="rId3"/>
                <a:stretch>
                  <a:fillRect r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6" name="Picture 10" descr="Adidas joins the NFT world partnering with Bored Ape, The Sandbox, Coinbase  - Ledger Insights - enterprise blockchain">
            <a:extLst>
              <a:ext uri="{FF2B5EF4-FFF2-40B4-BE49-F238E27FC236}">
                <a16:creationId xmlns:a16="http://schemas.microsoft.com/office/drawing/2014/main" id="{9C4056BB-62A5-4FCF-BF49-F6A3544D3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054" y="4989131"/>
            <a:ext cx="1861652" cy="120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rypto-monnaies et NFT : pour aller au-delà des idées reçues - Numerama">
            <a:extLst>
              <a:ext uri="{FF2B5EF4-FFF2-40B4-BE49-F238E27FC236}">
                <a16:creationId xmlns:a16="http://schemas.microsoft.com/office/drawing/2014/main" id="{A6D9DEA0-E599-4C3F-9890-3FB35AE17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983" y="4989131"/>
            <a:ext cx="2103234" cy="118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BF2AF344-CA67-4F90-BD4F-DD43EEB71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862" y="2144311"/>
            <a:ext cx="1887102" cy="105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CD0164-1828-4106-BFAC-2F3F246D1BA9}"/>
              </a:ext>
            </a:extLst>
          </p:cNvPr>
          <p:cNvSpPr txBox="1"/>
          <p:nvPr/>
        </p:nvSpPr>
        <p:spPr>
          <a:xfrm>
            <a:off x="6920226" y="1803402"/>
            <a:ext cx="830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=</a:t>
            </a:r>
          </a:p>
        </p:txBody>
      </p:sp>
      <p:pic>
        <p:nvPicPr>
          <p:cNvPr id="12" name="Picture 10" descr="Adidas joins the NFT world partnering with Bored Ape, The Sandbox, Coinbase  - Ledger Insights - enterprise blockchain">
            <a:extLst>
              <a:ext uri="{FF2B5EF4-FFF2-40B4-BE49-F238E27FC236}">
                <a16:creationId xmlns:a16="http://schemas.microsoft.com/office/drawing/2014/main" id="{9C53452D-D3D6-4FE3-9AC7-921E2A471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16" y="4967602"/>
            <a:ext cx="1861652" cy="120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7AC373-17FB-4DEF-9008-28C7E45A6BB3}"/>
                  </a:ext>
                </a:extLst>
              </p:cNvPr>
              <p:cNvSpPr txBox="1"/>
              <p:nvPr/>
            </p:nvSpPr>
            <p:spPr>
              <a:xfrm>
                <a:off x="3359864" y="4732208"/>
                <a:ext cx="83042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dirty="0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7AC373-17FB-4DEF-9008-28C7E45A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864" y="4732208"/>
                <a:ext cx="830424" cy="1569660"/>
              </a:xfrm>
              <a:prstGeom prst="rect">
                <a:avLst/>
              </a:prstGeom>
              <a:blipFill>
                <a:blip r:embed="rId7"/>
                <a:stretch>
                  <a:fillRect r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B6ABC4-2BEA-407F-8803-0B7D17001EEE}"/>
                  </a:ext>
                </a:extLst>
              </p14:cNvPr>
              <p14:cNvContentPartPr/>
              <p14:nvPr/>
            </p14:nvContentPartPr>
            <p14:xfrm>
              <a:off x="2457625" y="5236057"/>
              <a:ext cx="18360" cy="32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B6ABC4-2BEA-407F-8803-0B7D17001E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3305" y="5231737"/>
                <a:ext cx="270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8A0F22-D350-4F2B-81A4-118D6456888E}"/>
                  </a:ext>
                </a:extLst>
              </p14:cNvPr>
              <p14:cNvContentPartPr/>
              <p14:nvPr/>
            </p14:nvContentPartPr>
            <p14:xfrm>
              <a:off x="439825" y="549489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8A0F22-D350-4F2B-81A4-118D645688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5505" y="549057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C1E69C0-CCE3-4073-A26C-5ABB4CE95E14}"/>
                  </a:ext>
                </a:extLst>
              </p14:cNvPr>
              <p14:cNvContentPartPr/>
              <p14:nvPr/>
            </p14:nvContentPartPr>
            <p14:xfrm>
              <a:off x="6021265" y="464097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C1E69C0-CCE3-4073-A26C-5ABB4CE95E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16945" y="463665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C88A9A-0376-4BC7-A3FC-AD06032B47DF}"/>
                  </a:ext>
                </a:extLst>
              </p14:cNvPr>
              <p14:cNvContentPartPr/>
              <p14:nvPr/>
            </p14:nvContentPartPr>
            <p14:xfrm>
              <a:off x="7306465" y="4640977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C88A9A-0376-4BC7-A3FC-AD06032B47D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02145" y="463665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03C91EB-B2D2-4FC3-8081-002FE2493384}"/>
                  </a:ext>
                </a:extLst>
              </p14:cNvPr>
              <p14:cNvContentPartPr/>
              <p14:nvPr/>
            </p14:nvContentPartPr>
            <p14:xfrm>
              <a:off x="6633625" y="4623697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03C91EB-B2D2-4FC3-8081-002FE24933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29305" y="461937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64F46F9-A72E-4113-9266-657869A0F931}"/>
                  </a:ext>
                </a:extLst>
              </p14:cNvPr>
              <p14:cNvContentPartPr/>
              <p14:nvPr/>
            </p14:nvContentPartPr>
            <p14:xfrm>
              <a:off x="6046825" y="4571857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64F46F9-A72E-4113-9266-657869A0F9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42505" y="456753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FEA7ED7-3392-4F15-8687-606169CF6F7C}"/>
                  </a:ext>
                </a:extLst>
              </p14:cNvPr>
              <p14:cNvContentPartPr/>
              <p14:nvPr/>
            </p14:nvContentPartPr>
            <p14:xfrm>
              <a:off x="4752985" y="4684177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FEA7ED7-3392-4F15-8687-606169CF6F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48665" y="467985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3A291A5-6057-43FE-A40E-01061A299DB8}"/>
                  </a:ext>
                </a:extLst>
              </p14:cNvPr>
              <p14:cNvContentPartPr/>
              <p14:nvPr/>
            </p14:nvContentPartPr>
            <p14:xfrm>
              <a:off x="4494145" y="465789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3A291A5-6057-43FE-A40E-01061A299D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89825" y="465357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24CE1F7-AF9D-401F-A4A9-FFF7ACECFD46}"/>
                  </a:ext>
                </a:extLst>
              </p14:cNvPr>
              <p14:cNvContentPartPr/>
              <p14:nvPr/>
            </p14:nvContentPartPr>
            <p14:xfrm>
              <a:off x="2311825" y="4097377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24CE1F7-AF9D-401F-A4A9-FFF7ACECFD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07505" y="4093057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9224" name="Picture 8" descr="Token - Free gaming icons">
            <a:extLst>
              <a:ext uri="{FF2B5EF4-FFF2-40B4-BE49-F238E27FC236}">
                <a16:creationId xmlns:a16="http://schemas.microsoft.com/office/drawing/2014/main" id="{3ED41DF2-F1B3-4F6B-9199-C026893F9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355" y="1840268"/>
            <a:ext cx="1648297" cy="15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65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CB49-0AB5-9C5A-7C5C-28FEA453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ERC721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F7094-8491-277B-F6B6-806978A01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GB" dirty="0"/>
              <a:t>Standard Smart Contract for Non-Fungible Tokens</a:t>
            </a:r>
          </a:p>
          <a:p>
            <a:endParaRPr lang="en-GB" dirty="0"/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mint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to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tokenId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to 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"mint to zero address"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GB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_owners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tokenId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"token already minted"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GB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_balances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_owners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tokenId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to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Transfer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to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tokenId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GB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hlinkClick r:id="rId2"/>
              </a:rPr>
              <a:t>/Session2/dev/ERC721</a:t>
            </a:r>
            <a:endParaRPr lang="en-GB" dirty="0"/>
          </a:p>
          <a:p>
            <a:pPr marL="0" indent="0">
              <a:buNone/>
            </a:pPr>
            <a:endParaRPr lang="en-GB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8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E34D-3D1F-1AD9-7E01-09468AEC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Environment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0FE10-55E9-3210-6A69-72411E59D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Installing a full Ethereum node using </a:t>
            </a:r>
            <a:r>
              <a:rPr lang="en-GB" sz="2800" u="sng" dirty="0">
                <a:solidFill>
                  <a:schemeClr val="hlink"/>
                </a:solidFill>
                <a:hlinkClick r:id="rId2"/>
              </a:rPr>
              <a:t>Geth</a:t>
            </a:r>
            <a:endParaRPr lang="en-GB" sz="28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	Requires full node synchronization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	High computing resources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Ganache: “local”  blockchain node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Node.js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Web3: </a:t>
            </a:r>
            <a:r>
              <a:rPr lang="en" sz="2800" u="sng" dirty="0">
                <a:solidFill>
                  <a:schemeClr val="hlink"/>
                </a:solidFill>
                <a:hlinkClick r:id="rId3"/>
              </a:rPr>
              <a:t>JSON-RPC</a:t>
            </a:r>
            <a:r>
              <a:rPr lang="en" sz="2800" u="sng" dirty="0">
                <a:solidFill>
                  <a:schemeClr val="hlink"/>
                </a:solidFill>
              </a:rPr>
              <a:t> (</a:t>
            </a:r>
            <a:r>
              <a:rPr lang="en-GB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remote procedure call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Protocol (computing)"/>
              </a:rPr>
              <a:t>protocol</a:t>
            </a:r>
            <a:r>
              <a:rPr lang="en-GB" u="none" strike="noStrike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180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Developing with Ethereum (DAPP)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3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867" b="1" dirty="0"/>
              <a:t>Decentralized application (Dapp)</a:t>
            </a:r>
            <a:r>
              <a:rPr lang="en" sz="1867" dirty="0"/>
              <a:t> is a type of software that exists and runs on a blockchain (peer-to-peer) mode of communication. The “backend” runs in many “nodes” instead of a single “node”. </a:t>
            </a:r>
          </a:p>
          <a:p>
            <a:pPr marL="0" indent="0">
              <a:buNone/>
            </a:pPr>
            <a:endParaRPr lang="en" sz="1867" dirty="0"/>
          </a:p>
          <a:p>
            <a:pPr marL="0" indent="0">
              <a:buNone/>
            </a:pPr>
            <a:r>
              <a:rPr lang="en" sz="2000" b="1" u="sng" dirty="0"/>
              <a:t>Any “Dapp” need a way to communicate with blockchain!!</a:t>
            </a:r>
          </a:p>
          <a:p>
            <a:pPr marL="0" indent="0">
              <a:buNone/>
            </a:pPr>
            <a:endParaRPr lang="en" sz="1867" dirty="0"/>
          </a:p>
          <a:p>
            <a:pPr marL="0" indent="0">
              <a:buNone/>
            </a:pPr>
            <a:r>
              <a:rPr lang="en" sz="1867" b="1" dirty="0"/>
              <a:t>Composition of Dapp </a:t>
            </a:r>
            <a:r>
              <a:rPr lang="en" sz="1867" b="1" dirty="0">
                <a:sym typeface="Wingdings" panose="05000000000000000000" pitchFamily="2" charset="2"/>
              </a:rPr>
              <a:t> </a:t>
            </a:r>
            <a:r>
              <a:rPr lang="en" sz="1867" dirty="0"/>
              <a:t>Two sides of the </a:t>
            </a:r>
            <a:r>
              <a:rPr lang="en" sz="1867" b="1" dirty="0"/>
              <a:t>equation</a:t>
            </a:r>
            <a:r>
              <a:rPr lang="en" sz="1867" dirty="0"/>
              <a:t>:</a:t>
            </a:r>
            <a:endParaRPr sz="1867" dirty="0"/>
          </a:p>
          <a:p>
            <a:pPr marL="0" indent="0">
              <a:spcBef>
                <a:spcPts val="2133"/>
              </a:spcBef>
              <a:buNone/>
            </a:pPr>
            <a:r>
              <a:rPr lang="en" sz="1867" dirty="0"/>
              <a:t>I: Development of Smart Contracts</a:t>
            </a:r>
            <a:endParaRPr sz="1867" dirty="0"/>
          </a:p>
          <a:p>
            <a:pPr marL="0" indent="0">
              <a:spcBef>
                <a:spcPts val="2133"/>
              </a:spcBef>
              <a:buNone/>
            </a:pPr>
            <a:r>
              <a:rPr lang="en" sz="1867" dirty="0"/>
              <a:t>	- deployed and running in </a:t>
            </a:r>
            <a:r>
              <a:rPr lang="en" sz="1867" b="1" dirty="0"/>
              <a:t>blockchain</a:t>
            </a:r>
            <a:endParaRPr sz="1867" b="1" dirty="0"/>
          </a:p>
          <a:p>
            <a:pPr marL="0" indent="0">
              <a:spcBef>
                <a:spcPts val="2133"/>
              </a:spcBef>
              <a:buNone/>
            </a:pPr>
            <a:r>
              <a:rPr lang="en" sz="1867" dirty="0"/>
              <a:t>II: Client (“website”) application</a:t>
            </a:r>
          </a:p>
          <a:p>
            <a:pPr marL="0" indent="0">
              <a:spcBef>
                <a:spcPts val="2133"/>
              </a:spcBef>
              <a:buNone/>
            </a:pPr>
            <a:r>
              <a:rPr lang="en" sz="1867" dirty="0"/>
              <a:t>	 - interact (“talk”) to </a:t>
            </a:r>
            <a:r>
              <a:rPr lang="en" sz="1867" b="1" dirty="0"/>
              <a:t>blockchain</a:t>
            </a:r>
            <a:endParaRPr sz="1867" b="1" dirty="0"/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n" dirty="0"/>
              <a:t>		</a:t>
            </a:r>
            <a:r>
              <a:rPr lang="en" b="1" u="sng" dirty="0">
                <a:solidFill>
                  <a:schemeClr val="dk1"/>
                </a:solidFill>
              </a:rPr>
              <a:t>DAPP_Equation = I + II</a:t>
            </a:r>
            <a:endParaRPr sz="2933" b="1" u="sng" dirty="0">
              <a:solidFill>
                <a:schemeClr val="dk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0642" y="3429000"/>
            <a:ext cx="4262792" cy="2350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F2FCB504-1B6A-4003-B59A-F5F8B0BA2CE0}" vid="{A9836BC3-CCB1-4FDF-B493-023FE0E473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LBL - Presentation - basic template</Template>
  <TotalTime>0</TotalTime>
  <Words>1716</Words>
  <Application>Microsoft Office PowerPoint</Application>
  <PresentationFormat>Widescreen</PresentationFormat>
  <Paragraphs>232</Paragraphs>
  <Slides>21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Courier New</vt:lpstr>
      <vt:lpstr>Inter</vt:lpstr>
      <vt:lpstr>Source Code Pro</vt:lpstr>
      <vt:lpstr>Wingdings</vt:lpstr>
      <vt:lpstr>Office Theme</vt:lpstr>
      <vt:lpstr>Bitmap Image</vt:lpstr>
      <vt:lpstr>Paintbrush Picture</vt:lpstr>
      <vt:lpstr>Introduction to Blockchain Programming</vt:lpstr>
      <vt:lpstr>Practical Information</vt:lpstr>
      <vt:lpstr>Send me an email to get access to c</vt:lpstr>
      <vt:lpstr>Course Timeline</vt:lpstr>
      <vt:lpstr>Table of Content </vt:lpstr>
      <vt:lpstr>Token ERC 20 / ERC 721</vt:lpstr>
      <vt:lpstr>ERC721</vt:lpstr>
      <vt:lpstr>Dev Environment Preparation</vt:lpstr>
      <vt:lpstr>Developing with Ethereum (DAPP)</vt:lpstr>
      <vt:lpstr>How an Web Site (client) will talk to blockchain ? </vt:lpstr>
      <vt:lpstr>How a Web Site (client) will talk to blockchain? </vt:lpstr>
      <vt:lpstr>Web3.js</vt:lpstr>
      <vt:lpstr>Lets programm: Setting up Web3</vt:lpstr>
      <vt:lpstr>Web3 Libraries</vt:lpstr>
      <vt:lpstr>Web3 Libraries</vt:lpstr>
      <vt:lpstr>Accounts and Balances </vt:lpstr>
      <vt:lpstr>Accounts and Balances </vt:lpstr>
      <vt:lpstr>Web3.js: Interaction with Smart Contract</vt:lpstr>
      <vt:lpstr>Web3.js: Interaction with Smart Contract</vt:lpstr>
      <vt:lpstr>Web3.js: Interaction with Smart Contract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 to Blockchain</dc:title>
  <dc:creator>Adnan Imeri</dc:creator>
  <cp:lastModifiedBy>Adnan Imeri</cp:lastModifiedBy>
  <cp:revision>53</cp:revision>
  <dcterms:created xsi:type="dcterms:W3CDTF">2022-03-22T10:52:12Z</dcterms:created>
  <dcterms:modified xsi:type="dcterms:W3CDTF">2022-06-30T09:20:49Z</dcterms:modified>
</cp:coreProperties>
</file>