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81" r:id="rId5"/>
    <p:sldId id="283" r:id="rId6"/>
    <p:sldId id="284" r:id="rId7"/>
    <p:sldId id="268" r:id="rId8"/>
    <p:sldId id="266" r:id="rId9"/>
    <p:sldId id="270" r:id="rId10"/>
    <p:sldId id="271" r:id="rId11"/>
    <p:sldId id="272" r:id="rId12"/>
    <p:sldId id="286" r:id="rId13"/>
    <p:sldId id="282" r:id="rId14"/>
    <p:sldId id="287" r:id="rId15"/>
    <p:sldId id="285" r:id="rId16"/>
    <p:sldId id="291" r:id="rId17"/>
    <p:sldId id="288" r:id="rId18"/>
    <p:sldId id="290" r:id="rId19"/>
    <p:sldId id="294" r:id="rId20"/>
    <p:sldId id="292" r:id="rId21"/>
    <p:sldId id="295" r:id="rId22"/>
    <p:sldId id="299" r:id="rId23"/>
    <p:sldId id="264" r:id="rId24"/>
    <p:sldId id="293" r:id="rId25"/>
    <p:sldId id="298" r:id="rId26"/>
    <p:sldId id="297" r:id="rId27"/>
    <p:sldId id="296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0:32:42.1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0 24575,'-5'88'0,"-3"0"0,-30 125 0,-7-25 0,-12 71 0,42-168-682,-36 119-1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33.1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1,'139'295,"131"406,-225-577,-22-66,-3 0,20 102,-34-123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34.17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1406 25,'-1'-1,"1"0,0 0,-1 0,1 0,-1 0,0 0,1 0,-1 0,0 0,1 0,-1 0,0 1,0-1,0 0,0 1,0-1,0 0,0 1,0-1,0 1,0 0,0-1,0 1,0 0,0-1,0 1,0 0,-2 0,-40-4,36 4,-47-1,0 2,-74 11,-106 30,148-25,-583 128,648-140,0-1,-21 2,22-4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37.0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0,'23'3,"0"0,-1 1,1 1,-1 2,0 0,32 15,7 2,83 19,208 35,-245-57,546 103,366 76,-958-186,703 138,-593-127,1-9,264-7,-227-11,-164 4,-1 3,72 16,231 52,-263-61,0-3,102-3,-158-4,0 0,1 2,-1 2,0 0,39 15,41 10,-38-18,1-4,-1-2,83-4,-121-3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38.6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0,'1'2,"0"0,0 1,0-1,0 0,1 0,-1-1,1 1,-1 0,1 0,-1-1,1 1,0 0,0-1,0 0,3 2,5 5,387 309,-8-7,-287-223,127 97,-212-172,-1-3,-1 2,13 12,-25-21,0 1,-1-1,1 1,-1 0,0-1,0 1,0 0,0 0,0 0,-1 1,0-1,1 0,-1 1,0-1,0 1,0 5,-1-8,0 1,-1 0,1-1,0 1,-1-1,0 1,1 0,-1-1,0 1,1-1,-1 1,0-1,0 0,0 1,0-1,-1 0,1 0,0 0,0 0,-3 2,-33 15,25-12,-125 64,-42 19,131-68,-126 50,138-59,1-1,-75 12,-45-17,6 0,-100 32,221-35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09:55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0 24575,'-4'0'0,"-5"0"0,-2 5 0,2 0 0,2 4 0,2 5 0,2 4 0,2 2 0,0-1-8191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09:56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6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6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7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7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0:32:43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24575,'1'21'0,"2"0"0,0 0 0,12 39 0,2 9 0,74 324 0,-42-198 0,-49-192 0,1 0 0,0 0 0,-1 0 0,1-1 0,1 1 0,-1 0 0,0-1 0,1 1 0,-1-1 0,1 0 0,0 1 0,-1-1 0,1 0 0,0 0 0,0 0 0,1 0 0,-1 0 0,0-1 0,1 1 0,-1-1 0,6 3 0,-2-2 0,1-1 0,0 0 0,-1 0 0,1 0 0,0-1 0,0 0 0,0 0 0,7-2 0,13-2 0,0-1 0,-1-1 0,0-1 0,-1-2 0,35-16 0,114-70 0,-132 70-113,-12 8 234,37-28-1,-60 40-256,-1 0 1,1-1-1,-1 1 0,-1-1 0,1-1 1,-1 1-1,0-1 0,-1 0 0,0 0 1,7-15-1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32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32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33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39:30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3738,'11'2,"0"-1,0 1,0 1,0 0,14 5,11 4,17 3,-1-4,2-1,-1-3,1-2,0-3,0-1,0-4,89-14,-114 11,-1-2,-1-1,1-2,-2 0,40-23,-48 23,0 0,-2-1,1-1,-2-1,1 0,-2-1,0-1,18-26,22-49,-4-1,-5-3,54-156,-76 167,15-94,0-2,-21 107,-3 0,-3-1,3-129,-16 42,1-103,5 200,1 0,17-67,31-162,-11 51,-11 107,16-100,-41 193,-2-4,3 1,1 0,28-84,-8 58,43-99,-50 129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39:33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1 261,'0'-1,"0"0,1-1,-1 1,1 0,0 0,-1 0,1 0,0 0,0 0,-1 0,1 0,0 0,0 0,0 1,0-1,0 0,0 1,0-1,2 0,30-14,-22 10,272-118,-237 105,3 0,1 2,1 2,0 3,1 2,69-3,264 13,-364 0,-1 1,1 1,-1 1,1 1,-1 1,-1 1,1 0,35 20,-32-12,0 0,-2 1,1 1,-2 2,0 0,23 29,9 17,-21-24,3-1,74 69,-88-93,0 1,-1 1,-1 1,-1 0,0 1,-2 1,0 1,-2 0,0 1,15 38,23 68,6-3,80 131,-111-208,-2 1,27 81,-1-16,-9-21,-29-66,23 41,-18-40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39:37.9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0,'-4'3,"-1"0,1 0,0 0,0 1,0-1,0 1,1 0,-1 1,1-1,0 0,0 1,-2 5,-4 10,-11 35,10-27,-136 314,84-209,-69 219,93-243,22-65,-16 68,27-80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39:39.1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0,'122'2,"195"27,-247-17,0 3,-2 4,0 2,78 36,-85-29,277 115,-313-133,-1 2,0 0,25 19,-32-20,5 5,-5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27.6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1552 1,'-52'27,"0"-3,-1-1,-2-3,-77 18,-672 120,692-140,-95 21,147-27,35-9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28.8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 0,1-1,1 1,0-1,0 0,1 1,10 15,61 92,-34-55,-3 1,38 86,14 119,-61-171,-5-1,20 137,-40-206,15 41,-12-45,-2 0,6 34,-9-28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32.0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8400 1,'-2306'0,"2274"0,1 1,-1 2,1 1,0 1,-57 18,-267 75,-8-25,70-16,202-37,-575 116,-9-35,672-101,-387 46,6 26,288-49,-486 109,545-126,-280 59,241-46,1 4,-80 36,-529 289,664-337,1 1,0 1,1 1,0 0,1 1,1 1,0 1,2 0,0 1,0 0,2 1,0 1,-16 38,-37 97,-52 144,73-167,-63 131,88-227,2-8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5FC6-66A8-49F1-93B1-D8F6D5D2D41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5FC6-66A8-49F1-93B1-D8F6D5D2D41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5FC6-66A8-49F1-93B1-D8F6D5D2D41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nanimeri/BCProgramm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etterprogramming.pub/learn-solidity-variables-part-1-657fc27c2cc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customXml" Target="../ink/ink17.xml"/><Relationship Id="rId18" Type="http://schemas.openxmlformats.org/officeDocument/2006/relationships/customXml" Target="../ink/ink22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customXml" Target="../ink/ink16.xml"/><Relationship Id="rId17" Type="http://schemas.openxmlformats.org/officeDocument/2006/relationships/customXml" Target="../ink/ink21.xml"/><Relationship Id="rId2" Type="http://schemas.openxmlformats.org/officeDocument/2006/relationships/image" Target="../media/image17.jpeg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2.png"/><Relationship Id="rId5" Type="http://schemas.openxmlformats.org/officeDocument/2006/relationships/image" Target="../media/image19.jpeg"/><Relationship Id="rId15" Type="http://schemas.openxmlformats.org/officeDocument/2006/relationships/customXml" Target="../ink/ink19.xml"/><Relationship Id="rId10" Type="http://schemas.openxmlformats.org/officeDocument/2006/relationships/customXml" Target="../ink/ink15.xml"/><Relationship Id="rId19" Type="http://schemas.openxmlformats.org/officeDocument/2006/relationships/image" Target="../media/image27.png"/><Relationship Id="rId4" Type="http://schemas.openxmlformats.org/officeDocument/2006/relationships/image" Target="../media/image18.jpeg"/><Relationship Id="rId9" Type="http://schemas.openxmlformats.org/officeDocument/2006/relationships/image" Target="../media/image11.png"/><Relationship Id="rId1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dger.com/academy/blockchain/what-is-proof-of-wo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21" Type="http://schemas.openxmlformats.org/officeDocument/2006/relationships/customXml" Target="../ink/ink6.xml"/><Relationship Id="rId34" Type="http://schemas.openxmlformats.org/officeDocument/2006/relationships/image" Target="../media/image24.png"/><Relationship Id="rId7" Type="http://schemas.openxmlformats.org/officeDocument/2006/relationships/customXml" Target="../ink/ink2.xml"/><Relationship Id="rId12" Type="http://schemas.openxmlformats.org/officeDocument/2006/relationships/image" Target="../media/image6.wmf"/><Relationship Id="rId17" Type="http://schemas.openxmlformats.org/officeDocument/2006/relationships/customXml" Target="../ink/ink4.xml"/><Relationship Id="rId25" Type="http://schemas.openxmlformats.org/officeDocument/2006/relationships/customXml" Target="../ink/ink7.xml"/><Relationship Id="rId33" Type="http://schemas.openxmlformats.org/officeDocument/2006/relationships/customXml" Target="../ink/ink11.xml"/><Relationship Id="rId38" Type="http://schemas.openxmlformats.org/officeDocument/2006/relationships/image" Target="../media/image26.png"/><Relationship Id="rId2" Type="http://schemas.openxmlformats.org/officeDocument/2006/relationships/oleObject" Target="../embeddings/oleObject3.bin"/><Relationship Id="rId16" Type="http://schemas.openxmlformats.org/officeDocument/2006/relationships/image" Target="../media/image160.png"/><Relationship Id="rId20" Type="http://schemas.openxmlformats.org/officeDocument/2006/relationships/image" Target="../media/image18.png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8.wmf"/><Relationship Id="rId32" Type="http://schemas.openxmlformats.org/officeDocument/2006/relationships/image" Target="../media/image23.png"/><Relationship Id="rId37" Type="http://schemas.openxmlformats.org/officeDocument/2006/relationships/customXml" Target="../ink/ink13.xml"/><Relationship Id="rId15" Type="http://schemas.openxmlformats.org/officeDocument/2006/relationships/customXml" Target="../ink/ink3.xml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10" Type="http://schemas.openxmlformats.org/officeDocument/2006/relationships/image" Target="../media/image5.wmf"/><Relationship Id="rId19" Type="http://schemas.openxmlformats.org/officeDocument/2006/relationships/customXml" Target="../ink/ink5.xml"/><Relationship Id="rId31" Type="http://schemas.openxmlformats.org/officeDocument/2006/relationships/customXml" Target="../ink/ink10.xml"/><Relationship Id="rId4" Type="http://schemas.openxmlformats.org/officeDocument/2006/relationships/customXml" Target="../ink/ink1.xml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9.png"/><Relationship Id="rId27" Type="http://schemas.openxmlformats.org/officeDocument/2006/relationships/customXml" Target="../ink/ink8.xml"/><Relationship Id="rId30" Type="http://schemas.openxmlformats.org/officeDocument/2006/relationships/image" Target="../media/image22.png"/><Relationship Id="rId35" Type="http://schemas.openxmlformats.org/officeDocument/2006/relationships/customXml" Target="../ink/ink12.xml"/><Relationship Id="rId8" Type="http://schemas.openxmlformats.org/officeDocument/2006/relationships/image" Target="../media/image15.png"/><Relationship Id="rId3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72" y="2030024"/>
            <a:ext cx="9813398" cy="110567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Blockchain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05" y="4153043"/>
            <a:ext cx="3931298" cy="1105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Adnan IMERI</a:t>
            </a:r>
            <a:br>
              <a:rPr lang="en-US" dirty="0"/>
            </a:br>
            <a:r>
              <a:rPr lang="en-US" dirty="0"/>
              <a:t>Technical Lead, INFRACHAIN and Luxembourg Blockchain Lab (LBL)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18EBB-DF80-4166-AF91-666FD61F819E}"/>
              </a:ext>
            </a:extLst>
          </p:cNvPr>
          <p:cNvSpPr txBox="1"/>
          <p:nvPr/>
        </p:nvSpPr>
        <p:spPr>
          <a:xfrm>
            <a:off x="1408922" y="5915608"/>
            <a:ext cx="106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Disclaimer: This training intends explanation of technological advancements, and it does not intend any financial advice toward cryptocurrency or any digital asset!</a:t>
            </a:r>
          </a:p>
        </p:txBody>
      </p:sp>
    </p:spTree>
    <p:extLst>
      <p:ext uri="{BB962C8B-B14F-4D97-AF65-F5344CB8AC3E}">
        <p14:creationId xmlns:p14="http://schemas.microsoft.com/office/powerpoint/2010/main" val="14275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744A-9F49-4468-B1F4-3B454ABB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Network details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26F2-BA2E-4537-A780-8BB449272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11"/>
            <a:ext cx="10515600" cy="4351338"/>
          </a:xfrm>
        </p:spPr>
        <p:txBody>
          <a:bodyPr/>
          <a:lstStyle/>
          <a:p>
            <a:r>
              <a:rPr lang="en-GB" b="1" i="0" dirty="0">
                <a:solidFill>
                  <a:srgbClr val="24292E"/>
                </a:solidFill>
                <a:effectLst/>
                <a:latin typeface="Euclid"/>
              </a:rPr>
              <a:t>Advanced -- &gt; 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A731410-5D90-49CE-812B-1A3786593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229276"/>
          <a:ext cx="3962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62520" imgH="1447920" progId="Paint.Picture">
                  <p:embed/>
                </p:oleObj>
              </mc:Choice>
              <mc:Fallback>
                <p:oleObj name="Bitmap Image" r:id="rId2" imgW="3962520" imgH="14479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A731410-5D90-49CE-812B-1A37865935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1229276"/>
                        <a:ext cx="39624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0490C2D-40A7-43AC-96A3-3CF590629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2271712"/>
          <a:ext cx="10401300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0401480" imgH="4221360" progId="Paint.Picture">
                  <p:embed/>
                </p:oleObj>
              </mc:Choice>
              <mc:Fallback>
                <p:oleObj name="Bitmap Image" r:id="rId4" imgW="10401480" imgH="42213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0490C2D-40A7-43AC-96A3-3CF590629A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5350" y="2271712"/>
                        <a:ext cx="10401300" cy="422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7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8EF9-E93D-4A0D-B185-89846455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F17D-4B62-4413-A9A2-66321546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new account into </a:t>
            </a:r>
            <a:r>
              <a:rPr lang="en-GB" dirty="0" err="1"/>
              <a:t>Rinkeby</a:t>
            </a:r>
            <a:r>
              <a:rPr lang="en-GB" dirty="0"/>
              <a:t> Test Network </a:t>
            </a:r>
          </a:p>
          <a:p>
            <a:r>
              <a:rPr lang="en-US" dirty="0"/>
              <a:t>Feed account with ETH: https://faucets.chain.link/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54D41F-531A-44C0-BBB3-B800207C8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33086"/>
              </p:ext>
            </p:extLst>
          </p:nvPr>
        </p:nvGraphicFramePr>
        <p:xfrm>
          <a:off x="723446" y="3255477"/>
          <a:ext cx="104854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485000" imgH="3947040" progId="Paint.Picture">
                  <p:embed/>
                </p:oleObj>
              </mc:Choice>
              <mc:Fallback>
                <p:oleObj name="Bitmap Image" r:id="rId2" imgW="10485000" imgH="39470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754D41F-531A-44C0-BBB3-B800207C8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3446" y="3255477"/>
                        <a:ext cx="10485438" cy="394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60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A880-C1BB-F11D-578D-97E696C2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US" dirty="0" err="1"/>
              <a:t>emix</a:t>
            </a:r>
            <a:r>
              <a:rPr lang="en-US" dirty="0"/>
              <a:t>-ide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9FBE-3F22-6A7B-7BD0-F330AEB8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7E8F64-78AB-DA42-AAD2-D49F60C3F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04214"/>
              </p:ext>
            </p:extLst>
          </p:nvPr>
        </p:nvGraphicFramePr>
        <p:xfrm>
          <a:off x="742042" y="1536376"/>
          <a:ext cx="108839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251240" imgH="5021640" progId="Paint.Picture">
                  <p:embed/>
                </p:oleObj>
              </mc:Choice>
              <mc:Fallback>
                <p:oleObj name="Bitmap Image" r:id="rId2" imgW="13251240" imgH="5021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2042" y="1536376"/>
                        <a:ext cx="10883900" cy="421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14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725C-9FC2-CBFA-5013-7C613371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6A4A-F3FB-F9BF-2F7B-E456EF5B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sz="3200" dirty="0"/>
              <a:t>Stand-alone computer code that is executed based on specific parameters/conditions </a:t>
            </a:r>
            <a:r>
              <a:rPr lang="en-US" sz="3600" dirty="0"/>
              <a:t>fulfilled</a:t>
            </a:r>
          </a:p>
          <a:p>
            <a:pPr lvl="1"/>
            <a:r>
              <a:rPr lang="en-US" sz="3200" dirty="0"/>
              <a:t>Follows execution order: </a:t>
            </a:r>
            <a:r>
              <a:rPr lang="en-GB" sz="3200" i="1" dirty="0">
                <a:solidFill>
                  <a:srgbClr val="C00000"/>
                </a:solidFill>
              </a:rPr>
              <a:t>if this then that (IFTTT) </a:t>
            </a:r>
          </a:p>
          <a:p>
            <a:pPr lvl="2"/>
            <a:r>
              <a:rPr lang="en-GB" sz="2800" dirty="0"/>
              <a:t>Ethereum case! </a:t>
            </a:r>
            <a:br>
              <a:rPr lang="en-GB" sz="2800" dirty="0"/>
            </a:br>
            <a:endParaRPr lang="en-US" sz="2400" dirty="0"/>
          </a:p>
          <a:p>
            <a:r>
              <a:rPr lang="en-GB" sz="3200" dirty="0"/>
              <a:t>Smart Contract logic is mainly based on the purpose of </a:t>
            </a:r>
            <a:r>
              <a:rPr lang="en-GB" sz="3200" dirty="0" err="1"/>
              <a:t>Dapp</a:t>
            </a:r>
            <a:r>
              <a:rPr lang="en-GB" sz="3200" dirty="0"/>
              <a:t>, the domain of application, etc…</a:t>
            </a:r>
          </a:p>
          <a:p>
            <a:r>
              <a:rPr lang="en-GB" sz="3200" dirty="0"/>
              <a:t>“Smart” is not by default!!</a:t>
            </a:r>
            <a:br>
              <a:rPr lang="en-GB" sz="1600" dirty="0"/>
            </a:br>
            <a:endParaRPr lang="en-US" sz="2800" dirty="0"/>
          </a:p>
          <a:p>
            <a:pPr lvl="1"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Smart Contract is smart as it has been programmed!!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889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CDA-2020-6927-8CA5-D5DD7482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principles of Smart Contract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3B03-9241-5441-74B0-A71114EE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000" dirty="0"/>
              <a:t>SC address (ID) </a:t>
            </a:r>
          </a:p>
          <a:p>
            <a:r>
              <a:rPr lang="en-GB" sz="3000" dirty="0"/>
              <a:t>Owner ID </a:t>
            </a:r>
          </a:p>
          <a:p>
            <a:r>
              <a:rPr lang="en-GB" sz="3000" dirty="0"/>
              <a:t>Immutable </a:t>
            </a:r>
          </a:p>
          <a:p>
            <a:r>
              <a:rPr lang="en-GB" sz="3000" dirty="0"/>
              <a:t>Internal storage </a:t>
            </a:r>
          </a:p>
          <a:p>
            <a:r>
              <a:rPr lang="en-GB" sz="3000" dirty="0"/>
              <a:t>Execution costs </a:t>
            </a:r>
          </a:p>
          <a:p>
            <a:r>
              <a:rPr lang="en-GB" sz="3000" dirty="0"/>
              <a:t>Invoke another SC</a:t>
            </a:r>
          </a:p>
          <a:p>
            <a:r>
              <a:rPr lang="en-GB" sz="3000" dirty="0"/>
              <a:t>Enforcement </a:t>
            </a:r>
          </a:p>
          <a:p>
            <a:r>
              <a:rPr lang="en-GB" sz="3000" dirty="0"/>
              <a:t>Autonomous </a:t>
            </a:r>
          </a:p>
          <a:p>
            <a:r>
              <a:rPr lang="en-GB" sz="3000" dirty="0"/>
              <a:t>Self-Execution </a:t>
            </a:r>
          </a:p>
          <a:p>
            <a:r>
              <a:rPr lang="en-GB" sz="3000" dirty="0"/>
              <a:t>Event/Method [1]</a:t>
            </a:r>
            <a:br>
              <a:rPr lang="en-GB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570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1AB-6E38-7464-45CB-5D2899AB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developing and deploying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DDB3-F47A-21A7-CDC4-107667D6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 Smart Contract </a:t>
            </a:r>
          </a:p>
          <a:p>
            <a:r>
              <a:rPr lang="en-GB" dirty="0"/>
              <a:t>Play with functions</a:t>
            </a:r>
          </a:p>
          <a:p>
            <a:r>
              <a:rPr lang="en-US" dirty="0"/>
              <a:t>Session2/dev/</a:t>
            </a:r>
            <a:r>
              <a:rPr lang="en-US" dirty="0" err="1"/>
              <a:t>HelloWorld.sol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F47A5E2-401A-C1F3-CFF7-D376478F3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279998"/>
              </p:ext>
            </p:extLst>
          </p:nvPr>
        </p:nvGraphicFramePr>
        <p:xfrm>
          <a:off x="825500" y="3633140"/>
          <a:ext cx="1136650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563720" imgH="3573720" progId="Paint.Picture">
                  <p:embed/>
                </p:oleObj>
              </mc:Choice>
              <mc:Fallback>
                <p:oleObj name="Bitmap Image" r:id="rId2" imgW="13563720" imgH="3573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3633140"/>
                        <a:ext cx="11366500" cy="300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45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1AB-6E38-7464-45CB-5D2899AB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developing and deploying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DDB3-F47A-21A7-CDC4-107667D6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 Smart Contract </a:t>
            </a:r>
          </a:p>
          <a:p>
            <a:r>
              <a:rPr lang="en-GB" dirty="0"/>
              <a:t>Play with functions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471B15-7E1B-F559-7D4C-F605A5220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16863"/>
              </p:ext>
            </p:extLst>
          </p:nvPr>
        </p:nvGraphicFramePr>
        <p:xfrm>
          <a:off x="762000" y="2844800"/>
          <a:ext cx="1066800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733200" imgH="4777920" progId="Paint.Picture">
                  <p:embed/>
                </p:oleObj>
              </mc:Choice>
              <mc:Fallback>
                <p:oleObj name="Bitmap Image" r:id="rId2" imgW="12733200" imgH="4777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2844800"/>
                        <a:ext cx="10668000" cy="401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85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329-E11D-7B85-65DC-944F4786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8308-02DA-87C2-9707-8EFA0C50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 fontScale="92500" lnSpcReduction="10000"/>
          </a:bodyPr>
          <a:lstStyle/>
          <a:p>
            <a:r>
              <a:rPr lang="en-GB" i="0" dirty="0">
                <a:solidFill>
                  <a:srgbClr val="404040"/>
                </a:solidFill>
                <a:effectLst/>
              </a:rPr>
              <a:t>Solidity 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 Object-oriented, high-level  programming language for smart contract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Influenced: C++ C++, Python and JavaScript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40404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Solidity by Examples: https://docs.soliditylang.org/en/v0.8.14/solidity-by-example.html</a:t>
            </a:r>
            <a:endParaRPr lang="en-GB" sz="1900" i="0" dirty="0">
              <a:solidFill>
                <a:srgbClr val="40404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D0804-02BE-E559-A260-4B803A580FF5}"/>
              </a:ext>
            </a:extLst>
          </p:cNvPr>
          <p:cNvSpPr txBox="1"/>
          <p:nvPr/>
        </p:nvSpPr>
        <p:spPr>
          <a:xfrm>
            <a:off x="1182656" y="6308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https://docs.soliditylang.org/en/v0.8.14/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BEA5F-BA93-8155-807D-DAA0508A009E}"/>
              </a:ext>
            </a:extLst>
          </p:cNvPr>
          <p:cNvSpPr txBox="1"/>
          <p:nvPr/>
        </p:nvSpPr>
        <p:spPr>
          <a:xfrm>
            <a:off x="3776567" y="2787449"/>
            <a:ext cx="609755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0.4.16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0.9.0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SimpleStorage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get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5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3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329-E11D-7B85-65DC-944F4786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00943" y="1960660"/>
            <a:ext cx="7438053" cy="1325563"/>
          </a:xfrm>
        </p:spPr>
        <p:txBody>
          <a:bodyPr>
            <a:normAutofit/>
          </a:bodyPr>
          <a:lstStyle/>
          <a:p>
            <a:r>
              <a:rPr lang="en-GB" sz="3000" dirty="0"/>
              <a:t>Structure of Smart Contract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8308-02DA-87C2-9707-8EFA0C50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926F7-2DB1-198A-9DA8-D191F4F628D4}"/>
              </a:ext>
            </a:extLst>
          </p:cNvPr>
          <p:cNvSpPr txBox="1"/>
          <p:nvPr/>
        </p:nvSpPr>
        <p:spPr>
          <a:xfrm>
            <a:off x="2280866" y="197346"/>
            <a:ext cx="736698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0.4.16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0.9.0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testContract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//variable (field) declaration  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contructor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 i.e., field initialization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givenParameter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value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givenParameter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//function n1 ..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firstFunction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value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//function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secondFunction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value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//function 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get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4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019D-807C-C60D-4A78-197E5119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Primitives/Data Types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9951-9D64-3AE5-C194-E150A5C0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</a:t>
            </a:r>
          </a:p>
          <a:p>
            <a:r>
              <a:rPr lang="en-GB" dirty="0"/>
              <a:t>int </a:t>
            </a:r>
          </a:p>
          <a:p>
            <a:r>
              <a:rPr lang="en-GB" dirty="0" err="1"/>
              <a:t>uint</a:t>
            </a:r>
            <a:endParaRPr lang="en-GB" dirty="0"/>
          </a:p>
          <a:p>
            <a:r>
              <a:rPr lang="en-GB" dirty="0" err="1"/>
              <a:t>boolean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…/Session2/dec/</a:t>
            </a:r>
            <a:r>
              <a:rPr lang="en-GB" dirty="0" err="1"/>
              <a:t>DataTypes.sol</a:t>
            </a:r>
            <a:endParaRPr lang="en-GB" dirty="0"/>
          </a:p>
          <a:p>
            <a:r>
              <a:rPr lang="en-GB" dirty="0"/>
              <a:t>…/Session2/dec/</a:t>
            </a:r>
            <a:r>
              <a:rPr lang="en-GB" dirty="0" err="1"/>
              <a:t>PrimitivesDataTypes.sol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DF1-4719-C922-9221-661881BE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83-74D6-4B2A-3B5F-7A407850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9406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Course Objective</a:t>
            </a:r>
          </a:p>
          <a:p>
            <a:pPr lvl="1"/>
            <a:r>
              <a:rPr lang="en-US" sz="2600" dirty="0"/>
              <a:t>To give broad into to BC prog. and guide the audience through first hands-on BC and </a:t>
            </a:r>
            <a:r>
              <a:rPr lang="en-US" sz="2600" dirty="0" err="1"/>
              <a:t>Dapp</a:t>
            </a:r>
            <a:endParaRPr lang="en-US" sz="2600" dirty="0"/>
          </a:p>
          <a:p>
            <a:r>
              <a:rPr lang="en-US" dirty="0"/>
              <a:t>Course Organization</a:t>
            </a:r>
          </a:p>
          <a:p>
            <a:pPr lvl="1"/>
            <a:r>
              <a:rPr lang="en-US" sz="2600" dirty="0"/>
              <a:t>4 session (04/06; 11/06; 02/07; 09/07)</a:t>
            </a:r>
          </a:p>
          <a:p>
            <a:pPr lvl="1"/>
            <a:r>
              <a:rPr lang="en-US" sz="2600" dirty="0"/>
              <a:t>10:00 AM - 12:30 PM</a:t>
            </a:r>
          </a:p>
          <a:p>
            <a:r>
              <a:rPr lang="en-US" dirty="0"/>
              <a:t>Learning Outcomes</a:t>
            </a:r>
          </a:p>
          <a:p>
            <a:pPr lvl="1"/>
            <a:r>
              <a:rPr lang="en-GB" sz="2600" dirty="0"/>
              <a:t>Explain the functional components of Blockchain and their interactions</a:t>
            </a:r>
          </a:p>
          <a:p>
            <a:pPr lvl="1"/>
            <a:r>
              <a:rPr lang="en-GB" sz="2600" dirty="0"/>
              <a:t>Explain the fundamentals of Blockchain cryptography and consensus</a:t>
            </a:r>
          </a:p>
          <a:p>
            <a:pPr lvl="1"/>
            <a:r>
              <a:rPr lang="en-GB" sz="2600" dirty="0"/>
              <a:t>Deploy and handle a basic Blockchain infrastructure</a:t>
            </a:r>
          </a:p>
          <a:p>
            <a:pPr lvl="1"/>
            <a:r>
              <a:rPr lang="en-GB" sz="2600" dirty="0"/>
              <a:t>Use the Solidity language to program in the Ethereum environment</a:t>
            </a:r>
          </a:p>
          <a:p>
            <a:pPr lvl="1"/>
            <a:r>
              <a:rPr lang="en-GB" sz="2600" dirty="0"/>
              <a:t>Write basic Ethereum smart contracts for tokens</a:t>
            </a:r>
          </a:p>
          <a:p>
            <a:pPr lvl="1"/>
            <a:r>
              <a:rPr lang="en-GB" sz="2600" dirty="0"/>
              <a:t>Write basic Ethereum smart contracts for decentralised applications</a:t>
            </a: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Attendance</a:t>
            </a:r>
            <a:r>
              <a:rPr lang="en-US" dirty="0"/>
              <a:t>: Is checked and signed and each session </a:t>
            </a:r>
          </a:p>
          <a:p>
            <a:pPr lvl="1"/>
            <a:endParaRPr lang="en-US" dirty="0"/>
          </a:p>
          <a:p>
            <a:r>
              <a:rPr lang="en-US" sz="2400" dirty="0"/>
              <a:t>Resources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2"/>
              </a:rPr>
              <a:t>https://github.com/adnanimeri/BCProgramming</a:t>
            </a:r>
            <a:endParaRPr lang="en-US" dirty="0"/>
          </a:p>
          <a:p>
            <a:pPr lvl="1"/>
            <a:r>
              <a:rPr lang="en-US" dirty="0"/>
              <a:t>Literature suggested during the course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8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8012-4BD1-6C04-E12D-0AF66A89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24199"/>
            <a:ext cx="10515600" cy="1325563"/>
          </a:xfrm>
        </p:spPr>
        <p:txBody>
          <a:bodyPr/>
          <a:lstStyle/>
          <a:p>
            <a:r>
              <a:rPr lang="en-GB" dirty="0"/>
              <a:t>Variables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7921-63E6-558E-0D5C-55AAEE99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1160967" cy="5803640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292929"/>
                </a:solidFill>
                <a:latin typeface="charter"/>
              </a:rPr>
              <a:t>Local variables</a:t>
            </a:r>
          </a:p>
          <a:p>
            <a:pPr lvl="1"/>
            <a:r>
              <a:rPr lang="en-GB" sz="2000" dirty="0">
                <a:solidFill>
                  <a:srgbClr val="292929"/>
                </a:solidFill>
                <a:latin typeface="charter"/>
              </a:rPr>
              <a:t>declared inside a function </a:t>
            </a:r>
          </a:p>
          <a:p>
            <a:pPr lvl="1"/>
            <a:r>
              <a:rPr lang="en-GB" sz="2000" b="0" i="0" dirty="0">
                <a:solidFill>
                  <a:srgbClr val="252519"/>
                </a:solidFill>
                <a:effectLst/>
                <a:latin typeface="-apple-system"/>
              </a:rPr>
              <a:t>not stored on the blockchain</a:t>
            </a:r>
            <a:endParaRPr lang="en-GB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sz="2400" b="0" i="0" dirty="0">
                <a:solidFill>
                  <a:srgbClr val="292929"/>
                </a:solidFill>
                <a:effectLst/>
                <a:latin typeface="charter"/>
              </a:rPr>
              <a:t>State variables</a:t>
            </a:r>
          </a:p>
          <a:p>
            <a:pPr lvl="1"/>
            <a:r>
              <a:rPr lang="en-GB" sz="2000" b="0" i="0" dirty="0">
                <a:solidFill>
                  <a:srgbClr val="252519"/>
                </a:solidFill>
                <a:effectLst/>
                <a:latin typeface="-apple-system"/>
              </a:rPr>
              <a:t>declared outside a function</a:t>
            </a:r>
          </a:p>
          <a:p>
            <a:pPr lvl="1"/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value of such variable is stored in Smart Contract storage (blockchain):</a:t>
            </a:r>
          </a:p>
          <a:p>
            <a:pPr lvl="2"/>
            <a:r>
              <a:rPr lang="en-GB" sz="1800" dirty="0">
                <a:solidFill>
                  <a:srgbClr val="292929"/>
                </a:solidFill>
                <a:latin typeface="charter"/>
              </a:rPr>
              <a:t>Public 	</a:t>
            </a:r>
            <a:r>
              <a:rPr lang="en-GB" sz="16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1600" dirty="0">
                <a:solidFill>
                  <a:srgbClr val="292929"/>
                </a:solidFill>
                <a:latin typeface="charter"/>
              </a:rPr>
              <a:t>(accessed also from outside the contract)	</a:t>
            </a:r>
            <a:r>
              <a:rPr lang="en-GB" sz="1800" dirty="0">
                <a:solidFill>
                  <a:srgbClr val="292929"/>
                </a:solidFill>
                <a:latin typeface="charter"/>
              </a:rPr>
              <a:t>		</a:t>
            </a:r>
            <a:r>
              <a:rPr lang="en-GB" sz="1600" b="0" i="0" dirty="0">
                <a:solidFill>
                  <a:srgbClr val="0758FC"/>
                </a:solidFill>
                <a:effectLst/>
                <a:latin typeface="source-code-pro"/>
              </a:rPr>
              <a:t>string</a:t>
            </a:r>
            <a:r>
              <a:rPr lang="en-GB" sz="16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1600" b="0" i="0" dirty="0">
                <a:solidFill>
                  <a:srgbClr val="0758FC"/>
                </a:solidFill>
                <a:effectLst/>
                <a:latin typeface="source-code-pro"/>
              </a:rPr>
              <a:t>public</a:t>
            </a:r>
            <a:r>
              <a:rPr lang="en-GB" sz="1600" b="0" i="0" dirty="0">
                <a:solidFill>
                  <a:srgbClr val="252519"/>
                </a:solidFill>
                <a:effectLst/>
                <a:latin typeface="source-code-pro"/>
              </a:rPr>
              <a:t> text = 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ource-code-pro"/>
              </a:rPr>
              <a:t>"Hello"</a:t>
            </a:r>
            <a:r>
              <a:rPr lang="en-GB" sz="1600" b="0" i="0" dirty="0">
                <a:solidFill>
                  <a:srgbClr val="252519"/>
                </a:solidFill>
                <a:effectLst/>
                <a:latin typeface="source-code-pro"/>
              </a:rPr>
              <a:t>;</a:t>
            </a:r>
            <a:endParaRPr lang="en-GB" sz="1800" dirty="0">
              <a:solidFill>
                <a:srgbClr val="292929"/>
              </a:solidFill>
              <a:latin typeface="charter"/>
            </a:endParaRPr>
          </a:p>
          <a:p>
            <a:pPr lvl="2"/>
            <a:r>
              <a:rPr lang="en-GB" sz="1800" dirty="0">
                <a:solidFill>
                  <a:srgbClr val="292929"/>
                </a:solidFill>
                <a:latin typeface="charter"/>
              </a:rPr>
              <a:t>Private </a:t>
            </a:r>
            <a:r>
              <a:rPr lang="en-GB" sz="1600" dirty="0">
                <a:solidFill>
                  <a:srgbClr val="292929"/>
                </a:solidFill>
                <a:latin typeface="charter"/>
              </a:rPr>
              <a:t>(variable is only visible for the contract)</a:t>
            </a:r>
            <a:r>
              <a:rPr lang="en-GB" sz="1600" b="0" i="0" dirty="0">
                <a:solidFill>
                  <a:srgbClr val="292929"/>
                </a:solidFill>
                <a:effectLst/>
                <a:latin typeface="charter"/>
              </a:rPr>
              <a:t>			</a:t>
            </a:r>
            <a:r>
              <a:rPr lang="en-GB" sz="1600" dirty="0" err="1">
                <a:solidFill>
                  <a:srgbClr val="0758FC"/>
                </a:solidFill>
                <a:latin typeface="source-code-pro"/>
              </a:rPr>
              <a:t>uint</a:t>
            </a:r>
            <a:r>
              <a:rPr lang="en-GB" sz="1600" dirty="0">
                <a:solidFill>
                  <a:srgbClr val="0758FC"/>
                </a:solidFill>
                <a:latin typeface="source-code-pro"/>
              </a:rPr>
              <a:t> private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52519"/>
                </a:solidFill>
                <a:latin typeface="source-code-pro"/>
              </a:rPr>
              <a:t>value1 = </a:t>
            </a:r>
            <a:r>
              <a:rPr lang="en-GB" sz="1600" dirty="0">
                <a:solidFill>
                  <a:srgbClr val="0758FC"/>
                </a:solidFill>
                <a:latin typeface="source-code-pro"/>
              </a:rPr>
              <a:t>450</a:t>
            </a:r>
            <a:r>
              <a:rPr lang="en-GB" sz="1600" dirty="0">
                <a:solidFill>
                  <a:srgbClr val="252519"/>
                </a:solidFill>
                <a:latin typeface="source-code-pro"/>
              </a:rPr>
              <a:t>;</a:t>
            </a:r>
            <a:endParaRPr lang="en-GB" sz="1800" dirty="0">
              <a:solidFill>
                <a:srgbClr val="292929"/>
              </a:solidFill>
              <a:latin typeface="charter"/>
            </a:endParaRPr>
          </a:p>
          <a:p>
            <a:pPr lvl="2"/>
            <a:r>
              <a:rPr lang="en-GB" dirty="0">
                <a:solidFill>
                  <a:srgbClr val="292929"/>
                </a:solidFill>
                <a:latin typeface="charter"/>
              </a:rPr>
              <a:t>Internal </a:t>
            </a:r>
            <a:r>
              <a:rPr lang="en-GB" sz="1600" dirty="0">
                <a:solidFill>
                  <a:srgbClr val="292929"/>
                </a:solidFill>
                <a:latin typeface="charter"/>
              </a:rPr>
              <a:t>(visible for the contract and others that inherit it) </a:t>
            </a:r>
            <a:r>
              <a:rPr lang="en-GB" dirty="0">
                <a:solidFill>
                  <a:srgbClr val="292929"/>
                </a:solidFill>
                <a:latin typeface="charter"/>
              </a:rPr>
              <a:t>	 	</a:t>
            </a:r>
            <a:r>
              <a:rPr lang="en-GB" sz="1600" dirty="0" err="1">
                <a:solidFill>
                  <a:srgbClr val="0758FC"/>
                </a:solidFill>
                <a:latin typeface="source-code-pro"/>
              </a:rPr>
              <a:t>uint</a:t>
            </a:r>
            <a:r>
              <a:rPr lang="en-GB" sz="1600" dirty="0">
                <a:solidFill>
                  <a:srgbClr val="0758FC"/>
                </a:solidFill>
                <a:latin typeface="source-code-pro"/>
              </a:rPr>
              <a:t> internal </a:t>
            </a:r>
            <a:r>
              <a:rPr lang="en-GB" sz="1600" dirty="0">
                <a:solidFill>
                  <a:srgbClr val="252519"/>
                </a:solidFill>
                <a:latin typeface="source-code-pro"/>
              </a:rPr>
              <a:t>value2 = </a:t>
            </a:r>
            <a:r>
              <a:rPr lang="en-GB" sz="1600" dirty="0">
                <a:solidFill>
                  <a:srgbClr val="0758FC"/>
                </a:solidFill>
                <a:latin typeface="source-code-pro"/>
              </a:rPr>
              <a:t>11;</a:t>
            </a:r>
            <a:r>
              <a:rPr lang="en-GB" dirty="0">
                <a:solidFill>
                  <a:srgbClr val="292929"/>
                </a:solidFill>
                <a:latin typeface="charter"/>
              </a:rPr>
              <a:t>	</a:t>
            </a:r>
          </a:p>
          <a:p>
            <a:r>
              <a:rPr lang="en-GB" sz="2400" dirty="0">
                <a:solidFill>
                  <a:srgbClr val="292929"/>
                </a:solidFill>
                <a:latin typeface="charter"/>
              </a:rPr>
              <a:t>Globally Available Variables</a:t>
            </a:r>
          </a:p>
          <a:p>
            <a:pPr lvl="1"/>
            <a:r>
              <a:rPr lang="en-GB" sz="2000" dirty="0">
                <a:solidFill>
                  <a:srgbClr val="292929"/>
                </a:solidFill>
                <a:latin typeface="charter"/>
              </a:rPr>
              <a:t>To provide information for blockchain e.g., block, timestamp </a:t>
            </a:r>
          </a:p>
          <a:p>
            <a:pPr lvl="1"/>
            <a:r>
              <a:rPr lang="en-GB" sz="2000" dirty="0">
                <a:solidFill>
                  <a:srgbClr val="292929"/>
                </a:solidFill>
                <a:latin typeface="charter"/>
                <a:hlinkClick r:id="rId2"/>
              </a:rPr>
              <a:t>See example </a:t>
            </a:r>
            <a:r>
              <a:rPr lang="en-GB" sz="2000" dirty="0"/>
              <a:t>…/</a:t>
            </a:r>
            <a:r>
              <a:rPr lang="en-US" sz="2000" dirty="0"/>
              <a:t>Session2/dev/ </a:t>
            </a:r>
            <a:r>
              <a:rPr lang="en-GB" sz="2000" dirty="0" err="1">
                <a:solidFill>
                  <a:srgbClr val="292929"/>
                </a:solidFill>
                <a:latin typeface="charter"/>
              </a:rPr>
              <a:t>Variables.sol</a:t>
            </a:r>
            <a:endParaRPr lang="en-GB" sz="2000" dirty="0">
              <a:solidFill>
                <a:srgbClr val="292929"/>
              </a:solidFill>
              <a:latin typeface="charter"/>
            </a:endParaRPr>
          </a:p>
          <a:p>
            <a:r>
              <a:rPr lang="en-GB" sz="2400" dirty="0">
                <a:solidFill>
                  <a:srgbClr val="292929"/>
                </a:solidFill>
                <a:latin typeface="charter"/>
              </a:rPr>
              <a:t>Constants</a:t>
            </a:r>
          </a:p>
          <a:p>
            <a:pPr lvl="1"/>
            <a:r>
              <a:rPr lang="en-GB" sz="2000" dirty="0">
                <a:solidFill>
                  <a:srgbClr val="292929"/>
                </a:solidFill>
                <a:latin typeface="charter"/>
              </a:rPr>
              <a:t>indicated by keyword constant  “</a:t>
            </a:r>
            <a:r>
              <a:rPr lang="en-GB" sz="2000" b="0" i="0" dirty="0" err="1">
                <a:solidFill>
                  <a:srgbClr val="0758FC"/>
                </a:solidFill>
                <a:effectLst/>
                <a:latin typeface="source-code-pro"/>
              </a:rPr>
              <a:t>uint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2000" b="0" i="0" dirty="0">
                <a:solidFill>
                  <a:srgbClr val="0758FC"/>
                </a:solidFill>
                <a:effectLst/>
                <a:latin typeface="source-code-pro"/>
              </a:rPr>
              <a:t>public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2000" b="0" i="0" dirty="0">
                <a:solidFill>
                  <a:srgbClr val="0758FC"/>
                </a:solidFill>
                <a:effectLst/>
                <a:latin typeface="source-code-pro"/>
              </a:rPr>
              <a:t>constant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MY_UINT = </a:t>
            </a:r>
            <a:r>
              <a:rPr lang="en-GB" sz="2000" b="0" i="0" dirty="0">
                <a:solidFill>
                  <a:srgbClr val="0758FC"/>
                </a:solidFill>
                <a:effectLst/>
                <a:latin typeface="source-code-pro"/>
              </a:rPr>
              <a:t>123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;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”</a:t>
            </a:r>
          </a:p>
          <a:p>
            <a:r>
              <a:rPr lang="en-GB" sz="2400" dirty="0">
                <a:solidFill>
                  <a:srgbClr val="292929"/>
                </a:solidFill>
                <a:latin typeface="charter"/>
              </a:rPr>
              <a:t>Immutable</a:t>
            </a:r>
          </a:p>
          <a:p>
            <a:pPr lvl="1"/>
            <a:r>
              <a:rPr lang="en-GB" sz="2000" dirty="0">
                <a:solidFill>
                  <a:srgbClr val="292929"/>
                </a:solidFill>
                <a:latin typeface="charter"/>
              </a:rPr>
              <a:t>like constant but once set they cannot change anymore “</a:t>
            </a:r>
            <a:r>
              <a:rPr lang="en-GB" sz="2000" b="0" i="0" dirty="0" err="1">
                <a:solidFill>
                  <a:srgbClr val="0758FC"/>
                </a:solidFill>
                <a:effectLst/>
                <a:latin typeface="source-code-pro"/>
              </a:rPr>
              <a:t>uint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2000" b="0" i="0" dirty="0">
                <a:solidFill>
                  <a:srgbClr val="0758FC"/>
                </a:solidFill>
                <a:effectLst/>
                <a:latin typeface="source-code-pro"/>
              </a:rPr>
              <a:t>public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2000" b="0" i="0" dirty="0">
                <a:solidFill>
                  <a:srgbClr val="0758FC"/>
                </a:solidFill>
                <a:effectLst/>
                <a:latin typeface="source-code-pro"/>
              </a:rPr>
              <a:t>immutable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MY_UINT;”</a:t>
            </a:r>
            <a:endParaRPr lang="en-GB" sz="2400" dirty="0">
              <a:solidFill>
                <a:srgbClr val="292929"/>
              </a:solidFill>
              <a:latin typeface="charter"/>
            </a:endParaRPr>
          </a:p>
          <a:p>
            <a:endParaRPr lang="en-GB" sz="2400" dirty="0">
              <a:solidFill>
                <a:srgbClr val="29292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89285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C521-46D2-7161-F1C4-9A400E2D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E5BB-EE84-2703-0B03-A7EDD296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…/</a:t>
            </a:r>
            <a:r>
              <a:rPr lang="en-US" sz="2400" dirty="0"/>
              <a:t>Session2/dev/</a:t>
            </a:r>
            <a:r>
              <a:rPr lang="en-GB" sz="2400" dirty="0" err="1">
                <a:solidFill>
                  <a:srgbClr val="292929"/>
                </a:solidFill>
                <a:latin typeface="charter"/>
              </a:rPr>
              <a:t>Functions.sol</a:t>
            </a:r>
            <a:endParaRPr lang="en-GB" sz="24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br>
              <a:rPr lang="en-GB" sz="2400" dirty="0">
                <a:solidFill>
                  <a:srgbClr val="0758FC"/>
                </a:solidFill>
                <a:latin typeface="source-code-pro"/>
              </a:rPr>
            </a:br>
            <a:r>
              <a:rPr lang="en-GB" sz="2400" dirty="0">
                <a:solidFill>
                  <a:srgbClr val="0758FC"/>
                </a:solidFill>
                <a:latin typeface="source-code-pro"/>
              </a:rPr>
              <a:t> </a:t>
            </a:r>
            <a:r>
              <a:rPr lang="en-GB" sz="2400" dirty="0">
                <a:solidFill>
                  <a:srgbClr val="990000"/>
                </a:solidFill>
                <a:latin typeface="source-code-pro"/>
              </a:rPr>
              <a:t>View</a:t>
            </a:r>
            <a:r>
              <a:rPr lang="en-GB" dirty="0"/>
              <a:t>: </a:t>
            </a:r>
            <a:r>
              <a:rPr lang="en-GB" sz="2400" dirty="0"/>
              <a:t>no state will be changed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758FC"/>
                </a:solidFill>
                <a:latin typeface="source-code-pro"/>
              </a:rPr>
              <a:t> </a:t>
            </a:r>
            <a:r>
              <a:rPr lang="en-GB" sz="2400" dirty="0">
                <a:solidFill>
                  <a:srgbClr val="990000"/>
                </a:solidFill>
                <a:latin typeface="source-code-pro"/>
              </a:rPr>
              <a:t>Pure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:</a:t>
            </a:r>
            <a:r>
              <a:rPr lang="en-GB" dirty="0"/>
              <a:t> </a:t>
            </a:r>
            <a:r>
              <a:rPr lang="en-GB" sz="2400" dirty="0"/>
              <a:t>function declares that no state variable will be changed or read.</a:t>
            </a:r>
            <a:br>
              <a:rPr lang="en-GB" sz="2400" dirty="0"/>
            </a:br>
            <a:endParaRPr lang="en-GB" sz="2400" dirty="0"/>
          </a:p>
          <a:p>
            <a:pPr marL="457200" lvl="1" indent="0">
              <a:buNone/>
            </a:pPr>
            <a:r>
              <a:rPr lang="en-GB" b="0" i="0" dirty="0">
                <a:solidFill>
                  <a:srgbClr val="0758FC"/>
                </a:solidFill>
                <a:effectLst/>
                <a:latin typeface="source-code-pro"/>
              </a:rPr>
              <a:t>function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b="0" i="0" dirty="0" err="1">
                <a:solidFill>
                  <a:srgbClr val="990000"/>
                </a:solidFill>
                <a:effectLst/>
                <a:latin typeface="source-code-pro"/>
              </a:rPr>
              <a:t>addToX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(</a:t>
            </a:r>
            <a:r>
              <a:rPr lang="en-GB" b="0" i="0" dirty="0" err="1">
                <a:solidFill>
                  <a:srgbClr val="0758FC"/>
                </a:solidFill>
                <a:effectLst/>
                <a:latin typeface="source-code-pro"/>
              </a:rPr>
              <a:t>uint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y) </a:t>
            </a:r>
            <a:r>
              <a:rPr lang="en-GB" b="0" i="0" dirty="0">
                <a:solidFill>
                  <a:srgbClr val="0758FC"/>
                </a:solidFill>
                <a:effectLst/>
                <a:latin typeface="source-code-pro"/>
              </a:rPr>
              <a:t>public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b="0" i="0" dirty="0">
                <a:solidFill>
                  <a:srgbClr val="0758FC"/>
                </a:solidFill>
                <a:effectLst/>
                <a:latin typeface="source-code-pro"/>
              </a:rPr>
              <a:t>view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b="0" i="0" dirty="0">
                <a:solidFill>
                  <a:srgbClr val="0758FC"/>
                </a:solidFill>
                <a:effectLst/>
                <a:latin typeface="source-code-pro"/>
              </a:rPr>
              <a:t>returns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(</a:t>
            </a:r>
            <a:r>
              <a:rPr lang="en-GB" b="0" i="0" dirty="0" err="1">
                <a:solidFill>
                  <a:srgbClr val="0758FC"/>
                </a:solidFill>
                <a:effectLst/>
                <a:latin typeface="source-code-pro"/>
              </a:rPr>
              <a:t>uint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) {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return </a:t>
            </a:r>
            <a:r>
              <a:rPr lang="en-GB" sz="2400" dirty="0">
                <a:solidFill>
                  <a:srgbClr val="252519"/>
                </a:solidFill>
                <a:latin typeface="source-code-pro"/>
              </a:rPr>
              <a:t>x + y;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52519"/>
                </a:solidFill>
                <a:latin typeface="source-code-pro"/>
              </a:rPr>
              <a:t>} </a:t>
            </a:r>
          </a:p>
          <a:p>
            <a:pPr marL="0" indent="0">
              <a:buNone/>
            </a:pPr>
            <a:endParaRPr lang="en-GB" sz="2400" dirty="0">
              <a:solidFill>
                <a:srgbClr val="252519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GB" sz="1600" b="0" i="1" dirty="0">
                <a:solidFill>
                  <a:srgbClr val="5F5F55"/>
                </a:solidFill>
                <a:effectLst/>
                <a:latin typeface="source-code-pro"/>
              </a:rPr>
              <a:t>// Promise not to modify or read from the state.</a:t>
            </a:r>
            <a:r>
              <a:rPr lang="en-GB" sz="16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758FC"/>
                </a:solidFill>
                <a:latin typeface="source-code-pro"/>
              </a:rPr>
              <a:t>function add(</a:t>
            </a:r>
            <a:r>
              <a:rPr lang="en-GB" sz="2400" dirty="0" err="1">
                <a:solidFill>
                  <a:srgbClr val="0758FC"/>
                </a:solidFill>
                <a:latin typeface="source-code-pro"/>
              </a:rPr>
              <a:t>uint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 </a:t>
            </a:r>
            <a:r>
              <a:rPr lang="en-GB" sz="2400" dirty="0" err="1">
                <a:solidFill>
                  <a:srgbClr val="0758FC"/>
                </a:solidFill>
                <a:latin typeface="source-code-pro"/>
              </a:rPr>
              <a:t>i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, </a:t>
            </a:r>
            <a:r>
              <a:rPr lang="en-GB" sz="2400" dirty="0" err="1">
                <a:solidFill>
                  <a:srgbClr val="0758FC"/>
                </a:solidFill>
                <a:latin typeface="source-code-pro"/>
              </a:rPr>
              <a:t>uint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 j) public pure returns (</a:t>
            </a:r>
            <a:r>
              <a:rPr lang="en-GB" sz="2400" dirty="0" err="1">
                <a:solidFill>
                  <a:srgbClr val="0758FC"/>
                </a:solidFill>
                <a:latin typeface="source-code-pro"/>
              </a:rPr>
              <a:t>uint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)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758FC"/>
                </a:solidFill>
                <a:latin typeface="source-code-pro"/>
              </a:rPr>
              <a:t>{ return </a:t>
            </a:r>
            <a:r>
              <a:rPr lang="en-GB" sz="2400" dirty="0" err="1">
                <a:solidFill>
                  <a:srgbClr val="0758FC"/>
                </a:solidFill>
                <a:latin typeface="source-code-pro"/>
              </a:rPr>
              <a:t>i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 + j; }</a:t>
            </a:r>
            <a:endParaRPr lang="en-US" sz="2400" dirty="0">
              <a:solidFill>
                <a:srgbClr val="0758FC"/>
              </a:solidFill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86266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46EE-5815-42D2-818E-35D4982D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99A8-D3EE-4210-8E4D-F8B9F727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Token—digital representation of “thing”, “something” basically “anything”</a:t>
            </a:r>
          </a:p>
          <a:p>
            <a:r>
              <a:rPr lang="en-US" dirty="0"/>
              <a:t>Token Contract</a:t>
            </a:r>
          </a:p>
          <a:p>
            <a:pPr lvl="1"/>
            <a:r>
              <a:rPr lang="en-US" dirty="0"/>
              <a:t>Emit behavior of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46F4-0E46-483D-B6DD-F70B0935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A331-DD51-420B-97D0-00426823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79" y="1446775"/>
            <a:ext cx="10515600" cy="4855093"/>
          </a:xfrm>
        </p:spPr>
        <p:txBody>
          <a:bodyPr/>
          <a:lstStyle/>
          <a:p>
            <a:r>
              <a:rPr lang="en-US" dirty="0"/>
              <a:t>Fungible – are tokens that are tradable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Non-Fungible Tokens – are the ones that are not tradable, and represent something unique</a:t>
            </a:r>
          </a:p>
          <a:p>
            <a:r>
              <a:rPr lang="en-GB" b="0" i="0" dirty="0">
                <a:solidFill>
                  <a:srgbClr val="14151A"/>
                </a:solidFill>
                <a:effectLst/>
                <a:latin typeface="Inter"/>
              </a:rPr>
              <a:t>NFTs can be used to represent digital art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04" name="Picture 8" descr="1 Token – ECU-CARPRO.COM">
            <a:extLst>
              <a:ext uri="{FF2B5EF4-FFF2-40B4-BE49-F238E27FC236}">
                <a16:creationId xmlns:a16="http://schemas.microsoft.com/office/drawing/2014/main" id="{F312EF62-960E-40E5-A66D-9D9610B77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71" y="1908831"/>
            <a:ext cx="1649377" cy="155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AF349-5BD6-403A-B045-A044267716EE}"/>
              </a:ext>
            </a:extLst>
          </p:cNvPr>
          <p:cNvSpPr txBox="1"/>
          <p:nvPr/>
        </p:nvSpPr>
        <p:spPr>
          <a:xfrm>
            <a:off x="4025213" y="1763491"/>
            <a:ext cx="830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2E8F1-8243-4297-80E6-EB103995A393}"/>
                  </a:ext>
                </a:extLst>
              </p:cNvPr>
              <p:cNvSpPr txBox="1"/>
              <p:nvPr/>
            </p:nvSpPr>
            <p:spPr>
              <a:xfrm>
                <a:off x="6362027" y="4710510"/>
                <a:ext cx="8304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dirty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2E8F1-8243-4297-80E6-EB103995A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27" y="4710510"/>
                <a:ext cx="830424" cy="1569660"/>
              </a:xfrm>
              <a:prstGeom prst="rect">
                <a:avLst/>
              </a:prstGeom>
              <a:blipFill>
                <a:blip r:embed="rId3"/>
                <a:stretch>
                  <a:fillRect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6" name="Picture 10" descr="Adidas joins the NFT world partnering with Bored Ape, The Sandbox, Coinbase  - Ledger Insights - enterprise blockchain">
            <a:extLst>
              <a:ext uri="{FF2B5EF4-FFF2-40B4-BE49-F238E27FC236}">
                <a16:creationId xmlns:a16="http://schemas.microsoft.com/office/drawing/2014/main" id="{9C4056BB-62A5-4FCF-BF49-F6A3544D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54" y="4989131"/>
            <a:ext cx="1861652" cy="12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rypto-monnaies et NFT : pour aller au-delà des idées reçues - Numerama">
            <a:extLst>
              <a:ext uri="{FF2B5EF4-FFF2-40B4-BE49-F238E27FC236}">
                <a16:creationId xmlns:a16="http://schemas.microsoft.com/office/drawing/2014/main" id="{A6D9DEA0-E599-4C3F-9890-3FB35AE1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83" y="4989131"/>
            <a:ext cx="2103234" cy="118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F2AF344-CA67-4F90-BD4F-DD43EEB7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62" y="2144311"/>
            <a:ext cx="1887102" cy="105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D0164-1828-4106-BFAC-2F3F246D1BA9}"/>
              </a:ext>
            </a:extLst>
          </p:cNvPr>
          <p:cNvSpPr txBox="1"/>
          <p:nvPr/>
        </p:nvSpPr>
        <p:spPr>
          <a:xfrm>
            <a:off x="6920226" y="1803402"/>
            <a:ext cx="830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  <p:pic>
        <p:nvPicPr>
          <p:cNvPr id="12" name="Picture 10" descr="Adidas joins the NFT world partnering with Bored Ape, The Sandbox, Coinbase  - Ledger Insights - enterprise blockchain">
            <a:extLst>
              <a:ext uri="{FF2B5EF4-FFF2-40B4-BE49-F238E27FC236}">
                <a16:creationId xmlns:a16="http://schemas.microsoft.com/office/drawing/2014/main" id="{9C53452D-D3D6-4FE3-9AC7-921E2A471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16" y="4967602"/>
            <a:ext cx="1861652" cy="12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AC373-17FB-4DEF-9008-28C7E45A6BB3}"/>
                  </a:ext>
                </a:extLst>
              </p:cNvPr>
              <p:cNvSpPr txBox="1"/>
              <p:nvPr/>
            </p:nvSpPr>
            <p:spPr>
              <a:xfrm>
                <a:off x="3359864" y="4732208"/>
                <a:ext cx="8304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dirty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AC373-17FB-4DEF-9008-28C7E45A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864" y="4732208"/>
                <a:ext cx="830424" cy="1569660"/>
              </a:xfrm>
              <a:prstGeom prst="rect">
                <a:avLst/>
              </a:prstGeom>
              <a:blipFill>
                <a:blip r:embed="rId7"/>
                <a:stretch>
                  <a:fillRect r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B6ABC4-2BEA-407F-8803-0B7D17001EEE}"/>
                  </a:ext>
                </a:extLst>
              </p14:cNvPr>
              <p14:cNvContentPartPr/>
              <p14:nvPr/>
            </p14:nvContentPartPr>
            <p14:xfrm>
              <a:off x="2457625" y="5236057"/>
              <a:ext cx="18360" cy="3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B6ABC4-2BEA-407F-8803-0B7D17001E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3305" y="5231737"/>
                <a:ext cx="27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8A0F22-D350-4F2B-81A4-118D6456888E}"/>
                  </a:ext>
                </a:extLst>
              </p14:cNvPr>
              <p14:cNvContentPartPr/>
              <p14:nvPr/>
            </p14:nvContentPartPr>
            <p14:xfrm>
              <a:off x="439825" y="54948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8A0F22-D350-4F2B-81A4-118D645688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505" y="549057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1E69C0-CCE3-4073-A26C-5ABB4CE95E14}"/>
                  </a:ext>
                </a:extLst>
              </p14:cNvPr>
              <p14:cNvContentPartPr/>
              <p14:nvPr/>
            </p14:nvContentPartPr>
            <p14:xfrm>
              <a:off x="6021265" y="464097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1E69C0-CCE3-4073-A26C-5ABB4CE95E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16945" y="46366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C88A9A-0376-4BC7-A3FC-AD06032B47DF}"/>
                  </a:ext>
                </a:extLst>
              </p14:cNvPr>
              <p14:cNvContentPartPr/>
              <p14:nvPr/>
            </p14:nvContentPartPr>
            <p14:xfrm>
              <a:off x="7306465" y="464097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C88A9A-0376-4BC7-A3FC-AD06032B47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2145" y="46366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03C91EB-B2D2-4FC3-8081-002FE2493384}"/>
                  </a:ext>
                </a:extLst>
              </p14:cNvPr>
              <p14:cNvContentPartPr/>
              <p14:nvPr/>
            </p14:nvContentPartPr>
            <p14:xfrm>
              <a:off x="6633625" y="462369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03C91EB-B2D2-4FC3-8081-002FE24933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9305" y="461937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4F46F9-A72E-4113-9266-657869A0F931}"/>
                  </a:ext>
                </a:extLst>
              </p14:cNvPr>
              <p14:cNvContentPartPr/>
              <p14:nvPr/>
            </p14:nvContentPartPr>
            <p14:xfrm>
              <a:off x="6046825" y="457185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4F46F9-A72E-4113-9266-657869A0F9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42505" y="456753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EA7ED7-3392-4F15-8687-606169CF6F7C}"/>
                  </a:ext>
                </a:extLst>
              </p14:cNvPr>
              <p14:cNvContentPartPr/>
              <p14:nvPr/>
            </p14:nvContentPartPr>
            <p14:xfrm>
              <a:off x="4752985" y="468417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EA7ED7-3392-4F15-8687-606169CF6F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8665" y="46798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A291A5-6057-43FE-A40E-01061A299DB8}"/>
                  </a:ext>
                </a:extLst>
              </p14:cNvPr>
              <p14:cNvContentPartPr/>
              <p14:nvPr/>
            </p14:nvContentPartPr>
            <p14:xfrm>
              <a:off x="4494145" y="465789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A291A5-6057-43FE-A40E-01061A299D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9825" y="465357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24CE1F7-AF9D-401F-A4A9-FFF7ACECFD46}"/>
                  </a:ext>
                </a:extLst>
              </p14:cNvPr>
              <p14:cNvContentPartPr/>
              <p14:nvPr/>
            </p14:nvContentPartPr>
            <p14:xfrm>
              <a:off x="2311825" y="40973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24CE1F7-AF9D-401F-A4A9-FFF7ACECFD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7505" y="4093057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9224" name="Picture 8" descr="Token - Free gaming icons">
            <a:extLst>
              <a:ext uri="{FF2B5EF4-FFF2-40B4-BE49-F238E27FC236}">
                <a16:creationId xmlns:a16="http://schemas.microsoft.com/office/drawing/2014/main" id="{3ED41DF2-F1B3-4F6B-9199-C026893F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55" y="1840268"/>
            <a:ext cx="1648297" cy="15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58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FD9A-1EAB-D9E3-D093-A7D5F0F1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Smart Contract Standards</a:t>
            </a:r>
            <a:r>
              <a:rPr lang="en-GB" dirty="0"/>
              <a:t>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E555-FD33-66D8-786E-C65271D3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0" y="1545707"/>
            <a:ext cx="10515600" cy="520032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ERC 20</a:t>
            </a: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Ethereum tokens standard for Fungible Tokens</a:t>
            </a: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ERC-20 has emerged as the technical standard</a:t>
            </a:r>
          </a:p>
          <a:p>
            <a:pPr lvl="2"/>
            <a:r>
              <a:rPr lang="en-GB" dirty="0">
                <a:solidFill>
                  <a:srgbClr val="111111"/>
                </a:solidFill>
                <a:latin typeface="SourceSansPro"/>
              </a:rPr>
              <a:t>“</a:t>
            </a:r>
            <a:r>
              <a:rPr lang="en-GB" b="0" i="0" dirty="0">
                <a:solidFill>
                  <a:srgbClr val="4C4C4C"/>
                </a:solidFill>
                <a:effectLst/>
                <a:latin typeface="system-ui"/>
              </a:rPr>
              <a:t>property that makes each Token be exactly the same (in type and value) as another Token”[2]</a:t>
            </a:r>
            <a:endParaRPr lang="en-GB" dirty="0">
              <a:solidFill>
                <a:srgbClr val="111111"/>
              </a:solidFill>
              <a:latin typeface="SourceSansPro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Provides a list of rules that all Ethereum-based tokens must follow</a:t>
            </a: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Six basic coding functions are:</a:t>
            </a:r>
          </a:p>
          <a:p>
            <a:pPr lvl="2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total supply – total number of tokens they are set (defined), otherwise minable </a:t>
            </a:r>
          </a:p>
          <a:p>
            <a:pPr lvl="2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balance of – allows querying the token holder balance </a:t>
            </a:r>
          </a:p>
          <a:p>
            <a:pPr lvl="2">
              <a:buFont typeface="+mj-lt"/>
              <a:buAutoNum type="arabicPeriod"/>
            </a:pPr>
            <a:r>
              <a:rPr lang="en-GB" dirty="0">
                <a:solidFill>
                  <a:srgbClr val="111111"/>
                </a:solidFill>
                <a:latin typeface="SourceSansPro"/>
              </a:rPr>
              <a:t>a</a:t>
            </a: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pprove – approve other users to spend your tokens. Allow user to withdraw a set of a number of tokens from your account</a:t>
            </a:r>
          </a:p>
          <a:p>
            <a:pPr lvl="2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allowance – allows querying the number of approved tokens </a:t>
            </a:r>
          </a:p>
          <a:p>
            <a:pPr lvl="2">
              <a:buFont typeface="+mj-lt"/>
              <a:buAutoNum type="arabicPeriod"/>
            </a:pPr>
            <a:r>
              <a:rPr lang="en-GB" dirty="0">
                <a:solidFill>
                  <a:srgbClr val="111111"/>
                </a:solidFill>
                <a:latin typeface="SourceSansPro"/>
              </a:rPr>
              <a:t>t</a:t>
            </a: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ransfer – allows transferring tokens to a user from whoever </a:t>
            </a:r>
            <a:r>
              <a:rPr lang="en-GB" dirty="0">
                <a:solidFill>
                  <a:srgbClr val="111111"/>
                </a:solidFill>
                <a:latin typeface="SourceSansPro"/>
              </a:rPr>
              <a:t>calls the transfer function</a:t>
            </a:r>
            <a:endParaRPr lang="en-GB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lvl="2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transfer from –  transfer a specific number of tokens from a specific address (on behalf of the owner) </a:t>
            </a:r>
          </a:p>
          <a:p>
            <a:pPr marL="1371600" lvl="3" indent="0">
              <a:buNone/>
            </a:pPr>
            <a:endParaRPr lang="en-GB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GB" dirty="0"/>
              <a:t>…/</a:t>
            </a:r>
            <a:r>
              <a:rPr lang="en-US" dirty="0"/>
              <a:t>Session2/dev/</a:t>
            </a:r>
            <a:r>
              <a:rPr lang="en-GB" dirty="0"/>
              <a:t>ERC20SC.sol</a:t>
            </a:r>
            <a:br>
              <a:rPr lang="en-GB" dirty="0"/>
            </a:br>
            <a:endParaRPr lang="en-GB" dirty="0"/>
          </a:p>
          <a:p>
            <a:pPr lvl="1"/>
            <a:endParaRPr lang="en-GB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765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9B77-5691-7884-C09E-7A10C603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465E-7487-3F82-DD73-B31E92BC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Approve _spender to spend some token on “owner” behalf</a:t>
            </a:r>
          </a:p>
          <a:p>
            <a:r>
              <a:rPr lang="en-GB" dirty="0"/>
              <a:t>Allowance _stores the amount that the _spender can spend</a:t>
            </a:r>
          </a:p>
          <a:p>
            <a:r>
              <a:rPr lang="en-GB" dirty="0" err="1"/>
              <a:t>transferFrom</a:t>
            </a:r>
            <a:r>
              <a:rPr lang="en-GB" dirty="0"/>
              <a:t> enables transferrin of tokens from _spender to a recipient on behalf of “owner”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Case of Decentralized exchange!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2D9D79-AAB2-BF33-0DE6-43976F3F0FCD}"/>
              </a:ext>
            </a:extLst>
          </p:cNvPr>
          <p:cNvSpPr/>
          <p:nvPr/>
        </p:nvSpPr>
        <p:spPr>
          <a:xfrm>
            <a:off x="2292220" y="3804687"/>
            <a:ext cx="2726094" cy="80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Approve (address _spender, amount)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05E1DC-0092-CEE1-1BA0-BC57A4E2E13D}"/>
              </a:ext>
            </a:extLst>
          </p:cNvPr>
          <p:cNvSpPr/>
          <p:nvPr/>
        </p:nvSpPr>
        <p:spPr>
          <a:xfrm>
            <a:off x="6820678" y="3816172"/>
            <a:ext cx="3079102" cy="755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Allowance (address _owner, address _spender)</a:t>
            </a:r>
            <a:r>
              <a:rPr lang="en-GB" dirty="0">
                <a:sym typeface="Wingdings" panose="05000000000000000000" pitchFamily="2" charset="2"/>
              </a:rPr>
              <a:t> gives the amount approved …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0B9903-732E-6F20-D3C3-B043955C2BD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018314" y="4194086"/>
            <a:ext cx="1802364" cy="1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56C05C-7ED3-D846-972B-83525FBB3E42}"/>
              </a:ext>
            </a:extLst>
          </p:cNvPr>
          <p:cNvSpPr/>
          <p:nvPr/>
        </p:nvSpPr>
        <p:spPr>
          <a:xfrm>
            <a:off x="3461657" y="5029200"/>
            <a:ext cx="2817845" cy="709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transferFrom</a:t>
            </a:r>
            <a:r>
              <a:rPr lang="en-GB" dirty="0"/>
              <a:t>(_spender, recipient, amount) 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70DC21B-97D6-7301-266B-D7BCB549796F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H="1">
            <a:off x="6279502" y="4194086"/>
            <a:ext cx="3620278" cy="1189726"/>
          </a:xfrm>
          <a:prstGeom prst="bentConnector3">
            <a:avLst>
              <a:gd name="adj1" fmla="val -6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6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FD9A-1EAB-D9E3-D093-A7D5F0F1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Smart Contract Standards</a:t>
            </a:r>
            <a:r>
              <a:rPr lang="en-GB" dirty="0"/>
              <a:t>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E555-FD33-66D8-786E-C65271D3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0" y="1545707"/>
            <a:ext cx="10515600" cy="5200326"/>
          </a:xfrm>
        </p:spPr>
        <p:txBody>
          <a:bodyPr>
            <a:normAutofit fontScale="92500" lnSpcReduction="10000"/>
          </a:bodyPr>
          <a:lstStyle/>
          <a:p>
            <a:r>
              <a:rPr lang="en-GB" sz="20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OpenZeppelin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openzeppelin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-contracts/blob/v4.0.0/contracts/token/ERC20/ERC20.sol"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MyToken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 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E7E0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E7E0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symbol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symbol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Mint 100 tokens to </a:t>
            </a:r>
            <a:r>
              <a:rPr lang="en-GB" sz="20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msg.sender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Similar to how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1 dollar = 100 cents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1 token = 1 * (10 ** decimals)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_mint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GB" sz="2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decimals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()));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967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CB49-0AB5-9C5A-7C5C-28FEA453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ERC721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7094-8491-277B-F6B6-806978A0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Standard Smart Contract for Non-Fungible Tokens</a:t>
            </a:r>
          </a:p>
          <a:p>
            <a:endParaRPr lang="en-GB" dirty="0"/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mint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"mint to zero address"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_owners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"token already minted"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_balances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_owners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dirty="0"/>
              <a:t>/Session2/dev/ERC</a:t>
            </a:r>
          </a:p>
          <a:p>
            <a:pPr marL="0" indent="0">
              <a:buNone/>
            </a:pP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89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DDBA-F9EF-1CC1-3158-B389027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57D8-26D7-1BDD-FD09-D3E1FA24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[1] 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Imeri, Adnan.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 the Blockchain Technology for Trust Improvement of Processes in Logistics and Transportation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Diss. University of Luxembourg,​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Esch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-sur-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Alzette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,​​ Luxembourg, 2021.</a:t>
            </a:r>
          </a:p>
          <a:p>
            <a:r>
              <a:rPr lang="en-GB" sz="1800" dirty="0">
                <a:solidFill>
                  <a:srgbClr val="222222"/>
                </a:solidFill>
                <a:latin typeface="Arial" panose="020B0604020202020204" pitchFamily="34" charset="0"/>
              </a:rPr>
              <a:t>[2] ERC20: https://ethereum.org/en/developers/docs/standards/tokens/erc-20/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[3] Proof of Work: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https://www.ledger.com/academy/blockchain/what-is-proof-of-work/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[4] https://www.sohamkamani.com/nodejs/rsa-encryption/</a:t>
            </a:r>
          </a:p>
          <a:p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1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DF1-4719-C922-9221-661881BE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83-74D6-4B2A-3B5F-7A407850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562"/>
            <a:ext cx="10515600" cy="4736352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6A69660-C804-891D-48B4-4E00CAF07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50688"/>
              </p:ext>
            </p:extLst>
          </p:nvPr>
        </p:nvGraphicFramePr>
        <p:xfrm>
          <a:off x="1674964" y="1901861"/>
          <a:ext cx="9548003" cy="342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173200" imgH="3571920" progId="Paint.Picture">
                  <p:embed/>
                </p:oleObj>
              </mc:Choice>
              <mc:Fallback>
                <p:oleObj name="Bitmap Image" r:id="rId2" imgW="14173200" imgH="3571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4964" y="1901861"/>
                        <a:ext cx="9548003" cy="342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87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E34D-3D1F-1AD9-7E01-09468AEC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FE10-55E9-3210-6A69-72411E59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</a:t>
            </a:r>
          </a:p>
          <a:p>
            <a:pPr lvl="1"/>
            <a:r>
              <a:rPr lang="en-US" dirty="0"/>
              <a:t>Design Principles </a:t>
            </a:r>
          </a:p>
          <a:p>
            <a:pPr lvl="1"/>
            <a:r>
              <a:rPr lang="en-US" dirty="0"/>
              <a:t>Programming language </a:t>
            </a:r>
          </a:p>
          <a:p>
            <a:r>
              <a:rPr lang="en-US" dirty="0"/>
              <a:t>Dev Environment Preparation</a:t>
            </a:r>
          </a:p>
          <a:p>
            <a:pPr lvl="1"/>
            <a:endParaRPr lang="en-US" dirty="0"/>
          </a:p>
          <a:p>
            <a:r>
              <a:rPr lang="en-US" dirty="0"/>
              <a:t>Example of developing and deploying Smart Contract</a:t>
            </a:r>
          </a:p>
          <a:p>
            <a:r>
              <a:rPr lang="en-US" dirty="0"/>
              <a:t>Basic Smart Contract Standards</a:t>
            </a:r>
          </a:p>
          <a:p>
            <a:pPr lvl="1"/>
            <a:r>
              <a:rPr lang="en-US" dirty="0"/>
              <a:t>ERC20</a:t>
            </a:r>
          </a:p>
          <a:p>
            <a:pPr lvl="1"/>
            <a:r>
              <a:rPr lang="en-US" dirty="0"/>
              <a:t>ERC721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7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E34D-3D1F-1AD9-7E01-09468AEC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Environment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FE10-55E9-3210-6A69-72411E59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Metamask</a:t>
            </a:r>
            <a:r>
              <a:rPr lang="en-US" dirty="0"/>
              <a:t> installation and configuration</a:t>
            </a:r>
          </a:p>
          <a:p>
            <a:r>
              <a:rPr lang="en-US" dirty="0"/>
              <a:t>Receive ETHER (https://faucets.chain.link/rinkeby)</a:t>
            </a:r>
          </a:p>
          <a:p>
            <a:r>
              <a:rPr lang="en-US" dirty="0"/>
              <a:t>Remix IDE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209F-393E-8199-931C-38315D00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7" y="375687"/>
            <a:ext cx="10515600" cy="1325563"/>
          </a:xfrm>
        </p:spPr>
        <p:txBody>
          <a:bodyPr/>
          <a:lstStyle/>
          <a:p>
            <a:r>
              <a:rPr lang="en-US" dirty="0" err="1"/>
              <a:t>Metamask</a:t>
            </a:r>
            <a:r>
              <a:rPr lang="en-US" dirty="0"/>
              <a:t> installation and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76ED-75A4-4363-A94F-55FA616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Metamaks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https://metamask.io/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724B690-04B6-768A-FEEF-8F8098E74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41776"/>
              </p:ext>
            </p:extLst>
          </p:nvPr>
        </p:nvGraphicFramePr>
        <p:xfrm>
          <a:off x="1230086" y="2402633"/>
          <a:ext cx="10013302" cy="40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445120" imgH="4739760" progId="Paint.Picture">
                  <p:embed/>
                </p:oleObj>
              </mc:Choice>
              <mc:Fallback>
                <p:oleObj name="Bitmap Image" r:id="rId3" imgW="11445120" imgH="4739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0086" y="2402633"/>
                        <a:ext cx="10013302" cy="4090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13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9347-5C45-4606-A03C-10C44B18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5C8EF0-49A1-4659-A879-9EC4B1B5B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55741"/>
          <a:ext cx="5341452" cy="283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56200" imgH="4587120" progId="Paint.Picture">
                  <p:embed/>
                </p:oleObj>
              </mc:Choice>
              <mc:Fallback>
                <p:oleObj name="Bitmap Image" r:id="rId2" imgW="8656200" imgH="45871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F5C8EF0-49A1-4659-A879-9EC4B1B5B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455741"/>
                        <a:ext cx="5341452" cy="2830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1AF317C-7429-4E64-9A8A-7FEFFFD1B087}"/>
              </a:ext>
            </a:extLst>
          </p:cNvPr>
          <p:cNvGrpSpPr/>
          <p:nvPr/>
        </p:nvGrpSpPr>
        <p:grpSpPr>
          <a:xfrm>
            <a:off x="4581125" y="961805"/>
            <a:ext cx="309600" cy="554040"/>
            <a:chOff x="4935688" y="3601550"/>
            <a:chExt cx="3096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92E243-BACE-4222-91C8-4BB9638C1E7D}"/>
                    </a:ext>
                  </a:extLst>
                </p14:cNvPr>
                <p14:cNvContentPartPr/>
                <p14:nvPr/>
              </p14:nvContentPartPr>
              <p14:xfrm>
                <a:off x="5062408" y="3601550"/>
                <a:ext cx="79200" cy="409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92E243-BACE-4222-91C8-4BB9638C1E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6408" y="3565550"/>
                  <a:ext cx="1508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FEB90D-753C-4F20-9471-B359AE5339F7}"/>
                    </a:ext>
                  </a:extLst>
                </p14:cNvPr>
                <p14:cNvContentPartPr/>
                <p14:nvPr/>
              </p14:nvContentPartPr>
              <p14:xfrm>
                <a:off x="4935688" y="3853190"/>
                <a:ext cx="309600" cy="302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FEB90D-753C-4F20-9471-B359AE5339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99646" y="3817147"/>
                  <a:ext cx="381323" cy="374125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975A73B-9C6F-4B1D-8031-7D3451AF5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983" y="299760"/>
          <a:ext cx="3069773" cy="283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5212080" imgH="4808160" progId="Paint.Picture">
                  <p:embed/>
                </p:oleObj>
              </mc:Choice>
              <mc:Fallback>
                <p:oleObj name="Bitmap Image" r:id="rId9" imgW="5212080" imgH="4808160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975A73B-9C6F-4B1D-8031-7D3451AF5A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983" y="299760"/>
                        <a:ext cx="3069773" cy="283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682D60A-4667-4003-A240-66FA17348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4361" y="1371485"/>
          <a:ext cx="2687011" cy="280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1" imgW="4350960" imgH="4541400" progId="Paint.Picture">
                  <p:embed/>
                </p:oleObj>
              </mc:Choice>
              <mc:Fallback>
                <p:oleObj name="Bitmap Image" r:id="rId11" imgW="4350960" imgH="4541400" progId="Paint.Picture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682D60A-4667-4003-A240-66FA173488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74361" y="1371485"/>
                        <a:ext cx="2687011" cy="2804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30DD704-E207-402A-9383-6BAB60D6F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925" y="3279082"/>
          <a:ext cx="5863739" cy="33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3" imgW="11559600" imgH="6583680" progId="Paint.Picture">
                  <p:embed/>
                </p:oleObj>
              </mc:Choice>
              <mc:Fallback>
                <p:oleObj name="Bitmap Image" r:id="rId13" imgW="11559600" imgH="6583680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30DD704-E207-402A-9383-6BAB60D6F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5" y="3279082"/>
                        <a:ext cx="5863739" cy="33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1A7054-8F90-46C7-8639-93ADDCA36400}"/>
                  </a:ext>
                </a:extLst>
              </p14:cNvPr>
              <p14:cNvContentPartPr/>
              <p14:nvPr/>
            </p14:nvContentPartPr>
            <p14:xfrm>
              <a:off x="5607448" y="1537310"/>
              <a:ext cx="661320" cy="1375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1A7054-8F90-46C7-8639-93ADDCA364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53808" y="1429670"/>
                <a:ext cx="7689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694C7E-485A-4A06-BAD0-3F3FCB8BFEA0}"/>
                  </a:ext>
                </a:extLst>
              </p14:cNvPr>
              <p14:cNvContentPartPr/>
              <p14:nvPr/>
            </p14:nvContentPartPr>
            <p14:xfrm>
              <a:off x="8462608" y="410150"/>
              <a:ext cx="885960" cy="649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694C7E-485A-4A06-BAD0-3F3FCB8BFEA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08968" y="302510"/>
                <a:ext cx="9936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A21D4DC-D386-4D41-BB1A-42D8249CAE8F}"/>
                  </a:ext>
                </a:extLst>
              </p14:cNvPr>
              <p14:cNvContentPartPr/>
              <p14:nvPr/>
            </p14:nvContentPartPr>
            <p14:xfrm>
              <a:off x="9311488" y="718310"/>
              <a:ext cx="187560" cy="461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A21D4DC-D386-4D41-BB1A-42D8249CAE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57848" y="610310"/>
                <a:ext cx="29520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AF183D-22A5-4678-AB7C-D243BB216093}"/>
                  </a:ext>
                </a:extLst>
              </p14:cNvPr>
              <p14:cNvContentPartPr/>
              <p14:nvPr/>
            </p14:nvContentPartPr>
            <p14:xfrm>
              <a:off x="8864008" y="932870"/>
              <a:ext cx="518040" cy="156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AF183D-22A5-4678-AB7C-D243BB2160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10008" y="824870"/>
                <a:ext cx="625680" cy="37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5E7CD1B-7D97-4F03-A8E8-1123DFED9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7060" y="4640990"/>
          <a:ext cx="3863975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3" imgW="3863520" imgH="1912680" progId="Paint.Picture">
                  <p:embed/>
                </p:oleObj>
              </mc:Choice>
              <mc:Fallback>
                <p:oleObj name="Bitmap Image" r:id="rId23" imgW="3863520" imgH="1912680" progId="Paint.Picture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C5E7CD1B-7D97-4F03-A8E8-1123DFED9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67060" y="4640990"/>
                        <a:ext cx="3863975" cy="191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B81FFF3-F7BD-41C1-8D98-80470DA0AC52}"/>
                  </a:ext>
                </a:extLst>
              </p14:cNvPr>
              <p14:cNvContentPartPr/>
              <p14:nvPr/>
            </p14:nvContentPartPr>
            <p14:xfrm>
              <a:off x="5767648" y="1333910"/>
              <a:ext cx="558720" cy="131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B81FFF3-F7BD-41C1-8D98-80470DA0AC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31648" y="1262270"/>
                <a:ext cx="630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4278502-168E-4BF1-B0D8-8E66F1A7FA3E}"/>
                  </a:ext>
                </a:extLst>
              </p14:cNvPr>
              <p14:cNvContentPartPr/>
              <p14:nvPr/>
            </p14:nvContentPartPr>
            <p14:xfrm>
              <a:off x="6344728" y="1296830"/>
              <a:ext cx="187560" cy="509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4278502-168E-4BF1-B0D8-8E66F1A7FA3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08728" y="1225190"/>
                <a:ext cx="25920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F72D22A-7675-437F-A860-41E48C48AC08}"/>
                  </a:ext>
                </a:extLst>
              </p14:cNvPr>
              <p14:cNvContentPartPr/>
              <p14:nvPr/>
            </p14:nvContentPartPr>
            <p14:xfrm>
              <a:off x="6530848" y="3050750"/>
              <a:ext cx="3024000" cy="896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F72D22A-7675-437F-A860-41E48C48AC0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95208" y="2979110"/>
                <a:ext cx="3095640" cy="10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2DDC6CF-82D2-426F-B36D-8A6F5036686E}"/>
                  </a:ext>
                </a:extLst>
              </p14:cNvPr>
              <p14:cNvContentPartPr/>
              <p14:nvPr/>
            </p14:nvContentPartPr>
            <p14:xfrm>
              <a:off x="6382168" y="3480230"/>
              <a:ext cx="195480" cy="516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2DDC6CF-82D2-426F-B36D-8A6F5036686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46168" y="3408590"/>
                <a:ext cx="26712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75098E9-B08B-4844-96D9-92C7EF41E5B2}"/>
                  </a:ext>
                </a:extLst>
              </p14:cNvPr>
              <p14:cNvContentPartPr/>
              <p14:nvPr/>
            </p14:nvContentPartPr>
            <p14:xfrm>
              <a:off x="6603928" y="3825830"/>
              <a:ext cx="506160" cy="84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5098E9-B08B-4844-96D9-92C7EF41E5B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68288" y="3754190"/>
                <a:ext cx="5778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E3E0504-2F09-4518-919F-CD010AC790FB}"/>
                  </a:ext>
                </a:extLst>
              </p14:cNvPr>
              <p14:cNvContentPartPr/>
              <p14:nvPr/>
            </p14:nvContentPartPr>
            <p14:xfrm>
              <a:off x="5756848" y="5103830"/>
              <a:ext cx="2144520" cy="355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E3E0504-2F09-4518-919F-CD010AC790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21208" y="5031830"/>
                <a:ext cx="22161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8A24A48-FA77-4786-AF49-11B9860C11E4}"/>
                  </a:ext>
                </a:extLst>
              </p14:cNvPr>
              <p14:cNvContentPartPr/>
              <p14:nvPr/>
            </p14:nvContentPartPr>
            <p14:xfrm>
              <a:off x="7575208" y="5075750"/>
              <a:ext cx="492840" cy="523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8A24A48-FA77-4786-AF49-11B9860C11E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39208" y="5003750"/>
                <a:ext cx="564480" cy="6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53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7C50-F554-4C52-988C-A79E7D40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“contact” with blockchain 	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D161776-051B-4165-A592-7D814FFCA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833" y="1828799"/>
          <a:ext cx="7857931" cy="34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180440" imgH="4419720" progId="Paint.Picture">
                  <p:embed/>
                </p:oleObj>
              </mc:Choice>
              <mc:Fallback>
                <p:oleObj name="Bitmap Image" r:id="rId2" imgW="10180440" imgH="441972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D161776-051B-4165-A592-7D814FFCA2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97833" y="1828799"/>
                        <a:ext cx="7857931" cy="34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62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24213B0-A51B-4C49-A6F4-AF450D5BE8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285750"/>
          <a:ext cx="9312275" cy="628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311760" imgH="6286680" progId="Paint.Picture">
                  <p:embed/>
                </p:oleObj>
              </mc:Choice>
              <mc:Fallback>
                <p:oleObj name="Bitmap Image" r:id="rId2" imgW="9311760" imgH="628668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24213B0-A51B-4C49-A6F4-AF450D5BE8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9863" y="285750"/>
                        <a:ext cx="9312275" cy="628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79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F2FCB504-1B6A-4003-B59A-F5F8B0BA2CE0}" vid="{A9836BC3-CCB1-4FDF-B493-023FE0E473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LBL - Presentation - basic template</Template>
  <TotalTime>0</TotalTime>
  <Words>1480</Words>
  <Application>Microsoft Office PowerPoint</Application>
  <PresentationFormat>Widescreen</PresentationFormat>
  <Paragraphs>240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Cambria Math</vt:lpstr>
      <vt:lpstr>charter</vt:lpstr>
      <vt:lpstr>Consolas</vt:lpstr>
      <vt:lpstr>Euclid</vt:lpstr>
      <vt:lpstr>Inter</vt:lpstr>
      <vt:lpstr>source-code-pro</vt:lpstr>
      <vt:lpstr>SourceSansPro</vt:lpstr>
      <vt:lpstr>system-ui</vt:lpstr>
      <vt:lpstr>Office Theme</vt:lpstr>
      <vt:lpstr>Bitmap Image</vt:lpstr>
      <vt:lpstr>Paintbrush Picture</vt:lpstr>
      <vt:lpstr>Introduction to Blockchain Programming</vt:lpstr>
      <vt:lpstr>Practical Information</vt:lpstr>
      <vt:lpstr>Course Timeline</vt:lpstr>
      <vt:lpstr>Table of Content </vt:lpstr>
      <vt:lpstr>Dev Environment Preparation</vt:lpstr>
      <vt:lpstr>Metamask installation and configuration</vt:lpstr>
      <vt:lpstr>PowerPoint Presentation</vt:lpstr>
      <vt:lpstr>First “contact” with blockchain  </vt:lpstr>
      <vt:lpstr>PowerPoint Presentation</vt:lpstr>
      <vt:lpstr>New Network details </vt:lpstr>
      <vt:lpstr>New Account</vt:lpstr>
      <vt:lpstr>Remix-ide</vt:lpstr>
      <vt:lpstr>Smart Contract</vt:lpstr>
      <vt:lpstr>Design principles of Smart Contract </vt:lpstr>
      <vt:lpstr>Example of developing and deploying Smart Contract</vt:lpstr>
      <vt:lpstr>Example of developing and deploying Smart Contract</vt:lpstr>
      <vt:lpstr>Programming Language </vt:lpstr>
      <vt:lpstr>Structure of Smart Contract</vt:lpstr>
      <vt:lpstr>Primitives/Data Types </vt:lpstr>
      <vt:lpstr>Variables </vt:lpstr>
      <vt:lpstr>Functions  </vt:lpstr>
      <vt:lpstr>Tokenization today</vt:lpstr>
      <vt:lpstr>Token </vt:lpstr>
      <vt:lpstr>Basic Smart Contract Standards  </vt:lpstr>
      <vt:lpstr>PowerPoint Presentation</vt:lpstr>
      <vt:lpstr>Basic Smart Contract Standards  </vt:lpstr>
      <vt:lpstr>ERC721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to Blockchain</dc:title>
  <dc:creator>Adnan Imeri</dc:creator>
  <cp:lastModifiedBy>Adnan Imeri</cp:lastModifiedBy>
  <cp:revision>46</cp:revision>
  <dcterms:created xsi:type="dcterms:W3CDTF">2022-03-22T10:52:12Z</dcterms:created>
  <dcterms:modified xsi:type="dcterms:W3CDTF">2022-06-10T22:30:44Z</dcterms:modified>
</cp:coreProperties>
</file>