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0A627-E631-2640-1CBD-6262B62FE05A}" v="252" dt="2023-12-18T10:25:01.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A74F0-5C7C-4317-8138-C611634BB01C}" type="datetimeFigureOut">
              <a:t>22/08/2024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9621C-FCEF-4692-B13E-72747E55191E}" type="slidenum">
              <a:t>‹#›</a:t>
            </a:fld>
            <a:endParaRPr lang="en-US"/>
          </a:p>
        </p:txBody>
      </p:sp>
    </p:spTree>
    <p:extLst>
      <p:ext uri="{BB962C8B-B14F-4D97-AF65-F5344CB8AC3E}">
        <p14:creationId xmlns:p14="http://schemas.microsoft.com/office/powerpoint/2010/main" val="295827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a6054a3fd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a6054a3fd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64cef76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64cef76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8/22/2024</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760112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8/22/2024</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20076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8/22/2024</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09234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855912" y="4796667"/>
            <a:ext cx="5204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683600" y="2524400"/>
            <a:ext cx="10824800" cy="2030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8000">
                <a:solidFill>
                  <a:schemeClr val="accent1"/>
                </a:solidFill>
              </a:defRPr>
            </a:lvl1pPr>
            <a:lvl2pPr lvl="1">
              <a:spcBef>
                <a:spcPts val="0"/>
              </a:spcBef>
              <a:spcAft>
                <a:spcPts val="0"/>
              </a:spcAft>
              <a:buClr>
                <a:schemeClr val="accent1"/>
              </a:buClr>
              <a:buSzPts val="6000"/>
              <a:buNone/>
              <a:defRPr sz="8000">
                <a:solidFill>
                  <a:schemeClr val="accent1"/>
                </a:solidFill>
              </a:defRPr>
            </a:lvl2pPr>
            <a:lvl3pPr lvl="2">
              <a:spcBef>
                <a:spcPts val="0"/>
              </a:spcBef>
              <a:spcAft>
                <a:spcPts val="0"/>
              </a:spcAft>
              <a:buClr>
                <a:schemeClr val="accent1"/>
              </a:buClr>
              <a:buSzPts val="6000"/>
              <a:buNone/>
              <a:defRPr sz="8000">
                <a:solidFill>
                  <a:schemeClr val="accent1"/>
                </a:solidFill>
              </a:defRPr>
            </a:lvl3pPr>
            <a:lvl4pPr lvl="3">
              <a:spcBef>
                <a:spcPts val="0"/>
              </a:spcBef>
              <a:spcAft>
                <a:spcPts val="0"/>
              </a:spcAft>
              <a:buClr>
                <a:schemeClr val="accent1"/>
              </a:buClr>
              <a:buSzPts val="6000"/>
              <a:buNone/>
              <a:defRPr sz="8000">
                <a:solidFill>
                  <a:schemeClr val="accent1"/>
                </a:solidFill>
              </a:defRPr>
            </a:lvl4pPr>
            <a:lvl5pPr lvl="4">
              <a:spcBef>
                <a:spcPts val="0"/>
              </a:spcBef>
              <a:spcAft>
                <a:spcPts val="0"/>
              </a:spcAft>
              <a:buClr>
                <a:schemeClr val="accent1"/>
              </a:buClr>
              <a:buSzPts val="6000"/>
              <a:buNone/>
              <a:defRPr sz="8000">
                <a:solidFill>
                  <a:schemeClr val="accent1"/>
                </a:solidFill>
              </a:defRPr>
            </a:lvl5pPr>
            <a:lvl6pPr lvl="5">
              <a:spcBef>
                <a:spcPts val="0"/>
              </a:spcBef>
              <a:spcAft>
                <a:spcPts val="0"/>
              </a:spcAft>
              <a:buClr>
                <a:schemeClr val="accent1"/>
              </a:buClr>
              <a:buSzPts val="6000"/>
              <a:buNone/>
              <a:defRPr sz="8000">
                <a:solidFill>
                  <a:schemeClr val="accent1"/>
                </a:solidFill>
              </a:defRPr>
            </a:lvl6pPr>
            <a:lvl7pPr lvl="6">
              <a:spcBef>
                <a:spcPts val="0"/>
              </a:spcBef>
              <a:spcAft>
                <a:spcPts val="0"/>
              </a:spcAft>
              <a:buClr>
                <a:schemeClr val="accent1"/>
              </a:buClr>
              <a:buSzPts val="6000"/>
              <a:buNone/>
              <a:defRPr sz="8000">
                <a:solidFill>
                  <a:schemeClr val="accent1"/>
                </a:solidFill>
              </a:defRPr>
            </a:lvl7pPr>
            <a:lvl8pPr lvl="7">
              <a:spcBef>
                <a:spcPts val="0"/>
              </a:spcBef>
              <a:spcAft>
                <a:spcPts val="0"/>
              </a:spcAft>
              <a:buClr>
                <a:schemeClr val="accent1"/>
              </a:buClr>
              <a:buSzPts val="6000"/>
              <a:buNone/>
              <a:defRPr sz="8000">
                <a:solidFill>
                  <a:schemeClr val="accent1"/>
                </a:solidFill>
              </a:defRPr>
            </a:lvl8pPr>
            <a:lvl9pPr lvl="8">
              <a:spcBef>
                <a:spcPts val="0"/>
              </a:spcBef>
              <a:spcAft>
                <a:spcPts val="0"/>
              </a:spcAft>
              <a:buClr>
                <a:schemeClr val="accent1"/>
              </a:buClr>
              <a:buSzPts val="6000"/>
              <a:buNone/>
              <a:defRPr sz="8000">
                <a:solidFill>
                  <a:schemeClr val="accent1"/>
                </a:solidFill>
              </a:defRPr>
            </a:lvl9pPr>
          </a:lstStyle>
          <a:p>
            <a:endParaRPr/>
          </a:p>
        </p:txBody>
      </p:sp>
      <p:sp>
        <p:nvSpPr>
          <p:cNvPr id="18" name="Google Shape;18;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1667779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600" y="593367"/>
            <a:ext cx="11360800" cy="817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415600" y="1562233"/>
            <a:ext cx="5333200" cy="4529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7" name="Google Shape;27;p5"/>
          <p:cNvSpPr txBox="1">
            <a:spLocks noGrp="1"/>
          </p:cNvSpPr>
          <p:nvPr>
            <p:ph type="body" idx="2"/>
          </p:nvPr>
        </p:nvSpPr>
        <p:spPr>
          <a:xfrm>
            <a:off x="6443200" y="1562233"/>
            <a:ext cx="5333200" cy="4529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3523997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 name="Google Shape;21;p4"/>
          <p:cNvSpPr txBox="1">
            <a:spLocks noGrp="1"/>
          </p:cNvSpPr>
          <p:nvPr>
            <p:ph type="title"/>
          </p:nvPr>
        </p:nvSpPr>
        <p:spPr>
          <a:xfrm>
            <a:off x="415600" y="593367"/>
            <a:ext cx="11360800" cy="817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415600" y="1562133"/>
            <a:ext cx="11360800" cy="4529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3" name="Google Shape;23;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1372341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8/22/2024</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87116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8/22/2024</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8823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8/22/2024</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2418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8/22/2024</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07202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8/22/2024</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88886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8/22/2024</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3432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8/22/2024</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084037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8/22/2024</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51949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8/22/2024</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4060314337"/>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 id="2147483684" r:id="rId12"/>
    <p:sldLayoutId id="2147483685" r:id="rId13"/>
    <p:sldLayoutId id="2147483686" r:id="rId14"/>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white pizza slice on a blue background&#10;&#10;Description automatically generated">
            <a:extLst>
              <a:ext uri="{FF2B5EF4-FFF2-40B4-BE49-F238E27FC236}">
                <a16:creationId xmlns:a16="http://schemas.microsoft.com/office/drawing/2014/main" id="{47A7B4A2-7CB3-8CBB-5BD4-91BB2207C6F4}"/>
              </a:ext>
            </a:extLst>
          </p:cNvPr>
          <p:cNvPicPr>
            <a:picLocks noChangeAspect="1"/>
          </p:cNvPicPr>
          <p:nvPr/>
        </p:nvPicPr>
        <p:blipFill rotWithShape="1">
          <a:blip r:embed="rId2"/>
          <a:srcRect t="793" b="14938"/>
          <a:stretch/>
        </p:blipFill>
        <p:spPr>
          <a:xfrm>
            <a:off x="20" y="10"/>
            <a:ext cx="12191979" cy="6857989"/>
          </a:xfrm>
          <a:prstGeom prst="rect">
            <a:avLst/>
          </a:prstGeom>
        </p:spPr>
      </p:pic>
      <p:sp>
        <p:nvSpPr>
          <p:cNvPr id="17" name="Rectangle 16">
            <a:extLst>
              <a:ext uri="{FF2B5EF4-FFF2-40B4-BE49-F238E27FC236}">
                <a16:creationId xmlns:a16="http://schemas.microsoft.com/office/drawing/2014/main" id="{F7C2A816-955C-4079-AAAB-066EBD441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chemeClr val="tx2">
                  <a:lumMod val="50000"/>
                  <a:alpha val="0"/>
                </a:schemeClr>
              </a:gs>
              <a:gs pos="58000">
                <a:srgbClr val="0E0D12">
                  <a:alpha val="58000"/>
                </a:srgbClr>
              </a:gs>
              <a:gs pos="93000">
                <a:srgbClr val="000000">
                  <a:alpha val="58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3831772"/>
            <a:ext cx="5328376" cy="1522867"/>
          </a:xfrm>
        </p:spPr>
        <p:txBody>
          <a:bodyPr anchor="t">
            <a:normAutofit/>
          </a:bodyPr>
          <a:lstStyle/>
          <a:p>
            <a:r>
              <a:rPr lang="en" sz="5400" b="1" dirty="0">
                <a:solidFill>
                  <a:schemeClr val="bg1"/>
                </a:solidFill>
                <a:latin typeface="Times New Roman"/>
                <a:cs typeface="Angsana New"/>
                <a:sym typeface="Arial"/>
              </a:rPr>
              <a:t>Pizza Assistant</a:t>
            </a:r>
            <a:endParaRPr lang="en-US" sz="5400" b="1" dirty="0">
              <a:solidFill>
                <a:schemeClr val="bg1"/>
              </a:solidFill>
              <a:latin typeface="Times New Roman"/>
              <a:cs typeface="Angsana New"/>
            </a:endParaRPr>
          </a:p>
        </p:txBody>
      </p:sp>
      <p:sp>
        <p:nvSpPr>
          <p:cNvPr id="3" name="Subtitle 2"/>
          <p:cNvSpPr>
            <a:spLocks noGrp="1"/>
          </p:cNvSpPr>
          <p:nvPr>
            <p:ph type="subTitle" idx="1"/>
          </p:nvPr>
        </p:nvSpPr>
        <p:spPr>
          <a:xfrm>
            <a:off x="841248" y="5032113"/>
            <a:ext cx="4892948" cy="1033862"/>
          </a:xfrm>
        </p:spPr>
        <p:txBody>
          <a:bodyPr anchor="t">
            <a:normAutofit/>
          </a:bodyPr>
          <a:lstStyle/>
          <a:p>
            <a:r>
              <a:rPr lang="en-US">
                <a:solidFill>
                  <a:srgbClr val="FFFFFF"/>
                </a:solidFill>
                <a:latin typeface="Times New Roman"/>
                <a:cs typeface="Times New Roman"/>
              </a:rPr>
              <a:t>Adnan </a:t>
            </a:r>
            <a:r>
              <a:rPr lang="en-US" dirty="0">
                <a:solidFill>
                  <a:srgbClr val="FFFFFF"/>
                </a:solidFill>
                <a:latin typeface="Times New Roman"/>
                <a:cs typeface="Times New Roman"/>
              </a:rPr>
              <a:t>Irshad</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3366BB0-BF67-4519-BA41-2F0021F5E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Google Shape;65;p14"/>
          <p:cNvSpPr txBox="1">
            <a:spLocks noGrp="1"/>
          </p:cNvSpPr>
          <p:nvPr>
            <p:ph type="title"/>
          </p:nvPr>
        </p:nvSpPr>
        <p:spPr>
          <a:xfrm>
            <a:off x="5279572" y="1142998"/>
            <a:ext cx="5257800" cy="1139882"/>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spcBef>
                <a:spcPct val="0"/>
              </a:spcBef>
              <a:spcAft>
                <a:spcPts val="0"/>
              </a:spcAft>
            </a:pPr>
            <a:r>
              <a:rPr lang="en-US" sz="4000" b="1" kern="1200" dirty="0">
                <a:gradFill>
                  <a:gsLst>
                    <a:gs pos="100000">
                      <a:schemeClr val="tx2"/>
                    </a:gs>
                    <a:gs pos="0">
                      <a:schemeClr val="accent1"/>
                    </a:gs>
                  </a:gsLst>
                  <a:lin ang="0" scaled="1"/>
                </a:gradFill>
                <a:latin typeface="Times New Roman"/>
                <a:ea typeface="+mn-ea"/>
                <a:cs typeface="Angsana New"/>
              </a:rPr>
              <a:t>Domain Study:</a:t>
            </a:r>
          </a:p>
        </p:txBody>
      </p:sp>
      <p:sp>
        <p:nvSpPr>
          <p:cNvPr id="66" name="Google Shape;66;p14"/>
          <p:cNvSpPr txBox="1">
            <a:spLocks noGrp="1"/>
          </p:cNvSpPr>
          <p:nvPr>
            <p:ph type="body" idx="1"/>
          </p:nvPr>
        </p:nvSpPr>
        <p:spPr>
          <a:xfrm>
            <a:off x="5529943" y="2358384"/>
            <a:ext cx="5834742" cy="4294518"/>
          </a:xfrm>
          <a:prstGeom prst="rect">
            <a:avLst/>
          </a:prstGeom>
        </p:spPr>
        <p:txBody>
          <a:bodyPr spcFirstLastPara="1" vert="horz" lIns="91440" tIns="45720" rIns="91440" bIns="45720" rtlCol="0"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8965" lvl="0" indent="-228600" algn="just">
              <a:lnSpc>
                <a:spcPct val="110000"/>
              </a:lnSpc>
              <a:spcBef>
                <a:spcPts val="0"/>
              </a:spcBef>
              <a:spcAft>
                <a:spcPts val="2133"/>
              </a:spcAft>
              <a:buClr>
                <a:schemeClr val="tx2"/>
              </a:buClr>
              <a:buSzPts val="1600"/>
              <a:buFont typeface="Arial" panose="020B0604020202020204" pitchFamily="34" charset="0"/>
              <a:buChar char="•"/>
            </a:pPr>
            <a:r>
              <a:rPr lang="en-US" sz="2400" dirty="0">
                <a:solidFill>
                  <a:schemeClr val="tx1"/>
                </a:solidFill>
                <a:latin typeface="Times New Roman"/>
                <a:ea typeface="+mn-ea"/>
                <a:cs typeface="Times New Roman"/>
              </a:rPr>
              <a:t>The domain of our pizza assistant revolves around facilitating users in ordering pizzas, customizing their preferences, providing information about menu items, and assisting with the overall pizza ordering process. This involves understanding various aspects of the pizza menu, handling user preferences, and processing orders seamlessly.</a:t>
            </a:r>
            <a:endParaRPr lang="en-US">
              <a:ea typeface="+mn-ea"/>
            </a:endParaRPr>
          </a:p>
        </p:txBody>
      </p:sp>
      <p:pic>
        <p:nvPicPr>
          <p:cNvPr id="3" name="Graphic 1" descr="Pizza">
            <a:extLst>
              <a:ext uri="{FF2B5EF4-FFF2-40B4-BE49-F238E27FC236}">
                <a16:creationId xmlns:a16="http://schemas.microsoft.com/office/drawing/2014/main" id="{89E0964A-4425-A77A-8BF4-B869797767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4068" y="933538"/>
            <a:ext cx="4990587" cy="4990587"/>
          </a:xfrm>
          <a:prstGeom prst="rect">
            <a:avLst/>
          </a:prstGeom>
        </p:spPr>
      </p:pic>
    </p:spTree>
    <p:extLst>
      <p:ext uri="{BB962C8B-B14F-4D97-AF65-F5344CB8AC3E}">
        <p14:creationId xmlns:p14="http://schemas.microsoft.com/office/powerpoint/2010/main" val="55821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15600" y="593367"/>
            <a:ext cx="11360800" cy="8176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4000" b="1" dirty="0">
                <a:gradFill>
                  <a:gsLst>
                    <a:gs pos="100000">
                      <a:schemeClr val="tx2"/>
                    </a:gs>
                    <a:gs pos="0">
                      <a:schemeClr val="accent1"/>
                    </a:gs>
                  </a:gsLst>
                  <a:lin ang="0" scaled="1"/>
                </a:gradFill>
                <a:latin typeface="Times New Roman"/>
                <a:ea typeface="+mn-ea"/>
                <a:cs typeface="Angsana New"/>
              </a:rPr>
              <a:t>Tasks:</a:t>
            </a:r>
            <a:endParaRPr lang="en-US" sz="4000" b="1">
              <a:gradFill>
                <a:gsLst>
                  <a:gs pos="100000">
                    <a:schemeClr val="tx2"/>
                  </a:gs>
                  <a:gs pos="0">
                    <a:schemeClr val="accent1"/>
                  </a:gs>
                </a:gsLst>
                <a:lin ang="0" scaled="1"/>
              </a:gradFill>
              <a:latin typeface="Times New Roman"/>
              <a:ea typeface="+mn-ea"/>
              <a:cs typeface="Angsana New"/>
            </a:endParaRPr>
          </a:p>
        </p:txBody>
      </p:sp>
      <p:sp>
        <p:nvSpPr>
          <p:cNvPr id="72" name="Google Shape;72;p15"/>
          <p:cNvSpPr txBox="1">
            <a:spLocks noGrp="1"/>
          </p:cNvSpPr>
          <p:nvPr>
            <p:ph type="body" idx="1"/>
          </p:nvPr>
        </p:nvSpPr>
        <p:spPr>
          <a:xfrm>
            <a:off x="6283000" y="1409733"/>
            <a:ext cx="5748400" cy="45296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indent="0">
              <a:lnSpc>
                <a:spcPct val="100000"/>
              </a:lnSpc>
              <a:buNone/>
            </a:pPr>
            <a:r>
              <a:rPr lang="en" sz="2100" b="1" dirty="0">
                <a:latin typeface="Times New Roman"/>
                <a:ea typeface="Times New Roman"/>
                <a:cs typeface="Times New Roman"/>
                <a:sym typeface="Times New Roman"/>
              </a:rPr>
              <a:t>Order Placement and Pickup:</a:t>
            </a:r>
            <a:endParaRPr lang="en-US" sz="2100" b="1">
              <a:latin typeface="Times New Roman"/>
              <a:ea typeface="Times New Roman"/>
              <a:cs typeface="Times New Roman"/>
            </a:endParaRPr>
          </a:p>
          <a:p>
            <a:pPr marL="608965" lvl="0" indent="-422910" algn="l" rtl="0">
              <a:lnSpc>
                <a:spcPct val="100000"/>
              </a:lnSpc>
              <a:spcBef>
                <a:spcPts val="0"/>
              </a:spcBef>
              <a:spcAft>
                <a:spcPts val="0"/>
              </a:spcAft>
              <a:buSzPts val="1400"/>
              <a:buFont typeface="Times New Roman"/>
              <a:buChar char="➔"/>
            </a:pPr>
            <a:r>
              <a:rPr lang="en" sz="2100" dirty="0">
                <a:latin typeface="Times New Roman"/>
                <a:ea typeface="Times New Roman"/>
                <a:cs typeface="Times New Roman"/>
                <a:sym typeface="Times New Roman"/>
              </a:rPr>
              <a:t>Understand user requests to place pizza orders.</a:t>
            </a:r>
            <a:endParaRPr sz="2100">
              <a:latin typeface="Times New Roman"/>
              <a:ea typeface="Times New Roman"/>
              <a:cs typeface="Times New Roman"/>
            </a:endParaRPr>
          </a:p>
          <a:p>
            <a:pPr marL="608965" lvl="0" indent="-422910" algn="l" rtl="0">
              <a:lnSpc>
                <a:spcPct val="100000"/>
              </a:lnSpc>
              <a:spcBef>
                <a:spcPts val="0"/>
              </a:spcBef>
              <a:spcAft>
                <a:spcPts val="0"/>
              </a:spcAft>
              <a:buSzPts val="1400"/>
              <a:buFont typeface="Times New Roman"/>
              <a:buChar char="➔"/>
            </a:pPr>
            <a:r>
              <a:rPr lang="en" sz="2100" dirty="0">
                <a:latin typeface="Times New Roman"/>
                <a:ea typeface="Times New Roman"/>
                <a:cs typeface="Times New Roman"/>
                <a:sym typeface="Times New Roman"/>
              </a:rPr>
              <a:t>Confirm order details, such as pizza type, size, crust, and toppings.</a:t>
            </a:r>
            <a:endParaRPr lang="en" sz="2100" dirty="0">
              <a:latin typeface="Times New Roman"/>
              <a:ea typeface="Times New Roman"/>
              <a:cs typeface="Times New Roman"/>
            </a:endParaRPr>
          </a:p>
          <a:p>
            <a:pPr marL="608965" indent="-422910">
              <a:lnSpc>
                <a:spcPct val="100000"/>
              </a:lnSpc>
              <a:buSzPts val="1400"/>
              <a:buFont typeface="Times New Roman"/>
              <a:buChar char="➔"/>
            </a:pPr>
            <a:r>
              <a:rPr lang="en" sz="2100" dirty="0">
                <a:latin typeface="Times New Roman"/>
                <a:cs typeface="Times New Roman"/>
              </a:rPr>
              <a:t>Schedule The Pizza Pickup Time</a:t>
            </a:r>
          </a:p>
          <a:p>
            <a:pPr marL="608965" indent="-422910">
              <a:lnSpc>
                <a:spcPct val="100000"/>
              </a:lnSpc>
              <a:buSzPts val="1400"/>
              <a:buFont typeface="Times New Roman"/>
              <a:buChar char="➔"/>
            </a:pPr>
            <a:r>
              <a:rPr lang="en" sz="2100" dirty="0">
                <a:latin typeface="Times New Roman"/>
                <a:cs typeface="Times New Roman"/>
              </a:rPr>
              <a:t>Inquiring about rest. opening time</a:t>
            </a:r>
            <a:endParaRPr lang="en" sz="2100">
              <a:latin typeface="Times New Roman"/>
            </a:endParaRPr>
          </a:p>
          <a:p>
            <a:pPr marL="608965" lvl="0" indent="-422910" algn="l">
              <a:lnSpc>
                <a:spcPct val="100000"/>
              </a:lnSpc>
              <a:spcAft>
                <a:spcPts val="0"/>
              </a:spcAft>
              <a:buSzPts val="1400"/>
              <a:buFont typeface="Times New Roman"/>
              <a:buChar char="➔"/>
            </a:pPr>
            <a:endParaRPr lang="en" sz="1850" dirty="0">
              <a:latin typeface="Times New Roman"/>
              <a:ea typeface="Times New Roman"/>
              <a:cs typeface="Times New Roman"/>
            </a:endParaRPr>
          </a:p>
          <a:p>
            <a:pPr marL="0" lvl="0" indent="0" algn="l" rtl="0">
              <a:lnSpc>
                <a:spcPct val="100000"/>
              </a:lnSpc>
              <a:spcBef>
                <a:spcPts val="2133"/>
              </a:spcBef>
              <a:buNone/>
            </a:pPr>
            <a:endParaRPr lang="en" sz="1850" b="1" dirty="0">
              <a:latin typeface="Times New Roman"/>
              <a:ea typeface="Times New Roman"/>
              <a:cs typeface="Times New Roman"/>
            </a:endParaRPr>
          </a:p>
          <a:p>
            <a:pPr marL="0" indent="0">
              <a:lnSpc>
                <a:spcPct val="100000"/>
              </a:lnSpc>
              <a:spcBef>
                <a:spcPts val="2133"/>
              </a:spcBef>
              <a:spcAft>
                <a:spcPts val="2133"/>
              </a:spcAft>
              <a:buNone/>
            </a:pPr>
            <a:endParaRPr lang="en-US" sz="1200" dirty="0">
              <a:latin typeface="Times New Roman"/>
              <a:ea typeface="Times New Roman"/>
              <a:cs typeface="Times New Roman"/>
            </a:endParaRPr>
          </a:p>
        </p:txBody>
      </p:sp>
      <p:sp>
        <p:nvSpPr>
          <p:cNvPr id="73" name="Google Shape;73;p15"/>
          <p:cNvSpPr txBox="1">
            <a:spLocks noGrp="1"/>
          </p:cNvSpPr>
          <p:nvPr>
            <p:ph type="body" idx="1"/>
          </p:nvPr>
        </p:nvSpPr>
        <p:spPr>
          <a:xfrm>
            <a:off x="346209" y="1409733"/>
            <a:ext cx="5748400" cy="45296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114999"/>
              </a:lnSpc>
              <a:buNone/>
            </a:pPr>
            <a:r>
              <a:rPr lang="en" sz="2133" b="1" dirty="0">
                <a:latin typeface="Times New Roman"/>
                <a:cs typeface="Times New Roman"/>
              </a:rPr>
              <a:t>Menu Information:</a:t>
            </a:r>
            <a:endParaRPr lang="en-US" sz="2133" b="1" dirty="0">
              <a:latin typeface="Times New Roman"/>
              <a:cs typeface="Times New Roman"/>
            </a:endParaRPr>
          </a:p>
          <a:p>
            <a:pPr indent="-423323">
              <a:lnSpc>
                <a:spcPct val="100000"/>
              </a:lnSpc>
              <a:buSzPts val="1400"/>
              <a:buFont typeface="Times New Roman"/>
              <a:buChar char="➔"/>
            </a:pPr>
            <a:r>
              <a:rPr lang="en" sz="2133" dirty="0">
                <a:latin typeface="Times New Roman"/>
                <a:cs typeface="Times New Roman"/>
              </a:rPr>
              <a:t>Provide detailed information about available pizzas, toppings, and crust options.</a:t>
            </a:r>
          </a:p>
          <a:p>
            <a:pPr indent="-423323">
              <a:lnSpc>
                <a:spcPct val="100000"/>
              </a:lnSpc>
              <a:buSzPts val="1400"/>
              <a:buFont typeface="Times New Roman"/>
              <a:buChar char="➔"/>
            </a:pPr>
            <a:r>
              <a:rPr lang="en" sz="2133" dirty="0">
                <a:latin typeface="Times New Roman"/>
                <a:cs typeface="Times New Roman"/>
              </a:rPr>
              <a:t>Suggest popular or recommended pizza combinations based on user preferences.</a:t>
            </a:r>
          </a:p>
          <a:p>
            <a:pPr>
              <a:lnSpc>
                <a:spcPct val="114999"/>
              </a:lnSpc>
              <a:buNone/>
            </a:pPr>
            <a:endParaRPr lang="en" sz="2133" b="1" dirty="0">
              <a:latin typeface="Times New Roman"/>
              <a:ea typeface="Times New Roman"/>
              <a:cs typeface="Times New Roman"/>
            </a:endParaRPr>
          </a:p>
          <a:p>
            <a:pPr lvl="0" algn="l">
              <a:lnSpc>
                <a:spcPct val="114999"/>
              </a:lnSpc>
              <a:spcBef>
                <a:spcPts val="0"/>
              </a:spcBef>
              <a:spcAft>
                <a:spcPts val="0"/>
              </a:spcAft>
              <a:buNone/>
            </a:pPr>
            <a:r>
              <a:rPr lang="en" sz="2133" b="1" dirty="0">
                <a:latin typeface="Times New Roman"/>
                <a:ea typeface="Times New Roman"/>
                <a:cs typeface="Times New Roman"/>
                <a:sym typeface="Times New Roman"/>
              </a:rPr>
              <a:t>Customization:</a:t>
            </a:r>
            <a:endParaRPr lang="en-US" sz="2133" dirty="0"/>
          </a:p>
          <a:p>
            <a:pPr indent="-423323">
              <a:lnSpc>
                <a:spcPct val="100000"/>
              </a:lnSpc>
              <a:buSzPts val="1400"/>
              <a:buFont typeface="Times New Roman"/>
              <a:buChar char="➔"/>
            </a:pPr>
            <a:r>
              <a:rPr lang="en" sz="2133" dirty="0">
                <a:latin typeface="Times New Roman"/>
                <a:cs typeface="Times New Roman"/>
                <a:sym typeface="Times New Roman"/>
              </a:rPr>
              <a:t>Assist users in customizing their pizzas according to personal preferences.</a:t>
            </a:r>
            <a:endParaRPr sz="2133" dirty="0">
              <a:latin typeface="Times New Roman"/>
              <a:cs typeface="Times New Roman"/>
            </a:endParaRPr>
          </a:p>
        </p:txBody>
      </p:sp>
    </p:spTree>
    <p:extLst>
      <p:ext uri="{BB962C8B-B14F-4D97-AF65-F5344CB8AC3E}">
        <p14:creationId xmlns:p14="http://schemas.microsoft.com/office/powerpoint/2010/main" val="71916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6"/>
          <p:cNvSpPr txBox="1">
            <a:spLocks noGrp="1"/>
          </p:cNvSpPr>
          <p:nvPr>
            <p:ph type="title"/>
          </p:nvPr>
        </p:nvSpPr>
        <p:spPr>
          <a:xfrm>
            <a:off x="838200" y="130629"/>
            <a:ext cx="6335485" cy="1578795"/>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Bef>
                <a:spcPct val="0"/>
              </a:spcBef>
            </a:pPr>
            <a:r>
              <a:rPr lang="en-US" sz="5400" b="1" kern="1200" dirty="0">
                <a:gradFill>
                  <a:gsLst>
                    <a:gs pos="100000">
                      <a:schemeClr val="tx2"/>
                    </a:gs>
                    <a:gs pos="0">
                      <a:schemeClr val="accent1"/>
                    </a:gs>
                  </a:gsLst>
                  <a:lin ang="0" scaled="1"/>
                </a:gradFill>
                <a:latin typeface="Times New Roman"/>
                <a:ea typeface="+mn-ea"/>
                <a:cs typeface="Angsana New"/>
              </a:rPr>
              <a:t>Related</a:t>
            </a:r>
            <a:r>
              <a:rPr lang="en-US" sz="5400" b="1" dirty="0">
                <a:gradFill>
                  <a:gsLst>
                    <a:gs pos="100000">
                      <a:schemeClr val="tx2"/>
                    </a:gs>
                    <a:gs pos="0">
                      <a:schemeClr val="accent1"/>
                    </a:gs>
                  </a:gsLst>
                  <a:lin ang="0" scaled="1"/>
                </a:gradFill>
                <a:latin typeface="Times New Roman"/>
                <a:ea typeface="+mn-ea"/>
                <a:cs typeface="Angsana New"/>
              </a:rPr>
              <a:t> </a:t>
            </a:r>
            <a:r>
              <a:rPr lang="en-US" sz="5400" b="1" kern="1200" dirty="0">
                <a:gradFill>
                  <a:gsLst>
                    <a:gs pos="100000">
                      <a:schemeClr val="tx2"/>
                    </a:gs>
                    <a:gs pos="0">
                      <a:schemeClr val="accent1"/>
                    </a:gs>
                  </a:gsLst>
                  <a:lin ang="0" scaled="1"/>
                </a:gradFill>
                <a:latin typeface="Times New Roman"/>
                <a:ea typeface="+mn-ea"/>
                <a:cs typeface="Angsana New"/>
              </a:rPr>
              <a:t>Examples:</a:t>
            </a:r>
          </a:p>
        </p:txBody>
      </p:sp>
      <p:sp>
        <p:nvSpPr>
          <p:cNvPr id="79" name="Google Shape;79;p16"/>
          <p:cNvSpPr txBox="1">
            <a:spLocks noGrp="1"/>
          </p:cNvSpPr>
          <p:nvPr>
            <p:ph type="body" idx="1"/>
          </p:nvPr>
        </p:nvSpPr>
        <p:spPr>
          <a:xfrm>
            <a:off x="402770" y="2111482"/>
            <a:ext cx="7532912" cy="3853889"/>
          </a:xfrm>
          <a:prstGeom prst="rect">
            <a:avLst/>
          </a:prstGeom>
        </p:spPr>
        <p:txBody>
          <a:bodyPr spcFirstLastPara="1" vert="horz" lIns="91440" tIns="45720" rIns="91440" bIns="45720" rtlCol="0"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just">
              <a:spcBef>
                <a:spcPts val="0"/>
              </a:spcBef>
              <a:spcAft>
                <a:spcPts val="0"/>
              </a:spcAft>
              <a:buClr>
                <a:schemeClr val="tx2"/>
              </a:buClr>
              <a:buNone/>
            </a:pPr>
            <a:r>
              <a:rPr lang="en-US" sz="1600" b="1" dirty="0">
                <a:solidFill>
                  <a:schemeClr val="tx1"/>
                </a:solidFill>
                <a:latin typeface="Times New Roman"/>
                <a:ea typeface="+mn-ea"/>
                <a:cs typeface="Times New Roman"/>
                <a:sym typeface="Times New Roman"/>
              </a:rPr>
              <a:t>User Initiated Interaction:</a:t>
            </a:r>
            <a:endParaRPr lang="en-US" sz="1600">
              <a:solidFill>
                <a:schemeClr val="tx1"/>
              </a:solidFill>
              <a:latin typeface="Times New Roman"/>
              <a:ea typeface="+mn-ea"/>
              <a:cs typeface="Times New Roman"/>
            </a:endParaRPr>
          </a:p>
          <a:p>
            <a:pPr marL="0" lvl="0" indent="-228600" algn="just">
              <a:spcBef>
                <a:spcPts val="0"/>
              </a:spcBef>
              <a:spcAft>
                <a:spcPts val="0"/>
              </a:spcAft>
              <a:buClr>
                <a:schemeClr val="tx2"/>
              </a:buClr>
              <a:buFont typeface="Arial" panose="020B0604020202020204" pitchFamily="34" charset="0"/>
              <a:buChar char="•"/>
            </a:pPr>
            <a:r>
              <a:rPr lang="en-US" sz="1600" b="1" dirty="0">
                <a:solidFill>
                  <a:schemeClr val="tx1"/>
                </a:solidFill>
                <a:latin typeface="Times New Roman"/>
                <a:ea typeface="+mn-ea"/>
                <a:cs typeface="Times New Roman"/>
                <a:sym typeface="Times New Roman"/>
              </a:rPr>
              <a:t>User:</a:t>
            </a:r>
            <a:r>
              <a:rPr lang="en-US" sz="1600" dirty="0">
                <a:solidFill>
                  <a:schemeClr val="tx1"/>
                </a:solidFill>
                <a:latin typeface="Times New Roman"/>
                <a:ea typeface="+mn-ea"/>
                <a:cs typeface="Times New Roman"/>
                <a:sym typeface="Times New Roman"/>
              </a:rPr>
              <a:t> "Hey Pizza Bot, I'd like to order a large pepperoni pizza with extra cheese."</a:t>
            </a:r>
            <a:endParaRPr lang="en-US" sz="1600">
              <a:solidFill>
                <a:schemeClr val="tx1"/>
              </a:solidFill>
              <a:latin typeface="Times New Roman"/>
              <a:ea typeface="+mn-ea"/>
              <a:cs typeface="Times New Roman"/>
            </a:endParaRPr>
          </a:p>
          <a:p>
            <a:pPr marL="0" lvl="0" indent="-228600" algn="just">
              <a:spcBef>
                <a:spcPts val="0"/>
              </a:spcBef>
              <a:spcAft>
                <a:spcPts val="0"/>
              </a:spcAft>
              <a:buClr>
                <a:schemeClr val="tx2"/>
              </a:buClr>
              <a:buFont typeface="Arial" panose="020B0604020202020204" pitchFamily="34" charset="0"/>
              <a:buChar char="•"/>
            </a:pPr>
            <a:r>
              <a:rPr lang="en-US" sz="1600" b="1" dirty="0">
                <a:solidFill>
                  <a:schemeClr val="tx1"/>
                </a:solidFill>
                <a:latin typeface="Times New Roman"/>
                <a:ea typeface="+mn-ea"/>
                <a:cs typeface="Times New Roman"/>
                <a:sym typeface="Times New Roman"/>
              </a:rPr>
              <a:t>Pizza Bot</a:t>
            </a:r>
            <a:r>
              <a:rPr lang="en-US" sz="1600" dirty="0">
                <a:solidFill>
                  <a:schemeClr val="tx1"/>
                </a:solidFill>
                <a:latin typeface="Times New Roman"/>
                <a:ea typeface="+mn-ea"/>
                <a:cs typeface="Times New Roman"/>
                <a:sym typeface="Times New Roman"/>
              </a:rPr>
              <a:t>: "Sure thing! Would you like to add any additional toppings or sides?"</a:t>
            </a:r>
            <a:endParaRPr lang="en-US" sz="1600">
              <a:solidFill>
                <a:schemeClr val="tx1"/>
              </a:solidFill>
              <a:latin typeface="Times New Roman"/>
              <a:ea typeface="+mn-ea"/>
              <a:cs typeface="Times New Roman"/>
            </a:endParaRPr>
          </a:p>
          <a:p>
            <a:pPr marL="0" lvl="0" indent="0" algn="just">
              <a:spcBef>
                <a:spcPts val="1333"/>
              </a:spcBef>
              <a:spcAft>
                <a:spcPts val="0"/>
              </a:spcAft>
              <a:buClr>
                <a:schemeClr val="tx2"/>
              </a:buClr>
              <a:buNone/>
            </a:pPr>
            <a:r>
              <a:rPr lang="en-US" sz="1600" b="1" dirty="0">
                <a:solidFill>
                  <a:schemeClr val="tx1"/>
                </a:solidFill>
                <a:latin typeface="Times New Roman"/>
                <a:ea typeface="+mn-ea"/>
                <a:cs typeface="Times New Roman"/>
                <a:sym typeface="Times New Roman"/>
              </a:rPr>
              <a:t>Mixed-Initiative Dialog:</a:t>
            </a:r>
            <a:endParaRPr lang="en-US" sz="1600" b="1">
              <a:solidFill>
                <a:schemeClr val="tx1"/>
              </a:solidFill>
              <a:latin typeface="Times New Roman"/>
              <a:ea typeface="+mn-ea"/>
              <a:cs typeface="Times New Roman"/>
            </a:endParaRPr>
          </a:p>
          <a:p>
            <a:pPr marL="0" lvl="0" indent="-228600" algn="just">
              <a:spcBef>
                <a:spcPts val="0"/>
              </a:spcBef>
              <a:spcAft>
                <a:spcPts val="0"/>
              </a:spcAft>
              <a:buClr>
                <a:schemeClr val="tx2"/>
              </a:buClr>
              <a:buFont typeface="Arial" panose="020B0604020202020204" pitchFamily="34" charset="0"/>
              <a:buChar char="•"/>
            </a:pPr>
            <a:r>
              <a:rPr lang="en-US" sz="1600" b="1" dirty="0">
                <a:solidFill>
                  <a:schemeClr val="tx1"/>
                </a:solidFill>
                <a:latin typeface="Times New Roman"/>
                <a:ea typeface="+mn-ea"/>
                <a:cs typeface="Times New Roman"/>
                <a:sym typeface="Times New Roman"/>
              </a:rPr>
              <a:t>User:</a:t>
            </a:r>
            <a:r>
              <a:rPr lang="en-US" sz="1600" dirty="0">
                <a:solidFill>
                  <a:schemeClr val="tx1"/>
                </a:solidFill>
                <a:latin typeface="Times New Roman"/>
                <a:ea typeface="+mn-ea"/>
                <a:cs typeface="Times New Roman"/>
                <a:sym typeface="Times New Roman"/>
              </a:rPr>
              <a:t> "What's the special pizza of the day?"</a:t>
            </a:r>
            <a:endParaRPr lang="en-US" sz="1600">
              <a:solidFill>
                <a:schemeClr val="tx1"/>
              </a:solidFill>
              <a:latin typeface="Times New Roman"/>
              <a:ea typeface="+mn-ea"/>
              <a:cs typeface="Times New Roman"/>
            </a:endParaRPr>
          </a:p>
          <a:p>
            <a:pPr marL="0" lvl="0" indent="-228600" algn="just">
              <a:spcBef>
                <a:spcPts val="0"/>
              </a:spcBef>
              <a:spcAft>
                <a:spcPts val="0"/>
              </a:spcAft>
              <a:buClr>
                <a:schemeClr val="tx2"/>
              </a:buClr>
              <a:buFont typeface="Arial" panose="020B0604020202020204" pitchFamily="34" charset="0"/>
              <a:buChar char="•"/>
            </a:pPr>
            <a:r>
              <a:rPr lang="en-US" sz="1600" b="1" dirty="0">
                <a:solidFill>
                  <a:schemeClr val="tx1"/>
                </a:solidFill>
                <a:latin typeface="Times New Roman"/>
                <a:ea typeface="+mn-ea"/>
                <a:cs typeface="Times New Roman"/>
                <a:sym typeface="Times New Roman"/>
              </a:rPr>
              <a:t>Pizza Bot: </a:t>
            </a:r>
            <a:r>
              <a:rPr lang="en-US" sz="1600" dirty="0">
                <a:solidFill>
                  <a:schemeClr val="tx1"/>
                </a:solidFill>
                <a:latin typeface="Times New Roman"/>
                <a:ea typeface="+mn-ea"/>
                <a:cs typeface="Times New Roman"/>
                <a:sym typeface="Times New Roman"/>
              </a:rPr>
              <a:t>"Our special today is the Supreme Delight with pepperoni, sausage, mushrooms, and bell peppers. Would you like more information or are you interested in trying it?"</a:t>
            </a:r>
            <a:endParaRPr lang="en-US" sz="1600">
              <a:solidFill>
                <a:schemeClr val="tx1"/>
              </a:solidFill>
              <a:latin typeface="Times New Roman"/>
              <a:ea typeface="+mn-ea"/>
              <a:cs typeface="Times New Roman"/>
            </a:endParaRPr>
          </a:p>
          <a:p>
            <a:pPr marL="0" lvl="0" indent="0" algn="just">
              <a:spcBef>
                <a:spcPts val="1333"/>
              </a:spcBef>
              <a:spcAft>
                <a:spcPts val="0"/>
              </a:spcAft>
              <a:buClr>
                <a:schemeClr val="tx2"/>
              </a:buClr>
              <a:buNone/>
            </a:pPr>
            <a:r>
              <a:rPr lang="en-US" sz="1600" b="1" dirty="0">
                <a:solidFill>
                  <a:schemeClr val="tx1"/>
                </a:solidFill>
                <a:latin typeface="Times New Roman"/>
                <a:ea typeface="+mn-ea"/>
                <a:cs typeface="Times New Roman"/>
                <a:sym typeface="Times New Roman"/>
              </a:rPr>
              <a:t>Customization Request:</a:t>
            </a:r>
            <a:endParaRPr lang="en-US" sz="1600" b="1">
              <a:solidFill>
                <a:schemeClr val="tx1"/>
              </a:solidFill>
              <a:latin typeface="Times New Roman"/>
              <a:ea typeface="+mn-ea"/>
              <a:cs typeface="Times New Roman"/>
            </a:endParaRPr>
          </a:p>
          <a:p>
            <a:pPr marL="0" lvl="0" indent="-228600" algn="just">
              <a:spcBef>
                <a:spcPts val="0"/>
              </a:spcBef>
              <a:spcAft>
                <a:spcPts val="0"/>
              </a:spcAft>
              <a:buClr>
                <a:schemeClr val="tx2"/>
              </a:buClr>
              <a:buFont typeface="Arial" panose="020B0604020202020204" pitchFamily="34" charset="0"/>
              <a:buChar char="•"/>
            </a:pPr>
            <a:r>
              <a:rPr lang="en-US" sz="1600" b="1" dirty="0">
                <a:solidFill>
                  <a:schemeClr val="tx1"/>
                </a:solidFill>
                <a:latin typeface="Times New Roman"/>
                <a:ea typeface="+mn-ea"/>
                <a:cs typeface="Times New Roman"/>
                <a:sym typeface="Times New Roman"/>
              </a:rPr>
              <a:t>User: </a:t>
            </a:r>
            <a:r>
              <a:rPr lang="en-US" sz="1600" dirty="0">
                <a:solidFill>
                  <a:schemeClr val="tx1"/>
                </a:solidFill>
                <a:latin typeface="Times New Roman"/>
                <a:ea typeface="+mn-ea"/>
                <a:cs typeface="Times New Roman"/>
                <a:sym typeface="Times New Roman"/>
              </a:rPr>
              <a:t>"I'm allergic to gluten. Can you recommend a gluten-free crust option?"</a:t>
            </a:r>
            <a:endParaRPr lang="en-US" sz="1600">
              <a:solidFill>
                <a:schemeClr val="tx1"/>
              </a:solidFill>
              <a:latin typeface="Times New Roman"/>
              <a:ea typeface="+mn-ea"/>
              <a:cs typeface="Times New Roman"/>
            </a:endParaRPr>
          </a:p>
          <a:p>
            <a:pPr marL="0" lvl="0" indent="-228600" algn="just">
              <a:spcBef>
                <a:spcPts val="0"/>
              </a:spcBef>
              <a:spcAft>
                <a:spcPts val="0"/>
              </a:spcAft>
              <a:buClr>
                <a:schemeClr val="tx2"/>
              </a:buClr>
              <a:buFont typeface="Arial" panose="020B0604020202020204" pitchFamily="34" charset="0"/>
              <a:buChar char="•"/>
            </a:pPr>
            <a:r>
              <a:rPr lang="en-US" sz="1600" b="1" dirty="0">
                <a:solidFill>
                  <a:schemeClr val="tx1"/>
                </a:solidFill>
                <a:latin typeface="Times New Roman"/>
                <a:ea typeface="+mn-ea"/>
                <a:cs typeface="Times New Roman"/>
                <a:sym typeface="Times New Roman"/>
              </a:rPr>
              <a:t>Pizza Bot:</a:t>
            </a:r>
            <a:r>
              <a:rPr lang="en-US" sz="1600" dirty="0">
                <a:solidFill>
                  <a:schemeClr val="tx1"/>
                </a:solidFill>
                <a:latin typeface="Times New Roman"/>
                <a:ea typeface="+mn-ea"/>
                <a:cs typeface="Times New Roman"/>
                <a:sym typeface="Times New Roman"/>
              </a:rPr>
              <a:t> "Certainly! We offer a gluten-free crust option. Would you like to customize your pizza with that crust?"</a:t>
            </a:r>
            <a:endParaRPr lang="en-US" sz="1600">
              <a:solidFill>
                <a:schemeClr val="tx1"/>
              </a:solidFill>
              <a:latin typeface="Times New Roman"/>
              <a:ea typeface="+mn-ea"/>
              <a:cs typeface="Times New Roman"/>
            </a:endParaRPr>
          </a:p>
        </p:txBody>
      </p:sp>
      <p:pic>
        <p:nvPicPr>
          <p:cNvPr id="2" name="Picture 1" descr="A cartoon of a robot on a cellphone&#10;&#10;Description automatically generated">
            <a:extLst>
              <a:ext uri="{FF2B5EF4-FFF2-40B4-BE49-F238E27FC236}">
                <a16:creationId xmlns:a16="http://schemas.microsoft.com/office/drawing/2014/main" id="{7131D33B-68F5-9CD6-83E3-313B51119CDE}"/>
              </a:ext>
            </a:extLst>
          </p:cNvPr>
          <p:cNvPicPr>
            <a:picLocks noChangeAspect="1"/>
          </p:cNvPicPr>
          <p:nvPr/>
        </p:nvPicPr>
        <p:blipFill>
          <a:blip r:embed="rId3"/>
          <a:stretch>
            <a:fillRect/>
          </a:stretch>
        </p:blipFill>
        <p:spPr>
          <a:xfrm>
            <a:off x="7805889" y="1629375"/>
            <a:ext cx="4631965" cy="3925485"/>
          </a:xfrm>
          <a:prstGeom prst="rect">
            <a:avLst/>
          </a:prstGeom>
        </p:spPr>
      </p:pic>
    </p:spTree>
    <p:extLst>
      <p:ext uri="{BB962C8B-B14F-4D97-AF65-F5344CB8AC3E}">
        <p14:creationId xmlns:p14="http://schemas.microsoft.com/office/powerpoint/2010/main" val="245714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93366BB0-BF67-4519-BA41-2F0021F5E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Google Shape;84;p17"/>
          <p:cNvSpPr txBox="1">
            <a:spLocks noGrp="1"/>
          </p:cNvSpPr>
          <p:nvPr>
            <p:ph type="title"/>
          </p:nvPr>
        </p:nvSpPr>
        <p:spPr>
          <a:xfrm>
            <a:off x="3320143" y="489856"/>
            <a:ext cx="7837714" cy="1183425"/>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spcBef>
                <a:spcPct val="0"/>
              </a:spcBef>
              <a:spcAft>
                <a:spcPts val="0"/>
              </a:spcAft>
            </a:pPr>
            <a:r>
              <a:rPr lang="en-US" sz="4000" b="1" kern="1200" dirty="0">
                <a:gradFill>
                  <a:gsLst>
                    <a:gs pos="100000">
                      <a:schemeClr val="tx2"/>
                    </a:gs>
                    <a:gs pos="0">
                      <a:schemeClr val="accent1"/>
                    </a:gs>
                  </a:gsLst>
                  <a:lin ang="0" scaled="1"/>
                </a:gradFill>
                <a:latin typeface="Times New Roman"/>
                <a:ea typeface="+mn-ea"/>
                <a:cs typeface="Angsana New"/>
              </a:rPr>
              <a:t>Mixed Initiative Dialog:</a:t>
            </a:r>
          </a:p>
        </p:txBody>
      </p:sp>
      <p:sp>
        <p:nvSpPr>
          <p:cNvPr id="85" name="Google Shape;85;p17"/>
          <p:cNvSpPr txBox="1">
            <a:spLocks noGrp="1"/>
          </p:cNvSpPr>
          <p:nvPr>
            <p:ph type="body" idx="1"/>
          </p:nvPr>
        </p:nvSpPr>
        <p:spPr>
          <a:xfrm>
            <a:off x="3907973" y="1716129"/>
            <a:ext cx="7892141" cy="4610203"/>
          </a:xfrm>
          <a:prstGeom prst="rect">
            <a:avLst/>
          </a:prstGeom>
        </p:spPr>
        <p:txBody>
          <a:bodyPr spcFirstLastPara="1" vert="horz" wrap="square" lIns="91440" tIns="45720" rIns="91440" bIns="45720" rtlCol="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228600" algn="just">
              <a:spcBef>
                <a:spcPts val="0"/>
              </a:spcBef>
              <a:spcAft>
                <a:spcPts val="600"/>
              </a:spcAft>
              <a:buClr>
                <a:schemeClr val="tx2"/>
              </a:buClr>
              <a:buFont typeface="Arial" panose="020B0604020202020204" pitchFamily="34" charset="0"/>
              <a:buChar char="•"/>
            </a:pPr>
            <a:r>
              <a:rPr lang="en-US" sz="1800" dirty="0">
                <a:solidFill>
                  <a:schemeClr val="tx1"/>
                </a:solidFill>
                <a:latin typeface="Times New Roman"/>
                <a:ea typeface="+mn-ea"/>
                <a:cs typeface="Times New Roman"/>
              </a:rPr>
              <a:t>In a mixed-initiative dialog, the Pizza Bot should proactively engage with users while also responding to user queries. For example:</a:t>
            </a:r>
            <a:endParaRPr lang="en-US" sz="1800" dirty="0">
              <a:solidFill>
                <a:schemeClr val="tx1"/>
              </a:solidFill>
              <a:ea typeface="+mn-ea"/>
            </a:endParaRPr>
          </a:p>
          <a:p>
            <a:pPr marL="0" lvl="0" indent="-228600" algn="just">
              <a:spcBef>
                <a:spcPts val="0"/>
              </a:spcBef>
              <a:spcAft>
                <a:spcPts val="600"/>
              </a:spcAft>
              <a:buClr>
                <a:schemeClr val="tx2"/>
              </a:buClr>
              <a:buFont typeface="Arial" panose="020B0604020202020204" pitchFamily="34" charset="0"/>
              <a:buChar char="•"/>
            </a:pPr>
            <a:r>
              <a:rPr lang="en-US" sz="1800" b="1" dirty="0">
                <a:solidFill>
                  <a:schemeClr val="tx1"/>
                </a:solidFill>
                <a:latin typeface="Times New Roman"/>
                <a:ea typeface="+mn-ea"/>
                <a:cs typeface="Times New Roman"/>
              </a:rPr>
              <a:t>Pizza Bot:</a:t>
            </a:r>
            <a:r>
              <a:rPr lang="en-US" sz="1800" dirty="0">
                <a:solidFill>
                  <a:schemeClr val="tx1"/>
                </a:solidFill>
                <a:latin typeface="Times New Roman"/>
                <a:ea typeface="+mn-ea"/>
                <a:cs typeface="Times New Roman"/>
              </a:rPr>
              <a:t> "Hello! Our special today is the BBQ Chicken Pizza. Would you like to try it, or do you have a specific pizza in mind?"</a:t>
            </a:r>
          </a:p>
          <a:p>
            <a:pPr marL="0" lvl="0" indent="-228600" algn="just">
              <a:spcBef>
                <a:spcPts val="0"/>
              </a:spcBef>
              <a:spcAft>
                <a:spcPts val="600"/>
              </a:spcAft>
              <a:buClr>
                <a:schemeClr val="tx2"/>
              </a:buClr>
              <a:buFont typeface="Arial" panose="020B0604020202020204" pitchFamily="34" charset="0"/>
              <a:buChar char="•"/>
            </a:pPr>
            <a:r>
              <a:rPr lang="en-US" sz="1800" b="1" dirty="0">
                <a:solidFill>
                  <a:schemeClr val="tx1"/>
                </a:solidFill>
                <a:latin typeface="Times New Roman"/>
                <a:ea typeface="+mn-ea"/>
                <a:cs typeface="Times New Roman"/>
              </a:rPr>
              <a:t>User:</a:t>
            </a:r>
            <a:r>
              <a:rPr lang="en-US" sz="1800" dirty="0">
                <a:solidFill>
                  <a:schemeClr val="tx1"/>
                </a:solidFill>
                <a:latin typeface="Times New Roman"/>
                <a:ea typeface="+mn-ea"/>
                <a:cs typeface="Times New Roman"/>
              </a:rPr>
              <a:t> "Tell me about the vegetarian options."</a:t>
            </a:r>
          </a:p>
          <a:p>
            <a:pPr marL="0" lvl="0" indent="-228600" algn="just">
              <a:spcBef>
                <a:spcPts val="0"/>
              </a:spcBef>
              <a:spcAft>
                <a:spcPts val="600"/>
              </a:spcAft>
              <a:buClr>
                <a:schemeClr val="tx2"/>
              </a:buClr>
              <a:buFont typeface="Arial" panose="020B0604020202020204" pitchFamily="34" charset="0"/>
              <a:buChar char="•"/>
            </a:pPr>
            <a:r>
              <a:rPr lang="en-US" sz="1800" b="1" dirty="0">
                <a:solidFill>
                  <a:schemeClr val="tx1"/>
                </a:solidFill>
                <a:latin typeface="Times New Roman"/>
                <a:ea typeface="+mn-ea"/>
                <a:cs typeface="Times New Roman"/>
              </a:rPr>
              <a:t>Pizza Bot: </a:t>
            </a:r>
            <a:r>
              <a:rPr lang="en-US" sz="1800" dirty="0">
                <a:solidFill>
                  <a:schemeClr val="tx1"/>
                </a:solidFill>
                <a:latin typeface="Times New Roman"/>
                <a:ea typeface="+mn-ea"/>
                <a:cs typeface="Times New Roman"/>
              </a:rPr>
              <a:t>"We have a delicious Veggie Supreme with a variety of fresh vegetables. Would you like details on the toppings or have any specific preferences?"</a:t>
            </a:r>
          </a:p>
          <a:p>
            <a:pPr marL="0" lvl="0" indent="-228600" algn="just">
              <a:spcBef>
                <a:spcPts val="0"/>
              </a:spcBef>
              <a:spcAft>
                <a:spcPts val="600"/>
              </a:spcAft>
              <a:buClr>
                <a:schemeClr val="tx2"/>
              </a:buClr>
              <a:buFont typeface="Arial" panose="020B0604020202020204" pitchFamily="34" charset="0"/>
              <a:buChar char="•"/>
            </a:pPr>
            <a:endParaRPr lang="en-US" sz="1800" dirty="0">
              <a:solidFill>
                <a:schemeClr val="tx1"/>
              </a:solidFill>
              <a:latin typeface="Times New Roman"/>
              <a:ea typeface="+mn-ea"/>
              <a:cs typeface="Times New Roman"/>
            </a:endParaRPr>
          </a:p>
          <a:p>
            <a:pPr marL="0" lvl="0" indent="-228600" algn="just">
              <a:spcBef>
                <a:spcPts val="0"/>
              </a:spcBef>
              <a:spcAft>
                <a:spcPts val="600"/>
              </a:spcAft>
              <a:buClr>
                <a:schemeClr val="tx2"/>
              </a:buClr>
              <a:buFont typeface="Arial" panose="020B0604020202020204" pitchFamily="34" charset="0"/>
              <a:buChar char="•"/>
            </a:pPr>
            <a:r>
              <a:rPr lang="en-US" sz="1800" dirty="0">
                <a:solidFill>
                  <a:schemeClr val="tx1"/>
                </a:solidFill>
                <a:latin typeface="Times New Roman"/>
                <a:ea typeface="+mn-ea"/>
                <a:cs typeface="Times New Roman"/>
              </a:rPr>
              <a:t>The mixed-initiative approach ensures a dynamic and user-friendly interaction, where the Pizza Bot can guide users through the ordering process while also responding to their unique requests and preferences.</a:t>
            </a:r>
          </a:p>
        </p:txBody>
      </p:sp>
      <p:pic>
        <p:nvPicPr>
          <p:cNvPr id="89" name="Graphic 88" descr="Error">
            <a:extLst>
              <a:ext uri="{FF2B5EF4-FFF2-40B4-BE49-F238E27FC236}">
                <a16:creationId xmlns:a16="http://schemas.microsoft.com/office/drawing/2014/main" id="{26E75BED-71A7-B263-EBE5-2D30B47FC7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1038" y="1717309"/>
            <a:ext cx="3444816" cy="3444816"/>
          </a:xfrm>
          <a:prstGeom prst="rect">
            <a:avLst/>
          </a:prstGeom>
        </p:spPr>
      </p:pic>
    </p:spTree>
    <p:extLst>
      <p:ext uri="{BB962C8B-B14F-4D97-AF65-F5344CB8AC3E}">
        <p14:creationId xmlns:p14="http://schemas.microsoft.com/office/powerpoint/2010/main" val="2471985890"/>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407</Words>
  <Application>Microsoft Office PowerPoint</Application>
  <PresentationFormat>Widescreen</PresentationFormat>
  <Paragraphs>34</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Aharoni</vt:lpstr>
      <vt:lpstr>Arial</vt:lpstr>
      <vt:lpstr>Avenir Next LT Pro</vt:lpstr>
      <vt:lpstr>Calibri</vt:lpstr>
      <vt:lpstr>Times New Roman</vt:lpstr>
      <vt:lpstr>FadeVTI</vt:lpstr>
      <vt:lpstr>Pizza Assistant</vt:lpstr>
      <vt:lpstr>Domain Study:</vt:lpstr>
      <vt:lpstr>Tasks:</vt:lpstr>
      <vt:lpstr>Related Examples:</vt:lpstr>
      <vt:lpstr>Mixed Initiative Dialog: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Adnan Irshad</cp:lastModifiedBy>
  <cp:revision>180</cp:revision>
  <dcterms:created xsi:type="dcterms:W3CDTF">2023-12-18T04:23:31Z</dcterms:created>
  <dcterms:modified xsi:type="dcterms:W3CDTF">2024-08-22T21:30:54Z</dcterms:modified>
</cp:coreProperties>
</file>