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84" autoAdjust="0"/>
  </p:normalViewPr>
  <p:slideViewPr>
    <p:cSldViewPr snapToGrid="0">
      <p:cViewPr varScale="1">
        <p:scale>
          <a:sx n="78" d="100"/>
          <a:sy n="78" d="100"/>
        </p:scale>
        <p:origin x="11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be95ec2c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be95ec2c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be95ec2c0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be95ec2c0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be95ec2c0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be95ec2c0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be95ec2c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be95ec2c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e95ec2c0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e95ec2c0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be95ec2c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be95ec2c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be95ec2c0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be95ec2c0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be95ec2c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be95ec2c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e95ec2c0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e95ec2c0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e95ec2c0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be95ec2c0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be95ec2c0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be95ec2c0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be95ec2c0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be95ec2c0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Loops and mask residuals in the Cosmic Microwave Background</a:t>
            </a:r>
            <a:endParaRPr sz="3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 b="1"/>
              <a:t>Adnan Jašarević</a:t>
            </a:r>
            <a:endParaRPr sz="1560" b="1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560" b="1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 b="1"/>
              <a:t>Mentors: </a:t>
            </a:r>
            <a:endParaRPr sz="1560" b="1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 b="1"/>
              <a:t>James Creswell </a:t>
            </a:r>
            <a:endParaRPr sz="1560" b="1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 b="1"/>
              <a:t>Amel Duraković</a:t>
            </a:r>
            <a:endParaRPr sz="1560" b="1"/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 b="1"/>
              <a:t> </a:t>
            </a:r>
            <a:endParaRPr sz="156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38" y="152400"/>
            <a:ext cx="808531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0" y="1067465"/>
            <a:ext cx="4405350" cy="294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222" y="1067475"/>
            <a:ext cx="4310027" cy="29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2477850" y="4158900"/>
            <a:ext cx="418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Loop (radius=20 degrees, thickness=2 degrees)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Conclusions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727650" y="23434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Error in EB leakage depends on the size of the mask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There seems to be loop correlation in CMB but not necessarily statistically significant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What comes next?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727650" y="2402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Investigate how masks of different shapes affect the reduction of error in EB leakage.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Implement the same method with many more simulations and with different loop sizes. 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045" y="396825"/>
            <a:ext cx="6087905" cy="37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98425" y="3558775"/>
            <a:ext cx="256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Temperature map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Polarization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01550" y="4565000"/>
            <a:ext cx="184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95" name="Google Shape;95;p14"/>
          <p:cNvSpPr txBox="1"/>
          <p:nvPr/>
        </p:nvSpPr>
        <p:spPr>
          <a:xfrm>
            <a:off x="198425" y="259475"/>
            <a:ext cx="291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Planck (2009-2013)</a:t>
            </a:r>
            <a:endParaRPr sz="1700" b="1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-GB" sz="1700" b="1">
                <a:latin typeface="Lato"/>
                <a:ea typeface="Lato"/>
                <a:cs typeface="Lato"/>
                <a:sym typeface="Lato"/>
              </a:rPr>
              <a:t>Isotropic</a:t>
            </a:r>
            <a:endParaRPr sz="17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625" y="4175175"/>
            <a:ext cx="4983776" cy="9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6120300" y="4105650"/>
            <a:ext cx="793800" cy="3204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Investigation of the statistics of the CMB temperature and polarization</a:t>
            </a:r>
            <a:endParaRPr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727650" y="2780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GB" sz="2100">
                <a:solidFill>
                  <a:srgbClr val="000000"/>
                </a:solidFill>
              </a:rPr>
              <a:t>Effects of masking on polarization and how to remove these effects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GB" sz="2100">
                <a:solidFill>
                  <a:srgbClr val="000000"/>
                </a:solidFill>
              </a:rPr>
              <a:t>The presence of loop correlations in the CMB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583050"/>
            <a:ext cx="4379300" cy="435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8437400" y="2477325"/>
            <a:ext cx="95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48</a:t>
            </a:r>
            <a:endParaRPr sz="1600" b="1"/>
          </a:p>
        </p:txBody>
      </p:sp>
      <p:sp>
        <p:nvSpPr>
          <p:cNvPr id="110" name="Google Shape;110;p16"/>
          <p:cNvSpPr txBox="1"/>
          <p:nvPr/>
        </p:nvSpPr>
        <p:spPr>
          <a:xfrm>
            <a:off x="8273525" y="4764100"/>
            <a:ext cx="149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192</a:t>
            </a:r>
            <a:endParaRPr sz="1600" b="1"/>
          </a:p>
        </p:txBody>
      </p:sp>
      <p:sp>
        <p:nvSpPr>
          <p:cNvPr id="111" name="Google Shape;111;p16"/>
          <p:cNvSpPr txBox="1"/>
          <p:nvPr/>
        </p:nvSpPr>
        <p:spPr>
          <a:xfrm>
            <a:off x="6175800" y="4712400"/>
            <a:ext cx="149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768</a:t>
            </a:r>
            <a:endParaRPr sz="1600" b="1"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36600" y="1258875"/>
            <a:ext cx="3410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latin typeface="Lato"/>
                <a:ea typeface="Lato"/>
                <a:cs typeface="Lato"/>
                <a:sym typeface="Lato"/>
              </a:rPr>
              <a:t>HEALPix</a:t>
            </a:r>
            <a:endParaRPr sz="264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148500" y="2477313"/>
            <a:ext cx="1550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Raleway"/>
                <a:ea typeface="Raleway"/>
                <a:cs typeface="Raleway"/>
                <a:sym typeface="Raleway"/>
              </a:rPr>
              <a:t>12</a:t>
            </a:r>
            <a:endParaRPr sz="1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29850" y="2080650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29850" y="2908425"/>
            <a:ext cx="34107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❏"/>
            </a:pPr>
            <a:r>
              <a:rPr lang="en-GB" sz="1700">
                <a:latin typeface="Lato"/>
                <a:ea typeface="Lato"/>
                <a:cs typeface="Lato"/>
                <a:sym typeface="Lato"/>
              </a:rPr>
              <a:t>From raw data to the spherical projection in 2D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8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1289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HEALPix</a:t>
            </a:r>
            <a:endParaRPr sz="2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452" y="494675"/>
            <a:ext cx="3202775" cy="4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922675" y="2419638"/>
            <a:ext cx="1833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❏"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Healpy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2669213" y="2571638"/>
            <a:ext cx="2004000" cy="13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7"/>
          <p:cNvSpPr txBox="1"/>
          <p:nvPr/>
        </p:nvSpPr>
        <p:spPr>
          <a:xfrm>
            <a:off x="352700" y="3350625"/>
            <a:ext cx="45705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Visualization of healpix maps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Modifying the resolution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Applying the Gaussian smoothing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❏"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Masking the map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75" y="81826"/>
            <a:ext cx="4033524" cy="24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265" y="163626"/>
            <a:ext cx="4033535" cy="24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53550"/>
            <a:ext cx="4033526" cy="24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020" y="2612650"/>
            <a:ext cx="4166043" cy="25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215800" y="0"/>
            <a:ext cx="150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Lato"/>
                <a:ea typeface="Lato"/>
                <a:cs typeface="Lato"/>
                <a:sym typeface="Lato"/>
              </a:rPr>
              <a:t>Galactic mask</a:t>
            </a:r>
            <a:endParaRPr sz="16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 rot="5400000">
            <a:off x="3402125" y="198400"/>
            <a:ext cx="822900" cy="808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9450" y="1341750"/>
            <a:ext cx="1945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E-B leakage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75" y="49225"/>
            <a:ext cx="26850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425" y="-16"/>
            <a:ext cx="2685051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729450" y="631925"/>
            <a:ext cx="2522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latin typeface="Lato"/>
                <a:ea typeface="Lato"/>
                <a:cs typeface="Lato"/>
                <a:sym typeface="Lato"/>
              </a:rPr>
              <a:t>Polarization</a:t>
            </a:r>
            <a:endParaRPr sz="21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75" y="355825"/>
            <a:ext cx="5910525" cy="42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2366000" y="3879675"/>
            <a:ext cx="1587300" cy="529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40">
                <a:latin typeface="Lato"/>
                <a:ea typeface="Lato"/>
                <a:cs typeface="Lato"/>
                <a:sym typeface="Lato"/>
              </a:rPr>
              <a:t>The presence of loop correlation in CMB</a:t>
            </a:r>
            <a:endParaRPr sz="244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494325" y="2397575"/>
            <a:ext cx="5148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1"/>
              <a:t>Actual map of temperature fluctuations</a:t>
            </a:r>
            <a:endParaRPr sz="1800"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1"/>
              <a:t>Defining the loop of exact angular distance and thickness</a:t>
            </a:r>
            <a:endParaRPr sz="1800"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1"/>
              <a:t>Sum all pixels in the loop</a:t>
            </a:r>
            <a:endParaRPr sz="1800" b="1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 b="1"/>
              <a:t>L map</a:t>
            </a:r>
            <a:endParaRPr sz="18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/>
          </a:p>
        </p:txBody>
      </p:sp>
      <p:sp>
        <p:nvSpPr>
          <p:cNvPr id="155" name="Google Shape;155;p21"/>
          <p:cNvSpPr/>
          <p:nvPr/>
        </p:nvSpPr>
        <p:spPr>
          <a:xfrm>
            <a:off x="5804800" y="2130875"/>
            <a:ext cx="2410200" cy="25278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884950" y="3283025"/>
            <a:ext cx="249900" cy="2235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Lato</vt:lpstr>
      <vt:lpstr>Streamline</vt:lpstr>
      <vt:lpstr>Loops and mask residuals in the Cosmic Microwave Background</vt:lpstr>
      <vt:lpstr>PowerPoint Presentation</vt:lpstr>
      <vt:lpstr>Investigation of the statistics of the CMB temperature and polarization</vt:lpstr>
      <vt:lpstr>HEALPix</vt:lpstr>
      <vt:lpstr>HEALPix</vt:lpstr>
      <vt:lpstr>PowerPoint Presentation</vt:lpstr>
      <vt:lpstr>E-B leakage</vt:lpstr>
      <vt:lpstr>PowerPoint Presentation</vt:lpstr>
      <vt:lpstr>The presence of loop correlation in CMB</vt:lpstr>
      <vt:lpstr>PowerPoint Presentation</vt:lpstr>
      <vt:lpstr>PowerPoint Presentation</vt:lpstr>
      <vt:lpstr>Conclusions</vt:lpstr>
      <vt:lpstr>What comes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mask residuals in the Cosmic Microwave Background</dc:title>
  <cp:lastModifiedBy>Adnan Jasarevic</cp:lastModifiedBy>
  <cp:revision>1</cp:revision>
  <dcterms:modified xsi:type="dcterms:W3CDTF">2021-11-21T19:50:29Z</dcterms:modified>
</cp:coreProperties>
</file>