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3"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167673" y="2575408"/>
            <a:ext cx="3516640"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51418" y="189622"/>
            <a:ext cx="387923"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2463242" y="4664179"/>
            <a:ext cx="6677183"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8575623" y="6542"/>
            <a:ext cx="509347"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17524" y="3007512"/>
            <a:ext cx="9141714"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17524" y="3324747"/>
            <a:ext cx="9141714"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140" y="854146"/>
            <a:ext cx="1411106"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286241" y="4544219"/>
            <a:ext cx="1404951"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876300" y="5011047"/>
            <a:ext cx="1122760"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16478" y="4350236"/>
            <a:ext cx="1272587"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183502" y="4572471"/>
            <a:ext cx="1387874"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8344344" y="2895976"/>
            <a:ext cx="772642"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3031996" y="5351894"/>
            <a:ext cx="261938"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1175" y="3533670"/>
            <a:ext cx="9104588"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899456" y="2684219"/>
            <a:ext cx="1616019"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6875516" y="4138361"/>
            <a:ext cx="2267293"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8520313" y="2338535"/>
            <a:ext cx="362814"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010966" y="165020"/>
            <a:ext cx="7020314"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2927497" y="2476917"/>
            <a:ext cx="5187252"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66ECC21-445B-4C27-8FF5-751C4A5AA80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92667"/>
            <a:ext cx="1971675"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592667"/>
            <a:ext cx="5800725"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66ECC21-445B-4C27-8FF5-751C4A5AA80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66ECC21-445B-4C27-8FF5-751C4A5AA80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485900"/>
            <a:ext cx="6858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141810" y="4454034"/>
            <a:ext cx="6858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6ECC21-445B-4C27-8FF5-751C4A5AA80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6429" y="1485900"/>
            <a:ext cx="336042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2877" y="1485900"/>
            <a:ext cx="336042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6ECC21-445B-4C27-8FF5-751C4A5AA805}"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6429" y="1376018"/>
            <a:ext cx="336042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6429" y="2144114"/>
            <a:ext cx="336042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2877" y="1376018"/>
            <a:ext cx="336042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2877" y="2144114"/>
            <a:ext cx="336042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6ECC21-445B-4C27-8FF5-751C4A5AA805}"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EE454-C31A-4BED-80CD-75067F3CB1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6482633" y="3888585"/>
            <a:ext cx="159761"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5085159" y="4191000"/>
            <a:ext cx="405747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94" y="4572001"/>
            <a:ext cx="8561457"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7299178" y="958654"/>
            <a:ext cx="1050614"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8171259" y="1248597"/>
            <a:ext cx="941097"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6815590" y="2736977"/>
            <a:ext cx="679655"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7885509" y="2438401"/>
            <a:ext cx="1113762"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5991045" y="2988646"/>
            <a:ext cx="1829681"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1" y="5181601"/>
            <a:ext cx="8372756"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6893653" y="4800600"/>
            <a:ext cx="2249156"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191" y="3799402"/>
            <a:ext cx="3289808"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276934" y="506292"/>
            <a:ext cx="669674"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8675798" y="452755"/>
            <a:ext cx="408172" cy="350313"/>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17578" y="3048994"/>
            <a:ext cx="291131"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6178" y="828877"/>
            <a:ext cx="4543914" cy="3507549"/>
          </a:xfrm>
        </p:spPr>
        <p:txBody>
          <a:bodyPr anchor="ctr">
            <a:normAutofit/>
          </a:bodyPr>
          <a:lstStyle>
            <a:lvl1pPr algn="ctr">
              <a:defRPr sz="6000"/>
            </a:lvl1pPr>
          </a:lstStyle>
          <a:p>
            <a:r>
              <a:rPr lang="en-US"/>
              <a:t>Click to edit Master title style</a:t>
            </a:r>
            <a:endParaRPr/>
          </a:p>
        </p:txBody>
      </p:sp>
      <p:sp>
        <p:nvSpPr>
          <p:cNvPr id="3" name="Date Placeholder 2"/>
          <p:cNvSpPr>
            <a:spLocks noGrp="1"/>
          </p:cNvSpPr>
          <p:nvPr>
            <p:ph type="dt" sz="half" idx="10"/>
          </p:nvPr>
        </p:nvSpPr>
        <p:spPr/>
        <p:txBody>
          <a:bodyPr/>
          <a:lstStyle/>
          <a:p>
            <a:fld id="{E66ECC21-445B-4C27-8FF5-751C4A5AA805}"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ECC21-445B-4C27-8FF5-751C4A5AA805}"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188720"/>
            <a:ext cx="233172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3360420" y="457200"/>
            <a:ext cx="500634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2960" y="3474720"/>
            <a:ext cx="233172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6ECC21-445B-4C27-8FF5-751C4A5AA805}"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188720"/>
            <a:ext cx="2331720" cy="2286000"/>
          </a:xfrm>
        </p:spPr>
        <p:txBody>
          <a:bodyPr anchor="b">
            <a:normAutofit/>
          </a:bodyPr>
          <a:lstStyle>
            <a:lvl1pPr>
              <a:defRPr sz="3400" b="0"/>
            </a:lvl1pPr>
          </a:lstStyle>
          <a:p>
            <a:r>
              <a:rPr lang="en-US"/>
              <a:t>Click to edit Master title style</a:t>
            </a:r>
            <a:endParaRPr/>
          </a:p>
        </p:txBody>
      </p:sp>
      <p:sp>
        <p:nvSpPr>
          <p:cNvPr id="3" name="Picture Placeholder 2"/>
          <p:cNvSpPr>
            <a:spLocks noGrp="1"/>
          </p:cNvSpPr>
          <p:nvPr>
            <p:ph type="pic" idx="1"/>
          </p:nvPr>
        </p:nvSpPr>
        <p:spPr>
          <a:xfrm>
            <a:off x="3360420" y="457200"/>
            <a:ext cx="500634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22960" y="3474720"/>
            <a:ext cx="233172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6ECC21-445B-4C27-8FF5-751C4A5AA805}"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EE454-C31A-4BED-80CD-75067F3CB1E3}" type="slidenum">
              <a:rPr lang="en-US" smtClean="0"/>
              <a:t>‹#›</a:t>
            </a:fld>
            <a:endParaRPr lang="en-US"/>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6571059" y="5521528"/>
            <a:ext cx="257157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 y="5652179"/>
            <a:ext cx="8561363"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0311" y="5865036"/>
            <a:ext cx="8561363"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8735766" y="947577"/>
            <a:ext cx="319984"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8481696" y="6212029"/>
            <a:ext cx="656603"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1831" y="2873890"/>
            <a:ext cx="447921"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04629" y="-13010"/>
            <a:ext cx="1037180"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515890"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8357436" y="105148"/>
            <a:ext cx="506303"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8086999" y="2958793"/>
            <a:ext cx="77118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143000" y="78910"/>
            <a:ext cx="6850298"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6429" y="1485901"/>
            <a:ext cx="6851142"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800">
                <a:solidFill>
                  <a:schemeClr val="tx1"/>
                </a:solidFill>
              </a:defRPr>
            </a:lvl1pPr>
          </a:lstStyle>
          <a:p>
            <a:fld id="{E66ECC21-445B-4C27-8FF5-751C4A5AA805}" type="datetimeFigureOut">
              <a:rPr lang="en-US" smtClean="0"/>
              <a:t>1/12/2024</a:t>
            </a:fld>
            <a:endParaRPr lang="en-US"/>
          </a:p>
        </p:txBody>
      </p:sp>
      <p:sp>
        <p:nvSpPr>
          <p:cNvPr id="5" name="Footer Placeholder 4"/>
          <p:cNvSpPr>
            <a:spLocks noGrp="1"/>
          </p:cNvSpPr>
          <p:nvPr>
            <p:ph type="ftr" sz="quarter" idx="3"/>
          </p:nvPr>
        </p:nvSpPr>
        <p:spPr>
          <a:xfrm>
            <a:off x="1141809" y="6601968"/>
            <a:ext cx="5233845" cy="237744"/>
          </a:xfrm>
          <a:prstGeom prst="rect">
            <a:avLst/>
          </a:prstGeom>
        </p:spPr>
        <p:txBody>
          <a:bodyPr vert="horz" lIns="91440" tIns="45720" rIns="91440" bIns="45720" rtlCol="0" anchor="ctr"/>
          <a:lstStyle>
            <a:lvl1pPr algn="l">
              <a:defRPr sz="800" cap="none" baseline="0">
                <a:solidFill>
                  <a:schemeClr val="tx1"/>
                </a:solidFill>
              </a:defRPr>
            </a:lvl1pPr>
          </a:lstStyle>
          <a:p>
            <a:endParaRPr lang="en-US"/>
          </a:p>
        </p:txBody>
      </p:sp>
      <p:sp>
        <p:nvSpPr>
          <p:cNvPr id="6" name="Slide Number Placeholder 5"/>
          <p:cNvSpPr>
            <a:spLocks noGrp="1"/>
          </p:cNvSpPr>
          <p:nvPr>
            <p:ph type="sldNum" sz="quarter" idx="4"/>
          </p:nvPr>
        </p:nvSpPr>
        <p:spPr>
          <a:xfrm>
            <a:off x="7517511" y="6601968"/>
            <a:ext cx="480060" cy="237744"/>
          </a:xfrm>
          <a:prstGeom prst="rect">
            <a:avLst/>
          </a:prstGeom>
        </p:spPr>
        <p:txBody>
          <a:bodyPr vert="horz" lIns="91440" tIns="45720" rIns="91440" bIns="45720" rtlCol="0" anchor="ctr"/>
          <a:lstStyle>
            <a:lvl1pPr algn="r">
              <a:defRPr sz="800">
                <a:solidFill>
                  <a:schemeClr val="tx1"/>
                </a:solidFill>
              </a:defRPr>
            </a:lvl1pPr>
          </a:lstStyle>
          <a:p>
            <a:fld id="{457EE454-C31A-4BED-80CD-75067F3CB1E3}" type="slidenum">
              <a:rPr lang="en-US" smtClean="0"/>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0">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unglescout.com/?page_id=2365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unglescout.com/blog/beauty-products-on-amazon/" TargetMode="External"/><Relationship Id="rId2" Type="http://schemas.openxmlformats.org/officeDocument/2006/relationships/hyperlink" Target="https://www.junglescout.com/blog/sell-groceries-on-amazon/" TargetMode="External"/><Relationship Id="rId1" Type="http://schemas.openxmlformats.org/officeDocument/2006/relationships/slideLayout" Target="../slideLayouts/slideLayout2.xml"/><Relationship Id="rId4" Type="http://schemas.openxmlformats.org/officeDocument/2006/relationships/hyperlink" Target="https://www.junglescout.com/blog/how-to-sell-books-on-amaz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unglescout.com/features/sales-analytics/" TargetMode="External"/><Relationship Id="rId2" Type="http://schemas.openxmlformats.org/officeDocument/2006/relationships/hyperlink" Target="https://www.junglescout.com/?page_id=2365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junglescout.com/?p=2718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junglescout.com/?p=2816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unglescout.com/blog/online-arbitrage-guide/" TargetMode="External"/><Relationship Id="rId2" Type="http://schemas.openxmlformats.org/officeDocument/2006/relationships/hyperlink" Target="https://www.junglescout.com/blog/top-online-retailers/" TargetMode="External"/><Relationship Id="rId1" Type="http://schemas.openxmlformats.org/officeDocument/2006/relationships/slideLayout" Target="../slideLayouts/slideLayout2.xml"/><Relationship Id="rId4" Type="http://schemas.openxmlformats.org/officeDocument/2006/relationships/hyperlink" Target="https://www.justice.gov/archives/jm/criminal-resource-manual-1854-copyright-infringement-first-sale-doctrine#:~:text=The%20first%20sale%20doctrine%2C%20codified,interests%20of%20the%20copyright%20own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junglescout.com/?p=1326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unglescout.com/blog/what-is-amazon-fb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Amazon Retail Arbitrage 2023</a:t>
            </a:r>
            <a:br>
              <a:rPr lang="en-US" b="1" dirty="0"/>
            </a:br>
            <a:endParaRPr lang="en-US" dirty="0"/>
          </a:p>
        </p:txBody>
      </p:sp>
      <p:sp>
        <p:nvSpPr>
          <p:cNvPr id="3" name="Subtitle 2"/>
          <p:cNvSpPr>
            <a:spLocks noGrp="1"/>
          </p:cNvSpPr>
          <p:nvPr>
            <p:ph type="subTitle" idx="1"/>
          </p:nvPr>
        </p:nvSpPr>
        <p:spPr/>
        <p:txBody>
          <a:bodyPr>
            <a:normAutofit fontScale="92500" lnSpcReduction="20000"/>
          </a:bodyPr>
          <a:lstStyle/>
          <a:p>
            <a:r>
              <a:rPr lang="en-US" dirty="0"/>
              <a:t>By Adnan </a:t>
            </a:r>
            <a:r>
              <a:rPr lang="en-US" dirty="0" err="1"/>
              <a:t>Majeed</a:t>
            </a:r>
            <a:endParaRPr lang="en-US" dirty="0"/>
          </a:p>
          <a:p>
            <a:r>
              <a:rPr lang="en-US" dirty="0"/>
              <a:t>Instructor computer </a:t>
            </a:r>
            <a:r>
              <a:rPr lang="en-US"/>
              <a:t>learning center</a:t>
            </a:r>
            <a:endParaRPr lang="en-US" dirty="0"/>
          </a:p>
        </p:txBody>
      </p:sp>
    </p:spTree>
    <p:extLst>
      <p:ext uri="{BB962C8B-B14F-4D97-AF65-F5344CB8AC3E}">
        <p14:creationId xmlns:p14="http://schemas.microsoft.com/office/powerpoint/2010/main" val="393459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Jungle Scout </a:t>
            </a:r>
            <a:r>
              <a:rPr lang="en-US" b="1" dirty="0">
                <a:hlinkClick r:id="rId2"/>
              </a:rPr>
              <a:t>Extension</a:t>
            </a:r>
            <a:r>
              <a:rPr lang="en-US" dirty="0"/>
              <a:t> </a:t>
            </a:r>
          </a:p>
        </p:txBody>
      </p:sp>
      <p:sp>
        <p:nvSpPr>
          <p:cNvPr id="3" name="Content Placeholder 2"/>
          <p:cNvSpPr>
            <a:spLocks noGrp="1"/>
          </p:cNvSpPr>
          <p:nvPr>
            <p:ph idx="1"/>
          </p:nvPr>
        </p:nvSpPr>
        <p:spPr/>
        <p:txBody>
          <a:bodyPr/>
          <a:lstStyle/>
          <a:p>
            <a:r>
              <a:rPr lang="en-US" b="1" dirty="0"/>
              <a:t>Jungle Scout </a:t>
            </a:r>
            <a:r>
              <a:rPr lang="en-US" b="1" dirty="0">
                <a:hlinkClick r:id="rId2"/>
              </a:rPr>
              <a:t>Extension</a:t>
            </a:r>
            <a:r>
              <a:rPr lang="en-US" dirty="0"/>
              <a:t> allows you to get a quick snapshot of how well a certain product sells on Amazon at the click of a button. You simply enable the Chrome extension as you’re browsing a listing on Amazon, and you can view price history, sales history, as well as a product’s profitability.</a:t>
            </a:r>
          </a:p>
        </p:txBody>
      </p:sp>
      <p:pic>
        <p:nvPicPr>
          <p:cNvPr id="2050" name="Picture 2" descr="https://www.junglescout.com/wp-content/uploads/2023/01/Screen-Shot-2023-01-23-at-10.57.01-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5196876"/>
            <a:ext cx="6145647" cy="151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4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dirty="0"/>
              <a:t>How to source retail arbitrage products to resell on Amazon</a:t>
            </a:r>
            <a:br>
              <a:rPr lang="en-US" b="1" dirty="0"/>
            </a:br>
            <a:endParaRPr lang="en-US" dirty="0"/>
          </a:p>
        </p:txBody>
      </p:sp>
      <p:sp>
        <p:nvSpPr>
          <p:cNvPr id="3" name="Content Placeholder 2"/>
          <p:cNvSpPr>
            <a:spLocks noGrp="1"/>
          </p:cNvSpPr>
          <p:nvPr>
            <p:ph idx="1"/>
          </p:nvPr>
        </p:nvSpPr>
        <p:spPr>
          <a:xfrm>
            <a:off x="457200" y="1828800"/>
            <a:ext cx="8229600" cy="4525963"/>
          </a:xfrm>
        </p:spPr>
        <p:txBody>
          <a:bodyPr>
            <a:normAutofit fontScale="47500" lnSpcReduction="20000"/>
          </a:bodyPr>
          <a:lstStyle/>
          <a:p>
            <a:r>
              <a:rPr lang="en-US" b="1" dirty="0"/>
              <a:t>Stores to source products to resell on Amazon:</a:t>
            </a:r>
            <a:endParaRPr lang="en-US" dirty="0"/>
          </a:p>
          <a:p>
            <a:r>
              <a:rPr lang="en-US" b="1" dirty="0" err="1"/>
              <a:t>Walmart</a:t>
            </a:r>
            <a:endParaRPr lang="en-US" b="1" dirty="0"/>
          </a:p>
          <a:p>
            <a:r>
              <a:rPr lang="en-US" dirty="0"/>
              <a:t>Target</a:t>
            </a:r>
          </a:p>
          <a:p>
            <a:r>
              <a:rPr lang="en-US" b="1" dirty="0"/>
              <a:t>Kohl’s</a:t>
            </a:r>
          </a:p>
          <a:p>
            <a:r>
              <a:rPr lang="en-US" b="1" dirty="0"/>
              <a:t>Marshalls</a:t>
            </a:r>
          </a:p>
          <a:p>
            <a:r>
              <a:rPr lang="en-US" dirty="0"/>
              <a:t>Ross</a:t>
            </a:r>
          </a:p>
          <a:p>
            <a:r>
              <a:rPr lang="en-US" b="1" dirty="0" err="1"/>
              <a:t>TJ</a:t>
            </a:r>
            <a:r>
              <a:rPr lang="en-US" b="1" dirty="0"/>
              <a:t> Maxx</a:t>
            </a:r>
          </a:p>
          <a:p>
            <a:r>
              <a:rPr lang="en-US" dirty="0" err="1"/>
              <a:t>Homegoods</a:t>
            </a:r>
            <a:endParaRPr lang="en-US" dirty="0"/>
          </a:p>
          <a:p>
            <a:r>
              <a:rPr lang="en-US" dirty="0"/>
              <a:t>Dick’s Sporting Goods</a:t>
            </a:r>
          </a:p>
          <a:p>
            <a:r>
              <a:rPr lang="en-US" dirty="0"/>
              <a:t>Dollar General or other dollar stores</a:t>
            </a:r>
          </a:p>
          <a:p>
            <a:r>
              <a:rPr lang="en-US" dirty="0"/>
              <a:t>CVS/Walgreens/Rite Aid or other convenience stores</a:t>
            </a:r>
          </a:p>
          <a:p>
            <a:r>
              <a:rPr lang="en-US" dirty="0"/>
              <a:t>Burlington</a:t>
            </a:r>
          </a:p>
          <a:p>
            <a:r>
              <a:rPr lang="en-US" dirty="0"/>
              <a:t>Grocery stores</a:t>
            </a:r>
          </a:p>
          <a:p>
            <a:endParaRPr lang="en-US" dirty="0"/>
          </a:p>
        </p:txBody>
      </p:sp>
    </p:spTree>
    <p:extLst>
      <p:ext uri="{BB962C8B-B14F-4D97-AF65-F5344CB8AC3E}">
        <p14:creationId xmlns:p14="http://schemas.microsoft.com/office/powerpoint/2010/main" val="71688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dirty="0"/>
              <a:t>Types of products to resell on Amazon: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he 10 most popular Amazon product categories that arbitrage sellers sell in include:</a:t>
            </a:r>
          </a:p>
          <a:p>
            <a:r>
              <a:rPr lang="en-US" dirty="0"/>
              <a:t>Home &amp; Kitchen: 2547% of arbitrage sellers sell here</a:t>
            </a:r>
          </a:p>
          <a:p>
            <a:r>
              <a:rPr lang="en-US" dirty="0"/>
              <a:t>Cell Phone &amp; Accessories: 18%</a:t>
            </a:r>
          </a:p>
          <a:p>
            <a:r>
              <a:rPr lang="en-US" dirty="0"/>
              <a:t>Electronics: 18%</a:t>
            </a:r>
          </a:p>
          <a:p>
            <a:r>
              <a:rPr lang="en-US" dirty="0"/>
              <a:t>Arts, Crafts &amp; Sewing: 16%</a:t>
            </a:r>
          </a:p>
          <a:p>
            <a:r>
              <a:rPr lang="en-US" dirty="0">
                <a:hlinkClick r:id="rId2"/>
              </a:rPr>
              <a:t>Grocery &amp; Gourmet Food</a:t>
            </a:r>
            <a:r>
              <a:rPr lang="en-US" dirty="0"/>
              <a:t>: 16%</a:t>
            </a:r>
          </a:p>
          <a:p>
            <a:r>
              <a:rPr lang="en-US" dirty="0"/>
              <a:t>Toys &amp; Games: 14%</a:t>
            </a:r>
          </a:p>
          <a:p>
            <a:r>
              <a:rPr lang="en-US" dirty="0"/>
              <a:t>Appliances: 12%</a:t>
            </a:r>
          </a:p>
          <a:p>
            <a:r>
              <a:rPr lang="en-US" dirty="0">
                <a:hlinkClick r:id="rId3"/>
              </a:rPr>
              <a:t>Beauty &amp; Personal Care:</a:t>
            </a:r>
            <a:r>
              <a:rPr lang="en-US" dirty="0"/>
              <a:t> 11%</a:t>
            </a:r>
          </a:p>
          <a:p>
            <a:r>
              <a:rPr lang="en-US" dirty="0">
                <a:hlinkClick r:id="rId4"/>
              </a:rPr>
              <a:t>Books</a:t>
            </a:r>
            <a:r>
              <a:rPr lang="en-US" dirty="0"/>
              <a:t>: 11%</a:t>
            </a:r>
          </a:p>
          <a:p>
            <a:r>
              <a:rPr lang="en-US" dirty="0"/>
              <a:t>Sports &amp; Outdoors: 9%</a:t>
            </a:r>
          </a:p>
          <a:p>
            <a:endParaRPr lang="en-US" dirty="0"/>
          </a:p>
        </p:txBody>
      </p:sp>
    </p:spTree>
    <p:extLst>
      <p:ext uri="{BB962C8B-B14F-4D97-AF65-F5344CB8AC3E}">
        <p14:creationId xmlns:p14="http://schemas.microsoft.com/office/powerpoint/2010/main" val="367152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b="1" dirty="0"/>
              <a:t>Step 1: Go into a retail store and start scanning products</a:t>
            </a:r>
            <a:br>
              <a:rPr lang="en-US" b="1" dirty="0"/>
            </a:br>
            <a:endParaRPr lang="en-US" dirty="0"/>
          </a:p>
        </p:txBody>
      </p:sp>
      <p:sp>
        <p:nvSpPr>
          <p:cNvPr id="3" name="Content Placeholder 2"/>
          <p:cNvSpPr>
            <a:spLocks noGrp="1"/>
          </p:cNvSpPr>
          <p:nvPr>
            <p:ph idx="1"/>
          </p:nvPr>
        </p:nvSpPr>
        <p:spPr/>
        <p:txBody>
          <a:bodyPr>
            <a:normAutofit/>
          </a:bodyPr>
          <a:lstStyle/>
          <a:p>
            <a:r>
              <a:rPr lang="en-US" dirty="0"/>
              <a:t>It may be intimidating and awkward to just walk into a retail store and begin scanning items with your phone, but remember that everyone starts somewhere! </a:t>
            </a:r>
          </a:p>
          <a:p>
            <a:r>
              <a:rPr lang="en-US" dirty="0"/>
              <a:t>Using the Amazon seller app, hit the camera button in the top right corner.</a:t>
            </a:r>
          </a:p>
          <a:p>
            <a:r>
              <a:rPr lang="en-US" dirty="0"/>
              <a:t>This will look just like you are using your camera on your phone. You can use the camera in the app to scan the product packaging and search by image or to scan a barcode.</a:t>
            </a:r>
          </a:p>
          <a:p>
            <a:endParaRPr lang="en-US" dirty="0"/>
          </a:p>
        </p:txBody>
      </p:sp>
    </p:spTree>
    <p:extLst>
      <p:ext uri="{BB962C8B-B14F-4D97-AF65-F5344CB8AC3E}">
        <p14:creationId xmlns:p14="http://schemas.microsoft.com/office/powerpoint/2010/main" val="69457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2: Go through the search results and choose the correct listing</a:t>
            </a:r>
            <a:br>
              <a:rPr lang="en-US" b="1" dirty="0"/>
            </a:br>
            <a:endParaRPr lang="en-US" dirty="0"/>
          </a:p>
        </p:txBody>
      </p:sp>
      <p:sp>
        <p:nvSpPr>
          <p:cNvPr id="3" name="Content Placeholder 2"/>
          <p:cNvSpPr>
            <a:spLocks noGrp="1"/>
          </p:cNvSpPr>
          <p:nvPr>
            <p:ph idx="1"/>
          </p:nvPr>
        </p:nvSpPr>
        <p:spPr/>
        <p:txBody>
          <a:bodyPr/>
          <a:lstStyle/>
          <a:p>
            <a:r>
              <a:rPr lang="en-US" dirty="0"/>
              <a:t>It is not uncommon when scanning products using the Amazon seller app to see multiple results. You’ll notice that many products have either duplicate listings or some listings will be a 2-pack, 3-pack, etc.</a:t>
            </a:r>
          </a:p>
        </p:txBody>
      </p:sp>
    </p:spTree>
    <p:extLst>
      <p:ext uri="{BB962C8B-B14F-4D97-AF65-F5344CB8AC3E}">
        <p14:creationId xmlns:p14="http://schemas.microsoft.com/office/powerpoint/2010/main" val="236743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371600"/>
            <a:ext cx="239115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83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On the first result, you can see right away that it is restricted. If you click on that first option, the next screen will read “You cannot sell this product in new condition.” So now I know to stay away from that listing. </a:t>
            </a:r>
          </a:p>
          <a:p>
            <a:endParaRPr lang="en-US" dirty="0"/>
          </a:p>
          <a:p>
            <a:r>
              <a:rPr lang="en-US" dirty="0"/>
              <a:t>In the second option, I can see the current Buy Box price is $22.45, so I am going to click on that listing.</a:t>
            </a:r>
          </a:p>
        </p:txBody>
      </p:sp>
    </p:spTree>
    <p:extLst>
      <p:ext uri="{BB962C8B-B14F-4D97-AF65-F5344CB8AC3E}">
        <p14:creationId xmlns:p14="http://schemas.microsoft.com/office/powerpoint/2010/main" val="198073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Analyze the data</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93219" y="1485900"/>
            <a:ext cx="2157561"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78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&amp; Details</a:t>
            </a:r>
          </a:p>
        </p:txBody>
      </p:sp>
      <p:sp>
        <p:nvSpPr>
          <p:cNvPr id="3" name="Content Placeholder 2"/>
          <p:cNvSpPr>
            <a:spLocks noGrp="1"/>
          </p:cNvSpPr>
          <p:nvPr>
            <p:ph idx="1"/>
          </p:nvPr>
        </p:nvSpPr>
        <p:spPr/>
        <p:txBody>
          <a:bodyPr>
            <a:normAutofit fontScale="92500" lnSpcReduction="10000"/>
          </a:bodyPr>
          <a:lstStyle/>
          <a:p>
            <a:r>
              <a:rPr lang="en-US" dirty="0"/>
              <a:t>:After looking at the details, we know this listing is for one box of 48 pieces of chalk.</a:t>
            </a:r>
          </a:p>
          <a:p>
            <a:r>
              <a:rPr lang="en-US" dirty="0"/>
              <a:t>Sales Rank: You can see this right under the title as well as in the Features &amp; Details section. The Best Sellers Rank is different for each category on Amazon but a general rule of thumb is to look for products under 100,000 sales rank. The lower the number, the more it sells. So for our example, a sales rank of 1,573 is very good for Office Products. Keep in mind that this number can be misleading as it may indicate a random burst of sales that day. This is why it’s important to use a tool like the Jungle Scout Extension to see if that rank is consistent. You can also check the estimated number of monthly sales based on sales rank for free using the Jungle Scout Sales Estimator.</a:t>
            </a:r>
          </a:p>
        </p:txBody>
      </p:sp>
    </p:spTree>
    <p:extLst>
      <p:ext uri="{BB962C8B-B14F-4D97-AF65-F5344CB8AC3E}">
        <p14:creationId xmlns:p14="http://schemas.microsoft.com/office/powerpoint/2010/main" val="384167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0800" y="2000250"/>
            <a:ext cx="6502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21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Have you been wanting to sell on Amazon but don’t know how to get started or don’t yet have the budget to launch a private label product? One great method to get started is through retail arbitrage. You can start with as little or as much money as you’re comfortable with — you can even do it without stepping foot inside a store! </a:t>
            </a:r>
          </a:p>
        </p:txBody>
      </p:sp>
    </p:spTree>
    <p:extLst>
      <p:ext uri="{BB962C8B-B14F-4D97-AF65-F5344CB8AC3E}">
        <p14:creationId xmlns:p14="http://schemas.microsoft.com/office/powerpoint/2010/main" val="310077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Sellers on the listing: In the second row under “New,” you will see if Amazon is on the listing, the number of FBA sellers, and the total number of sellers, including FBM. I try to avoid all listings that Amazon is on because it doesn’t always share the Buy Box with third-party sellers, which may get you stuck with inventory you cannot sell.</a:t>
            </a:r>
          </a:p>
          <a:p>
            <a:r>
              <a:rPr lang="en-US" dirty="0"/>
              <a:t>There are a lot of FBA sellers on this listing, but with such a low sales rank, this product would still be a good buy as long as it is profitable.</a:t>
            </a:r>
          </a:p>
          <a:p>
            <a:endParaRPr lang="en-US" dirty="0"/>
          </a:p>
          <a:p>
            <a:r>
              <a:rPr lang="en-US" dirty="0"/>
              <a:t>Price and Gross Proceeds: The most important piece of the puzzle: can you now sell the product at a profitable price? If you click on the pricing section, you will be able to input your buy cost and Amazon will break down all of the fees so you can decide whether or not you should buy this product. </a:t>
            </a:r>
          </a:p>
          <a:p>
            <a:r>
              <a:rPr lang="en-US" dirty="0"/>
              <a:t>In the app, input your buy cost and it will automatically show you the potential profit.</a:t>
            </a:r>
          </a:p>
          <a:p>
            <a:endParaRPr lang="en-US" dirty="0"/>
          </a:p>
          <a:p>
            <a:r>
              <a:rPr lang="en-US" dirty="0"/>
              <a:t>For this particular product, I am able to purchase it for $5.74. Based on the current selling price minus FBA fees and buy cost, my profit would be $7.45. That is over a 100% ROI, so I would buy this product!</a:t>
            </a:r>
          </a:p>
        </p:txBody>
      </p:sp>
    </p:spTree>
    <p:extLst>
      <p:ext uri="{BB962C8B-B14F-4D97-AF65-F5344CB8AC3E}">
        <p14:creationId xmlns:p14="http://schemas.microsoft.com/office/powerpoint/2010/main" val="213772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66858" y="1485900"/>
            <a:ext cx="2210283"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84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6850298" cy="1233424"/>
          </a:xfrm>
        </p:spPr>
        <p:txBody>
          <a:bodyPr/>
          <a:lstStyle/>
          <a:p>
            <a:r>
              <a:rPr lang="en-US" dirty="0"/>
              <a:t>What’s the difference between Amazon </a:t>
            </a:r>
            <a:r>
              <a:rPr lang="en-US" dirty="0" err="1"/>
              <a:t>FBA</a:t>
            </a:r>
            <a:r>
              <a:rPr lang="en-US" dirty="0"/>
              <a:t> and </a:t>
            </a:r>
            <a:r>
              <a:rPr lang="en-US" dirty="0" err="1"/>
              <a:t>FBM</a:t>
            </a:r>
            <a:r>
              <a:rPr lang="en-US" dirty="0"/>
              <a:t>?</a:t>
            </a:r>
          </a:p>
        </p:txBody>
      </p:sp>
      <p:sp>
        <p:nvSpPr>
          <p:cNvPr id="3" name="Content Placeholder 2"/>
          <p:cNvSpPr>
            <a:spLocks noGrp="1"/>
          </p:cNvSpPr>
          <p:nvPr>
            <p:ph idx="1"/>
          </p:nvPr>
        </p:nvSpPr>
        <p:spPr>
          <a:xfrm>
            <a:off x="838200" y="2209800"/>
            <a:ext cx="6851142" cy="4152901"/>
          </a:xfrm>
        </p:spPr>
        <p:txBody>
          <a:bodyPr/>
          <a:lstStyle/>
          <a:p>
            <a:r>
              <a:rPr lang="en-US" dirty="0"/>
              <a:t>Fulfillment by Amazon (</a:t>
            </a:r>
            <a:r>
              <a:rPr lang="en-US" dirty="0" err="1"/>
              <a:t>FBA</a:t>
            </a:r>
            <a:r>
              <a:rPr lang="en-US" dirty="0"/>
              <a:t>): A method of selling on Amazon in which a seller (or a seller’s supplier) sends their products directly to Amazon’s warehouses. Amazon then stores the inventory and ships it directly to the customer (often through their 2-day Prime shipping). They also manage customer support.</a:t>
            </a:r>
          </a:p>
          <a:p>
            <a:r>
              <a:rPr lang="en-US" dirty="0"/>
              <a:t>Fulfillment by Merchant (</a:t>
            </a:r>
            <a:r>
              <a:rPr lang="en-US" dirty="0" err="1"/>
              <a:t>FBM</a:t>
            </a:r>
            <a:r>
              <a:rPr lang="en-US" dirty="0"/>
              <a:t>): A method of selling on Amazon in which a seller lists their products on Amazon, but manages all storage, shipping, and customer support themselves (or through another third-party).</a:t>
            </a:r>
          </a:p>
        </p:txBody>
      </p:sp>
    </p:spTree>
    <p:extLst>
      <p:ext uri="{BB962C8B-B14F-4D97-AF65-F5344CB8AC3E}">
        <p14:creationId xmlns:p14="http://schemas.microsoft.com/office/powerpoint/2010/main" val="266590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0"/>
            <a:ext cx="6850298" cy="778934"/>
          </a:xfrm>
        </p:spPr>
        <p:txBody>
          <a:bodyPr>
            <a:normAutofit fontScale="90000"/>
          </a:bodyPr>
          <a:lstStyle/>
          <a:p>
            <a:r>
              <a:rPr lang="en-US" dirty="0"/>
              <a:t>Step 4: Decide how many units to buy</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Your decision about how many units of a product to buy (if there are a lot of them available) is based on your own personal risk tolerance. For the example used above, there were 22 FBA sellers with an estimated 5,000 monthly sales based on the sales rank. To figure out how many units you can potentially sell in a month, divide the number of monthly sales by the number of FBA sellers. </a:t>
            </a:r>
          </a:p>
          <a:p>
            <a:r>
              <a:rPr lang="en-US" dirty="0"/>
              <a:t>5,000/22 = 227</a:t>
            </a:r>
          </a:p>
          <a:p>
            <a:r>
              <a:rPr lang="en-US" dirty="0"/>
              <a:t>This means you could potentially sell more than 200 units of this product per month. Of course, this can vary depending on if new sellers hop onto the listing, if the sales rank drops, or if the Buy Box price decreases.</a:t>
            </a:r>
          </a:p>
          <a:p>
            <a:r>
              <a:rPr lang="en-US" dirty="0"/>
              <a:t>If you are new to retail arbitrage or selling on Amazon in general, I suggest starting with a small amount of units to validate the product. For the above sidewalk chalk example, consider starting with 5 or 10 units and see how it sells. </a:t>
            </a:r>
          </a:p>
          <a:p>
            <a:endParaRPr lang="en-US" dirty="0"/>
          </a:p>
        </p:txBody>
      </p:sp>
    </p:spTree>
    <p:extLst>
      <p:ext uri="{BB962C8B-B14F-4D97-AF65-F5344CB8AC3E}">
        <p14:creationId xmlns:p14="http://schemas.microsoft.com/office/powerpoint/2010/main" val="287742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5: Determine your target ROI/profit margin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What is ROI?</a:t>
            </a:r>
            <a:endParaRPr lang="en-US" b="1" dirty="0"/>
          </a:p>
          <a:p>
            <a:r>
              <a:rPr lang="en-US" dirty="0"/>
              <a:t>Your return on investment, or ROI, is the amount of money you make back that (ideally) exceeds the amount you put into your business venture. </a:t>
            </a:r>
          </a:p>
          <a:p>
            <a:r>
              <a:rPr lang="en-US" dirty="0"/>
              <a:t>For example, if you purchase a product for $10 and your gross proceeds after a sale were $12, your ROI is the difference (profit: $2) divided by your investment, or 20%. </a:t>
            </a:r>
          </a:p>
          <a:p>
            <a:r>
              <a:rPr lang="en-US" dirty="0"/>
              <a:t>Obviously, you want to aim for the highest ROI possible, not only so you make more money per sale, but so there is some wiggle room in case the Buy Box price decreases.</a:t>
            </a:r>
          </a:p>
          <a:p>
            <a:r>
              <a:rPr lang="en-US" dirty="0"/>
              <a:t>The minimum ROI you accept will vary depending on your own preferences. Some sellers are comfortable with making a small ROI (this is subjective, but say 20%) as long as they sell the product within a month, while other sellers want to make at least 50% ROI for it to be worth it</a:t>
            </a:r>
          </a:p>
          <a:p>
            <a:endParaRPr lang="en-US" dirty="0"/>
          </a:p>
        </p:txBody>
      </p:sp>
    </p:spTree>
    <p:extLst>
      <p:ext uri="{BB962C8B-B14F-4D97-AF65-F5344CB8AC3E}">
        <p14:creationId xmlns:p14="http://schemas.microsoft.com/office/powerpoint/2010/main" val="301536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Online arbitrage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Online arbitrage works essentially the same way retail arbitrage does, except you’ll search for products on retailer websites instead of in-store aisles. The best part about online arbitrage is that you can do it without leaving your house! </a:t>
            </a:r>
          </a:p>
          <a:p>
            <a:r>
              <a:rPr lang="en-US" dirty="0"/>
              <a:t>There are a few paid software and tools out there that can help you automatically scan through thousands of products but you can still find profitable products going through ecommerce stores manually. </a:t>
            </a:r>
          </a:p>
          <a:p>
            <a:r>
              <a:rPr lang="en-US" dirty="0"/>
              <a:t>Similar to a retail store, online retailers will have sale and clearance pages with a number of discounted products. This is a good place to start because there’s a good chance the price will be higher on Amazon. This effort can be time-consuming, but worth it if you are consistent and put in some effort. </a:t>
            </a:r>
          </a:p>
          <a:p>
            <a:r>
              <a:rPr lang="en-US" dirty="0"/>
              <a:t>Manually go through each clearance or sale item and search for that same product on Amazon. If the price is higher on Amazon, use </a:t>
            </a:r>
            <a:r>
              <a:rPr lang="en-US" dirty="0">
                <a:hlinkClick r:id="rId2"/>
              </a:rPr>
              <a:t>Jungle Scout’s Extension</a:t>
            </a:r>
            <a:r>
              <a:rPr lang="en-US" dirty="0"/>
              <a:t> to get an estimate on how many times that product sells per month. You can also use Extension to determine the potential profit, show you historical price and </a:t>
            </a:r>
            <a:r>
              <a:rPr lang="en-US" dirty="0">
                <a:hlinkClick r:id="rId3"/>
              </a:rPr>
              <a:t>sales data</a:t>
            </a:r>
            <a:r>
              <a:rPr lang="en-US" dirty="0"/>
              <a:t>, and whether Amazon itself has ever sold that product.</a:t>
            </a:r>
          </a:p>
          <a:p>
            <a:endParaRPr lang="en-US" dirty="0"/>
          </a:p>
        </p:txBody>
      </p:sp>
    </p:spTree>
    <p:extLst>
      <p:ext uri="{BB962C8B-B14F-4D97-AF65-F5344CB8AC3E}">
        <p14:creationId xmlns:p14="http://schemas.microsoft.com/office/powerpoint/2010/main" val="170562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Arbitrage tips: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Follow trends and sell seasonal products</a:t>
            </a:r>
          </a:p>
          <a:p>
            <a:r>
              <a:rPr lang="en-US" dirty="0"/>
              <a:t>While you could go into a store or look around online for products that might be profitable to resell on Amazon, you could also do some research and think ahead for certain types of products you’d like to find. </a:t>
            </a:r>
          </a:p>
          <a:p>
            <a:r>
              <a:rPr lang="en-US" dirty="0"/>
              <a:t>One thing to consider is </a:t>
            </a:r>
            <a:r>
              <a:rPr lang="en-US" dirty="0">
                <a:hlinkClick r:id="rId2"/>
              </a:rPr>
              <a:t>seasonality</a:t>
            </a:r>
            <a:r>
              <a:rPr lang="en-US" dirty="0"/>
              <a:t>. Try to figure out what products are currently or soon-to-be trending or products that sell more during a certain time of year.</a:t>
            </a:r>
          </a:p>
          <a:p>
            <a:r>
              <a:rPr lang="en-US" dirty="0"/>
              <a:t>For example, toys during the holiday season or inflatable pools or floats during the summer are extremely popular (and profitable). Since the demand is so high during those times, supply tends to diminish very quickly in retail stores, which translates into an increased selling price online. </a:t>
            </a:r>
          </a:p>
          <a:p>
            <a:r>
              <a:rPr lang="en-US" dirty="0"/>
              <a:t>During the summer of 2020, you could purchase an inflatable pool at </a:t>
            </a:r>
            <a:r>
              <a:rPr lang="en-US" dirty="0" err="1"/>
              <a:t>Walmart</a:t>
            </a:r>
            <a:r>
              <a:rPr lang="en-US" dirty="0"/>
              <a:t> for $20 and resell it on Amazon for $80. And yes, customers </a:t>
            </a:r>
            <a:r>
              <a:rPr lang="en-US" i="1" dirty="0"/>
              <a:t>will</a:t>
            </a:r>
            <a:r>
              <a:rPr lang="en-US" dirty="0"/>
              <a:t> purchase a product at that much-higher price point if they cannot find it in-store and really want the item. </a:t>
            </a:r>
          </a:p>
          <a:p>
            <a:r>
              <a:rPr lang="en-US" dirty="0"/>
              <a:t>If you stay on top of trends and current events like these, you will be on your way to having a profitable Amazon reselling business. </a:t>
            </a:r>
          </a:p>
          <a:p>
            <a:endParaRPr lang="en-US" dirty="0"/>
          </a:p>
        </p:txBody>
      </p:sp>
    </p:spTree>
    <p:extLst>
      <p:ext uri="{BB962C8B-B14F-4D97-AF65-F5344CB8AC3E}">
        <p14:creationId xmlns:p14="http://schemas.microsoft.com/office/powerpoint/2010/main" val="182011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b="1" dirty="0"/>
              <a:t>Sell discontinued products for massive profits</a:t>
            </a:r>
            <a:br>
              <a:rPr lang="en-US" b="1" dirty="0"/>
            </a:br>
            <a:endParaRPr lang="en-US" dirty="0"/>
          </a:p>
        </p:txBody>
      </p:sp>
      <p:sp>
        <p:nvSpPr>
          <p:cNvPr id="3" name="Content Placeholder 2"/>
          <p:cNvSpPr>
            <a:spLocks noGrp="1"/>
          </p:cNvSpPr>
          <p:nvPr>
            <p:ph idx="1"/>
          </p:nvPr>
        </p:nvSpPr>
        <p:spPr/>
        <p:txBody>
          <a:bodyPr>
            <a:normAutofit/>
          </a:bodyPr>
          <a:lstStyle/>
          <a:p>
            <a:r>
              <a:rPr lang="en-US" dirty="0"/>
              <a:t>Has there ever been a product that you absolutely loved but then for whatever reason, the brand decided to discontinue it? We’ve all been there, and we know we’d pay a premium to get those products back. Some consumers are willing to pay extraordinary amounts of money for products that are seemingly impossible to find. </a:t>
            </a:r>
          </a:p>
          <a:p>
            <a:r>
              <a:rPr lang="en-US" dirty="0"/>
              <a:t>You may be thinking, if a product is discontinued, then how can I still find it in-store? Some discontinued products are still circulating in the market and will randomly pop up in retail stores, discount stores, grocery stores, etc. It is just up to you to be in the right place at the right time.</a:t>
            </a:r>
          </a:p>
          <a:p>
            <a:endParaRPr lang="en-US" dirty="0"/>
          </a:p>
        </p:txBody>
      </p:sp>
    </p:spTree>
    <p:extLst>
      <p:ext uri="{BB962C8B-B14F-4D97-AF65-F5344CB8AC3E}">
        <p14:creationId xmlns:p14="http://schemas.microsoft.com/office/powerpoint/2010/main" val="104051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Tips on finding discounted products:</a:t>
            </a:r>
          </a:p>
        </p:txBody>
      </p:sp>
      <p:sp>
        <p:nvSpPr>
          <p:cNvPr id="3" name="Content Placeholder 2"/>
          <p:cNvSpPr>
            <a:spLocks noGrp="1"/>
          </p:cNvSpPr>
          <p:nvPr>
            <p:ph idx="1"/>
          </p:nvPr>
        </p:nvSpPr>
        <p:spPr/>
        <p:txBody>
          <a:bodyPr>
            <a:normAutofit fontScale="92500" lnSpcReduction="20000"/>
          </a:bodyPr>
          <a:lstStyle/>
          <a:p>
            <a:r>
              <a:rPr lang="en-US" b="1" dirty="0"/>
              <a:t>Shop in local stores</a:t>
            </a:r>
            <a:r>
              <a:rPr lang="en-US" dirty="0"/>
              <a:t>, not a big box retailer such as </a:t>
            </a:r>
            <a:r>
              <a:rPr lang="en-US" dirty="0" err="1"/>
              <a:t>Walmart</a:t>
            </a:r>
            <a:r>
              <a:rPr lang="en-US" dirty="0"/>
              <a:t>. A “mom-and-pop” shop is more likely to carry these random, discontinued items.</a:t>
            </a:r>
          </a:p>
          <a:p>
            <a:r>
              <a:rPr lang="en-US" b="1" dirty="0"/>
              <a:t>Looks for items that just look old</a:t>
            </a:r>
            <a:r>
              <a:rPr lang="en-US" dirty="0"/>
              <a:t>. I know that sounds odd, but you may spot some products with labels that look outdated, faded, or even dusty. </a:t>
            </a:r>
          </a:p>
          <a:p>
            <a:r>
              <a:rPr lang="en-US" b="1" dirty="0"/>
              <a:t>Look for items labeled “refills.”</a:t>
            </a:r>
            <a:r>
              <a:rPr lang="en-US" dirty="0"/>
              <a:t> There are lots of products in the cleaning category that require refill packs to continue using the product. For whatever reason, lots of the refills become discontinued, but people still really love using them. </a:t>
            </a:r>
          </a:p>
          <a:p>
            <a:r>
              <a:rPr lang="en-US" b="1" dirty="0"/>
              <a:t>Go on eBay and search for “discontinued.”</a:t>
            </a:r>
            <a:r>
              <a:rPr lang="en-US" dirty="0"/>
              <a:t> Then filter by sold listings only. This will show you all of the products labeled “discontinued” that have recently </a:t>
            </a:r>
            <a:r>
              <a:rPr lang="en-US" dirty="0">
                <a:hlinkClick r:id="rId2"/>
              </a:rPr>
              <a:t>sold on eBay</a:t>
            </a:r>
            <a:r>
              <a:rPr lang="en-US" dirty="0"/>
              <a:t>.</a:t>
            </a:r>
          </a:p>
          <a:p>
            <a:endParaRPr lang="en-US" dirty="0"/>
          </a:p>
        </p:txBody>
      </p:sp>
    </p:spTree>
    <p:extLst>
      <p:ext uri="{BB962C8B-B14F-4D97-AF65-F5344CB8AC3E}">
        <p14:creationId xmlns:p14="http://schemas.microsoft.com/office/powerpoint/2010/main" val="19920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SC Johnson One Step No Buff Wax Fine Wood Floor Care 22 </a:t>
            </a:r>
            <a:r>
              <a:rPr lang="en-US" dirty="0" err="1"/>
              <a:t>Fl</a:t>
            </a:r>
            <a:r>
              <a:rPr lang="en-US" dirty="0"/>
              <a:t> Oz</a:t>
            </a:r>
          </a:p>
          <a:p>
            <a:r>
              <a:rPr lang="en-US" dirty="0"/>
              <a:t>Find it at hardware stores, mom-and-pop grocery stores, and garage sales.</a:t>
            </a:r>
          </a:p>
          <a:p>
            <a:r>
              <a:rPr lang="en-US" dirty="0"/>
              <a:t>Off! Repellent Mosquito Lamp Refills  </a:t>
            </a:r>
          </a:p>
          <a:p>
            <a:r>
              <a:rPr lang="en-US" dirty="0"/>
              <a:t>Find it at hardware stores, grocery stores, discount stores, and liquidation stores.</a:t>
            </a:r>
          </a:p>
          <a:p>
            <a:r>
              <a:rPr lang="en-US" dirty="0"/>
              <a:t>McCormick Total Seasoning for Chicken and Fish</a:t>
            </a:r>
          </a:p>
          <a:p>
            <a:r>
              <a:rPr lang="en-US" dirty="0"/>
              <a:t>Find it at large and mom-and-pop grocery stores.</a:t>
            </a:r>
          </a:p>
        </p:txBody>
      </p:sp>
    </p:spTree>
    <p:extLst>
      <p:ext uri="{BB962C8B-B14F-4D97-AF65-F5344CB8AC3E}">
        <p14:creationId xmlns:p14="http://schemas.microsoft.com/office/powerpoint/2010/main" val="330331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retail arbitrage?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Arbitrage is the practice of taking advantage of a price difference between two or more markets, or, in other words, reselling.</a:t>
            </a:r>
          </a:p>
          <a:p>
            <a:r>
              <a:rPr lang="en-US" dirty="0"/>
              <a:t>In this case, retail arbitrage is the process of buying discounted products through </a:t>
            </a:r>
            <a:r>
              <a:rPr lang="en-US" dirty="0">
                <a:hlinkClick r:id="rId2"/>
              </a:rPr>
              <a:t>retailers</a:t>
            </a:r>
            <a:r>
              <a:rPr lang="en-US" dirty="0"/>
              <a:t> (including online retailers) to sell on Amazon. </a:t>
            </a:r>
          </a:p>
          <a:p>
            <a:r>
              <a:rPr lang="en-US" dirty="0"/>
              <a:t>An example of this would be finding a product at </a:t>
            </a:r>
            <a:r>
              <a:rPr lang="en-US" dirty="0" err="1"/>
              <a:t>Walmart</a:t>
            </a:r>
            <a:r>
              <a:rPr lang="en-US" dirty="0"/>
              <a:t> that sells for $5, purchasing that product, and then reselling it on Amazon for $20. Pretty cool, right?</a:t>
            </a:r>
          </a:p>
          <a:p>
            <a:r>
              <a:rPr lang="en-US" dirty="0"/>
              <a:t>Some sellers also buy products they find online, which is known as </a:t>
            </a:r>
            <a:r>
              <a:rPr lang="en-US" dirty="0">
                <a:hlinkClick r:id="rId3"/>
              </a:rPr>
              <a:t>online arbitrage</a:t>
            </a:r>
            <a:r>
              <a:rPr lang="en-US" dirty="0"/>
              <a:t>, and the process is the same: buy low, sell high (on Amazon).</a:t>
            </a:r>
          </a:p>
          <a:p>
            <a:r>
              <a:rPr lang="en-US" dirty="0"/>
              <a:t>You may be asking yourself, “is retail arbitrage legal?” Fortunately, it is. According to the </a:t>
            </a:r>
            <a:r>
              <a:rPr lang="en-US" dirty="0">
                <a:hlinkClick r:id="rId4"/>
              </a:rPr>
              <a:t>first-sale doctrine</a:t>
            </a:r>
            <a:r>
              <a:rPr lang="en-US" dirty="0"/>
              <a:t>, once you purchase a product legally, you then have the right to resell that product, as long as it is sold in an unchanged condition. So if you buy and sell it as new, the product </a:t>
            </a:r>
            <a:r>
              <a:rPr lang="en-US" i="1" dirty="0"/>
              <a:t>must</a:t>
            </a:r>
            <a:r>
              <a:rPr lang="en-US" dirty="0"/>
              <a:t> be sold in new condition. </a:t>
            </a:r>
          </a:p>
          <a:p>
            <a:endParaRPr lang="en-US" dirty="0"/>
          </a:p>
        </p:txBody>
      </p:sp>
    </p:spTree>
    <p:extLst>
      <p:ext uri="{BB962C8B-B14F-4D97-AF65-F5344CB8AC3E}">
        <p14:creationId xmlns:p14="http://schemas.microsoft.com/office/powerpoint/2010/main" val="19545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additional tips and strategies when doing arbitrage:</a:t>
            </a:r>
          </a:p>
        </p:txBody>
      </p:sp>
      <p:sp>
        <p:nvSpPr>
          <p:cNvPr id="3" name="Content Placeholder 2"/>
          <p:cNvSpPr>
            <a:spLocks noGrp="1"/>
          </p:cNvSpPr>
          <p:nvPr>
            <p:ph idx="1"/>
          </p:nvPr>
        </p:nvSpPr>
        <p:spPr/>
        <p:txBody>
          <a:bodyPr>
            <a:normAutofit fontScale="70000" lnSpcReduction="20000"/>
          </a:bodyPr>
          <a:lstStyle/>
          <a:p>
            <a:r>
              <a:rPr lang="en-US" b="1" dirty="0"/>
              <a:t>Be patient</a:t>
            </a:r>
            <a:r>
              <a:rPr lang="en-US" dirty="0"/>
              <a:t>. Going into retail stores and scanning item after item can become very exhausting. It also becomes frustrating when you aren’t finding any profitable products. Just keep going! Eventually, you will find products that will make you money on Amazon.</a:t>
            </a:r>
          </a:p>
          <a:p>
            <a:r>
              <a:rPr lang="en-US" b="1" dirty="0"/>
              <a:t>Base your buying decisions on data</a:t>
            </a:r>
            <a:r>
              <a:rPr lang="en-US" dirty="0"/>
              <a:t> you see in the Amazon seller app and the Jungle Scout Extension. You don’t want to buy something that you won’t be able to sell.</a:t>
            </a:r>
          </a:p>
          <a:p>
            <a:r>
              <a:rPr lang="en-US" b="1" dirty="0"/>
              <a:t>Prices can change in an instant</a:t>
            </a:r>
            <a:r>
              <a:rPr lang="en-US" dirty="0"/>
              <a:t> if another seller “tanks the price.” Meaning the product you purchase may not be profitable anymore. This is why you need to check price history as well.</a:t>
            </a:r>
          </a:p>
          <a:p>
            <a:r>
              <a:rPr lang="en-US" b="1" dirty="0"/>
              <a:t>Start small</a:t>
            </a:r>
            <a:r>
              <a:rPr lang="en-US" dirty="0"/>
              <a:t> to get used to the process. Before going all-in and spending tons of money on products to resell on Amazon, start with a small quantity so you can get a better understanding of sourcing, listing, shipping, pricing, and more. </a:t>
            </a:r>
          </a:p>
          <a:p>
            <a:endParaRPr lang="en-US" dirty="0"/>
          </a:p>
        </p:txBody>
      </p:sp>
    </p:spTree>
    <p:extLst>
      <p:ext uri="{BB962C8B-B14F-4D97-AF65-F5344CB8AC3E}">
        <p14:creationId xmlns:p14="http://schemas.microsoft.com/office/powerpoint/2010/main" val="213701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list your arbitrage products on Amazon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next step in reselling products on Amazon is how to actually list your product for sale. Since this is not a private label product, you will not be creating a brand new listing. You are simply going to find the current listing you want to sell on and add that ASIN to your catalog in Seller Central.</a:t>
            </a:r>
          </a:p>
          <a:p>
            <a:r>
              <a:rPr lang="en-US" dirty="0"/>
              <a:t>This means that, unlike private label where you will be the only seller of your product, you will end up sharing the </a:t>
            </a:r>
            <a:r>
              <a:rPr lang="en-US" dirty="0">
                <a:hlinkClick r:id="rId2"/>
              </a:rPr>
              <a:t>buy box</a:t>
            </a:r>
            <a:r>
              <a:rPr lang="en-US" dirty="0"/>
              <a:t> with multiple sellers. If you find a product that sells roughly 300x a month, know that you will not receive all 300 of those sales if there are other sellers on the listing. </a:t>
            </a:r>
          </a:p>
          <a:p>
            <a:r>
              <a:rPr lang="en-US" dirty="0"/>
              <a:t>There are a couple of ways you can do this, so let’s walk through each one. </a:t>
            </a:r>
          </a:p>
          <a:p>
            <a:endParaRPr lang="en-US" dirty="0"/>
          </a:p>
        </p:txBody>
      </p:sp>
    </p:spTree>
    <p:extLst>
      <p:ext uri="{BB962C8B-B14F-4D97-AF65-F5344CB8AC3E}">
        <p14:creationId xmlns:p14="http://schemas.microsoft.com/office/powerpoint/2010/main" val="19213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Option 1: List the product from the Amazon seller app</a:t>
            </a:r>
            <a:br>
              <a:rPr lang="en-US" b="1" dirty="0"/>
            </a:br>
            <a:endParaRPr lang="en-US" dirty="0"/>
          </a:p>
        </p:txBody>
      </p:sp>
      <p:sp>
        <p:nvSpPr>
          <p:cNvPr id="3" name="Content Placeholder 2"/>
          <p:cNvSpPr>
            <a:spLocks noGrp="1"/>
          </p:cNvSpPr>
          <p:nvPr>
            <p:ph idx="1"/>
          </p:nvPr>
        </p:nvSpPr>
        <p:spPr/>
        <p:txBody>
          <a:bodyPr/>
          <a:lstStyle/>
          <a:p>
            <a:r>
              <a:rPr lang="en-US" dirty="0"/>
              <a:t>After you scan a product in the seller app, you have the option to list the product as Fulfilled by Merchant (FBM) or </a:t>
            </a:r>
            <a:r>
              <a:rPr lang="en-US" dirty="0">
                <a:hlinkClick r:id="rId2"/>
              </a:rPr>
              <a:t>Fulfilled by Amazon</a:t>
            </a:r>
            <a:r>
              <a:rPr lang="en-US" dirty="0"/>
              <a:t> (FBA). If listing as FBM, you can choose to add in your available inventory in the app so your offer will immediately be available for sale.</a:t>
            </a:r>
          </a:p>
        </p:txBody>
      </p:sp>
    </p:spTree>
    <p:extLst>
      <p:ext uri="{BB962C8B-B14F-4D97-AF65-F5344CB8AC3E}">
        <p14:creationId xmlns:p14="http://schemas.microsoft.com/office/powerpoint/2010/main" val="234071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476997" y="1485900"/>
            <a:ext cx="219000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25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the bottom right-hand corner, click “List.” You will see condition, price, SKU, and fulfillment channel.</a:t>
            </a:r>
          </a:p>
          <a:p>
            <a:endParaRPr lang="en-US" dirty="0"/>
          </a:p>
          <a:p>
            <a:r>
              <a:rPr lang="en-US" dirty="0"/>
              <a:t>For condition choose “New.”</a:t>
            </a:r>
          </a:p>
          <a:p>
            <a:endParaRPr lang="en-US" dirty="0"/>
          </a:p>
          <a:p>
            <a:r>
              <a:rPr lang="en-US" dirty="0"/>
              <a:t>The pricing section can get tricky so please pay attention to this part. Amazon will have the option to “Match Low Price.” This may sound like what you want to do but do not choose this option without checking the FBA prices first.</a:t>
            </a:r>
          </a:p>
        </p:txBody>
      </p:sp>
    </p:spTree>
    <p:extLst>
      <p:ext uri="{BB962C8B-B14F-4D97-AF65-F5344CB8AC3E}">
        <p14:creationId xmlns:p14="http://schemas.microsoft.com/office/powerpoint/2010/main" val="23838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67125" y="1600200"/>
            <a:ext cx="18097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05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Amazon is showing me the lowest price for New is $6.72. If we choose this price, the product would not be profitable. </a:t>
            </a:r>
          </a:p>
          <a:p>
            <a:endParaRPr lang="en-US" dirty="0"/>
          </a:p>
          <a:p>
            <a:r>
              <a:rPr lang="en-US" dirty="0"/>
              <a:t>However, that is the lowest price for an FBM offer, not an FBA offer. If you look back at the pricing section, you will see the lowest FBA price is $22.39. That is the lowest price you want to list at. If you go lower, you will be the seller that tanks the price and ruins the profitability.</a:t>
            </a:r>
          </a:p>
          <a:p>
            <a:endParaRPr lang="en-US" dirty="0"/>
          </a:p>
          <a:p>
            <a:r>
              <a:rPr lang="en-US" dirty="0"/>
              <a:t>I usually set my price a couple of dollars higher than the current Buy Box price. You can always adjust when your inventory arrives at an FBA warehouse and is ready to sell.</a:t>
            </a:r>
          </a:p>
        </p:txBody>
      </p:sp>
    </p:spTree>
    <p:extLst>
      <p:ext uri="{BB962C8B-B14F-4D97-AF65-F5344CB8AC3E}">
        <p14:creationId xmlns:p14="http://schemas.microsoft.com/office/powerpoint/2010/main" val="247304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Option 2: List in seller central on your desktop/laptop</a:t>
            </a:r>
            <a:br>
              <a:rPr lang="en-US" b="1" dirty="0"/>
            </a:br>
            <a:endParaRPr lang="en-US" dirty="0"/>
          </a:p>
        </p:txBody>
      </p:sp>
      <p:sp>
        <p:nvSpPr>
          <p:cNvPr id="3" name="Content Placeholder 2"/>
          <p:cNvSpPr>
            <a:spLocks noGrp="1"/>
          </p:cNvSpPr>
          <p:nvPr>
            <p:ph idx="1"/>
          </p:nvPr>
        </p:nvSpPr>
        <p:spPr/>
        <p:txBody>
          <a:bodyPr/>
          <a:lstStyle/>
          <a:p>
            <a:r>
              <a:rPr lang="en-US" dirty="0"/>
              <a:t>This is the easier way to list your retail arbitrage products on Amazon. </a:t>
            </a:r>
          </a:p>
          <a:p>
            <a:endParaRPr lang="en-US" dirty="0"/>
          </a:p>
          <a:p>
            <a:r>
              <a:rPr lang="en-US" dirty="0"/>
              <a:t>First, I will find the exact listing I want to sell on. Once you do that, copy the ASIN and paste it into Seller Central.</a:t>
            </a:r>
          </a:p>
        </p:txBody>
      </p:sp>
    </p:spTree>
    <p:extLst>
      <p:ext uri="{BB962C8B-B14F-4D97-AF65-F5344CB8AC3E}">
        <p14:creationId xmlns:p14="http://schemas.microsoft.com/office/powerpoint/2010/main" val="267800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0800" y="1870075"/>
            <a:ext cx="65024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83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3170" y="1485900"/>
            <a:ext cx="6337659"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56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retail arbitrage compare to other business models on Amazon?</a:t>
            </a:r>
          </a:p>
        </p:txBody>
      </p:sp>
      <p:sp>
        <p:nvSpPr>
          <p:cNvPr id="3" name="Content Placeholder 2"/>
          <p:cNvSpPr>
            <a:spLocks noGrp="1"/>
          </p:cNvSpPr>
          <p:nvPr>
            <p:ph idx="1"/>
          </p:nvPr>
        </p:nvSpPr>
        <p:spPr/>
        <p:txBody>
          <a:bodyPr>
            <a:normAutofit fontScale="77500" lnSpcReduction="20000"/>
          </a:bodyPr>
          <a:lstStyle/>
          <a:p>
            <a:r>
              <a:rPr lang="en-US" dirty="0"/>
              <a:t>Private label is when you create your own product label/brand, generally by modifying an existing product in the market. For example, you can create a higher quality garlic press than one already selling on Amazon, reproduce it from a manufacturer, and add your logo to it. It’s the most common method of selling on Amazon and can be incredibly profitable, but most sellers need some capital to get started.</a:t>
            </a:r>
          </a:p>
          <a:p>
            <a:r>
              <a:rPr lang="en-US" dirty="0"/>
              <a:t>Wholesale is when you buy products in bulk directly from a brand or from distributors with extra stock to sell on Amazon, which also requires start-up money. This does not involve ordering products from retail stores. Wholesale is a more sustainable business model as you can replace orders every month and you are an authorized reseller, meaning you don’t have to worry so much about inauthentic claims. </a:t>
            </a:r>
          </a:p>
          <a:p>
            <a:r>
              <a:rPr lang="en-US" dirty="0" err="1"/>
              <a:t>Dropshipping</a:t>
            </a:r>
            <a:r>
              <a:rPr lang="en-US" dirty="0"/>
              <a:t> is when you buy products directly from a manufacturer who fulfills the order and ships directly to the customer.</a:t>
            </a:r>
          </a:p>
          <a:p>
            <a:r>
              <a:rPr lang="en-US" dirty="0"/>
              <a:t>Handmade is the process by which you create or craft your own products to sell on Amazon.</a:t>
            </a:r>
          </a:p>
        </p:txBody>
      </p:sp>
    </p:spTree>
    <p:extLst>
      <p:ext uri="{BB962C8B-B14F-4D97-AF65-F5344CB8AC3E}">
        <p14:creationId xmlns:p14="http://schemas.microsoft.com/office/powerpoint/2010/main" val="375249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6954" y="1485900"/>
            <a:ext cx="5670092"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95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your FBA shipment</a:t>
            </a:r>
          </a:p>
        </p:txBody>
      </p:sp>
      <p:sp>
        <p:nvSpPr>
          <p:cNvPr id="3" name="Content Placeholder 2"/>
          <p:cNvSpPr>
            <a:spLocks noGrp="1"/>
          </p:cNvSpPr>
          <p:nvPr>
            <p:ph idx="1"/>
          </p:nvPr>
        </p:nvSpPr>
        <p:spPr/>
        <p:txBody>
          <a:bodyPr>
            <a:normAutofit lnSpcReduction="10000"/>
          </a:bodyPr>
          <a:lstStyle/>
          <a:p>
            <a:r>
              <a:rPr lang="en-US" dirty="0"/>
              <a:t>Now that you purchased inventory and added the listing within seller central, it is time to send in your inventory! You are one step closer to reselling products on Amazon.</a:t>
            </a:r>
          </a:p>
          <a:p>
            <a:endParaRPr lang="en-US" dirty="0"/>
          </a:p>
          <a:p>
            <a:r>
              <a:rPr lang="en-US" dirty="0"/>
              <a:t>Step 1: Find your product in Manage Inventory</a:t>
            </a:r>
          </a:p>
          <a:p>
            <a:r>
              <a:rPr lang="en-US" dirty="0"/>
              <a:t>On the far right, you will see “Edit” and a drop-down menu. Click the drop-down arrow and choose “Send/Replenish Inventory.”</a:t>
            </a:r>
          </a:p>
        </p:txBody>
      </p:sp>
    </p:spTree>
    <p:extLst>
      <p:ext uri="{BB962C8B-B14F-4D97-AF65-F5344CB8AC3E}">
        <p14:creationId xmlns:p14="http://schemas.microsoft.com/office/powerpoint/2010/main" val="22918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3" y="1076325"/>
            <a:ext cx="292417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27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2: Choose inventory to send</a:t>
            </a:r>
            <a:br>
              <a:rPr lang="en-US" b="1" dirty="0"/>
            </a:br>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0800" y="2565400"/>
            <a:ext cx="65024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26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3: Confirm shipping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section you will set your ship date, shipping mode (between “small parcel” or “less than truckload” you will choose small parcel), and then confirm the inbound shipping price. Since you added in the weight and dimensions in the previous section, there is not much else to do here.</a:t>
            </a:r>
          </a:p>
          <a:p>
            <a:r>
              <a:rPr lang="en-US" dirty="0"/>
              <a:t>When using Amazon’s partnered carrier (UPS), you will receive extremely low shipping rates. For this example, my 15 pound shipment will only cost $8.69 to ship into FBA.</a:t>
            </a:r>
          </a:p>
          <a:p>
            <a:endParaRPr lang="en-US" dirty="0"/>
          </a:p>
        </p:txBody>
      </p:sp>
    </p:spTree>
    <p:extLst>
      <p:ext uri="{BB962C8B-B14F-4D97-AF65-F5344CB8AC3E}">
        <p14:creationId xmlns:p14="http://schemas.microsoft.com/office/powerpoint/2010/main" val="148801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0800" y="1917700"/>
            <a:ext cx="650240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9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4: Print FBA labels</a:t>
            </a:r>
            <a:r>
              <a:rPr lang="en-US" dirty="0"/>
              <a:t>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Now that your shipment is confirmed, all you need to do is print your FBA label and affix it to your box. You will see two barcodes on the label. Make sure both of the labels are visible on the outside of your box. The first is the UPS label and the second is how Amazon will identify who the shipment is from and what is in your box. </a:t>
            </a:r>
          </a:p>
          <a:p>
            <a:endParaRPr lang="en-US" dirty="0"/>
          </a:p>
          <a:p>
            <a:r>
              <a:rPr lang="en-US" dirty="0"/>
              <a:t>You can find our in-depth guide to creating FBA shipments here.</a:t>
            </a:r>
          </a:p>
        </p:txBody>
      </p:sp>
    </p:spTree>
    <p:extLst>
      <p:ext uri="{BB962C8B-B14F-4D97-AF65-F5344CB8AC3E}">
        <p14:creationId xmlns:p14="http://schemas.microsoft.com/office/powerpoint/2010/main" val="69766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Monitor sales and repeat!</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Using the Amazon seller app, you will be able to monitor your daily sales, manage orders, as well as adjust pricing if needed. If you see your products are beginning to sell really well, work on finding more inventory so you can continue making sales. </a:t>
            </a:r>
          </a:p>
          <a:p>
            <a:r>
              <a:rPr lang="en-US" dirty="0"/>
              <a:t>If your products are not selling as well as you thought, make some pricing adjustments to drive more sales. Remember, format your SKU so you always know what you paid for it!</a:t>
            </a:r>
          </a:p>
          <a:p>
            <a:r>
              <a:rPr lang="en-US" dirty="0"/>
              <a:t>The key to success in a reselling business is to constantly be hustling and looking for new products. If you enjoy the hustle and going from store to store, then retail arbitrage may be the right business model for you. </a:t>
            </a:r>
          </a:p>
          <a:p>
            <a:r>
              <a:rPr lang="en-US" dirty="0"/>
              <a:t>Get out there and find some products! </a:t>
            </a:r>
          </a:p>
          <a:p>
            <a:r>
              <a:rPr lang="en-US" dirty="0"/>
              <a:t>If you have more questions related to retail arbitrage, let us know in the comments!</a:t>
            </a:r>
          </a:p>
          <a:p>
            <a:r>
              <a:rPr lang="en-US" dirty="0"/>
              <a:t>Interested in the Extension for your retail arbitrage research? Click the link below to learn more about Jungle Scout.</a:t>
            </a:r>
          </a:p>
          <a:p>
            <a:endParaRPr lang="en-US" dirty="0"/>
          </a:p>
        </p:txBody>
      </p:sp>
    </p:spTree>
    <p:extLst>
      <p:ext uri="{BB962C8B-B14F-4D97-AF65-F5344CB8AC3E}">
        <p14:creationId xmlns:p14="http://schemas.microsoft.com/office/powerpoint/2010/main" val="290499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Thanks </a:t>
            </a:r>
          </a:p>
        </p:txBody>
      </p:sp>
    </p:spTree>
    <p:extLst>
      <p:ext uri="{BB962C8B-B14F-4D97-AF65-F5344CB8AC3E}">
        <p14:creationId xmlns:p14="http://schemas.microsoft.com/office/powerpoint/2010/main" val="373700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would you choose arbitrage over other models of selling on Amazon?</a:t>
            </a:r>
          </a:p>
        </p:txBody>
      </p:sp>
      <p:sp>
        <p:nvSpPr>
          <p:cNvPr id="3" name="Content Placeholder 2"/>
          <p:cNvSpPr>
            <a:spLocks noGrp="1"/>
          </p:cNvSpPr>
          <p:nvPr>
            <p:ph idx="1"/>
          </p:nvPr>
        </p:nvSpPr>
        <p:spPr/>
        <p:txBody>
          <a:bodyPr>
            <a:normAutofit/>
          </a:bodyPr>
          <a:lstStyle/>
          <a:p>
            <a:r>
              <a:rPr lang="en-US" dirty="0"/>
              <a:t>Lower cost to start: According to Jungle Scout’s study of more than 1,000 Amazon sellers, 12% of those doing arbitrage were able to launch Amazon businesses with less than $500, and about 32% did so for less than $1,000. By contrast, 80% of private label sellers spent $1,000 or more to launch.</a:t>
            </a:r>
          </a:p>
          <a:p>
            <a:r>
              <a:rPr lang="en-US" dirty="0"/>
              <a:t>Faster to start: Two in five (33%) retail arbitrate sellers said they were able to launch Amazon businesses in less than one month. Only a 14% of private label sellers said the same. </a:t>
            </a:r>
          </a:p>
        </p:txBody>
      </p:sp>
    </p:spTree>
    <p:extLst>
      <p:ext uri="{BB962C8B-B14F-4D97-AF65-F5344CB8AC3E}">
        <p14:creationId xmlns:p14="http://schemas.microsoft.com/office/powerpoint/2010/main" val="784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38% of retail arbitrage sellers also run a wholesale business</a:t>
            </a:r>
          </a:p>
          <a:p>
            <a:r>
              <a:rPr lang="en-US" dirty="0"/>
              <a:t>24% also sell private label</a:t>
            </a:r>
          </a:p>
          <a:p>
            <a:r>
              <a:rPr lang="en-US" dirty="0"/>
              <a:t>17% also have a </a:t>
            </a:r>
            <a:r>
              <a:rPr lang="en-US" dirty="0" err="1"/>
              <a:t>dropshipping</a:t>
            </a:r>
            <a:r>
              <a:rPr lang="en-US" dirty="0"/>
              <a:t> business </a:t>
            </a:r>
          </a:p>
          <a:p>
            <a:r>
              <a:rPr lang="en-US" dirty="0"/>
              <a:t>11% also sell handmade products</a:t>
            </a:r>
          </a:p>
        </p:txBody>
      </p:sp>
    </p:spTree>
    <p:extLst>
      <p:ext uri="{BB962C8B-B14F-4D97-AF65-F5344CB8AC3E}">
        <p14:creationId xmlns:p14="http://schemas.microsoft.com/office/powerpoint/2010/main" val="136283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started with retail arbitrage</a:t>
            </a:r>
          </a:p>
        </p:txBody>
      </p:sp>
      <p:sp>
        <p:nvSpPr>
          <p:cNvPr id="3" name="Content Placeholder 2"/>
          <p:cNvSpPr>
            <a:spLocks noGrp="1"/>
          </p:cNvSpPr>
          <p:nvPr>
            <p:ph idx="1"/>
          </p:nvPr>
        </p:nvSpPr>
        <p:spPr/>
        <p:txBody>
          <a:bodyPr>
            <a:normAutofit fontScale="92500" lnSpcReduction="10000"/>
          </a:bodyPr>
          <a:lstStyle/>
          <a:p>
            <a:r>
              <a:rPr lang="en-US" dirty="0"/>
              <a:t>In order to start selling retail arbitrage on Amazon, you need to find products to sell and you need to create an Amazon seller account. Ultimately, you’ll also want to decide whether to fulfill your products yourself (Amazon’s Fulfillment by Merchant or FBM program) or have Amazon handle the packing, shipping, and customer service (Fulfillment by Amazon or FBA). Hint: you can do both! See more on FBA vs. FBM here.</a:t>
            </a:r>
          </a:p>
          <a:p>
            <a:endParaRPr lang="en-US" dirty="0"/>
          </a:p>
          <a:p>
            <a:r>
              <a:rPr lang="en-US" dirty="0"/>
              <a:t>While different tools and software are available that will help you find products to resell, the only thing you really need is the Amazon seller app, which is free to use with your Amazon seller account. </a:t>
            </a:r>
          </a:p>
        </p:txBody>
      </p:sp>
    </p:spTree>
    <p:extLst>
      <p:ext uri="{BB962C8B-B14F-4D97-AF65-F5344CB8AC3E}">
        <p14:creationId xmlns:p14="http://schemas.microsoft.com/office/powerpoint/2010/main" val="423472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457200"/>
            <a:ext cx="4114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74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Amazon seller app allows</a:t>
            </a:r>
          </a:p>
        </p:txBody>
      </p:sp>
      <p:sp>
        <p:nvSpPr>
          <p:cNvPr id="3" name="Content Placeholder 2"/>
          <p:cNvSpPr>
            <a:spLocks noGrp="1"/>
          </p:cNvSpPr>
          <p:nvPr>
            <p:ph idx="1"/>
          </p:nvPr>
        </p:nvSpPr>
        <p:spPr/>
        <p:txBody>
          <a:bodyPr>
            <a:normAutofit fontScale="92500" lnSpcReduction="20000"/>
          </a:bodyPr>
          <a:lstStyle/>
          <a:p>
            <a:r>
              <a:rPr lang="en-US" dirty="0"/>
              <a:t>Monitor your sales</a:t>
            </a:r>
          </a:p>
          <a:p>
            <a:r>
              <a:rPr lang="en-US" dirty="0"/>
              <a:t>Answer customer messages</a:t>
            </a:r>
          </a:p>
          <a:p>
            <a:r>
              <a:rPr lang="en-US" dirty="0"/>
              <a:t>Manage orders and returns </a:t>
            </a:r>
          </a:p>
          <a:p>
            <a:r>
              <a:rPr lang="en-US" dirty="0"/>
              <a:t>Scan product barcodes</a:t>
            </a:r>
          </a:p>
          <a:p>
            <a:r>
              <a:rPr lang="en-US" dirty="0"/>
              <a:t>Check a product’s profitability </a:t>
            </a:r>
          </a:p>
          <a:p>
            <a:r>
              <a:rPr lang="en-US" dirty="0"/>
              <a:t>List products on Amazon</a:t>
            </a:r>
          </a:p>
          <a:p>
            <a:r>
              <a:rPr lang="en-US" dirty="0"/>
              <a:t>And much more</a:t>
            </a:r>
          </a:p>
          <a:p>
            <a:r>
              <a:rPr lang="en-US" dirty="0"/>
              <a:t>Another tool that makes finding profitable products easier and is useful for both retail and online arbitrage is Jungle Scout’s Extension.</a:t>
            </a:r>
          </a:p>
          <a:p>
            <a:endParaRPr lang="en-US" dirty="0"/>
          </a:p>
        </p:txBody>
      </p:sp>
    </p:spTree>
    <p:extLst>
      <p:ext uri="{BB962C8B-B14F-4D97-AF65-F5344CB8AC3E}">
        <p14:creationId xmlns:p14="http://schemas.microsoft.com/office/powerpoint/2010/main" val="27726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3">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261</TotalTime>
  <Words>3981</Words>
  <Application>Microsoft Office PowerPoint</Application>
  <PresentationFormat>On-screen Show (4:3)</PresentationFormat>
  <Paragraphs>169</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Cambria</vt:lpstr>
      <vt:lpstr>Theme3</vt:lpstr>
      <vt:lpstr>Amazon Retail Arbitrage 2023 </vt:lpstr>
      <vt:lpstr>PowerPoint Presentation</vt:lpstr>
      <vt:lpstr>What is retail arbitrage? </vt:lpstr>
      <vt:lpstr>How does retail arbitrage compare to other business models on Amazon?</vt:lpstr>
      <vt:lpstr>Why would you choose arbitrage over other models of selling on Amazon?</vt:lpstr>
      <vt:lpstr>PowerPoint Presentation</vt:lpstr>
      <vt:lpstr>How to get started with retail arbitrage</vt:lpstr>
      <vt:lpstr>PowerPoint Presentation</vt:lpstr>
      <vt:lpstr>The Amazon seller app allows</vt:lpstr>
      <vt:lpstr>Jungle Scout Extension </vt:lpstr>
      <vt:lpstr>How to source retail arbitrage products to resell on Amazon </vt:lpstr>
      <vt:lpstr>Types of products to resell on Amazon:  </vt:lpstr>
      <vt:lpstr>Step 1: Go into a retail store and start scanning products </vt:lpstr>
      <vt:lpstr>Step 2: Go through the search results and choose the correct listing </vt:lpstr>
      <vt:lpstr>PowerPoint Presentation</vt:lpstr>
      <vt:lpstr>PowerPoint Presentation</vt:lpstr>
      <vt:lpstr>Step 3: Analyze the data</vt:lpstr>
      <vt:lpstr>Features &amp; Details</vt:lpstr>
      <vt:lpstr>PowerPoint Presentation</vt:lpstr>
      <vt:lpstr>PowerPoint Presentation</vt:lpstr>
      <vt:lpstr>PowerPoint Presentation</vt:lpstr>
      <vt:lpstr>What’s the difference between Amazon FBA and FBM?</vt:lpstr>
      <vt:lpstr>Step 4: Decide how many units to buy </vt:lpstr>
      <vt:lpstr>Step 5: Determine your target ROI/profit margin </vt:lpstr>
      <vt:lpstr>Online arbitrage </vt:lpstr>
      <vt:lpstr>Arbitrage tips: </vt:lpstr>
      <vt:lpstr>Sell discontinued products for massive profits </vt:lpstr>
      <vt:lpstr>Tips on finding discounted products:</vt:lpstr>
      <vt:lpstr>PowerPoint Presentation</vt:lpstr>
      <vt:lpstr>Some additional tips and strategies when doing arbitrage:</vt:lpstr>
      <vt:lpstr>How to list your arbitrage products on Amazon </vt:lpstr>
      <vt:lpstr>Option 1: List the product from the Amazon seller app </vt:lpstr>
      <vt:lpstr>PowerPoint Presentation</vt:lpstr>
      <vt:lpstr>PowerPoint Presentation</vt:lpstr>
      <vt:lpstr>PowerPoint Presentation</vt:lpstr>
      <vt:lpstr>PowerPoint Presentation</vt:lpstr>
      <vt:lpstr>Option 2: List in seller central on your desktop/laptop </vt:lpstr>
      <vt:lpstr>PowerPoint Presentation</vt:lpstr>
      <vt:lpstr>PowerPoint Presentation</vt:lpstr>
      <vt:lpstr>PowerPoint Presentation</vt:lpstr>
      <vt:lpstr>How to create your FBA shipment</vt:lpstr>
      <vt:lpstr>PowerPoint Presentation</vt:lpstr>
      <vt:lpstr>Step 2: Choose inventory to send </vt:lpstr>
      <vt:lpstr>Step 3: Confirm shipping </vt:lpstr>
      <vt:lpstr>PowerPoint Presentation</vt:lpstr>
      <vt:lpstr>Step 4: Print FBA labels  </vt:lpstr>
      <vt:lpstr>Monitor sales and repeat!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Retail Arbitrage 2023 </dc:title>
  <dc:creator>Faasti</dc:creator>
  <cp:lastModifiedBy>Adnan Majeed</cp:lastModifiedBy>
  <cp:revision>13</cp:revision>
  <dcterms:created xsi:type="dcterms:W3CDTF">2023-01-27T08:12:32Z</dcterms:created>
  <dcterms:modified xsi:type="dcterms:W3CDTF">2024-01-12T09:21:32Z</dcterms:modified>
</cp:coreProperties>
</file>