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BF1590-F7F8-4EC0-83EE-5698F0783A1D}" type="datetimeFigureOut">
              <a:rPr lang="en-US" smtClean="0"/>
              <a:t>1/12/2024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13E18AB-E230-4FB7-9D33-083EC7121BC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518560"/>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F1590-F7F8-4EC0-83EE-5698F0783A1D}"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18AB-E230-4FB7-9D33-083EC7121BC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8948379"/>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F1590-F7F8-4EC0-83EE-5698F0783A1D}"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18AB-E230-4FB7-9D33-083EC7121BC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815980"/>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F1590-F7F8-4EC0-83EE-5698F0783A1D}"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18AB-E230-4FB7-9D33-083EC7121BC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9683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F1590-F7F8-4EC0-83EE-5698F0783A1D}"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18AB-E230-4FB7-9D33-083EC7121BC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763836"/>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F1590-F7F8-4EC0-83EE-5698F0783A1D}"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E18AB-E230-4FB7-9D33-083EC7121BC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355045"/>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F1590-F7F8-4EC0-83EE-5698F0783A1D}"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E18AB-E230-4FB7-9D33-083EC7121BC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347898"/>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F1590-F7F8-4EC0-83EE-5698F0783A1D}"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E18AB-E230-4FB7-9D33-083EC7121BC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13964"/>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F1590-F7F8-4EC0-83EE-5698F0783A1D}"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E18AB-E230-4FB7-9D33-083EC7121BCE}" type="slidenum">
              <a:rPr lang="en-US" smtClean="0"/>
              <a:t>‹#›</a:t>
            </a:fld>
            <a:endParaRPr lang="en-US"/>
          </a:p>
        </p:txBody>
      </p:sp>
    </p:spTree>
    <p:extLst>
      <p:ext uri="{BB962C8B-B14F-4D97-AF65-F5344CB8AC3E}">
        <p14:creationId xmlns:p14="http://schemas.microsoft.com/office/powerpoint/2010/main" val="3818016984"/>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F1590-F7F8-4EC0-83EE-5698F0783A1D}"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E18AB-E230-4FB7-9D33-083EC7121BC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201601"/>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BF1590-F7F8-4EC0-83EE-5698F0783A1D}" type="datetimeFigureOut">
              <a:rPr lang="en-US" smtClean="0"/>
              <a:t>1/12/2024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13E18AB-E230-4FB7-9D33-083EC7121BC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9827404"/>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FBF1590-F7F8-4EC0-83EE-5698F0783A1D}" type="datetimeFigureOut">
              <a:rPr lang="en-US" smtClean="0"/>
              <a:t>1/12/2024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3E18AB-E230-4FB7-9D33-083EC7121BC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0310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split orient="ver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unglescout.com/?p=2293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unglescout.com/blog/buy-upc-codes-for-amaz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unglescout.com/amazon-seller-report/" TargetMode="External"/><Relationship Id="rId2" Type="http://schemas.openxmlformats.org/officeDocument/2006/relationships/hyperlink" Target="https://www.junglescout.com/?p=23874" TargetMode="External"/><Relationship Id="rId1" Type="http://schemas.openxmlformats.org/officeDocument/2006/relationships/slideLayout" Target="../slideLayouts/slideLayout2.xml"/><Relationship Id="rId4" Type="http://schemas.openxmlformats.org/officeDocument/2006/relationships/hyperlink" Target="https://www.junglescout.com/?p=4924"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junglescout.com/?p=117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junglescout.com/blog/amazon-seller-registration-create-account/#top" TargetMode="External"/><Relationship Id="rId3" Type="http://schemas.openxmlformats.org/officeDocument/2006/relationships/hyperlink" Target="https://www.junglescout.com/?p=9793" TargetMode="External"/><Relationship Id="rId7" Type="http://schemas.openxmlformats.org/officeDocument/2006/relationships/hyperlink" Target="https://www.junglescout.com/?p=21203" TargetMode="External"/><Relationship Id="rId2" Type="http://schemas.openxmlformats.org/officeDocument/2006/relationships/hyperlink" Target="https://www.junglescout.com/?p=11790" TargetMode="External"/><Relationship Id="rId1" Type="http://schemas.openxmlformats.org/officeDocument/2006/relationships/slideLayout" Target="../slideLayouts/slideLayout2.xml"/><Relationship Id="rId6" Type="http://schemas.openxmlformats.org/officeDocument/2006/relationships/hyperlink" Target="https://www.junglescout.com/?page_id=4893" TargetMode="External"/><Relationship Id="rId5" Type="http://schemas.openxmlformats.org/officeDocument/2006/relationships/hyperlink" Target="https://sell.amazon.com/programs/seller-fulfilled-prime.html" TargetMode="External"/><Relationship Id="rId4" Type="http://schemas.openxmlformats.org/officeDocument/2006/relationships/hyperlink" Target="https://www.junglescout.com/?p=14079"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ell.amazon.com/programs/handmade.html" TargetMode="External"/><Relationship Id="rId3" Type="http://schemas.openxmlformats.org/officeDocument/2006/relationships/hyperlink" Target="https://www.junglescout.com/blog/amazon-fba-private-label/" TargetMode="External"/><Relationship Id="rId7" Type="http://schemas.openxmlformats.org/officeDocument/2006/relationships/hyperlink" Target="https://www.junglescout.com/?p=22948" TargetMode="External"/><Relationship Id="rId2" Type="http://schemas.openxmlformats.org/officeDocument/2006/relationships/hyperlink" Target="https://www.junglescout.com/?p=23866" TargetMode="External"/><Relationship Id="rId1" Type="http://schemas.openxmlformats.org/officeDocument/2006/relationships/slideLayout" Target="../slideLayouts/slideLayout2.xml"/><Relationship Id="rId6" Type="http://schemas.openxmlformats.org/officeDocument/2006/relationships/hyperlink" Target="https://www.junglescout.com/blog/amazon-retail-arbitrage/" TargetMode="External"/><Relationship Id="rId5" Type="http://schemas.openxmlformats.org/officeDocument/2006/relationships/hyperlink" Target="https://www.junglescout.com/blog/online-arbitrage-guide/" TargetMode="External"/><Relationship Id="rId4" Type="http://schemas.openxmlformats.org/officeDocument/2006/relationships/hyperlink" Target="https://www.junglescout.com/?p=625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junglescout.com/?p=24116" TargetMode="External"/><Relationship Id="rId2" Type="http://schemas.openxmlformats.org/officeDocument/2006/relationships/hyperlink" Target="https://www.junglescout.com/blog/what-is-amazon-fba/" TargetMode="External"/><Relationship Id="rId1" Type="http://schemas.openxmlformats.org/officeDocument/2006/relationships/slideLayout" Target="../slideLayouts/slideLayout2.xml"/><Relationship Id="rId4" Type="http://schemas.openxmlformats.org/officeDocument/2006/relationships/hyperlink" Target="https://www.junglescout.com/?p=2380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junglescout.com/?page_id=24241" TargetMode="External"/><Relationship Id="rId7" Type="http://schemas.openxmlformats.org/officeDocument/2006/relationships/hyperlink" Target="https://www.junglescout.com/blog/amazon-product-detail-page/" TargetMode="External"/><Relationship Id="rId2" Type="http://schemas.openxmlformats.org/officeDocument/2006/relationships/hyperlink" Target="https://www.junglescout.com/blog/product-research-guide/" TargetMode="External"/><Relationship Id="rId1" Type="http://schemas.openxmlformats.org/officeDocument/2006/relationships/slideLayout" Target="../slideLayouts/slideLayout2.xml"/><Relationship Id="rId6" Type="http://schemas.openxmlformats.org/officeDocument/2006/relationships/hyperlink" Target="https://www.junglescout.com/blog/alibaba-to-amazon-fba/" TargetMode="External"/><Relationship Id="rId5" Type="http://schemas.openxmlformats.org/officeDocument/2006/relationships/hyperlink" Target="https://www.junglescout.com/?page_id=24771" TargetMode="External"/><Relationship Id="rId4" Type="http://schemas.openxmlformats.org/officeDocument/2006/relationships/hyperlink" Target="https://www.junglescou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sell.amazo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unglescout.com/blog/individual-vs-professional-seller-pla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6BA3-4218-5BFF-30CE-58B972B7ABAB}"/>
              </a:ext>
            </a:extLst>
          </p:cNvPr>
          <p:cNvSpPr>
            <a:spLocks noGrp="1"/>
          </p:cNvSpPr>
          <p:nvPr>
            <p:ph type="ctrTitle"/>
          </p:nvPr>
        </p:nvSpPr>
        <p:spPr/>
        <p:txBody>
          <a:bodyPr>
            <a:normAutofit fontScale="90000"/>
          </a:bodyPr>
          <a:lstStyle/>
          <a:p>
            <a:r>
              <a:rPr lang="en-US" b="1" i="0" dirty="0">
                <a:solidFill>
                  <a:srgbClr val="000000"/>
                </a:solidFill>
                <a:effectLst/>
                <a:latin typeface="Montserrat"/>
              </a:rPr>
              <a:t>How to Create an Amazon Seller Account</a:t>
            </a:r>
            <a:br>
              <a:rPr lang="en-US" b="1" i="0" dirty="0">
                <a:solidFill>
                  <a:srgbClr val="000000"/>
                </a:solidFill>
                <a:effectLst/>
                <a:latin typeface="Montserrat"/>
              </a:rPr>
            </a:br>
            <a:endParaRPr lang="en-US" dirty="0"/>
          </a:p>
        </p:txBody>
      </p:sp>
      <p:sp>
        <p:nvSpPr>
          <p:cNvPr id="3" name="Subtitle 2">
            <a:extLst>
              <a:ext uri="{FF2B5EF4-FFF2-40B4-BE49-F238E27FC236}">
                <a16:creationId xmlns:a16="http://schemas.microsoft.com/office/drawing/2014/main" id="{07F9C40F-C7CB-5771-9211-2A50C6D12D89}"/>
              </a:ext>
            </a:extLst>
          </p:cNvPr>
          <p:cNvSpPr>
            <a:spLocks noGrp="1"/>
          </p:cNvSpPr>
          <p:nvPr>
            <p:ph type="subTitle" idx="1"/>
          </p:nvPr>
        </p:nvSpPr>
        <p:spPr/>
        <p:txBody>
          <a:bodyPr>
            <a:normAutofit fontScale="62500" lnSpcReduction="20000"/>
          </a:bodyPr>
          <a:lstStyle/>
          <a:p>
            <a:r>
              <a:rPr lang="en-US" dirty="0"/>
              <a:t>BY ADNAN MAJEED</a:t>
            </a:r>
          </a:p>
          <a:p>
            <a:r>
              <a:rPr lang="en-US" dirty="0"/>
              <a:t>IT INSTRUCTOR </a:t>
            </a:r>
          </a:p>
          <a:p>
            <a:r>
              <a:rPr lang="en-US"/>
              <a:t>COMPUTER LEARNING CENTER LAHORE </a:t>
            </a:r>
            <a:endParaRPr lang="en-US" dirty="0"/>
          </a:p>
          <a:p>
            <a:endParaRPr lang="en-US" dirty="0"/>
          </a:p>
        </p:txBody>
      </p:sp>
    </p:spTree>
    <p:extLst>
      <p:ext uri="{BB962C8B-B14F-4D97-AF65-F5344CB8AC3E}">
        <p14:creationId xmlns:p14="http://schemas.microsoft.com/office/powerpoint/2010/main" val="898216363"/>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C25C-A49B-2699-312C-026C9C673C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355BE9-C496-EE56-291C-03CFCA08EA5A}"/>
              </a:ext>
            </a:extLst>
          </p:cNvPr>
          <p:cNvSpPr>
            <a:spLocks noGrp="1"/>
          </p:cNvSpPr>
          <p:nvPr>
            <p:ph idx="1"/>
          </p:nvPr>
        </p:nvSpPr>
        <p:spPr/>
        <p:txBody>
          <a:bodyPr/>
          <a:lstStyle/>
          <a:p>
            <a:pPr algn="l"/>
            <a:r>
              <a:rPr lang="en-US" b="1" i="0" dirty="0">
                <a:solidFill>
                  <a:srgbClr val="000000"/>
                </a:solidFill>
                <a:effectLst/>
                <a:latin typeface="Montserrat"/>
              </a:rPr>
              <a:t>Choose between an individual or professional seller account</a:t>
            </a:r>
            <a:endParaRPr lang="en-US" b="0" i="0" dirty="0">
              <a:solidFill>
                <a:srgbClr val="000000"/>
              </a:solidFill>
              <a:effectLst/>
              <a:latin typeface="Montserrat"/>
            </a:endParaRPr>
          </a:p>
          <a:p>
            <a:pPr algn="l"/>
            <a:r>
              <a:rPr lang="en-US" b="0" i="0" dirty="0">
                <a:solidFill>
                  <a:srgbClr val="000000"/>
                </a:solidFill>
                <a:effectLst/>
                <a:latin typeface="Montserrat"/>
              </a:rPr>
              <a:t>When it comes to Amazon’s seller plans, you have two options: </a:t>
            </a:r>
            <a:r>
              <a:rPr lang="en-US" b="0" i="0" u="none" strike="noStrike" dirty="0">
                <a:solidFill>
                  <a:srgbClr val="042BDB"/>
                </a:solidFill>
                <a:effectLst/>
                <a:latin typeface="Montserrat"/>
                <a:hlinkClick r:id="rId2"/>
              </a:rPr>
              <a:t>professional and individual.</a:t>
            </a:r>
            <a:endParaRPr lang="en-US" b="0" i="0" dirty="0">
              <a:solidFill>
                <a:srgbClr val="000000"/>
              </a:solidFill>
              <a:effectLst/>
              <a:latin typeface="Montserrat"/>
            </a:endParaRPr>
          </a:p>
          <a:p>
            <a:endParaRPr lang="en-US" dirty="0"/>
          </a:p>
        </p:txBody>
      </p:sp>
    </p:spTree>
    <p:extLst>
      <p:ext uri="{BB962C8B-B14F-4D97-AF65-F5344CB8AC3E}">
        <p14:creationId xmlns:p14="http://schemas.microsoft.com/office/powerpoint/2010/main" val="1516452473"/>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ED73-C1B8-A6CD-ED88-4335828A210B}"/>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1CB22D5B-515E-720C-FA53-71AF21DBA0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7417" y="2016125"/>
            <a:ext cx="2271491"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875132"/>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1EFA-A53F-DEC1-6259-A2FA8FA0BC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E086F-1CFF-615E-B5A3-ECB09A45D401}"/>
              </a:ext>
            </a:extLst>
          </p:cNvPr>
          <p:cNvSpPr>
            <a:spLocks noGrp="1"/>
          </p:cNvSpPr>
          <p:nvPr>
            <p:ph idx="1"/>
          </p:nvPr>
        </p:nvSpPr>
        <p:spPr/>
        <p:txBody>
          <a:bodyPr/>
          <a:lstStyle/>
          <a:p>
            <a:pPr algn="l"/>
            <a:r>
              <a:rPr lang="en-US" b="1" i="0" dirty="0">
                <a:solidFill>
                  <a:srgbClr val="000000"/>
                </a:solidFill>
                <a:effectLst/>
                <a:latin typeface="Montserrat"/>
              </a:rPr>
              <a:t>Enter your email and select ‘Create a New Account’</a:t>
            </a:r>
            <a:endParaRPr lang="en-US" b="0" i="0" dirty="0">
              <a:solidFill>
                <a:srgbClr val="000000"/>
              </a:solidFill>
              <a:effectLst/>
              <a:latin typeface="Montserrat"/>
            </a:endParaRPr>
          </a:p>
          <a:p>
            <a:pPr algn="l"/>
            <a:r>
              <a:rPr lang="en-US" b="0" i="0" dirty="0">
                <a:solidFill>
                  <a:srgbClr val="000000"/>
                </a:solidFill>
                <a:effectLst/>
                <a:latin typeface="Montserrat"/>
              </a:rPr>
              <a:t>Once you’ve chosen the seller plan that is right for you, the following window will appear where you’ll be asked to enter your email address and a password (of your choosing) for your seller account.</a:t>
            </a:r>
          </a:p>
          <a:p>
            <a:pPr algn="l"/>
            <a:r>
              <a:rPr lang="en-US" b="0" i="0" dirty="0">
                <a:solidFill>
                  <a:srgbClr val="000000"/>
                </a:solidFill>
                <a:effectLst/>
                <a:latin typeface="Montserrat"/>
              </a:rPr>
              <a:t>When you’re done, click the ‘Next’ button.</a:t>
            </a:r>
          </a:p>
          <a:p>
            <a:endParaRPr lang="en-US" dirty="0"/>
          </a:p>
        </p:txBody>
      </p:sp>
    </p:spTree>
    <p:extLst>
      <p:ext uri="{BB962C8B-B14F-4D97-AF65-F5344CB8AC3E}">
        <p14:creationId xmlns:p14="http://schemas.microsoft.com/office/powerpoint/2010/main" val="3479719263"/>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04F7-7074-327C-601B-5E1872859B59}"/>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AE6A3995-7D59-5878-32AC-1AB72ED93C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1810" y="2016125"/>
            <a:ext cx="2642705"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971451"/>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6ECD-EBD3-8630-4F4F-4E0314A78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B33361-D448-D765-4606-7F8A68AF59A9}"/>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Montserrat"/>
              </a:rPr>
              <a:t>Choose your ‘Business location’ and ‘Business type’</a:t>
            </a:r>
            <a:endParaRPr lang="en-US" b="0" i="0" dirty="0">
              <a:solidFill>
                <a:srgbClr val="000000"/>
              </a:solidFill>
              <a:effectLst/>
              <a:latin typeface="Montserrat"/>
            </a:endParaRPr>
          </a:p>
          <a:p>
            <a:pPr algn="l"/>
            <a:r>
              <a:rPr lang="en-US" b="0" i="0" dirty="0">
                <a:solidFill>
                  <a:srgbClr val="000000"/>
                </a:solidFill>
                <a:effectLst/>
                <a:latin typeface="Montserrat"/>
              </a:rPr>
              <a:t>The next step in the Amazon seller registration process is to share the following information:</a:t>
            </a:r>
          </a:p>
          <a:p>
            <a:pPr algn="l">
              <a:buFont typeface="Arial" panose="020B0604020202020204" pitchFamily="34" charset="0"/>
              <a:buChar char="•"/>
            </a:pPr>
            <a:r>
              <a:rPr lang="en-US" b="1" i="0" dirty="0">
                <a:solidFill>
                  <a:srgbClr val="000000"/>
                </a:solidFill>
                <a:effectLst/>
                <a:latin typeface="Montserrat"/>
              </a:rPr>
              <a:t>Your business location: </a:t>
            </a:r>
            <a:r>
              <a:rPr lang="en-US" b="0" i="0" dirty="0">
                <a:solidFill>
                  <a:srgbClr val="000000"/>
                </a:solidFill>
                <a:effectLst/>
                <a:latin typeface="Montserrat"/>
              </a:rPr>
              <a:t>This is the country in which your business is located. It’s extremely important that this is accurate, as Amazon will be verifying it (see step 10).</a:t>
            </a:r>
          </a:p>
          <a:p>
            <a:pPr algn="l">
              <a:buFont typeface="Arial" panose="020B0604020202020204" pitchFamily="34" charset="0"/>
              <a:buChar char="•"/>
            </a:pPr>
            <a:r>
              <a:rPr lang="en-US" b="1" i="0" dirty="0">
                <a:solidFill>
                  <a:srgbClr val="000000"/>
                </a:solidFill>
                <a:effectLst/>
                <a:latin typeface="Montserrat"/>
              </a:rPr>
              <a:t>Your business type: </a:t>
            </a:r>
            <a:r>
              <a:rPr lang="en-US" b="0" i="0" dirty="0">
                <a:solidFill>
                  <a:srgbClr val="000000"/>
                </a:solidFill>
                <a:effectLst/>
                <a:latin typeface="Montserrat"/>
              </a:rPr>
              <a:t>You’ll be able to choose your business entity from the following options (most fall into the ‘Privately-owned’ category):</a:t>
            </a:r>
          </a:p>
          <a:p>
            <a:pPr marL="742950" lvl="1" indent="-285750" algn="l">
              <a:buFont typeface="Arial" panose="020B0604020202020204" pitchFamily="34" charset="0"/>
              <a:buChar char="•"/>
            </a:pPr>
            <a:r>
              <a:rPr lang="en-US" b="0" i="0" dirty="0">
                <a:solidFill>
                  <a:srgbClr val="000000"/>
                </a:solidFill>
                <a:effectLst/>
                <a:latin typeface="Montserrat"/>
              </a:rPr>
              <a:t>State-owned business</a:t>
            </a:r>
          </a:p>
          <a:p>
            <a:pPr marL="742950" lvl="1" indent="-285750" algn="l">
              <a:buFont typeface="Arial" panose="020B0604020202020204" pitchFamily="34" charset="0"/>
              <a:buChar char="•"/>
            </a:pPr>
            <a:r>
              <a:rPr lang="en-US" b="0" i="0" dirty="0">
                <a:solidFill>
                  <a:srgbClr val="000000"/>
                </a:solidFill>
                <a:effectLst/>
                <a:latin typeface="Montserrat"/>
              </a:rPr>
              <a:t>Publicly-owned business</a:t>
            </a:r>
          </a:p>
          <a:p>
            <a:pPr marL="742950" lvl="1" indent="-285750" algn="l">
              <a:buFont typeface="Arial" panose="020B0604020202020204" pitchFamily="34" charset="0"/>
              <a:buChar char="•"/>
            </a:pPr>
            <a:r>
              <a:rPr lang="en-US" b="0" i="0" dirty="0">
                <a:solidFill>
                  <a:srgbClr val="000000"/>
                </a:solidFill>
                <a:effectLst/>
                <a:latin typeface="Montserrat"/>
              </a:rPr>
              <a:t>Privately-owned business</a:t>
            </a:r>
          </a:p>
          <a:p>
            <a:pPr marL="742950" lvl="1" indent="-285750" algn="l">
              <a:buFont typeface="Arial" panose="020B0604020202020204" pitchFamily="34" charset="0"/>
              <a:buChar char="•"/>
            </a:pPr>
            <a:r>
              <a:rPr lang="en-US" b="0" i="0" dirty="0">
                <a:solidFill>
                  <a:srgbClr val="000000"/>
                </a:solidFill>
                <a:effectLst/>
                <a:latin typeface="Montserrat"/>
              </a:rPr>
              <a:t>Charity</a:t>
            </a:r>
          </a:p>
          <a:p>
            <a:pPr marL="742950" lvl="1" indent="-285750" algn="l">
              <a:buFont typeface="Arial" panose="020B0604020202020204" pitchFamily="34" charset="0"/>
              <a:buChar char="•"/>
            </a:pPr>
            <a:r>
              <a:rPr lang="en-US" b="0" i="0" dirty="0">
                <a:solidFill>
                  <a:srgbClr val="000000"/>
                </a:solidFill>
                <a:effectLst/>
                <a:latin typeface="Montserrat"/>
              </a:rPr>
              <a:t>None, I am an individual</a:t>
            </a:r>
          </a:p>
          <a:p>
            <a:endParaRPr lang="en-US" dirty="0"/>
          </a:p>
        </p:txBody>
      </p:sp>
    </p:spTree>
    <p:extLst>
      <p:ext uri="{BB962C8B-B14F-4D97-AF65-F5344CB8AC3E}">
        <p14:creationId xmlns:p14="http://schemas.microsoft.com/office/powerpoint/2010/main" val="3916148257"/>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19C3-9DE6-DABE-0F1F-A0FDB62E2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2D6B9F-6F93-68A7-3DB2-89B421DCA9A3}"/>
              </a:ext>
            </a:extLst>
          </p:cNvPr>
          <p:cNvSpPr>
            <a:spLocks noGrp="1"/>
          </p:cNvSpPr>
          <p:nvPr>
            <p:ph idx="1"/>
          </p:nvPr>
        </p:nvSpPr>
        <p:spPr/>
        <p:txBody>
          <a:bodyPr>
            <a:normAutofit/>
          </a:bodyPr>
          <a:lstStyle/>
          <a:p>
            <a:pPr algn="l"/>
            <a:r>
              <a:rPr lang="en-US" b="1" i="0" dirty="0">
                <a:solidFill>
                  <a:srgbClr val="000000"/>
                </a:solidFill>
                <a:effectLst/>
                <a:latin typeface="Montserrat"/>
              </a:rPr>
              <a:t>Enter your personal information</a:t>
            </a:r>
            <a:endParaRPr lang="en-US" b="0" i="0" dirty="0">
              <a:solidFill>
                <a:srgbClr val="000000"/>
              </a:solidFill>
              <a:effectLst/>
              <a:latin typeface="Montserrat"/>
            </a:endParaRPr>
          </a:p>
          <a:p>
            <a:pPr algn="l"/>
            <a:r>
              <a:rPr lang="en-US" b="0" i="0" dirty="0">
                <a:solidFill>
                  <a:srgbClr val="000000"/>
                </a:solidFill>
                <a:effectLst/>
                <a:latin typeface="Montserrat"/>
              </a:rPr>
              <a:t>From there, you’ll be asked to provide Amazon with a number of personal details. This includes a form of identification (either your passport number or your driver’s license).</a:t>
            </a:r>
          </a:p>
          <a:p>
            <a:pPr algn="l"/>
            <a:r>
              <a:rPr lang="en-US" b="0" i="0" dirty="0">
                <a:solidFill>
                  <a:srgbClr val="000000"/>
                </a:solidFill>
                <a:effectLst/>
                <a:latin typeface="Montserrat"/>
              </a:rPr>
              <a:t>To move onto the next step, you will need to verify your phone number through a text or call. When you enter the PIN you received from Amazon, your number will be verified.  </a:t>
            </a:r>
          </a:p>
          <a:p>
            <a:pPr algn="l"/>
            <a:r>
              <a:rPr lang="en-US" b="0" i="0" dirty="0">
                <a:solidFill>
                  <a:srgbClr val="000000"/>
                </a:solidFill>
                <a:effectLst/>
                <a:latin typeface="Montserrat"/>
              </a:rPr>
              <a:t>Make sure all of your information is correct before moving on.</a:t>
            </a:r>
          </a:p>
          <a:p>
            <a:endParaRPr lang="en-US" dirty="0"/>
          </a:p>
        </p:txBody>
      </p:sp>
    </p:spTree>
    <p:extLst>
      <p:ext uri="{BB962C8B-B14F-4D97-AF65-F5344CB8AC3E}">
        <p14:creationId xmlns:p14="http://schemas.microsoft.com/office/powerpoint/2010/main" val="305512809"/>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DE75-F8E1-1DF6-82FC-726E85A8E0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5A6EF-C83E-DDBB-96DD-AC558892A5D6}"/>
              </a:ext>
            </a:extLst>
          </p:cNvPr>
          <p:cNvSpPr>
            <a:spLocks noGrp="1"/>
          </p:cNvSpPr>
          <p:nvPr>
            <p:ph idx="1"/>
          </p:nvPr>
        </p:nvSpPr>
        <p:spPr/>
        <p:txBody>
          <a:bodyPr/>
          <a:lstStyle/>
          <a:p>
            <a:pPr algn="l"/>
            <a:r>
              <a:rPr lang="en-US" b="1" i="0" dirty="0">
                <a:solidFill>
                  <a:srgbClr val="000000"/>
                </a:solidFill>
                <a:effectLst/>
                <a:latin typeface="Montserrat"/>
              </a:rPr>
              <a:t>Enter your billing information</a:t>
            </a:r>
            <a:endParaRPr lang="en-US" b="0" i="0" dirty="0">
              <a:solidFill>
                <a:srgbClr val="000000"/>
              </a:solidFill>
              <a:effectLst/>
              <a:latin typeface="Montserrat"/>
            </a:endParaRPr>
          </a:p>
          <a:p>
            <a:pPr algn="l"/>
            <a:r>
              <a:rPr lang="en-US" b="0" i="0" dirty="0">
                <a:solidFill>
                  <a:srgbClr val="000000"/>
                </a:solidFill>
                <a:effectLst/>
                <a:latin typeface="Montserrat"/>
              </a:rPr>
              <a:t>Your next step will be to provide Amazon with your billing information. This includes a valid bank account number and a valid credit card number. </a:t>
            </a:r>
          </a:p>
          <a:p>
            <a:endParaRPr lang="en-US" dirty="0"/>
          </a:p>
        </p:txBody>
      </p:sp>
    </p:spTree>
    <p:extLst>
      <p:ext uri="{BB962C8B-B14F-4D97-AF65-F5344CB8AC3E}">
        <p14:creationId xmlns:p14="http://schemas.microsoft.com/office/powerpoint/2010/main" val="55398062"/>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A7FA-9BFA-706C-256F-AF0C291D4D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A1353E-0C32-1749-ACD7-62D6CD723480}"/>
              </a:ext>
            </a:extLst>
          </p:cNvPr>
          <p:cNvSpPr>
            <a:spLocks noGrp="1"/>
          </p:cNvSpPr>
          <p:nvPr>
            <p:ph idx="1"/>
          </p:nvPr>
        </p:nvSpPr>
        <p:spPr/>
        <p:txBody>
          <a:bodyPr>
            <a:normAutofit fontScale="70000" lnSpcReduction="20000"/>
          </a:bodyPr>
          <a:lstStyle/>
          <a:p>
            <a:pPr algn="l"/>
            <a:r>
              <a:rPr lang="en-US" b="1" i="0" dirty="0">
                <a:solidFill>
                  <a:srgbClr val="000000"/>
                </a:solidFill>
                <a:effectLst/>
                <a:latin typeface="Montserrat"/>
              </a:rPr>
              <a:t>Add the information for your product(s) and Amazon store</a:t>
            </a:r>
            <a:endParaRPr lang="en-US" b="0" i="0" dirty="0">
              <a:solidFill>
                <a:srgbClr val="000000"/>
              </a:solidFill>
              <a:effectLst/>
              <a:latin typeface="Montserrat"/>
            </a:endParaRPr>
          </a:p>
          <a:p>
            <a:pPr algn="l"/>
            <a:r>
              <a:rPr lang="en-US" b="0" i="0" dirty="0">
                <a:solidFill>
                  <a:srgbClr val="000000"/>
                </a:solidFill>
                <a:effectLst/>
                <a:latin typeface="Montserrat"/>
              </a:rPr>
              <a:t>After you supply your credit card information and it has been validated, you’ll be asked a few questions about your Amazon store and the products you plan to sell.</a:t>
            </a:r>
          </a:p>
          <a:p>
            <a:pPr algn="l"/>
            <a:r>
              <a:rPr lang="en-US" b="0" i="0" dirty="0">
                <a:solidFill>
                  <a:srgbClr val="000000"/>
                </a:solidFill>
                <a:effectLst/>
                <a:latin typeface="Montserrat"/>
              </a:rPr>
              <a:t>To move onto the next phase of the Amazon seller registration process, you’ll need to answer the following:</a:t>
            </a:r>
          </a:p>
          <a:p>
            <a:pPr algn="l">
              <a:buFont typeface="Arial" panose="020B0604020202020204" pitchFamily="34" charset="0"/>
              <a:buChar char="•"/>
            </a:pPr>
            <a:r>
              <a:rPr lang="en-US" b="0" i="0" dirty="0">
                <a:solidFill>
                  <a:srgbClr val="000000"/>
                </a:solidFill>
                <a:effectLst/>
                <a:latin typeface="Montserrat"/>
              </a:rPr>
              <a:t>The name of your Amazon store (don’t think too much about this, you can change it in the future)</a:t>
            </a:r>
          </a:p>
          <a:p>
            <a:pPr algn="l">
              <a:buFont typeface="Arial" panose="020B0604020202020204" pitchFamily="34" charset="0"/>
              <a:buChar char="•"/>
            </a:pPr>
            <a:r>
              <a:rPr lang="en-US" b="0" i="0" dirty="0">
                <a:solidFill>
                  <a:srgbClr val="000000"/>
                </a:solidFill>
                <a:effectLst/>
                <a:latin typeface="Montserrat"/>
              </a:rPr>
              <a:t>Whether or not you have </a:t>
            </a:r>
            <a:r>
              <a:rPr lang="en-US" b="0" i="0" u="none" strike="noStrike" dirty="0" err="1">
                <a:solidFill>
                  <a:srgbClr val="042BDB"/>
                </a:solidFill>
                <a:effectLst/>
                <a:latin typeface="Montserrat"/>
                <a:hlinkClick r:id="rId2"/>
              </a:rPr>
              <a:t>UPC</a:t>
            </a:r>
            <a:r>
              <a:rPr lang="en-US" b="0" i="0" u="none" strike="noStrike" dirty="0">
                <a:solidFill>
                  <a:srgbClr val="042BDB"/>
                </a:solidFill>
                <a:effectLst/>
                <a:latin typeface="Montserrat"/>
                <a:hlinkClick r:id="rId2"/>
              </a:rPr>
              <a:t> codes</a:t>
            </a:r>
            <a:r>
              <a:rPr lang="en-US" b="0" i="0" dirty="0">
                <a:solidFill>
                  <a:srgbClr val="000000"/>
                </a:solidFill>
                <a:effectLst/>
                <a:latin typeface="Montserrat"/>
              </a:rPr>
              <a:t> for your product(s) (if you’re not sure, just click “Yes”)</a:t>
            </a:r>
          </a:p>
          <a:p>
            <a:pPr algn="l">
              <a:buFont typeface="Arial" panose="020B0604020202020204" pitchFamily="34" charset="0"/>
              <a:buChar char="•"/>
            </a:pPr>
            <a:r>
              <a:rPr lang="en-US" b="0" i="0" dirty="0">
                <a:solidFill>
                  <a:srgbClr val="000000"/>
                </a:solidFill>
                <a:effectLst/>
                <a:latin typeface="Montserrat"/>
              </a:rPr>
              <a:t>If you have any diversity certifications</a:t>
            </a:r>
          </a:p>
          <a:p>
            <a:pPr algn="l">
              <a:buFont typeface="Arial" panose="020B0604020202020204" pitchFamily="34" charset="0"/>
              <a:buChar char="•"/>
            </a:pPr>
            <a:r>
              <a:rPr lang="en-US" b="0" i="0" dirty="0">
                <a:solidFill>
                  <a:srgbClr val="000000"/>
                </a:solidFill>
                <a:effectLst/>
                <a:latin typeface="Montserrat"/>
              </a:rPr>
              <a:t>If you are the manufacturer and/or brand owner of the product(s) you’re selling</a:t>
            </a:r>
          </a:p>
          <a:p>
            <a:pPr marL="742950" lvl="1" indent="-285750" algn="l">
              <a:buFont typeface="Arial" panose="020B0604020202020204" pitchFamily="34" charset="0"/>
              <a:buChar char="•"/>
            </a:pPr>
            <a:r>
              <a:rPr lang="en-US" b="0" i="0" dirty="0">
                <a:solidFill>
                  <a:srgbClr val="000000"/>
                </a:solidFill>
                <a:effectLst/>
                <a:latin typeface="Montserrat"/>
              </a:rPr>
              <a:t>If you click ‘Yes’ or ‘Some of them’ you’ll be asked: Do you own a government-registered trademark for the branded products you want to sell on Amazon?</a:t>
            </a:r>
          </a:p>
          <a:p>
            <a:endParaRPr lang="en-US" dirty="0"/>
          </a:p>
        </p:txBody>
      </p:sp>
    </p:spTree>
    <p:extLst>
      <p:ext uri="{BB962C8B-B14F-4D97-AF65-F5344CB8AC3E}">
        <p14:creationId xmlns:p14="http://schemas.microsoft.com/office/powerpoint/2010/main" val="96369195"/>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485-33C3-83F1-B1CE-C12C71E3C6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528A00-4A21-4E1B-024F-434D80A1D31B}"/>
              </a:ext>
            </a:extLst>
          </p:cNvPr>
          <p:cNvSpPr>
            <a:spLocks noGrp="1"/>
          </p:cNvSpPr>
          <p:nvPr>
            <p:ph idx="1"/>
          </p:nvPr>
        </p:nvSpPr>
        <p:spPr/>
        <p:txBody>
          <a:bodyPr>
            <a:normAutofit fontScale="85000" lnSpcReduction="10000"/>
          </a:bodyPr>
          <a:lstStyle/>
          <a:p>
            <a:pPr algn="l"/>
            <a:r>
              <a:rPr lang="en-US" b="1" i="0" dirty="0">
                <a:solidFill>
                  <a:srgbClr val="000000"/>
                </a:solidFill>
                <a:effectLst/>
                <a:latin typeface="Montserrat"/>
              </a:rPr>
              <a:t>How much does it cost to sell on Amazon?</a:t>
            </a:r>
          </a:p>
          <a:p>
            <a:pPr algn="l"/>
            <a:r>
              <a:rPr lang="en-US" b="0" i="0" dirty="0">
                <a:solidFill>
                  <a:srgbClr val="000000"/>
                </a:solidFill>
                <a:effectLst/>
                <a:latin typeface="Montserrat"/>
              </a:rPr>
              <a:t>What’s great about selling on Amazon is that you can </a:t>
            </a:r>
            <a:r>
              <a:rPr lang="en-US" b="0" i="0" u="none" strike="noStrike" dirty="0">
                <a:solidFill>
                  <a:srgbClr val="042BDB"/>
                </a:solidFill>
                <a:effectLst/>
                <a:latin typeface="Montserrat"/>
                <a:hlinkClick r:id="rId2"/>
              </a:rPr>
              <a:t>get started without spending any money</a:t>
            </a:r>
            <a:r>
              <a:rPr lang="en-US" b="0" i="0" dirty="0">
                <a:solidFill>
                  <a:srgbClr val="000000"/>
                </a:solidFill>
                <a:effectLst/>
                <a:latin typeface="Montserrat"/>
              </a:rPr>
              <a:t>. </a:t>
            </a:r>
          </a:p>
          <a:p>
            <a:pPr algn="l"/>
            <a:r>
              <a:rPr lang="en-US" b="0" i="0" dirty="0">
                <a:solidFill>
                  <a:srgbClr val="000000"/>
                </a:solidFill>
                <a:effectLst/>
                <a:latin typeface="Montserrat"/>
              </a:rPr>
              <a:t>However, if you’re planning to use the private label business model there are costs involved in order to purchase your inventory before you sell it (at a higher price). But, it may not be as expensive as you might think. </a:t>
            </a:r>
          </a:p>
          <a:p>
            <a:pPr algn="l"/>
            <a:r>
              <a:rPr lang="en-US" b="0" i="0" dirty="0">
                <a:solidFill>
                  <a:srgbClr val="000000"/>
                </a:solidFill>
                <a:effectLst/>
                <a:latin typeface="Montserrat"/>
              </a:rPr>
              <a:t>In fact, according to a </a:t>
            </a:r>
            <a:r>
              <a:rPr lang="en-US" b="0" i="0" u="none" strike="noStrike" dirty="0">
                <a:solidFill>
                  <a:srgbClr val="042BDB"/>
                </a:solidFill>
                <a:effectLst/>
                <a:latin typeface="Montserrat"/>
                <a:hlinkClick r:id="rId3"/>
              </a:rPr>
              <a:t>Jungle Scout survey</a:t>
            </a:r>
            <a:r>
              <a:rPr lang="en-US" b="0" i="0" dirty="0">
                <a:solidFill>
                  <a:srgbClr val="000000"/>
                </a:solidFill>
                <a:effectLst/>
                <a:latin typeface="Montserrat"/>
              </a:rPr>
              <a:t> of 3500 Amazon sellers, 16% started their businesses with less than $500 — though the </a:t>
            </a:r>
            <a:r>
              <a:rPr lang="en-US" b="0" i="0" u="none" strike="noStrike" dirty="0">
                <a:solidFill>
                  <a:srgbClr val="042BDB"/>
                </a:solidFill>
                <a:effectLst/>
                <a:latin typeface="Montserrat"/>
                <a:hlinkClick r:id="rId4"/>
              </a:rPr>
              <a:t>average reported cost is $3,836</a:t>
            </a:r>
            <a:r>
              <a:rPr lang="en-US" b="0" i="0" dirty="0">
                <a:solidFill>
                  <a:srgbClr val="000000"/>
                </a:solidFill>
                <a:effectLst/>
                <a:latin typeface="Montserrat"/>
              </a:rPr>
              <a:t>.</a:t>
            </a:r>
          </a:p>
          <a:p>
            <a:pPr algn="l"/>
            <a:r>
              <a:rPr lang="en-US" b="0" i="0" dirty="0">
                <a:solidFill>
                  <a:srgbClr val="000000"/>
                </a:solidFill>
                <a:effectLst/>
                <a:latin typeface="Montserrat"/>
              </a:rPr>
              <a:t>Plus, regardless of your chosen fulfillment method, there will be some fees associated with your seller account. </a:t>
            </a:r>
          </a:p>
          <a:p>
            <a:endParaRPr lang="en-US" dirty="0"/>
          </a:p>
        </p:txBody>
      </p:sp>
    </p:spTree>
    <p:extLst>
      <p:ext uri="{BB962C8B-B14F-4D97-AF65-F5344CB8AC3E}">
        <p14:creationId xmlns:p14="http://schemas.microsoft.com/office/powerpoint/2010/main" val="233910527"/>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BE48-39BD-997C-FE31-BB0199E062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3F374-FF13-BE69-B9B3-84B7689EF3BB}"/>
              </a:ext>
            </a:extLst>
          </p:cNvPr>
          <p:cNvSpPr>
            <a:spLocks noGrp="1"/>
          </p:cNvSpPr>
          <p:nvPr>
            <p:ph idx="1"/>
          </p:nvPr>
        </p:nvSpPr>
        <p:spPr/>
        <p:txBody>
          <a:bodyPr>
            <a:normAutofit fontScale="70000" lnSpcReduction="20000"/>
          </a:bodyPr>
          <a:lstStyle/>
          <a:p>
            <a:pPr algn="l"/>
            <a:r>
              <a:rPr lang="en-US" b="1" i="0" dirty="0">
                <a:solidFill>
                  <a:srgbClr val="000000"/>
                </a:solidFill>
                <a:effectLst/>
                <a:latin typeface="Montserrat"/>
              </a:rPr>
              <a:t>What are Amazon’s fees?</a:t>
            </a:r>
            <a:endParaRPr lang="en-US" b="0" i="0" dirty="0">
              <a:solidFill>
                <a:srgbClr val="000000"/>
              </a:solidFill>
              <a:effectLst/>
              <a:latin typeface="Montserrat"/>
            </a:endParaRPr>
          </a:p>
          <a:p>
            <a:pPr algn="l"/>
            <a:r>
              <a:rPr lang="en-US" b="0" i="0" dirty="0">
                <a:solidFill>
                  <a:srgbClr val="000000"/>
                </a:solidFill>
                <a:effectLst/>
                <a:latin typeface="Montserrat"/>
              </a:rPr>
              <a:t>Here are a few of the </a:t>
            </a:r>
            <a:r>
              <a:rPr lang="en-US" b="0" i="0" u="none" strike="noStrike" dirty="0">
                <a:solidFill>
                  <a:srgbClr val="042BDB"/>
                </a:solidFill>
                <a:effectLst/>
                <a:latin typeface="Montserrat"/>
                <a:hlinkClick r:id="rId2"/>
              </a:rPr>
              <a:t>Amazon fees</a:t>
            </a:r>
            <a:r>
              <a:rPr lang="en-US" b="0" i="0" dirty="0">
                <a:solidFill>
                  <a:srgbClr val="000000"/>
                </a:solidFill>
                <a:effectLst/>
                <a:latin typeface="Montserrat"/>
              </a:rPr>
              <a:t> that you may be required to pay as an Amazon seller:</a:t>
            </a:r>
          </a:p>
          <a:p>
            <a:pPr algn="l">
              <a:buFont typeface="Arial" panose="020B0604020202020204" pitchFamily="34" charset="0"/>
              <a:buChar char="•"/>
            </a:pPr>
            <a:r>
              <a:rPr lang="en-US" b="1" i="0" dirty="0">
                <a:solidFill>
                  <a:srgbClr val="000000"/>
                </a:solidFill>
                <a:effectLst/>
                <a:latin typeface="Montserrat"/>
              </a:rPr>
              <a:t>Amazon referral fees</a:t>
            </a:r>
            <a:r>
              <a:rPr lang="en-US" b="0" i="0" dirty="0">
                <a:solidFill>
                  <a:srgbClr val="000000"/>
                </a:solidFill>
                <a:effectLst/>
                <a:latin typeface="Montserrat"/>
              </a:rPr>
              <a:t>: This is the fee that Amazon takes as a commission for selling on its platform. It varies from category to category but ranges between 12-40%. Most products have a 15% referral fee.</a:t>
            </a:r>
          </a:p>
          <a:p>
            <a:pPr algn="l">
              <a:buFont typeface="Arial" panose="020B0604020202020204" pitchFamily="34" charset="0"/>
              <a:buChar char="•"/>
            </a:pPr>
            <a:r>
              <a:rPr lang="en-US" b="1" i="0" dirty="0">
                <a:solidFill>
                  <a:srgbClr val="000000"/>
                </a:solidFill>
                <a:effectLst/>
                <a:latin typeface="Montserrat"/>
              </a:rPr>
              <a:t>Individual seller fee</a:t>
            </a:r>
            <a:r>
              <a:rPr lang="en-US" b="0" i="0" dirty="0">
                <a:solidFill>
                  <a:srgbClr val="000000"/>
                </a:solidFill>
                <a:effectLst/>
                <a:latin typeface="Montserrat"/>
              </a:rPr>
              <a:t>: This is a flat $0.99 added to each sale you make on top of the referral fee. Sellers only have to pay this per-item fee if they’ve opted for an individual seller account, rather than a professional plan.</a:t>
            </a:r>
          </a:p>
          <a:p>
            <a:pPr algn="l">
              <a:buFont typeface="Arial" panose="020B0604020202020204" pitchFamily="34" charset="0"/>
              <a:buChar char="•"/>
            </a:pPr>
            <a:r>
              <a:rPr lang="en-US" b="1" i="0" dirty="0">
                <a:solidFill>
                  <a:srgbClr val="000000"/>
                </a:solidFill>
                <a:effectLst/>
                <a:latin typeface="Montserrat"/>
              </a:rPr>
              <a:t>FBA fees</a:t>
            </a:r>
            <a:r>
              <a:rPr lang="en-US" b="0" i="0" dirty="0">
                <a:solidFill>
                  <a:srgbClr val="000000"/>
                </a:solidFill>
                <a:effectLst/>
                <a:latin typeface="Montserrat"/>
              </a:rPr>
              <a:t>: If you use Amazon’s FBA program, you’ll have to cover the shipping and handling costs for Amazon.</a:t>
            </a:r>
          </a:p>
          <a:p>
            <a:pPr algn="l">
              <a:buFont typeface="Arial" panose="020B0604020202020204" pitchFamily="34" charset="0"/>
              <a:buChar char="•"/>
            </a:pPr>
            <a:r>
              <a:rPr lang="en-US" b="1" i="0" dirty="0">
                <a:solidFill>
                  <a:srgbClr val="000000"/>
                </a:solidFill>
                <a:effectLst/>
                <a:latin typeface="Montserrat"/>
              </a:rPr>
              <a:t>Other Amazon fees</a:t>
            </a:r>
            <a:r>
              <a:rPr lang="en-US" b="0" i="0" dirty="0">
                <a:solidFill>
                  <a:srgbClr val="000000"/>
                </a:solidFill>
                <a:effectLst/>
                <a:latin typeface="Montserrat"/>
              </a:rPr>
              <a:t>: You may also have long-term inventory storage fees (if you use Amazon FBA), media fees (if selling books, DVDs, </a:t>
            </a:r>
            <a:r>
              <a:rPr lang="en-US" b="0" i="0" dirty="0" err="1">
                <a:solidFill>
                  <a:srgbClr val="000000"/>
                </a:solidFill>
                <a:effectLst/>
                <a:latin typeface="Montserrat"/>
              </a:rPr>
              <a:t>etc</a:t>
            </a:r>
            <a:r>
              <a:rPr lang="en-US" b="0" i="0" dirty="0">
                <a:solidFill>
                  <a:srgbClr val="000000"/>
                </a:solidFill>
                <a:effectLst/>
                <a:latin typeface="Montserrat"/>
              </a:rPr>
              <a:t>), and advertising costs.</a:t>
            </a:r>
          </a:p>
          <a:p>
            <a:endParaRPr lang="en-US" dirty="0"/>
          </a:p>
        </p:txBody>
      </p:sp>
    </p:spTree>
    <p:extLst>
      <p:ext uri="{BB962C8B-B14F-4D97-AF65-F5344CB8AC3E}">
        <p14:creationId xmlns:p14="http://schemas.microsoft.com/office/powerpoint/2010/main" val="551279879"/>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234E-C759-C806-BFA6-9BA9E8AF00BD}"/>
              </a:ext>
            </a:extLst>
          </p:cNvPr>
          <p:cNvSpPr>
            <a:spLocks noGrp="1"/>
          </p:cNvSpPr>
          <p:nvPr>
            <p:ph type="title"/>
          </p:nvPr>
        </p:nvSpPr>
        <p:spPr/>
        <p:txBody>
          <a:bodyPr>
            <a:normAutofit/>
          </a:bodyPr>
          <a:lstStyle/>
          <a:p>
            <a:r>
              <a:rPr lang="en-US" b="1" i="0" dirty="0">
                <a:solidFill>
                  <a:srgbClr val="000000"/>
                </a:solidFill>
                <a:effectLst/>
                <a:latin typeface="Montserrat"/>
              </a:rPr>
              <a:t>How to start an Amazon business</a:t>
            </a:r>
            <a:br>
              <a:rPr lang="en-US" b="1" i="0" dirty="0">
                <a:solidFill>
                  <a:srgbClr val="000000"/>
                </a:solidFill>
                <a:effectLst/>
                <a:latin typeface="Montserrat"/>
              </a:rPr>
            </a:br>
            <a:endParaRPr lang="en-US" dirty="0"/>
          </a:p>
        </p:txBody>
      </p:sp>
      <p:sp>
        <p:nvSpPr>
          <p:cNvPr id="3" name="Content Placeholder 2">
            <a:extLst>
              <a:ext uri="{FF2B5EF4-FFF2-40B4-BE49-F238E27FC236}">
                <a16:creationId xmlns:a16="http://schemas.microsoft.com/office/drawing/2014/main" id="{ED7D4537-7ADB-477D-50E1-6022A899050D}"/>
              </a:ext>
            </a:extLst>
          </p:cNvPr>
          <p:cNvSpPr>
            <a:spLocks noGrp="1"/>
          </p:cNvSpPr>
          <p:nvPr>
            <p:ph idx="1"/>
          </p:nvPr>
        </p:nvSpPr>
        <p:spPr/>
        <p:txBody>
          <a:bodyPr/>
          <a:lstStyle/>
          <a:p>
            <a:pPr algn="l"/>
            <a:r>
              <a:rPr lang="en-US" b="0" i="0" dirty="0">
                <a:solidFill>
                  <a:srgbClr val="000000"/>
                </a:solidFill>
                <a:effectLst/>
                <a:latin typeface="Montserrat"/>
              </a:rPr>
              <a:t>What’s great about Amazon is that there isn’t just one way to start an Amazon business. From the business model you choose to the products you decide to sell, there are many ways to succeed on the platform.</a:t>
            </a:r>
          </a:p>
          <a:p>
            <a:pPr algn="l"/>
            <a:r>
              <a:rPr lang="en-US" b="0" i="0" dirty="0">
                <a:solidFill>
                  <a:srgbClr val="000000"/>
                </a:solidFill>
                <a:effectLst/>
                <a:latin typeface="Montserrat"/>
              </a:rPr>
              <a:t>However, the steps required to get up and running on Amazon remain the same, regardless of the type of business model and the product you choose. </a:t>
            </a:r>
          </a:p>
          <a:p>
            <a:endParaRPr lang="en-US" dirty="0"/>
          </a:p>
        </p:txBody>
      </p:sp>
    </p:spTree>
    <p:extLst>
      <p:ext uri="{BB962C8B-B14F-4D97-AF65-F5344CB8AC3E}">
        <p14:creationId xmlns:p14="http://schemas.microsoft.com/office/powerpoint/2010/main" val="1450960675"/>
      </p:ext>
    </p:extLst>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CD7F-04AC-E644-6BAD-3CA00768D1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2D1FE-1DCB-3B8D-80D0-CF8023D5B575}"/>
              </a:ext>
            </a:extLst>
          </p:cNvPr>
          <p:cNvSpPr>
            <a:spLocks noGrp="1"/>
          </p:cNvSpPr>
          <p:nvPr>
            <p:ph idx="1"/>
          </p:nvPr>
        </p:nvSpPr>
        <p:spPr/>
        <p:txBody>
          <a:bodyPr>
            <a:normAutofit fontScale="32500" lnSpcReduction="20000"/>
          </a:bodyPr>
          <a:lstStyle/>
          <a:p>
            <a:pPr algn="l"/>
            <a:r>
              <a:rPr lang="en-US" b="1" i="0" dirty="0">
                <a:solidFill>
                  <a:srgbClr val="000000"/>
                </a:solidFill>
                <a:effectLst/>
                <a:latin typeface="Montserrat"/>
              </a:rPr>
              <a:t>What else should you know before selling on Amazon?</a:t>
            </a:r>
          </a:p>
          <a:p>
            <a:pPr algn="l"/>
            <a:r>
              <a:rPr lang="en-US" b="0" i="0" dirty="0">
                <a:solidFill>
                  <a:srgbClr val="000000"/>
                </a:solidFill>
                <a:effectLst/>
                <a:latin typeface="Montserrat"/>
              </a:rPr>
              <a:t>Here are a few more Amazon-selling basics that you should know.</a:t>
            </a:r>
          </a:p>
          <a:p>
            <a:pPr algn="l"/>
            <a:r>
              <a:rPr lang="en-US" b="1" i="0" dirty="0">
                <a:solidFill>
                  <a:srgbClr val="000000"/>
                </a:solidFill>
                <a:effectLst/>
                <a:latin typeface="Montserrat"/>
              </a:rPr>
              <a:t>Amazon’s Best Sellers Rank (</a:t>
            </a:r>
            <a:r>
              <a:rPr lang="en-US" b="1" i="0" dirty="0" err="1">
                <a:solidFill>
                  <a:srgbClr val="000000"/>
                </a:solidFill>
                <a:effectLst/>
                <a:latin typeface="Montserrat"/>
              </a:rPr>
              <a:t>BSR</a:t>
            </a:r>
            <a:r>
              <a:rPr lang="en-US" b="1" i="0" dirty="0">
                <a:solidFill>
                  <a:srgbClr val="000000"/>
                </a:solidFill>
                <a:effectLst/>
                <a:latin typeface="Montserrat"/>
              </a:rPr>
              <a:t>)</a:t>
            </a:r>
            <a:endParaRPr lang="en-US" b="0" i="0" dirty="0">
              <a:solidFill>
                <a:srgbClr val="000000"/>
              </a:solidFill>
              <a:effectLst/>
              <a:latin typeface="Montserrat"/>
            </a:endParaRPr>
          </a:p>
          <a:p>
            <a:pPr algn="l"/>
            <a:r>
              <a:rPr lang="en-US" b="0" i="0" dirty="0">
                <a:solidFill>
                  <a:srgbClr val="000000"/>
                </a:solidFill>
                <a:effectLst/>
                <a:latin typeface="Montserrat"/>
              </a:rPr>
              <a:t>Amazon organizes all of its products by giving each a </a:t>
            </a:r>
            <a:r>
              <a:rPr lang="en-US" b="0" i="0" u="none" strike="noStrike" dirty="0">
                <a:solidFill>
                  <a:srgbClr val="042BDB"/>
                </a:solidFill>
                <a:effectLst/>
                <a:latin typeface="Montserrat"/>
                <a:hlinkClick r:id="rId2"/>
              </a:rPr>
              <a:t>Best Sellers Rank</a:t>
            </a:r>
            <a:r>
              <a:rPr lang="en-US" b="0" i="0" dirty="0">
                <a:solidFill>
                  <a:srgbClr val="000000"/>
                </a:solidFill>
                <a:effectLst/>
                <a:latin typeface="Montserrat"/>
              </a:rPr>
              <a:t> (</a:t>
            </a:r>
            <a:r>
              <a:rPr lang="en-US" b="0" i="0" dirty="0" err="1">
                <a:solidFill>
                  <a:srgbClr val="000000"/>
                </a:solidFill>
                <a:effectLst/>
                <a:latin typeface="Montserrat"/>
              </a:rPr>
              <a:t>BSR</a:t>
            </a:r>
            <a:r>
              <a:rPr lang="en-US" b="0" i="0" dirty="0">
                <a:solidFill>
                  <a:srgbClr val="000000"/>
                </a:solidFill>
                <a:effectLst/>
                <a:latin typeface="Montserrat"/>
              </a:rPr>
              <a:t>); the more popular an item (and the more sales it makes), the higher the </a:t>
            </a:r>
            <a:r>
              <a:rPr lang="en-US" b="0" i="0" dirty="0" err="1">
                <a:solidFill>
                  <a:srgbClr val="000000"/>
                </a:solidFill>
                <a:effectLst/>
                <a:latin typeface="Montserrat"/>
              </a:rPr>
              <a:t>BSR</a:t>
            </a:r>
            <a:r>
              <a:rPr lang="en-US" b="0" i="0" dirty="0">
                <a:solidFill>
                  <a:srgbClr val="000000"/>
                </a:solidFill>
                <a:effectLst/>
                <a:latin typeface="Montserrat"/>
              </a:rPr>
              <a:t>. </a:t>
            </a:r>
          </a:p>
          <a:p>
            <a:pPr algn="l"/>
            <a:r>
              <a:rPr lang="en-US" b="0" i="0" dirty="0">
                <a:solidFill>
                  <a:srgbClr val="000000"/>
                </a:solidFill>
                <a:effectLst/>
                <a:latin typeface="Montserrat"/>
              </a:rPr>
              <a:t>In addition, departments (also called parent categories) on Amazon have their own taxonomy of </a:t>
            </a:r>
            <a:r>
              <a:rPr lang="en-US" b="0" i="0" dirty="0" err="1">
                <a:solidFill>
                  <a:srgbClr val="000000"/>
                </a:solidFill>
                <a:effectLst/>
                <a:latin typeface="Montserrat"/>
              </a:rPr>
              <a:t>BSRs</a:t>
            </a:r>
            <a:r>
              <a:rPr lang="en-US" b="0" i="0" dirty="0">
                <a:solidFill>
                  <a:srgbClr val="000000"/>
                </a:solidFill>
                <a:effectLst/>
                <a:latin typeface="Montserrat"/>
              </a:rPr>
              <a:t>, as do their sub-categories.</a:t>
            </a:r>
          </a:p>
          <a:p>
            <a:pPr algn="l"/>
            <a:r>
              <a:rPr lang="en-US" b="1" i="0" dirty="0">
                <a:solidFill>
                  <a:srgbClr val="000000"/>
                </a:solidFill>
                <a:effectLst/>
                <a:latin typeface="Montserrat"/>
              </a:rPr>
              <a:t>Selling on Amazon Prime</a:t>
            </a:r>
            <a:endParaRPr lang="en-US" b="0" i="0" dirty="0">
              <a:solidFill>
                <a:srgbClr val="000000"/>
              </a:solidFill>
              <a:effectLst/>
              <a:latin typeface="Montserrat"/>
            </a:endParaRPr>
          </a:p>
          <a:p>
            <a:pPr algn="l"/>
            <a:r>
              <a:rPr lang="en-US" b="0" i="0" dirty="0">
                <a:solidFill>
                  <a:srgbClr val="000000"/>
                </a:solidFill>
                <a:effectLst/>
                <a:latin typeface="Montserrat"/>
              </a:rPr>
              <a:t>If you’re using Amazon’s FBA program, and you have enough inventory to spread around through its fulfillment network, then your product will qualify for </a:t>
            </a:r>
            <a:r>
              <a:rPr lang="en-US" b="0" i="0" u="none" strike="noStrike" dirty="0">
                <a:solidFill>
                  <a:srgbClr val="042BDB"/>
                </a:solidFill>
                <a:effectLst/>
                <a:latin typeface="Montserrat"/>
                <a:hlinkClick r:id="rId3"/>
              </a:rPr>
              <a:t>Amazon Prime</a:t>
            </a:r>
            <a:r>
              <a:rPr lang="en-US" b="0" i="0" dirty="0">
                <a:solidFill>
                  <a:srgbClr val="000000"/>
                </a:solidFill>
                <a:effectLst/>
                <a:latin typeface="Montserrat"/>
              </a:rPr>
              <a:t>. </a:t>
            </a:r>
          </a:p>
          <a:p>
            <a:pPr algn="l"/>
            <a:r>
              <a:rPr lang="en-US" b="0" i="0" dirty="0">
                <a:solidFill>
                  <a:srgbClr val="000000"/>
                </a:solidFill>
                <a:effectLst/>
                <a:latin typeface="Montserrat"/>
              </a:rPr>
              <a:t>Selling Prime is key to being successful on Amazon as it means your products will be shipped to customers within 2-3 days. </a:t>
            </a:r>
          </a:p>
          <a:p>
            <a:pPr algn="l"/>
            <a:r>
              <a:rPr lang="en-US" b="0" i="0" dirty="0">
                <a:solidFill>
                  <a:srgbClr val="000000"/>
                </a:solidFill>
                <a:effectLst/>
                <a:latin typeface="Montserrat"/>
              </a:rPr>
              <a:t>Plus, you get the “Amazon Prime” badge on your listing, which means you’ll have a better chance of selling your product. Customers </a:t>
            </a:r>
            <a:r>
              <a:rPr lang="en-US" b="0" i="1" dirty="0">
                <a:solidFill>
                  <a:srgbClr val="000000"/>
                </a:solidFill>
                <a:effectLst/>
                <a:latin typeface="Montserrat"/>
              </a:rPr>
              <a:t>love</a:t>
            </a:r>
            <a:r>
              <a:rPr lang="en-US" b="0" i="0" dirty="0">
                <a:solidFill>
                  <a:srgbClr val="000000"/>
                </a:solidFill>
                <a:effectLst/>
                <a:latin typeface="Montserrat"/>
              </a:rPr>
              <a:t> </a:t>
            </a:r>
            <a:r>
              <a:rPr lang="en-US" b="0" i="0" u="none" strike="noStrike" dirty="0">
                <a:solidFill>
                  <a:srgbClr val="042BDB"/>
                </a:solidFill>
                <a:effectLst/>
                <a:latin typeface="Montserrat"/>
                <a:hlinkClick r:id="rId4"/>
              </a:rPr>
              <a:t>fast shipping</a:t>
            </a:r>
            <a:r>
              <a:rPr lang="en-US" b="0" i="0" dirty="0">
                <a:solidFill>
                  <a:srgbClr val="000000"/>
                </a:solidFill>
                <a:effectLst/>
                <a:latin typeface="Montserrat"/>
              </a:rPr>
              <a:t>.</a:t>
            </a:r>
          </a:p>
          <a:p>
            <a:pPr algn="l"/>
            <a:r>
              <a:rPr lang="en-US" b="0" i="0" dirty="0">
                <a:solidFill>
                  <a:srgbClr val="000000"/>
                </a:solidFill>
                <a:effectLst/>
                <a:latin typeface="Montserrat"/>
              </a:rPr>
              <a:t>But if you’re selling FBM, you can still sell Prime as a Merchant Fulfilled Network seller. To do so, however, you’ll have to apply to Amazon’s </a:t>
            </a:r>
            <a:r>
              <a:rPr lang="en-US" b="0" i="0" u="none" strike="noStrike" dirty="0">
                <a:solidFill>
                  <a:srgbClr val="042BDB"/>
                </a:solidFill>
                <a:effectLst/>
                <a:latin typeface="Montserrat"/>
                <a:hlinkClick r:id="rId5"/>
              </a:rPr>
              <a:t>Seller Fulfilled Prime program</a:t>
            </a:r>
            <a:r>
              <a:rPr lang="en-US" b="0" i="0" dirty="0">
                <a:solidFill>
                  <a:srgbClr val="000000"/>
                </a:solidFill>
                <a:effectLst/>
                <a:latin typeface="Montserrat"/>
              </a:rPr>
              <a:t>.</a:t>
            </a:r>
          </a:p>
          <a:p>
            <a:pPr algn="l"/>
            <a:r>
              <a:rPr lang="en-US" b="1" i="0" dirty="0">
                <a:solidFill>
                  <a:srgbClr val="000000"/>
                </a:solidFill>
                <a:effectLst/>
                <a:latin typeface="Montserrat"/>
              </a:rPr>
              <a:t>Training for new Amazon sellers</a:t>
            </a:r>
            <a:endParaRPr lang="en-US" b="0" i="0" dirty="0">
              <a:solidFill>
                <a:srgbClr val="000000"/>
              </a:solidFill>
              <a:effectLst/>
              <a:latin typeface="Montserrat"/>
            </a:endParaRPr>
          </a:p>
          <a:p>
            <a:pPr algn="l"/>
            <a:r>
              <a:rPr lang="en-US" b="0" i="0" dirty="0">
                <a:solidFill>
                  <a:srgbClr val="000000"/>
                </a:solidFill>
                <a:effectLst/>
                <a:latin typeface="Montserrat"/>
              </a:rPr>
              <a:t>Here at Jungle Scout, we know that learning everything you need to know about selling on Amazon can be overwhelming. So, to help you ramp up more quickly, we have an extensive library of </a:t>
            </a:r>
            <a:r>
              <a:rPr lang="en-US" b="0" i="0" u="none" strike="noStrike" dirty="0">
                <a:solidFill>
                  <a:srgbClr val="042BDB"/>
                </a:solidFill>
                <a:effectLst/>
                <a:latin typeface="Montserrat"/>
                <a:hlinkClick r:id="rId6"/>
              </a:rPr>
              <a:t>free resources</a:t>
            </a:r>
            <a:r>
              <a:rPr lang="en-US" b="0" i="0" dirty="0">
                <a:solidFill>
                  <a:srgbClr val="000000"/>
                </a:solidFill>
                <a:effectLst/>
                <a:latin typeface="Montserrat"/>
              </a:rPr>
              <a:t>.</a:t>
            </a:r>
          </a:p>
          <a:p>
            <a:pPr algn="l"/>
            <a:r>
              <a:rPr lang="en-US" b="0" i="0" dirty="0">
                <a:solidFill>
                  <a:srgbClr val="000000"/>
                </a:solidFill>
                <a:effectLst/>
                <a:latin typeface="Montserrat"/>
              </a:rPr>
              <a:t>In addition, if you already have a Jungle Scout subscription, you have access to our members-only </a:t>
            </a:r>
            <a:r>
              <a:rPr lang="en-US" b="0" i="0" u="none" strike="noStrike" dirty="0">
                <a:solidFill>
                  <a:srgbClr val="042BDB"/>
                </a:solidFill>
                <a:effectLst/>
                <a:latin typeface="Montserrat"/>
                <a:hlinkClick r:id="rId7"/>
              </a:rPr>
              <a:t>Academy</a:t>
            </a:r>
            <a:r>
              <a:rPr lang="en-US" b="0" i="0" dirty="0">
                <a:solidFill>
                  <a:srgbClr val="000000"/>
                </a:solidFill>
                <a:effectLst/>
                <a:latin typeface="Montserrat"/>
              </a:rPr>
              <a:t>. It has video lessons for both beginners and advanced sellers alike. </a:t>
            </a:r>
          </a:p>
          <a:p>
            <a:pPr algn="l"/>
            <a:r>
              <a:rPr lang="en-US" b="0" i="0" u="none" strike="noStrike" dirty="0">
                <a:solidFill>
                  <a:srgbClr val="042BDB"/>
                </a:solidFill>
                <a:effectLst/>
                <a:latin typeface="Montserrat"/>
                <a:hlinkClick r:id="rId8"/>
              </a:rPr>
              <a:t>Back to Top</a:t>
            </a:r>
            <a:endParaRPr lang="en-US" b="0" i="0" dirty="0">
              <a:solidFill>
                <a:srgbClr val="000000"/>
              </a:solidFill>
              <a:effectLst/>
              <a:latin typeface="Montserrat"/>
            </a:endParaRPr>
          </a:p>
          <a:p>
            <a:pPr marL="0" indent="0">
              <a:buNone/>
            </a:pPr>
            <a:endParaRPr lang="en-US" dirty="0"/>
          </a:p>
        </p:txBody>
      </p:sp>
    </p:spTree>
    <p:extLst>
      <p:ext uri="{BB962C8B-B14F-4D97-AF65-F5344CB8AC3E}">
        <p14:creationId xmlns:p14="http://schemas.microsoft.com/office/powerpoint/2010/main" val="47506490"/>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BD52-BD2F-EC7D-D83F-61281EE97012}"/>
              </a:ext>
            </a:extLst>
          </p:cNvPr>
          <p:cNvSpPr>
            <a:spLocks noGrp="1"/>
          </p:cNvSpPr>
          <p:nvPr>
            <p:ph type="title"/>
          </p:nvPr>
        </p:nvSpPr>
        <p:spPr/>
        <p:txBody>
          <a:bodyPr>
            <a:normAutofit fontScale="90000"/>
          </a:bodyPr>
          <a:lstStyle/>
          <a:p>
            <a:r>
              <a:rPr lang="en-US" b="1" i="0" dirty="0">
                <a:solidFill>
                  <a:srgbClr val="000000"/>
                </a:solidFill>
                <a:effectLst/>
                <a:latin typeface="Montserrat"/>
              </a:rPr>
              <a:t>Decide which </a:t>
            </a:r>
            <a:r>
              <a:rPr lang="en-US" b="1" i="0" u="none" strike="noStrike" dirty="0">
                <a:solidFill>
                  <a:srgbClr val="042BDB"/>
                </a:solidFill>
                <a:effectLst/>
                <a:latin typeface="Montserrat"/>
                <a:hlinkClick r:id="rId2"/>
              </a:rPr>
              <a:t>business model</a:t>
            </a:r>
            <a:r>
              <a:rPr lang="en-US" b="1" i="0" dirty="0">
                <a:solidFill>
                  <a:srgbClr val="000000"/>
                </a:solidFill>
                <a:effectLst/>
                <a:latin typeface="Montserrat"/>
              </a:rPr>
              <a:t> you want to use</a:t>
            </a:r>
            <a:br>
              <a:rPr lang="en-US" b="0" i="0" dirty="0">
                <a:solidFill>
                  <a:srgbClr val="000000"/>
                </a:solidFill>
                <a:effectLst/>
                <a:latin typeface="Montserrat"/>
              </a:rPr>
            </a:br>
            <a:endParaRPr lang="en-US" dirty="0"/>
          </a:p>
        </p:txBody>
      </p:sp>
      <p:sp>
        <p:nvSpPr>
          <p:cNvPr id="3" name="Content Placeholder 2">
            <a:extLst>
              <a:ext uri="{FF2B5EF4-FFF2-40B4-BE49-F238E27FC236}">
                <a16:creationId xmlns:a16="http://schemas.microsoft.com/office/drawing/2014/main" id="{85E01381-6145-DF4D-6D16-D2DFF38E902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u="none" strike="noStrike" dirty="0">
                <a:solidFill>
                  <a:srgbClr val="042BDB"/>
                </a:solidFill>
                <a:effectLst/>
                <a:latin typeface="Montserrat"/>
                <a:hlinkClick r:id="rId3"/>
              </a:rPr>
              <a:t>Private Label</a:t>
            </a:r>
            <a:r>
              <a:rPr lang="en-US" b="0" i="0" dirty="0">
                <a:solidFill>
                  <a:srgbClr val="000000"/>
                </a:solidFill>
                <a:effectLst/>
                <a:latin typeface="Montserrat"/>
              </a:rPr>
              <a:t>: Private label is the process of a retailer rebranding/renaming a product that is already being manufactured on their own brand or label.</a:t>
            </a:r>
          </a:p>
          <a:p>
            <a:pPr algn="l">
              <a:buFont typeface="Arial" panose="020B0604020202020204" pitchFamily="34" charset="0"/>
              <a:buChar char="•"/>
            </a:pPr>
            <a:r>
              <a:rPr lang="en-US" b="0" i="0" u="none" strike="noStrike" dirty="0">
                <a:solidFill>
                  <a:srgbClr val="042BDB"/>
                </a:solidFill>
                <a:effectLst/>
                <a:latin typeface="Montserrat"/>
                <a:hlinkClick r:id="rId4"/>
              </a:rPr>
              <a:t>Wholesale</a:t>
            </a:r>
            <a:r>
              <a:rPr lang="en-US" b="0" i="0" dirty="0">
                <a:solidFill>
                  <a:srgbClr val="000000"/>
                </a:solidFill>
                <a:effectLst/>
                <a:latin typeface="Montserrat"/>
              </a:rPr>
              <a:t>: Wholesaling is the practice of purchasing low-cost or discounted goods in bulk in order to sell as individual units in a retail marketplace.</a:t>
            </a:r>
          </a:p>
          <a:p>
            <a:pPr algn="l">
              <a:buFont typeface="Arial" panose="020B0604020202020204" pitchFamily="34" charset="0"/>
              <a:buChar char="•"/>
            </a:pPr>
            <a:r>
              <a:rPr lang="en-US" b="0" i="0" u="none" strike="noStrike" dirty="0">
                <a:solidFill>
                  <a:srgbClr val="042BDB"/>
                </a:solidFill>
                <a:effectLst/>
                <a:latin typeface="Montserrat"/>
                <a:hlinkClick r:id="rId5"/>
              </a:rPr>
              <a:t>Online</a:t>
            </a:r>
            <a:r>
              <a:rPr lang="en-US" b="0" i="0" dirty="0">
                <a:solidFill>
                  <a:srgbClr val="000000"/>
                </a:solidFill>
                <a:effectLst/>
                <a:latin typeface="Montserrat"/>
              </a:rPr>
              <a:t> and/or </a:t>
            </a:r>
            <a:r>
              <a:rPr lang="en-US" b="0" i="0" u="none" strike="noStrike" dirty="0">
                <a:solidFill>
                  <a:srgbClr val="042BDB"/>
                </a:solidFill>
                <a:effectLst/>
                <a:latin typeface="Montserrat"/>
                <a:hlinkClick r:id="rId6"/>
              </a:rPr>
              <a:t>Retail Arbitrage</a:t>
            </a:r>
            <a:r>
              <a:rPr lang="en-US" b="0" i="0" dirty="0">
                <a:solidFill>
                  <a:srgbClr val="000000"/>
                </a:solidFill>
                <a:effectLst/>
                <a:latin typeface="Montserrat"/>
              </a:rPr>
              <a:t>: Arbitrage is a method of finding low-cost or discount goods in brick-and-mortar retail stores (or on e-commerce sites) in order to resell them online.</a:t>
            </a:r>
          </a:p>
          <a:p>
            <a:pPr algn="l">
              <a:buFont typeface="Arial" panose="020B0604020202020204" pitchFamily="34" charset="0"/>
              <a:buChar char="•"/>
            </a:pPr>
            <a:r>
              <a:rPr lang="en-US" b="0" i="0" u="none" strike="noStrike" dirty="0" err="1">
                <a:solidFill>
                  <a:srgbClr val="042BDB"/>
                </a:solidFill>
                <a:effectLst/>
                <a:latin typeface="Montserrat"/>
                <a:hlinkClick r:id="rId7"/>
              </a:rPr>
              <a:t>Dropshipping</a:t>
            </a:r>
            <a:r>
              <a:rPr lang="en-US" b="0" i="0" dirty="0">
                <a:solidFill>
                  <a:srgbClr val="000000"/>
                </a:solidFill>
                <a:effectLst/>
                <a:latin typeface="Montserrat"/>
              </a:rPr>
              <a:t>: </a:t>
            </a:r>
            <a:r>
              <a:rPr lang="en-US" b="0" i="0" dirty="0" err="1">
                <a:solidFill>
                  <a:srgbClr val="000000"/>
                </a:solidFill>
                <a:effectLst/>
                <a:latin typeface="Montserrat"/>
              </a:rPr>
              <a:t>Dropshipping</a:t>
            </a:r>
            <a:r>
              <a:rPr lang="en-US" b="0" i="0" dirty="0">
                <a:solidFill>
                  <a:srgbClr val="000000"/>
                </a:solidFill>
                <a:effectLst/>
                <a:latin typeface="Montserrat"/>
              </a:rPr>
              <a:t> is a business model where an Amazon seller does not keep their own product inventory, but instead transfers their customers’ orders directly to the manufacturer or supplier.</a:t>
            </a:r>
          </a:p>
          <a:p>
            <a:pPr algn="l">
              <a:buFont typeface="Arial" panose="020B0604020202020204" pitchFamily="34" charset="0"/>
              <a:buChar char="•"/>
            </a:pPr>
            <a:r>
              <a:rPr lang="en-US" b="0" i="0" u="none" strike="noStrike" dirty="0">
                <a:solidFill>
                  <a:srgbClr val="042BDB"/>
                </a:solidFill>
                <a:effectLst/>
                <a:latin typeface="Montserrat"/>
                <a:hlinkClick r:id="rId8"/>
              </a:rPr>
              <a:t>Handmade</a:t>
            </a:r>
            <a:r>
              <a:rPr lang="en-US" b="0" i="0" dirty="0">
                <a:solidFill>
                  <a:srgbClr val="000000"/>
                </a:solidFill>
                <a:effectLst/>
                <a:latin typeface="Montserrat"/>
              </a:rPr>
              <a:t>: Amazon’s handmade sellers are people who create their own products (“by hand”) to sell on the Amazon marketplace. Examples include jewelry, accessories, home decor, and more.</a:t>
            </a:r>
          </a:p>
          <a:p>
            <a:endParaRPr lang="en-US" dirty="0"/>
          </a:p>
        </p:txBody>
      </p:sp>
    </p:spTree>
    <p:extLst>
      <p:ext uri="{BB962C8B-B14F-4D97-AF65-F5344CB8AC3E}">
        <p14:creationId xmlns:p14="http://schemas.microsoft.com/office/powerpoint/2010/main" val="3472779813"/>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8FC6-9D67-EF67-BCB5-A721739219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1B2B99-DCE7-BD83-890C-6944708BD5F4}"/>
              </a:ext>
            </a:extLst>
          </p:cNvPr>
          <p:cNvSpPr>
            <a:spLocks noGrp="1"/>
          </p:cNvSpPr>
          <p:nvPr>
            <p:ph idx="1"/>
          </p:nvPr>
        </p:nvSpPr>
        <p:spPr/>
        <p:txBody>
          <a:bodyPr/>
          <a:lstStyle/>
          <a:p>
            <a:pPr algn="l"/>
            <a:r>
              <a:rPr lang="en-US" b="1" i="0" dirty="0">
                <a:solidFill>
                  <a:srgbClr val="000000"/>
                </a:solidFill>
                <a:effectLst/>
                <a:latin typeface="Montserrat"/>
              </a:rPr>
              <a:t>Choose which fulfillment method you’ll use</a:t>
            </a:r>
            <a:endParaRPr lang="en-US" b="0" i="0" dirty="0">
              <a:solidFill>
                <a:srgbClr val="000000"/>
              </a:solidFill>
              <a:effectLst/>
              <a:latin typeface="Montserrat"/>
            </a:endParaRPr>
          </a:p>
          <a:p>
            <a:pPr algn="l">
              <a:buFont typeface="Arial" panose="020B0604020202020204" pitchFamily="34" charset="0"/>
              <a:buChar char="•"/>
            </a:pPr>
            <a:r>
              <a:rPr lang="en-US" b="0" i="0" u="none" strike="noStrike" dirty="0">
                <a:solidFill>
                  <a:srgbClr val="042BDB"/>
                </a:solidFill>
                <a:effectLst/>
                <a:latin typeface="Montserrat"/>
                <a:hlinkClick r:id="rId2"/>
              </a:rPr>
              <a:t>Fulfillment by Amazon</a:t>
            </a:r>
            <a:r>
              <a:rPr lang="en-US" b="0" i="0" dirty="0">
                <a:solidFill>
                  <a:srgbClr val="000000"/>
                </a:solidFill>
                <a:effectLst/>
                <a:latin typeface="Montserrat"/>
              </a:rPr>
              <a:t> (FBA)</a:t>
            </a:r>
          </a:p>
          <a:p>
            <a:pPr algn="l">
              <a:buFont typeface="Arial" panose="020B0604020202020204" pitchFamily="34" charset="0"/>
              <a:buChar char="•"/>
            </a:pPr>
            <a:r>
              <a:rPr lang="en-US" b="0" i="0" u="none" strike="noStrike" dirty="0">
                <a:solidFill>
                  <a:srgbClr val="042BDB"/>
                </a:solidFill>
                <a:effectLst/>
                <a:latin typeface="Montserrat"/>
                <a:hlinkClick r:id="rId3"/>
              </a:rPr>
              <a:t>Fulfillment by Merchant</a:t>
            </a:r>
            <a:r>
              <a:rPr lang="en-US" b="0" i="0" dirty="0">
                <a:solidFill>
                  <a:srgbClr val="000000"/>
                </a:solidFill>
                <a:effectLst/>
                <a:latin typeface="Montserrat"/>
              </a:rPr>
              <a:t> (FBM)</a:t>
            </a:r>
          </a:p>
          <a:p>
            <a:pPr algn="l"/>
            <a:r>
              <a:rPr lang="en-US" b="0" i="0" dirty="0">
                <a:solidFill>
                  <a:srgbClr val="000000"/>
                </a:solidFill>
                <a:effectLst/>
                <a:latin typeface="Montserrat"/>
              </a:rPr>
              <a:t>There are pros and cons for both methods, so make sure you </a:t>
            </a:r>
            <a:r>
              <a:rPr lang="en-US" b="0" i="0" u="none" strike="noStrike" dirty="0">
                <a:solidFill>
                  <a:srgbClr val="042BDB"/>
                </a:solidFill>
                <a:effectLst/>
                <a:latin typeface="Montserrat"/>
                <a:hlinkClick r:id="rId4"/>
              </a:rPr>
              <a:t>look closely at both</a:t>
            </a:r>
            <a:r>
              <a:rPr lang="en-US" b="0" i="0" dirty="0">
                <a:solidFill>
                  <a:srgbClr val="000000"/>
                </a:solidFill>
                <a:effectLst/>
                <a:latin typeface="Montserrat"/>
              </a:rPr>
              <a:t> to determine which one will work best for your business. You don’t have to choose one or the other, though. You can fulfill orders with both FBM and FBA.</a:t>
            </a:r>
          </a:p>
          <a:p>
            <a:endParaRPr lang="en-US" dirty="0"/>
          </a:p>
        </p:txBody>
      </p:sp>
    </p:spTree>
    <p:extLst>
      <p:ext uri="{BB962C8B-B14F-4D97-AF65-F5344CB8AC3E}">
        <p14:creationId xmlns:p14="http://schemas.microsoft.com/office/powerpoint/2010/main" val="3518865571"/>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9CBB-157D-6316-AE30-900EF8C44F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FD9E05-9AB4-1B6C-34D2-F540BA7C9859}"/>
              </a:ext>
            </a:extLst>
          </p:cNvPr>
          <p:cNvSpPr>
            <a:spLocks noGrp="1"/>
          </p:cNvSpPr>
          <p:nvPr>
            <p:ph idx="1"/>
          </p:nvPr>
        </p:nvSpPr>
        <p:spPr/>
        <p:txBody>
          <a:bodyPr>
            <a:normAutofit fontScale="55000" lnSpcReduction="20000"/>
          </a:bodyPr>
          <a:lstStyle/>
          <a:p>
            <a:pPr algn="l"/>
            <a:r>
              <a:rPr lang="en-US" b="1" i="0" dirty="0">
                <a:solidFill>
                  <a:srgbClr val="000000"/>
                </a:solidFill>
                <a:effectLst/>
                <a:latin typeface="Montserrat"/>
              </a:rPr>
              <a:t>3. Consider the product(s) you’re going to sell</a:t>
            </a:r>
            <a:endParaRPr lang="en-US" b="0" i="0" dirty="0">
              <a:solidFill>
                <a:srgbClr val="000000"/>
              </a:solidFill>
              <a:effectLst/>
              <a:latin typeface="Montserrat"/>
            </a:endParaRPr>
          </a:p>
          <a:p>
            <a:pPr algn="l"/>
            <a:r>
              <a:rPr lang="en-US" b="0" i="0" dirty="0">
                <a:solidFill>
                  <a:srgbClr val="000000"/>
                </a:solidFill>
                <a:effectLst/>
                <a:latin typeface="Montserrat"/>
              </a:rPr>
              <a:t>If you have a product, you may be ready to go, but you should still follow this step to validate that your product will have sufficient demand on Amazon. To help you find products to sell that are </a:t>
            </a:r>
            <a:r>
              <a:rPr lang="en-US" b="0" i="0" u="none" strike="noStrike" dirty="0">
                <a:solidFill>
                  <a:srgbClr val="042BDB"/>
                </a:solidFill>
                <a:effectLst/>
                <a:latin typeface="Montserrat"/>
                <a:hlinkClick r:id="rId2"/>
              </a:rPr>
              <a:t>high in demand, but low in competition</a:t>
            </a:r>
            <a:r>
              <a:rPr lang="en-US" b="0" i="0" dirty="0">
                <a:solidFill>
                  <a:srgbClr val="000000"/>
                </a:solidFill>
                <a:effectLst/>
                <a:latin typeface="Montserrat"/>
              </a:rPr>
              <a:t>, make sure you use a tool like </a:t>
            </a:r>
            <a:r>
              <a:rPr lang="en-US" b="0" i="0" u="none" strike="noStrike" dirty="0">
                <a:solidFill>
                  <a:srgbClr val="042BDB"/>
                </a:solidFill>
                <a:effectLst/>
                <a:latin typeface="Montserrat"/>
                <a:hlinkClick r:id="rId3"/>
              </a:rPr>
              <a:t>Jungle Scout</a:t>
            </a:r>
            <a:r>
              <a:rPr lang="en-US" b="0" i="0" dirty="0">
                <a:solidFill>
                  <a:srgbClr val="000000"/>
                </a:solidFill>
                <a:effectLst/>
                <a:latin typeface="Montserrat"/>
              </a:rPr>
              <a:t>.</a:t>
            </a:r>
          </a:p>
          <a:p>
            <a:pPr algn="ctr"/>
            <a:r>
              <a:rPr lang="en-US" b="0" i="0" u="none" strike="noStrike" dirty="0">
                <a:solidFill>
                  <a:srgbClr val="FFFFFF"/>
                </a:solidFill>
                <a:effectLst/>
                <a:latin typeface="Montserrat"/>
                <a:hlinkClick r:id="rId4"/>
              </a:rPr>
              <a:t> Learn more about Jungle Scout</a:t>
            </a:r>
            <a:endParaRPr lang="en-US" b="0" i="0" dirty="0">
              <a:solidFill>
                <a:srgbClr val="000000"/>
              </a:solidFill>
              <a:effectLst/>
              <a:latin typeface="Montserrat"/>
            </a:endParaRPr>
          </a:p>
          <a:p>
            <a:pPr algn="l"/>
            <a:r>
              <a:rPr lang="en-US" b="1" i="0" dirty="0">
                <a:solidFill>
                  <a:srgbClr val="000000"/>
                </a:solidFill>
                <a:effectLst/>
                <a:latin typeface="Montserrat"/>
              </a:rPr>
              <a:t>4. Apply to become an Amazon seller</a:t>
            </a:r>
            <a:endParaRPr lang="en-US" b="0" i="0" dirty="0">
              <a:solidFill>
                <a:srgbClr val="000000"/>
              </a:solidFill>
              <a:effectLst/>
              <a:latin typeface="Montserrat"/>
            </a:endParaRPr>
          </a:p>
          <a:p>
            <a:pPr algn="l"/>
            <a:r>
              <a:rPr lang="en-US" b="0" i="0" dirty="0">
                <a:solidFill>
                  <a:srgbClr val="000000"/>
                </a:solidFill>
                <a:effectLst/>
                <a:latin typeface="Montserrat"/>
              </a:rPr>
              <a:t>More details on how to complete the Amazon seller registration process are in the next section.</a:t>
            </a:r>
          </a:p>
          <a:p>
            <a:pPr algn="l"/>
            <a:r>
              <a:rPr lang="en-US" b="1" i="0" dirty="0">
                <a:solidFill>
                  <a:srgbClr val="000000"/>
                </a:solidFill>
                <a:effectLst/>
                <a:latin typeface="Montserrat"/>
              </a:rPr>
              <a:t>5. Start sourcing your product(s)</a:t>
            </a:r>
            <a:endParaRPr lang="en-US" b="0" i="0" dirty="0">
              <a:solidFill>
                <a:srgbClr val="000000"/>
              </a:solidFill>
              <a:effectLst/>
              <a:latin typeface="Montserrat"/>
            </a:endParaRPr>
          </a:p>
          <a:p>
            <a:pPr algn="l"/>
            <a:r>
              <a:rPr lang="en-US" b="0" i="0" dirty="0">
                <a:solidFill>
                  <a:srgbClr val="000000"/>
                </a:solidFill>
                <a:effectLst/>
                <a:latin typeface="Montserrat"/>
              </a:rPr>
              <a:t>If you’ve chosen to sell private label, you can find a manufacturer to create your product by using </a:t>
            </a:r>
            <a:r>
              <a:rPr lang="en-US" b="0" i="0" u="none" strike="noStrike" dirty="0">
                <a:solidFill>
                  <a:srgbClr val="042BDB"/>
                </a:solidFill>
                <a:effectLst/>
                <a:latin typeface="Montserrat"/>
                <a:hlinkClick r:id="rId5"/>
              </a:rPr>
              <a:t>Jungle Scout’s Supplier Database</a:t>
            </a:r>
            <a:r>
              <a:rPr lang="en-US" b="0" i="0" dirty="0">
                <a:solidFill>
                  <a:srgbClr val="000000"/>
                </a:solidFill>
                <a:effectLst/>
                <a:latin typeface="Montserrat"/>
              </a:rPr>
              <a:t> or </a:t>
            </a:r>
            <a:r>
              <a:rPr lang="en-US" b="0" i="0" u="none" strike="noStrike" dirty="0">
                <a:solidFill>
                  <a:srgbClr val="042BDB"/>
                </a:solidFill>
                <a:effectLst/>
                <a:latin typeface="Montserrat"/>
                <a:hlinkClick r:id="rId6"/>
              </a:rPr>
              <a:t>Alibaba</a:t>
            </a:r>
            <a:r>
              <a:rPr lang="en-US" b="0" i="0" dirty="0">
                <a:solidFill>
                  <a:srgbClr val="000000"/>
                </a:solidFill>
                <a:effectLst/>
                <a:latin typeface="Montserrat"/>
              </a:rPr>
              <a:t>.</a:t>
            </a:r>
          </a:p>
          <a:p>
            <a:pPr algn="l"/>
            <a:r>
              <a:rPr lang="en-US" b="1" i="0" dirty="0">
                <a:solidFill>
                  <a:srgbClr val="000000"/>
                </a:solidFill>
                <a:effectLst/>
                <a:latin typeface="Montserrat"/>
              </a:rPr>
              <a:t>6. Create your product listing</a:t>
            </a:r>
            <a:endParaRPr lang="en-US" b="0" i="0" dirty="0">
              <a:solidFill>
                <a:srgbClr val="000000"/>
              </a:solidFill>
              <a:effectLst/>
              <a:latin typeface="Montserrat"/>
            </a:endParaRPr>
          </a:p>
          <a:p>
            <a:pPr algn="l"/>
            <a:r>
              <a:rPr lang="en-US" b="0" i="0" dirty="0">
                <a:solidFill>
                  <a:srgbClr val="000000"/>
                </a:solidFill>
                <a:effectLst/>
                <a:latin typeface="Montserrat"/>
              </a:rPr>
              <a:t>And once you </a:t>
            </a:r>
            <a:r>
              <a:rPr lang="en-US" b="0" i="0" u="none" strike="noStrike" dirty="0">
                <a:solidFill>
                  <a:srgbClr val="042BDB"/>
                </a:solidFill>
                <a:effectLst/>
                <a:latin typeface="Montserrat"/>
                <a:hlinkClick r:id="rId7"/>
              </a:rPr>
              <a:t>create your listing</a:t>
            </a:r>
            <a:r>
              <a:rPr lang="en-US" b="0" i="0" dirty="0">
                <a:solidFill>
                  <a:srgbClr val="000000"/>
                </a:solidFill>
                <a:effectLst/>
                <a:latin typeface="Montserrat"/>
              </a:rPr>
              <a:t>, you can grow your Amazon sales from there!</a:t>
            </a:r>
          </a:p>
          <a:p>
            <a:pPr algn="l"/>
            <a:endParaRPr lang="en-US" b="0" i="0" dirty="0">
              <a:solidFill>
                <a:srgbClr val="000000"/>
              </a:solidFill>
              <a:effectLst/>
              <a:latin typeface="Montserrat"/>
            </a:endParaRPr>
          </a:p>
          <a:p>
            <a:endParaRPr lang="en-US" dirty="0"/>
          </a:p>
        </p:txBody>
      </p:sp>
    </p:spTree>
    <p:extLst>
      <p:ext uri="{BB962C8B-B14F-4D97-AF65-F5344CB8AC3E}">
        <p14:creationId xmlns:p14="http://schemas.microsoft.com/office/powerpoint/2010/main" val="2218014514"/>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9EA7-51F4-A422-C58E-1ABD1A3B6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56E92-6489-93D8-5285-F9C79A6C1E1A}"/>
              </a:ext>
            </a:extLst>
          </p:cNvPr>
          <p:cNvSpPr>
            <a:spLocks noGrp="1"/>
          </p:cNvSpPr>
          <p:nvPr>
            <p:ph idx="1"/>
          </p:nvPr>
        </p:nvSpPr>
        <p:spPr/>
        <p:txBody>
          <a:bodyPr/>
          <a:lstStyle/>
          <a:p>
            <a:pPr algn="l"/>
            <a:r>
              <a:rPr lang="en-US" b="1" i="0" dirty="0">
                <a:solidFill>
                  <a:srgbClr val="000000"/>
                </a:solidFill>
                <a:effectLst/>
                <a:latin typeface="Montserrat"/>
              </a:rPr>
              <a:t>How to create an Amazon seller account</a:t>
            </a:r>
          </a:p>
          <a:p>
            <a:pPr algn="l"/>
            <a:r>
              <a:rPr lang="en-US" b="0" i="0" dirty="0">
                <a:solidFill>
                  <a:srgbClr val="000000"/>
                </a:solidFill>
                <a:effectLst/>
                <a:latin typeface="Montserrat"/>
              </a:rPr>
              <a:t>Once you’ve figured out what you plan on selling on Amazon, you’ll need to go through the Amazon seller registration process, which is really quite simple.</a:t>
            </a:r>
          </a:p>
          <a:p>
            <a:pPr algn="l"/>
            <a:r>
              <a:rPr lang="en-US" b="1" i="0" dirty="0">
                <a:solidFill>
                  <a:srgbClr val="000000"/>
                </a:solidFill>
                <a:effectLst/>
                <a:latin typeface="Montserrat"/>
              </a:rPr>
              <a:t>1. Go to </a:t>
            </a:r>
            <a:r>
              <a:rPr lang="en-US" b="1" i="0" u="none" strike="noStrike" dirty="0">
                <a:solidFill>
                  <a:srgbClr val="042BDB"/>
                </a:solidFill>
                <a:effectLst/>
                <a:latin typeface="Montserrat"/>
                <a:hlinkClick r:id="rId2"/>
              </a:rPr>
              <a:t>https://sell.amazon.com</a:t>
            </a:r>
            <a:endParaRPr lang="en-US" b="0" i="0" dirty="0">
              <a:solidFill>
                <a:srgbClr val="000000"/>
              </a:solidFill>
              <a:effectLst/>
              <a:latin typeface="Montserrat"/>
            </a:endParaRPr>
          </a:p>
          <a:p>
            <a:br>
              <a:rPr lang="en-US" dirty="0"/>
            </a:br>
            <a:endParaRPr lang="en-US" dirty="0"/>
          </a:p>
        </p:txBody>
      </p:sp>
    </p:spTree>
    <p:extLst>
      <p:ext uri="{BB962C8B-B14F-4D97-AF65-F5344CB8AC3E}">
        <p14:creationId xmlns:p14="http://schemas.microsoft.com/office/powerpoint/2010/main" val="4011562956"/>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F363-C842-BC07-DE80-E4F2AF6D95A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819BC86-7930-D958-1786-58D2F271E9D9}"/>
              </a:ext>
            </a:extLst>
          </p:cNvPr>
          <p:cNvPicPr>
            <a:picLocks noGrp="1" noChangeAspect="1"/>
          </p:cNvPicPr>
          <p:nvPr>
            <p:ph idx="1"/>
          </p:nvPr>
        </p:nvPicPr>
        <p:blipFill>
          <a:blip r:embed="rId2"/>
          <a:stretch>
            <a:fillRect/>
          </a:stretch>
        </p:blipFill>
        <p:spPr>
          <a:xfrm>
            <a:off x="3448179" y="2016125"/>
            <a:ext cx="5609967" cy="3449638"/>
          </a:xfrm>
          <a:prstGeom prst="rect">
            <a:avLst/>
          </a:prstGeom>
        </p:spPr>
      </p:pic>
    </p:spTree>
    <p:extLst>
      <p:ext uri="{BB962C8B-B14F-4D97-AF65-F5344CB8AC3E}">
        <p14:creationId xmlns:p14="http://schemas.microsoft.com/office/powerpoint/2010/main" val="489449928"/>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8491-718C-0FD0-16F4-27A1039FA9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F0F1B-DE8C-3C84-6F4B-16EB549CBBA2}"/>
              </a:ext>
            </a:extLst>
          </p:cNvPr>
          <p:cNvSpPr>
            <a:spLocks noGrp="1"/>
          </p:cNvSpPr>
          <p:nvPr>
            <p:ph idx="1"/>
          </p:nvPr>
        </p:nvSpPr>
        <p:spPr/>
        <p:txBody>
          <a:bodyPr/>
          <a:lstStyle/>
          <a:p>
            <a:pPr algn="l"/>
            <a:r>
              <a:rPr lang="en-US" b="1" i="0" dirty="0">
                <a:solidFill>
                  <a:srgbClr val="000000"/>
                </a:solidFill>
                <a:effectLst/>
                <a:latin typeface="Montserrat"/>
              </a:rPr>
              <a:t>Click on the “Pricing” tab</a:t>
            </a:r>
            <a:endParaRPr lang="en-US" b="0" i="0" dirty="0">
              <a:solidFill>
                <a:srgbClr val="000000"/>
              </a:solidFill>
              <a:effectLst/>
              <a:latin typeface="Montserrat"/>
            </a:endParaRPr>
          </a:p>
          <a:p>
            <a:pPr algn="l"/>
            <a:r>
              <a:rPr lang="en-US" b="0" i="0" dirty="0">
                <a:solidFill>
                  <a:srgbClr val="000000"/>
                </a:solidFill>
                <a:effectLst/>
                <a:latin typeface="Montserrat"/>
              </a:rPr>
              <a:t>Before clicking the “Sign up” button and beginning the process, let’s first compare Amazon’s selling plans. Go to the “Pricing” tab and click on “Compare selling plans.” This will bring you to a comparison page to see the differences between an </a:t>
            </a:r>
            <a:r>
              <a:rPr lang="en-US" b="0" i="0" u="none" strike="noStrike" dirty="0">
                <a:solidFill>
                  <a:srgbClr val="042BDB"/>
                </a:solidFill>
                <a:effectLst/>
                <a:latin typeface="Montserrat"/>
                <a:hlinkClick r:id="rId2"/>
              </a:rPr>
              <a:t>individual and a professional</a:t>
            </a:r>
            <a:r>
              <a:rPr lang="en-US" b="0" i="0" dirty="0">
                <a:solidFill>
                  <a:srgbClr val="000000"/>
                </a:solidFill>
                <a:effectLst/>
                <a:latin typeface="Montserrat"/>
              </a:rPr>
              <a:t> seller account.  </a:t>
            </a:r>
          </a:p>
          <a:p>
            <a:endParaRPr lang="en-US" dirty="0"/>
          </a:p>
        </p:txBody>
      </p:sp>
    </p:spTree>
    <p:extLst>
      <p:ext uri="{BB962C8B-B14F-4D97-AF65-F5344CB8AC3E}">
        <p14:creationId xmlns:p14="http://schemas.microsoft.com/office/powerpoint/2010/main" val="3843707026"/>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20A0-C3B3-0461-0972-95DC3753BC11}"/>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640F3D8C-3851-7863-4D61-0CC069527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960" y="1027906"/>
            <a:ext cx="10191750" cy="488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79843"/>
      </p:ext>
    </p:extLst>
  </p:cSld>
  <p:clrMapOvr>
    <a:masterClrMapping/>
  </p:clrMapOvr>
  <p:transition spd="slow">
    <p:split orient="vert"/>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1649</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Montserrat</vt:lpstr>
      <vt:lpstr>Gallery</vt:lpstr>
      <vt:lpstr>How to Create an Amazon Seller Account </vt:lpstr>
      <vt:lpstr>How to start an Amazon business </vt:lpstr>
      <vt:lpstr>Decide which business model you want to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an Amazon Seller Account </dc:title>
  <dc:creator>Ahmad</dc:creator>
  <cp:lastModifiedBy>Adnan Majeed</cp:lastModifiedBy>
  <cp:revision>9</cp:revision>
  <dcterms:created xsi:type="dcterms:W3CDTF">2023-02-23T07:29:46Z</dcterms:created>
  <dcterms:modified xsi:type="dcterms:W3CDTF">2024-01-12T09:22:37Z</dcterms:modified>
</cp:coreProperties>
</file>