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9985B9D-85C2-4B25-B32B-BADF6FE3C24D}" type="datetimeFigureOut">
              <a:rPr lang="en-US" smtClean="0"/>
              <a:t>1/12/2024</a:t>
            </a:fld>
            <a:endParaRPr 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7520D3C7-BD9A-4219-8D53-405BCF915D98}" type="slidenum">
              <a:rPr lang="en-US" smtClean="0"/>
              <a:t>‹#›</a:t>
            </a:fld>
            <a:endParaRPr lang="en-US"/>
          </a:p>
        </p:txBody>
      </p:sp>
    </p:spTree>
    <p:extLst>
      <p:ext uri="{BB962C8B-B14F-4D97-AF65-F5344CB8AC3E}">
        <p14:creationId xmlns:p14="http://schemas.microsoft.com/office/powerpoint/2010/main" val="868430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6D6189-804A-4402-8A9A-3C3ADDA2C7B9}"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B0E60-E587-4CD6-9EE3-E0AACF299914}" type="slidenum">
              <a:rPr lang="en-US" smtClean="0"/>
              <a:t>‹#›</a:t>
            </a:fld>
            <a:endParaRPr lang="en-US"/>
          </a:p>
        </p:txBody>
      </p:sp>
    </p:spTree>
    <p:extLst>
      <p:ext uri="{BB962C8B-B14F-4D97-AF65-F5344CB8AC3E}">
        <p14:creationId xmlns:p14="http://schemas.microsoft.com/office/powerpoint/2010/main" val="2281117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6D6189-804A-4402-8A9A-3C3ADDA2C7B9}"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B0E60-E587-4CD6-9EE3-E0AACF299914}" type="slidenum">
              <a:rPr lang="en-US" smtClean="0"/>
              <a:t>‹#›</a:t>
            </a:fld>
            <a:endParaRPr lang="en-US"/>
          </a:p>
        </p:txBody>
      </p:sp>
    </p:spTree>
    <p:extLst>
      <p:ext uri="{BB962C8B-B14F-4D97-AF65-F5344CB8AC3E}">
        <p14:creationId xmlns:p14="http://schemas.microsoft.com/office/powerpoint/2010/main" val="2921809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6D6189-804A-4402-8A9A-3C3ADDA2C7B9}"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B0E60-E587-4CD6-9EE3-E0AACF299914}" type="slidenum">
              <a:rPr lang="en-US" smtClean="0"/>
              <a:t>‹#›</a:t>
            </a:fld>
            <a:endParaRPr lang="en-US"/>
          </a:p>
        </p:txBody>
      </p:sp>
    </p:spTree>
    <p:extLst>
      <p:ext uri="{BB962C8B-B14F-4D97-AF65-F5344CB8AC3E}">
        <p14:creationId xmlns:p14="http://schemas.microsoft.com/office/powerpoint/2010/main" val="183437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6D6189-804A-4402-8A9A-3C3ADDA2C7B9}"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B0E60-E587-4CD6-9EE3-E0AACF299914}" type="slidenum">
              <a:rPr lang="en-US" smtClean="0"/>
              <a:t>‹#›</a:t>
            </a:fld>
            <a:endParaRPr lang="en-US"/>
          </a:p>
        </p:txBody>
      </p:sp>
    </p:spTree>
    <p:extLst>
      <p:ext uri="{BB962C8B-B14F-4D97-AF65-F5344CB8AC3E}">
        <p14:creationId xmlns:p14="http://schemas.microsoft.com/office/powerpoint/2010/main" val="14522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6D6189-804A-4402-8A9A-3C3ADDA2C7B9}"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B0E60-E587-4CD6-9EE3-E0AACF299914}" type="slidenum">
              <a:rPr lang="en-US" smtClean="0"/>
              <a:t>‹#›</a:t>
            </a:fld>
            <a:endParaRPr lang="en-US"/>
          </a:p>
        </p:txBody>
      </p:sp>
    </p:spTree>
    <p:extLst>
      <p:ext uri="{BB962C8B-B14F-4D97-AF65-F5344CB8AC3E}">
        <p14:creationId xmlns:p14="http://schemas.microsoft.com/office/powerpoint/2010/main" val="127874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6D6189-804A-4402-8A9A-3C3ADDA2C7B9}"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B0E60-E587-4CD6-9EE3-E0AACF299914}" type="slidenum">
              <a:rPr lang="en-US" smtClean="0"/>
              <a:t>‹#›</a:t>
            </a:fld>
            <a:endParaRPr lang="en-US"/>
          </a:p>
        </p:txBody>
      </p:sp>
    </p:spTree>
    <p:extLst>
      <p:ext uri="{BB962C8B-B14F-4D97-AF65-F5344CB8AC3E}">
        <p14:creationId xmlns:p14="http://schemas.microsoft.com/office/powerpoint/2010/main" val="3896475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6D6189-804A-4402-8A9A-3C3ADDA2C7B9}"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B0E60-E587-4CD6-9EE3-E0AACF299914}" type="slidenum">
              <a:rPr lang="en-US" smtClean="0"/>
              <a:t>‹#›</a:t>
            </a:fld>
            <a:endParaRPr lang="en-US"/>
          </a:p>
        </p:txBody>
      </p:sp>
    </p:spTree>
    <p:extLst>
      <p:ext uri="{BB962C8B-B14F-4D97-AF65-F5344CB8AC3E}">
        <p14:creationId xmlns:p14="http://schemas.microsoft.com/office/powerpoint/2010/main" val="690692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6D6189-804A-4402-8A9A-3C3ADDA2C7B9}"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B0E60-E587-4CD6-9EE3-E0AACF299914}" type="slidenum">
              <a:rPr lang="en-US" smtClean="0"/>
              <a:t>‹#›</a:t>
            </a:fld>
            <a:endParaRPr lang="en-US"/>
          </a:p>
        </p:txBody>
      </p:sp>
    </p:spTree>
    <p:extLst>
      <p:ext uri="{BB962C8B-B14F-4D97-AF65-F5344CB8AC3E}">
        <p14:creationId xmlns:p14="http://schemas.microsoft.com/office/powerpoint/2010/main" val="420200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D6189-804A-4402-8A9A-3C3ADDA2C7B9}"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B0E60-E587-4CD6-9EE3-E0AACF299914}" type="slidenum">
              <a:rPr lang="en-US" smtClean="0"/>
              <a:t>‹#›</a:t>
            </a:fld>
            <a:endParaRPr lang="en-US"/>
          </a:p>
        </p:txBody>
      </p:sp>
    </p:spTree>
    <p:extLst>
      <p:ext uri="{BB962C8B-B14F-4D97-AF65-F5344CB8AC3E}">
        <p14:creationId xmlns:p14="http://schemas.microsoft.com/office/powerpoint/2010/main" val="206156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6D6189-804A-4402-8A9A-3C3ADDA2C7B9}"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B0E60-E587-4CD6-9EE3-E0AACF299914}" type="slidenum">
              <a:rPr lang="en-US" smtClean="0"/>
              <a:t>‹#›</a:t>
            </a:fld>
            <a:endParaRPr lang="en-US"/>
          </a:p>
        </p:txBody>
      </p:sp>
    </p:spTree>
    <p:extLst>
      <p:ext uri="{BB962C8B-B14F-4D97-AF65-F5344CB8AC3E}">
        <p14:creationId xmlns:p14="http://schemas.microsoft.com/office/powerpoint/2010/main" val="2668533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6D6189-804A-4402-8A9A-3C3ADDA2C7B9}"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B0E60-E587-4CD6-9EE3-E0AACF299914}" type="slidenum">
              <a:rPr lang="en-US" smtClean="0"/>
              <a:t>‹#›</a:t>
            </a:fld>
            <a:endParaRPr lang="en-US"/>
          </a:p>
        </p:txBody>
      </p:sp>
    </p:spTree>
    <p:extLst>
      <p:ext uri="{BB962C8B-B14F-4D97-AF65-F5344CB8AC3E}">
        <p14:creationId xmlns:p14="http://schemas.microsoft.com/office/powerpoint/2010/main" val="251318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D6189-804A-4402-8A9A-3C3ADDA2C7B9}" type="datetimeFigureOut">
              <a:rPr lang="en-US" smtClean="0"/>
              <a:t>1/12/2024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B0E60-E587-4CD6-9EE3-E0AACF299914}" type="slidenum">
              <a:rPr lang="en-US" smtClean="0"/>
              <a:t>‹#›</a:t>
            </a:fld>
            <a:endParaRPr lang="en-US"/>
          </a:p>
        </p:txBody>
      </p:sp>
    </p:spTree>
    <p:extLst>
      <p:ext uri="{BB962C8B-B14F-4D97-AF65-F5344CB8AC3E}">
        <p14:creationId xmlns:p14="http://schemas.microsoft.com/office/powerpoint/2010/main" val="326503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ell.amazon.com/grow.html?ref_=sdus_soa_sell_grow_api#api" TargetMode="External"/><Relationship Id="rId2" Type="http://schemas.openxmlformats.org/officeDocument/2006/relationships/hyperlink" Target="https://sell.amazon.com/beginners-guide" TargetMode="External"/><Relationship Id="rId1" Type="http://schemas.openxmlformats.org/officeDocument/2006/relationships/slideLayout" Target="../slideLayouts/slideLayout2.xml"/><Relationship Id="rId6" Type="http://schemas.openxmlformats.org/officeDocument/2006/relationships/hyperlink" Target="https://sell.amazon.com/blog/getting-started/amazon-seo-to-optimize-product-listings" TargetMode="External"/><Relationship Id="rId5" Type="http://schemas.openxmlformats.org/officeDocument/2006/relationships/hyperlink" Target="https://sellercentral.amazon.com/gp/help/external/200426310?initialSessionID=137-4158905-0885517&amp;ld=NSGoogle&amp;ldStackingCodes=NSGoogle" TargetMode="External"/><Relationship Id="rId4" Type="http://schemas.openxmlformats.org/officeDocument/2006/relationships/hyperlink" Target="https://www.gs1us.org/?initialSessionID=137-4158905-0885517&amp;ld=NSGoogle&amp;ldStackingCodes=NSGoogl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ell.amazon.com/pricing.html?ref_=sdus_soa_sell_grow" TargetMode="External"/><Relationship Id="rId2" Type="http://schemas.openxmlformats.org/officeDocument/2006/relationships/hyperlink" Target="https://sell.amazon.com/pricing.html?ref_=sdus_soa_sell_pricing_reffee#referral-fe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ell.amazon.com/blog/getting-started/how-to-find-wholesalers" TargetMode="External"/><Relationship Id="rId2" Type="http://schemas.openxmlformats.org/officeDocument/2006/relationships/hyperlink" Target="https://sell.amazon.com/blog/getting-started/product-ideas-how-to-tap-the-amazon-best-sellers-li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ellercentral.amazon.com/gp/help/external/200405020?ref_=sdus_sell_xscus_200405020&amp;initialSessionID=137-4158905-0885517&amp;ld=NSGoogle&amp;ldStackingCodes=NSGoog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ell.amazon.com/tools/amazon-seller-ap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ellercentral.amazon.com/gp/help/external/help.html?itemID=200333160&amp;initialSessionID=137-4158905-0885517&amp;ld=NSGoogle&amp;ldStackingCodes=NSGoogle" TargetMode="External"/><Relationship Id="rId2" Type="http://schemas.openxmlformats.org/officeDocument/2006/relationships/hyperlink" Target="https://sellercentral.amazon.com/gp/help/external/200164330?ref_=sdus_soa_sell_xscus_200164330&amp;initialSessionID=137-4158905-0885517&amp;ld=NSGoogle&amp;ldStackingCodes=NSGoogle" TargetMode="External"/><Relationship Id="rId1" Type="http://schemas.openxmlformats.org/officeDocument/2006/relationships/slideLayout" Target="../slideLayouts/slideLayout2.xml"/><Relationship Id="rId4" Type="http://schemas.openxmlformats.org/officeDocument/2006/relationships/hyperlink" Target="https://sellercentral.amazon.com/gp/help/external/200140860?ref_=sdus_soa_sell_xscus_200140860&amp;initialSessionID=137-4158905-0885517&amp;ld=NSGoogle&amp;ldStackingCodes=NSGoogl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How to start</a:t>
            </a:r>
            <a:br>
              <a:rPr lang="en-US" b="1" dirty="0"/>
            </a:br>
            <a:r>
              <a:rPr lang="en-US" b="1" dirty="0"/>
              <a:t>selling on Amazon</a:t>
            </a:r>
            <a:br>
              <a:rPr lang="en-US" b="1" dirty="0"/>
            </a:br>
            <a:endParaRPr lang="en-US" dirty="0"/>
          </a:p>
        </p:txBody>
      </p:sp>
      <p:sp>
        <p:nvSpPr>
          <p:cNvPr id="3" name="Subtitle 2"/>
          <p:cNvSpPr>
            <a:spLocks noGrp="1"/>
          </p:cNvSpPr>
          <p:nvPr>
            <p:ph type="subTitle" idx="1"/>
          </p:nvPr>
        </p:nvSpPr>
        <p:spPr/>
        <p:txBody>
          <a:bodyPr/>
          <a:lstStyle/>
          <a:p>
            <a:r>
              <a:rPr lang="en-US" dirty="0"/>
              <a:t>Adnan Majeed</a:t>
            </a:r>
          </a:p>
          <a:p>
            <a:r>
              <a:rPr lang="en-US" dirty="0"/>
              <a:t>COMPUTER </a:t>
            </a:r>
            <a:r>
              <a:rPr lang="en-US"/>
              <a:t>LEARNING CENTER Lahore </a:t>
            </a:r>
            <a:endParaRPr lang="en-US" dirty="0"/>
          </a:p>
        </p:txBody>
      </p:sp>
    </p:spTree>
    <p:extLst>
      <p:ext uri="{BB962C8B-B14F-4D97-AF65-F5344CB8AC3E}">
        <p14:creationId xmlns:p14="http://schemas.microsoft.com/office/powerpoint/2010/main" val="3097304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listing details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To </a:t>
            </a:r>
            <a:r>
              <a:rPr lang="en-US" dirty="0">
                <a:hlinkClick r:id="rId2"/>
              </a:rPr>
              <a:t>start selling a product on Amazon</a:t>
            </a:r>
            <a:r>
              <a:rPr lang="en-US" dirty="0"/>
              <a:t>, you’ll create a product listing in Seller Central (</a:t>
            </a:r>
            <a:r>
              <a:rPr lang="en-US" dirty="0">
                <a:hlinkClick r:id="rId3"/>
              </a:rPr>
              <a:t>or via API</a:t>
            </a:r>
            <a:r>
              <a:rPr lang="en-US" dirty="0"/>
              <a:t>). A product listing includes:</a:t>
            </a:r>
          </a:p>
          <a:p>
            <a:r>
              <a:rPr lang="en-US" dirty="0"/>
              <a:t>A product identifier, such as GTIN, UPC, ISBN, or EAN to specify the exact item you’re selling. You can get a UPC code directly from </a:t>
            </a:r>
            <a:r>
              <a:rPr lang="en-US" dirty="0">
                <a:hlinkClick r:id="rId4"/>
              </a:rPr>
              <a:t>GS1</a:t>
            </a:r>
            <a:r>
              <a:rPr lang="en-US" dirty="0"/>
              <a:t>, or </a:t>
            </a:r>
            <a:r>
              <a:rPr lang="en-US" dirty="0">
                <a:hlinkClick r:id="rId5"/>
              </a:rPr>
              <a:t>request an exemption</a:t>
            </a:r>
            <a:r>
              <a:rPr lang="en-US" dirty="0"/>
              <a:t>.</a:t>
            </a:r>
          </a:p>
          <a:p>
            <a:r>
              <a:rPr lang="en-US" dirty="0"/>
              <a:t>A SKU, which is a product ID you create to track your own inventory</a:t>
            </a:r>
          </a:p>
          <a:p>
            <a:r>
              <a:rPr lang="en-US" dirty="0"/>
              <a:t>Offer details, including price, product condition, available quantity, and shipping options</a:t>
            </a:r>
          </a:p>
          <a:p>
            <a:r>
              <a:rPr lang="en-US" dirty="0"/>
              <a:t>Product details like name, brand, category, description, and images</a:t>
            </a:r>
          </a:p>
          <a:p>
            <a:r>
              <a:rPr lang="en-US" dirty="0">
                <a:hlinkClick r:id="rId6"/>
              </a:rPr>
              <a:t>Keywords and search terms</a:t>
            </a:r>
            <a:r>
              <a:rPr lang="en-US" dirty="0"/>
              <a:t> to help buyers find your product</a:t>
            </a:r>
          </a:p>
          <a:p>
            <a:r>
              <a:rPr lang="en-US" dirty="0"/>
              <a:t>If another seller already offers the same product, you’ll match an existing listing (which means some details will already be in place, like the product identifier). If you’re the first seller to offer a product, you’ll create a new listing.</a:t>
            </a:r>
          </a:p>
          <a:p>
            <a:endParaRPr lang="en-US" dirty="0"/>
          </a:p>
        </p:txBody>
      </p:sp>
    </p:spTree>
    <p:extLst>
      <p:ext uri="{BB962C8B-B14F-4D97-AF65-F5344CB8AC3E}">
        <p14:creationId xmlns:p14="http://schemas.microsoft.com/office/powerpoint/2010/main" val="300228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product detail page</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2409215" y="1825625"/>
            <a:ext cx="7373570" cy="4351338"/>
          </a:xfrm>
          <a:prstGeom prst="rect">
            <a:avLst/>
          </a:prstGeom>
        </p:spPr>
      </p:pic>
    </p:spTree>
    <p:extLst>
      <p:ext uri="{BB962C8B-B14F-4D97-AF65-F5344CB8AC3E}">
        <p14:creationId xmlns:p14="http://schemas.microsoft.com/office/powerpoint/2010/main" val="402133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detail page</a:t>
            </a:r>
          </a:p>
        </p:txBody>
      </p:sp>
      <p:pic>
        <p:nvPicPr>
          <p:cNvPr id="4" name="Content Placeholder 3"/>
          <p:cNvPicPr>
            <a:picLocks noGrp="1" noChangeAspect="1"/>
          </p:cNvPicPr>
          <p:nvPr>
            <p:ph idx="1"/>
          </p:nvPr>
        </p:nvPicPr>
        <p:blipFill>
          <a:blip r:embed="rId2"/>
          <a:stretch>
            <a:fillRect/>
          </a:stretch>
        </p:blipFill>
        <p:spPr>
          <a:xfrm>
            <a:off x="1839256" y="1825625"/>
            <a:ext cx="8513487" cy="4351338"/>
          </a:xfrm>
          <a:prstGeom prst="rect">
            <a:avLst/>
          </a:prstGeom>
        </p:spPr>
      </p:pic>
    </p:spTree>
    <p:extLst>
      <p:ext uri="{BB962C8B-B14F-4D97-AF65-F5344CB8AC3E}">
        <p14:creationId xmlns:p14="http://schemas.microsoft.com/office/powerpoint/2010/main" val="170912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Attracting customers</a:t>
            </a:r>
            <a:br>
              <a:rPr lang="en-US" b="1" dirty="0"/>
            </a:br>
            <a:endParaRPr lang="en-US" dirty="0"/>
          </a:p>
        </p:txBody>
      </p:sp>
      <p:sp>
        <p:nvSpPr>
          <p:cNvPr id="3" name="Content Placeholder 2"/>
          <p:cNvSpPr>
            <a:spLocks noGrp="1"/>
          </p:cNvSpPr>
          <p:nvPr>
            <p:ph idx="1"/>
          </p:nvPr>
        </p:nvSpPr>
        <p:spPr/>
        <p:txBody>
          <a:bodyPr/>
          <a:lstStyle/>
          <a:p>
            <a:r>
              <a:rPr lang="en-US" dirty="0"/>
              <a:t>Once your products go live in Amazon's stores, there are a number of things you can do to attract customers. The Amazon Flywheel describes our method for driving growth.</a:t>
            </a:r>
            <a:br>
              <a:rPr lang="en-US" dirty="0"/>
            </a:br>
            <a:br>
              <a:rPr lang="en-US" dirty="0"/>
            </a:br>
            <a:r>
              <a:rPr lang="en-US" dirty="0"/>
              <a:t>Below are some ways to consider using “Amazon Flywheel” principles to generate momentum for your business.</a:t>
            </a:r>
          </a:p>
        </p:txBody>
      </p:sp>
      <p:pic>
        <p:nvPicPr>
          <p:cNvPr id="4" name="Picture 3"/>
          <p:cNvPicPr>
            <a:picLocks noChangeAspect="1"/>
          </p:cNvPicPr>
          <p:nvPr/>
        </p:nvPicPr>
        <p:blipFill>
          <a:blip r:embed="rId2"/>
          <a:stretch>
            <a:fillRect/>
          </a:stretch>
        </p:blipFill>
        <p:spPr>
          <a:xfrm>
            <a:off x="7179838" y="3776663"/>
            <a:ext cx="4400550" cy="2400300"/>
          </a:xfrm>
          <a:prstGeom prst="rect">
            <a:avLst/>
          </a:prstGeom>
        </p:spPr>
      </p:pic>
    </p:spTree>
    <p:extLst>
      <p:ext uri="{BB962C8B-B14F-4D97-AF65-F5344CB8AC3E}">
        <p14:creationId xmlns:p14="http://schemas.microsoft.com/office/powerpoint/2010/main" val="357632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 fast shipping</a:t>
            </a:r>
          </a:p>
        </p:txBody>
      </p:sp>
      <p:sp>
        <p:nvSpPr>
          <p:cNvPr id="3" name="Content Placeholder 2"/>
          <p:cNvSpPr>
            <a:spLocks noGrp="1"/>
          </p:cNvSpPr>
          <p:nvPr>
            <p:ph idx="1"/>
          </p:nvPr>
        </p:nvSpPr>
        <p:spPr/>
        <p:txBody>
          <a:bodyPr/>
          <a:lstStyle/>
          <a:p>
            <a:r>
              <a:rPr lang="en-US" dirty="0"/>
              <a:t>Customers often shop products with the Amazon Prime badge, which you can get by using Fulfillment by Amazon (FBA) to ship products from one of our fulfillment centers.</a:t>
            </a:r>
          </a:p>
        </p:txBody>
      </p:sp>
    </p:spTree>
    <p:extLst>
      <p:ext uri="{BB962C8B-B14F-4D97-AF65-F5344CB8AC3E}">
        <p14:creationId xmlns:p14="http://schemas.microsoft.com/office/powerpoint/2010/main" val="212773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Advertise your offers</a:t>
            </a:r>
          </a:p>
        </p:txBody>
      </p:sp>
      <p:sp>
        <p:nvSpPr>
          <p:cNvPr id="3" name="Content Placeholder 2"/>
          <p:cNvSpPr>
            <a:spLocks noGrp="1"/>
          </p:cNvSpPr>
          <p:nvPr>
            <p:ph idx="1"/>
          </p:nvPr>
        </p:nvSpPr>
        <p:spPr/>
        <p:txBody>
          <a:bodyPr/>
          <a:lstStyle/>
          <a:p>
            <a:r>
              <a:rPr lang="en-US" dirty="0"/>
              <a:t>Help improve visibility of individual products and boost brand awareness by advertising in search results and on product pages. Running a deal or a coupon is another way to promote your products.</a:t>
            </a:r>
          </a:p>
        </p:txBody>
      </p:sp>
    </p:spTree>
    <p:extLst>
      <p:ext uri="{BB962C8B-B14F-4D97-AF65-F5344CB8AC3E}">
        <p14:creationId xmlns:p14="http://schemas.microsoft.com/office/powerpoint/2010/main" val="3283201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competitive prices</a:t>
            </a:r>
          </a:p>
        </p:txBody>
      </p:sp>
      <p:sp>
        <p:nvSpPr>
          <p:cNvPr id="3" name="Content Placeholder 2"/>
          <p:cNvSpPr>
            <a:spLocks noGrp="1"/>
          </p:cNvSpPr>
          <p:nvPr>
            <p:ph idx="1"/>
          </p:nvPr>
        </p:nvSpPr>
        <p:spPr/>
        <p:txBody>
          <a:bodyPr/>
          <a:lstStyle/>
          <a:p>
            <a:r>
              <a:rPr lang="en-US" dirty="0"/>
              <a:t>Many customers shop for the best price. Seller Central tools like automated repricing and bulk pricing for Amazon Business customers can help you stay competitive.</a:t>
            </a:r>
          </a:p>
        </p:txBody>
      </p:sp>
    </p:spTree>
    <p:extLst>
      <p:ext uri="{BB962C8B-B14F-4D97-AF65-F5344CB8AC3E}">
        <p14:creationId xmlns:p14="http://schemas.microsoft.com/office/powerpoint/2010/main" val="2861640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your first sale</a:t>
            </a:r>
          </a:p>
        </p:txBody>
      </p:sp>
      <p:sp>
        <p:nvSpPr>
          <p:cNvPr id="3" name="Content Placeholder 2"/>
          <p:cNvSpPr>
            <a:spLocks noGrp="1"/>
          </p:cNvSpPr>
          <p:nvPr>
            <p:ph idx="1"/>
          </p:nvPr>
        </p:nvSpPr>
        <p:spPr/>
        <p:txBody>
          <a:bodyPr/>
          <a:lstStyle/>
          <a:p>
            <a:r>
              <a:rPr lang="en-US" dirty="0"/>
              <a:t>The moment you’re selling on Amazon is the moment you can start growing. We have tools in place to help you take things to the next level and then some.</a:t>
            </a:r>
          </a:p>
        </p:txBody>
      </p:sp>
    </p:spTree>
    <p:extLst>
      <p:ext uri="{BB962C8B-B14F-4D97-AF65-F5344CB8AC3E}">
        <p14:creationId xmlns:p14="http://schemas.microsoft.com/office/powerpoint/2010/main" val="4111979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36561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seller account </a:t>
            </a:r>
          </a:p>
        </p:txBody>
      </p:sp>
      <p:sp>
        <p:nvSpPr>
          <p:cNvPr id="3" name="Content Placeholder 2"/>
          <p:cNvSpPr>
            <a:spLocks noGrp="1"/>
          </p:cNvSpPr>
          <p:nvPr>
            <p:ph idx="1"/>
          </p:nvPr>
        </p:nvSpPr>
        <p:spPr/>
        <p:txBody>
          <a:bodyPr/>
          <a:lstStyle/>
          <a:p>
            <a:r>
              <a:rPr lang="en-US" dirty="0"/>
              <a:t>Whether you’ve already got an established ecommerce business, a great idea for a new product, or you just have a passion for selling, here’s how to take that next step with Amazon.</a:t>
            </a:r>
          </a:p>
        </p:txBody>
      </p:sp>
    </p:spTree>
    <p:extLst>
      <p:ext uri="{BB962C8B-B14F-4D97-AF65-F5344CB8AC3E}">
        <p14:creationId xmlns:p14="http://schemas.microsoft.com/office/powerpoint/2010/main" val="2114423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Choose a selling plan</a:t>
            </a:r>
            <a:br>
              <a:rPr lang="en-US" b="1" dirty="0"/>
            </a:br>
            <a:endParaRPr lang="en-US" dirty="0"/>
          </a:p>
        </p:txBody>
      </p:sp>
      <p:sp>
        <p:nvSpPr>
          <p:cNvPr id="3" name="Content Placeholder 2"/>
          <p:cNvSpPr>
            <a:spLocks noGrp="1"/>
          </p:cNvSpPr>
          <p:nvPr>
            <p:ph idx="1"/>
          </p:nvPr>
        </p:nvSpPr>
        <p:spPr/>
        <p:txBody>
          <a:bodyPr/>
          <a:lstStyle/>
          <a:p>
            <a:r>
              <a:rPr lang="en-US" dirty="0"/>
              <a:t>With the Individual plan, you’ll pay $0.99 every time you sell an item. The Professional plan costs $39.99 per month, no matter how many items you sell. For both plans, Amazon also collects a </a:t>
            </a:r>
            <a:r>
              <a:rPr lang="en-US" dirty="0">
                <a:hlinkClick r:id="rId2"/>
              </a:rPr>
              <a:t>referral fee</a:t>
            </a:r>
            <a:r>
              <a:rPr lang="en-US" dirty="0"/>
              <a:t> on each sale, which is a percentage of the total transaction and varies by product category. Visit our </a:t>
            </a:r>
            <a:r>
              <a:rPr lang="en-US" dirty="0">
                <a:hlinkClick r:id="rId3"/>
              </a:rPr>
              <a:t>pricing page</a:t>
            </a:r>
            <a:r>
              <a:rPr lang="en-US" dirty="0"/>
              <a:t> for a summary of selling fees.</a:t>
            </a:r>
          </a:p>
        </p:txBody>
      </p:sp>
    </p:spTree>
    <p:extLst>
      <p:ext uri="{BB962C8B-B14F-4D97-AF65-F5344CB8AC3E}">
        <p14:creationId xmlns:p14="http://schemas.microsoft.com/office/powerpoint/2010/main" val="91693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Consider your selling strategy</a:t>
            </a:r>
            <a:br>
              <a:rPr lang="en-US" b="1" dirty="0"/>
            </a:br>
            <a:endParaRPr lang="en-US" dirty="0"/>
          </a:p>
        </p:txBody>
      </p:sp>
      <p:sp>
        <p:nvSpPr>
          <p:cNvPr id="3" name="Content Placeholder 2"/>
          <p:cNvSpPr>
            <a:spLocks noGrp="1"/>
          </p:cNvSpPr>
          <p:nvPr>
            <p:ph idx="1"/>
          </p:nvPr>
        </p:nvSpPr>
        <p:spPr/>
        <p:txBody>
          <a:bodyPr/>
          <a:lstStyle/>
          <a:p>
            <a:r>
              <a:rPr lang="en-US" b="1" dirty="0"/>
              <a:t>Resellers</a:t>
            </a:r>
            <a:r>
              <a:rPr lang="en-US" dirty="0"/>
              <a:t> find </a:t>
            </a:r>
            <a:r>
              <a:rPr lang="en-US" dirty="0">
                <a:hlinkClick r:id="rId2"/>
              </a:rPr>
              <a:t>popular products</a:t>
            </a:r>
            <a:r>
              <a:rPr lang="en-US" dirty="0"/>
              <a:t> that already exist and offer them in Amazon's stores.</a:t>
            </a:r>
            <a:br>
              <a:rPr lang="en-US" dirty="0"/>
            </a:br>
            <a:br>
              <a:rPr lang="en-US" dirty="0"/>
            </a:br>
            <a:r>
              <a:rPr lang="en-US" b="1" dirty="0"/>
              <a:t>Brand owners</a:t>
            </a:r>
            <a:r>
              <a:rPr lang="en-US" dirty="0"/>
              <a:t> manufacture their own products—or </a:t>
            </a:r>
            <a:r>
              <a:rPr lang="en-US" dirty="0">
                <a:hlinkClick r:id="rId3"/>
              </a:rPr>
              <a:t>source goods to sell </a:t>
            </a:r>
            <a:r>
              <a:rPr lang="en-US" dirty="0"/>
              <a:t>under a private label—to offer shoppers unique selection.</a:t>
            </a:r>
            <a:br>
              <a:rPr lang="en-US" dirty="0"/>
            </a:br>
            <a:br>
              <a:rPr lang="en-US" dirty="0"/>
            </a:br>
            <a:r>
              <a:rPr lang="en-US" dirty="0"/>
              <a:t>Lots of sellers do both. You can choose whichever method works for your goals. If you plan to sell your own brand on Amazon, we have lots of resources and tools to help.</a:t>
            </a:r>
          </a:p>
        </p:txBody>
      </p:sp>
    </p:spTree>
    <p:extLst>
      <p:ext uri="{BB962C8B-B14F-4D97-AF65-F5344CB8AC3E}">
        <p14:creationId xmlns:p14="http://schemas.microsoft.com/office/powerpoint/2010/main" val="3037575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Perfect Launch: five steps for your first 90 days</a:t>
            </a:r>
            <a:br>
              <a:rPr lang="en-US" b="1" dirty="0"/>
            </a:br>
            <a:endParaRPr lang="en-US" dirty="0"/>
          </a:p>
        </p:txBody>
      </p:sp>
      <p:sp>
        <p:nvSpPr>
          <p:cNvPr id="3" name="Content Placeholder 2"/>
          <p:cNvSpPr>
            <a:spLocks noGrp="1"/>
          </p:cNvSpPr>
          <p:nvPr>
            <p:ph idx="1"/>
          </p:nvPr>
        </p:nvSpPr>
        <p:spPr/>
        <p:txBody>
          <a:bodyPr/>
          <a:lstStyle/>
          <a:p>
            <a:r>
              <a:rPr lang="en-US" dirty="0"/>
              <a:t>For new Amazon sellers, the first 90 days are especially critical for establishing the right practices to accelerate performance beyond launch. </a:t>
            </a:r>
            <a:r>
              <a:rPr lang="en-US" i="1" dirty="0"/>
              <a:t>Perfect Launch</a:t>
            </a:r>
            <a:r>
              <a:rPr lang="en-US" dirty="0"/>
              <a:t> is what Amazon data scientists call the use of five selling programs—Brand Registry, A+ Content, Fulfillment by Amazon, Automated Pricing, and Advertising—within those first 90 days. New sellers taking these five steps within that critical timeframe can generate sales more quickly, and many of the most successful sellers already have.</a:t>
            </a:r>
          </a:p>
        </p:txBody>
      </p:sp>
    </p:spTree>
    <p:extLst>
      <p:ext uri="{BB962C8B-B14F-4D97-AF65-F5344CB8AC3E}">
        <p14:creationId xmlns:p14="http://schemas.microsoft.com/office/powerpoint/2010/main" val="4128129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an Amazon seller account</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You can use your customer account to start selling, or you can create a new Amazon seller account with your business email. Residents of </a:t>
            </a:r>
            <a:r>
              <a:rPr lang="en-US" dirty="0">
                <a:hlinkClick r:id="rId2"/>
              </a:rPr>
              <a:t>these countries</a:t>
            </a:r>
            <a:r>
              <a:rPr lang="en-US" dirty="0"/>
              <a:t> are eligible.</a:t>
            </a:r>
            <a:br>
              <a:rPr lang="en-US" dirty="0"/>
            </a:br>
            <a:br>
              <a:rPr lang="en-US" dirty="0"/>
            </a:br>
            <a:r>
              <a:rPr lang="en-US" dirty="0"/>
              <a:t>Before you sign up, make sure you’re ready with the following:</a:t>
            </a:r>
          </a:p>
          <a:p>
            <a:r>
              <a:rPr lang="en-US" dirty="0"/>
              <a:t>Business email address or Amazon customer account</a:t>
            </a:r>
          </a:p>
          <a:p>
            <a:r>
              <a:rPr lang="en-US" dirty="0"/>
              <a:t>Internationally chargeable credit card</a:t>
            </a:r>
          </a:p>
          <a:p>
            <a:r>
              <a:rPr lang="en-US" dirty="0"/>
              <a:t>Government ID (identity verification protects sellers and customers)</a:t>
            </a:r>
          </a:p>
          <a:p>
            <a:r>
              <a:rPr lang="en-US" dirty="0"/>
              <a:t>Tax information</a:t>
            </a:r>
          </a:p>
          <a:p>
            <a:r>
              <a:rPr lang="en-US" dirty="0"/>
              <a:t>Phone number</a:t>
            </a:r>
          </a:p>
          <a:p>
            <a:r>
              <a:rPr lang="en-US" dirty="0"/>
              <a:t>A bank account where Amazon can send you proceeds from your sales</a:t>
            </a:r>
          </a:p>
          <a:p>
            <a:endParaRPr lang="en-US" dirty="0"/>
          </a:p>
        </p:txBody>
      </p:sp>
    </p:spTree>
    <p:extLst>
      <p:ext uri="{BB962C8B-B14F-4D97-AF65-F5344CB8AC3E}">
        <p14:creationId xmlns:p14="http://schemas.microsoft.com/office/powerpoint/2010/main" val="221031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 mobile</a:t>
            </a:r>
            <a:br>
              <a:rPr lang="en-US" b="1" dirty="0"/>
            </a:br>
            <a:endParaRPr lang="en-US" dirty="0"/>
          </a:p>
        </p:txBody>
      </p:sp>
      <p:sp>
        <p:nvSpPr>
          <p:cNvPr id="3" name="Content Placeholder 2"/>
          <p:cNvSpPr>
            <a:spLocks noGrp="1"/>
          </p:cNvSpPr>
          <p:nvPr>
            <p:ph idx="1"/>
          </p:nvPr>
        </p:nvSpPr>
        <p:spPr/>
        <p:txBody>
          <a:bodyPr/>
          <a:lstStyle/>
          <a:p>
            <a:r>
              <a:rPr lang="en-US" dirty="0"/>
              <a:t>Use the </a:t>
            </a:r>
            <a:r>
              <a:rPr lang="en-US" dirty="0">
                <a:hlinkClick r:id="rId2"/>
              </a:rPr>
              <a:t>Amazon Seller app</a:t>
            </a:r>
            <a:r>
              <a:rPr lang="en-US" dirty="0"/>
              <a:t> to track sales, fulfill orders, find products to sell, respond to customer questions, capture and edit professional-quality product photos, and create listings—all from your phone.</a:t>
            </a:r>
          </a:p>
        </p:txBody>
      </p:sp>
    </p:spTree>
    <p:extLst>
      <p:ext uri="{BB962C8B-B14F-4D97-AF65-F5344CB8AC3E}">
        <p14:creationId xmlns:p14="http://schemas.microsoft.com/office/powerpoint/2010/main" val="2126475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your products</a:t>
            </a:r>
            <a:br>
              <a:rPr lang="en-US" b="1" dirty="0"/>
            </a:br>
            <a:endParaRPr lang="en-US" dirty="0"/>
          </a:p>
        </p:txBody>
      </p:sp>
      <p:sp>
        <p:nvSpPr>
          <p:cNvPr id="3" name="Content Placeholder 2"/>
          <p:cNvSpPr>
            <a:spLocks noGrp="1"/>
          </p:cNvSpPr>
          <p:nvPr>
            <p:ph idx="1"/>
          </p:nvPr>
        </p:nvSpPr>
        <p:spPr/>
        <p:txBody>
          <a:bodyPr/>
          <a:lstStyle/>
          <a:p>
            <a:r>
              <a:rPr lang="en-US" dirty="0"/>
              <a:t>What can you sell on Amazon? It depends on the product, the category, and the brand.</a:t>
            </a:r>
            <a:br>
              <a:rPr lang="en-US" dirty="0"/>
            </a:br>
            <a:br>
              <a:rPr lang="en-US" dirty="0"/>
            </a:br>
            <a:r>
              <a:rPr lang="en-US" dirty="0"/>
              <a:t>Some categories are open to all sellers, some require a Professional seller account, some require approval to sell, and some include products that cannot be sold by third-party sellers.</a:t>
            </a:r>
            <a:br>
              <a:rPr lang="en-US" dirty="0"/>
            </a:br>
            <a:br>
              <a:rPr lang="en-US" dirty="0"/>
            </a:br>
            <a:r>
              <a:rPr lang="en-US" dirty="0"/>
              <a:t>The table below provides an overview of Amazon product categories, but visit Seller Central Help to </a:t>
            </a:r>
            <a:r>
              <a:rPr lang="en-US" dirty="0">
                <a:hlinkClick r:id="rId2"/>
              </a:rPr>
              <a:t>learn more about restrictions</a:t>
            </a:r>
            <a:r>
              <a:rPr lang="en-US" dirty="0"/>
              <a:t>, and </a:t>
            </a:r>
            <a:r>
              <a:rPr lang="en-US" dirty="0">
                <a:hlinkClick r:id="rId3"/>
              </a:rPr>
              <a:t>how to request approval</a:t>
            </a:r>
            <a:r>
              <a:rPr lang="en-US" dirty="0"/>
              <a:t>. If you ship orders with Fulfillment By Amazon, be sure to review the specific list of </a:t>
            </a:r>
            <a:r>
              <a:rPr lang="en-US" dirty="0">
                <a:hlinkClick r:id="rId4"/>
              </a:rPr>
              <a:t>FBA product restrictions</a:t>
            </a:r>
            <a:r>
              <a:rPr lang="en-US" dirty="0"/>
              <a:t>.</a:t>
            </a:r>
          </a:p>
        </p:txBody>
      </p:sp>
    </p:spTree>
    <p:extLst>
      <p:ext uri="{BB962C8B-B14F-4D97-AF65-F5344CB8AC3E}">
        <p14:creationId xmlns:p14="http://schemas.microsoft.com/office/powerpoint/2010/main" val="629378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categories</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1210010" y="1262185"/>
            <a:ext cx="9556728" cy="5151494"/>
          </a:xfrm>
          <a:prstGeom prst="rect">
            <a:avLst/>
          </a:prstGeom>
        </p:spPr>
      </p:pic>
    </p:spTree>
    <p:extLst>
      <p:ext uri="{BB962C8B-B14F-4D97-AF65-F5344CB8AC3E}">
        <p14:creationId xmlns:p14="http://schemas.microsoft.com/office/powerpoint/2010/main" val="2178988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922</Words>
  <Application>Microsoft Office PowerPoint</Application>
  <PresentationFormat>Widescreen</PresentationFormat>
  <Paragraphs>44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How to start selling on Amazon </vt:lpstr>
      <vt:lpstr>Amazon seller account </vt:lpstr>
      <vt:lpstr>Choose a selling plan </vt:lpstr>
      <vt:lpstr>Consider your selling strategy </vt:lpstr>
      <vt:lpstr>Perfect Launch: five steps for your first 90 days </vt:lpstr>
      <vt:lpstr>Create an Amazon seller account </vt:lpstr>
      <vt:lpstr>Go mobile </vt:lpstr>
      <vt:lpstr>Adding your products </vt:lpstr>
      <vt:lpstr>Product categories </vt:lpstr>
      <vt:lpstr>Product listing details </vt:lpstr>
      <vt:lpstr>The product detail page </vt:lpstr>
      <vt:lpstr>Product detail page</vt:lpstr>
      <vt:lpstr>Attracting customers </vt:lpstr>
      <vt:lpstr>Provide fast shipping</vt:lpstr>
      <vt:lpstr>Advertise your offers</vt:lpstr>
      <vt:lpstr>Set competitive prices</vt:lpstr>
      <vt:lpstr>After your first sale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start selling on Amazon </dc:title>
  <dc:creator>I.T LAB</dc:creator>
  <cp:lastModifiedBy>Adnan Majeed</cp:lastModifiedBy>
  <cp:revision>14</cp:revision>
  <cp:lastPrinted>2023-01-25T11:55:01Z</cp:lastPrinted>
  <dcterms:created xsi:type="dcterms:W3CDTF">2023-01-25T11:26:19Z</dcterms:created>
  <dcterms:modified xsi:type="dcterms:W3CDTF">2024-01-12T09:22:51Z</dcterms:modified>
</cp:coreProperties>
</file>