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1" r:id="rId3"/>
    <p:sldId id="272" r:id="rId4"/>
    <p:sldId id="273" r:id="rId5"/>
    <p:sldId id="274" r:id="rId6"/>
    <p:sldId id="275" r:id="rId7"/>
    <p:sldId id="276" r:id="rId8"/>
    <p:sldId id="277" r:id="rId9"/>
    <p:sldId id="278" r:id="rId10"/>
    <p:sldId id="279" r:id="rId11"/>
    <p:sldId id="280" r:id="rId12"/>
    <p:sldId id="281" r:id="rId13"/>
    <p:sldId id="283" r:id="rId14"/>
    <p:sldId id="28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71" autoAdjust="0"/>
    <p:restoredTop sz="94660" autoAdjust="0"/>
  </p:normalViewPr>
  <p:slideViewPr>
    <p:cSldViewPr snapToGrid="0">
      <p:cViewPr varScale="1">
        <p:scale>
          <a:sx n="75" d="100"/>
          <a:sy n="75" d="100"/>
        </p:scale>
        <p:origin x="-528"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CB79EC5-4121-4032-89C0-4F31E4A335D3}" type="datetimeFigureOut">
              <a:rPr lang="en-US" smtClean="0"/>
              <a:pPr/>
              <a:t>4/5/2020</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EF48D010-6852-42E3-834C-7ECE39A4949A}"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B79EC5-4121-4032-89C0-4F31E4A335D3}" type="datetimeFigureOut">
              <a:rPr lang="en-US" smtClean="0"/>
              <a:pPr/>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48D010-6852-42E3-834C-7ECE39A4949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B79EC5-4121-4032-89C0-4F31E4A335D3}" type="datetimeFigureOut">
              <a:rPr lang="en-US" smtClean="0"/>
              <a:pPr/>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48D010-6852-42E3-834C-7ECE39A4949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B79EC5-4121-4032-89C0-4F31E4A335D3}" type="datetimeFigureOut">
              <a:rPr lang="en-US" smtClean="0"/>
              <a:pPr/>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48D010-6852-42E3-834C-7ECE39A4949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CB79EC5-4121-4032-89C0-4F31E4A335D3}" type="datetimeFigureOut">
              <a:rPr lang="en-US" smtClean="0"/>
              <a:pPr/>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48D010-6852-42E3-834C-7ECE39A4949A}"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CB79EC5-4121-4032-89C0-4F31E4A335D3}" type="datetimeFigureOut">
              <a:rPr lang="en-US" smtClean="0"/>
              <a:pPr/>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48D010-6852-42E3-834C-7ECE39A4949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CB79EC5-4121-4032-89C0-4F31E4A335D3}" type="datetimeFigureOut">
              <a:rPr lang="en-US" smtClean="0"/>
              <a:pPr/>
              <a:t>4/5/2020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F48D010-6852-42E3-834C-7ECE39A4949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CB79EC5-4121-4032-89C0-4F31E4A335D3}" type="datetimeFigureOut">
              <a:rPr lang="en-US" smtClean="0"/>
              <a:pPr/>
              <a:t>4/5/2020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F48D010-6852-42E3-834C-7ECE39A4949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B79EC5-4121-4032-89C0-4F31E4A335D3}" type="datetimeFigureOut">
              <a:rPr lang="en-US" smtClean="0"/>
              <a:pPr/>
              <a:t>4/5/2020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F48D010-6852-42E3-834C-7ECE39A4949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CB79EC5-4121-4032-89C0-4F31E4A335D3}" type="datetimeFigureOut">
              <a:rPr lang="en-US" smtClean="0"/>
              <a:pPr/>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48D010-6852-42E3-834C-7ECE39A4949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CB79EC5-4121-4032-89C0-4F31E4A335D3}" type="datetimeFigureOut">
              <a:rPr lang="en-US" smtClean="0"/>
              <a:pPr/>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EF48D010-6852-42E3-834C-7ECE39A4949A}"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CB79EC5-4121-4032-89C0-4F31E4A335D3}" type="datetimeFigureOut">
              <a:rPr lang="en-US" smtClean="0"/>
              <a:pPr/>
              <a:t>4/5/2020</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F48D010-6852-42E3-834C-7ECE39A4949A}"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7897" y="1889393"/>
            <a:ext cx="10557127" cy="4401205"/>
          </a:xfrm>
          <a:prstGeom prst="rect">
            <a:avLst/>
          </a:prstGeom>
          <a:noFill/>
        </p:spPr>
        <p:txBody>
          <a:bodyPr wrap="square" rtlCol="0">
            <a:spAutoFit/>
          </a:bodyPr>
          <a:lstStyle/>
          <a:p>
            <a:pPr>
              <a:buClr>
                <a:schemeClr val="accent6">
                  <a:lumMod val="60000"/>
                  <a:lumOff val="40000"/>
                </a:schemeClr>
              </a:buClr>
              <a:buFont typeface="Wingdings" pitchFamily="2" charset="2"/>
              <a:buChar char="q"/>
            </a:pPr>
            <a:r>
              <a:rPr lang="en-US" sz="2000" b="1" dirty="0" smtClean="0">
                <a:solidFill>
                  <a:schemeClr val="accent2">
                    <a:lumMod val="20000"/>
                    <a:lumOff val="80000"/>
                  </a:schemeClr>
                </a:solidFill>
                <a:latin typeface="Times New Roman" pitchFamily="18" charset="0"/>
                <a:cs typeface="Times New Roman" pitchFamily="18" charset="0"/>
              </a:rPr>
              <a:t> One </a:t>
            </a:r>
            <a:r>
              <a:rPr lang="en-US" sz="2000" b="1" dirty="0" smtClean="0">
                <a:solidFill>
                  <a:schemeClr val="accent2">
                    <a:lumMod val="20000"/>
                    <a:lumOff val="80000"/>
                  </a:schemeClr>
                </a:solidFill>
                <a:latin typeface="Times New Roman" pitchFamily="18" charset="0"/>
                <a:cs typeface="Times New Roman" pitchFamily="18" charset="0"/>
              </a:rPr>
              <a:t>of the goals of Artificial intelligence (AI) is the realization of natural dialogue </a:t>
            </a:r>
            <a:r>
              <a:rPr lang="en-US" sz="2000" b="1" dirty="0" smtClean="0">
                <a:solidFill>
                  <a:schemeClr val="accent2">
                    <a:lumMod val="20000"/>
                    <a:lumOff val="80000"/>
                  </a:schemeClr>
                </a:solidFill>
                <a:latin typeface="Times New Roman" pitchFamily="18" charset="0"/>
                <a:cs typeface="Times New Roman" pitchFamily="18" charset="0"/>
              </a:rPr>
              <a:t>between</a:t>
            </a:r>
            <a:r>
              <a:rPr lang="en-US" sz="2000" b="1" dirty="0" smtClean="0">
                <a:solidFill>
                  <a:schemeClr val="accent2">
                    <a:lumMod val="20000"/>
                    <a:lumOff val="80000"/>
                  </a:schemeClr>
                </a:solidFill>
                <a:latin typeface="Times New Roman" pitchFamily="18" charset="0"/>
                <a:cs typeface="Times New Roman" pitchFamily="18" charset="0"/>
              </a:rPr>
              <a:t> </a:t>
            </a:r>
            <a:r>
              <a:rPr lang="en-US" sz="2000" b="1" dirty="0" smtClean="0">
                <a:solidFill>
                  <a:schemeClr val="accent2">
                    <a:lumMod val="20000"/>
                    <a:lumOff val="80000"/>
                  </a:schemeClr>
                </a:solidFill>
                <a:latin typeface="Times New Roman" pitchFamily="18" charset="0"/>
                <a:cs typeface="Times New Roman" pitchFamily="18" charset="0"/>
              </a:rPr>
              <a:t>humans </a:t>
            </a:r>
            <a:r>
              <a:rPr lang="en-US" sz="2000" b="1" dirty="0" smtClean="0">
                <a:solidFill>
                  <a:schemeClr val="accent2">
                    <a:lumMod val="20000"/>
                    <a:lumOff val="80000"/>
                  </a:schemeClr>
                </a:solidFill>
                <a:latin typeface="Times New Roman" pitchFamily="18" charset="0"/>
                <a:cs typeface="Times New Roman" pitchFamily="18" charset="0"/>
              </a:rPr>
              <a:t>and machines.</a:t>
            </a:r>
          </a:p>
          <a:p>
            <a:endParaRPr lang="en-US" sz="2000" b="1" dirty="0" smtClean="0">
              <a:solidFill>
                <a:schemeClr val="accent2">
                  <a:lumMod val="20000"/>
                  <a:lumOff val="80000"/>
                </a:schemeClr>
              </a:solidFill>
              <a:latin typeface="Times New Roman" pitchFamily="18" charset="0"/>
              <a:cs typeface="Times New Roman" pitchFamily="18" charset="0"/>
            </a:endParaRPr>
          </a:p>
          <a:p>
            <a:pPr>
              <a:buClr>
                <a:schemeClr val="accent6">
                  <a:lumMod val="60000"/>
                  <a:lumOff val="40000"/>
                </a:schemeClr>
              </a:buClr>
              <a:buFont typeface="Wingdings" pitchFamily="2" charset="2"/>
              <a:buChar char="q"/>
            </a:pPr>
            <a:r>
              <a:rPr lang="en-US" sz="2000" b="1" dirty="0" smtClean="0">
                <a:solidFill>
                  <a:schemeClr val="accent2">
                    <a:lumMod val="20000"/>
                    <a:lumOff val="80000"/>
                  </a:schemeClr>
                </a:solidFill>
                <a:latin typeface="Times New Roman" pitchFamily="18" charset="0"/>
                <a:cs typeface="Times New Roman" pitchFamily="18" charset="0"/>
              </a:rPr>
              <a:t> I</a:t>
            </a:r>
            <a:r>
              <a:rPr lang="en-US" sz="2000" b="1" dirty="0" smtClean="0">
                <a:solidFill>
                  <a:schemeClr val="accent2">
                    <a:lumMod val="20000"/>
                    <a:lumOff val="80000"/>
                  </a:schemeClr>
                </a:solidFill>
                <a:latin typeface="Times New Roman" pitchFamily="18" charset="0"/>
                <a:cs typeface="Times New Roman" pitchFamily="18" charset="0"/>
              </a:rPr>
              <a:t>n recent years, the dialogue systems, also known as interactive conversational systems are the fastest growing area in AI. </a:t>
            </a:r>
          </a:p>
          <a:p>
            <a:endParaRPr lang="en-US" sz="2000" b="1" dirty="0" smtClean="0">
              <a:solidFill>
                <a:schemeClr val="accent2">
                  <a:lumMod val="20000"/>
                  <a:lumOff val="80000"/>
                </a:schemeClr>
              </a:solidFill>
              <a:latin typeface="Times New Roman" pitchFamily="18" charset="0"/>
              <a:cs typeface="Times New Roman" pitchFamily="18" charset="0"/>
            </a:endParaRPr>
          </a:p>
          <a:p>
            <a:pPr>
              <a:buClr>
                <a:schemeClr val="accent6">
                  <a:lumMod val="60000"/>
                  <a:lumOff val="40000"/>
                </a:schemeClr>
              </a:buClr>
              <a:buFont typeface="Wingdings" pitchFamily="2" charset="2"/>
              <a:buChar char="q"/>
            </a:pPr>
            <a:r>
              <a:rPr lang="en-US" sz="2000" b="1" dirty="0" smtClean="0">
                <a:solidFill>
                  <a:schemeClr val="accent2">
                    <a:lumMod val="20000"/>
                    <a:lumOff val="80000"/>
                  </a:schemeClr>
                </a:solidFill>
                <a:latin typeface="Times New Roman" pitchFamily="18" charset="0"/>
                <a:cs typeface="Times New Roman" pitchFamily="18" charset="0"/>
              </a:rPr>
              <a:t> Many </a:t>
            </a:r>
            <a:r>
              <a:rPr lang="en-US" sz="2000" b="1" dirty="0" smtClean="0">
                <a:solidFill>
                  <a:schemeClr val="accent2">
                    <a:lumMod val="20000"/>
                    <a:lumOff val="80000"/>
                  </a:schemeClr>
                </a:solidFill>
                <a:latin typeface="Times New Roman" pitchFamily="18" charset="0"/>
                <a:cs typeface="Times New Roman" pitchFamily="18" charset="0"/>
              </a:rPr>
              <a:t>companies have used the dialogue systems technology to establish various kinds of Virtual Personal Assistants(VPAs) based on their applications and areas, such as Microsoft’s Cortana, Apple’s Siri, Amazon Alexa, Google Assistant, and Facebook’s M. </a:t>
            </a:r>
          </a:p>
          <a:p>
            <a:endParaRPr lang="en-US" sz="2000" b="1" dirty="0" smtClean="0">
              <a:solidFill>
                <a:schemeClr val="accent2">
                  <a:lumMod val="20000"/>
                  <a:lumOff val="80000"/>
                </a:schemeClr>
              </a:solidFill>
              <a:latin typeface="Times New Roman" pitchFamily="18" charset="0"/>
              <a:cs typeface="Times New Roman" pitchFamily="18" charset="0"/>
            </a:endParaRPr>
          </a:p>
          <a:p>
            <a:pPr>
              <a:buClr>
                <a:schemeClr val="accent6">
                  <a:lumMod val="60000"/>
                  <a:lumOff val="40000"/>
                </a:schemeClr>
              </a:buClr>
              <a:buFont typeface="Wingdings" pitchFamily="2" charset="2"/>
              <a:buChar char="q"/>
            </a:pPr>
            <a:r>
              <a:rPr lang="en-US" sz="2000" b="1" dirty="0" smtClean="0">
                <a:solidFill>
                  <a:schemeClr val="accent2">
                    <a:lumMod val="20000"/>
                    <a:lumOff val="80000"/>
                  </a:schemeClr>
                </a:solidFill>
                <a:latin typeface="Times New Roman" pitchFamily="18" charset="0"/>
                <a:cs typeface="Times New Roman" pitchFamily="18" charset="0"/>
              </a:rPr>
              <a:t> However</a:t>
            </a:r>
            <a:r>
              <a:rPr lang="en-US" sz="2000" b="1" dirty="0" smtClean="0">
                <a:solidFill>
                  <a:schemeClr val="accent2">
                    <a:lumMod val="20000"/>
                    <a:lumOff val="80000"/>
                  </a:schemeClr>
                </a:solidFill>
                <a:latin typeface="Times New Roman" pitchFamily="18" charset="0"/>
                <a:cs typeface="Times New Roman" pitchFamily="18" charset="0"/>
              </a:rPr>
              <a:t>, in this proposal, we have used the multi-modal dialogue systems which process two or more combined user input modes, such as speech, image, video, touch, manual gestures,</a:t>
            </a:r>
          </a:p>
          <a:p>
            <a:r>
              <a:rPr lang="en-US" sz="2000" b="1" dirty="0" smtClean="0">
                <a:solidFill>
                  <a:schemeClr val="accent2">
                    <a:lumMod val="20000"/>
                    <a:lumOff val="80000"/>
                  </a:schemeClr>
                </a:solidFill>
                <a:latin typeface="Times New Roman" pitchFamily="18" charset="0"/>
                <a:cs typeface="Times New Roman" pitchFamily="18" charset="0"/>
              </a:rPr>
              <a:t>gaze, and head and body movement in order to design the Next- Generation of VPAs model. </a:t>
            </a:r>
          </a:p>
          <a:p>
            <a:pPr>
              <a:buFont typeface="Arial" pitchFamily="34" charset="0"/>
              <a:buChar char="•"/>
            </a:pPr>
            <a:endParaRPr lang="en-US" sz="2000" b="1" dirty="0" smtClean="0">
              <a:solidFill>
                <a:schemeClr val="accent2">
                  <a:lumMod val="20000"/>
                  <a:lumOff val="80000"/>
                </a:schemeClr>
              </a:solidFill>
              <a:latin typeface="Times New Roman" pitchFamily="18" charset="0"/>
              <a:cs typeface="Times New Roman" pitchFamily="18" charset="0"/>
            </a:endParaRPr>
          </a:p>
        </p:txBody>
      </p:sp>
      <p:sp>
        <p:nvSpPr>
          <p:cNvPr id="5" name="TextBox 4"/>
          <p:cNvSpPr txBox="1"/>
          <p:nvPr/>
        </p:nvSpPr>
        <p:spPr>
          <a:xfrm>
            <a:off x="0" y="614190"/>
            <a:ext cx="12192000" cy="733572"/>
          </a:xfrm>
          <a:prstGeom prst="rect">
            <a:avLst/>
          </a:prstGeom>
          <a:noFill/>
        </p:spPr>
        <p:txBody>
          <a:bodyPr wrap="square" rtlCol="0">
            <a:spAutoFit/>
          </a:bodyPr>
          <a:lstStyle/>
          <a:p>
            <a:pPr algn="ctr"/>
            <a:r>
              <a:rPr lang="en-US" sz="4000" u="sng" dirty="0" smtClean="0">
                <a:solidFill>
                  <a:schemeClr val="accent6">
                    <a:lumMod val="60000"/>
                    <a:lumOff val="40000"/>
                  </a:schemeClr>
                </a:solidFill>
                <a:latin typeface="Times New Roman" panose="02020603050405020304" pitchFamily="18" charset="0"/>
                <a:cs typeface="Times New Roman" panose="02020603050405020304" pitchFamily="18" charset="0"/>
              </a:rPr>
              <a:t>Abstract</a:t>
            </a:r>
            <a:endParaRPr lang="en-US" sz="4000" u="sng" dirty="0">
              <a:solidFill>
                <a:schemeClr val="accent6">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901351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614190"/>
            <a:ext cx="12192000" cy="733572"/>
          </a:xfrm>
          <a:prstGeom prst="rect">
            <a:avLst/>
          </a:prstGeom>
          <a:noFill/>
        </p:spPr>
        <p:txBody>
          <a:bodyPr wrap="square" rtlCol="0">
            <a:spAutoFit/>
          </a:bodyPr>
          <a:lstStyle/>
          <a:p>
            <a:pPr algn="ctr"/>
            <a:r>
              <a:rPr lang="en-US" sz="4000" u="sng" dirty="0" smtClean="0">
                <a:solidFill>
                  <a:schemeClr val="accent6">
                    <a:lumMod val="60000"/>
                    <a:lumOff val="40000"/>
                  </a:schemeClr>
                </a:solidFill>
                <a:latin typeface="Times New Roman" panose="02020603050405020304" pitchFamily="18" charset="0"/>
                <a:cs typeface="Times New Roman" panose="02020603050405020304" pitchFamily="18" charset="0"/>
              </a:rPr>
              <a:t>Technical Requirement</a:t>
            </a:r>
            <a:endParaRPr lang="en-US" sz="4000" u="sng" dirty="0">
              <a:solidFill>
                <a:schemeClr val="accent6">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90135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614190"/>
            <a:ext cx="12192000" cy="733572"/>
          </a:xfrm>
          <a:prstGeom prst="rect">
            <a:avLst/>
          </a:prstGeom>
          <a:noFill/>
        </p:spPr>
        <p:txBody>
          <a:bodyPr wrap="square" rtlCol="0">
            <a:spAutoFit/>
          </a:bodyPr>
          <a:lstStyle/>
          <a:p>
            <a:pPr algn="ctr"/>
            <a:r>
              <a:rPr lang="en-US" sz="4000" u="sng" dirty="0" smtClean="0">
                <a:solidFill>
                  <a:schemeClr val="accent6">
                    <a:lumMod val="60000"/>
                    <a:lumOff val="40000"/>
                  </a:schemeClr>
                </a:solidFill>
                <a:latin typeface="Times New Roman" panose="02020603050405020304" pitchFamily="18" charset="0"/>
                <a:cs typeface="Times New Roman" panose="02020603050405020304" pitchFamily="18" charset="0"/>
              </a:rPr>
              <a:t>Expected Outcome</a:t>
            </a:r>
            <a:endParaRPr lang="en-US" sz="4000" u="sng" dirty="0">
              <a:solidFill>
                <a:schemeClr val="accent6">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90135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614190"/>
            <a:ext cx="12192000" cy="733572"/>
          </a:xfrm>
          <a:prstGeom prst="rect">
            <a:avLst/>
          </a:prstGeom>
          <a:noFill/>
        </p:spPr>
        <p:txBody>
          <a:bodyPr wrap="square" rtlCol="0">
            <a:spAutoFit/>
          </a:bodyPr>
          <a:lstStyle/>
          <a:p>
            <a:pPr algn="ctr"/>
            <a:r>
              <a:rPr lang="en-US" sz="4000" u="sng" dirty="0" smtClean="0">
                <a:solidFill>
                  <a:schemeClr val="accent6">
                    <a:lumMod val="60000"/>
                    <a:lumOff val="40000"/>
                  </a:schemeClr>
                </a:solidFill>
                <a:latin typeface="Times New Roman" panose="02020603050405020304" pitchFamily="18" charset="0"/>
                <a:cs typeface="Times New Roman" panose="02020603050405020304" pitchFamily="18" charset="0"/>
              </a:rPr>
              <a:t>Conclusion</a:t>
            </a:r>
            <a:endParaRPr lang="en-US" sz="4000" u="sng" dirty="0">
              <a:solidFill>
                <a:schemeClr val="accent6">
                  <a:lumMod val="60000"/>
                  <a:lumOff val="40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977900" y="1676400"/>
            <a:ext cx="10388600" cy="4093428"/>
          </a:xfrm>
          <a:prstGeom prst="rect">
            <a:avLst/>
          </a:prstGeom>
          <a:noFill/>
        </p:spPr>
        <p:txBody>
          <a:bodyPr wrap="square" rtlCol="0">
            <a:spAutoFit/>
          </a:bodyPr>
          <a:lstStyle/>
          <a:p>
            <a:pPr>
              <a:buClr>
                <a:schemeClr val="accent6">
                  <a:lumMod val="60000"/>
                  <a:lumOff val="40000"/>
                </a:schemeClr>
              </a:buClr>
              <a:buFont typeface="Wingdings" pitchFamily="2" charset="2"/>
              <a:buChar char="q"/>
            </a:pPr>
            <a:r>
              <a:rPr lang="en-US" sz="2000" dirty="0" smtClean="0"/>
              <a:t> This </a:t>
            </a:r>
            <a:r>
              <a:rPr lang="en-US" sz="2000" dirty="0" smtClean="0"/>
              <a:t>proposal introduces the structure of </a:t>
            </a:r>
            <a:r>
              <a:rPr lang="en-US" sz="2000" dirty="0" smtClean="0"/>
              <a:t>Next-Generation of  Virtual </a:t>
            </a:r>
            <a:r>
              <a:rPr lang="en-US" sz="2000" dirty="0" smtClean="0"/>
              <a:t>Personal Assistants that is a new VPAs </a:t>
            </a:r>
            <a:r>
              <a:rPr lang="en-US" sz="2000" dirty="0" smtClean="0"/>
              <a:t>system designed </a:t>
            </a:r>
            <a:r>
              <a:rPr lang="en-US" sz="2000" dirty="0" smtClean="0"/>
              <a:t>to converse with a human, with a coherent structure</a:t>
            </a:r>
            <a:r>
              <a:rPr lang="en-US" sz="2000" dirty="0" smtClean="0"/>
              <a:t>.</a:t>
            </a:r>
          </a:p>
          <a:p>
            <a:pPr>
              <a:buClr>
                <a:schemeClr val="accent6">
                  <a:lumMod val="60000"/>
                  <a:lumOff val="40000"/>
                </a:schemeClr>
              </a:buClr>
              <a:buFont typeface="Wingdings" pitchFamily="2" charset="2"/>
              <a:buChar char="q"/>
            </a:pPr>
            <a:endParaRPr lang="en-US" sz="2000" dirty="0" smtClean="0"/>
          </a:p>
          <a:p>
            <a:pPr>
              <a:buClr>
                <a:schemeClr val="accent6">
                  <a:lumMod val="60000"/>
                  <a:lumOff val="40000"/>
                </a:schemeClr>
              </a:buClr>
              <a:buFont typeface="Wingdings" pitchFamily="2" charset="2"/>
              <a:buChar char="q"/>
            </a:pPr>
            <a:r>
              <a:rPr lang="en-US" sz="2000" dirty="0" smtClean="0"/>
              <a:t> This </a:t>
            </a:r>
            <a:r>
              <a:rPr lang="en-US" sz="2000" dirty="0" smtClean="0"/>
              <a:t>VPAs system has used speech, graphics, video, </a:t>
            </a:r>
            <a:r>
              <a:rPr lang="en-US" sz="2000" dirty="0" smtClean="0"/>
              <a:t>gestures and </a:t>
            </a:r>
            <a:r>
              <a:rPr lang="en-US" sz="2000" dirty="0" smtClean="0"/>
              <a:t>other modes for communication in both the input </a:t>
            </a:r>
            <a:r>
              <a:rPr lang="en-US" sz="2000" dirty="0" smtClean="0"/>
              <a:t>and output </a:t>
            </a:r>
            <a:r>
              <a:rPr lang="en-US" sz="2000" dirty="0" smtClean="0"/>
              <a:t>channel. </a:t>
            </a:r>
            <a:endParaRPr lang="en-US" sz="2000" dirty="0" smtClean="0"/>
          </a:p>
          <a:p>
            <a:pPr>
              <a:buClr>
                <a:schemeClr val="accent6">
                  <a:lumMod val="60000"/>
                  <a:lumOff val="40000"/>
                </a:schemeClr>
              </a:buClr>
              <a:buFont typeface="Wingdings" pitchFamily="2" charset="2"/>
              <a:buChar char="q"/>
            </a:pPr>
            <a:endParaRPr lang="en-US" sz="2000" dirty="0" smtClean="0"/>
          </a:p>
          <a:p>
            <a:pPr>
              <a:buClr>
                <a:schemeClr val="accent6">
                  <a:lumMod val="60000"/>
                  <a:lumOff val="40000"/>
                </a:schemeClr>
              </a:buClr>
              <a:buFont typeface="Wingdings" pitchFamily="2" charset="2"/>
              <a:buChar char="q"/>
            </a:pPr>
            <a:r>
              <a:rPr lang="en-US" sz="2000" dirty="0" smtClean="0"/>
              <a:t> The </a:t>
            </a:r>
            <a:r>
              <a:rPr lang="en-US" sz="2000" dirty="0" smtClean="0"/>
              <a:t>VPAs system will be used to </a:t>
            </a:r>
            <a:r>
              <a:rPr lang="en-US" sz="2000" dirty="0" smtClean="0"/>
              <a:t>increase the </a:t>
            </a:r>
            <a:r>
              <a:rPr lang="en-US" sz="2000" dirty="0" smtClean="0"/>
              <a:t>interaction between users and the computers by using </a:t>
            </a:r>
            <a:r>
              <a:rPr lang="en-US" sz="2000" dirty="0" smtClean="0"/>
              <a:t>some technologies </a:t>
            </a:r>
            <a:r>
              <a:rPr lang="en-US" sz="2000" dirty="0" smtClean="0"/>
              <a:t>such as gesture recognition, </a:t>
            </a:r>
            <a:r>
              <a:rPr lang="en-US" sz="2000" dirty="0" smtClean="0"/>
              <a:t>image/video recognition</a:t>
            </a:r>
            <a:r>
              <a:rPr lang="en-US" sz="2000" dirty="0" smtClean="0"/>
              <a:t>, </a:t>
            </a:r>
            <a:r>
              <a:rPr lang="en-US" sz="2000" dirty="0" smtClean="0"/>
              <a:t>speech recognition</a:t>
            </a:r>
            <a:r>
              <a:rPr lang="en-US" sz="2000" dirty="0" smtClean="0"/>
              <a:t>, and the Knowledge Base</a:t>
            </a:r>
            <a:r>
              <a:rPr lang="en-US" sz="2000" dirty="0" smtClean="0"/>
              <a:t>.</a:t>
            </a:r>
          </a:p>
          <a:p>
            <a:pPr>
              <a:buClr>
                <a:schemeClr val="accent6">
                  <a:lumMod val="60000"/>
                  <a:lumOff val="40000"/>
                </a:schemeClr>
              </a:buClr>
              <a:buFont typeface="Wingdings" pitchFamily="2" charset="2"/>
              <a:buChar char="q"/>
            </a:pPr>
            <a:endParaRPr lang="en-US" sz="2000" dirty="0" smtClean="0"/>
          </a:p>
          <a:p>
            <a:pPr>
              <a:buClr>
                <a:schemeClr val="accent6">
                  <a:lumMod val="60000"/>
                  <a:lumOff val="40000"/>
                </a:schemeClr>
              </a:buClr>
              <a:buFont typeface="Wingdings" pitchFamily="2" charset="2"/>
              <a:buChar char="q"/>
            </a:pPr>
            <a:r>
              <a:rPr lang="en-US" sz="2000" dirty="0" smtClean="0"/>
              <a:t> Moreover</a:t>
            </a:r>
            <a:r>
              <a:rPr lang="en-US" sz="2000" dirty="0" smtClean="0"/>
              <a:t>, this system can enable a lengthy conversation </a:t>
            </a:r>
            <a:r>
              <a:rPr lang="en-US" sz="2000" dirty="0" smtClean="0"/>
              <a:t>with users </a:t>
            </a:r>
            <a:r>
              <a:rPr lang="en-US" sz="2000" dirty="0" smtClean="0"/>
              <a:t>by using the vast dialogue knowledge base. </a:t>
            </a:r>
            <a:endParaRPr lang="en-US" sz="2000" dirty="0" smtClean="0"/>
          </a:p>
          <a:p>
            <a:pPr>
              <a:buClr>
                <a:schemeClr val="accent6">
                  <a:lumMod val="60000"/>
                  <a:lumOff val="40000"/>
                </a:schemeClr>
              </a:buClr>
              <a:buFont typeface="Wingdings" pitchFamily="2" charset="2"/>
              <a:buChar char="q"/>
            </a:pPr>
            <a:endParaRPr lang="en-US" sz="2000" dirty="0" smtClean="0"/>
          </a:p>
        </p:txBody>
      </p:sp>
    </p:spTree>
    <p:extLst>
      <p:ext uri="{BB962C8B-B14F-4D97-AF65-F5344CB8AC3E}">
        <p14:creationId xmlns="" xmlns:p14="http://schemas.microsoft.com/office/powerpoint/2010/main" val="3590135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0600" y="1701800"/>
            <a:ext cx="10375900" cy="3170099"/>
          </a:xfrm>
          <a:prstGeom prst="rect">
            <a:avLst/>
          </a:prstGeom>
          <a:noFill/>
        </p:spPr>
        <p:txBody>
          <a:bodyPr wrap="square" rtlCol="0">
            <a:spAutoFit/>
          </a:bodyPr>
          <a:lstStyle/>
          <a:p>
            <a:pPr>
              <a:buClr>
                <a:schemeClr val="accent6">
                  <a:lumMod val="60000"/>
                  <a:lumOff val="40000"/>
                </a:schemeClr>
              </a:buClr>
              <a:buFont typeface="Wingdings" pitchFamily="2" charset="2"/>
              <a:buChar char="q"/>
            </a:pPr>
            <a:r>
              <a:rPr lang="en-US" sz="2000" dirty="0" smtClean="0"/>
              <a:t> Moreover</a:t>
            </a:r>
            <a:r>
              <a:rPr lang="en-US" sz="2000" dirty="0" smtClean="0"/>
              <a:t>, this system can be used in different tasks such as education assistance, medical assistance, robotics and vehicles, disabilities systems, home automation, and security access control. </a:t>
            </a:r>
          </a:p>
          <a:p>
            <a:pPr>
              <a:buClr>
                <a:schemeClr val="accent6">
                  <a:lumMod val="60000"/>
                  <a:lumOff val="40000"/>
                </a:schemeClr>
              </a:buClr>
              <a:buFont typeface="Wingdings" pitchFamily="2" charset="2"/>
              <a:buChar char="q"/>
            </a:pPr>
            <a:endParaRPr lang="en-US" sz="2000" dirty="0" smtClean="0"/>
          </a:p>
          <a:p>
            <a:pPr>
              <a:buClr>
                <a:schemeClr val="accent6">
                  <a:lumMod val="60000"/>
                  <a:lumOff val="40000"/>
                </a:schemeClr>
              </a:buClr>
              <a:buFont typeface="Wingdings" pitchFamily="2" charset="2"/>
              <a:buChar char="q"/>
            </a:pPr>
            <a:r>
              <a:rPr lang="en-US" sz="2000" dirty="0" smtClean="0"/>
              <a:t> It </a:t>
            </a:r>
            <a:r>
              <a:rPr lang="en-US" sz="2000" dirty="0" smtClean="0"/>
              <a:t>can be a satisfactory solution that can be used by applications, such as responding to customers, customer service agent, training or education, facilitating transactions, online shopping, travelling information, counseling, tutoring system, ticket booking, remote banking, travel reservation, Information enquiry, stock transactions, taxi bookings, and route planning etc. </a:t>
            </a:r>
          </a:p>
          <a:p>
            <a:pPr>
              <a:buClr>
                <a:schemeClr val="accent6">
                  <a:lumMod val="60000"/>
                  <a:lumOff val="40000"/>
                </a:schemeClr>
              </a:buClr>
              <a:buFont typeface="Wingdings" pitchFamily="2" charset="2"/>
              <a:buChar char="q"/>
            </a:pPr>
            <a:endParaRPr lang="en-US" sz="2000" dirty="0"/>
          </a:p>
        </p:txBody>
      </p:sp>
    </p:spTree>
    <p:extLst>
      <p:ext uri="{BB962C8B-B14F-4D97-AF65-F5344CB8AC3E}">
        <p14:creationId xmlns="" xmlns:p14="http://schemas.microsoft.com/office/powerpoint/2010/main" val="35901351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48360"/>
            <a:ext cx="12192000" cy="923330"/>
          </a:xfrm>
          <a:prstGeom prst="rect">
            <a:avLst/>
          </a:prstGeom>
          <a:noFill/>
        </p:spPr>
        <p:txBody>
          <a:bodyPr wrap="square" rtlCol="0">
            <a:spAutoFit/>
          </a:bodyPr>
          <a:lstStyle/>
          <a:p>
            <a:pPr algn="ctr"/>
            <a:r>
              <a:rPr lang="en-US" sz="5400" dirty="0" smtClean="0">
                <a:solidFill>
                  <a:schemeClr val="accent6">
                    <a:lumMod val="60000"/>
                    <a:lumOff val="40000"/>
                  </a:schemeClr>
                </a:solidFill>
              </a:rPr>
              <a:t>Thank you</a:t>
            </a:r>
            <a:endParaRPr lang="en-US" sz="5400" dirty="0">
              <a:solidFill>
                <a:schemeClr val="accent6">
                  <a:lumMod val="60000"/>
                  <a:lumOff val="40000"/>
                </a:schemeClr>
              </a:solidFill>
            </a:endParaRPr>
          </a:p>
        </p:txBody>
      </p:sp>
    </p:spTree>
    <p:extLst>
      <p:ext uri="{BB962C8B-B14F-4D97-AF65-F5344CB8AC3E}">
        <p14:creationId xmlns="" xmlns:p14="http://schemas.microsoft.com/office/powerpoint/2010/main" val="3590135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1700" y="1701800"/>
            <a:ext cx="10375900" cy="2831544"/>
          </a:xfrm>
          <a:prstGeom prst="rect">
            <a:avLst/>
          </a:prstGeom>
          <a:noFill/>
        </p:spPr>
        <p:txBody>
          <a:bodyPr wrap="square" rtlCol="0">
            <a:spAutoFit/>
          </a:bodyPr>
          <a:lstStyle/>
          <a:p>
            <a:pPr>
              <a:buClr>
                <a:schemeClr val="accent6">
                  <a:lumMod val="60000"/>
                  <a:lumOff val="40000"/>
                </a:schemeClr>
              </a:buClr>
              <a:buFont typeface="Wingdings" pitchFamily="2" charset="2"/>
              <a:buChar char="q"/>
            </a:pPr>
            <a:r>
              <a:rPr lang="en-US" b="1" dirty="0" smtClean="0">
                <a:solidFill>
                  <a:schemeClr val="accent2">
                    <a:lumMod val="20000"/>
                    <a:lumOff val="80000"/>
                  </a:schemeClr>
                </a:solidFill>
                <a:latin typeface="Times New Roman" pitchFamily="18" charset="0"/>
                <a:cs typeface="Times New Roman" pitchFamily="18" charset="0"/>
              </a:rPr>
              <a:t> </a:t>
            </a:r>
            <a:r>
              <a:rPr lang="en-US" sz="2000" b="1" dirty="0" smtClean="0">
                <a:solidFill>
                  <a:schemeClr val="accent2">
                    <a:lumMod val="20000"/>
                    <a:lumOff val="80000"/>
                  </a:schemeClr>
                </a:solidFill>
                <a:latin typeface="Times New Roman" pitchFamily="18" charset="0"/>
                <a:cs typeface="Times New Roman" pitchFamily="18" charset="0"/>
              </a:rPr>
              <a:t>The </a:t>
            </a:r>
            <a:r>
              <a:rPr lang="en-US" sz="2000" b="1" dirty="0" smtClean="0">
                <a:solidFill>
                  <a:schemeClr val="accent2">
                    <a:lumMod val="20000"/>
                    <a:lumOff val="80000"/>
                  </a:schemeClr>
                </a:solidFill>
                <a:latin typeface="Times New Roman" pitchFamily="18" charset="0"/>
                <a:cs typeface="Times New Roman" pitchFamily="18" charset="0"/>
              </a:rPr>
              <a:t>new model of VPAs will be used to increase the interaction between humans and the machines by using different technologies, such as gesture recognition, image/video recognition, speech recognition, the vast dialogue and conversational knowledge base, and the general knowledge base. </a:t>
            </a:r>
            <a:endParaRPr lang="en-US" sz="2000" b="1" dirty="0" smtClean="0">
              <a:solidFill>
                <a:schemeClr val="accent2">
                  <a:lumMod val="20000"/>
                  <a:lumOff val="80000"/>
                </a:schemeClr>
              </a:solidFill>
              <a:latin typeface="Times New Roman" pitchFamily="18" charset="0"/>
              <a:cs typeface="Times New Roman" pitchFamily="18" charset="0"/>
            </a:endParaRPr>
          </a:p>
          <a:p>
            <a:pPr>
              <a:buClr>
                <a:schemeClr val="accent6">
                  <a:lumMod val="60000"/>
                  <a:lumOff val="40000"/>
                </a:schemeClr>
              </a:buClr>
              <a:buFont typeface="Wingdings" pitchFamily="2" charset="2"/>
              <a:buChar char="q"/>
            </a:pPr>
            <a:endParaRPr lang="en-US" sz="2000" b="1" dirty="0" smtClean="0">
              <a:solidFill>
                <a:schemeClr val="accent2">
                  <a:lumMod val="20000"/>
                  <a:lumOff val="80000"/>
                </a:schemeClr>
              </a:solidFill>
              <a:latin typeface="Times New Roman" pitchFamily="18" charset="0"/>
              <a:cs typeface="Times New Roman" pitchFamily="18" charset="0"/>
            </a:endParaRPr>
          </a:p>
          <a:p>
            <a:pPr>
              <a:buClr>
                <a:schemeClr val="accent6">
                  <a:lumMod val="60000"/>
                  <a:lumOff val="40000"/>
                </a:schemeClr>
              </a:buClr>
              <a:buFont typeface="Wingdings" pitchFamily="2" charset="2"/>
              <a:buChar char="q"/>
            </a:pPr>
            <a:r>
              <a:rPr lang="en-US" sz="2000" b="1" dirty="0" smtClean="0">
                <a:solidFill>
                  <a:schemeClr val="accent2">
                    <a:lumMod val="20000"/>
                    <a:lumOff val="80000"/>
                  </a:schemeClr>
                </a:solidFill>
                <a:latin typeface="Times New Roman" pitchFamily="18" charset="0"/>
                <a:cs typeface="Times New Roman" pitchFamily="18" charset="0"/>
              </a:rPr>
              <a:t> </a:t>
            </a:r>
            <a:r>
              <a:rPr lang="en-US" sz="2000" b="1" dirty="0" smtClean="0">
                <a:solidFill>
                  <a:schemeClr val="accent2">
                    <a:lumMod val="20000"/>
                    <a:lumOff val="80000"/>
                  </a:schemeClr>
                </a:solidFill>
                <a:latin typeface="Times New Roman" pitchFamily="18" charset="0"/>
                <a:cs typeface="Times New Roman" pitchFamily="18" charset="0"/>
              </a:rPr>
              <a:t>Moreover</a:t>
            </a:r>
            <a:r>
              <a:rPr lang="en-US" sz="2000" b="1" dirty="0" smtClean="0">
                <a:solidFill>
                  <a:schemeClr val="accent2">
                    <a:lumMod val="20000"/>
                    <a:lumOff val="80000"/>
                  </a:schemeClr>
                </a:solidFill>
                <a:latin typeface="Times New Roman" pitchFamily="18" charset="0"/>
                <a:cs typeface="Times New Roman" pitchFamily="18" charset="0"/>
              </a:rPr>
              <a:t>, the new VPAs system can be used in </a:t>
            </a:r>
            <a:r>
              <a:rPr lang="en-US" sz="2000" b="1" dirty="0" smtClean="0">
                <a:solidFill>
                  <a:schemeClr val="accent2">
                    <a:lumMod val="20000"/>
                    <a:lumOff val="80000"/>
                  </a:schemeClr>
                </a:solidFill>
                <a:latin typeface="Times New Roman" pitchFamily="18" charset="0"/>
                <a:cs typeface="Times New Roman" pitchFamily="18" charset="0"/>
              </a:rPr>
              <a:t>other different </a:t>
            </a:r>
            <a:r>
              <a:rPr lang="en-US" sz="2000" b="1" dirty="0" smtClean="0">
                <a:solidFill>
                  <a:schemeClr val="accent2">
                    <a:lumMod val="20000"/>
                    <a:lumOff val="80000"/>
                  </a:schemeClr>
                </a:solidFill>
                <a:latin typeface="Times New Roman" pitchFamily="18" charset="0"/>
                <a:cs typeface="Times New Roman" pitchFamily="18" charset="0"/>
              </a:rPr>
              <a:t>areas of applications, including education </a:t>
            </a:r>
            <a:r>
              <a:rPr lang="en-US" sz="2000" b="1" dirty="0" smtClean="0">
                <a:solidFill>
                  <a:schemeClr val="accent2">
                    <a:lumMod val="20000"/>
                    <a:lumOff val="80000"/>
                  </a:schemeClr>
                </a:solidFill>
                <a:latin typeface="Times New Roman" pitchFamily="18" charset="0"/>
                <a:cs typeface="Times New Roman" pitchFamily="18" charset="0"/>
              </a:rPr>
              <a:t>assistance, medical </a:t>
            </a:r>
            <a:r>
              <a:rPr lang="en-US" sz="2000" b="1" dirty="0" smtClean="0">
                <a:solidFill>
                  <a:schemeClr val="accent2">
                    <a:lumMod val="20000"/>
                    <a:lumOff val="80000"/>
                  </a:schemeClr>
                </a:solidFill>
                <a:latin typeface="Times New Roman" pitchFamily="18" charset="0"/>
                <a:cs typeface="Times New Roman" pitchFamily="18" charset="0"/>
              </a:rPr>
              <a:t>assistance, robotics and vehicles, disabilities systems,</a:t>
            </a:r>
          </a:p>
          <a:p>
            <a:r>
              <a:rPr lang="en-US" sz="2000" b="1" dirty="0" smtClean="0">
                <a:solidFill>
                  <a:schemeClr val="accent2">
                    <a:lumMod val="20000"/>
                    <a:lumOff val="80000"/>
                  </a:schemeClr>
                </a:solidFill>
                <a:latin typeface="Times New Roman" pitchFamily="18" charset="0"/>
                <a:cs typeface="Times New Roman" pitchFamily="18" charset="0"/>
              </a:rPr>
              <a:t>home automation, and security access control.</a:t>
            </a:r>
            <a:endParaRPr lang="en-US" sz="2000" dirty="0" smtClean="0">
              <a:solidFill>
                <a:schemeClr val="accent2">
                  <a:lumMod val="20000"/>
                  <a:lumOff val="80000"/>
                </a:schemeClr>
              </a:solidFill>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614190"/>
            <a:ext cx="12192000" cy="733572"/>
          </a:xfrm>
          <a:prstGeom prst="rect">
            <a:avLst/>
          </a:prstGeom>
          <a:noFill/>
        </p:spPr>
        <p:txBody>
          <a:bodyPr wrap="square" rtlCol="0">
            <a:spAutoFit/>
          </a:bodyPr>
          <a:lstStyle/>
          <a:p>
            <a:pPr algn="ctr"/>
            <a:r>
              <a:rPr lang="en-US" sz="4000" u="sng" dirty="0" smtClean="0">
                <a:solidFill>
                  <a:schemeClr val="accent6">
                    <a:lumMod val="60000"/>
                    <a:lumOff val="40000"/>
                  </a:schemeClr>
                </a:solidFill>
                <a:latin typeface="Times New Roman" panose="02020603050405020304" pitchFamily="18" charset="0"/>
                <a:cs typeface="Times New Roman" panose="02020603050405020304" pitchFamily="18" charset="0"/>
              </a:rPr>
              <a:t>Motivation</a:t>
            </a:r>
            <a:endParaRPr lang="en-US" sz="4000" u="sng" dirty="0">
              <a:solidFill>
                <a:schemeClr val="accent6">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90135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614190"/>
            <a:ext cx="12192000" cy="733572"/>
          </a:xfrm>
          <a:prstGeom prst="rect">
            <a:avLst/>
          </a:prstGeom>
          <a:noFill/>
        </p:spPr>
        <p:txBody>
          <a:bodyPr wrap="square" rtlCol="0">
            <a:spAutoFit/>
          </a:bodyPr>
          <a:lstStyle/>
          <a:p>
            <a:pPr algn="ctr"/>
            <a:r>
              <a:rPr lang="en-US" sz="4000" u="sng" dirty="0" smtClean="0">
                <a:solidFill>
                  <a:schemeClr val="accent6">
                    <a:lumMod val="60000"/>
                    <a:lumOff val="40000"/>
                  </a:schemeClr>
                </a:solidFill>
                <a:latin typeface="Times New Roman" panose="02020603050405020304" pitchFamily="18" charset="0"/>
                <a:cs typeface="Times New Roman" panose="02020603050405020304" pitchFamily="18" charset="0"/>
              </a:rPr>
              <a:t>Problem Statement</a:t>
            </a:r>
            <a:endParaRPr lang="en-US" sz="4000" u="sng" dirty="0">
              <a:solidFill>
                <a:schemeClr val="accent6">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90135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614190"/>
            <a:ext cx="12192000" cy="733572"/>
          </a:xfrm>
          <a:prstGeom prst="rect">
            <a:avLst/>
          </a:prstGeom>
          <a:noFill/>
        </p:spPr>
        <p:txBody>
          <a:bodyPr wrap="square" rtlCol="0">
            <a:spAutoFit/>
          </a:bodyPr>
          <a:lstStyle/>
          <a:p>
            <a:pPr algn="ctr"/>
            <a:r>
              <a:rPr lang="en-US" sz="4000" u="sng" dirty="0" smtClean="0">
                <a:solidFill>
                  <a:schemeClr val="accent6">
                    <a:lumMod val="60000"/>
                    <a:lumOff val="40000"/>
                  </a:schemeClr>
                </a:solidFill>
                <a:latin typeface="Times New Roman" panose="02020603050405020304" pitchFamily="18" charset="0"/>
                <a:cs typeface="Times New Roman" panose="02020603050405020304" pitchFamily="18" charset="0"/>
              </a:rPr>
              <a:t>Literature Survey</a:t>
            </a:r>
            <a:endParaRPr lang="en-US" sz="4000" u="sng" dirty="0">
              <a:solidFill>
                <a:schemeClr val="accent6">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90135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614190"/>
            <a:ext cx="12192000" cy="733572"/>
          </a:xfrm>
          <a:prstGeom prst="rect">
            <a:avLst/>
          </a:prstGeom>
          <a:noFill/>
        </p:spPr>
        <p:txBody>
          <a:bodyPr wrap="square" rtlCol="0">
            <a:spAutoFit/>
          </a:bodyPr>
          <a:lstStyle/>
          <a:p>
            <a:pPr algn="ctr"/>
            <a:r>
              <a:rPr lang="en-US" sz="4000" u="sng" dirty="0" smtClean="0">
                <a:solidFill>
                  <a:schemeClr val="accent6">
                    <a:lumMod val="60000"/>
                    <a:lumOff val="40000"/>
                  </a:schemeClr>
                </a:solidFill>
                <a:latin typeface="Times New Roman" panose="02020603050405020304" pitchFamily="18" charset="0"/>
                <a:cs typeface="Times New Roman" panose="02020603050405020304" pitchFamily="18" charset="0"/>
              </a:rPr>
              <a:t>Advantages</a:t>
            </a:r>
            <a:endParaRPr lang="en-US" sz="4000" u="sng" dirty="0">
              <a:solidFill>
                <a:schemeClr val="accent6">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901351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614190"/>
            <a:ext cx="12192000" cy="733572"/>
          </a:xfrm>
          <a:prstGeom prst="rect">
            <a:avLst/>
          </a:prstGeom>
          <a:noFill/>
        </p:spPr>
        <p:txBody>
          <a:bodyPr wrap="square" rtlCol="0">
            <a:spAutoFit/>
          </a:bodyPr>
          <a:lstStyle/>
          <a:p>
            <a:pPr algn="ctr"/>
            <a:r>
              <a:rPr lang="en-US" sz="4000" u="sng" dirty="0" smtClean="0">
                <a:solidFill>
                  <a:schemeClr val="accent6">
                    <a:lumMod val="60000"/>
                    <a:lumOff val="40000"/>
                  </a:schemeClr>
                </a:solidFill>
                <a:latin typeface="Times New Roman" panose="02020603050405020304" pitchFamily="18" charset="0"/>
                <a:cs typeface="Times New Roman" panose="02020603050405020304" pitchFamily="18" charset="0"/>
              </a:rPr>
              <a:t>Disadvantages</a:t>
            </a:r>
            <a:endParaRPr lang="en-US" sz="4000" u="sng" dirty="0">
              <a:solidFill>
                <a:schemeClr val="accent6">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90135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614190"/>
            <a:ext cx="12192000" cy="733572"/>
          </a:xfrm>
          <a:prstGeom prst="rect">
            <a:avLst/>
          </a:prstGeom>
          <a:noFill/>
        </p:spPr>
        <p:txBody>
          <a:bodyPr wrap="square" rtlCol="0">
            <a:spAutoFit/>
          </a:bodyPr>
          <a:lstStyle/>
          <a:p>
            <a:pPr algn="ctr"/>
            <a:r>
              <a:rPr lang="en-US" sz="4000" u="sng" dirty="0" smtClean="0">
                <a:solidFill>
                  <a:schemeClr val="accent6">
                    <a:lumMod val="60000"/>
                    <a:lumOff val="40000"/>
                  </a:schemeClr>
                </a:solidFill>
                <a:latin typeface="Times New Roman" panose="02020603050405020304" pitchFamily="18" charset="0"/>
                <a:cs typeface="Times New Roman" panose="02020603050405020304" pitchFamily="18" charset="0"/>
              </a:rPr>
              <a:t>Proposed System</a:t>
            </a:r>
            <a:endParaRPr lang="en-US" sz="4000" u="sng" dirty="0">
              <a:solidFill>
                <a:schemeClr val="accent6">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90135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614190"/>
            <a:ext cx="12192000" cy="733572"/>
          </a:xfrm>
          <a:prstGeom prst="rect">
            <a:avLst/>
          </a:prstGeom>
          <a:noFill/>
        </p:spPr>
        <p:txBody>
          <a:bodyPr wrap="square" rtlCol="0">
            <a:spAutoFit/>
          </a:bodyPr>
          <a:lstStyle/>
          <a:p>
            <a:pPr algn="ctr"/>
            <a:r>
              <a:rPr lang="en-US" sz="4000" u="sng" dirty="0" smtClean="0">
                <a:solidFill>
                  <a:schemeClr val="accent6">
                    <a:lumMod val="60000"/>
                    <a:lumOff val="40000"/>
                  </a:schemeClr>
                </a:solidFill>
                <a:latin typeface="Times New Roman" panose="02020603050405020304" pitchFamily="18" charset="0"/>
                <a:cs typeface="Times New Roman" panose="02020603050405020304" pitchFamily="18" charset="0"/>
              </a:rPr>
              <a:t>Project Planning</a:t>
            </a:r>
            <a:endParaRPr lang="en-US" sz="4000" u="sng" dirty="0">
              <a:solidFill>
                <a:schemeClr val="accent6">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901351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484</TotalTime>
  <Words>460</Words>
  <Application>Microsoft Office PowerPoint</Application>
  <PresentationFormat>Custom</PresentationFormat>
  <Paragraphs>34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harvey</dc:creator>
  <cp:lastModifiedBy>Adnan Ahmed</cp:lastModifiedBy>
  <cp:revision>93</cp:revision>
  <dcterms:created xsi:type="dcterms:W3CDTF">2020-01-15T09:54:26Z</dcterms:created>
  <dcterms:modified xsi:type="dcterms:W3CDTF">2020-04-05T04:49:27Z</dcterms:modified>
</cp:coreProperties>
</file>