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9753600" cx="13004800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9.xml"/><Relationship Id="rId35" Type="http://schemas.openxmlformats.org/officeDocument/2006/relationships/font" Target="fonts/OpenSans-regular.fntdata"/><Relationship Id="rId12" Type="http://schemas.openxmlformats.org/officeDocument/2006/relationships/slide" Target="slides/slide8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11.xml"/><Relationship Id="rId37" Type="http://schemas.openxmlformats.org/officeDocument/2006/relationships/font" Target="fonts/OpenSans-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Char char="●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l">
              <a:lnSpc>
                <a:spcPct val="117999"/>
              </a:lnSpc>
              <a:spcBef>
                <a:spcPts val="0"/>
              </a:spcBef>
              <a:buChar char="○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l">
              <a:lnSpc>
                <a:spcPct val="117999"/>
              </a:lnSpc>
              <a:spcBef>
                <a:spcPts val="0"/>
              </a:spcBef>
              <a:buChar char="■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l">
              <a:lnSpc>
                <a:spcPct val="117999"/>
              </a:lnSpc>
              <a:spcBef>
                <a:spcPts val="0"/>
              </a:spcBef>
              <a:buChar char="●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l">
              <a:lnSpc>
                <a:spcPct val="117999"/>
              </a:lnSpc>
              <a:spcBef>
                <a:spcPts val="0"/>
              </a:spcBef>
              <a:buChar char="○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l">
              <a:lnSpc>
                <a:spcPct val="117999"/>
              </a:lnSpc>
              <a:spcBef>
                <a:spcPts val="0"/>
              </a:spcBef>
              <a:buChar char="■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l">
              <a:lnSpc>
                <a:spcPct val="117999"/>
              </a:lnSpc>
              <a:spcBef>
                <a:spcPts val="0"/>
              </a:spcBef>
              <a:buChar char="●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l">
              <a:lnSpc>
                <a:spcPct val="117999"/>
              </a:lnSpc>
              <a:spcBef>
                <a:spcPts val="0"/>
              </a:spcBef>
              <a:buChar char="○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l">
              <a:lnSpc>
                <a:spcPct val="117999"/>
              </a:lnSpc>
              <a:spcBef>
                <a:spcPts val="0"/>
              </a:spcBef>
              <a:buChar char="■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269999" y="4732794"/>
            <a:ext cx="10464801" cy="12586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descr="Hacktoberfest-main-logo.png" id="11" name="Shape 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85728" y="3066911"/>
            <a:ext cx="7020684" cy="18930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ttom-decal.png" id="12" name="Shape 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829" y="7029324"/>
            <a:ext cx="2853650" cy="2721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p-decal.png" id="13" name="Shape 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747" y="-37525"/>
            <a:ext cx="4243035" cy="1947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rganizers.png" id="14" name="Shape 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677" y="8465908"/>
            <a:ext cx="6670955" cy="121088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2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1270000" y="42291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1" sz="3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pic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49859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- Top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49859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pic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49859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3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3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3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3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3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pic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49859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3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3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3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3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3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pic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49859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5090" lvl="0" marL="3429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2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85090" lvl="1" marL="6858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2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85089" lvl="2" marL="10287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2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85089" lvl="3" marL="13716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2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85089" lvl="4" marL="17145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2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49859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pic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49859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" name="Shape 46"/>
          <p:cNvSpPr/>
          <p:nvPr>
            <p:ph idx="3" type="pic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49859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Shape 47"/>
          <p:cNvSpPr/>
          <p:nvPr>
            <p:ph idx="4" type="pic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49859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49859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medium.com/@adnanrahic" TargetMode="External"/><Relationship Id="rId4" Type="http://schemas.openxmlformats.org/officeDocument/2006/relationships/hyperlink" Target="https://github.com/adnanrahic" TargetMode="External"/><Relationship Id="rId5" Type="http://schemas.openxmlformats.org/officeDocument/2006/relationships/hyperlink" Target="https://twitter.com/adnanrahic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4294967295" type="ctrTitle"/>
          </p:nvPr>
        </p:nvSpPr>
        <p:spPr>
          <a:xfrm>
            <a:off x="1270000" y="4732800"/>
            <a:ext cx="104649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SzPct val="25000"/>
              <a:buFont typeface="Open Sans"/>
              <a:buNone/>
            </a:pPr>
            <a:r>
              <a:rPr lang="en-US"/>
              <a:t>“</a:t>
            </a:r>
            <a:r>
              <a:rPr lang="en-US"/>
              <a:t>Explain testing to me like I’m five”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Unit tests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Mali testovi za izolirane jedinice code-a</a:t>
            </a:r>
            <a:r>
              <a:rPr lang="en-US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Individualni testni uslovi za validiranje ponašanja funkcija, metoda, itd...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ecal-5.png" id="123" name="Shape 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99999">
            <a:off x="23180" y="1623137"/>
            <a:ext cx="1194630" cy="35441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al-4.png" id="124" name="Shape 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6959496" y="6899096"/>
            <a:ext cx="2260074" cy="3816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3 Dijela Unit Testa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952500" y="2555925"/>
            <a:ext cx="11099700" cy="6286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Arrange - ???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Act - ???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Assert - ???</a:t>
            </a:r>
          </a:p>
        </p:txBody>
      </p:sp>
      <p:pic>
        <p:nvPicPr>
          <p:cNvPr descr="decal-5.png"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99999">
            <a:off x="23180" y="1623137"/>
            <a:ext cx="1194630" cy="35441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al-4.png" id="132" name="Shape 1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9610046" y="6957221"/>
            <a:ext cx="2260074" cy="3816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625" y="162225"/>
            <a:ext cx="10957525" cy="942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3 Dijela Unit Testa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952500" y="2555925"/>
            <a:ext cx="11099700" cy="6286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US"/>
              <a:t>Arrange - poredaj sve potrebne preduslove i vrijednosti!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US"/>
              <a:t>Act - izvrši akciju nad funkcijom, objektom ili metodom koju testiraš!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Assert - tvdri da su se očekivani rezultati dogodili!</a:t>
            </a:r>
          </a:p>
        </p:txBody>
      </p:sp>
      <p:pic>
        <p:nvPicPr>
          <p:cNvPr descr="decal-5.png"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99999">
            <a:off x="23180" y="1623137"/>
            <a:ext cx="1194630" cy="35441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al-4.png" id="145" name="Shape 1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9610046" y="6957221"/>
            <a:ext cx="2260074" cy="3816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952500" y="871900"/>
            <a:ext cx="11099700" cy="8005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 Assertions are a tool to do basic sanity </a:t>
            </a:r>
            <a:br>
              <a:rPr i="1" lang="en-US">
                <a:latin typeface="Georgia"/>
                <a:ea typeface="Georgia"/>
                <a:cs typeface="Georgia"/>
                <a:sym typeface="Georgia"/>
              </a:rPr>
            </a:b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checking for programmer errors.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— Marijn Haverbeke, Eloquent JavaScript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Assertions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952500" y="2555925"/>
            <a:ext cx="11099700" cy="6286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Pisati sopstvene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Use built in Node.js assert module Koristiti ugrađene unutar programskog jezika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Koristiti neki framework za testiranje</a:t>
            </a:r>
          </a:p>
        </p:txBody>
      </p:sp>
      <p:pic>
        <p:nvPicPr>
          <p:cNvPr descr="decal-5.png"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99999">
            <a:off x="23180" y="1623137"/>
            <a:ext cx="1194630" cy="35441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al-4.png" id="158" name="Shape 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9610046" y="6957221"/>
            <a:ext cx="2260074" cy="3816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70000" y="3225800"/>
            <a:ext cx="10464900" cy="3302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7200"/>
              <a:t>Demo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/>
              <a:t>Pisanje assertion-a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lection_045.pn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738" y="172538"/>
            <a:ext cx="11435326" cy="94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Zašto su testovi važni?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952500" y="2555925"/>
            <a:ext cx="11099700" cy="6286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Test je sam po sebi dokumentacija.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Pisanje testa će objasniti šta taj code uopće radi.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Svi developer-i koji rade na tom code-u neće imati nikakav problem da razumiju tačno šta taj code radi.</a:t>
            </a:r>
          </a:p>
        </p:txBody>
      </p:sp>
      <p:pic>
        <p:nvPicPr>
          <p:cNvPr descr="decal-5.png"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99999">
            <a:off x="23180" y="1623137"/>
            <a:ext cx="1194630" cy="35441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al-4.png" id="176" name="Shape 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9610046" y="6957221"/>
            <a:ext cx="2260074" cy="3816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952500" y="871900"/>
            <a:ext cx="11099700" cy="8005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“Always code as if the guy who ends up maintaining your code will be a violent psychopath who knows where you live. Code for readability.”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— John Woods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Ko sam ja?</a:t>
            </a:r>
          </a:p>
        </p:txBody>
      </p:sp>
      <p:pic>
        <p:nvPicPr>
          <p:cNvPr descr="decal-6.png" id="68" name="Shape 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9369836">
            <a:off x="11444488" y="7166895"/>
            <a:ext cx="1624734" cy="2601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al-3.png" id="69" name="Shape 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364457">
            <a:off x="422654" y="7728058"/>
            <a:ext cx="2043932" cy="186148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idx="4294967295" type="body"/>
          </p:nvPr>
        </p:nvSpPr>
        <p:spPr>
          <a:xfrm>
            <a:off x="952500" y="2590800"/>
            <a:ext cx="11099700" cy="54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rPr lang="en-US" sz="4800"/>
              <a:t>Adnan Rahić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rPr lang="en-US"/>
              <a:t>Developer @bookvar.co</a:t>
            </a:r>
            <a:br>
              <a:rPr lang="en-US"/>
            </a:br>
            <a:r>
              <a:rPr lang="en-US"/>
              <a:t>Predavač @Academy387</a:t>
            </a:r>
            <a:br>
              <a:rPr lang="en-US"/>
            </a:br>
            <a:r>
              <a:rPr lang="en-US"/>
              <a:t>Pisac za Hacker Noon, freeCodeCamp...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952500" y="871900"/>
            <a:ext cx="11099700" cy="8005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“Or just write tests…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...please.”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— Adnan Rahić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Thanks!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952500" y="2555925"/>
            <a:ext cx="11099700" cy="6286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Follow 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Medium: </a:t>
            </a:r>
            <a:r>
              <a:rPr lang="en-US" u="sng">
                <a:solidFill>
                  <a:srgbClr val="FFFFFF"/>
                </a:solidFill>
                <a:hlinkClick r:id="rId3"/>
              </a:rPr>
              <a:t>https://medium.com/@adnanrahic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GitHub: </a:t>
            </a:r>
            <a:r>
              <a:rPr lang="en-US" u="sng">
                <a:solidFill>
                  <a:srgbClr val="FFFFFF"/>
                </a:solidFill>
                <a:hlinkClick r:id="rId4"/>
              </a:rPr>
              <a:t>https://github.com/adnanrahic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Twitter: </a:t>
            </a:r>
            <a:r>
              <a:rPr lang="en-US" u="sng">
                <a:solidFill>
                  <a:srgbClr val="FFFFFF"/>
                </a:solidFill>
                <a:hlinkClick r:id="rId5"/>
              </a:rPr>
              <a:t>https://twitter.com/adnanrahic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Contact me: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adnan.rahic@bookvar.co</a:t>
            </a:r>
          </a:p>
        </p:txBody>
      </p:sp>
      <p:pic>
        <p:nvPicPr>
          <p:cNvPr descr="decal-5.png" id="193" name="Shape 1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699999">
            <a:off x="-69820" y="367587"/>
            <a:ext cx="1194630" cy="35441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al-4.png" id="194" name="Shape 19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921375">
            <a:off x="9714671" y="6840970"/>
            <a:ext cx="2260074" cy="3816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269999" y="4732794"/>
            <a:ext cx="10464900" cy="125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Sarajevo Open Hack Day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952500" y="37973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6000"/>
              <a:t>O čemu ćemo pričati danas?</a:t>
            </a:r>
          </a:p>
        </p:txBody>
      </p:sp>
      <p:pic>
        <p:nvPicPr>
          <p:cNvPr descr="decal-5.png"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466877">
            <a:off x="11125330" y="158337"/>
            <a:ext cx="1194630" cy="35441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al-4.png" id="77" name="Shape 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975659">
            <a:off x="-12254" y="8026996"/>
            <a:ext cx="2260073" cy="3816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/>
              <a:t>Zašto testiranje?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</a:pPr>
            <a:r>
              <a:rPr lang="en-US"/>
              <a:t>Programiranje je divno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</a:pPr>
            <a:r>
              <a:rPr lang="en-US"/>
              <a:t>Ali je i užasno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</a:pPr>
            <a:r>
              <a:rPr lang="en-US"/>
              <a:t>Slaba podrška prilikom grešaka</a:t>
            </a:r>
          </a:p>
        </p:txBody>
      </p:sp>
      <p:pic>
        <p:nvPicPr>
          <p:cNvPr descr="decal-5.png"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466877">
            <a:off x="11625230" y="2157887"/>
            <a:ext cx="1194630" cy="35441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al-4.png" id="85" name="Shape 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975659">
            <a:off x="-12254" y="8026996"/>
            <a:ext cx="2260074" cy="3816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/>
              <a:t>Zašto testiranje?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</a:pPr>
            <a:r>
              <a:rPr lang="en-US"/>
              <a:t>Testiranje proizvodi dobre, odgovorne, inteligentne developere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</a:pPr>
            <a:r>
              <a:rPr lang="en-US"/>
              <a:t>Prilagođavanje limitiranoj potpori koju ti jezik daje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</a:pPr>
            <a:r>
              <a:rPr lang="en-US"/>
              <a:t>Oslanjanje na vlastitu vještinu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</a:pPr>
            <a:r>
              <a:rPr lang="en-US"/>
              <a:t>Pravi zdrav duh i pristup programiranju</a:t>
            </a:r>
          </a:p>
        </p:txBody>
      </p:sp>
      <p:pic>
        <p:nvPicPr>
          <p:cNvPr descr="decal-5.png"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466877">
            <a:off x="11483630" y="777162"/>
            <a:ext cx="1194630" cy="35441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al-4.png" id="93" name="Shape 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9878121" y="7018021"/>
            <a:ext cx="2260074" cy="3816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/>
              <a:t>Zato što proizvodi dobre programere!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</a:pPr>
            <a:r>
              <a:rPr lang="en-US"/>
              <a:t>Dobri programeri</a:t>
            </a:r>
            <a:r>
              <a:rPr lang="en-US"/>
              <a:t>:</a:t>
            </a:r>
          </a:p>
          <a:p>
            <a: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</a:pPr>
            <a:r>
              <a:rPr lang="en-US"/>
              <a:t>Su pouzdani</a:t>
            </a:r>
          </a:p>
          <a:p>
            <a: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</a:pPr>
            <a:r>
              <a:rPr lang="en-US"/>
              <a:t>Su odgovorni</a:t>
            </a:r>
          </a:p>
          <a:p>
            <a: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</a:pPr>
            <a:r>
              <a:rPr lang="en-US"/>
              <a:t>Osiguraju da njihov code radi u svakom okruženju</a:t>
            </a:r>
          </a:p>
          <a:p>
            <a: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</a:pPr>
            <a:r>
              <a:rPr lang="en-US"/>
              <a:t>Pokrivaju code testovima da osiguraju njegovu validnost</a:t>
            </a:r>
          </a:p>
        </p:txBody>
      </p:sp>
      <p:pic>
        <p:nvPicPr>
          <p:cNvPr descr="decal-5.png"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466877">
            <a:off x="11625230" y="2157887"/>
            <a:ext cx="1194630" cy="35441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al-4.png" id="101" name="Shape 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-1410679" y="6840971"/>
            <a:ext cx="2260074" cy="3816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1270000" y="3225800"/>
            <a:ext cx="10464900" cy="3302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7200"/>
              <a:t>Demo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/>
              <a:t>Prvi koraci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lection_042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13" y="3634225"/>
            <a:ext cx="12624576" cy="24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lection_043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25" y="570275"/>
            <a:ext cx="12677149" cy="861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FFFFFF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