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62" r:id="rId4"/>
    <p:sldId id="278" r:id="rId5"/>
    <p:sldId id="277" r:id="rId6"/>
    <p:sldId id="263" r:id="rId7"/>
    <p:sldId id="260" r:id="rId8"/>
    <p:sldId id="268" r:id="rId9"/>
    <p:sldId id="257" r:id="rId10"/>
    <p:sldId id="259" r:id="rId11"/>
    <p:sldId id="265" r:id="rId12"/>
    <p:sldId id="267" r:id="rId13"/>
    <p:sldId id="275" r:id="rId14"/>
    <p:sldId id="264" r:id="rId15"/>
    <p:sldId id="271" r:id="rId16"/>
    <p:sldId id="273" r:id="rId17"/>
    <p:sldId id="266" r:id="rId18"/>
    <p:sldId id="270" r:id="rId19"/>
    <p:sldId id="276" r:id="rId20"/>
    <p:sldId id="272" r:id="rId21"/>
    <p:sldId id="279" r:id="rId22"/>
    <p:sldId id="269" r:id="rId23"/>
    <p:sldId id="261" r:id="rId24"/>
    <p:sldId id="258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467"/>
    <a:srgbClr val="13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1" y="4732798"/>
            <a:ext cx="10464801" cy="125868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pic>
        <p:nvPicPr>
          <p:cNvPr id="12" name="Hacktoberfest-main-logo.png" descr="Hacktoberfest-mai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5728" y="3066911"/>
            <a:ext cx="7033344" cy="1896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bottom-decal.png" descr="bottom-dec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6829" y="7029330"/>
            <a:ext cx="2859894" cy="2729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top-decal.png" descr="top-deca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4744" y="-37525"/>
            <a:ext cx="4244733" cy="1949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rganizers.png" descr="organizer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678" y="8465908"/>
            <a:ext cx="6687674" cy="121121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1"/>
            <a:ext cx="10464800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B9467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9033"/>
            <a:ext cx="10464800" cy="6259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1" i="1"/>
            </a:lvl1pPr>
          </a:lstStyle>
          <a:p>
            <a:r>
              <a:t>“Type a quote here.” 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1"/>
            </a:lvl1pPr>
            <a:lvl2pPr marL="0" indent="228611" algn="ctr">
              <a:spcBef>
                <a:spcPts val="0"/>
              </a:spcBef>
              <a:buSzTx/>
              <a:buNone/>
              <a:defRPr sz="3701"/>
            </a:lvl2pPr>
            <a:lvl3pPr marL="0" indent="457223" algn="ctr">
              <a:spcBef>
                <a:spcPts val="0"/>
              </a:spcBef>
              <a:buSzTx/>
              <a:buNone/>
              <a:defRPr sz="3701"/>
            </a:lvl3pPr>
            <a:lvl4pPr marL="0" indent="685835" algn="ctr">
              <a:spcBef>
                <a:spcPts val="0"/>
              </a:spcBef>
              <a:buSzTx/>
              <a:buNone/>
              <a:defRPr sz="3701"/>
            </a:lvl4pPr>
            <a:lvl5pPr marL="0" indent="914446" algn="ctr">
              <a:spcBef>
                <a:spcPts val="0"/>
              </a:spcBef>
              <a:buSzTx/>
              <a:buNone/>
              <a:defRPr sz="37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1"/>
            </a:lvl1pPr>
            <a:lvl2pPr marL="0" indent="228611" algn="ctr">
              <a:spcBef>
                <a:spcPts val="0"/>
              </a:spcBef>
              <a:buSzTx/>
              <a:buNone/>
              <a:defRPr sz="3701"/>
            </a:lvl2pPr>
            <a:lvl3pPr marL="0" indent="457223" algn="ctr">
              <a:spcBef>
                <a:spcPts val="0"/>
              </a:spcBef>
              <a:buSzTx/>
              <a:buNone/>
              <a:defRPr sz="3701"/>
            </a:lvl3pPr>
            <a:lvl4pPr marL="0" indent="685835" algn="ctr">
              <a:spcBef>
                <a:spcPts val="0"/>
              </a:spcBef>
              <a:buSzTx/>
              <a:buNone/>
              <a:defRPr sz="3701"/>
            </a:lvl4pPr>
            <a:lvl5pPr marL="0" indent="914446" algn="ctr">
              <a:spcBef>
                <a:spcPts val="0"/>
              </a:spcBef>
              <a:buSzTx/>
              <a:buNone/>
              <a:defRPr sz="37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17" indent="-342917">
              <a:spcBef>
                <a:spcPts val="3200"/>
              </a:spcBef>
              <a:defRPr sz="2801"/>
            </a:lvl1pPr>
            <a:lvl2pPr marL="685835" indent="-342917">
              <a:spcBef>
                <a:spcPts val="3200"/>
              </a:spcBef>
              <a:defRPr sz="2801"/>
            </a:lvl2pPr>
            <a:lvl3pPr marL="1028752" indent="-342917">
              <a:spcBef>
                <a:spcPts val="3200"/>
              </a:spcBef>
              <a:defRPr sz="2801"/>
            </a:lvl3pPr>
            <a:lvl4pPr marL="1371668" indent="-342917">
              <a:spcBef>
                <a:spcPts val="3200"/>
              </a:spcBef>
              <a:defRPr sz="2801"/>
            </a:lvl4pPr>
            <a:lvl5pPr marL="1714586" indent="-342917">
              <a:spcBef>
                <a:spcPts val="3200"/>
              </a:spcBef>
              <a:defRPr sz="28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8675" y="9296404"/>
            <a:ext cx="360676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8675" y="9296404"/>
            <a:ext cx="36067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0" i="0" u="none" strike="noStrike" cap="none" spc="0" baseline="0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1pPr>
      <a:lvl2pPr marL="0" marR="0" indent="228611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0" i="0" u="none" strike="noStrike" cap="none" spc="0" baseline="0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2pPr>
      <a:lvl3pPr marL="0" marR="0" indent="457223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0" i="0" u="none" strike="noStrike" cap="none" spc="0" baseline="0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3pPr>
      <a:lvl4pPr marL="0" marR="0" indent="685835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0" i="0" u="none" strike="noStrike" cap="none" spc="0" baseline="0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4pPr>
      <a:lvl5pPr marL="0" marR="0" indent="914446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0" i="0" u="none" strike="noStrike" cap="none" spc="0" baseline="0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5pPr>
      <a:lvl6pPr marL="0" marR="0" indent="1143057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0" i="0" u="none" strike="noStrike" cap="none" spc="0" baseline="0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6pPr>
      <a:lvl7pPr marL="0" marR="0" indent="1371668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0" i="0" u="none" strike="noStrike" cap="none" spc="0" baseline="0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7pPr>
      <a:lvl8pPr marL="0" marR="0" indent="160028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0" i="0" u="none" strike="noStrike" cap="none" spc="0" baseline="0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8pPr>
      <a:lvl9pPr marL="0" marR="0" indent="1828892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0" i="0" u="none" strike="noStrike" cap="none" spc="0" baseline="0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9pPr>
    </p:titleStyle>
    <p:bodyStyle>
      <a:lvl1pPr marL="444522" marR="0" indent="-444522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1pPr>
      <a:lvl2pPr marL="889045" marR="0" indent="-444522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2pPr>
      <a:lvl3pPr marL="1333567" marR="0" indent="-444522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3pPr>
      <a:lvl4pPr marL="1778089" marR="0" indent="-444522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4pPr>
      <a:lvl5pPr marL="2222612" marR="0" indent="-444522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5pPr>
      <a:lvl6pPr marL="2667134" marR="0" indent="-444522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6pPr>
      <a:lvl7pPr marL="3111656" marR="0" indent="-444522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7pPr>
      <a:lvl8pPr marL="3556178" marR="0" indent="-444522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8pPr>
      <a:lvl9pPr marL="4000700" marR="0" indent="-444522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9pPr>
    </p:bodyStyle>
    <p:otherStyle>
      <a:lvl1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11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23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35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46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57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68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8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92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orkshop - Git Osnove"/>
          <p:cNvSpPr txBox="1">
            <a:spLocks noGrp="1"/>
          </p:cNvSpPr>
          <p:nvPr>
            <p:ph type="ctrTitle"/>
          </p:nvPr>
        </p:nvSpPr>
        <p:spPr>
          <a:xfrm>
            <a:off x="1235069" y="6386500"/>
            <a:ext cx="10464801" cy="12586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Open source, from Microsoft with Love</a:t>
            </a:r>
            <a:br>
              <a:rPr lang="bs-Latn-BA" b="1" dirty="0"/>
            </a:br>
            <a:r>
              <a:rPr lang="bs-Latn-BA" dirty="0"/>
              <a:t>Almir Vuk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sr-Latn-RS" sz="8800" b="1" dirty="0"/>
              <a:t>PowerShell for Linux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F04DF2F-5595-4034-B3B0-D7F59D36C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2555737"/>
            <a:ext cx="10643490" cy="624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51763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sr-Latn-RS" sz="8800" b="1" dirty="0"/>
              <a:t>.NET Core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33782-F474-4C0E-ADA4-E4F1B2D0C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89" y="2037893"/>
            <a:ext cx="11918411" cy="74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014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sr-Latn-RS" sz="8800" b="1" dirty="0"/>
              <a:t>aspnet core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86D82-B24E-4C2D-A7F6-575F35A6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2413000"/>
            <a:ext cx="12067698" cy="70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263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sr-Latn-RS" sz="8800" b="1" dirty="0"/>
              <a:t>Roslyn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70E1E-4F50-42F7-8538-FFB27C58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2" y="2698750"/>
            <a:ext cx="11886275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643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sr-Latn-RS" sz="8800" b="1" dirty="0"/>
              <a:t>Xamarin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A470D-58C4-4F08-A5FD-AE37EE13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2" y="2572568"/>
            <a:ext cx="12164248" cy="60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648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xfrm>
            <a:off x="971906" y="829723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sr-Latn-RS" sz="8800" b="1" dirty="0"/>
              <a:t>Entity Framework Core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6A405-3EA8-491D-8501-D206224B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95" y="3867435"/>
            <a:ext cx="12312622" cy="20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541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sr-Latn-RS" sz="8800" b="1" dirty="0"/>
              <a:t>Visual Studio Code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C3186-0EE2-4F59-AFC9-A3F0606A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2" y="2413000"/>
            <a:ext cx="12402735" cy="68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63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sr-Latn-RS" sz="8800" b="1" dirty="0"/>
              <a:t>Visual Studio Code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4098" name="Picture 2" descr="Image result for visual studio code">
            <a:extLst>
              <a:ext uri="{FF2B5EF4-FFF2-40B4-BE49-F238E27FC236}">
                <a16:creationId xmlns:a16="http://schemas.microsoft.com/office/drawing/2014/main" id="{D40608EC-C2D3-45D0-98E7-39188376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9" y="2600324"/>
            <a:ext cx="11963415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1777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sr-Latn-RS" sz="8800" b="1" dirty="0"/>
              <a:t>TypeScript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3074" name="Picture 2" descr="Image result for Anders Hejlsberg">
            <a:extLst>
              <a:ext uri="{FF2B5EF4-FFF2-40B4-BE49-F238E27FC236}">
                <a16:creationId xmlns:a16="http://schemas.microsoft.com/office/drawing/2014/main" id="{052F325F-E01F-48F7-8B28-64BDA7C5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0" y="2415406"/>
            <a:ext cx="11817080" cy="664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1353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sr-Latn-RS" sz="8800" b="1" dirty="0"/>
              <a:t>SQL Server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E3FC0-4627-463A-A234-0AFA6C9D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" y="2206848"/>
            <a:ext cx="11677879" cy="68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890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D6AE4A-F50B-4A6D-BB7F-29FCC3A9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03" y="359997"/>
            <a:ext cx="4254500" cy="1244600"/>
          </a:xfrm>
        </p:spPr>
        <p:txBody>
          <a:bodyPr/>
          <a:lstStyle/>
          <a:p>
            <a:r>
              <a:rPr lang="bs-Latn-BA" b="1" dirty="0"/>
              <a:t>About me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2983884-A765-474E-BF78-55A68195ADBF}"/>
              </a:ext>
            </a:extLst>
          </p:cNvPr>
          <p:cNvSpPr txBox="1">
            <a:spLocks/>
          </p:cNvSpPr>
          <p:nvPr/>
        </p:nvSpPr>
        <p:spPr>
          <a:xfrm>
            <a:off x="449213" y="4218626"/>
            <a:ext cx="8928992" cy="3015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C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bs-Latn-BA" sz="4800" b="1" dirty="0">
                <a:solidFill>
                  <a:schemeClr val="tx2"/>
                </a:solidFill>
                <a:latin typeface="+mj-lt"/>
              </a:rPr>
              <a:t>Almir Vuk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s-Latn-BA" sz="4800" dirty="0">
                <a:solidFill>
                  <a:schemeClr val="tx2"/>
                </a:solidFill>
                <a:latin typeface="+mj-lt"/>
              </a:rPr>
              <a:t>.NET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s-Latn-BA" sz="4800" dirty="0">
                <a:solidFill>
                  <a:schemeClr val="tx2"/>
                </a:solidFill>
                <a:latin typeface="+mj-lt"/>
              </a:rPr>
              <a:t>DEV Blogger/Speaker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s-Latn-BA" sz="4800" dirty="0">
                <a:solidFill>
                  <a:schemeClr val="tx2"/>
                </a:solidFill>
                <a:latin typeface="+mj-lt"/>
              </a:rPr>
              <a:t>Microsoft Student Partner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s-Latn-BA" sz="4800" dirty="0">
                <a:solidFill>
                  <a:schemeClr val="tx2"/>
                </a:solidFill>
                <a:latin typeface="+mj-lt"/>
              </a:rPr>
              <a:t>Student FIT-a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s-Latn-BA" sz="4800" dirty="0">
                <a:solidFill>
                  <a:schemeClr val="tx2"/>
                </a:solidFill>
                <a:latin typeface="+mj-lt"/>
              </a:rPr>
              <a:t>Programming since 2011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A1CCAF-3156-4ADE-B0DF-1832C91876DC}"/>
              </a:ext>
            </a:extLst>
          </p:cNvPr>
          <p:cNvGrpSpPr/>
          <p:nvPr/>
        </p:nvGrpSpPr>
        <p:grpSpPr>
          <a:xfrm>
            <a:off x="8424352" y="2863690"/>
            <a:ext cx="4216931" cy="5410782"/>
            <a:chOff x="6366953" y="2621823"/>
            <a:chExt cx="2885448" cy="37023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DFF473-4CA3-49E9-AF89-4B106756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953" y="2621823"/>
              <a:ext cx="2885448" cy="2885448"/>
            </a:xfrm>
            <a:prstGeom prst="ellipse">
              <a:avLst/>
            </a:prstGeom>
            <a:ln w="63500" cap="rnd">
              <a:noFill/>
            </a:ln>
            <a:effectLst/>
          </p:spPr>
        </p:pic>
        <p:pic>
          <p:nvPicPr>
            <p:cNvPr id="7" name="Picture 2" descr="Featured on Planet Xamarin badge">
              <a:extLst>
                <a:ext uri="{FF2B5EF4-FFF2-40B4-BE49-F238E27FC236}">
                  <a16:creationId xmlns:a16="http://schemas.microsoft.com/office/drawing/2014/main" id="{E56A8429-54D1-4780-A2FA-C9DEFDD3A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768" y="5196521"/>
              <a:ext cx="2693818" cy="1127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15F7545-E709-4B69-AA2F-417935C95034}"/>
              </a:ext>
            </a:extLst>
          </p:cNvPr>
          <p:cNvSpPr/>
          <p:nvPr/>
        </p:nvSpPr>
        <p:spPr>
          <a:xfrm>
            <a:off x="4211717" y="8779234"/>
            <a:ext cx="531267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bs-Latn-BA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almirvuk</a:t>
            </a:r>
            <a:r>
              <a:rPr lang="bs-Latn-BA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.blogspot.com</a:t>
            </a:r>
          </a:p>
        </p:txBody>
      </p:sp>
    </p:spTree>
    <p:extLst>
      <p:ext uri="{BB962C8B-B14F-4D97-AF65-F5344CB8AC3E}">
        <p14:creationId xmlns:p14="http://schemas.microsoft.com/office/powerpoint/2010/main" val="3868489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sr-Latn-RS" sz="8800" b="1" dirty="0"/>
              <a:t>Codeplex &amp; GitHub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E8742-26C5-45E1-8D55-21A848829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4" y="2474324"/>
            <a:ext cx="5510966" cy="1585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7A0FF4-7C6E-4E94-B706-E2AD8FB5B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84" y="4619217"/>
            <a:ext cx="9658350" cy="4657725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1DA088-F556-4FBD-9C40-BA1379781405}"/>
              </a:ext>
            </a:extLst>
          </p:cNvPr>
          <p:cNvSpPr/>
          <p:nvPr/>
        </p:nvSpPr>
        <p:spPr>
          <a:xfrm>
            <a:off x="6686550" y="1948043"/>
            <a:ext cx="2609850" cy="260985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4E53734E-A55C-4308-83D5-B2BC323AB831}"/>
              </a:ext>
            </a:extLst>
          </p:cNvPr>
          <p:cNvSpPr/>
          <p:nvPr/>
        </p:nvSpPr>
        <p:spPr>
          <a:xfrm rot="3074558" flipH="1">
            <a:off x="10896196" y="5413731"/>
            <a:ext cx="921113" cy="1990140"/>
          </a:xfrm>
          <a:prstGeom prst="corner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47292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366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sr-Latn-RS" sz="9600" b="1" dirty="0"/>
              <a:t>Do pull request!</a:t>
            </a:r>
            <a:endParaRPr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68072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46679-E1C2-428E-B447-82900A69F350}"/>
              </a:ext>
            </a:extLst>
          </p:cNvPr>
          <p:cNvSpPr txBox="1"/>
          <p:nvPr/>
        </p:nvSpPr>
        <p:spPr>
          <a:xfrm rot="10800000" flipV="1">
            <a:off x="1015614" y="1706601"/>
            <a:ext cx="1079538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5400" b="1" dirty="0"/>
              <a:t>I’m not sure Microsoft has achieved the position and legitimacy in regards to open source that they obviously desire to achieve but they are in a far better position today than they have ever been before.</a:t>
            </a:r>
            <a:endParaRPr kumimoji="0" lang="bs-Latn-BA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602617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AD0EC17-FE80-45B7-A1C2-D8F7D2F42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66" y="1"/>
            <a:ext cx="7338988" cy="97536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5197269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ample bullet point slide"/>
          <p:cNvSpPr txBox="1">
            <a:spLocks noGrp="1"/>
          </p:cNvSpPr>
          <p:nvPr>
            <p:ph type="title"/>
          </p:nvPr>
        </p:nvSpPr>
        <p:spPr>
          <a:xfrm>
            <a:off x="1295488" y="1935222"/>
            <a:ext cx="11099800" cy="40464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bs-Latn-BA" sz="6600" dirty="0"/>
              <a:t>Microsoft </a:t>
            </a:r>
            <a:r>
              <a:rPr lang="bs-Latn-BA" sz="6600" dirty="0">
                <a:solidFill>
                  <a:schemeClr val="accent5">
                    <a:lumMod val="75000"/>
                  </a:schemeClr>
                </a:solidFill>
              </a:rPr>
              <a:t>♥ </a:t>
            </a:r>
            <a:r>
              <a:rPr lang="bs-Latn-BA" sz="6600" dirty="0"/>
              <a:t>Open Source</a:t>
            </a:r>
            <a:br>
              <a:rPr lang="bs-Latn-BA" sz="6600" b="1" dirty="0"/>
            </a:br>
            <a:br>
              <a:rPr lang="bs-Latn-BA" sz="6600" b="1" dirty="0"/>
            </a:br>
            <a:r>
              <a:rPr lang="bs-Latn-BA" sz="6600" b="1" dirty="0"/>
              <a:t>Hvala vam na pažnji! </a:t>
            </a:r>
            <a:endParaRPr sz="2700" b="1" dirty="0"/>
          </a:p>
        </p:txBody>
      </p:sp>
      <p:pic>
        <p:nvPicPr>
          <p:cNvPr id="130" name="decal-5.png" descr="decal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133123">
            <a:off x="11797824" y="6434981"/>
            <a:ext cx="1194929" cy="3547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decal-4.png" descr="decal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624341">
            <a:off x="-11362" y="8026797"/>
            <a:ext cx="2260601" cy="38227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E9F087-0C1E-4476-BEF6-0EC0DD0890DE}"/>
              </a:ext>
            </a:extLst>
          </p:cNvPr>
          <p:cNvSpPr/>
          <p:nvPr/>
        </p:nvSpPr>
        <p:spPr>
          <a:xfrm>
            <a:off x="3820509" y="7481959"/>
            <a:ext cx="5876930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bs-Latn-BA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almirvuk</a:t>
            </a:r>
            <a:r>
              <a:rPr lang="bs-Latn-BA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.blogspot.com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bs-Latn-BA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almir.vuk@outlook.com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bs-Latn-BA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github.com/</a:t>
            </a:r>
            <a:r>
              <a:rPr lang="bs-Latn-BA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almirvuk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30A3D0-C75E-4F67-B810-E9E94E2D6F0F}"/>
              </a:ext>
            </a:extLst>
          </p:cNvPr>
          <p:cNvSpPr txBox="1"/>
          <p:nvPr/>
        </p:nvSpPr>
        <p:spPr>
          <a:xfrm>
            <a:off x="1257300" y="3974686"/>
            <a:ext cx="102298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b="1" dirty="0"/>
              <a:t>Open source, from Microsoft with Love</a:t>
            </a:r>
            <a:endParaRPr kumimoji="0" lang="bs-Latn-BA" sz="7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26639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eve Ballmer">
            <a:extLst>
              <a:ext uri="{FF2B5EF4-FFF2-40B4-BE49-F238E27FC236}">
                <a16:creationId xmlns:a16="http://schemas.microsoft.com/office/drawing/2014/main" id="{8FEB73AF-D407-44ED-B6C5-A782CC175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3004800" cy="834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1E1CB-C638-4B42-A2B9-04EE51938CBD}"/>
              </a:ext>
            </a:extLst>
          </p:cNvPr>
          <p:cNvSpPr txBox="1"/>
          <p:nvPr/>
        </p:nvSpPr>
        <p:spPr>
          <a:xfrm>
            <a:off x="319932" y="8634973"/>
            <a:ext cx="1268486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b="1" dirty="0"/>
              <a:t>Linux is a cancer that attaches itself in an intellectual property sense to everything it touches,</a:t>
            </a:r>
            <a:endParaRPr kumimoji="0" lang="bs-Latn-BA" sz="2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037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microsoft war">
            <a:extLst>
              <a:ext uri="{FF2B5EF4-FFF2-40B4-BE49-F238E27FC236}">
                <a16:creationId xmlns:a16="http://schemas.microsoft.com/office/drawing/2014/main" id="{28B810B3-E6AB-4E78-A8E2-63BAF1F05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6323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009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41E1CB-C638-4B42-A2B9-04EE51938CBD}"/>
              </a:ext>
            </a:extLst>
          </p:cNvPr>
          <p:cNvSpPr txBox="1"/>
          <p:nvPr/>
        </p:nvSpPr>
        <p:spPr>
          <a:xfrm>
            <a:off x="319932" y="8111992"/>
            <a:ext cx="1244356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bs-Latn-BA" sz="3800" b="1" dirty="0"/>
              <a:t>„</a:t>
            </a:r>
            <a:r>
              <a:rPr lang="en-US" sz="3800" b="1" dirty="0"/>
              <a:t>Nearly 1 in 3 Azure virtual machines are Linux.</a:t>
            </a:r>
            <a:r>
              <a:rPr lang="bs-Latn-BA" sz="3800" b="1" dirty="0"/>
              <a:t>“</a:t>
            </a:r>
            <a:endParaRPr kumimoji="0" lang="bs-Latn-BA" sz="3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2050" name="Picture 2" descr="Image result for ms loves linux">
            <a:extLst>
              <a:ext uri="{FF2B5EF4-FFF2-40B4-BE49-F238E27FC236}">
                <a16:creationId xmlns:a16="http://schemas.microsoft.com/office/drawing/2014/main" id="{61157E9C-27A9-4225-B11A-E3B4526B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5872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9CC96F-DF18-4602-9F7D-73E17386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66" y="1926077"/>
            <a:ext cx="10464800" cy="6195168"/>
          </a:xfrm>
        </p:spPr>
        <p:txBody>
          <a:bodyPr>
            <a:noAutofit/>
          </a:bodyPr>
          <a:lstStyle/>
          <a:p>
            <a:r>
              <a:rPr lang="bs-Latn-BA" b="1" dirty="0"/>
              <a:t>„</a:t>
            </a:r>
            <a:r>
              <a:rPr lang="en-US" b="1" dirty="0"/>
              <a:t>One reason Microsoft developers are </a:t>
            </a:r>
            <a:r>
              <a:rPr lang="bs-Latn-BA" b="1" dirty="0"/>
              <a:t>enthusiastic</a:t>
            </a:r>
            <a:r>
              <a:rPr lang="en-US" b="1" dirty="0"/>
              <a:t> about open source is because its CEO is big on open-source technology</a:t>
            </a:r>
            <a:r>
              <a:rPr lang="bs-Latn-BA" b="1" dirty="0"/>
              <a:t>“</a:t>
            </a:r>
            <a:endParaRPr lang="bs-Latn-BA" sz="7200" b="1" dirty="0"/>
          </a:p>
        </p:txBody>
      </p:sp>
    </p:spTree>
    <p:extLst>
      <p:ext uri="{BB962C8B-B14F-4D97-AF65-F5344CB8AC3E}">
        <p14:creationId xmlns:p14="http://schemas.microsoft.com/office/powerpoint/2010/main" val="20292918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9CC96F-DF18-4602-9F7D-73E17386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732" y="5122964"/>
            <a:ext cx="10464800" cy="1422400"/>
          </a:xfrm>
        </p:spPr>
        <p:txBody>
          <a:bodyPr>
            <a:noAutofit/>
          </a:bodyPr>
          <a:lstStyle/>
          <a:p>
            <a:r>
              <a:rPr lang="bs-Latn-BA" sz="7200" b="1" dirty="0"/>
              <a:t>Microsoft</a:t>
            </a:r>
            <a:br>
              <a:rPr lang="bs-Latn-BA" sz="7200" b="1" dirty="0"/>
            </a:br>
            <a:r>
              <a:rPr lang="bs-Latn-BA" sz="7200" b="1" dirty="0"/>
              <a:t>Open Source</a:t>
            </a:r>
            <a:br>
              <a:rPr lang="bs-Latn-BA" sz="7200" b="1" dirty="0"/>
            </a:br>
            <a:r>
              <a:rPr lang="bs-Latn-BA" sz="7200" b="1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5273132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xample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s-Latn-BA" sz="8800" b="1" dirty="0"/>
              <a:t>Linux VMs on Azure</a:t>
            </a:r>
            <a:endParaRPr sz="8800" b="1" dirty="0"/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34" y="7165518"/>
            <a:ext cx="16256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AC7D6-ED73-477A-9410-8977D061BF99}"/>
              </a:ext>
            </a:extLst>
          </p:cNvPr>
          <p:cNvSpPr txBox="1"/>
          <p:nvPr/>
        </p:nvSpPr>
        <p:spPr>
          <a:xfrm>
            <a:off x="952500" y="4269011"/>
            <a:ext cx="85222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bs-Latn-BA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CE098A-FBA9-463F-A30B-DAE483CF6C45}"/>
              </a:ext>
            </a:extLst>
          </p:cNvPr>
          <p:cNvSpPr txBox="1">
            <a:spLocks/>
          </p:cNvSpPr>
          <p:nvPr/>
        </p:nvSpPr>
        <p:spPr>
          <a:xfrm>
            <a:off x="952500" y="3317943"/>
            <a:ext cx="11653521" cy="38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numCol="2" anchor="ctr">
            <a:noAutofit/>
          </a:bodyPr>
          <a:lstStyle>
            <a:lvl1pPr marL="444522" marR="0" indent="-444522" algn="l" defTabSz="584229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Open Sans Regular"/>
              </a:defRPr>
            </a:lvl1pPr>
            <a:lvl2pPr marL="889045" marR="0" indent="-444522" algn="l" defTabSz="584229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Open Sans Regular"/>
              </a:defRPr>
            </a:lvl2pPr>
            <a:lvl3pPr marL="1333567" marR="0" indent="-444522" algn="l" defTabSz="584229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Open Sans Regular"/>
              </a:defRPr>
            </a:lvl3pPr>
            <a:lvl4pPr marL="1778089" marR="0" indent="-444522" algn="l" defTabSz="584229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Open Sans Regular"/>
              </a:defRPr>
            </a:lvl4pPr>
            <a:lvl5pPr marL="2222612" marR="0" indent="-444522" algn="l" defTabSz="584229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Open Sans Regular"/>
              </a:defRPr>
            </a:lvl5pPr>
            <a:lvl6pPr marL="2667134" marR="0" indent="-444522" algn="l" defTabSz="584229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Open Sans Regular"/>
              </a:defRPr>
            </a:lvl6pPr>
            <a:lvl7pPr marL="3111656" marR="0" indent="-444522" algn="l" defTabSz="584229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Open Sans Regular"/>
              </a:defRPr>
            </a:lvl7pPr>
            <a:lvl8pPr marL="3556178" marR="0" indent="-444522" algn="l" defTabSz="584229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Open Sans Regular"/>
              </a:defRPr>
            </a:lvl8pPr>
            <a:lvl9pPr marL="4000700" marR="0" indent="-444522" algn="l" defTabSz="584229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Open Sans Regular"/>
              </a:defRPr>
            </a:lvl9pPr>
          </a:lstStyle>
          <a:p>
            <a:pPr lvl="1" hangingPunct="1"/>
            <a:r>
              <a:rPr lang="sr-Latn-RS" b="1" dirty="0"/>
              <a:t>SUSE Linux Enterprise Server</a:t>
            </a:r>
          </a:p>
          <a:p>
            <a:pPr lvl="1" hangingPunct="1"/>
            <a:r>
              <a:rPr lang="sr-Latn-RS" b="1" dirty="0"/>
              <a:t>openSUSE</a:t>
            </a:r>
          </a:p>
          <a:p>
            <a:pPr lvl="1" hangingPunct="1"/>
            <a:r>
              <a:rPr lang="sr-Latn-RS" b="1" dirty="0"/>
              <a:t>Ubuntu Linux</a:t>
            </a:r>
          </a:p>
          <a:p>
            <a:pPr lvl="1" hangingPunct="1"/>
            <a:r>
              <a:rPr lang="sr-Latn-RS" b="1" dirty="0"/>
              <a:t>Oracle Linux</a:t>
            </a:r>
          </a:p>
          <a:p>
            <a:pPr lvl="1" hangingPunct="1"/>
            <a:r>
              <a:rPr lang="sr-Latn-RS" b="1" dirty="0"/>
              <a:t>CoreOS</a:t>
            </a:r>
          </a:p>
          <a:p>
            <a:pPr lvl="1" hangingPunct="1"/>
            <a:r>
              <a:rPr lang="sr-Latn-RS" b="1" dirty="0"/>
              <a:t>CentOS</a:t>
            </a:r>
          </a:p>
          <a:p>
            <a:pPr lvl="1" hangingPunct="1"/>
            <a:r>
              <a:rPr lang="sr-Latn-RS" b="1" dirty="0"/>
              <a:t>Kali Linux</a:t>
            </a:r>
          </a:p>
          <a:p>
            <a:pPr lvl="1" hangingPunct="1"/>
            <a:r>
              <a:rPr lang="sr-Latn-RS" b="1" dirty="0"/>
              <a:t>Clear Linux OS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en Sans Regular"/>
        <a:ea typeface="Open Sans Regular"/>
        <a:cs typeface="Open Sans Regular"/>
      </a:majorFont>
      <a:minorFont>
        <a:latin typeface="Open Sans Light"/>
        <a:ea typeface="Open Sans Light"/>
        <a:cs typeface="Open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Open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en Sans Regular"/>
        <a:ea typeface="Open Sans Regular"/>
        <a:cs typeface="Open Sans Regular"/>
      </a:majorFont>
      <a:minorFont>
        <a:latin typeface="Open Sans Light"/>
        <a:ea typeface="Open Sans Light"/>
        <a:cs typeface="Open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Open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195</Words>
  <Application>Microsoft Office PowerPoint</Application>
  <PresentationFormat>Custom</PresentationFormat>
  <Paragraphs>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Open Sans Light</vt:lpstr>
      <vt:lpstr>Open Sans Regular</vt:lpstr>
      <vt:lpstr>White</vt:lpstr>
      <vt:lpstr>Open source, from Microsoft with Love Almir Vuk</vt:lpstr>
      <vt:lpstr>About me</vt:lpstr>
      <vt:lpstr>PowerPoint Presentation</vt:lpstr>
      <vt:lpstr>PowerPoint Presentation</vt:lpstr>
      <vt:lpstr>PowerPoint Presentation</vt:lpstr>
      <vt:lpstr>PowerPoint Presentation</vt:lpstr>
      <vt:lpstr>„One reason Microsoft developers are enthusiastic about open source is because its CEO is big on open-source technology“</vt:lpstr>
      <vt:lpstr>Microsoft Open Source products</vt:lpstr>
      <vt:lpstr>Linux VMs on Azure</vt:lpstr>
      <vt:lpstr>PowerShell for Linux</vt:lpstr>
      <vt:lpstr>.NET Core</vt:lpstr>
      <vt:lpstr>aspnet core</vt:lpstr>
      <vt:lpstr>Roslyn</vt:lpstr>
      <vt:lpstr>Xamarin</vt:lpstr>
      <vt:lpstr>Entity Framework Core</vt:lpstr>
      <vt:lpstr>Visual Studio Code</vt:lpstr>
      <vt:lpstr>Visual Studio Code</vt:lpstr>
      <vt:lpstr>TypeScript</vt:lpstr>
      <vt:lpstr>SQL Server</vt:lpstr>
      <vt:lpstr>Codeplex &amp; GitHub</vt:lpstr>
      <vt:lpstr>Do pull request!</vt:lpstr>
      <vt:lpstr>PowerPoint Presentation</vt:lpstr>
      <vt:lpstr>PowerPoint Presentation</vt:lpstr>
      <vt:lpstr>Microsoft ♥ Open Source  Hvala vam na pažnji!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source, from Microsoft with Love</dc:title>
  <cp:lastModifiedBy>Almir Vuk</cp:lastModifiedBy>
  <cp:revision>17</cp:revision>
  <dcterms:modified xsi:type="dcterms:W3CDTF">2017-10-13T22:47:46Z</dcterms:modified>
</cp:coreProperties>
</file>