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43E8B-841C-45B8-BCC3-930AB9C28A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30A2A5-EBD8-42BC-B7B3-478DDCFA157F}">
      <dgm:prSet/>
      <dgm:spPr/>
      <dgm:t>
        <a:bodyPr/>
        <a:lstStyle/>
        <a:p>
          <a:r>
            <a:rPr lang="en-US"/>
            <a:t>Static linked files are larger in size.</a:t>
          </a:r>
        </a:p>
      </dgm:t>
    </dgm:pt>
    <dgm:pt modelId="{9360A146-4AF1-4EE2-9276-8D1E652E45B8}" type="parTrans" cxnId="{E2034724-CCE9-4F03-93EE-3C6EC4D75E7D}">
      <dgm:prSet/>
      <dgm:spPr/>
      <dgm:t>
        <a:bodyPr/>
        <a:lstStyle/>
        <a:p>
          <a:endParaRPr lang="en-US"/>
        </a:p>
      </dgm:t>
    </dgm:pt>
    <dgm:pt modelId="{DDC16B27-FA4E-44C5-B147-17E5F7124675}" type="sibTrans" cxnId="{E2034724-CCE9-4F03-93EE-3C6EC4D75E7D}">
      <dgm:prSet/>
      <dgm:spPr/>
      <dgm:t>
        <a:bodyPr/>
        <a:lstStyle/>
        <a:p>
          <a:endParaRPr lang="en-US"/>
        </a:p>
      </dgm:t>
    </dgm:pt>
    <dgm:pt modelId="{17E4967C-4F85-467B-AFB8-B772A0C7280B}">
      <dgm:prSet/>
      <dgm:spPr/>
      <dgm:t>
        <a:bodyPr/>
        <a:lstStyle/>
        <a:p>
          <a:r>
            <a:rPr lang="en-US"/>
            <a:t>Static linking takes constant load time.</a:t>
          </a:r>
        </a:p>
      </dgm:t>
    </dgm:pt>
    <dgm:pt modelId="{38CFCB69-3F55-42B5-99CC-89438439144C}" type="parTrans" cxnId="{C7744382-BA85-4181-AC00-E164A368FAF1}">
      <dgm:prSet/>
      <dgm:spPr/>
      <dgm:t>
        <a:bodyPr/>
        <a:lstStyle/>
        <a:p>
          <a:endParaRPr lang="en-US"/>
        </a:p>
      </dgm:t>
    </dgm:pt>
    <dgm:pt modelId="{33E835A5-4EDF-4E4E-BFBF-18BFD8A4E869}" type="sibTrans" cxnId="{C7744382-BA85-4181-AC00-E164A368FAF1}">
      <dgm:prSet/>
      <dgm:spPr/>
      <dgm:t>
        <a:bodyPr/>
        <a:lstStyle/>
        <a:p>
          <a:endParaRPr lang="en-US"/>
        </a:p>
      </dgm:t>
    </dgm:pt>
    <dgm:pt modelId="{1ADD59D2-AFCD-4760-A509-EC4B0FF7E26E}">
      <dgm:prSet/>
      <dgm:spPr/>
      <dgm:t>
        <a:bodyPr/>
        <a:lstStyle/>
        <a:p>
          <a:r>
            <a:rPr lang="en-US"/>
            <a:t>There will be no compatibility issues with static linking.</a:t>
          </a:r>
        </a:p>
      </dgm:t>
    </dgm:pt>
    <dgm:pt modelId="{142A7F02-C7D6-493B-B62B-9896240678AD}" type="parTrans" cxnId="{0C3801F9-B738-4AAF-A337-6DA04434128E}">
      <dgm:prSet/>
      <dgm:spPr/>
      <dgm:t>
        <a:bodyPr/>
        <a:lstStyle/>
        <a:p>
          <a:endParaRPr lang="en-US"/>
        </a:p>
      </dgm:t>
    </dgm:pt>
    <dgm:pt modelId="{250C8A08-89E1-4930-AD56-0D8C7BF88697}" type="sibTrans" cxnId="{0C3801F9-B738-4AAF-A337-6DA04434128E}">
      <dgm:prSet/>
      <dgm:spPr/>
      <dgm:t>
        <a:bodyPr/>
        <a:lstStyle/>
        <a:p>
          <a:endParaRPr lang="en-US"/>
        </a:p>
      </dgm:t>
    </dgm:pt>
    <dgm:pt modelId="{6D4DEC41-B466-4B93-8CC3-FFB56AA25606}" type="pres">
      <dgm:prSet presAssocID="{C7D43E8B-841C-45B8-BCC3-930AB9C28A35}" presName="root" presStyleCnt="0">
        <dgm:presLayoutVars>
          <dgm:dir/>
          <dgm:resizeHandles val="exact"/>
        </dgm:presLayoutVars>
      </dgm:prSet>
      <dgm:spPr/>
    </dgm:pt>
    <dgm:pt modelId="{B8F2F37B-9D85-41C9-A050-FB6E72E0D0D0}" type="pres">
      <dgm:prSet presAssocID="{F130A2A5-EBD8-42BC-B7B3-478DDCFA157F}" presName="compNode" presStyleCnt="0"/>
      <dgm:spPr/>
    </dgm:pt>
    <dgm:pt modelId="{080FA5B1-2341-4D66-B732-1F8672F10E4C}" type="pres">
      <dgm:prSet presAssocID="{F130A2A5-EBD8-42BC-B7B3-478DDCFA157F}" presName="bgRect" presStyleLbl="bgShp" presStyleIdx="0" presStyleCnt="3"/>
      <dgm:spPr/>
    </dgm:pt>
    <dgm:pt modelId="{328E825D-099C-487E-8F75-10C0765F8115}" type="pres">
      <dgm:prSet presAssocID="{F130A2A5-EBD8-42BC-B7B3-478DDCFA15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7D7DE0-8E2B-4468-A747-1AF2B3C578BB}" type="pres">
      <dgm:prSet presAssocID="{F130A2A5-EBD8-42BC-B7B3-478DDCFA157F}" presName="spaceRect" presStyleCnt="0"/>
      <dgm:spPr/>
    </dgm:pt>
    <dgm:pt modelId="{65534968-6728-428C-962C-A7FC1463E678}" type="pres">
      <dgm:prSet presAssocID="{F130A2A5-EBD8-42BC-B7B3-478DDCFA157F}" presName="parTx" presStyleLbl="revTx" presStyleIdx="0" presStyleCnt="3">
        <dgm:presLayoutVars>
          <dgm:chMax val="0"/>
          <dgm:chPref val="0"/>
        </dgm:presLayoutVars>
      </dgm:prSet>
      <dgm:spPr/>
    </dgm:pt>
    <dgm:pt modelId="{1631DFAD-EF2F-49B5-B848-8269C1A15B21}" type="pres">
      <dgm:prSet presAssocID="{DDC16B27-FA4E-44C5-B147-17E5F7124675}" presName="sibTrans" presStyleCnt="0"/>
      <dgm:spPr/>
    </dgm:pt>
    <dgm:pt modelId="{780FED7D-51A4-482C-97F9-CA6EA12E3A60}" type="pres">
      <dgm:prSet presAssocID="{17E4967C-4F85-467B-AFB8-B772A0C7280B}" presName="compNode" presStyleCnt="0"/>
      <dgm:spPr/>
    </dgm:pt>
    <dgm:pt modelId="{927EF92A-4EA3-42B4-B629-39849B3812EE}" type="pres">
      <dgm:prSet presAssocID="{17E4967C-4F85-467B-AFB8-B772A0C7280B}" presName="bgRect" presStyleLbl="bgShp" presStyleIdx="1" presStyleCnt="3"/>
      <dgm:spPr/>
    </dgm:pt>
    <dgm:pt modelId="{F85BD128-C48F-4E57-9428-13E8D4A6C2E8}" type="pres">
      <dgm:prSet presAssocID="{17E4967C-4F85-467B-AFB8-B772A0C728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01ACB44-4BFE-4DAD-BDEC-AA66F3998260}" type="pres">
      <dgm:prSet presAssocID="{17E4967C-4F85-467B-AFB8-B772A0C7280B}" presName="spaceRect" presStyleCnt="0"/>
      <dgm:spPr/>
    </dgm:pt>
    <dgm:pt modelId="{FF771007-AA94-4557-9711-2DF644D8F139}" type="pres">
      <dgm:prSet presAssocID="{17E4967C-4F85-467B-AFB8-B772A0C7280B}" presName="parTx" presStyleLbl="revTx" presStyleIdx="1" presStyleCnt="3">
        <dgm:presLayoutVars>
          <dgm:chMax val="0"/>
          <dgm:chPref val="0"/>
        </dgm:presLayoutVars>
      </dgm:prSet>
      <dgm:spPr/>
    </dgm:pt>
    <dgm:pt modelId="{66098FED-C8FF-4EBF-95EC-BB178EE8B029}" type="pres">
      <dgm:prSet presAssocID="{33E835A5-4EDF-4E4E-BFBF-18BFD8A4E869}" presName="sibTrans" presStyleCnt="0"/>
      <dgm:spPr/>
    </dgm:pt>
    <dgm:pt modelId="{8E7BB719-569F-4D4B-8B92-07684BD85900}" type="pres">
      <dgm:prSet presAssocID="{1ADD59D2-AFCD-4760-A509-EC4B0FF7E26E}" presName="compNode" presStyleCnt="0"/>
      <dgm:spPr/>
    </dgm:pt>
    <dgm:pt modelId="{A97A5C61-9D55-45E9-A864-2CAD49A552F5}" type="pres">
      <dgm:prSet presAssocID="{1ADD59D2-AFCD-4760-A509-EC4B0FF7E26E}" presName="bgRect" presStyleLbl="bgShp" presStyleIdx="2" presStyleCnt="3"/>
      <dgm:spPr/>
    </dgm:pt>
    <dgm:pt modelId="{76FCF542-D920-460C-BB6D-0495797D2315}" type="pres">
      <dgm:prSet presAssocID="{1ADD59D2-AFCD-4760-A509-EC4B0FF7E2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678467C-219E-4599-AA53-6D5D7B61EE2F}" type="pres">
      <dgm:prSet presAssocID="{1ADD59D2-AFCD-4760-A509-EC4B0FF7E26E}" presName="spaceRect" presStyleCnt="0"/>
      <dgm:spPr/>
    </dgm:pt>
    <dgm:pt modelId="{EC74E114-6A98-4D4A-87AC-4553A418376F}" type="pres">
      <dgm:prSet presAssocID="{1ADD59D2-AFCD-4760-A509-EC4B0FF7E2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A2F81D-4E9F-44A5-A634-E8D6CF5C7214}" type="presOf" srcId="{1ADD59D2-AFCD-4760-A509-EC4B0FF7E26E}" destId="{EC74E114-6A98-4D4A-87AC-4553A418376F}" srcOrd="0" destOrd="0" presId="urn:microsoft.com/office/officeart/2018/2/layout/IconVerticalSolidList"/>
    <dgm:cxn modelId="{E2034724-CCE9-4F03-93EE-3C6EC4D75E7D}" srcId="{C7D43E8B-841C-45B8-BCC3-930AB9C28A35}" destId="{F130A2A5-EBD8-42BC-B7B3-478DDCFA157F}" srcOrd="0" destOrd="0" parTransId="{9360A146-4AF1-4EE2-9276-8D1E652E45B8}" sibTransId="{DDC16B27-FA4E-44C5-B147-17E5F7124675}"/>
    <dgm:cxn modelId="{1DD7FE25-C4C0-45C6-ABA2-766AAEC5281A}" type="presOf" srcId="{17E4967C-4F85-467B-AFB8-B772A0C7280B}" destId="{FF771007-AA94-4557-9711-2DF644D8F139}" srcOrd="0" destOrd="0" presId="urn:microsoft.com/office/officeart/2018/2/layout/IconVerticalSolidList"/>
    <dgm:cxn modelId="{9111714E-7350-4DAB-9434-E76531534510}" type="presOf" srcId="{C7D43E8B-841C-45B8-BCC3-930AB9C28A35}" destId="{6D4DEC41-B466-4B93-8CC3-FFB56AA25606}" srcOrd="0" destOrd="0" presId="urn:microsoft.com/office/officeart/2018/2/layout/IconVerticalSolidList"/>
    <dgm:cxn modelId="{C7744382-BA85-4181-AC00-E164A368FAF1}" srcId="{C7D43E8B-841C-45B8-BCC3-930AB9C28A35}" destId="{17E4967C-4F85-467B-AFB8-B772A0C7280B}" srcOrd="1" destOrd="0" parTransId="{38CFCB69-3F55-42B5-99CC-89438439144C}" sibTransId="{33E835A5-4EDF-4E4E-BFBF-18BFD8A4E869}"/>
    <dgm:cxn modelId="{FE127DC3-DA7B-47A5-AB0D-97B7DE04850B}" type="presOf" srcId="{F130A2A5-EBD8-42BC-B7B3-478DDCFA157F}" destId="{65534968-6728-428C-962C-A7FC1463E678}" srcOrd="0" destOrd="0" presId="urn:microsoft.com/office/officeart/2018/2/layout/IconVerticalSolidList"/>
    <dgm:cxn modelId="{0C3801F9-B738-4AAF-A337-6DA04434128E}" srcId="{C7D43E8B-841C-45B8-BCC3-930AB9C28A35}" destId="{1ADD59D2-AFCD-4760-A509-EC4B0FF7E26E}" srcOrd="2" destOrd="0" parTransId="{142A7F02-C7D6-493B-B62B-9896240678AD}" sibTransId="{250C8A08-89E1-4930-AD56-0D8C7BF88697}"/>
    <dgm:cxn modelId="{0AEF41FF-BC23-4792-AA00-BEC6DD784DF0}" type="presParOf" srcId="{6D4DEC41-B466-4B93-8CC3-FFB56AA25606}" destId="{B8F2F37B-9D85-41C9-A050-FB6E72E0D0D0}" srcOrd="0" destOrd="0" presId="urn:microsoft.com/office/officeart/2018/2/layout/IconVerticalSolidList"/>
    <dgm:cxn modelId="{2E47D118-55F1-46D0-BE97-E4D2C6F95F13}" type="presParOf" srcId="{B8F2F37B-9D85-41C9-A050-FB6E72E0D0D0}" destId="{080FA5B1-2341-4D66-B732-1F8672F10E4C}" srcOrd="0" destOrd="0" presId="urn:microsoft.com/office/officeart/2018/2/layout/IconVerticalSolidList"/>
    <dgm:cxn modelId="{9BB26A90-2EE9-47C6-9759-826477D2921C}" type="presParOf" srcId="{B8F2F37B-9D85-41C9-A050-FB6E72E0D0D0}" destId="{328E825D-099C-487E-8F75-10C0765F8115}" srcOrd="1" destOrd="0" presId="urn:microsoft.com/office/officeart/2018/2/layout/IconVerticalSolidList"/>
    <dgm:cxn modelId="{D83D26B4-532E-42D5-BC32-3982E6548BF0}" type="presParOf" srcId="{B8F2F37B-9D85-41C9-A050-FB6E72E0D0D0}" destId="{0F7D7DE0-8E2B-4468-A747-1AF2B3C578BB}" srcOrd="2" destOrd="0" presId="urn:microsoft.com/office/officeart/2018/2/layout/IconVerticalSolidList"/>
    <dgm:cxn modelId="{CCB6A569-E6C3-4F8E-943D-587339832D61}" type="presParOf" srcId="{B8F2F37B-9D85-41C9-A050-FB6E72E0D0D0}" destId="{65534968-6728-428C-962C-A7FC1463E678}" srcOrd="3" destOrd="0" presId="urn:microsoft.com/office/officeart/2018/2/layout/IconVerticalSolidList"/>
    <dgm:cxn modelId="{E7019D48-8291-47A7-AF80-124E9B4A8DB6}" type="presParOf" srcId="{6D4DEC41-B466-4B93-8CC3-FFB56AA25606}" destId="{1631DFAD-EF2F-49B5-B848-8269C1A15B21}" srcOrd="1" destOrd="0" presId="urn:microsoft.com/office/officeart/2018/2/layout/IconVerticalSolidList"/>
    <dgm:cxn modelId="{412DC0F5-3E9F-4E53-A0AC-1F3247C231FB}" type="presParOf" srcId="{6D4DEC41-B466-4B93-8CC3-FFB56AA25606}" destId="{780FED7D-51A4-482C-97F9-CA6EA12E3A60}" srcOrd="2" destOrd="0" presId="urn:microsoft.com/office/officeart/2018/2/layout/IconVerticalSolidList"/>
    <dgm:cxn modelId="{099AE307-D4B3-4CA8-BA48-097879BF8950}" type="presParOf" srcId="{780FED7D-51A4-482C-97F9-CA6EA12E3A60}" destId="{927EF92A-4EA3-42B4-B629-39849B3812EE}" srcOrd="0" destOrd="0" presId="urn:microsoft.com/office/officeart/2018/2/layout/IconVerticalSolidList"/>
    <dgm:cxn modelId="{DADD3CBC-91DD-44A8-84B0-350D4977048C}" type="presParOf" srcId="{780FED7D-51A4-482C-97F9-CA6EA12E3A60}" destId="{F85BD128-C48F-4E57-9428-13E8D4A6C2E8}" srcOrd="1" destOrd="0" presId="urn:microsoft.com/office/officeart/2018/2/layout/IconVerticalSolidList"/>
    <dgm:cxn modelId="{DBA96D0A-1A6B-4E19-908D-4D7FA575392E}" type="presParOf" srcId="{780FED7D-51A4-482C-97F9-CA6EA12E3A60}" destId="{E01ACB44-4BFE-4DAD-BDEC-AA66F3998260}" srcOrd="2" destOrd="0" presId="urn:microsoft.com/office/officeart/2018/2/layout/IconVerticalSolidList"/>
    <dgm:cxn modelId="{8FB40A39-9398-4A17-AA3D-77B7D24FCD56}" type="presParOf" srcId="{780FED7D-51A4-482C-97F9-CA6EA12E3A60}" destId="{FF771007-AA94-4557-9711-2DF644D8F139}" srcOrd="3" destOrd="0" presId="urn:microsoft.com/office/officeart/2018/2/layout/IconVerticalSolidList"/>
    <dgm:cxn modelId="{052517E0-0FC0-44A8-A629-7B49383F7209}" type="presParOf" srcId="{6D4DEC41-B466-4B93-8CC3-FFB56AA25606}" destId="{66098FED-C8FF-4EBF-95EC-BB178EE8B029}" srcOrd="3" destOrd="0" presId="urn:microsoft.com/office/officeart/2018/2/layout/IconVerticalSolidList"/>
    <dgm:cxn modelId="{3D457F41-94E7-4A82-BBA5-4D0E89ED6CB3}" type="presParOf" srcId="{6D4DEC41-B466-4B93-8CC3-FFB56AA25606}" destId="{8E7BB719-569F-4D4B-8B92-07684BD85900}" srcOrd="4" destOrd="0" presId="urn:microsoft.com/office/officeart/2018/2/layout/IconVerticalSolidList"/>
    <dgm:cxn modelId="{E95B771F-3DF3-424A-BD87-30B48F464446}" type="presParOf" srcId="{8E7BB719-569F-4D4B-8B92-07684BD85900}" destId="{A97A5C61-9D55-45E9-A864-2CAD49A552F5}" srcOrd="0" destOrd="0" presId="urn:microsoft.com/office/officeart/2018/2/layout/IconVerticalSolidList"/>
    <dgm:cxn modelId="{6EF916F6-C711-4E81-9BE5-41973B6510DA}" type="presParOf" srcId="{8E7BB719-569F-4D4B-8B92-07684BD85900}" destId="{76FCF542-D920-460C-BB6D-0495797D2315}" srcOrd="1" destOrd="0" presId="urn:microsoft.com/office/officeart/2018/2/layout/IconVerticalSolidList"/>
    <dgm:cxn modelId="{A45BEAC1-0838-4945-AEBB-0843F239D6D7}" type="presParOf" srcId="{8E7BB719-569F-4D4B-8B92-07684BD85900}" destId="{A678467C-219E-4599-AA53-6D5D7B61EE2F}" srcOrd="2" destOrd="0" presId="urn:microsoft.com/office/officeart/2018/2/layout/IconVerticalSolidList"/>
    <dgm:cxn modelId="{F1124851-1DC9-420D-A458-7D4630BF2DE0}" type="presParOf" srcId="{8E7BB719-569F-4D4B-8B92-07684BD85900}" destId="{EC74E114-6A98-4D4A-87AC-4553A41837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FA5B1-2341-4D66-B732-1F8672F10E4C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E825D-099C-487E-8F75-10C0765F8115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34968-6728-428C-962C-A7FC1463E678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Static linked files are larger in size.</a:t>
          </a:r>
        </a:p>
      </dsp:txBody>
      <dsp:txXfrm>
        <a:off x="1350519" y="499"/>
        <a:ext cx="8267613" cy="1169280"/>
      </dsp:txXfrm>
    </dsp:sp>
    <dsp:sp modelId="{927EF92A-4EA3-42B4-B629-39849B3812EE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BD128-C48F-4E57-9428-13E8D4A6C2E8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1007-AA94-4557-9711-2DF644D8F139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Static linking takes constant load time.</a:t>
          </a:r>
        </a:p>
      </dsp:txBody>
      <dsp:txXfrm>
        <a:off x="1350519" y="1462100"/>
        <a:ext cx="8267613" cy="1169280"/>
      </dsp:txXfrm>
    </dsp:sp>
    <dsp:sp modelId="{A97A5C61-9D55-45E9-A864-2CAD49A552F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CF542-D920-460C-BB6D-0495797D2315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4E114-6A98-4D4A-87AC-4553A418376F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will be no compatibility issues with static linking.</a:t>
          </a:r>
        </a:p>
      </dsp:txBody>
      <dsp:txXfrm>
        <a:off x="1350519" y="2923701"/>
        <a:ext cx="8267613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6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4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16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6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38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51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47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0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0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2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0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5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B0F4-24D5-4F06-87A6-6DADF5C37578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BEB314-4AC5-4D6C-9400-5DD91AFAA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08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C5240-6464-4AE7-AC1D-044F47A3E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13" r="27577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80DA1A-9E00-4372-AEDA-5968C030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Linkers Vs Loaders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4E59E-97B4-49F4-BBEC-D37C8F391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54034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N" sz="1400" dirty="0"/>
              <a:t>Adnan Sadar</a:t>
            </a:r>
          </a:p>
          <a:p>
            <a:pPr>
              <a:lnSpc>
                <a:spcPct val="90000"/>
              </a:lnSpc>
            </a:pPr>
            <a:r>
              <a:rPr lang="en-IN" sz="1400" dirty="0"/>
              <a:t>Nikhil Ravulaparthy</a:t>
            </a:r>
          </a:p>
          <a:p>
            <a:pPr>
              <a:lnSpc>
                <a:spcPct val="90000"/>
              </a:lnSpc>
            </a:pPr>
            <a:r>
              <a:rPr lang="en-IN" sz="1400" dirty="0"/>
              <a:t>Pratik Fandade</a:t>
            </a:r>
          </a:p>
          <a:p>
            <a:pPr>
              <a:lnSpc>
                <a:spcPct val="90000"/>
              </a:lnSpc>
            </a:pPr>
            <a:r>
              <a:rPr lang="en-IN" sz="1400" dirty="0"/>
              <a:t>Yash Jadhav</a:t>
            </a:r>
          </a:p>
          <a:p>
            <a:pPr>
              <a:lnSpc>
                <a:spcPct val="90000"/>
              </a:lnSpc>
            </a:pPr>
            <a:r>
              <a:rPr lang="en-IN" sz="1400" dirty="0"/>
              <a:t>Akash Dhadiwal</a:t>
            </a:r>
          </a:p>
        </p:txBody>
      </p:sp>
    </p:spTree>
    <p:extLst>
      <p:ext uri="{BB962C8B-B14F-4D97-AF65-F5344CB8AC3E}">
        <p14:creationId xmlns:p14="http://schemas.microsoft.com/office/powerpoint/2010/main" val="6930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84DC2-5332-4991-8EFD-8CE6EEED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Assemble and Go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EA8C-50D9-48EE-BBB6-1DF98F2AC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Compilation, assembly and link steps are not separated from program execution all in single pass.</a:t>
            </a:r>
          </a:p>
          <a:p>
            <a:endParaRPr lang="en-IN">
              <a:solidFill>
                <a:srgbClr val="FFFFFF"/>
              </a:solidFill>
            </a:endParaRPr>
          </a:p>
          <a:p>
            <a:r>
              <a:rPr lang="en-IN">
                <a:solidFill>
                  <a:srgbClr val="FFFFFF"/>
                </a:solidFill>
              </a:rPr>
              <a:t>The intermediate forms of the program are generally kept in RAM and are not saved to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87227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6DF924-B435-4209-92D0-6A9B944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/>
              <a:t>Absolute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0CEE-8DA0-4209-A86C-918E6B14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IN"/>
              <a:t>Gives the O/P programs as same as the “Compile and Go” Loader, only data is punched in form of cards, and directly placed in the memory.</a:t>
            </a:r>
          </a:p>
          <a:p>
            <a:r>
              <a:rPr lang="en-IN"/>
              <a:t>Accepts machine language text and places it into the core location prescribed by the assembler.</a:t>
            </a:r>
          </a:p>
        </p:txBody>
      </p:sp>
    </p:spTree>
    <p:extLst>
      <p:ext uri="{BB962C8B-B14F-4D97-AF65-F5344CB8AC3E}">
        <p14:creationId xmlns:p14="http://schemas.microsoft.com/office/powerpoint/2010/main" val="246301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25F08-8AC5-41B4-8D84-B1BB6D2FF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r="15092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E9A42E-DA60-4F8C-AF77-23E4541B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N"/>
              <a:t>Relocation loader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55EE-9F7B-4FF1-A09B-65BE8DE9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Execution of the object program using any part of the available and sufficient memory.</a:t>
            </a:r>
          </a:p>
          <a:p>
            <a:pPr>
              <a:lnSpc>
                <a:spcPct val="90000"/>
              </a:lnSpc>
            </a:pPr>
            <a:endParaRPr lang="en-IN"/>
          </a:p>
          <a:p>
            <a:pPr>
              <a:lnSpc>
                <a:spcPct val="90000"/>
              </a:lnSpc>
            </a:pPr>
            <a:r>
              <a:rPr lang="en-IN"/>
              <a:t>The object program is loaded into memory wherever there is room for it.</a:t>
            </a:r>
          </a:p>
          <a:p>
            <a:pPr>
              <a:lnSpc>
                <a:spcPct val="90000"/>
              </a:lnSpc>
            </a:pPr>
            <a:endParaRPr lang="en-IN"/>
          </a:p>
          <a:p>
            <a:pPr>
              <a:lnSpc>
                <a:spcPct val="90000"/>
              </a:lnSpc>
            </a:pPr>
            <a:r>
              <a:rPr lang="en-IN"/>
              <a:t>The actual starting address of the object program is not known until load time.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64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3B88F-6C6F-417E-A199-A25CA2A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209E-B828-4512-B930-17B4D1E2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</a:rPr>
              <a:t>[</a:t>
            </a:r>
            <a:r>
              <a:rPr lang="en-IN">
                <a:solidFill>
                  <a:srgbClr val="FFFFFF"/>
                </a:solidFill>
              </a:rPr>
              <a:t>1](</a:t>
            </a:r>
            <a:r>
              <a:rPr lang="en-IN" dirty="0">
                <a:solidFill>
                  <a:srgbClr val="FFFFFF"/>
                </a:solidFill>
              </a:rPr>
              <a:t>The Morgan Kaufmann Series in Software Engineering and Programming) John R. Levine – Linkers and Loaders</a:t>
            </a:r>
          </a:p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</a:rPr>
              <a:t>[2]https://www.tutorialspoint.com/compiler_design/compiler_design_overview.htm#:~:text=An%20assembler%20then%20translates%20the,then%20the%20program%20is%20executed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4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C60F7E-0A8F-47A6-A7C9-0E600060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B215-0E9C-4DEC-A8E0-E7E0D49F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IN"/>
              <a:t>Introduction</a:t>
            </a:r>
          </a:p>
          <a:p>
            <a:endParaRPr lang="en-IN"/>
          </a:p>
          <a:p>
            <a:r>
              <a:rPr lang="en-IN"/>
              <a:t>Linkers</a:t>
            </a:r>
          </a:p>
          <a:p>
            <a:endParaRPr lang="en-IN"/>
          </a:p>
          <a:p>
            <a:r>
              <a:rPr lang="en-IN"/>
              <a:t>Loaders</a:t>
            </a:r>
          </a:p>
          <a:p>
            <a:endParaRPr lang="en-IN"/>
          </a:p>
          <a:p>
            <a:r>
              <a:rPr lang="en-IN"/>
              <a:t>Comparison between Linkers and Loaders</a:t>
            </a:r>
          </a:p>
          <a:p>
            <a:endParaRPr lang="en-IN"/>
          </a:p>
          <a:p>
            <a:r>
              <a:rPr lang="en-IN"/>
              <a:t>Conclusion</a:t>
            </a:r>
          </a:p>
          <a:p>
            <a:endParaRPr lang="en-IN"/>
          </a:p>
          <a:p>
            <a:r>
              <a:rPr lang="en-IN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24749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B799415-C8A1-4AF4-937A-39B3E588A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B8367E-3136-45F1-990E-488C55098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6210AB-2561-4597-BB00-F0A66DE53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359C5E5B-705A-43A1-82C0-78ACAB10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65BB93FF-8832-4C5A-B252-45B2AC90A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FA91EBA-81C6-454D-A335-4C46756B7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C56E4D95-BC51-4CA7-BF3E-37A208BBF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9071018-7773-4384-A4FE-A8909FF2E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5742FF41-2414-456B-94FF-64FE4EC6F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76E901C-D221-4E6B-BECD-B6BE80E2D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95A4D139-5BEB-405E-8DBB-17A19A10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05AE1-FEB4-4C15-94EB-2DA053D2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Flow of Execution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776C7A-640E-43B6-8A7E-F758005F0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the Basics of a Compiler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0DE4F-DD85-4130-8C7D-ED10276D4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16" y="609600"/>
            <a:ext cx="2649814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6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2C301-8D98-4EA8-ACF5-5217CDB0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Linkers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8E03C-84FE-476F-80CD-198CD565B302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Linking is a process in which the object file produced by the compiler is linked to many other library files.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One of the main tasks for linker is to make code of library functions available to your program.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A linker can accomplish this task in two ways using: Static Linking or Dynamic Linking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9BF4D-01D2-4121-805D-A1FB9DAC0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9444" y="972608"/>
            <a:ext cx="4016613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37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836F-8413-4000-84BD-E619A12A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Static Linking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BEFD8-9A69-446B-94BB-D82F2B4DDDE1}"/>
              </a:ext>
            </a:extLst>
          </p:cNvPr>
          <p:cNvSpPr txBox="1"/>
          <p:nvPr/>
        </p:nvSpPr>
        <p:spPr>
          <a:xfrm>
            <a:off x="3846889" y="609602"/>
            <a:ext cx="5424112" cy="320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Static linking is the result of the linker copying all library routines used in the program into the executable image.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Static linking is done at compile time and is the last step of compilation.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1F5510-A468-4E0C-86A2-0D759DF2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35" y="4048918"/>
            <a:ext cx="4977866" cy="18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1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FBC6-FA77-47B5-920B-DBF187DE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Advantages/Disadvantages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FD2D8F-CAA2-493E-9682-33A25DEBE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01973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966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7F3D-2741-4085-90E3-F41C823F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3"/>
            <a:ext cx="10515600" cy="1325563"/>
          </a:xfrm>
        </p:spPr>
        <p:txBody>
          <a:bodyPr/>
          <a:lstStyle/>
          <a:p>
            <a:r>
              <a:rPr lang="en-IN" dirty="0">
                <a:latin typeface="+mn-lt"/>
              </a:rPr>
              <a:t>Loaders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482971D-3C08-4B25-8A9A-E7457640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828" y="1825625"/>
            <a:ext cx="7679925" cy="4351338"/>
          </a:xfrm>
        </p:spPr>
        <p:txBody>
          <a:bodyPr>
            <a:normAutofit/>
          </a:bodyPr>
          <a:lstStyle/>
          <a:p>
            <a:r>
              <a:rPr lang="en-IN" sz="2400" dirty="0"/>
              <a:t>Loader is a system program that brings an executable file residing on disk into memory and starts it running.</a:t>
            </a:r>
          </a:p>
          <a:p>
            <a:endParaRPr lang="en-IN" sz="2400" dirty="0"/>
          </a:p>
          <a:p>
            <a:r>
              <a:rPr lang="en-IN" sz="2400" dirty="0"/>
              <a:t>Read executable file’s header to determine the size of text and data segments. </a:t>
            </a:r>
          </a:p>
          <a:p>
            <a:endParaRPr lang="en-IN" sz="2400" dirty="0"/>
          </a:p>
          <a:p>
            <a:r>
              <a:rPr lang="en-IN" sz="2400" dirty="0"/>
              <a:t>Initializes the machine registers including the stack pointer.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C6478-31B1-4503-BC67-F217576F6043}"/>
              </a:ext>
            </a:extLst>
          </p:cNvPr>
          <p:cNvSpPr/>
          <p:nvPr/>
        </p:nvSpPr>
        <p:spPr>
          <a:xfrm>
            <a:off x="1723747" y="1878892"/>
            <a:ext cx="905522" cy="798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FE24C-7D81-4A4F-B4C7-7BB45E92428B}"/>
              </a:ext>
            </a:extLst>
          </p:cNvPr>
          <p:cNvSpPr/>
          <p:nvPr/>
        </p:nvSpPr>
        <p:spPr>
          <a:xfrm>
            <a:off x="3219634" y="1825626"/>
            <a:ext cx="967666" cy="861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D41B0-DDCE-4B4E-B3D2-74680760F6C8}"/>
              </a:ext>
            </a:extLst>
          </p:cNvPr>
          <p:cNvSpPr/>
          <p:nvPr/>
        </p:nvSpPr>
        <p:spPr>
          <a:xfrm>
            <a:off x="907002" y="3547894"/>
            <a:ext cx="96766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62134-5DF9-4B70-98EA-BA1C962C5E43}"/>
              </a:ext>
            </a:extLst>
          </p:cNvPr>
          <p:cNvSpPr/>
          <p:nvPr/>
        </p:nvSpPr>
        <p:spPr>
          <a:xfrm>
            <a:off x="2826797" y="3547894"/>
            <a:ext cx="967666" cy="861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54159C-E8C3-4846-886D-6E3E5E047525}"/>
              </a:ext>
            </a:extLst>
          </p:cNvPr>
          <p:cNvSpPr/>
          <p:nvPr/>
        </p:nvSpPr>
        <p:spPr>
          <a:xfrm>
            <a:off x="1905740" y="3858612"/>
            <a:ext cx="896644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39312-8F85-4A08-9465-E48251F1805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2715" y="2677882"/>
            <a:ext cx="608120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420ECD-DE1E-44F4-BA8A-A36AF9166675}"/>
              </a:ext>
            </a:extLst>
          </p:cNvPr>
          <p:cNvCxnSpPr/>
          <p:nvPr/>
        </p:nvCxnSpPr>
        <p:spPr>
          <a:xfrm flipV="1">
            <a:off x="1723747" y="2677882"/>
            <a:ext cx="310719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2F0690-54CC-45A6-AC14-0D47C4D6F6F0}"/>
              </a:ext>
            </a:extLst>
          </p:cNvPr>
          <p:cNvCxnSpPr/>
          <p:nvPr/>
        </p:nvCxnSpPr>
        <p:spPr>
          <a:xfrm>
            <a:off x="2354062" y="2677882"/>
            <a:ext cx="967666" cy="87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56B215-9980-44F5-90DC-555AE9EF3881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3310630" y="2686760"/>
            <a:ext cx="392837" cy="8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8CEA77-B1ED-4747-AD97-E89C9AC1D8C3}"/>
              </a:ext>
            </a:extLst>
          </p:cNvPr>
          <p:cNvSpPr/>
          <p:nvPr/>
        </p:nvSpPr>
        <p:spPr>
          <a:xfrm>
            <a:off x="385439" y="1816748"/>
            <a:ext cx="905522" cy="861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3FDC41-1169-4670-8620-43FD55615D11}"/>
              </a:ext>
            </a:extLst>
          </p:cNvPr>
          <p:cNvSpPr txBox="1"/>
          <p:nvPr/>
        </p:nvSpPr>
        <p:spPr>
          <a:xfrm>
            <a:off x="478655" y="1942470"/>
            <a:ext cx="71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 Deck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4BBA1C-7C9F-45CD-9824-77770D3BF546}"/>
              </a:ext>
            </a:extLst>
          </p:cNvPr>
          <p:cNvSpPr txBox="1"/>
          <p:nvPr/>
        </p:nvSpPr>
        <p:spPr>
          <a:xfrm>
            <a:off x="1866528" y="2093721"/>
            <a:ext cx="73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59A6DF-036F-4CF3-B1D8-EB89EE6509E0}"/>
              </a:ext>
            </a:extLst>
          </p:cNvPr>
          <p:cNvSpPr txBox="1"/>
          <p:nvPr/>
        </p:nvSpPr>
        <p:spPr>
          <a:xfrm>
            <a:off x="3219634" y="1891339"/>
            <a:ext cx="99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Main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9C9FE6-890F-4C97-8173-66867DA2CB24}"/>
              </a:ext>
            </a:extLst>
          </p:cNvPr>
          <p:cNvSpPr txBox="1"/>
          <p:nvPr/>
        </p:nvSpPr>
        <p:spPr>
          <a:xfrm>
            <a:off x="824886" y="3820428"/>
            <a:ext cx="12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Assembler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CAD817-1BE5-4189-ADDA-9332C3859E50}"/>
              </a:ext>
            </a:extLst>
          </p:cNvPr>
          <p:cNvSpPr txBox="1"/>
          <p:nvPr/>
        </p:nvSpPr>
        <p:spPr>
          <a:xfrm>
            <a:off x="2837895" y="3737499"/>
            <a:ext cx="95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220361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14FEA-E89E-44E2-9900-A4693081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  <a:latin typeface="+mn-lt"/>
              </a:rPr>
              <a:t>Types of Loaders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80BB-349F-468D-B43D-66368B8F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Compile/Assemble and Go loader.</a:t>
            </a:r>
          </a:p>
          <a:p>
            <a:r>
              <a:rPr lang="en-IN">
                <a:solidFill>
                  <a:schemeClr val="bg1"/>
                </a:solidFill>
              </a:rPr>
              <a:t>Absolute loader.</a:t>
            </a:r>
          </a:p>
          <a:p>
            <a:r>
              <a:rPr lang="en-IN">
                <a:solidFill>
                  <a:schemeClr val="bg1"/>
                </a:solidFill>
              </a:rPr>
              <a:t>Relocating loader.</a:t>
            </a:r>
          </a:p>
          <a:p>
            <a:r>
              <a:rPr lang="en-IN">
                <a:solidFill>
                  <a:schemeClr val="bg1"/>
                </a:solidFill>
              </a:rPr>
              <a:t>Direct Linking loader.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F9685-65CA-4919-BA1A-20232993B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83252"/>
            <a:ext cx="5143500" cy="3278981"/>
          </a:xfrm>
          <a:prstGeom prst="rect">
            <a:avLst/>
          </a:prstGeom>
        </p:spPr>
      </p:pic>
      <p:sp>
        <p:nvSpPr>
          <p:cNvPr id="33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82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1F02B-59F5-4E2E-A8F4-4AF2495E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Montserrat" panose="00000500000000000000" pitchFamily="2" charset="0"/>
              </a:rPr>
              <a:t>RESPONSIBILITIES OF A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A157-F952-4576-B22C-CAF84252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Validate program for memory requirements, permissions, etc.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Copy necessary files, such as the program image or required libraries, from the disk into the memory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Copy required command-line arguments into the stack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Link the starting point of the program and link any other required library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Initialize the registers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Jump to the program starting point in memory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EE293A-036E-41CF-AC33-2D04D35AE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1460363"/>
            <a:ext cx="5143500" cy="392475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Montserrat</vt:lpstr>
      <vt:lpstr>Trebuchet MS</vt:lpstr>
      <vt:lpstr>Wingdings 3</vt:lpstr>
      <vt:lpstr>Facet</vt:lpstr>
      <vt:lpstr>Linkers Vs Loaders</vt:lpstr>
      <vt:lpstr>Contents</vt:lpstr>
      <vt:lpstr>Flow of Execution</vt:lpstr>
      <vt:lpstr>Linkers</vt:lpstr>
      <vt:lpstr>Static Linking</vt:lpstr>
      <vt:lpstr>Advantages/Disadvantages</vt:lpstr>
      <vt:lpstr>Loaders</vt:lpstr>
      <vt:lpstr>Types of Loaders</vt:lpstr>
      <vt:lpstr>RESPONSIBILITIES OF A LOADER</vt:lpstr>
      <vt:lpstr>Assemble and Go loader</vt:lpstr>
      <vt:lpstr>Absolute loader</vt:lpstr>
      <vt:lpstr>Relocation loader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Linkers Vs Loaders</dc:title>
  <dc:creator>Pratik Fandade</dc:creator>
  <cp:lastModifiedBy>Pratik Fandade</cp:lastModifiedBy>
  <cp:revision>1</cp:revision>
  <dcterms:created xsi:type="dcterms:W3CDTF">2020-09-20T10:25:49Z</dcterms:created>
  <dcterms:modified xsi:type="dcterms:W3CDTF">2020-09-20T10:26:05Z</dcterms:modified>
</cp:coreProperties>
</file>