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9" autoAdjust="0"/>
  </p:normalViewPr>
  <p:slideViewPr>
    <p:cSldViewPr>
      <p:cViewPr varScale="1">
        <p:scale>
          <a:sx n="62" d="100"/>
          <a:sy n="62" d="100"/>
        </p:scale>
        <p:origin x="7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00293-ED8C-4A1F-931A-CC1EBBD7D5ED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A8CE-CA4A-4DB2-BB42-E28A2C599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BA8CE-CA4A-4DB2-BB42-E28A2C599C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CD3626-A91E-4CDF-96DA-8122D9F956C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BB87B2-7A81-40EA-BC26-EA577C989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Two ways of specifying arguments to a macro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A) Positional argument</a:t>
            </a:r>
          </a:p>
          <a:p>
            <a:pPr>
              <a:buNone/>
            </a:pPr>
            <a:r>
              <a:rPr lang="en-US" dirty="0"/>
              <a:t>Argument are matched with dummy arguments according to order in which they appear.</a:t>
            </a:r>
          </a:p>
          <a:p>
            <a:r>
              <a:rPr lang="en-US" dirty="0"/>
              <a:t>INCR A,B,C</a:t>
            </a:r>
          </a:p>
          <a:p>
            <a:r>
              <a:rPr lang="en-US" dirty="0"/>
              <a:t>	‘A’ replaces first dummy argument</a:t>
            </a:r>
          </a:p>
          <a:p>
            <a:r>
              <a:rPr lang="en-US" dirty="0"/>
              <a:t>	‘B’ replaces second dummy argument</a:t>
            </a:r>
          </a:p>
          <a:p>
            <a:r>
              <a:rPr lang="en-US" dirty="0"/>
              <a:t>	‘C’ replaces third dummy argument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B) keyword arguments</a:t>
            </a:r>
          </a:p>
          <a:p>
            <a:r>
              <a:rPr lang="en-US" dirty="0"/>
              <a:t>This allows reference to dummy arguments by name as well as by position.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INCR &amp;arg1 = A,&amp;arg3 = C, &amp;arg2 =’B’</a:t>
            </a:r>
          </a:p>
          <a:p>
            <a:r>
              <a:rPr lang="en-US" dirty="0"/>
              <a:t>e.g.</a:t>
            </a:r>
          </a:p>
          <a:p>
            <a:r>
              <a:rPr lang="en-US"/>
              <a:t>INCR &amp;arg1 = &amp;arg2 = A, &amp;arg2 =’C’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allows conditional selection of machine instructions that appear in expansion of macro call.</a:t>
            </a:r>
          </a:p>
          <a:p>
            <a:r>
              <a:rPr lang="en-US" dirty="0"/>
              <a:t>The macro processor pseudo op-codes AIF and AGO help to do conditional macro expansion.</a:t>
            </a:r>
          </a:p>
          <a:p>
            <a:pPr lvl="0"/>
            <a:r>
              <a:rPr lang="en-US" dirty="0"/>
              <a:t>AIF is conditional branch pseudo op, it performs arithmetic test and branch only if condition is true.</a:t>
            </a:r>
          </a:p>
          <a:p>
            <a:pPr lvl="0"/>
            <a:r>
              <a:rPr lang="en-US" dirty="0"/>
              <a:t>AGO is unconditional pseudo op or it is like go to statement.</a:t>
            </a:r>
          </a:p>
          <a:p>
            <a:pPr lvl="0"/>
            <a:r>
              <a:rPr lang="en-US" dirty="0"/>
              <a:t>Both statements specify a label appearing in some other instruction within macro definition.</a:t>
            </a:r>
          </a:p>
          <a:p>
            <a:r>
              <a:rPr lang="en-US" dirty="0"/>
              <a:t>These are macro processor directives and they do not appear in expanded source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1" y="60960"/>
          <a:ext cx="8915399" cy="704088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Source Program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Expanded  Program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76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MACRO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&amp; arg0  INCR &amp; count, &amp; arg1,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2, &amp; arg3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&amp; arg0  A        1, &amp;arg1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AIF     (&amp; Count EQ.1). FINAL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         2,&amp; arg2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AIF     (&amp;count EQ 2). FINAL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A         3, &amp;arg3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.FINAL   MEND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LOOP1 INCR   3, data1, data2, data3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LOOP2  INCR  2, data3, data2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LOOP3  INCR  1, data1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: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data1      DC  ‘5’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data2      DC  ‘6’ 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data3      DC  ‘7’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LOOP1  A    1, data1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A    2, data2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A    3, data3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: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LOOP2  A   1, data3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A  2, data2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LOOP3 A   1, data1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: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data1 DC ‘5’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data2 DC ‘6’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data3 DC ‘7’ </a:t>
                      </a: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            :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4648200" y="2438400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800600" y="3581400"/>
            <a:ext cx="45719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3" idx="1"/>
          </p:cNvCxnSpPr>
          <p:nvPr/>
        </p:nvCxnSpPr>
        <p:spPr>
          <a:xfrm flipV="1">
            <a:off x="3429000" y="2781300"/>
            <a:ext cx="1219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71800" y="38100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62200" y="4876800"/>
            <a:ext cx="2590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Macro-calls within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are abbreviations of instruction sequence. Such abbreviations are also present within other macro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Macro-calls within macro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443" y="1600200"/>
            <a:ext cx="8777113" cy="428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28600"/>
          <a:ext cx="8458200" cy="6755679"/>
        </p:xfrm>
        <a:graphic>
          <a:graphicData uri="http://schemas.openxmlformats.org/drawingml/2006/table">
            <a:tbl>
              <a:tblPr/>
              <a:tblGrid>
                <a:gridCol w="2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39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</a:rPr>
                        <a:t>Source Code 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1) 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2)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061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L  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        1, = F ‘10’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ST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&amp;arg1, &amp;arg2, 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&amp;arg1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&amp;arg2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data1, data2, data3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2    DC F‘6’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ADDS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1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2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3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‘5’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‘6’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‘7’ 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END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2895600" y="41148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4191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28600"/>
          <a:ext cx="8458200" cy="6755679"/>
        </p:xfrm>
        <a:graphic>
          <a:graphicData uri="http://schemas.openxmlformats.org/drawingml/2006/table">
            <a:tbl>
              <a:tblPr/>
              <a:tblGrid>
                <a:gridCol w="2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39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</a:rPr>
                        <a:t>Source Code 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1) 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</a:rPr>
                        <a:t>Expanded code (level 2)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061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L  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        1, = F ‘10’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ST      1,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arg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MACRO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&amp;arg1, &amp;arg2, 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&amp;arg1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&amp;arg2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&amp;arg3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MEND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ADDS data1, data2, data3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: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2    DC F‘6’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ADDS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1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2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ADD1    data 3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     :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‘5’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‘6’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     DC F ‘7’  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END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Expansion  of ADD1</a:t>
                      </a:r>
                    </a:p>
                    <a:p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1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1 </a:t>
                      </a:r>
                    </a:p>
                    <a:p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2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2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     1, data 3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    1, = F ‘10’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   1, data 3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latin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data1    DC F‘5’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data2    DC F‘6’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data3    DC F‘7’ </a:t>
                      </a: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END</a:t>
                      </a:r>
                    </a:p>
                  </a:txBody>
                  <a:tcPr marL="59700" marR="59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>
            <a:off x="6096000" y="3200400"/>
            <a:ext cx="2286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6172200" y="40386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6248400" y="4876800"/>
            <a:ext cx="762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4191000" y="3467100"/>
            <a:ext cx="1905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4191000" y="4305300"/>
            <a:ext cx="1981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46482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four basic task </a:t>
            </a:r>
            <a:r>
              <a:rPr lang="en-US" dirty="0"/>
              <a:t>that a macro-processor must perform</a:t>
            </a:r>
          </a:p>
          <a:p>
            <a:pPr lvl="1"/>
            <a:r>
              <a:rPr lang="en-US" b="1" dirty="0"/>
              <a:t>Recognize macro definition</a:t>
            </a:r>
            <a:endParaRPr lang="en-US" dirty="0"/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A macro instruction processor must recognize macro definition identified by MACRO &amp; MEND pseudo – operations.</a:t>
            </a:r>
          </a:p>
          <a:p>
            <a:pPr lvl="1"/>
            <a:r>
              <a:rPr lang="en-US" b="1" dirty="0"/>
              <a:t>Save the Definition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The processor must store the macro – definitions which will be needed at the time of expansion of calls.</a:t>
            </a:r>
          </a:p>
          <a:p>
            <a:pPr lvl="1"/>
            <a:r>
              <a:rPr lang="en-US" b="1" dirty="0"/>
              <a:t>Recognize the Macro call</a:t>
            </a:r>
          </a:p>
          <a:p>
            <a:pPr lvl="1">
              <a:buNone/>
            </a:pPr>
            <a:r>
              <a:rPr lang="en-US" dirty="0"/>
              <a:t>	The processor must recognize macro calls that appear as operation mnemonics.</a:t>
            </a:r>
            <a:endParaRPr lang="en-US" b="1" dirty="0"/>
          </a:p>
          <a:p>
            <a:pPr lvl="1"/>
            <a:r>
              <a:rPr lang="en-US" b="1" dirty="0"/>
              <a:t>Expand calls &amp; substitute arguments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The  macro call is replaced by the macro definition. The dummy arguments are replaced by the </a:t>
            </a:r>
            <a:r>
              <a:rPr lang="en-US"/>
              <a:t>actual data . </a:t>
            </a:r>
            <a:endParaRPr lang="en-US" b="1" dirty="0"/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pass 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Design Steps</a:t>
            </a:r>
          </a:p>
          <a:p>
            <a:r>
              <a:rPr lang="en-US" b="1" dirty="0"/>
              <a:t>Step 1: Specification of Problem:-</a:t>
            </a:r>
            <a:endParaRPr lang="en-US" dirty="0"/>
          </a:p>
          <a:p>
            <a:r>
              <a:rPr lang="en-US" b="1" dirty="0"/>
              <a:t>Step 2 Specification of databases:-</a:t>
            </a:r>
            <a:endParaRPr lang="en-US" dirty="0"/>
          </a:p>
          <a:p>
            <a:r>
              <a:rPr lang="en-US" b="1" dirty="0"/>
              <a:t>Step 3 Specification of database 			formats</a:t>
            </a:r>
          </a:p>
          <a:p>
            <a:r>
              <a:rPr lang="en-US" b="1" dirty="0"/>
              <a:t>Step 4 : 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and 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Macro:-</a:t>
            </a:r>
          </a:p>
          <a:p>
            <a:pPr lvl="1"/>
            <a:r>
              <a:rPr lang="en-US" dirty="0"/>
              <a:t>Macro instructions are single line abbreviations for group of instructions. </a:t>
            </a:r>
          </a:p>
          <a:p>
            <a:r>
              <a:rPr lang="en-US" dirty="0"/>
              <a:t>Using a macro, programmer can define a single “instruction” to represent block of code.</a:t>
            </a:r>
          </a:p>
        </p:txBody>
      </p:sp>
    </p:spTree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Pass-I the macro definitions are searched and stored in the macro definition table and the entry is made in macro name table </a:t>
            </a:r>
          </a:p>
          <a:p>
            <a:r>
              <a:rPr lang="en-US" dirty="0"/>
              <a:t>In Pass-II the macro calls are identified and the arguments are placed in the appropriate place and the macro calls are replaced by macro definitions.	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Specification of databases:-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Pass 1:-</a:t>
            </a:r>
            <a:endParaRPr lang="en-US" dirty="0"/>
          </a:p>
          <a:p>
            <a:pPr lvl="0"/>
            <a:r>
              <a:rPr lang="en-US" dirty="0"/>
              <a:t>The input macro source program.</a:t>
            </a:r>
          </a:p>
          <a:p>
            <a:pPr lvl="0"/>
            <a:r>
              <a:rPr lang="en-US" dirty="0"/>
              <a:t>The output macro source program to be used by Pass2.</a:t>
            </a:r>
          </a:p>
          <a:p>
            <a:pPr lvl="0"/>
            <a:r>
              <a:rPr lang="en-US" dirty="0"/>
              <a:t>Macro-Definition Table (MDT), to store the body of macro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Macro-Definition Table Counter (MDTC), to mark next available entry MDT.</a:t>
            </a:r>
          </a:p>
          <a:p>
            <a:pPr lvl="0"/>
            <a:r>
              <a:rPr lang="en-US" dirty="0"/>
              <a:t>Macro- Name Table (MNT), used to store names of macros.</a:t>
            </a:r>
          </a:p>
          <a:p>
            <a:pPr lvl="0"/>
            <a:r>
              <a:rPr lang="en-US" dirty="0"/>
              <a:t>Macro Name Table counter (MNTC), used to indicate the next available entry in MNT.</a:t>
            </a:r>
          </a:p>
          <a:p>
            <a:pPr lvl="0"/>
            <a:r>
              <a:rPr lang="en-US" dirty="0"/>
              <a:t>Argument List Array (ALA), used to substitute index markers for dummy arguments before storing a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 of databases:-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Pass 2:-</a:t>
            </a:r>
            <a:endParaRPr lang="en-US" dirty="0"/>
          </a:p>
          <a:p>
            <a:pPr lvl="0"/>
            <a:r>
              <a:rPr lang="en-US" dirty="0"/>
              <a:t>The copy of the input from Pass1.</a:t>
            </a:r>
          </a:p>
          <a:p>
            <a:pPr lvl="0"/>
            <a:r>
              <a:rPr lang="en-US" dirty="0"/>
              <a:t>The output expanded source to be given to assembler.</a:t>
            </a:r>
          </a:p>
          <a:p>
            <a:pPr lvl="0"/>
            <a:r>
              <a:rPr lang="en-US" dirty="0"/>
              <a:t>MDT, created by Pass1.</a:t>
            </a:r>
          </a:p>
          <a:p>
            <a:pPr lvl="0"/>
            <a:r>
              <a:rPr lang="en-US" dirty="0"/>
              <a:t>MNT, created by Pass1.</a:t>
            </a:r>
          </a:p>
          <a:p>
            <a:pPr lvl="0"/>
            <a:r>
              <a:rPr lang="en-US" dirty="0"/>
              <a:t>Macro-Definition Table Pointer (MDTP), used to indicate the next line of text to be used during macro-expansion.</a:t>
            </a:r>
          </a:p>
          <a:p>
            <a:pPr lvl="0"/>
            <a:r>
              <a:rPr lang="en-US" dirty="0"/>
              <a:t>Argument List Array (ALA), used to substitute macro-call arguments for the index markers in the stored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Specification of database format:-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478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MDT is a table of text lines.</a:t>
            </a:r>
          </a:p>
          <a:p>
            <a:r>
              <a:rPr lang="en-US" dirty="0"/>
              <a:t>Every line of each macro definition except the MACRO line, is stored in the MDT (MACRO line is useless during macro-expansion)</a:t>
            </a:r>
          </a:p>
          <a:p>
            <a:r>
              <a:rPr lang="en-US" dirty="0"/>
              <a:t>MEND is kept to indicate the end of the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.</a:t>
            </a:r>
          </a:p>
          <a:p>
            <a:r>
              <a:rPr lang="en-US" dirty="0"/>
              <a:t>The macro-name line is retained to facilitate keyword argument replacement.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Macro Names Table (MNT):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MNT entry consists of </a:t>
            </a:r>
          </a:p>
          <a:p>
            <a:endParaRPr lang="en-US" dirty="0"/>
          </a:p>
          <a:p>
            <a:pPr lvl="1"/>
            <a:r>
              <a:rPr lang="en-US" dirty="0"/>
              <a:t>A character string (the macro name) &amp; 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A pointer (index) to the entry in MDT that corresponds to the beginning of the macro-definition.(MDT index)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Argument List Array (ALA):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ALA is used during both Pass1 &amp; Pas2 but for some what reverse functions.</a:t>
            </a:r>
          </a:p>
          <a:p>
            <a:r>
              <a:rPr lang="en-US" dirty="0"/>
              <a:t>During Pass1, in order to simplify later argument replacement during macro expansion, dummy arguments are replaced with positional indicators when </a:t>
            </a:r>
            <a:r>
              <a:rPr lang="en-US" dirty="0" err="1"/>
              <a:t>def</a:t>
            </a:r>
            <a:r>
              <a:rPr lang="en-US" baseline="30000" dirty="0" err="1"/>
              <a:t>n</a:t>
            </a:r>
            <a:r>
              <a:rPr lang="en-US" dirty="0"/>
              <a:t> is stored.</a:t>
            </a:r>
          </a:p>
          <a:p>
            <a:pPr>
              <a:buNone/>
            </a:pPr>
            <a:r>
              <a:rPr lang="en-US" dirty="0"/>
              <a:t>	Ex. # 1, # 2, # 3 etc.</a:t>
            </a:r>
          </a:p>
          <a:p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dummy argument on the macro-name is represented in the body by #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These symbols are used in conjunction with ALA prepared before expansion of a macro-call.</a:t>
            </a:r>
          </a:p>
          <a:p>
            <a:r>
              <a:rPr lang="en-US" dirty="0"/>
              <a:t>Symbolic dummy argument are retained on macro-name to enable the macro processor to handle argument replacement byname rather by position.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During pass-I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5343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Pass-II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Pass2 it is necessary to substitute macro call arguments for the index markers stored in the macro.</a:t>
            </a:r>
          </a:p>
          <a:p>
            <a:r>
              <a:rPr lang="en-US" dirty="0"/>
              <a:t>	Thus upon encountering the call expander would prepare a ALA as shown below:</a:t>
            </a:r>
          </a:p>
          <a:p>
            <a:r>
              <a:rPr lang="en-US" dirty="0"/>
              <a:t>LOOP 1NCR DATA1, DATA2, DATA3,}</a:t>
            </a:r>
          </a:p>
          <a:p>
            <a:r>
              <a:rPr lang="en-US" dirty="0"/>
              <a:t>→ Call in main </a:t>
            </a:r>
            <a:r>
              <a:rPr lang="en-US" dirty="0" err="1"/>
              <a:t>prog</a:t>
            </a:r>
            <a:r>
              <a:rPr lang="en-US" dirty="0"/>
              <a:t>.</a:t>
            </a:r>
          </a:p>
          <a:p>
            <a:r>
              <a:rPr lang="en-US" dirty="0"/>
              <a:t>→ ALA is prepare of after this call is encountered.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MACRO     --------   Start of definition</a:t>
            </a:r>
          </a:p>
          <a:p>
            <a:pPr>
              <a:buNone/>
            </a:pPr>
            <a:r>
              <a:rPr lang="en-US" dirty="0"/>
              <a:t>INCR          --------   Macro name</a:t>
            </a:r>
          </a:p>
          <a:p>
            <a:pPr>
              <a:buNone/>
            </a:pPr>
            <a:r>
              <a:rPr lang="en-US" dirty="0"/>
              <a:t>A 1,DATA</a:t>
            </a:r>
          </a:p>
          <a:p>
            <a:pPr>
              <a:buNone/>
            </a:pPr>
            <a:r>
              <a:rPr lang="en-US" dirty="0"/>
              <a:t>A 2,DATA		</a:t>
            </a:r>
            <a:r>
              <a:rPr lang="en-US" sz="2400" dirty="0"/>
              <a:t>------Sequence of instructions to be</a:t>
            </a:r>
          </a:p>
          <a:p>
            <a:pPr>
              <a:buNone/>
            </a:pPr>
            <a:r>
              <a:rPr lang="en-US" dirty="0"/>
              <a:t>A 3,DATA			 </a:t>
            </a:r>
            <a:r>
              <a:rPr lang="en-US" sz="2400" dirty="0"/>
              <a:t>abbreviated</a:t>
            </a:r>
          </a:p>
          <a:p>
            <a:pPr>
              <a:buNone/>
            </a:pPr>
            <a:r>
              <a:rPr lang="en-US" dirty="0"/>
              <a:t>MEND	  --------     End of definition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819400" y="2971800"/>
            <a:ext cx="152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Pass1 of macro processor makes a line-by-line scan over its input.</a:t>
            </a:r>
          </a:p>
          <a:p>
            <a:pPr lvl="0"/>
            <a:r>
              <a:rPr lang="en-US" dirty="0"/>
              <a:t>Set MDTC = 1 as well as MNTC = 1.</a:t>
            </a:r>
          </a:p>
          <a:p>
            <a:pPr lvl="0"/>
            <a:r>
              <a:rPr lang="en-US" dirty="0"/>
              <a:t>Read next line from input program.</a:t>
            </a:r>
          </a:p>
          <a:p>
            <a:pPr lvl="0"/>
            <a:r>
              <a:rPr lang="en-US" dirty="0"/>
              <a:t>If it is a MACRO pseudo-op, the entire macro definition except this (MACRO) line is stored in MDT.</a:t>
            </a:r>
          </a:p>
          <a:p>
            <a:pPr lvl="0"/>
            <a:r>
              <a:rPr lang="en-US" dirty="0"/>
              <a:t>The name is entered into Macro Name Table along with a </a:t>
            </a:r>
            <a:r>
              <a:rPr lang="en-US" b="1" dirty="0"/>
              <a:t>pointer to the first location of MDT  entry of the definition</a:t>
            </a:r>
            <a:r>
              <a:rPr lang="en-US" dirty="0"/>
              <a:t>.</a:t>
            </a:r>
          </a:p>
          <a:p>
            <a:r>
              <a:rPr lang="en-US" dirty="0"/>
              <a:t>When the END pseudo-op is encountered all the macro-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 have been processed, so control is transferred to pass2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14600" y="6858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1</a:t>
            </a:r>
          </a:p>
          <a:p>
            <a:pPr algn="ctr"/>
            <a:r>
              <a:rPr lang="en-US" sz="900" dirty="0">
                <a:sym typeface="Wingdings" pitchFamily="2" charset="2"/>
              </a:rPr>
              <a:t>MNTC 1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1752600" y="57150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MDTC+1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5638800" y="54864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MDTC</a:t>
            </a:r>
            <a:r>
              <a:rPr lang="en-US" sz="900" dirty="0">
                <a:sym typeface="Wingdings" pitchFamily="2" charset="2"/>
              </a:rPr>
              <a:t> MDTC+1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81200" y="3124200"/>
            <a:ext cx="2286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Macro Name and Current value of MDTC in MNT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for Pass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This algorithm reads one line of </a:t>
            </a:r>
            <a:r>
              <a:rPr lang="en-US" dirty="0" err="1"/>
              <a:t>i</a:t>
            </a:r>
            <a:r>
              <a:rPr lang="en-US" dirty="0"/>
              <a:t>/p </a:t>
            </a:r>
            <a:r>
              <a:rPr lang="en-US" dirty="0" err="1"/>
              <a:t>prog</a:t>
            </a:r>
            <a:r>
              <a:rPr lang="en-US" dirty="0"/>
              <a:t>. at a time.</a:t>
            </a:r>
          </a:p>
          <a:p>
            <a:pPr lvl="0"/>
            <a:r>
              <a:rPr lang="en-US" dirty="0"/>
              <a:t>for each Line it checks if op-code of that line matches any of the MNT entry.</a:t>
            </a:r>
          </a:p>
          <a:p>
            <a:pPr lvl="0"/>
            <a:r>
              <a:rPr lang="en-US" dirty="0"/>
              <a:t>When match is found (i.e. when call is pointer called MDTF to corresponding macro </a:t>
            </a:r>
            <a:r>
              <a:rPr lang="en-US" dirty="0" err="1"/>
              <a:t>def</a:t>
            </a:r>
            <a:r>
              <a:rPr lang="en-US" baseline="30000" dirty="0" err="1"/>
              <a:t>ns</a:t>
            </a:r>
            <a:r>
              <a:rPr lang="en-US" dirty="0"/>
              <a:t> stored in MDT.</a:t>
            </a:r>
          </a:p>
          <a:p>
            <a:r>
              <a:rPr lang="en-US" dirty="0"/>
              <a:t>	The initial value of MDTP is obtained from MDT index field of MNT entry.</a:t>
            </a:r>
          </a:p>
          <a:p>
            <a:pPr lvl="0"/>
            <a:r>
              <a:rPr lang="en-US" dirty="0"/>
              <a:t>The macro expander prepares the ALA consisting of a table of dummy argument indices &amp; corresponding arguments to the call.</a:t>
            </a:r>
          </a:p>
          <a:p>
            <a:pPr lvl="0"/>
            <a:r>
              <a:rPr lang="en-US" dirty="0"/>
              <a:t>Reading proceeds from the MDT, as each successive line is read, The values form the argument list one substituted for dummy arguments indices in the macro </a:t>
            </a:r>
            <a:r>
              <a:rPr lang="en-US" dirty="0" err="1"/>
              <a:t>def</a:t>
            </a:r>
            <a:r>
              <a:rPr lang="en-US" baseline="30000" dirty="0" err="1"/>
              <a:t>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Reading MEND line in MDT terminates expansion of macro &amp; scanning continues from the input file.</a:t>
            </a:r>
          </a:p>
          <a:p>
            <a:r>
              <a:rPr lang="en-US" dirty="0"/>
              <a:t>When END pseudo-op encountered , the  </a:t>
            </a:r>
            <a:r>
              <a:rPr lang="en-US"/>
              <a:t>expanded source </a:t>
            </a:r>
            <a:r>
              <a:rPr lang="en-US" dirty="0"/>
              <a:t>program is given to the assembler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95400" y="4038600"/>
            <a:ext cx="2362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MDTP </a:t>
            </a:r>
            <a:r>
              <a:rPr lang="en-US" sz="900" dirty="0">
                <a:sym typeface="Wingdings" pitchFamily="2" charset="2"/>
              </a:rPr>
              <a:t> MDTP + 1</a:t>
            </a:r>
            <a:endParaRPr lang="en-US" sz="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598" y="251690"/>
          <a:ext cx="8305801" cy="6225310"/>
        </p:xfrm>
        <a:graphic>
          <a:graphicData uri="http://schemas.openxmlformats.org/drawingml/2006/table">
            <a:tbl>
              <a:tblPr/>
              <a:tblGrid>
                <a:gridCol w="5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0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32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MACROS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PROCEDURE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4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The corresponding machine code is written every time a macro is called in a program.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The Corresponding m/c code is written only once in memory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Program takes up more memory space.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Program takes up comparatively less memory space.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 transfer of program counter.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Transferring of program counter is required.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No overhead of using stack for transferring control.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Overhead of using stack for transferring control.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92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Execution is fast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Execution is comparatively slow.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6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Assembly time is more.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Assembly time is comparatively less.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456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More advantageous to the programs when repeated group of instruction is too short.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6858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More advantageous to the programs when repeated group of instructions is quite large.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of macro call by corresponding sequence of instructions is called as macro expansion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28600"/>
          <a:ext cx="8305800" cy="6260133"/>
        </p:xfrm>
        <a:graphic>
          <a:graphicData uri="http://schemas.openxmlformats.org/drawingml/2006/table">
            <a:tbl>
              <a:tblPr/>
              <a:tblGrid>
                <a:gridCol w="41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29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Macro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Incr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MEND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INCR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INCR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data DC       F’5’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END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6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1, Data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2,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    3, Data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data DC F ‘5’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428" marR="58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6019800" y="2438400"/>
            <a:ext cx="2286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6172200" y="4343400"/>
            <a:ext cx="762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19200" y="2895600"/>
            <a:ext cx="464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4114800"/>
            <a:ext cx="502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macro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Macro instructions arguments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A 1,data1</a:t>
            </a:r>
          </a:p>
          <a:p>
            <a:pPr lvl="4">
              <a:buNone/>
            </a:pPr>
            <a:r>
              <a:rPr lang="en-US" dirty="0"/>
              <a:t>A 2,data1</a:t>
            </a:r>
          </a:p>
          <a:p>
            <a:pPr lvl="4">
              <a:buNone/>
            </a:pPr>
            <a:r>
              <a:rPr lang="en-US" dirty="0"/>
              <a:t>A 3,data1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A 1,data2</a:t>
            </a:r>
          </a:p>
          <a:p>
            <a:pPr lvl="4">
              <a:buNone/>
            </a:pPr>
            <a:r>
              <a:rPr lang="en-US" dirty="0"/>
              <a:t>A 2,data2</a:t>
            </a:r>
          </a:p>
          <a:p>
            <a:pPr lvl="4">
              <a:buNone/>
            </a:pPr>
            <a:r>
              <a:rPr lang="en-US" dirty="0"/>
              <a:t>A 3,data2</a:t>
            </a:r>
          </a:p>
          <a:p>
            <a:pPr lvl="4">
              <a:buNone/>
            </a:pPr>
            <a:r>
              <a:rPr lang="en-US" dirty="0"/>
              <a:t>:</a:t>
            </a:r>
          </a:p>
          <a:p>
            <a:pPr lvl="4">
              <a:buNone/>
            </a:pPr>
            <a:r>
              <a:rPr lang="en-US" dirty="0"/>
              <a:t>Data1 DC F’5’</a:t>
            </a:r>
          </a:p>
          <a:p>
            <a:pPr lvl="4">
              <a:buNone/>
            </a:pPr>
            <a:r>
              <a:rPr lang="en-US" dirty="0"/>
              <a:t>Data2 DC F’6’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4137"/>
              </p:ext>
            </p:extLst>
          </p:nvPr>
        </p:nvGraphicFramePr>
        <p:xfrm>
          <a:off x="304800" y="0"/>
          <a:ext cx="8458200" cy="6019800"/>
        </p:xfrm>
        <a:graphic>
          <a:graphicData uri="http://schemas.openxmlformats.org/drawingml/2006/table">
            <a:tbl>
              <a:tblPr/>
              <a:tblGrid>
                <a:gridCol w="524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MACRO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&amp;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(Macro name with 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1,&amp;arg             one argument)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2,&amp;arg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3,&amp;arg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MEND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data1  (use of data1 as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                          operand)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INCR data 2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(use of data2 as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                          operand)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DC F’5’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DC F’6’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3,data1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1,data2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2,data2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 3,data2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DC F’5’</a:t>
                      </a: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DC F’6’</a:t>
                      </a:r>
                    </a:p>
                  </a:txBody>
                  <a:tcPr marL="67901" marR="67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5410200" y="182880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5410200" y="297180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2971800" y="2171700"/>
            <a:ext cx="2438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971800" y="3314700"/>
            <a:ext cx="2438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more than one arguments.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dirty="0"/>
              <a:t>A 1,data1</a:t>
            </a:r>
          </a:p>
          <a:p>
            <a:pPr lvl="2">
              <a:buNone/>
            </a:pPr>
            <a:r>
              <a:rPr lang="en-US" dirty="0"/>
              <a:t>A 2,data2</a:t>
            </a:r>
          </a:p>
          <a:p>
            <a:pPr lvl="2">
              <a:buNone/>
            </a:pPr>
            <a:r>
              <a:rPr lang="en-US" dirty="0"/>
              <a:t>A 3,data3</a:t>
            </a:r>
          </a:p>
          <a:p>
            <a:pPr lvl="2">
              <a:buNone/>
            </a:pPr>
            <a:r>
              <a:rPr lang="en-US" dirty="0"/>
              <a:t>:</a:t>
            </a:r>
          </a:p>
          <a:p>
            <a:pPr lvl="2">
              <a:buNone/>
            </a:pPr>
            <a:r>
              <a:rPr lang="en-US" dirty="0"/>
              <a:t>A 1,data3</a:t>
            </a:r>
          </a:p>
          <a:p>
            <a:pPr lvl="2">
              <a:buNone/>
            </a:pPr>
            <a:r>
              <a:rPr lang="en-US" dirty="0"/>
              <a:t>A 2,data2</a:t>
            </a:r>
          </a:p>
          <a:p>
            <a:pPr lvl="2">
              <a:buNone/>
            </a:pPr>
            <a:r>
              <a:rPr lang="en-US" dirty="0"/>
              <a:t>A 3,data1</a:t>
            </a:r>
          </a:p>
          <a:p>
            <a:pPr lvl="2">
              <a:buNone/>
            </a:pPr>
            <a:r>
              <a:rPr lang="en-US" dirty="0"/>
              <a:t>:</a:t>
            </a:r>
          </a:p>
          <a:p>
            <a:pPr lvl="2">
              <a:buNone/>
            </a:pPr>
            <a:r>
              <a:rPr lang="en-US" dirty="0"/>
              <a:t>data1 DC F’5’</a:t>
            </a:r>
          </a:p>
          <a:p>
            <a:pPr lvl="2">
              <a:buNone/>
            </a:pPr>
            <a:r>
              <a:rPr lang="en-US" dirty="0"/>
              <a:t>data2 DC F’6’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0"/>
          <a:ext cx="7848600" cy="6584413"/>
        </p:xfrm>
        <a:graphic>
          <a:graphicData uri="http://schemas.openxmlformats.org/drawingml/2006/table">
            <a:tbl>
              <a:tblPr/>
              <a:tblGrid>
                <a:gridCol w="433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Expanded source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MACRO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&amp; lab1 INCR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2, &amp;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&amp; lab 1 A          1, &amp;arg1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A          2, &amp;arg2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A          3, &amp;arg3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MEND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LOOP1    INCR data1, data2, data3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LOOP2    INCR data3, data2, data1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  DC        F ‘5’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     DC     F ‘6’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data3   DC        F ‘7’   </a:t>
                      </a: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53975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 1 A    1, data 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2, data 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3, data 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LOOP 2 A    1, data3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2, data2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A    3, data1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: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data1  DC F ‘5’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data2  DC F ‘6’ 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data3  DC F ‘7’ </a:t>
                      </a:r>
                    </a:p>
                  </a:txBody>
                  <a:tcPr marL="52703" marR="527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4876800" y="28194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4953000" y="4495800"/>
            <a:ext cx="762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962400" y="32004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3886200" y="45720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761</TotalTime>
  <Words>2338</Words>
  <Application>Microsoft Office PowerPoint</Application>
  <PresentationFormat>On-screen Show (4:3)</PresentationFormat>
  <Paragraphs>462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Book</vt:lpstr>
      <vt:lpstr>Times New Roman</vt:lpstr>
      <vt:lpstr>Wingdings 2</vt:lpstr>
      <vt:lpstr>Technic</vt:lpstr>
      <vt:lpstr>UNIT-II</vt:lpstr>
      <vt:lpstr>Macro and Macro processor</vt:lpstr>
      <vt:lpstr>PowerPoint Presentation</vt:lpstr>
      <vt:lpstr>Macro Expansion</vt:lpstr>
      <vt:lpstr>PowerPoint Presentation</vt:lpstr>
      <vt:lpstr>Features of macro facility</vt:lpstr>
      <vt:lpstr>PowerPoint Presentation</vt:lpstr>
      <vt:lpstr>Example: more than one arguments. </vt:lpstr>
      <vt:lpstr>PowerPoint Presentation</vt:lpstr>
      <vt:lpstr>Two ways of specifying arguments to a macro call</vt:lpstr>
      <vt:lpstr>PowerPoint Presentation</vt:lpstr>
      <vt:lpstr>Conditional macro expansion</vt:lpstr>
      <vt:lpstr>PowerPoint Presentation</vt:lpstr>
      <vt:lpstr>Macro-calls within macro</vt:lpstr>
      <vt:lpstr>Macro-calls within macro</vt:lpstr>
      <vt:lpstr>PowerPoint Presentation</vt:lpstr>
      <vt:lpstr>PowerPoint Presentation</vt:lpstr>
      <vt:lpstr>Implementation</vt:lpstr>
      <vt:lpstr>Two pass Macro Processor</vt:lpstr>
      <vt:lpstr>Specify the problem</vt:lpstr>
      <vt:lpstr>Specification of databases:-</vt:lpstr>
      <vt:lpstr>Specification of databases:-</vt:lpstr>
      <vt:lpstr>Specification of database format:-</vt:lpstr>
      <vt:lpstr>PowerPoint Presentation</vt:lpstr>
      <vt:lpstr>Macro Names Table (MNT): </vt:lpstr>
      <vt:lpstr>PowerPoint Presentation</vt:lpstr>
      <vt:lpstr>Argument List Array (ALA):</vt:lpstr>
      <vt:lpstr>During pass-I </vt:lpstr>
      <vt:lpstr>During Pass-II</vt:lpstr>
      <vt:lpstr>PowerPoint Presentation</vt:lpstr>
      <vt:lpstr>Algorithm</vt:lpstr>
      <vt:lpstr>PowerPoint Presentation</vt:lpstr>
      <vt:lpstr>Algorithm for Pass –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Shree</dc:creator>
  <cp:lastModifiedBy>Deepali Joshi</cp:lastModifiedBy>
  <cp:revision>116</cp:revision>
  <dcterms:created xsi:type="dcterms:W3CDTF">2011-07-28T03:41:14Z</dcterms:created>
  <dcterms:modified xsi:type="dcterms:W3CDTF">2020-09-07T04:32:33Z</dcterms:modified>
</cp:coreProperties>
</file>