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D3B0206-475E-4910-B981-2838CFB6602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767301-003E-461E-A89E-1CD5A973A9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66486"/>
            <a:ext cx="6624736" cy="1894362"/>
          </a:xfrm>
        </p:spPr>
        <p:txBody>
          <a:bodyPr>
            <a:normAutofit/>
          </a:bodyPr>
          <a:lstStyle/>
          <a:p>
            <a:r>
              <a:rPr lang="en-US" sz="2800" dirty="0"/>
              <a:t>Title</a:t>
            </a:r>
            <a:r>
              <a:rPr lang="en-US" sz="2000" dirty="0"/>
              <a:t>: </a:t>
            </a:r>
            <a:r>
              <a:rPr lang="en-US" sz="2000" i="1" dirty="0"/>
              <a:t>YouTube Comment </a:t>
            </a:r>
            <a:r>
              <a:rPr lang="en-US" sz="2000" i="1" dirty="0" smtClean="0"/>
              <a:t>Sentiment Analysis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348880"/>
            <a:ext cx="6480720" cy="3312368"/>
          </a:xfrm>
        </p:spPr>
        <p:txBody>
          <a:bodyPr>
            <a:normAutofit/>
          </a:bodyPr>
          <a:lstStyle/>
          <a:p>
            <a:r>
              <a:rPr lang="en-US" dirty="0"/>
              <a:t>Subtitle: </a:t>
            </a:r>
            <a:r>
              <a:rPr lang="en-US" i="1" dirty="0" smtClean="0"/>
              <a:t>Simplifying </a:t>
            </a:r>
            <a:r>
              <a:rPr lang="en-US" i="1" dirty="0"/>
              <a:t>Audience Feedback for Better </a:t>
            </a:r>
            <a:r>
              <a:rPr lang="en-US" i="1" dirty="0" smtClean="0"/>
              <a:t>	  Content Creation</a:t>
            </a:r>
          </a:p>
          <a:p>
            <a:endParaRPr lang="en-US" i="1" dirty="0"/>
          </a:p>
          <a:p>
            <a:r>
              <a:rPr lang="en-US" dirty="0" smtClean="0"/>
              <a:t>Submitted by: </a:t>
            </a:r>
            <a:r>
              <a:rPr lang="en-US" i="1" dirty="0" smtClean="0"/>
              <a:t>Adnan </a:t>
            </a:r>
            <a:r>
              <a:rPr lang="en-US" i="1" dirty="0" err="1" smtClean="0"/>
              <a:t>Saeed</a:t>
            </a:r>
            <a:r>
              <a:rPr lang="en-US" i="1" dirty="0" smtClean="0"/>
              <a:t> (F21-0558)</a:t>
            </a:r>
          </a:p>
          <a:p>
            <a:r>
              <a:rPr lang="en-US" i="1" dirty="0" smtClean="0"/>
              <a:t>	            </a:t>
            </a:r>
            <a:r>
              <a:rPr lang="en-US" i="1" dirty="0" err="1" smtClean="0"/>
              <a:t>Salahuddin</a:t>
            </a:r>
            <a:r>
              <a:rPr lang="en-US" i="1" dirty="0" smtClean="0"/>
              <a:t> </a:t>
            </a:r>
            <a:r>
              <a:rPr lang="en-US" i="1" dirty="0" err="1" smtClean="0"/>
              <a:t>Afridi</a:t>
            </a:r>
            <a:r>
              <a:rPr lang="en-US" i="1" dirty="0" smtClean="0"/>
              <a:t> (F21-0549)</a:t>
            </a:r>
          </a:p>
          <a:p>
            <a:endParaRPr lang="en-US" dirty="0"/>
          </a:p>
          <a:p>
            <a:pPr algn="r"/>
            <a:r>
              <a:rPr lang="en-US" dirty="0" smtClean="0"/>
              <a:t>Artificial Intelligence 7th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7467600" cy="4176464"/>
          </a:xfrm>
        </p:spPr>
        <p:txBody>
          <a:bodyPr>
            <a:normAutofit/>
          </a:bodyPr>
          <a:lstStyle/>
          <a:p>
            <a:r>
              <a:rPr lang="en-US" sz="1600" b="1" dirty="0"/>
              <a:t>What is YouTube Comment Sentiment Analysis?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YouTube comment sentiment analysis helps in understanding the feelings expressed by viewers in the comments section of videos.</a:t>
            </a:r>
          </a:p>
          <a:p>
            <a:pPr marL="0" indent="0">
              <a:buNone/>
            </a:pPr>
            <a:r>
              <a:rPr lang="en-US" sz="1600" dirty="0" smtClean="0"/>
              <a:t>It </a:t>
            </a:r>
            <a:r>
              <a:rPr lang="en-US" sz="1600" dirty="0"/>
              <a:t>uses Natural Language Processing (NLP) techniques to categorize comments into three categories: positive, neutral, or negative, making it easy to gauge the overall audience sentiment towards a video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Why Is It Important?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Influencers and content creators often receive a large number of comments on their videos, making it difficult to analyze them manually.</a:t>
            </a:r>
          </a:p>
          <a:p>
            <a:pPr marL="0" indent="0">
              <a:buNone/>
            </a:pPr>
            <a:r>
              <a:rPr lang="en-US" sz="1600" dirty="0"/>
              <a:t>Without sentiment analysis, valuable feedback might be overlooked, and content could miss the mark with viewers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882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554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Key </a:t>
            </a:r>
            <a:r>
              <a:rPr lang="en-US" sz="1600" b="1" dirty="0"/>
              <a:t>Features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Comment Collection</a:t>
            </a:r>
            <a:r>
              <a:rPr lang="en-US" sz="1600" dirty="0"/>
              <a:t>: Automatically fetches YouTube comments using YouTube API.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Data Cleaning</a:t>
            </a:r>
            <a:r>
              <a:rPr lang="en-US" sz="1600" dirty="0"/>
              <a:t>: Removes unnecessary characters like special symbols, links, and spam content.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Sentiment Analysis</a:t>
            </a:r>
            <a:r>
              <a:rPr lang="en-US" sz="1600" dirty="0"/>
              <a:t>: Uses machine learning models to classify the comments into positive, neutral, and negative categories.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Summary Generation</a:t>
            </a:r>
            <a:r>
              <a:rPr lang="en-US" sz="1600" dirty="0"/>
              <a:t>: Generates short summaries of overall sentiments using advanced Natural Language Processing (NLP) models.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Visual Insights</a:t>
            </a:r>
            <a:r>
              <a:rPr lang="en-US" sz="1600" dirty="0"/>
              <a:t>: Uses graphical representations like pie charts, word clouds, and bar graphs to visually present the results of </a:t>
            </a:r>
            <a:r>
              <a:rPr lang="en-US" sz="1600" dirty="0" smtClean="0"/>
              <a:t>sentiment analysis</a:t>
            </a:r>
            <a:r>
              <a:rPr lang="en-US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Web App Development</a:t>
            </a:r>
            <a:r>
              <a:rPr lang="en-US" sz="1600" dirty="0"/>
              <a:t>: Uses Streamlit to create a simple, interactive web app for users to enter YouTube video URLs and see the analysis results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41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Technologies </a:t>
            </a:r>
            <a:r>
              <a:rPr lang="en-US" sz="1600" b="1" dirty="0"/>
              <a:t>and Tools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Tools Used</a:t>
            </a:r>
            <a:r>
              <a:rPr lang="en-US" sz="1600" dirty="0"/>
              <a:t>: </a:t>
            </a:r>
            <a:r>
              <a:rPr lang="en-US" sz="1600" dirty="0" err="1" smtClean="0"/>
              <a:t>Kaggle</a:t>
            </a:r>
            <a:r>
              <a:rPr lang="en-US" sz="1600" dirty="0" smtClean="0"/>
              <a:t>, </a:t>
            </a:r>
            <a:r>
              <a:rPr lang="en-US" sz="1600" dirty="0" err="1" smtClean="0"/>
              <a:t>PyCharm</a:t>
            </a:r>
            <a:r>
              <a:rPr lang="en-US" sz="1600" dirty="0" smtClean="0"/>
              <a:t>, Streamlit, </a:t>
            </a:r>
            <a:r>
              <a:rPr lang="en-US" sz="1600" dirty="0"/>
              <a:t>and Google </a:t>
            </a:r>
            <a:r>
              <a:rPr lang="en-US" sz="1600" dirty="0" err="1" smtClean="0"/>
              <a:t>Colab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Libraries and Frameworks</a:t>
            </a:r>
            <a:r>
              <a:rPr lang="en-US" sz="1600" dirty="0"/>
              <a:t>: Transformers library for using pre-trained models like BERT, </a:t>
            </a:r>
            <a:r>
              <a:rPr lang="en-US" sz="1600" dirty="0" err="1"/>
              <a:t>WordCloud</a:t>
            </a:r>
            <a:r>
              <a:rPr lang="en-US" sz="1600" dirty="0"/>
              <a:t> for generating visualizations, </a:t>
            </a:r>
            <a:r>
              <a:rPr lang="en-US" sz="1600" dirty="0" err="1" smtClean="0"/>
              <a:t>Plotly</a:t>
            </a:r>
            <a:r>
              <a:rPr lang="en-US" sz="1600" dirty="0" smtClean="0"/>
              <a:t>, </a:t>
            </a:r>
            <a:r>
              <a:rPr lang="en-US" sz="1600" dirty="0"/>
              <a:t>and </a:t>
            </a:r>
            <a:r>
              <a:rPr lang="en-US" sz="1600" dirty="0" err="1" smtClean="0"/>
              <a:t>Scikit</a:t>
            </a:r>
            <a:r>
              <a:rPr lang="en-US" sz="1600" dirty="0" smtClean="0"/>
              <a:t>-learn.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GPU Usage</a:t>
            </a:r>
            <a:r>
              <a:rPr lang="en-US" sz="1600" dirty="0"/>
              <a:t>: </a:t>
            </a:r>
            <a:r>
              <a:rPr lang="en-US" sz="1600" dirty="0" smtClean="0"/>
              <a:t>GPU </a:t>
            </a:r>
            <a:r>
              <a:rPr lang="en-US" sz="1600" dirty="0"/>
              <a:t>is used to speed up model training and sentiment analysis processing. This helps in handling large datasets quickly and efficiently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99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System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Input YouTube </a:t>
            </a:r>
            <a:r>
              <a:rPr lang="en-US" sz="1600" b="1" dirty="0"/>
              <a:t>Video URL</a:t>
            </a:r>
            <a:r>
              <a:rPr lang="en-US" sz="1600" dirty="0"/>
              <a:t>: The user simply enters the link to the YouTube video they want to analyze.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Fetching Comments</a:t>
            </a:r>
            <a:r>
              <a:rPr lang="en-US" sz="1600" dirty="0"/>
              <a:t>: The system automatically retrieves all the comments associated with the video using YouTube’s API.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Cleaning the Data</a:t>
            </a:r>
            <a:r>
              <a:rPr lang="en-US" sz="1600" dirty="0"/>
              <a:t>: The system removes irrelevant data like links, special characters, and </a:t>
            </a:r>
            <a:r>
              <a:rPr lang="en-US" sz="1600" dirty="0" err="1"/>
              <a:t>emojis</a:t>
            </a:r>
            <a:r>
              <a:rPr lang="en-US" sz="1600" dirty="0"/>
              <a:t>, focusing only on the text of the comments.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Sentiment Analysis</a:t>
            </a:r>
            <a:r>
              <a:rPr lang="en-US" sz="1600" dirty="0"/>
              <a:t>: Each comment is analyzed using machine learning models to determine if it is positive, negative, or neutral.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Summarizing the Feedback</a:t>
            </a:r>
            <a:r>
              <a:rPr lang="en-US" sz="1600" dirty="0"/>
              <a:t>: The system creates short, understandable summaries of the sentiments expressed in the comments.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Visualization of Results</a:t>
            </a:r>
            <a:r>
              <a:rPr lang="en-US" sz="1600" dirty="0"/>
              <a:t>: The final results are displayed using graphs, including word clouds for common words, pie charts showing sentiment distribution, and bar graphs breaking down sentiments over time or by video section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43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pPr lvl="0"/>
            <a:r>
              <a:rPr lang="en-US" sz="2400" cap="none" dirty="0">
                <a:solidFill>
                  <a:srgbClr val="000000"/>
                </a:solidFill>
                <a:latin typeface="Times New Roman" pitchFamily="18" charset="0"/>
                <a:ea typeface="Cambria" pitchFamily="18" charset="0"/>
                <a:cs typeface="Times New Roman" pitchFamily="18" charset="0"/>
              </a:rPr>
              <a:t>FLOW </a:t>
            </a:r>
            <a:r>
              <a:rPr lang="en-US" sz="2400" cap="none" dirty="0" smtClean="0">
                <a:solidFill>
                  <a:srgbClr val="000000"/>
                </a:solidFill>
                <a:latin typeface="Times New Roman" pitchFamily="18" charset="0"/>
                <a:ea typeface="Cambria" pitchFamily="18" charset="0"/>
                <a:cs typeface="Times New Roman" pitchFamily="18" charset="0"/>
              </a:rPr>
              <a:t>CHART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092029" y="1402938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Click Sentiment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9394" y="2249393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Negative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91394" y="2249393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Neutral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05139" y="2249393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Positive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91394" y="3095848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Get Sentiment</a:t>
            </a:r>
            <a:endParaRPr lang="en-US" sz="1200" b="1" dirty="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05139" y="3841338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Click Summary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8449" y="3841338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Click Visualized</a:t>
            </a:r>
            <a:endParaRPr lang="en-US" sz="1100" dirty="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28449" y="4670648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Get </a:t>
            </a:r>
            <a:r>
              <a:rPr lang="en-US" sz="1200" b="1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Visualized</a:t>
            </a:r>
            <a:endParaRPr lang="en-US" sz="1200" b="1" dirty="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87901" y="5733256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Get Summary</a:t>
            </a:r>
            <a:endParaRPr lang="en-US" sz="1200" b="1" dirty="0">
              <a:effectLst/>
              <a:latin typeface="Cambria"/>
              <a:ea typeface="Cambria"/>
              <a:cs typeface="Cambri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78464" y="1886173"/>
            <a:ext cx="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78464" y="2732628"/>
            <a:ext cx="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33154" y="1886173"/>
            <a:ext cx="157480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209" y="1886173"/>
            <a:ext cx="144780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51209" y="2732628"/>
            <a:ext cx="140525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409" y="2732628"/>
            <a:ext cx="1438910" cy="31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92209" y="3596228"/>
            <a:ext cx="1498600" cy="18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39754" y="3579083"/>
            <a:ext cx="152400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52864" y="4306793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32264" y="4323938"/>
            <a:ext cx="838200" cy="34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942554" y="4323938"/>
            <a:ext cx="694055" cy="34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98374" y="4306793"/>
            <a:ext cx="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52864" y="5246593"/>
            <a:ext cx="1532255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13009" y="5271993"/>
            <a:ext cx="507365" cy="38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00009" y="5246593"/>
            <a:ext cx="261620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829774" y="4739228"/>
            <a:ext cx="905510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Negative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05824" y="4739228"/>
            <a:ext cx="905510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Neutral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553299" y="4739228"/>
            <a:ext cx="905510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Positive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92029" y="539973"/>
            <a:ext cx="137985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Cambria"/>
                <a:ea typeface="Cambria"/>
                <a:cs typeface="Cambria"/>
              </a:rPr>
              <a:t>Input URL</a:t>
            </a:r>
            <a:endParaRPr lang="en-US" sz="1100">
              <a:effectLst/>
              <a:latin typeface="Cambria"/>
              <a:ea typeface="Cambria"/>
              <a:cs typeface="Cambri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77829" y="1039718"/>
            <a:ext cx="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Challenges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Labeled Dataset Availability</a:t>
            </a:r>
            <a:r>
              <a:rPr lang="en-US" sz="1600" dirty="0"/>
              <a:t>: Collecting a sufficient number of labeled comments for training the sentiment analysis model can be challenging.</a:t>
            </a:r>
          </a:p>
          <a:p>
            <a:pPr marL="0" indent="0">
              <a:buNone/>
            </a:pPr>
            <a:r>
              <a:rPr lang="en-US" sz="1600" b="1" dirty="0"/>
              <a:t>Processing Time</a:t>
            </a:r>
            <a:r>
              <a:rPr lang="en-US" sz="1600" dirty="0"/>
              <a:t>: Large comment datasets take longer to process, even with GPU acceleration, making it crucial to optimize the system for speed.</a:t>
            </a:r>
          </a:p>
          <a:p>
            <a:pPr marL="0" indent="0">
              <a:buNone/>
            </a:pPr>
            <a:r>
              <a:rPr lang="en-US" sz="1600" b="1" dirty="0"/>
              <a:t>API Limitations</a:t>
            </a:r>
            <a:r>
              <a:rPr lang="en-US" sz="1600" dirty="0"/>
              <a:t>: YouTube API access can be rate-limited or restricted, potentially affecting real-time comment collection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Streamlit Backend: </a:t>
            </a:r>
            <a:r>
              <a:rPr lang="en-US" sz="1600" dirty="0" smtClean="0"/>
              <a:t>Frontend of Streamlit is use the JavaScript and backend is build on python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800" b="1" dirty="0"/>
              <a:t>Possibilities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GPU Availability</a:t>
            </a:r>
            <a:r>
              <a:rPr lang="en-US" sz="1600" dirty="0" smtClean="0"/>
              <a:t>: </a:t>
            </a:r>
            <a:r>
              <a:rPr lang="en-US" sz="1600" dirty="0"/>
              <a:t>Using more powerful GPUs can speed up the training and processing times, allowing for faster analysis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User-Friendly Web Application (Streamlit</a:t>
            </a:r>
            <a:r>
              <a:rPr lang="en-US" sz="1800" b="1" dirty="0" smtClean="0"/>
              <a:t>): </a:t>
            </a:r>
            <a:r>
              <a:rPr lang="en-US" sz="1600" dirty="0" smtClean="0"/>
              <a:t>Indeed </a:t>
            </a:r>
            <a:r>
              <a:rPr lang="en-US" sz="1600" dirty="0" err="1" smtClean="0"/>
              <a:t>streamlit</a:t>
            </a:r>
            <a:r>
              <a:rPr lang="en-US" sz="1600" dirty="0" smtClean="0"/>
              <a:t> is slow but user and developer can easily access and use it, without any hurdles.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384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50106"/>
          </a:xfrm>
        </p:spPr>
        <p:txBody>
          <a:bodyPr>
            <a:normAutofit/>
          </a:bodyPr>
          <a:lstStyle/>
          <a:p>
            <a:r>
              <a:rPr lang="en-US" sz="3200" dirty="0"/>
              <a:t>Future </a:t>
            </a:r>
            <a:r>
              <a:rPr lang="en-US" sz="3200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7467600" cy="56886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Switching </a:t>
            </a:r>
            <a:r>
              <a:rPr lang="en-US" sz="1600" b="1" dirty="0"/>
              <a:t>to Flutter</a:t>
            </a:r>
            <a:r>
              <a:rPr lang="en-US" sz="1600" dirty="0"/>
              <a:t>: The tool will be developed into a Flutter application, replacing Streamlit to reduce redundancy and improve performance across platforms.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Deep Learning Approach</a:t>
            </a:r>
            <a:r>
              <a:rPr lang="en-US" sz="1600" dirty="0"/>
              <a:t>: We plan to move from traditional machine learning models to deep learning models for more accurate </a:t>
            </a:r>
            <a:r>
              <a:rPr lang="en-US" sz="1600" dirty="0" smtClean="0"/>
              <a:t>sentiment.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Custom Model</a:t>
            </a:r>
            <a:r>
              <a:rPr lang="en-US" sz="1600" dirty="0"/>
              <a:t>: The current pre-trained transformer model will be replaced with a custom-trained deep learning </a:t>
            </a:r>
            <a:r>
              <a:rPr lang="en-US" sz="1600" dirty="0" smtClean="0"/>
              <a:t>model.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New </a:t>
            </a:r>
            <a:r>
              <a:rPr lang="en-US" sz="1600" b="1" dirty="0"/>
              <a:t>Features</a:t>
            </a:r>
            <a:r>
              <a:rPr lang="en-US" sz="16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Language Detection and Translation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Comment </a:t>
            </a:r>
            <a:r>
              <a:rPr lang="en-US" sz="1400" b="1" dirty="0" smtClean="0"/>
              <a:t>Clustering</a:t>
            </a:r>
          </a:p>
          <a:p>
            <a:pPr lvl="1">
              <a:lnSpc>
                <a:spcPct val="150000"/>
              </a:lnSpc>
            </a:pPr>
            <a:r>
              <a:rPr lang="en-US" sz="1400" b="1" dirty="0" smtClean="0"/>
              <a:t>Topic </a:t>
            </a:r>
            <a:r>
              <a:rPr lang="en-US" sz="1400" b="1" dirty="0"/>
              <a:t>Analysis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Influence Analysis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Sentiment by </a:t>
            </a:r>
            <a:r>
              <a:rPr lang="en-US" sz="1400" b="1" dirty="0" smtClean="0"/>
              <a:t>Time</a:t>
            </a:r>
            <a:endParaRPr lang="en-US" sz="1300" dirty="0" smtClean="0"/>
          </a:p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600" b="1" dirty="0"/>
              <a:t>Deployment</a:t>
            </a:r>
            <a:r>
              <a:rPr lang="en-US" sz="1600" dirty="0"/>
              <a:t>: Once all the improvements are made, the final version of the application will be deployed for public use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099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</TotalTime>
  <Words>719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Title: YouTube Comment Sentiment Analysis</vt:lpstr>
      <vt:lpstr>Introduction</vt:lpstr>
      <vt:lpstr>Objectives</vt:lpstr>
      <vt:lpstr>Literature Review</vt:lpstr>
      <vt:lpstr>How the System Works</vt:lpstr>
      <vt:lpstr>FLOW CHART</vt:lpstr>
      <vt:lpstr>Challenges and Possibilities</vt:lpstr>
      <vt:lpstr>Future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YouTube Comment Sentiment Analysis</dc:title>
  <dc:creator>Adnan Saeed</dc:creator>
  <cp:lastModifiedBy>Adnan Saeed</cp:lastModifiedBy>
  <cp:revision>7</cp:revision>
  <dcterms:created xsi:type="dcterms:W3CDTF">2025-01-13T15:44:34Z</dcterms:created>
  <dcterms:modified xsi:type="dcterms:W3CDTF">2025-01-13T17:38:24Z</dcterms:modified>
</cp:coreProperties>
</file>