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64" r:id="rId10"/>
    <p:sldId id="280" r:id="rId11"/>
    <p:sldId id="268" r:id="rId12"/>
    <p:sldId id="281" r:id="rId13"/>
    <p:sldId id="282" r:id="rId14"/>
    <p:sldId id="284" r:id="rId15"/>
    <p:sldId id="285" r:id="rId16"/>
    <p:sldId id="283" r:id="rId17"/>
    <p:sldId id="269" r:id="rId18"/>
    <p:sldId id="287" r:id="rId19"/>
    <p:sldId id="286" r:id="rId20"/>
    <p:sldId id="272" r:id="rId21"/>
    <p:sldId id="273" r:id="rId22"/>
    <p:sldId id="274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42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55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6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960"/>
            <a:ext cx="7772400" cy="3211543"/>
          </a:xfrm>
        </p:spPr>
        <p:txBody>
          <a:bodyPr/>
          <a:lstStyle/>
          <a:p>
            <a:pPr algn="ctr"/>
            <a:r>
              <a:rPr sz="5800" dirty="0"/>
              <a:t>Australian Rainfall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0090" y="5093110"/>
            <a:ext cx="2502310" cy="545690"/>
          </a:xfrm>
        </p:spPr>
        <p:txBody>
          <a:bodyPr>
            <a:normAutofit/>
          </a:bodyPr>
          <a:lstStyle/>
          <a:p>
            <a:r>
              <a:rPr sz="2400" dirty="0"/>
              <a:t>By Adnan Shaikh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6F75-F1A2-72FA-1CCE-0D4771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A5E6-CFE3-9A30-5032-CB7D413F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Handling Missing Values </a:t>
            </a:r>
            <a:r>
              <a:rPr lang="en-US" sz="2000" dirty="0"/>
              <a:t>– Filled missing values using mean, median, mode, or dropped them</a:t>
            </a:r>
          </a:p>
          <a:p>
            <a:pPr algn="just"/>
            <a:r>
              <a:rPr lang="en-US" sz="2000" b="1" dirty="0"/>
              <a:t>Encoding Categorical Data </a:t>
            </a:r>
            <a:r>
              <a:rPr lang="en-US" sz="2000" dirty="0"/>
              <a:t>– Used Label Encoding </a:t>
            </a:r>
            <a:r>
              <a:rPr lang="en-IN" sz="2000" dirty="0"/>
              <a:t>for categorical features.</a:t>
            </a:r>
            <a:endParaRPr lang="en-US" sz="2000" dirty="0"/>
          </a:p>
          <a:p>
            <a:pPr algn="just"/>
            <a:r>
              <a:rPr lang="en-US" sz="2000" b="1" dirty="0"/>
              <a:t>Feature Selection </a:t>
            </a:r>
            <a:r>
              <a:rPr lang="en-US" sz="2000" dirty="0"/>
              <a:t>– Selected key features using correlation &amp; Boruta method</a:t>
            </a:r>
          </a:p>
          <a:p>
            <a:pPr algn="just"/>
            <a:r>
              <a:rPr lang="en-US" sz="2000" b="1" dirty="0"/>
              <a:t>Handling Imbalanced Data </a:t>
            </a:r>
            <a:r>
              <a:rPr lang="en-US" sz="2000" dirty="0"/>
              <a:t>– Used SMOTE to balance </a:t>
            </a:r>
            <a:r>
              <a:rPr lang="en-IN" sz="2000" dirty="0"/>
              <a:t>Rain Tomorrow</a:t>
            </a:r>
            <a:r>
              <a:rPr lang="en-US" sz="2000" dirty="0"/>
              <a:t> </a:t>
            </a:r>
            <a:r>
              <a:rPr lang="en-IN" sz="2000" dirty="0"/>
              <a:t>classes</a:t>
            </a:r>
          </a:p>
          <a:p>
            <a:pPr algn="just"/>
            <a:r>
              <a:rPr lang="en-IN" sz="2000" b="1" dirty="0"/>
              <a:t>Multicollinearity Check Using </a:t>
            </a:r>
            <a:r>
              <a:rPr lang="en-IN" sz="2000" dirty="0"/>
              <a:t>Variance Inflation Factor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038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27586"/>
            <a:ext cx="6347713" cy="1202813"/>
          </a:xfrm>
        </p:spPr>
        <p:txBody>
          <a:bodyPr/>
          <a:lstStyle/>
          <a:p>
            <a:r>
              <a:rPr dirty="0"/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Random Forest</a:t>
            </a:r>
          </a:p>
          <a:p>
            <a:r>
              <a:rPr sz="2000" dirty="0"/>
              <a:t>XG</a:t>
            </a:r>
            <a:r>
              <a:rPr lang="en-IN" sz="2000" dirty="0"/>
              <a:t> </a:t>
            </a:r>
            <a:r>
              <a:rPr sz="2000" dirty="0"/>
              <a:t>Boost</a:t>
            </a:r>
          </a:p>
          <a:p>
            <a:r>
              <a:rPr sz="2000" dirty="0"/>
              <a:t>Gradient Boosting</a:t>
            </a:r>
          </a:p>
          <a:p>
            <a:r>
              <a:rPr lang="en-IN" sz="2000" dirty="0"/>
              <a:t>Ada Boost </a:t>
            </a:r>
          </a:p>
          <a:p>
            <a:r>
              <a:rPr lang="en-IN" sz="2000" dirty="0"/>
              <a:t>Logistic Regression </a:t>
            </a:r>
          </a:p>
          <a:p>
            <a:r>
              <a:rPr lang="en-IN" sz="2000" dirty="0"/>
              <a:t>KNN</a:t>
            </a:r>
          </a:p>
          <a:p>
            <a:r>
              <a:rPr lang="en-IN" sz="2000" dirty="0"/>
              <a:t>Decision Tree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830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1EB1-DFB0-4D46-85DE-0DE8C205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lang="en-IN" dirty="0"/>
              <a:t>Model Selection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8A7E-D9EE-4056-8C95-FE1351BB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We Build 7 algorithm machine learning model </a:t>
            </a:r>
          </a:p>
          <a:p>
            <a:pPr algn="just"/>
            <a:r>
              <a:rPr lang="en-US" sz="2000" dirty="0"/>
              <a:t>Split dataset into 75% training &amp; 25% testing.</a:t>
            </a:r>
          </a:p>
          <a:p>
            <a:pPr algn="just"/>
            <a:r>
              <a:rPr lang="en-US" sz="2000" dirty="0"/>
              <a:t>Evaluated models using Accuracy, Precision, Recall, F1-score</a:t>
            </a:r>
          </a:p>
          <a:p>
            <a:pPr algn="just"/>
            <a:r>
              <a:rPr lang="en-US" sz="2000" b="1" dirty="0"/>
              <a:t>Random Forest performed best</a:t>
            </a:r>
            <a:r>
              <a:rPr lang="en-US" sz="2000" dirty="0"/>
              <a:t> with the highest accuracy and F1-score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1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7652-66EE-9DCD-51D7-6AB119F6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lang="en-IN" sz="3600" dirty="0"/>
              <a:t>Model Evaluation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9759BA-BDBD-3AED-139A-69BAB0CBA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01607"/>
              </p:ext>
            </p:extLst>
          </p:nvPr>
        </p:nvGraphicFramePr>
        <p:xfrm>
          <a:off x="609600" y="2160588"/>
          <a:ext cx="6348410" cy="3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82">
                  <a:extLst>
                    <a:ext uri="{9D8B030D-6E8A-4147-A177-3AD203B41FA5}">
                      <a16:colId xmlns:a16="http://schemas.microsoft.com/office/drawing/2014/main" val="479445031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3514973872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3011982693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1524750951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3081618795"/>
                    </a:ext>
                  </a:extLst>
                </a:gridCol>
              </a:tblGrid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66519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Logistic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87717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Decision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21674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65518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02111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91529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63387"/>
                  </a:ext>
                </a:extLst>
              </a:tr>
              <a:tr h="465257">
                <a:tc>
                  <a:txBody>
                    <a:bodyPr/>
                    <a:lstStyle/>
                    <a:p>
                      <a:r>
                        <a:rPr lang="en-IN" dirty="0"/>
                        <a:t>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9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DBDE-D01C-E8C8-863F-FF376C13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8"/>
            <a:ext cx="6347713" cy="1113762"/>
          </a:xfrm>
        </p:spPr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B0A6-1604-B207-9694-1E118F3B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/>
              <a:t>Hyperparameter Tuning: </a:t>
            </a:r>
            <a:r>
              <a:rPr lang="en-US" sz="2000" dirty="0"/>
              <a:t>Optimizing model parameters to enhance performance, but it may not always lead to improvement.</a:t>
            </a:r>
          </a:p>
          <a:p>
            <a:pPr algn="just"/>
            <a:r>
              <a:rPr lang="en-IN" sz="2000" b="1" dirty="0"/>
              <a:t>Techniques Used:</a:t>
            </a:r>
            <a:r>
              <a:rPr lang="en-US" sz="2000" b="1" dirty="0"/>
              <a:t> </a:t>
            </a:r>
            <a:r>
              <a:rPr lang="en-IN" sz="2000" dirty="0"/>
              <a:t>Grid Search</a:t>
            </a:r>
            <a:endParaRPr lang="en-US" sz="2000" dirty="0"/>
          </a:p>
          <a:p>
            <a:pPr algn="just"/>
            <a:r>
              <a:rPr lang="en-IN" sz="2000" b="1" dirty="0"/>
              <a:t>Findings in Our Project</a:t>
            </a:r>
            <a:r>
              <a:rPr lang="en-IN" sz="2000" dirty="0"/>
              <a:t>:</a:t>
            </a:r>
            <a:r>
              <a:rPr lang="en-US" sz="2000" dirty="0"/>
              <a:t> After tuning, the performance decreased instead of improving.</a:t>
            </a:r>
          </a:p>
          <a:p>
            <a:pPr algn="just"/>
            <a:r>
              <a:rPr lang="en-IN" sz="2000" b="1" dirty="0"/>
              <a:t>Final Decision</a:t>
            </a:r>
            <a:r>
              <a:rPr lang="en-IN" sz="2000" dirty="0"/>
              <a:t>: </a:t>
            </a:r>
            <a:r>
              <a:rPr lang="en-US" sz="2000" dirty="0"/>
              <a:t>We retained the </a:t>
            </a:r>
            <a:r>
              <a:rPr lang="en-US" sz="2000" b="1" dirty="0"/>
              <a:t>default parameters</a:t>
            </a:r>
            <a:r>
              <a:rPr lang="en-US" sz="2000" dirty="0"/>
              <a:t>, as they provided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8214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44E6-3684-4686-974F-6ECAEFF5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81" y="2288123"/>
            <a:ext cx="2880855" cy="8990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3DE1-EF1C-BFB0-F04C-D9BC07CC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142271"/>
            <a:ext cx="6347714" cy="899090"/>
          </a:xfrm>
        </p:spPr>
        <p:txBody>
          <a:bodyPr>
            <a:normAutofit/>
          </a:bodyPr>
          <a:lstStyle/>
          <a:p>
            <a:r>
              <a:rPr lang="en-IN" sz="2000" dirty="0"/>
              <a:t>All the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601F-56D9-2385-B4EF-C6BA082A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549376"/>
            <a:ext cx="7610167" cy="40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4B2-92EE-237B-076D-1DAC57D1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lang="en-IN" dirty="0"/>
              <a:t>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2821-A041-4556-CFB3-68AB6991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/>
              <a:t>Best Performing Model – Random Forest</a:t>
            </a:r>
          </a:p>
          <a:p>
            <a:pPr algn="just"/>
            <a:r>
              <a:rPr lang="en-US" sz="2000" dirty="0"/>
              <a:t>Achieved the highest </a:t>
            </a:r>
            <a:r>
              <a:rPr lang="en-US" sz="2000" b="1" dirty="0"/>
              <a:t>accuracy 89%</a:t>
            </a:r>
            <a:r>
              <a:rPr lang="en-US" sz="2000" dirty="0"/>
              <a:t> &amp; </a:t>
            </a:r>
            <a:r>
              <a:rPr lang="en-US" sz="2000" b="1" dirty="0"/>
              <a:t>F1-score 89% </a:t>
            </a:r>
            <a:r>
              <a:rPr lang="en-US" sz="2000" dirty="0"/>
              <a:t>in this project.</a:t>
            </a:r>
          </a:p>
          <a:p>
            <a:pPr algn="just"/>
            <a:r>
              <a:rPr lang="en-US" sz="2000" dirty="0"/>
              <a:t>Reduces overfitting by combining multiple decision trees.</a:t>
            </a:r>
          </a:p>
          <a:p>
            <a:pPr algn="just"/>
            <a:r>
              <a:rPr lang="en-US" sz="2000" dirty="0"/>
              <a:t>Works well with non-linear relationships &amp; large datasets.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544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/>
              <a:t>Programming Language:</a:t>
            </a:r>
            <a:r>
              <a:rPr lang="en-IN" sz="2000" dirty="0"/>
              <a:t> Python</a:t>
            </a:r>
          </a:p>
          <a:p>
            <a:pPr algn="just"/>
            <a:r>
              <a:rPr lang="en-US" sz="2000" b="1" dirty="0"/>
              <a:t>Libraries Used:</a:t>
            </a:r>
            <a:r>
              <a:rPr lang="en-US" sz="2000" dirty="0"/>
              <a:t> Pandas, NumPy, Matplotlib, Seaborn, Scikit-Learn</a:t>
            </a:r>
            <a:endParaRPr lang="en-IN" sz="2000" dirty="0"/>
          </a:p>
          <a:p>
            <a:pPr algn="just"/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Environment: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r>
              <a:rPr lang="en-IN" sz="2000" b="0" i="0" dirty="0" err="1">
                <a:solidFill>
                  <a:srgbClr val="F8FAFF"/>
                </a:solidFill>
                <a:effectLst/>
                <a:latin typeface="Inter"/>
              </a:rPr>
              <a:t>Jupyter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 Notebook</a:t>
            </a:r>
          </a:p>
          <a:p>
            <a:pPr algn="just"/>
            <a:r>
              <a:rPr lang="en-IN" sz="2000" b="1" dirty="0"/>
              <a:t>Data Sources : Kaggle 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22ED-9C65-C8DD-6CBF-2CDAE22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CA1F-EF15-CCB5-60A0-02C9F09C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8FAFF"/>
                </a:solidFill>
                <a:latin typeface="Inter"/>
              </a:rPr>
              <a:t>C</a:t>
            </a: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hallenges</a:t>
            </a:r>
            <a:r>
              <a:rPr lang="en-IN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D811-6D1D-B21E-7F8F-9F815215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2737247"/>
            <a:ext cx="3090672" cy="2921873"/>
          </a:xfrm>
        </p:spPr>
        <p:txBody>
          <a:bodyPr/>
          <a:lstStyle/>
          <a:p>
            <a:r>
              <a:rPr lang="en-US" sz="1800" b="1" dirty="0"/>
              <a:t>Handling Missing Values: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Feature Selection: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1800" b="1" dirty="0"/>
              <a:t>Hyperparameter Tuning:</a:t>
            </a:r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692E-DFF7-90C8-5821-E39191E1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03F35-BB50-7919-35F6-CE9BBFBBF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Used mean, median for numerical and mode for categorical </a:t>
            </a:r>
          </a:p>
          <a:p>
            <a:r>
              <a:rPr lang="en-IN" dirty="0"/>
              <a:t>Used Boruta and correlation method </a:t>
            </a:r>
          </a:p>
          <a:p>
            <a:r>
              <a:rPr lang="en-US" sz="1800" dirty="0"/>
              <a:t>Finding the best parameters for Random Forest took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1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9890-AE92-6608-1205-70CF8D33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1574800"/>
            <a:ext cx="3190240" cy="1148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82A54-46BD-17F1-068C-E6344F5A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998720"/>
            <a:ext cx="6347714" cy="1042642"/>
          </a:xfrm>
        </p:spPr>
        <p:txBody>
          <a:bodyPr>
            <a:normAutofit/>
          </a:bodyPr>
          <a:lstStyle/>
          <a:p>
            <a:r>
              <a:rPr lang="en-US" sz="2000" b="1" dirty="0"/>
              <a:t>Class Imbalance:</a:t>
            </a:r>
            <a:r>
              <a:rPr lang="en-US" sz="2000" dirty="0"/>
              <a:t> Rain Tomorrow (Yes/No) was imbalanced, affecting model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A8AB1-90B5-2F8B-E057-ED9E5571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1" y="238760"/>
            <a:ext cx="6675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Content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61652"/>
            <a:ext cx="6347714" cy="4670322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Introduction</a:t>
            </a:r>
          </a:p>
          <a:p>
            <a:r>
              <a:rPr dirty="0"/>
              <a:t>Problem Statement &amp; Aim</a:t>
            </a:r>
          </a:p>
          <a:p>
            <a:r>
              <a:rPr dirty="0"/>
              <a:t>Objective</a:t>
            </a:r>
            <a:endParaRPr lang="en-IN" dirty="0"/>
          </a:p>
          <a:p>
            <a:r>
              <a:rPr lang="en-IN" dirty="0"/>
              <a:t>Dataset Overview</a:t>
            </a:r>
            <a:endParaRPr dirty="0"/>
          </a:p>
          <a:p>
            <a:r>
              <a:rPr dirty="0"/>
              <a:t>Methodology</a:t>
            </a:r>
          </a:p>
          <a:p>
            <a:r>
              <a:rPr lang="en-IN" dirty="0"/>
              <a:t>Exploratory Data Analysis</a:t>
            </a:r>
            <a:endParaRPr dirty="0"/>
          </a:p>
          <a:p>
            <a:r>
              <a:rPr lang="en-IN" dirty="0"/>
              <a:t>Data Preprocessing &amp; Cleaning</a:t>
            </a:r>
            <a:endParaRPr dirty="0"/>
          </a:p>
          <a:p>
            <a:r>
              <a:rPr lang="en-IN" dirty="0"/>
              <a:t>Model Selection &amp; Training</a:t>
            </a:r>
          </a:p>
          <a:p>
            <a:r>
              <a:rPr lang="en-IN" sz="1800" dirty="0"/>
              <a:t>Model Evaluation</a:t>
            </a:r>
            <a:endParaRPr dirty="0"/>
          </a:p>
          <a:p>
            <a:r>
              <a:rPr dirty="0"/>
              <a:t>Algorithms &amp; Tools Used</a:t>
            </a:r>
          </a:p>
          <a:p>
            <a:r>
              <a:rPr dirty="0"/>
              <a:t>Challenges</a:t>
            </a:r>
          </a:p>
          <a:p>
            <a:r>
              <a:rPr dirty="0"/>
              <a:t>Advantages &amp; Disadvantages</a:t>
            </a:r>
          </a:p>
          <a:p>
            <a:r>
              <a:rPr dirty="0"/>
              <a:t>Applications </a:t>
            </a:r>
          </a:p>
          <a:p>
            <a:r>
              <a:rPr dirty="0"/>
              <a:t>Conclusion &amp; Future Scope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High Accuracy: Random Forest achieved </a:t>
            </a:r>
            <a:r>
              <a:rPr lang="en-US" sz="2000" b="1" dirty="0"/>
              <a:t>89% accuracy</a:t>
            </a:r>
            <a:r>
              <a:rPr lang="en-US" sz="2000" dirty="0"/>
              <a:t>.</a:t>
            </a:r>
          </a:p>
          <a:p>
            <a:pPr algn="just"/>
            <a:r>
              <a:rPr sz="2000" dirty="0"/>
              <a:t>Can be scaled for real-time predictions</a:t>
            </a:r>
            <a:endParaRPr lang="en-IN" sz="2000" dirty="0"/>
          </a:p>
          <a:p>
            <a:pPr algn="just"/>
            <a:r>
              <a:rPr lang="en-US" sz="2000" dirty="0"/>
              <a:t>Handles Missing Data: Works well even with missing values</a:t>
            </a:r>
            <a:endParaRPr lang="en-IN" sz="2000" dirty="0"/>
          </a:p>
          <a:p>
            <a:pPr algn="just"/>
            <a:r>
              <a:rPr lang="en-US" sz="2000" dirty="0"/>
              <a:t>Feature Importance: Helps identify important factors affecting rainfall.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Hyperparameter Tuning</a:t>
            </a:r>
            <a:r>
              <a:rPr lang="en-US" sz="2000" dirty="0"/>
              <a:t>: Finding the best parameters was time-consuming.</a:t>
            </a:r>
            <a:endParaRPr sz="2000" dirty="0"/>
          </a:p>
          <a:p>
            <a:pPr algn="just"/>
            <a:r>
              <a:rPr lang="en-US" sz="2000" b="1" dirty="0"/>
              <a:t>Computationally Expensive: </a:t>
            </a:r>
            <a:r>
              <a:rPr lang="en-US" sz="2000" dirty="0"/>
              <a:t>Takes more time &amp; memory than simple models</a:t>
            </a:r>
          </a:p>
          <a:p>
            <a:pPr algn="just"/>
            <a:r>
              <a:rPr lang="en-US" sz="2000" b="1" dirty="0"/>
              <a:t>Imbalanced Data</a:t>
            </a:r>
            <a:r>
              <a:rPr lang="en-US" sz="2000" dirty="0"/>
              <a:t>: Required extra steps like SMOTE to handle imbalance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16637"/>
            <a:ext cx="6347713" cy="1113762"/>
          </a:xfrm>
        </p:spPr>
        <p:txBody>
          <a:bodyPr/>
          <a:lstStyle/>
          <a:p>
            <a:r>
              <a:rPr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Weather Forecasting Services</a:t>
            </a:r>
          </a:p>
          <a:p>
            <a:r>
              <a:rPr sz="2000" dirty="0"/>
              <a:t>Agriculture Planning</a:t>
            </a:r>
          </a:p>
          <a:p>
            <a:r>
              <a:rPr sz="2000" dirty="0"/>
              <a:t>Water Resource Management</a:t>
            </a:r>
          </a:p>
          <a:p>
            <a:r>
              <a:rPr sz="2000" dirty="0"/>
              <a:t>Disaster Risk Management</a:t>
            </a:r>
            <a:endParaRPr lang="en-IN" sz="2000" dirty="0"/>
          </a:p>
          <a:p>
            <a:r>
              <a:rPr lang="en-IN" sz="2000" dirty="0"/>
              <a:t>Urban Planning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Developed an ML model to predict rainfall using weather data.</a:t>
            </a:r>
          </a:p>
          <a:p>
            <a:pPr algn="just"/>
            <a:r>
              <a:rPr lang="en-US" sz="2000" b="1" dirty="0"/>
              <a:t>Random Forest performed best</a:t>
            </a:r>
            <a:r>
              <a:rPr lang="en-US" sz="2000" dirty="0"/>
              <a:t> with high accuracy.</a:t>
            </a:r>
          </a:p>
          <a:p>
            <a:pPr algn="just"/>
            <a:r>
              <a:rPr lang="en-US" sz="2000" dirty="0"/>
              <a:t>Data preprocessing &amp; feature selection improved model </a:t>
            </a:r>
            <a:r>
              <a:rPr lang="en-US" sz="2000"/>
              <a:t>performance.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dirty="0"/>
              <a:t>Value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Improves Decision-Making:</a:t>
            </a:r>
            <a:r>
              <a:rPr lang="en-US" sz="2000" dirty="0"/>
              <a:t> Helps farmers, city planners, and disaster management teams.</a:t>
            </a:r>
          </a:p>
          <a:p>
            <a:pPr algn="just"/>
            <a:r>
              <a:rPr lang="en-US" sz="2000" b="1" dirty="0"/>
              <a:t>Enhances Climate Resilience:</a:t>
            </a:r>
            <a:r>
              <a:rPr lang="en-US" sz="2000" dirty="0"/>
              <a:t> Assists in preparing for extreme weather events.</a:t>
            </a:r>
          </a:p>
          <a:p>
            <a:pPr algn="just"/>
            <a:r>
              <a:rPr lang="en-US" sz="2000" b="1" dirty="0"/>
              <a:t>Optimizes Resources:</a:t>
            </a:r>
            <a:r>
              <a:rPr lang="en-US" sz="2000" dirty="0"/>
              <a:t> Supports better water management and urban infrastructure.</a:t>
            </a:r>
            <a:endParaRPr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94734"/>
            <a:ext cx="6347713" cy="1035665"/>
          </a:xfrm>
        </p:spPr>
        <p:txBody>
          <a:bodyPr/>
          <a:lstStyle/>
          <a:p>
            <a:r>
              <a:rPr dirty="0"/>
              <a:t>Learnings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Deep Learning Models:</a:t>
            </a:r>
            <a:r>
              <a:rPr lang="en-US" sz="2000" dirty="0"/>
              <a:t> Improve accuracy using LSTMs &amp; CNNs for weather pattern recognition.</a:t>
            </a:r>
          </a:p>
          <a:p>
            <a:pPr algn="just"/>
            <a:r>
              <a:rPr lang="en-US" sz="2000" b="1" dirty="0"/>
              <a:t>Integration with Real-Time Data:</a:t>
            </a:r>
            <a:r>
              <a:rPr lang="en-US" sz="2000" dirty="0"/>
              <a:t> Connect with IoT sensors &amp; satellite data for live weather updates.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1"/>
            <a:ext cx="6347713" cy="1015998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Rainfall prediction is crucial for agriculture, transportation, and disaster management.</a:t>
            </a:r>
          </a:p>
          <a:p>
            <a:pPr algn="just"/>
            <a:r>
              <a:rPr lang="en-US" sz="2000" dirty="0"/>
              <a:t>This project utilizes machine learning algorithms to analyze historical weather data from the Kaggle </a:t>
            </a:r>
          </a:p>
          <a:p>
            <a:pPr algn="just"/>
            <a:r>
              <a:rPr lang="en-US" sz="2000" dirty="0"/>
              <a:t>Predict whether it will rain the next day. By applying EDA, feature engineering, and model evaluation, we aim to build an accurate predictive model to assist in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Accurate rainfall prediction is crucial for agriculture, disaster management, and resource planning. By leveraging machine learning, we aim to build a reliable predictive model to assist in decision-making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47252"/>
            <a:ext cx="6347713" cy="1183148"/>
          </a:xfrm>
        </p:spPr>
        <p:txBody>
          <a:bodyPr/>
          <a:lstStyle/>
          <a:p>
            <a:r>
              <a:rPr dirty="0"/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000" dirty="0"/>
              <a:t>To develop a machine learning model that predicts rainfall probability using weather parameters, aiding climate adaptation and disaster preparedness.</a:t>
            </a:r>
            <a:endParaRPr lang="en-IN" sz="2000" dirty="0"/>
          </a:p>
          <a:p>
            <a:pPr algn="just"/>
            <a:r>
              <a:rPr lang="en-US" sz="2000" dirty="0"/>
              <a:t>Predicting whether it will rain tomorrow based on historical weather data using machine learning techniques.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Analyze historical weather data to identify key factors influencing rainfall.</a:t>
            </a:r>
          </a:p>
          <a:p>
            <a:pPr algn="just"/>
            <a:r>
              <a:rPr lang="en-US" sz="2000" dirty="0"/>
              <a:t>Perform data preprocessing – handling missing values, outliers, and feature engineering.</a:t>
            </a:r>
          </a:p>
          <a:p>
            <a:pPr algn="just"/>
            <a:r>
              <a:rPr lang="en-US" sz="2000" dirty="0"/>
              <a:t>Apply different machine learning models and evaluate their performance.</a:t>
            </a:r>
          </a:p>
          <a:p>
            <a:pPr algn="just"/>
            <a:r>
              <a:rPr lang="en-US" sz="2000" dirty="0"/>
              <a:t>Optimize the best-performing model using hyperparameter tuning.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9618-8FF9-38C4-798E-C1058690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7"/>
            <a:ext cx="6347713" cy="1113763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B5BA-9EC8-A68D-0764-B7D4BC71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Target Variable:</a:t>
            </a:r>
          </a:p>
          <a:p>
            <a:pPr marL="0" indent="0" algn="just">
              <a:buNone/>
            </a:pPr>
            <a:r>
              <a:rPr lang="en-IN" sz="2000" dirty="0"/>
              <a:t>Rain Tomorrow: </a:t>
            </a:r>
            <a:r>
              <a:rPr lang="en-US" sz="2000" dirty="0"/>
              <a:t>Predicts if it will rain tomorrow </a:t>
            </a:r>
            <a:endParaRPr lang="en-IN" sz="2000" dirty="0"/>
          </a:p>
          <a:p>
            <a:pPr algn="just"/>
            <a:r>
              <a:rPr lang="en-IN" sz="2000" dirty="0"/>
              <a:t>Feature Variables:</a:t>
            </a:r>
          </a:p>
          <a:p>
            <a:pPr marL="457200" indent="-457200" algn="just">
              <a:buAutoNum type="arabicPeriod"/>
            </a:pPr>
            <a:r>
              <a:rPr lang="en-IN" sz="2000" dirty="0"/>
              <a:t>Date &amp; Location</a:t>
            </a:r>
          </a:p>
          <a:p>
            <a:pPr marL="457200" indent="-457200" algn="just">
              <a:buAutoNum type="arabicPeriod"/>
            </a:pPr>
            <a:r>
              <a:rPr lang="en-IN" sz="2000" dirty="0"/>
              <a:t>Temperature </a:t>
            </a:r>
          </a:p>
          <a:p>
            <a:pPr marL="457200" indent="-457200" algn="just">
              <a:buAutoNum type="arabicPeriod"/>
            </a:pPr>
            <a:r>
              <a:rPr lang="en-IN" sz="2000" dirty="0"/>
              <a:t>Humidity &amp; Pressure</a:t>
            </a:r>
          </a:p>
          <a:p>
            <a:pPr marL="457200" indent="-457200" algn="just">
              <a:buAutoNum type="arabicPeriod"/>
            </a:pPr>
            <a:r>
              <a:rPr lang="en-IN" sz="2000" dirty="0"/>
              <a:t>Wind</a:t>
            </a:r>
          </a:p>
          <a:p>
            <a:pPr marL="457200" indent="-457200" algn="just">
              <a:buAutoNum type="arabicPeriod"/>
            </a:pPr>
            <a:r>
              <a:rPr lang="en-IN" sz="2000" dirty="0"/>
              <a:t>Rain &amp; Clouds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52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04568"/>
            <a:ext cx="6347713" cy="1025832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Data Collection</a:t>
            </a:r>
            <a:r>
              <a:rPr lang="en-IN" sz="2000" dirty="0"/>
              <a:t> </a:t>
            </a:r>
          </a:p>
          <a:p>
            <a:r>
              <a:rPr lang="en-IN" sz="2000" dirty="0"/>
              <a:t>Exploratory Data Analysis</a:t>
            </a:r>
          </a:p>
          <a:p>
            <a:r>
              <a:rPr sz="2000" dirty="0"/>
              <a:t>Data Cleaning &amp; Preprocessing</a:t>
            </a:r>
          </a:p>
          <a:p>
            <a:r>
              <a:rPr lang="en-IN" sz="2000" dirty="0"/>
              <a:t>Model Selection &amp; Training</a:t>
            </a:r>
          </a:p>
          <a:p>
            <a:r>
              <a:rPr lang="en-IN" sz="2000" dirty="0"/>
              <a:t>Model Evaluation</a:t>
            </a:r>
          </a:p>
          <a:p>
            <a:r>
              <a:rPr lang="en-IN" sz="2000" dirty="0"/>
              <a:t>Hyperparameter Tuning</a:t>
            </a:r>
          </a:p>
          <a:p>
            <a:r>
              <a:rPr lang="en-IN" sz="2000" dirty="0"/>
              <a:t>Conclusion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94080"/>
            <a:ext cx="6347713" cy="1036320"/>
          </a:xfrm>
        </p:spPr>
        <p:txBody>
          <a:bodyPr/>
          <a:lstStyle/>
          <a:p>
            <a:r>
              <a:rPr dirty="0"/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histogram shows the distribution of rainy days across different locations, highlighting regional variations in rainfall frequency.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E3BF-31EF-8E14-1EA7-BB9B7D13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799840"/>
            <a:ext cx="6837680" cy="2614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852</Words>
  <Application>Microsoft Office PowerPoint</Application>
  <PresentationFormat>On-screen Show (4:3)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Inter</vt:lpstr>
      <vt:lpstr>Trebuchet MS</vt:lpstr>
      <vt:lpstr>Wingdings 3</vt:lpstr>
      <vt:lpstr>Facet</vt:lpstr>
      <vt:lpstr>Australian Rainfall Prediction Using Machine Learning</vt:lpstr>
      <vt:lpstr>Table Content</vt:lpstr>
      <vt:lpstr>Introduction</vt:lpstr>
      <vt:lpstr>Problem Statement</vt:lpstr>
      <vt:lpstr>Aim of the Project</vt:lpstr>
      <vt:lpstr>Objective</vt:lpstr>
      <vt:lpstr>Dataset Overview</vt:lpstr>
      <vt:lpstr>Methodology</vt:lpstr>
      <vt:lpstr>Exploratory Data Analysis </vt:lpstr>
      <vt:lpstr>Data Preprocessing &amp; Cleaning</vt:lpstr>
      <vt:lpstr>Algorithms Used</vt:lpstr>
      <vt:lpstr>Model Selection &amp; Training</vt:lpstr>
      <vt:lpstr>Model Evaluation</vt:lpstr>
      <vt:lpstr>Hyperparameter Tuning</vt:lpstr>
      <vt:lpstr>PowerPoint Presentation</vt:lpstr>
      <vt:lpstr>Best Performing Model</vt:lpstr>
      <vt:lpstr>Tools &amp; Technologies</vt:lpstr>
      <vt:lpstr>Challenges Faced </vt:lpstr>
      <vt:lpstr>PowerPoint Presentation</vt:lpstr>
      <vt:lpstr>Advantages</vt:lpstr>
      <vt:lpstr>Disadvantages</vt:lpstr>
      <vt:lpstr>Applications</vt:lpstr>
      <vt:lpstr>Conclusion </vt:lpstr>
      <vt:lpstr>Value Addition</vt:lpstr>
      <vt:lpstr>Learnings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Adnan Shaikh</dc:creator>
  <cp:keywords/>
  <dc:description>generated using python-pptx</dc:description>
  <cp:lastModifiedBy>Adnan Shaikh</cp:lastModifiedBy>
  <cp:revision>19</cp:revision>
  <dcterms:created xsi:type="dcterms:W3CDTF">2013-01-27T09:14:16Z</dcterms:created>
  <dcterms:modified xsi:type="dcterms:W3CDTF">2025-02-28T05:24:16Z</dcterms:modified>
  <cp:category/>
</cp:coreProperties>
</file>