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Oswald" panose="020B0604020202020204" charset="0"/>
      <p:regular r:id="rId24"/>
      <p:bold r:id="rId25"/>
    </p:embeddedFont>
    <p:embeddedFont>
      <p:font typeface="Playfair Displ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bca10350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bca10350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bca10350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bca10350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bca10350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bca10350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bca1035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bca10350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bca103502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bca10350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bca103502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bca10350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bca103502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bca10350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bca103502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bca10350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bca10350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bca10350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bca10350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bca10350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bca10350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9bca1035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bca10350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bca10350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bca103502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bca10350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bca10350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9bca10350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bca10350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bca10350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bca10350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bca10350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Font typeface="Montserrat"/>
              <a:buNone/>
              <a:defRPr sz="14000">
                <a:latin typeface="Montserrat"/>
                <a:ea typeface="Montserrat"/>
                <a:cs typeface="Montserrat"/>
                <a:sym typeface="Montserrat"/>
              </a:defRPr>
            </a:lvl1pPr>
            <a:lvl2pPr lvl="1" algn="ctr" rtl="0">
              <a:spcBef>
                <a:spcPts val="0"/>
              </a:spcBef>
              <a:spcAft>
                <a:spcPts val="0"/>
              </a:spcAft>
              <a:buSzPts val="14000"/>
              <a:buFont typeface="Montserrat"/>
              <a:buNone/>
              <a:defRPr sz="14000">
                <a:latin typeface="Montserrat"/>
                <a:ea typeface="Montserrat"/>
                <a:cs typeface="Montserrat"/>
                <a:sym typeface="Montserrat"/>
              </a:defRPr>
            </a:lvl2pPr>
            <a:lvl3pPr lvl="2" algn="ctr" rtl="0">
              <a:spcBef>
                <a:spcPts val="0"/>
              </a:spcBef>
              <a:spcAft>
                <a:spcPts val="0"/>
              </a:spcAft>
              <a:buSzPts val="14000"/>
              <a:buFont typeface="Montserrat"/>
              <a:buNone/>
              <a:defRPr sz="14000">
                <a:latin typeface="Montserrat"/>
                <a:ea typeface="Montserrat"/>
                <a:cs typeface="Montserrat"/>
                <a:sym typeface="Montserrat"/>
              </a:defRPr>
            </a:lvl3pPr>
            <a:lvl4pPr lvl="3" algn="ctr" rtl="0">
              <a:spcBef>
                <a:spcPts val="0"/>
              </a:spcBef>
              <a:spcAft>
                <a:spcPts val="0"/>
              </a:spcAft>
              <a:buSzPts val="14000"/>
              <a:buFont typeface="Montserrat"/>
              <a:buNone/>
              <a:defRPr sz="14000">
                <a:latin typeface="Montserrat"/>
                <a:ea typeface="Montserrat"/>
                <a:cs typeface="Montserrat"/>
                <a:sym typeface="Montserrat"/>
              </a:defRPr>
            </a:lvl4pPr>
            <a:lvl5pPr lvl="4" algn="ctr" rtl="0">
              <a:spcBef>
                <a:spcPts val="0"/>
              </a:spcBef>
              <a:spcAft>
                <a:spcPts val="0"/>
              </a:spcAft>
              <a:buSzPts val="14000"/>
              <a:buFont typeface="Montserrat"/>
              <a:buNone/>
              <a:defRPr sz="14000">
                <a:latin typeface="Montserrat"/>
                <a:ea typeface="Montserrat"/>
                <a:cs typeface="Montserrat"/>
                <a:sym typeface="Montserrat"/>
              </a:defRPr>
            </a:lvl5pPr>
            <a:lvl6pPr lvl="5" algn="ctr" rtl="0">
              <a:spcBef>
                <a:spcPts val="0"/>
              </a:spcBef>
              <a:spcAft>
                <a:spcPts val="0"/>
              </a:spcAft>
              <a:buSzPts val="14000"/>
              <a:buFont typeface="Montserrat"/>
              <a:buNone/>
              <a:defRPr sz="14000">
                <a:latin typeface="Montserrat"/>
                <a:ea typeface="Montserrat"/>
                <a:cs typeface="Montserrat"/>
                <a:sym typeface="Montserrat"/>
              </a:defRPr>
            </a:lvl6pPr>
            <a:lvl7pPr lvl="6" algn="ctr" rtl="0">
              <a:spcBef>
                <a:spcPts val="0"/>
              </a:spcBef>
              <a:spcAft>
                <a:spcPts val="0"/>
              </a:spcAft>
              <a:buSzPts val="14000"/>
              <a:buFont typeface="Montserrat"/>
              <a:buNone/>
              <a:defRPr sz="14000">
                <a:latin typeface="Montserrat"/>
                <a:ea typeface="Montserrat"/>
                <a:cs typeface="Montserrat"/>
                <a:sym typeface="Montserrat"/>
              </a:defRPr>
            </a:lvl7pPr>
            <a:lvl8pPr lvl="7" algn="ctr" rtl="0">
              <a:spcBef>
                <a:spcPts val="0"/>
              </a:spcBef>
              <a:spcAft>
                <a:spcPts val="0"/>
              </a:spcAft>
              <a:buSzPts val="14000"/>
              <a:buFont typeface="Montserrat"/>
              <a:buNone/>
              <a:defRPr sz="14000">
                <a:latin typeface="Montserrat"/>
                <a:ea typeface="Montserrat"/>
                <a:cs typeface="Montserrat"/>
                <a:sym typeface="Montserrat"/>
              </a:defRPr>
            </a:lvl8pPr>
            <a:lvl9pPr lvl="8" algn="ctr" rtl="0">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highlight>
                  <a:schemeClr val="dk1"/>
                </a:highlight>
              </a:defRPr>
            </a:lvl1pPr>
            <a:lvl2pPr marL="914400" lvl="1" indent="-317500" algn="ctr" rtl="0">
              <a:spcBef>
                <a:spcPts val="1600"/>
              </a:spcBef>
              <a:spcAft>
                <a:spcPts val="0"/>
              </a:spcAft>
              <a:buSzPts val="1400"/>
              <a:buChar char="○"/>
              <a:defRPr>
                <a:highlight>
                  <a:schemeClr val="dk1"/>
                </a:highlight>
              </a:defRPr>
            </a:lvl2pPr>
            <a:lvl3pPr marL="1371600" lvl="2" indent="-317500" algn="ctr" rtl="0">
              <a:spcBef>
                <a:spcPts val="1600"/>
              </a:spcBef>
              <a:spcAft>
                <a:spcPts val="0"/>
              </a:spcAft>
              <a:buSzPts val="1400"/>
              <a:buChar char="■"/>
              <a:defRPr>
                <a:highlight>
                  <a:schemeClr val="dk1"/>
                </a:highlight>
              </a:defRPr>
            </a:lvl3pPr>
            <a:lvl4pPr marL="1828800" lvl="3" indent="-317500" algn="ctr" rtl="0">
              <a:spcBef>
                <a:spcPts val="1600"/>
              </a:spcBef>
              <a:spcAft>
                <a:spcPts val="0"/>
              </a:spcAft>
              <a:buSzPts val="1400"/>
              <a:buChar char="●"/>
              <a:defRPr>
                <a:highlight>
                  <a:schemeClr val="dk1"/>
                </a:highlight>
              </a:defRPr>
            </a:lvl4pPr>
            <a:lvl5pPr marL="2286000" lvl="4" indent="-317500" algn="ctr" rtl="0">
              <a:spcBef>
                <a:spcPts val="1600"/>
              </a:spcBef>
              <a:spcAft>
                <a:spcPts val="0"/>
              </a:spcAft>
              <a:buSzPts val="1400"/>
              <a:buChar char="○"/>
              <a:defRPr>
                <a:highlight>
                  <a:schemeClr val="dk1"/>
                </a:highlight>
              </a:defRPr>
            </a:lvl5pPr>
            <a:lvl6pPr marL="2743200" lvl="5" indent="-317500" algn="ctr" rtl="0">
              <a:spcBef>
                <a:spcPts val="1600"/>
              </a:spcBef>
              <a:spcAft>
                <a:spcPts val="0"/>
              </a:spcAft>
              <a:buSzPts val="1400"/>
              <a:buChar char="■"/>
              <a:defRPr>
                <a:highlight>
                  <a:schemeClr val="dk1"/>
                </a:highlight>
              </a:defRPr>
            </a:lvl6pPr>
            <a:lvl7pPr marL="3200400" lvl="6" indent="-317500" algn="ctr" rtl="0">
              <a:spcBef>
                <a:spcPts val="1600"/>
              </a:spcBef>
              <a:spcAft>
                <a:spcPts val="0"/>
              </a:spcAft>
              <a:buSzPts val="1400"/>
              <a:buChar char="●"/>
              <a:defRPr>
                <a:highlight>
                  <a:schemeClr val="dk1"/>
                </a:highlight>
              </a:defRPr>
            </a:lvl7pPr>
            <a:lvl8pPr marL="3657600" lvl="7" indent="-317500" algn="ctr" rtl="0">
              <a:spcBef>
                <a:spcPts val="1600"/>
              </a:spcBef>
              <a:spcAft>
                <a:spcPts val="0"/>
              </a:spcAft>
              <a:buSzPts val="1400"/>
              <a:buChar char="○"/>
              <a:defRPr>
                <a:highlight>
                  <a:schemeClr val="dk1"/>
                </a:highlight>
              </a:defRPr>
            </a:lvl8pPr>
            <a:lvl9pPr marL="4114800" lvl="8" indent="-317500" algn="ctr" rtl="0">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rtl="0">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highlight>
                  <a:schemeClr val="lt1"/>
                </a:highlight>
              </a:defRPr>
            </a:lvl1pPr>
            <a:lvl2pPr marL="914400" lvl="1" indent="-317500" rtl="0">
              <a:spcBef>
                <a:spcPts val="1600"/>
              </a:spcBef>
              <a:spcAft>
                <a:spcPts val="0"/>
              </a:spcAft>
              <a:buSzPts val="1400"/>
              <a:buChar char="○"/>
              <a:defRPr>
                <a:highlight>
                  <a:schemeClr val="lt1"/>
                </a:highlight>
              </a:defRPr>
            </a:lvl2pPr>
            <a:lvl3pPr marL="1371600" lvl="2" indent="-317500" rtl="0">
              <a:spcBef>
                <a:spcPts val="1600"/>
              </a:spcBef>
              <a:spcAft>
                <a:spcPts val="0"/>
              </a:spcAft>
              <a:buSzPts val="1400"/>
              <a:buChar char="■"/>
              <a:defRPr>
                <a:highlight>
                  <a:schemeClr val="lt1"/>
                </a:highlight>
              </a:defRPr>
            </a:lvl3pPr>
            <a:lvl4pPr marL="1828800" lvl="3" indent="-317500" rtl="0">
              <a:spcBef>
                <a:spcPts val="1600"/>
              </a:spcBef>
              <a:spcAft>
                <a:spcPts val="0"/>
              </a:spcAft>
              <a:buSzPts val="1400"/>
              <a:buChar char="●"/>
              <a:defRPr>
                <a:highlight>
                  <a:schemeClr val="lt1"/>
                </a:highlight>
              </a:defRPr>
            </a:lvl4pPr>
            <a:lvl5pPr marL="2286000" lvl="4" indent="-317500" rtl="0">
              <a:spcBef>
                <a:spcPts val="1600"/>
              </a:spcBef>
              <a:spcAft>
                <a:spcPts val="0"/>
              </a:spcAft>
              <a:buSzPts val="1400"/>
              <a:buChar char="○"/>
              <a:defRPr>
                <a:highlight>
                  <a:schemeClr val="lt1"/>
                </a:highlight>
              </a:defRPr>
            </a:lvl5pPr>
            <a:lvl6pPr marL="2743200" lvl="5" indent="-317500" rtl="0">
              <a:spcBef>
                <a:spcPts val="1600"/>
              </a:spcBef>
              <a:spcAft>
                <a:spcPts val="0"/>
              </a:spcAft>
              <a:buSzPts val="1400"/>
              <a:buChar char="■"/>
              <a:defRPr>
                <a:highlight>
                  <a:schemeClr val="lt1"/>
                </a:highlight>
              </a:defRPr>
            </a:lvl6pPr>
            <a:lvl7pPr marL="3200400" lvl="6" indent="-317500" rtl="0">
              <a:spcBef>
                <a:spcPts val="1600"/>
              </a:spcBef>
              <a:spcAft>
                <a:spcPts val="0"/>
              </a:spcAft>
              <a:buSzPts val="1400"/>
              <a:buChar char="●"/>
              <a:defRPr>
                <a:highlight>
                  <a:schemeClr val="lt1"/>
                </a:highlight>
              </a:defRPr>
            </a:lvl7pPr>
            <a:lvl8pPr marL="3657600" lvl="7" indent="-317500" rtl="0">
              <a:spcBef>
                <a:spcPts val="1600"/>
              </a:spcBef>
              <a:spcAft>
                <a:spcPts val="0"/>
              </a:spcAft>
              <a:buSzPts val="1400"/>
              <a:buChar char="○"/>
              <a:defRPr>
                <a:highlight>
                  <a:schemeClr val="lt1"/>
                </a:highlight>
              </a:defRPr>
            </a:lvl8pPr>
            <a:lvl9pPr marL="4114800" lvl="8" indent="-317500" rtl="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layfair Display"/>
                <a:ea typeface="Playfair Display"/>
                <a:cs typeface="Playfair Display"/>
                <a:sym typeface="Playfair Display"/>
              </a:defRPr>
            </a:lvl1pPr>
            <a:lvl2pPr lvl="1" algn="r" rtl="0">
              <a:buNone/>
              <a:defRPr sz="1000">
                <a:solidFill>
                  <a:schemeClr val="dk2"/>
                </a:solidFill>
                <a:latin typeface="Playfair Display"/>
                <a:ea typeface="Playfair Display"/>
                <a:cs typeface="Playfair Display"/>
                <a:sym typeface="Playfair Display"/>
              </a:defRPr>
            </a:lvl2pPr>
            <a:lvl3pPr lvl="2" algn="r" rtl="0">
              <a:buNone/>
              <a:defRPr sz="1000">
                <a:solidFill>
                  <a:schemeClr val="dk2"/>
                </a:solidFill>
                <a:latin typeface="Playfair Display"/>
                <a:ea typeface="Playfair Display"/>
                <a:cs typeface="Playfair Display"/>
                <a:sym typeface="Playfair Display"/>
              </a:defRPr>
            </a:lvl3pPr>
            <a:lvl4pPr lvl="3" algn="r" rtl="0">
              <a:buNone/>
              <a:defRPr sz="1000">
                <a:solidFill>
                  <a:schemeClr val="dk2"/>
                </a:solidFill>
                <a:latin typeface="Playfair Display"/>
                <a:ea typeface="Playfair Display"/>
                <a:cs typeface="Playfair Display"/>
                <a:sym typeface="Playfair Display"/>
              </a:defRPr>
            </a:lvl4pPr>
            <a:lvl5pPr lvl="4" algn="r" rtl="0">
              <a:buNone/>
              <a:defRPr sz="1000">
                <a:solidFill>
                  <a:schemeClr val="dk2"/>
                </a:solidFill>
                <a:latin typeface="Playfair Display"/>
                <a:ea typeface="Playfair Display"/>
                <a:cs typeface="Playfair Display"/>
                <a:sym typeface="Playfair Display"/>
              </a:defRPr>
            </a:lvl5pPr>
            <a:lvl6pPr lvl="5" algn="r" rtl="0">
              <a:buNone/>
              <a:defRPr sz="1000">
                <a:solidFill>
                  <a:schemeClr val="dk2"/>
                </a:solidFill>
                <a:latin typeface="Playfair Display"/>
                <a:ea typeface="Playfair Display"/>
                <a:cs typeface="Playfair Display"/>
                <a:sym typeface="Playfair Display"/>
              </a:defRPr>
            </a:lvl6pPr>
            <a:lvl7pPr lvl="6" algn="r" rtl="0">
              <a:buNone/>
              <a:defRPr sz="1000">
                <a:solidFill>
                  <a:schemeClr val="dk2"/>
                </a:solidFill>
                <a:latin typeface="Playfair Display"/>
                <a:ea typeface="Playfair Display"/>
                <a:cs typeface="Playfair Display"/>
                <a:sym typeface="Playfair Display"/>
              </a:defRPr>
            </a:lvl7pPr>
            <a:lvl8pPr lvl="7" algn="r" rtl="0">
              <a:buNone/>
              <a:defRPr sz="1000">
                <a:solidFill>
                  <a:schemeClr val="dk2"/>
                </a:solidFill>
                <a:latin typeface="Playfair Display"/>
                <a:ea typeface="Playfair Display"/>
                <a:cs typeface="Playfair Display"/>
                <a:sym typeface="Playfair Display"/>
              </a:defRPr>
            </a:lvl8pPr>
            <a:lvl9pPr lvl="8" algn="r" rtl="0">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4249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Sosok, Watak, dan Karakter Diri</a:t>
            </a:r>
            <a:endParaRPr sz="5800"/>
          </a:p>
        </p:txBody>
      </p:sp>
      <p:sp>
        <p:nvSpPr>
          <p:cNvPr id="59" name="Google Shape;59;p13"/>
          <p:cNvSpPr txBox="1">
            <a:spLocks noGrp="1"/>
          </p:cNvSpPr>
          <p:nvPr>
            <p:ph type="subTitle" idx="1"/>
          </p:nvPr>
        </p:nvSpPr>
        <p:spPr>
          <a:xfrm>
            <a:off x="344250" y="3028525"/>
            <a:ext cx="4910100" cy="199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Nama Anggota :</a:t>
            </a:r>
            <a:endParaRPr/>
          </a:p>
          <a:p>
            <a:pPr marL="0" lvl="0" indent="0" algn="l" rtl="0">
              <a:spcBef>
                <a:spcPts val="0"/>
              </a:spcBef>
              <a:spcAft>
                <a:spcPts val="0"/>
              </a:spcAft>
              <a:buNone/>
            </a:pPr>
            <a:endParaRPr sz="1400"/>
          </a:p>
          <a:p>
            <a:pPr marL="0" lvl="0" indent="0" algn="l" rtl="0">
              <a:spcBef>
                <a:spcPts val="0"/>
              </a:spcBef>
              <a:spcAft>
                <a:spcPts val="0"/>
              </a:spcAft>
              <a:buNone/>
            </a:pPr>
            <a:r>
              <a:rPr lang="en" sz="1400"/>
              <a:t>Alvi Adnan Vashola				(18.01.4120)</a:t>
            </a:r>
            <a:endParaRPr sz="1400"/>
          </a:p>
          <a:p>
            <a:pPr marL="0" lvl="0" indent="0" algn="l" rtl="0">
              <a:spcBef>
                <a:spcPts val="0"/>
              </a:spcBef>
              <a:spcAft>
                <a:spcPts val="0"/>
              </a:spcAft>
              <a:buClr>
                <a:schemeClr val="dk2"/>
              </a:buClr>
              <a:buSzPts val="1100"/>
              <a:buFont typeface="Arial"/>
              <a:buNone/>
            </a:pPr>
            <a:r>
              <a:rPr lang="en" sz="1400"/>
              <a:t>Fahrudi Yusuf Abadi			(18.01.4110)</a:t>
            </a:r>
            <a:endParaRPr sz="1400"/>
          </a:p>
          <a:p>
            <a:pPr marL="0" lvl="0" indent="0" algn="l" rtl="0">
              <a:spcBef>
                <a:spcPts val="0"/>
              </a:spcBef>
              <a:spcAft>
                <a:spcPts val="0"/>
              </a:spcAft>
              <a:buNone/>
            </a:pPr>
            <a:r>
              <a:rPr lang="en" sz="1400"/>
              <a:t>Muhammad Rezzha R.A			(18.01.4105</a:t>
            </a:r>
            <a:endParaRPr sz="1400"/>
          </a:p>
          <a:p>
            <a:pPr marL="0" lvl="0" indent="0" algn="l" rtl="0">
              <a:spcBef>
                <a:spcPts val="0"/>
              </a:spcBef>
              <a:spcAft>
                <a:spcPts val="0"/>
              </a:spcAft>
              <a:buNone/>
            </a:pPr>
            <a:r>
              <a:rPr lang="en" sz="1400"/>
              <a:t>Novian Andika					(18.01.4133)</a:t>
            </a:r>
            <a:endParaRPr sz="1400"/>
          </a:p>
          <a:p>
            <a:pPr marL="0" lvl="0" indent="0" algn="l" rtl="0">
              <a:spcBef>
                <a:spcPts val="0"/>
              </a:spcBef>
              <a:spcAft>
                <a:spcPts val="0"/>
              </a:spcAft>
              <a:buNone/>
            </a:pPr>
            <a:r>
              <a:rPr lang="en" sz="1400"/>
              <a:t>Nugi Juan Hendrawan			(18.01.4127)</a:t>
            </a:r>
            <a:endParaRPr sz="1400"/>
          </a:p>
          <a:p>
            <a:pPr marL="0" lvl="0" indent="0" algn="l" rtl="0">
              <a:spcBef>
                <a:spcPts val="0"/>
              </a:spcBef>
              <a:spcAft>
                <a:spcPts val="0"/>
              </a:spcAft>
              <a:buNone/>
            </a:pPr>
            <a:r>
              <a:rPr lang="en" sz="1400"/>
              <a:t>Yokanan Prasetya Adi			(18.01.4123)</a:t>
            </a:r>
            <a:endParaRPr sz="1400"/>
          </a:p>
          <a:p>
            <a:pPr marL="0" lvl="0" indent="0" algn="l" rtl="0">
              <a:spcBef>
                <a:spcPts val="0"/>
              </a:spcBef>
              <a:spcAft>
                <a:spcPts val="0"/>
              </a:spcAft>
              <a:buNone/>
            </a:pP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Komitmen</a:t>
            </a:r>
            <a:endParaRPr sz="2400"/>
          </a:p>
        </p:txBody>
      </p:sp>
      <p:sp>
        <p:nvSpPr>
          <p:cNvPr id="113" name="Google Shape;113;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Clr>
                <a:schemeClr val="dk2"/>
              </a:buClr>
              <a:buSzPts val="1100"/>
              <a:buFont typeface="Arial"/>
              <a:buNone/>
            </a:pPr>
            <a:r>
              <a:rPr lang="en">
                <a:solidFill>
                  <a:srgbClr val="212529"/>
                </a:solidFill>
                <a:latin typeface="Arial"/>
                <a:ea typeface="Arial"/>
                <a:cs typeface="Arial"/>
                <a:sym typeface="Arial"/>
              </a:rPr>
              <a:t>Berkomitmen dengan apa yang sudah kamu putuskan adalah bentuk dari karakter diri seseorang.</a:t>
            </a:r>
            <a:endParaRPr>
              <a:solidFill>
                <a:srgbClr val="212529"/>
              </a:solidFill>
              <a:latin typeface="Arial"/>
              <a:ea typeface="Arial"/>
              <a:cs typeface="Arial"/>
              <a:sym typeface="Arial"/>
            </a:endParaRPr>
          </a:p>
          <a:p>
            <a:pPr marL="457200" lvl="0" indent="0" algn="just" rtl="0">
              <a:spcBef>
                <a:spcPts val="1200"/>
              </a:spcBef>
              <a:spcAft>
                <a:spcPts val="1200"/>
              </a:spcAft>
              <a:buClr>
                <a:schemeClr val="dk2"/>
              </a:buClr>
              <a:buSzPts val="1100"/>
              <a:buFont typeface="Arial"/>
              <a:buNone/>
            </a:pPr>
            <a:r>
              <a:rPr lang="en">
                <a:solidFill>
                  <a:srgbClr val="212529"/>
                </a:solidFill>
                <a:latin typeface="Arial"/>
                <a:ea typeface="Arial"/>
                <a:cs typeface="Arial"/>
                <a:sym typeface="Arial"/>
              </a:rPr>
              <a:t>Mulailah berkomitmen dengan hal yang terkecil dan mudah untuk dilakukan. Semakin lama kamu akan semakin terbiasa menjadi seseorang yang memiliki komitmen dengan diri sendiri.</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Kedisiplinan itu Penting</a:t>
            </a:r>
            <a:endParaRPr sz="2400"/>
          </a:p>
        </p:txBody>
      </p:sp>
      <p:sp>
        <p:nvSpPr>
          <p:cNvPr id="119" name="Google Shape;119;p23"/>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1200"/>
              </a:spcAft>
              <a:buClr>
                <a:schemeClr val="dk2"/>
              </a:buClr>
              <a:buSzPts val="1100"/>
              <a:buFont typeface="Arial"/>
              <a:buNone/>
            </a:pPr>
            <a:r>
              <a:rPr lang="en" sz="1700">
                <a:solidFill>
                  <a:srgbClr val="212529"/>
                </a:solidFill>
                <a:latin typeface="Arial"/>
                <a:ea typeface="Arial"/>
                <a:cs typeface="Arial"/>
                <a:sym typeface="Arial"/>
              </a:rPr>
              <a:t>Sebagai orang yang memiliki karakter yang baik bisa dimulai dengan terbiasa bersikap disiplin. Kedisiplinan seseorang merupakan karakter yang paling mudah terihat dari seseorang. Membiasakan diri dengan hidup disiplin adalah hal yang tersulit namun, harus dilakukan.</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Kenali Kelebihan dan Kekurangan Kamu</a:t>
            </a:r>
            <a:endParaRPr sz="2400"/>
          </a:p>
        </p:txBody>
      </p:sp>
      <p:sp>
        <p:nvSpPr>
          <p:cNvPr id="125" name="Google Shape;125;p2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Clr>
                <a:schemeClr val="dk2"/>
              </a:buClr>
              <a:buSzPts val="1100"/>
              <a:buFont typeface="Arial"/>
              <a:buNone/>
            </a:pPr>
            <a:r>
              <a:rPr lang="en" sz="1600">
                <a:solidFill>
                  <a:srgbClr val="212529"/>
                </a:solidFill>
                <a:latin typeface="Arial"/>
                <a:ea typeface="Arial"/>
                <a:cs typeface="Arial"/>
                <a:sym typeface="Arial"/>
              </a:rPr>
              <a:t>Mengenali dan mengetahui kelebihan dan kekurangan kamu bisa menjadi cara untuk mempelajari karakter diri kamu. Membentuk karakter dengan mengetahui kelebihand an kekurang kamu akan jauh lebih mudah.</a:t>
            </a:r>
            <a:endParaRPr sz="1600">
              <a:solidFill>
                <a:srgbClr val="212529"/>
              </a:solidFill>
              <a:latin typeface="Arial"/>
              <a:ea typeface="Arial"/>
              <a:cs typeface="Arial"/>
              <a:sym typeface="Arial"/>
            </a:endParaRPr>
          </a:p>
          <a:p>
            <a:pPr marL="457200" lvl="0" indent="0" algn="just" rtl="0">
              <a:spcBef>
                <a:spcPts val="1200"/>
              </a:spcBef>
              <a:spcAft>
                <a:spcPts val="1200"/>
              </a:spcAft>
              <a:buClr>
                <a:schemeClr val="dk2"/>
              </a:buClr>
              <a:buSzPts val="1100"/>
              <a:buFont typeface="Arial"/>
              <a:buNone/>
            </a:pPr>
            <a:r>
              <a:rPr lang="en" sz="1600">
                <a:solidFill>
                  <a:srgbClr val="212529"/>
                </a:solidFill>
                <a:latin typeface="Arial"/>
                <a:ea typeface="Arial"/>
                <a:cs typeface="Arial"/>
                <a:sym typeface="Arial"/>
              </a:rPr>
              <a:t>Kelebihan yang kamu miliki bisa menjadi point untuk mempekuat karakter diri kamu. Kekurangan diri kamu bisa menjadi salah satu cara untuk memperbaikinya dengan hal lain yang bisa menutup kekurangan kamu dengan karakter lainnya.</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Faktor - Faktor yang Mempengaruhi Watak Seseorang</a:t>
            </a:r>
            <a:endParaRPr/>
          </a:p>
        </p:txBody>
      </p:sp>
      <p:sp>
        <p:nvSpPr>
          <p:cNvPr id="131" name="Google Shape;131;p2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Arial"/>
                <a:ea typeface="Arial"/>
                <a:cs typeface="Arial"/>
                <a:sym typeface="Arial"/>
              </a:rPr>
              <a:t>Karakter seseorang terbentuk bukan tanpa sebab akibat dan tidak terbentuk dengan sendirinya akan tetapi ada faktor-faktor yang membentuk karakter seseorang tersebut. Secara umum faktor yang mempengaruhi karakter seseorang terbagi menjadi 2, meliputi faktor genetika dan faktor lingkungan. Akan tetapi pada tulisan ini kami akan menjabarkan kedua faktor tersebut menjadi beberapa poin tambahan agar lebih mudah dipahami.</a:t>
            </a:r>
            <a:endParaRPr sz="13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457200" lvl="0" indent="-311150" algn="l" rtl="0">
              <a:spcBef>
                <a:spcPts val="0"/>
              </a:spcBef>
              <a:spcAft>
                <a:spcPts val="0"/>
              </a:spcAft>
              <a:buSzPts val="1300"/>
              <a:buFont typeface="Arial"/>
              <a:buAutoNum type="arabicPeriod"/>
            </a:pPr>
            <a:r>
              <a:rPr lang="en" sz="1300" b="1">
                <a:latin typeface="Arial"/>
                <a:ea typeface="Arial"/>
                <a:cs typeface="Arial"/>
                <a:sym typeface="Arial"/>
              </a:rPr>
              <a:t>Faktor keturunan</a:t>
            </a:r>
            <a:endParaRPr sz="1300" b="1">
              <a:latin typeface="Arial"/>
              <a:ea typeface="Arial"/>
              <a:cs typeface="Arial"/>
              <a:sym typeface="Arial"/>
            </a:endParaRPr>
          </a:p>
          <a:p>
            <a:pPr marL="457200" lvl="0" indent="0" algn="l" rtl="0">
              <a:spcBef>
                <a:spcPts val="0"/>
              </a:spcBef>
              <a:spcAft>
                <a:spcPts val="0"/>
              </a:spcAft>
              <a:buNone/>
            </a:pPr>
            <a:r>
              <a:rPr lang="en" sz="1300">
                <a:latin typeface="Arial"/>
                <a:ea typeface="Arial"/>
                <a:cs typeface="Arial"/>
                <a:sym typeface="Arial"/>
              </a:rPr>
              <a:t>Faktor keturunan / faktor genetika menjadi faktor utama pembentuk karakter seseorang. Seorang anak pasti akan memiliki karakter yang tidak jauh berbeda dari kedua orang tuanya. Berbicara mengenai keturunan, karakter seseorang tersebut tidak hanya berasal dari kedua orang tuanya saja, faktor keturunan tersebut juga pasti akan bersambung keatas, ke bapak-ibu, kakek-nenek, dan seterusnya.</a:t>
            </a:r>
            <a:r>
              <a:rPr lang="en" sz="1100">
                <a:solidFill>
                  <a:srgbClr val="333333"/>
                </a:solidFill>
                <a:highlight>
                  <a:srgbClr val="FFFFFF"/>
                </a:highlight>
                <a:latin typeface="Arial"/>
                <a:ea typeface="Arial"/>
                <a:cs typeface="Arial"/>
                <a:sym typeface="Arial"/>
              </a:rPr>
              <a:t> </a:t>
            </a:r>
            <a:r>
              <a:rPr lang="en" sz="1300">
                <a:solidFill>
                  <a:srgbClr val="333333"/>
                </a:solidFill>
                <a:highlight>
                  <a:srgbClr val="FFFFFF"/>
                </a:highlight>
                <a:latin typeface="Arial"/>
                <a:ea typeface="Arial"/>
                <a:cs typeface="Arial"/>
                <a:sym typeface="Arial"/>
              </a:rPr>
              <a:t>Tapi kebanyakan karakter tersebut dominan berasal dari bapak-ibu.</a:t>
            </a:r>
            <a:endParaRPr sz="1300">
              <a:latin typeface="Arial"/>
              <a:ea typeface="Arial"/>
              <a:cs typeface="Arial"/>
              <a:sym typeface="Arial"/>
            </a:endParaRPr>
          </a:p>
          <a:p>
            <a:pPr marL="457200" lvl="0" indent="-311150" algn="l" rtl="0">
              <a:spcBef>
                <a:spcPts val="0"/>
              </a:spcBef>
              <a:spcAft>
                <a:spcPts val="0"/>
              </a:spcAft>
              <a:buSzPts val="1300"/>
              <a:buFont typeface="Arial"/>
              <a:buAutoNum type="arabicPeriod"/>
            </a:pPr>
            <a:r>
              <a:rPr lang="en" sz="1300" b="1">
                <a:latin typeface="Arial"/>
                <a:ea typeface="Arial"/>
                <a:cs typeface="Arial"/>
                <a:sym typeface="Arial"/>
              </a:rPr>
              <a:t>Lingkungan Sosial</a:t>
            </a:r>
            <a:endParaRPr sz="1300" b="1">
              <a:latin typeface="Arial"/>
              <a:ea typeface="Arial"/>
              <a:cs typeface="Arial"/>
              <a:sym typeface="Arial"/>
            </a:endParaRPr>
          </a:p>
          <a:p>
            <a:pPr marL="457200" lvl="0" indent="0" algn="l" rtl="0">
              <a:spcBef>
                <a:spcPts val="0"/>
              </a:spcBef>
              <a:spcAft>
                <a:spcPts val="0"/>
              </a:spcAft>
              <a:buNone/>
            </a:pPr>
            <a:r>
              <a:rPr lang="en" sz="1300">
                <a:latin typeface="Arial"/>
                <a:ea typeface="Arial"/>
                <a:cs typeface="Arial"/>
                <a:sym typeface="Arial"/>
              </a:rPr>
              <a:t>Lingkungan sosial disini berarti semua individu yang berinteraksi dengan diri seseorang dapat berpengaruh juga pada karakter orang tersebut. </a:t>
            </a:r>
            <a:endParaRPr sz="13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b="1">
                <a:latin typeface="Arial"/>
                <a:ea typeface="Arial"/>
                <a:cs typeface="Arial"/>
                <a:sym typeface="Arial"/>
              </a:rPr>
              <a:t>Pendidikan</a:t>
            </a:r>
            <a:endParaRPr sz="1400" b="1">
              <a:latin typeface="Arial"/>
              <a:ea typeface="Arial"/>
              <a:cs typeface="Arial"/>
              <a:sym typeface="Arial"/>
            </a:endParaRPr>
          </a:p>
          <a:p>
            <a:pPr marL="457200" lvl="0" indent="0" algn="l" rtl="0">
              <a:spcBef>
                <a:spcPts val="0"/>
              </a:spcBef>
              <a:spcAft>
                <a:spcPts val="0"/>
              </a:spcAft>
              <a:buClr>
                <a:schemeClr val="dk2"/>
              </a:buClr>
              <a:buSzPts val="1100"/>
              <a:buFont typeface="Arial"/>
              <a:buNone/>
            </a:pPr>
            <a:r>
              <a:rPr lang="en" sz="1400">
                <a:latin typeface="Arial"/>
                <a:ea typeface="Arial"/>
                <a:cs typeface="Arial"/>
                <a:sym typeface="Arial"/>
              </a:rPr>
              <a:t>Pendidikan juga berpengaruh terhadap perkembangan karakter seseorang. Pendidikan bisa berasal dari siapa saja,seperti cara orang tua mendidik anaknya pasti akan berpengaruh terhadap karakter anak tersebut. Selain itu pendidikan yang berasal dari lembaga formal seperti sekolah secara otomatis ikut serta dalam perkembangan karakter seseorang.</a:t>
            </a:r>
            <a:endParaRPr sz="1400">
              <a:latin typeface="Arial"/>
              <a:ea typeface="Arial"/>
              <a:cs typeface="Arial"/>
              <a:sym typeface="Arial"/>
            </a:endParaRPr>
          </a:p>
          <a:p>
            <a:pPr marL="457200" lvl="0" indent="0" algn="l" rtl="0">
              <a:spcBef>
                <a:spcPts val="0"/>
              </a:spcBef>
              <a:spcAft>
                <a:spcPts val="0"/>
              </a:spcAft>
              <a:buClr>
                <a:schemeClr val="dk2"/>
              </a:buClr>
              <a:buSzPts val="1100"/>
              <a:buFont typeface="Arial"/>
              <a:buNone/>
            </a:pP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b="1">
                <a:latin typeface="Arial"/>
                <a:ea typeface="Arial"/>
                <a:cs typeface="Arial"/>
                <a:sym typeface="Arial"/>
              </a:rPr>
              <a:t>Pengalaman Hidup</a:t>
            </a:r>
            <a:endParaRPr sz="1400" b="1">
              <a:latin typeface="Arial"/>
              <a:ea typeface="Arial"/>
              <a:cs typeface="Arial"/>
              <a:sym typeface="Arial"/>
            </a:endParaRPr>
          </a:p>
          <a:p>
            <a:pPr marL="457200" lvl="0" indent="0" algn="l" rtl="0">
              <a:spcBef>
                <a:spcPts val="0"/>
              </a:spcBef>
              <a:spcAft>
                <a:spcPts val="0"/>
              </a:spcAft>
              <a:buClr>
                <a:schemeClr val="dk2"/>
              </a:buClr>
              <a:buSzPts val="1100"/>
              <a:buFont typeface="Arial"/>
              <a:buNone/>
            </a:pPr>
            <a:r>
              <a:rPr lang="en" sz="1400">
                <a:latin typeface="Arial"/>
                <a:ea typeface="Arial"/>
                <a:cs typeface="Arial"/>
                <a:sym typeface="Arial"/>
              </a:rPr>
              <a:t>Pengalaman hidup akan berpengaruh terhadap karakter seseorang. Apa yang dialaminya sejak kecil akan memengaruhi cara dia bersikap dengan orang lain saat dewasa nanti. </a:t>
            </a:r>
            <a:endParaRPr sz="1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Jenis-jenis Watak</a:t>
            </a:r>
            <a:endParaRPr/>
          </a:p>
        </p:txBody>
      </p:sp>
      <p:sp>
        <p:nvSpPr>
          <p:cNvPr id="142" name="Google Shape;142;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Arial"/>
                <a:ea typeface="Arial"/>
                <a:cs typeface="Arial"/>
                <a:sym typeface="Arial"/>
              </a:rPr>
              <a:t>Menurut Kerchensteiner watak manusia dibagi menjadi dua bagian, yakni watak biologis dan watak intelijibel.</a:t>
            </a:r>
            <a:endParaRPr sz="1300">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a:p>
            <a:pPr marL="457200" lvl="0" indent="-311150" algn="l" rtl="0">
              <a:spcBef>
                <a:spcPts val="0"/>
              </a:spcBef>
              <a:spcAft>
                <a:spcPts val="0"/>
              </a:spcAft>
              <a:buSzPts val="1300"/>
              <a:buFont typeface="Arial"/>
              <a:buChar char="●"/>
            </a:pPr>
            <a:r>
              <a:rPr lang="en" sz="1300" b="1">
                <a:latin typeface="Arial"/>
                <a:ea typeface="Arial"/>
                <a:cs typeface="Arial"/>
                <a:sym typeface="Arial"/>
              </a:rPr>
              <a:t>Watak Biologis</a:t>
            </a:r>
            <a:endParaRPr sz="1300" b="1">
              <a:latin typeface="Arial"/>
              <a:ea typeface="Arial"/>
              <a:cs typeface="Arial"/>
              <a:sym typeface="Arial"/>
            </a:endParaRPr>
          </a:p>
          <a:p>
            <a:pPr marL="457200" lvl="0" indent="0" algn="l" rtl="0">
              <a:spcBef>
                <a:spcPts val="0"/>
              </a:spcBef>
              <a:spcAft>
                <a:spcPts val="0"/>
              </a:spcAft>
              <a:buNone/>
            </a:pPr>
            <a:r>
              <a:rPr lang="en" sz="1300">
                <a:latin typeface="Arial"/>
                <a:ea typeface="Arial"/>
                <a:cs typeface="Arial"/>
                <a:sym typeface="Arial"/>
              </a:rPr>
              <a:t>Watak biologis mengandung nafsu atau dorongan insting yang rendah, yang terikat kepada kejasmanian atau kehidupan biologisnya. Watak biologis ini tidak dapat diubah atau dididik.</a:t>
            </a:r>
            <a:endParaRPr sz="1300">
              <a:latin typeface="Arial"/>
              <a:ea typeface="Arial"/>
              <a:cs typeface="Arial"/>
              <a:sym typeface="Arial"/>
            </a:endParaRPr>
          </a:p>
          <a:p>
            <a:pPr marL="0" lvl="0" indent="0" algn="l" rtl="0">
              <a:spcBef>
                <a:spcPts val="0"/>
              </a:spcBef>
              <a:spcAft>
                <a:spcPts val="0"/>
              </a:spcAft>
              <a:buNone/>
            </a:pPr>
            <a:endParaRPr sz="1300">
              <a:latin typeface="Arial"/>
              <a:ea typeface="Arial"/>
              <a:cs typeface="Arial"/>
              <a:sym typeface="Arial"/>
            </a:endParaRPr>
          </a:p>
          <a:p>
            <a:pPr marL="457200" lvl="0" indent="-311150" algn="l" rtl="0">
              <a:spcBef>
                <a:spcPts val="0"/>
              </a:spcBef>
              <a:spcAft>
                <a:spcPts val="0"/>
              </a:spcAft>
              <a:buSzPts val="1300"/>
              <a:buFont typeface="Arial"/>
              <a:buChar char="●"/>
            </a:pPr>
            <a:r>
              <a:rPr lang="en" sz="1300" b="1">
                <a:latin typeface="Arial"/>
                <a:ea typeface="Arial"/>
                <a:cs typeface="Arial"/>
                <a:sym typeface="Arial"/>
              </a:rPr>
              <a:t>Watak Intelligibel</a:t>
            </a:r>
            <a:endParaRPr sz="1300" b="1">
              <a:latin typeface="Arial"/>
              <a:ea typeface="Arial"/>
              <a:cs typeface="Arial"/>
              <a:sym typeface="Arial"/>
            </a:endParaRPr>
          </a:p>
          <a:p>
            <a:pPr marL="457200" lvl="0" indent="0" algn="l" rtl="0">
              <a:spcBef>
                <a:spcPts val="0"/>
              </a:spcBef>
              <a:spcAft>
                <a:spcPts val="0"/>
              </a:spcAft>
              <a:buNone/>
            </a:pPr>
            <a:r>
              <a:rPr lang="en" sz="1300">
                <a:latin typeface="Arial"/>
                <a:ea typeface="Arial"/>
                <a:cs typeface="Arial"/>
                <a:sym typeface="Arial"/>
              </a:rPr>
              <a:t>Watak intelijibel ialah yang bertalian dengan kesadaran dan inteligensi manusia. Watak ini mengandung fungsi-fungsi jiwa yang tinggi, seperti kekuatan kemauan, kemampuan membentuk pendapat atau berfikir, kehalusan perasaan dan aufwuch barkeit  ‘lama dan mendalamnya getaran jiwa’. Menurut Kerchensteiner, watak inilah yang dapat diubah dan dididik. Ia menyarankan bahwa untuk mendidik seseorang (anak didik) dengan baik, didiklah kemauannya, cara berpikirnya, dan kehalusan perasaannya ke arah yang baik.</a:t>
            </a:r>
            <a:endParaRPr sz="1300">
              <a:latin typeface="Arial"/>
              <a:ea typeface="Arial"/>
              <a:cs typeface="Arial"/>
              <a:sym typeface="Arial"/>
            </a:endParaRPr>
          </a:p>
          <a:p>
            <a:pPr marL="457200" lvl="0" indent="0" algn="l" rtl="0">
              <a:spcBef>
                <a:spcPts val="0"/>
              </a:spcBef>
              <a:spcAft>
                <a:spcPts val="0"/>
              </a:spcAft>
              <a:buNone/>
            </a:pPr>
            <a:endParaRPr sz="1300">
              <a:latin typeface="Arial"/>
              <a:ea typeface="Arial"/>
              <a:cs typeface="Arial"/>
              <a:sym typeface="Arial"/>
            </a:endParaRPr>
          </a:p>
          <a:p>
            <a:pPr marL="457200" lvl="0" indent="0" algn="l" rtl="0">
              <a:spcBef>
                <a:spcPts val="0"/>
              </a:spcBef>
              <a:spcAft>
                <a:spcPts val="0"/>
              </a:spcAft>
              <a:buNone/>
            </a:pPr>
            <a:endParaRPr sz="13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Kesimpulan</a:t>
            </a:r>
            <a:endParaRPr/>
          </a:p>
        </p:txBody>
      </p:sp>
      <p:sp>
        <p:nvSpPr>
          <p:cNvPr id="148" name="Google Shape;148;p2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500">
                <a:latin typeface="Arial"/>
                <a:ea typeface="Arial"/>
                <a:cs typeface="Arial"/>
                <a:sym typeface="Arial"/>
              </a:rPr>
              <a:t>Setiap orang pasti memiliki sosok, watak, dan kepribadian yang berbeda antara satu individu dengan individu yang lain. Perbedaan tersebut diakibatkan dari beberapa faktor yang meliputi faktor genetika dan faktor lingkungan. Faktor genetika berasal dari keturunan, dan faktor lingkungan berasal dari interaksi individu dengan kehidupan sosial di sekitarnya. </a:t>
            </a:r>
            <a:endParaRPr sz="1500">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500">
                <a:latin typeface="Arial"/>
                <a:ea typeface="Arial"/>
                <a:cs typeface="Arial"/>
                <a:sym typeface="Arial"/>
              </a:rPr>
              <a:t>Untuk membentuk sebuah kepribadian tidaklah sulit banyak hal positif yang bisa dilakukan untuk mengembangkan karakter diri kita. </a:t>
            </a:r>
            <a:endParaRPr sz="2400">
              <a:highlight>
                <a:schemeClr val="lt1"/>
              </a:highlight>
              <a:latin typeface="Oswald"/>
              <a:ea typeface="Oswald"/>
              <a:cs typeface="Oswald"/>
              <a:sym typeface="Oswald"/>
            </a:endParaRPr>
          </a:p>
          <a:p>
            <a:pPr marL="0" lvl="0" indent="0" algn="l" rtl="0">
              <a:lnSpc>
                <a:spcPct val="100000"/>
              </a:lnSpc>
              <a:spcBef>
                <a:spcPts val="0"/>
              </a:spcBef>
              <a:spcAft>
                <a:spcPts val="0"/>
              </a:spcAft>
              <a:buClr>
                <a:schemeClr val="dk2"/>
              </a:buClr>
              <a:buSzPts val="1100"/>
              <a:buFont typeface="Arial"/>
              <a:buNone/>
            </a:pPr>
            <a:endParaRPr sz="2000">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1799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300"/>
              <a:t>TERIMA KASIH</a:t>
            </a:r>
            <a:endParaRPr sz="6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Apa Yang Dimaksud Dari Sosok, Watak, dan Karakter Diri ?</a:t>
            </a:r>
            <a:endParaRPr/>
          </a:p>
        </p:txBody>
      </p:sp>
      <p:sp>
        <p:nvSpPr>
          <p:cNvPr id="65" name="Google Shape;65;p14"/>
          <p:cNvSpPr txBox="1">
            <a:spLocks noGrp="1"/>
          </p:cNvSpPr>
          <p:nvPr>
            <p:ph type="body" idx="1"/>
          </p:nvPr>
        </p:nvSpPr>
        <p:spPr>
          <a:xfrm>
            <a:off x="311700" y="1234075"/>
            <a:ext cx="8520600" cy="3862200"/>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Font typeface="Arial"/>
              <a:buChar char="●"/>
            </a:pPr>
            <a:r>
              <a:rPr lang="en" sz="1400" b="1">
                <a:latin typeface="Arial"/>
                <a:ea typeface="Arial"/>
                <a:cs typeface="Arial"/>
                <a:sym typeface="Arial"/>
              </a:rPr>
              <a:t>Sosok</a:t>
            </a:r>
            <a:endParaRPr sz="1400" b="1">
              <a:latin typeface="Arial"/>
              <a:ea typeface="Arial"/>
              <a:cs typeface="Arial"/>
              <a:sym typeface="Arial"/>
            </a:endParaRPr>
          </a:p>
          <a:p>
            <a:pPr marL="457200" lvl="0" indent="0" algn="just" rtl="0">
              <a:lnSpc>
                <a:spcPct val="100000"/>
              </a:lnSpc>
              <a:spcBef>
                <a:spcPts val="0"/>
              </a:spcBef>
              <a:spcAft>
                <a:spcPts val="0"/>
              </a:spcAft>
              <a:buNone/>
            </a:pPr>
            <a:r>
              <a:rPr lang="en" sz="1400">
                <a:latin typeface="Arial"/>
                <a:ea typeface="Arial"/>
                <a:cs typeface="Arial"/>
                <a:sym typeface="Arial"/>
              </a:rPr>
              <a:t>Sosok adalah gambaran pribadi seseorang terhadap orang lain sebagai contoh seseorang yang mendiskripskan temanya yang mengambarkan dia adalah pribadi yang baik dan ramah menurut orang tersebut padahal pendapat seseorang tentang orang tersebut berbeda beda tiap orang, mungkin dia berisifat baik hanya kepada orang tersebut karna adalah temanya dan bersifat berbeda terhadap orang lain.</a:t>
            </a:r>
            <a:endParaRPr sz="1400">
              <a:latin typeface="Arial"/>
              <a:ea typeface="Arial"/>
              <a:cs typeface="Arial"/>
              <a:sym typeface="Arial"/>
            </a:endParaRPr>
          </a:p>
          <a:p>
            <a:pPr marL="457200" lvl="0" indent="0" algn="just" rtl="0">
              <a:lnSpc>
                <a:spcPct val="100000"/>
              </a:lnSpc>
              <a:spcBef>
                <a:spcPts val="0"/>
              </a:spcBef>
              <a:spcAft>
                <a:spcPts val="0"/>
              </a:spcAft>
              <a:buClr>
                <a:schemeClr val="dk2"/>
              </a:buClr>
              <a:buSzPts val="1100"/>
              <a:buFont typeface="Arial"/>
              <a:buNone/>
            </a:pPr>
            <a:endParaRPr sz="1400">
              <a:latin typeface="Arial"/>
              <a:ea typeface="Arial"/>
              <a:cs typeface="Arial"/>
              <a:sym typeface="Arial"/>
            </a:endParaRPr>
          </a:p>
          <a:p>
            <a:pPr marL="457200" lvl="0" indent="-317500" algn="just" rtl="0">
              <a:lnSpc>
                <a:spcPct val="100000"/>
              </a:lnSpc>
              <a:spcBef>
                <a:spcPts val="0"/>
              </a:spcBef>
              <a:spcAft>
                <a:spcPts val="0"/>
              </a:spcAft>
              <a:buSzPts val="1400"/>
              <a:buFont typeface="Arial"/>
              <a:buChar char="●"/>
            </a:pPr>
            <a:r>
              <a:rPr lang="en" sz="1400" b="1">
                <a:latin typeface="Arial"/>
                <a:ea typeface="Arial"/>
                <a:cs typeface="Arial"/>
                <a:sym typeface="Arial"/>
              </a:rPr>
              <a:t>Watak</a:t>
            </a:r>
            <a:endParaRPr sz="1400" b="1">
              <a:latin typeface="Arial"/>
              <a:ea typeface="Arial"/>
              <a:cs typeface="Arial"/>
              <a:sym typeface="Arial"/>
            </a:endParaRPr>
          </a:p>
          <a:p>
            <a:pPr marL="457200" lvl="0" indent="0" algn="just" rtl="0">
              <a:lnSpc>
                <a:spcPct val="100000"/>
              </a:lnSpc>
              <a:spcBef>
                <a:spcPts val="0"/>
              </a:spcBef>
              <a:spcAft>
                <a:spcPts val="0"/>
              </a:spcAft>
              <a:buNone/>
            </a:pPr>
            <a:r>
              <a:rPr lang="en" sz="1400">
                <a:latin typeface="Arial"/>
                <a:ea typeface="Arial"/>
                <a:cs typeface="Arial"/>
                <a:sym typeface="Arial"/>
              </a:rPr>
              <a:t>Watak adalah adalah pribadi manusia dari  </a:t>
            </a:r>
            <a:r>
              <a:rPr lang="en" sz="1400" i="1">
                <a:latin typeface="Arial"/>
                <a:ea typeface="Arial"/>
                <a:cs typeface="Arial"/>
                <a:sym typeface="Arial"/>
              </a:rPr>
              <a:t>bawaan sejak lahir. Setiap manusia dilahirkan dengan masing-masing kepribadian yang berbeda dan unik </a:t>
            </a:r>
            <a:r>
              <a:rPr lang="en" sz="1400">
                <a:solidFill>
                  <a:srgbClr val="202124"/>
                </a:solidFill>
                <a:highlight>
                  <a:srgbClr val="FFFFFF"/>
                </a:highlight>
                <a:latin typeface="Arial"/>
                <a:ea typeface="Arial"/>
                <a:cs typeface="Arial"/>
                <a:sym typeface="Arial"/>
              </a:rPr>
              <a:t>watak adlh karakter yang lama dimiliki dan sampai sekarang belum berubah.</a:t>
            </a:r>
            <a:endParaRPr sz="1400">
              <a:latin typeface="Arial"/>
              <a:ea typeface="Arial"/>
              <a:cs typeface="Arial"/>
              <a:sym typeface="Arial"/>
            </a:endParaRPr>
          </a:p>
          <a:p>
            <a:pPr marL="457200" lvl="0" indent="0" algn="just" rtl="0">
              <a:lnSpc>
                <a:spcPct val="100000"/>
              </a:lnSpc>
              <a:spcBef>
                <a:spcPts val="0"/>
              </a:spcBef>
              <a:spcAft>
                <a:spcPts val="0"/>
              </a:spcAft>
              <a:buClr>
                <a:schemeClr val="dk2"/>
              </a:buClr>
              <a:buSzPts val="1100"/>
              <a:buFont typeface="Arial"/>
              <a:buNone/>
            </a:pPr>
            <a:endParaRPr sz="1400">
              <a:latin typeface="Arial"/>
              <a:ea typeface="Arial"/>
              <a:cs typeface="Arial"/>
              <a:sym typeface="Arial"/>
            </a:endParaRPr>
          </a:p>
          <a:p>
            <a:pPr marL="457200" lvl="0" indent="-317500" algn="just" rtl="0">
              <a:lnSpc>
                <a:spcPct val="100000"/>
              </a:lnSpc>
              <a:spcBef>
                <a:spcPts val="0"/>
              </a:spcBef>
              <a:spcAft>
                <a:spcPts val="0"/>
              </a:spcAft>
              <a:buSzPts val="1400"/>
              <a:buFont typeface="Arial"/>
              <a:buChar char="●"/>
            </a:pPr>
            <a:r>
              <a:rPr lang="en" sz="1400" b="1">
                <a:latin typeface="Arial"/>
                <a:ea typeface="Arial"/>
                <a:cs typeface="Arial"/>
                <a:sym typeface="Arial"/>
              </a:rPr>
              <a:t>Karakter Diri</a:t>
            </a:r>
            <a:endParaRPr sz="1400" b="1">
              <a:latin typeface="Arial"/>
              <a:ea typeface="Arial"/>
              <a:cs typeface="Arial"/>
              <a:sym typeface="Arial"/>
            </a:endParaRPr>
          </a:p>
          <a:p>
            <a:pPr marL="457200" lvl="0" indent="0" algn="just" rtl="0">
              <a:lnSpc>
                <a:spcPct val="100000"/>
              </a:lnSpc>
              <a:spcBef>
                <a:spcPts val="0"/>
              </a:spcBef>
              <a:spcAft>
                <a:spcPts val="0"/>
              </a:spcAft>
              <a:buClr>
                <a:schemeClr val="dk2"/>
              </a:buClr>
              <a:buSzPts val="1100"/>
              <a:buFont typeface="Arial"/>
              <a:buNone/>
            </a:pPr>
            <a:r>
              <a:rPr lang="en" sz="1400" b="1">
                <a:solidFill>
                  <a:srgbClr val="323233"/>
                </a:solidFill>
                <a:highlight>
                  <a:srgbClr val="FFFFFF"/>
                </a:highlight>
                <a:latin typeface="Arial"/>
                <a:ea typeface="Arial"/>
                <a:cs typeface="Arial"/>
                <a:sym typeface="Arial"/>
              </a:rPr>
              <a:t>Karakter</a:t>
            </a:r>
            <a:r>
              <a:rPr lang="en" sz="1400">
                <a:solidFill>
                  <a:srgbClr val="323233"/>
                </a:solidFill>
                <a:highlight>
                  <a:srgbClr val="FFFFFF"/>
                </a:highlight>
                <a:latin typeface="Arial"/>
                <a:ea typeface="Arial"/>
                <a:cs typeface="Arial"/>
                <a:sym typeface="Arial"/>
              </a:rPr>
              <a:t> merupakan kombinasi sifat-sifat dalam diri seseorang yang menjadikannya unik, berdasarkan apa yang ia sudah miliki sejak lahir (genetik) maupun apa yang ia pelajari dalam hidupnya (lingkungan). Jadi, karakter dapat juga disebut sebagai </a:t>
            </a:r>
            <a:r>
              <a:rPr lang="en" sz="1400" i="1">
                <a:solidFill>
                  <a:srgbClr val="323233"/>
                </a:solidFill>
                <a:highlight>
                  <a:srgbClr val="FFFFFF"/>
                </a:highlight>
                <a:latin typeface="Arial"/>
                <a:ea typeface="Arial"/>
                <a:cs typeface="Arial"/>
                <a:sym typeface="Arial"/>
              </a:rPr>
              <a:t>learned behavior.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Unsur Dalam Pembentukan Karakter Diri</a:t>
            </a:r>
            <a:endParaRPr/>
          </a:p>
        </p:txBody>
      </p:sp>
      <p:sp>
        <p:nvSpPr>
          <p:cNvPr id="71" name="Google Shape;71;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400">
                <a:highlight>
                  <a:srgbClr val="FFFFFF"/>
                </a:highlight>
                <a:latin typeface="Arial"/>
                <a:ea typeface="Arial"/>
                <a:cs typeface="Arial"/>
                <a:sym typeface="Arial"/>
              </a:rPr>
              <a:t>Unsur pembentuk karakter yakni </a:t>
            </a:r>
            <a:r>
              <a:rPr lang="en" sz="1400" b="1">
                <a:highlight>
                  <a:srgbClr val="FFFFFF"/>
                </a:highlight>
                <a:latin typeface="Arial"/>
                <a:ea typeface="Arial"/>
                <a:cs typeface="Arial"/>
                <a:sym typeface="Arial"/>
              </a:rPr>
              <a:t>pikiran, sikap, maupun tindakan</a:t>
            </a:r>
            <a:r>
              <a:rPr lang="en" sz="1400">
                <a:highlight>
                  <a:srgbClr val="FFFFFF"/>
                </a:highlight>
                <a:latin typeface="Arial"/>
                <a:ea typeface="Arial"/>
                <a:cs typeface="Arial"/>
                <a:sym typeface="Arial"/>
              </a:rPr>
              <a:t> yang melekat dalam diri seseorang. Ketiga unsur ini sangat erat untuk  membentuk  karakter  seseorang.  </a:t>
            </a:r>
            <a:endParaRPr sz="1400">
              <a:highlight>
                <a:srgbClr val="FFFFFF"/>
              </a:highlight>
              <a:latin typeface="Arial"/>
              <a:ea typeface="Arial"/>
              <a:cs typeface="Arial"/>
              <a:sym typeface="Arial"/>
            </a:endParaRPr>
          </a:p>
          <a:p>
            <a:pPr marL="0" lvl="0" indent="0" algn="just" rtl="0">
              <a:spcBef>
                <a:spcPts val="0"/>
              </a:spcBef>
              <a:spcAft>
                <a:spcPts val="0"/>
              </a:spcAft>
              <a:buClr>
                <a:schemeClr val="dk2"/>
              </a:buClr>
              <a:buSzPts val="1100"/>
              <a:buFont typeface="Arial"/>
              <a:buNone/>
            </a:pPr>
            <a:endParaRPr sz="1400">
              <a:highlight>
                <a:srgbClr val="FFFFFF"/>
              </a:highlight>
              <a:latin typeface="Arial"/>
              <a:ea typeface="Arial"/>
              <a:cs typeface="Arial"/>
              <a:sym typeface="Arial"/>
            </a:endParaRPr>
          </a:p>
          <a:p>
            <a:pPr marL="0" lvl="0" indent="0" algn="just" rtl="0">
              <a:spcBef>
                <a:spcPts val="0"/>
              </a:spcBef>
              <a:spcAft>
                <a:spcPts val="0"/>
              </a:spcAft>
              <a:buClr>
                <a:schemeClr val="dk2"/>
              </a:buClr>
              <a:buSzPts val="1100"/>
              <a:buFont typeface="Arial"/>
              <a:buNone/>
            </a:pPr>
            <a:r>
              <a:rPr lang="en" sz="1400">
                <a:highlight>
                  <a:srgbClr val="FFFFFF"/>
                </a:highlight>
                <a:latin typeface="Arial"/>
                <a:ea typeface="Arial"/>
                <a:cs typeface="Arial"/>
                <a:sym typeface="Arial"/>
              </a:rPr>
              <a:t>Dengan  pikiran  seseorang  akan bertindak sesuai dengan keinginannya. Kemudian terkait dengan sikap, sikap juga   mampu   membentuk   pribadi/karakter   seseorang   untuk melakukan aktivitas. </a:t>
            </a:r>
            <a:endParaRPr sz="1400">
              <a:highlight>
                <a:srgbClr val="FFFFFF"/>
              </a:highlight>
              <a:latin typeface="Arial"/>
              <a:ea typeface="Arial"/>
              <a:cs typeface="Arial"/>
              <a:sym typeface="Arial"/>
            </a:endParaRPr>
          </a:p>
          <a:p>
            <a:pPr marL="0" lvl="0" indent="0" algn="just" rtl="0">
              <a:spcBef>
                <a:spcPts val="0"/>
              </a:spcBef>
              <a:spcAft>
                <a:spcPts val="0"/>
              </a:spcAft>
              <a:buClr>
                <a:schemeClr val="dk2"/>
              </a:buClr>
              <a:buSzPts val="1100"/>
              <a:buFont typeface="Arial"/>
              <a:buNone/>
            </a:pPr>
            <a:endParaRPr sz="1400">
              <a:highlight>
                <a:srgbClr val="FFFFFF"/>
              </a:highlight>
              <a:latin typeface="Arial"/>
              <a:ea typeface="Arial"/>
              <a:cs typeface="Arial"/>
              <a:sym typeface="Arial"/>
            </a:endParaRPr>
          </a:p>
          <a:p>
            <a:pPr marL="0" lvl="0" indent="0" algn="just" rtl="0">
              <a:spcBef>
                <a:spcPts val="0"/>
              </a:spcBef>
              <a:spcAft>
                <a:spcPts val="0"/>
              </a:spcAft>
              <a:buClr>
                <a:schemeClr val="dk2"/>
              </a:buClr>
              <a:buSzPts val="1100"/>
              <a:buFont typeface="Arial"/>
              <a:buNone/>
            </a:pPr>
            <a:r>
              <a:rPr lang="en" sz="1400">
                <a:highlight>
                  <a:srgbClr val="FFFFFF"/>
                </a:highlight>
                <a:latin typeface="Arial"/>
                <a:ea typeface="Arial"/>
                <a:cs typeface="Arial"/>
                <a:sym typeface="Arial"/>
              </a:rPr>
              <a:t>Pendapat lain juga memperkuat bahwa pikiran merupakan unsur terpenting dalam  pembentukan  karakter. Sebab dalam  pikiran  terdapat sumber-sumber  untuk  melakukan  semua  tindakan. Apabila  sumber tersebut sejalan dengan kaidah-kaidah kebenaran, maka akan terbentuk tindakan yang sejalan dengan nurani yang pada akhirnya membawa pada taraf ketenangan.</a:t>
            </a:r>
            <a:endParaRPr sz="14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Bagaimana Cara Mengembangkan Diri ? </a:t>
            </a:r>
            <a:endParaRPr/>
          </a:p>
        </p:txBody>
      </p:sp>
      <p:sp>
        <p:nvSpPr>
          <p:cNvPr id="77" name="Google Shape;77;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 sz="1700">
                <a:highlight>
                  <a:srgbClr val="FFFFFF"/>
                </a:highlight>
                <a:latin typeface="Arial"/>
                <a:ea typeface="Arial"/>
                <a:cs typeface="Arial"/>
                <a:sym typeface="Arial"/>
              </a:rPr>
              <a:t>Karakter kita terbentuk dari kebiasaan kita. Kebiasaan kita saat anak-anak biasanya bertahan sampai masa remaja. Orang tua bisa mempengaruhi baik atau buruk, pembentukan kebiasaan anak-anak mereka.</a:t>
            </a:r>
            <a:r>
              <a:rPr lang="en" sz="1700">
                <a:latin typeface="Arial"/>
                <a:ea typeface="Arial"/>
                <a:cs typeface="Arial"/>
                <a:sym typeface="Arial"/>
              </a:rPr>
              <a:t> </a:t>
            </a:r>
            <a:endParaRPr sz="1700">
              <a:latin typeface="Arial"/>
              <a:ea typeface="Arial"/>
              <a:cs typeface="Arial"/>
              <a:sym typeface="Arial"/>
            </a:endParaRPr>
          </a:p>
          <a:p>
            <a:pPr marL="0" lvl="0" indent="0" algn="just" rtl="0">
              <a:spcBef>
                <a:spcPts val="0"/>
              </a:spcBef>
              <a:spcAft>
                <a:spcPts val="0"/>
              </a:spcAft>
              <a:buClr>
                <a:schemeClr val="dk2"/>
              </a:buClr>
              <a:buSzPts val="1100"/>
              <a:buFont typeface="Arial"/>
              <a:buNone/>
            </a:pPr>
            <a:endParaRPr sz="1700">
              <a:latin typeface="Arial"/>
              <a:ea typeface="Arial"/>
              <a:cs typeface="Arial"/>
              <a:sym typeface="Arial"/>
            </a:endParaRPr>
          </a:p>
          <a:p>
            <a:pPr marL="0" lvl="0" indent="0" algn="just" rtl="0">
              <a:spcBef>
                <a:spcPts val="0"/>
              </a:spcBef>
              <a:spcAft>
                <a:spcPts val="0"/>
              </a:spcAft>
              <a:buNone/>
            </a:pPr>
            <a:r>
              <a:rPr lang="en" sz="1700">
                <a:latin typeface="Arial"/>
                <a:ea typeface="Arial"/>
                <a:cs typeface="Arial"/>
                <a:sym typeface="Arial"/>
              </a:rPr>
              <a:t>Membentuk karakter dalam diri tidak lah sulit, jangan mengunakan seseorang sebagai patokan dalam membentuk diri sendiri, karna setiap orang berbeda-beda. Membentuk karakter diri sebenarnya sangat penting karna dapat membantu untuk menemukan jati diri seseorang.</a:t>
            </a:r>
            <a:endParaRPr sz="1700">
              <a:latin typeface="Arial"/>
              <a:ea typeface="Arial"/>
              <a:cs typeface="Arial"/>
              <a:sym typeface="Arial"/>
            </a:endParaRPr>
          </a:p>
          <a:p>
            <a:pPr marL="0" lvl="0" indent="0" algn="just" rtl="0">
              <a:spcBef>
                <a:spcPts val="0"/>
              </a:spcBef>
              <a:spcAft>
                <a:spcPts val="0"/>
              </a:spcAft>
              <a:buNone/>
            </a:pPr>
            <a:endParaRPr sz="1400">
              <a:latin typeface="Arial"/>
              <a:ea typeface="Arial"/>
              <a:cs typeface="Arial"/>
              <a:sym typeface="Arial"/>
            </a:endParaRPr>
          </a:p>
          <a:p>
            <a:pPr marL="0" lvl="0" indent="0" algn="just" rtl="0">
              <a:spcBef>
                <a:spcPts val="0"/>
              </a:spcBef>
              <a:spcAft>
                <a:spcPts val="0"/>
              </a:spcAft>
              <a:buClr>
                <a:schemeClr val="dk2"/>
              </a:buClr>
              <a:buSzPts val="1100"/>
              <a:buFont typeface="Arial"/>
              <a:buNone/>
            </a:pP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2300" y="81897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Belajar Menghargai Diri Anda</a:t>
            </a:r>
            <a:endParaRPr sz="2400"/>
          </a:p>
        </p:txBody>
      </p:sp>
      <p:sp>
        <p:nvSpPr>
          <p:cNvPr id="83" name="Google Shape;83;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sz="1600" b="1">
              <a:solidFill>
                <a:srgbClr val="212529"/>
              </a:solidFill>
              <a:latin typeface="Arial"/>
              <a:ea typeface="Arial"/>
              <a:cs typeface="Arial"/>
              <a:sym typeface="Arial"/>
            </a:endParaRPr>
          </a:p>
          <a:p>
            <a:pPr marL="457200" lvl="0" indent="0" algn="l" rtl="0">
              <a:spcBef>
                <a:spcPts val="400"/>
              </a:spcBef>
              <a:spcAft>
                <a:spcPts val="0"/>
              </a:spcAft>
              <a:buClr>
                <a:schemeClr val="dk2"/>
              </a:buClr>
              <a:buSzPts val="1100"/>
              <a:buFont typeface="Arial"/>
              <a:buNone/>
            </a:pPr>
            <a:r>
              <a:rPr lang="en" sz="1600">
                <a:solidFill>
                  <a:srgbClr val="212529"/>
                </a:solidFill>
                <a:latin typeface="Arial"/>
                <a:ea typeface="Arial"/>
                <a:cs typeface="Arial"/>
                <a:sym typeface="Arial"/>
              </a:rPr>
              <a:t>Bagaimana bisa membentuk karakter ketika kamu tidak bisa menghargai diri kamu sendiri. Mulailah menghargai diri kamu sendiri, mencintai diri kamu sendiri, dan bangga serta percaya kepada diri kamu sendiri.</a:t>
            </a:r>
            <a:endParaRPr sz="1600">
              <a:solidFill>
                <a:srgbClr val="212529"/>
              </a:solidFill>
              <a:latin typeface="Arial"/>
              <a:ea typeface="Arial"/>
              <a:cs typeface="Arial"/>
              <a:sym typeface="Arial"/>
            </a:endParaRPr>
          </a:p>
          <a:p>
            <a:pPr marL="457200" lvl="0" indent="0" algn="just" rtl="0">
              <a:spcBef>
                <a:spcPts val="0"/>
              </a:spcBef>
              <a:spcAft>
                <a:spcPts val="0"/>
              </a:spcAft>
              <a:buClr>
                <a:schemeClr val="dk2"/>
              </a:buClr>
              <a:buSzPts val="1100"/>
              <a:buFont typeface="Arial"/>
              <a:buNone/>
            </a:pPr>
            <a:r>
              <a:rPr lang="en" sz="1600">
                <a:solidFill>
                  <a:srgbClr val="212529"/>
                </a:solidFill>
                <a:latin typeface="Arial"/>
                <a:ea typeface="Arial"/>
                <a:cs typeface="Arial"/>
                <a:sym typeface="Arial"/>
              </a:rPr>
              <a:t>Semakin kamu menganggap diri kamu berharga maka, semakin mudah kamu membentuk karakter diri kamu sendiri. Khususnya bagi seseorang yang ingin mencapai kesuksesan, belajar menghargai diri sendiri adalah wajib.</a:t>
            </a:r>
            <a:endParaRPr sz="1600">
              <a:solidFill>
                <a:srgbClr val="212529"/>
              </a:solidFill>
              <a:latin typeface="Arial"/>
              <a:ea typeface="Arial"/>
              <a:cs typeface="Arial"/>
              <a:sym typeface="Arial"/>
            </a:endParaRPr>
          </a:p>
          <a:p>
            <a:pPr marL="457200" lvl="0" indent="0" algn="just" rtl="0">
              <a:spcBef>
                <a:spcPts val="1200"/>
              </a:spcBef>
              <a:spcAft>
                <a:spcPts val="1200"/>
              </a:spcAft>
              <a:buClr>
                <a:schemeClr val="dk2"/>
              </a:buClr>
              <a:buSzPts val="1100"/>
              <a:buFont typeface="Arial"/>
              <a:buNone/>
            </a:pPr>
            <a:r>
              <a:rPr lang="en" sz="1600">
                <a:solidFill>
                  <a:srgbClr val="212529"/>
                </a:solidFill>
                <a:latin typeface="Arial"/>
                <a:ea typeface="Arial"/>
                <a:cs typeface="Arial"/>
                <a:sym typeface="Arial"/>
              </a:rPr>
              <a:t>Percaya atau tidak membentuk karakter dengan cara menghargai diri sendiri akan mempengaruhi cara kamu berinteraksi dengan orang lain. Kamu juga bisa lebuh baik dalam menjalin hubungan dengan orang lain.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2300" y="81897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Bentuk Prinspi Diri Sendiri</a:t>
            </a:r>
            <a:endParaRPr sz="2400"/>
          </a:p>
        </p:txBody>
      </p:sp>
      <p:sp>
        <p:nvSpPr>
          <p:cNvPr id="89" name="Google Shape;89;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sz="1700">
              <a:solidFill>
                <a:srgbClr val="212529"/>
              </a:solidFill>
              <a:latin typeface="Arial"/>
              <a:ea typeface="Arial"/>
              <a:cs typeface="Arial"/>
              <a:sym typeface="Arial"/>
            </a:endParaRPr>
          </a:p>
          <a:p>
            <a:pPr marL="457200" lvl="0" indent="0" algn="just" rtl="0">
              <a:spcBef>
                <a:spcPts val="1200"/>
              </a:spcBef>
              <a:spcAft>
                <a:spcPts val="0"/>
              </a:spcAft>
              <a:buNone/>
            </a:pPr>
            <a:r>
              <a:rPr lang="en" sz="1700">
                <a:solidFill>
                  <a:srgbClr val="212529"/>
                </a:solidFill>
                <a:latin typeface="Arial"/>
                <a:ea typeface="Arial"/>
                <a:cs typeface="Arial"/>
                <a:sym typeface="Arial"/>
              </a:rPr>
              <a:t>Memahami dan mempercayai apa yang menjadi kepercayaan kamu adalah salah satu bentuk karakter diri seseorang. Membentuk karakter bisa dilakukan dengan menyakini sesuatu yang benar dan tidak terpengaruh akan apa yang salah.</a:t>
            </a:r>
            <a:endParaRPr sz="1700">
              <a:solidFill>
                <a:srgbClr val="212529"/>
              </a:solidFill>
              <a:latin typeface="Arial"/>
              <a:ea typeface="Arial"/>
              <a:cs typeface="Arial"/>
              <a:sym typeface="Arial"/>
            </a:endParaRPr>
          </a:p>
          <a:p>
            <a:pPr marL="457200" lvl="0" indent="0" algn="just" rtl="0">
              <a:spcBef>
                <a:spcPts val="1200"/>
              </a:spcBef>
              <a:spcAft>
                <a:spcPts val="1200"/>
              </a:spcAft>
              <a:buNone/>
            </a:pPr>
            <a:r>
              <a:rPr lang="en" sz="1700">
                <a:solidFill>
                  <a:srgbClr val="212529"/>
                </a:solidFill>
                <a:latin typeface="Arial"/>
                <a:ea typeface="Arial"/>
                <a:cs typeface="Arial"/>
                <a:sym typeface="Arial"/>
              </a:rPr>
              <a:t>Ketika kamu adalah orang yang memiliki prinsip dalam hidup kamu maka, prinsip kamu tidak bisa dipatahkan begitu saja ketika ada perbedaan yang terjadi. Contohnya jika kamu orang yang berprinsip bahwa, “ kepercayaan itu penting”. Maka, kamu jangan melanggar prinsip tersebut.</a:t>
            </a:r>
            <a:endParaRPr sz="1700" b="1">
              <a:solidFill>
                <a:srgbClr val="21252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Penguasaan terhadap diri sendiri</a:t>
            </a:r>
            <a:endParaRPr sz="2400"/>
          </a:p>
        </p:txBody>
      </p:sp>
      <p:sp>
        <p:nvSpPr>
          <p:cNvPr id="95" name="Google Shape;95;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Clr>
                <a:schemeClr val="dk2"/>
              </a:buClr>
              <a:buSzPts val="1100"/>
              <a:buFont typeface="Arial"/>
              <a:buNone/>
            </a:pPr>
            <a:r>
              <a:rPr lang="en" sz="1600">
                <a:solidFill>
                  <a:srgbClr val="212529"/>
                </a:solidFill>
                <a:latin typeface="Arial"/>
                <a:ea typeface="Arial"/>
                <a:cs typeface="Arial"/>
                <a:sym typeface="Arial"/>
              </a:rPr>
              <a:t>Di dunia ini ada berbagai macam hal-hal yang bisa mempengaruhi diri kamu jika kamu tidak bisa mengusai diri kamu sendiri.  Mengontrol diri sendiri dapat membantu kamu membentuk karakter.</a:t>
            </a:r>
            <a:endParaRPr sz="1600">
              <a:solidFill>
                <a:srgbClr val="212529"/>
              </a:solidFill>
              <a:latin typeface="Arial"/>
              <a:ea typeface="Arial"/>
              <a:cs typeface="Arial"/>
              <a:sym typeface="Arial"/>
            </a:endParaRPr>
          </a:p>
          <a:p>
            <a:pPr marL="457200" lvl="0" indent="0" algn="just" rtl="0">
              <a:spcBef>
                <a:spcPts val="1200"/>
              </a:spcBef>
              <a:spcAft>
                <a:spcPts val="0"/>
              </a:spcAft>
              <a:buClr>
                <a:schemeClr val="dk2"/>
              </a:buClr>
              <a:buSzPts val="1100"/>
              <a:buFont typeface="Arial"/>
              <a:buNone/>
            </a:pPr>
            <a:r>
              <a:rPr lang="en" sz="1600">
                <a:solidFill>
                  <a:srgbClr val="212529"/>
                </a:solidFill>
                <a:latin typeface="Arial"/>
                <a:ea typeface="Arial"/>
                <a:cs typeface="Arial"/>
                <a:sym typeface="Arial"/>
              </a:rPr>
              <a:t>Orang yang tidak bisa mengontro dirinya sendiri akan mudah terpengaruh terhadap lingkungan sekitar. Untuk orang yang bisa mengusai dirinya sendiri maka, tidak akan mudah terpengaruh dengan lingkungan sekitar.</a:t>
            </a:r>
            <a:endParaRPr sz="1600">
              <a:solidFill>
                <a:srgbClr val="212529"/>
              </a:solidFill>
              <a:latin typeface="Arial"/>
              <a:ea typeface="Arial"/>
              <a:cs typeface="Arial"/>
              <a:sym typeface="Arial"/>
            </a:endParaRPr>
          </a:p>
          <a:p>
            <a:pPr marL="457200" lvl="0" indent="0" algn="just" rtl="0">
              <a:spcBef>
                <a:spcPts val="1200"/>
              </a:spcBef>
              <a:spcAft>
                <a:spcPts val="1200"/>
              </a:spcAft>
              <a:buClr>
                <a:schemeClr val="dk2"/>
              </a:buClr>
              <a:buSzPts val="1100"/>
              <a:buFont typeface="Arial"/>
              <a:buNone/>
            </a:pPr>
            <a:r>
              <a:rPr lang="en" sz="1600">
                <a:solidFill>
                  <a:srgbClr val="212529"/>
                </a:solidFill>
                <a:latin typeface="Arial"/>
                <a:ea typeface="Arial"/>
                <a:cs typeface="Arial"/>
                <a:sym typeface="Arial"/>
              </a:rPr>
              <a:t>Memilliki karakter dapat terlihat ketika kamu bisa menguasai diri kamu sendiri sehingga tidak terpengaruh dengan lingkungan. Tentunya penguasaan diri juga baik dilakukan untuk terhindari dari berbagai pengaruh negatif.</a:t>
            </a:r>
            <a:endParaRPr sz="1600">
              <a:solidFill>
                <a:srgbClr val="21252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Memperbaiki Masa Lalu</a:t>
            </a:r>
            <a:endParaRPr sz="2400"/>
          </a:p>
        </p:txBody>
      </p:sp>
      <p:sp>
        <p:nvSpPr>
          <p:cNvPr id="101" name="Google Shape;101;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Clr>
                <a:schemeClr val="dk2"/>
              </a:buClr>
              <a:buSzPts val="1100"/>
              <a:buFont typeface="Arial"/>
              <a:buNone/>
            </a:pPr>
            <a:r>
              <a:rPr lang="en" sz="1900">
                <a:solidFill>
                  <a:srgbClr val="212529"/>
                </a:solidFill>
                <a:latin typeface="Arial"/>
                <a:ea typeface="Arial"/>
                <a:cs typeface="Arial"/>
                <a:sym typeface="Arial"/>
              </a:rPr>
              <a:t>Setiap orang pasti memiliki masa lalu yang kurang menyenangkan. Jadikan kejadian pada masa lalu kamu sebagai bahan pembelajaran untuk lebih baik lagi ke depannya.</a:t>
            </a:r>
            <a:endParaRPr sz="1900">
              <a:solidFill>
                <a:srgbClr val="212529"/>
              </a:solidFill>
              <a:latin typeface="Arial"/>
              <a:ea typeface="Arial"/>
              <a:cs typeface="Arial"/>
              <a:sym typeface="Arial"/>
            </a:endParaRPr>
          </a:p>
          <a:p>
            <a:pPr marL="457200" lvl="0" indent="0" algn="just" rtl="0">
              <a:spcBef>
                <a:spcPts val="1200"/>
              </a:spcBef>
              <a:spcAft>
                <a:spcPts val="1200"/>
              </a:spcAft>
              <a:buClr>
                <a:schemeClr val="dk2"/>
              </a:buClr>
              <a:buSzPts val="1100"/>
              <a:buFont typeface="Arial"/>
              <a:buNone/>
            </a:pPr>
            <a:r>
              <a:rPr lang="en" sz="1900">
                <a:solidFill>
                  <a:srgbClr val="212529"/>
                </a:solidFill>
                <a:latin typeface="Arial"/>
                <a:ea typeface="Arial"/>
                <a:cs typeface="Arial"/>
                <a:sym typeface="Arial"/>
              </a:rPr>
              <a:t>Kamu bisa memikirkan apa yang salah dari diri kamu sendiri di masa lalu dan mencoba untuk memperbaikinya di masa sekarang. Dengan hal ini akan membentuk karakter baru untuk diri kamu.</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rgbClr val="212529"/>
              </a:buClr>
              <a:buSzPts val="2400"/>
              <a:buFont typeface="Arial"/>
              <a:buChar char="●"/>
            </a:pPr>
            <a:r>
              <a:rPr lang="en" sz="2400" b="1">
                <a:solidFill>
                  <a:srgbClr val="212529"/>
                </a:solidFill>
                <a:latin typeface="Arial"/>
                <a:ea typeface="Arial"/>
                <a:cs typeface="Arial"/>
                <a:sym typeface="Arial"/>
              </a:rPr>
              <a:t>Memperhitungkan Tindakan Yang diambil</a:t>
            </a:r>
            <a:endParaRPr sz="2400"/>
          </a:p>
        </p:txBody>
      </p:sp>
      <p:sp>
        <p:nvSpPr>
          <p:cNvPr id="107" name="Google Shape;107;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Clr>
                <a:schemeClr val="dk2"/>
              </a:buClr>
              <a:buSzPts val="1100"/>
              <a:buFont typeface="Arial"/>
              <a:buNone/>
            </a:pPr>
            <a:r>
              <a:rPr lang="en">
                <a:solidFill>
                  <a:srgbClr val="212529"/>
                </a:solidFill>
                <a:latin typeface="Arial"/>
                <a:ea typeface="Arial"/>
                <a:cs typeface="Arial"/>
                <a:sym typeface="Arial"/>
              </a:rPr>
              <a:t>Setiap apa yang terjadi dan mengharuskan kamu mengambil tindakan kamu perlu mempertimbangkan setiap resiko dari keputusan kamu. Ketika kamu memilih keputusan untuk menunjukkan karakter diri kamu penting memutuskan dengan pertimbangan yang matang.</a:t>
            </a:r>
            <a:endParaRPr>
              <a:solidFill>
                <a:srgbClr val="212529"/>
              </a:solidFill>
              <a:latin typeface="Arial"/>
              <a:ea typeface="Arial"/>
              <a:cs typeface="Arial"/>
              <a:sym typeface="Arial"/>
            </a:endParaRPr>
          </a:p>
          <a:p>
            <a:pPr marL="457200" lvl="0" indent="0" algn="just" rtl="0">
              <a:spcBef>
                <a:spcPts val="1200"/>
              </a:spcBef>
              <a:spcAft>
                <a:spcPts val="0"/>
              </a:spcAft>
              <a:buClr>
                <a:schemeClr val="dk2"/>
              </a:buClr>
              <a:buSzPts val="1100"/>
              <a:buFont typeface="Arial"/>
              <a:buNone/>
            </a:pPr>
            <a:r>
              <a:rPr lang="en">
                <a:solidFill>
                  <a:srgbClr val="212529"/>
                </a:solidFill>
                <a:latin typeface="Arial"/>
                <a:ea typeface="Arial"/>
                <a:cs typeface="Arial"/>
                <a:sym typeface="Arial"/>
              </a:rPr>
              <a:t>Kamu akan tahu harus tahu keputusan apa yang benar dan baik untuk kamu putuskan terhadap suatu masalah. Terkadang hal yang sulit ketika keputusan terbaik yang harus diambil tidaklah sesuai dengan keinginan kamu, tetapi itulah yang harus biasakan.</a:t>
            </a:r>
            <a:endParaRPr>
              <a:solidFill>
                <a:srgbClr val="212529"/>
              </a:solidFill>
              <a:latin typeface="Arial"/>
              <a:ea typeface="Arial"/>
              <a:cs typeface="Arial"/>
              <a:sym typeface="Arial"/>
            </a:endParaRPr>
          </a:p>
          <a:p>
            <a:pPr marL="0" lvl="0" indent="0" algn="l" rtl="0">
              <a:spcBef>
                <a:spcPts val="1200"/>
              </a:spcBef>
              <a:spcAft>
                <a:spcPts val="1600"/>
              </a:spcAft>
              <a:buNone/>
            </a:pPr>
            <a:endParaRPr sz="2200"/>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On-screen Show (16:9)</PresentationFormat>
  <Paragraphs>79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Playfair Display</vt:lpstr>
      <vt:lpstr>Montserrat</vt:lpstr>
      <vt:lpstr>Oswald</vt:lpstr>
      <vt:lpstr>Arial</vt:lpstr>
      <vt:lpstr>Pop</vt:lpstr>
      <vt:lpstr>Sosok, Watak, dan Karakter Diri</vt:lpstr>
      <vt:lpstr>Apa Yang Dimaksud Dari Sosok, Watak, dan Karakter Diri ?</vt:lpstr>
      <vt:lpstr>Unsur Dalam Pembentukan Karakter Diri</vt:lpstr>
      <vt:lpstr>Bagaimana Cara Mengembangkan Diri ? </vt:lpstr>
      <vt:lpstr>Belajar Menghargai Diri Anda</vt:lpstr>
      <vt:lpstr>Bentuk Prinspi Diri Sendiri</vt:lpstr>
      <vt:lpstr>Penguasaan terhadap diri sendiri</vt:lpstr>
      <vt:lpstr>Memperbaiki Masa Lalu</vt:lpstr>
      <vt:lpstr>Memperhitungkan Tindakan Yang diambil</vt:lpstr>
      <vt:lpstr>Komitmen</vt:lpstr>
      <vt:lpstr>Kedisiplinan itu Penting</vt:lpstr>
      <vt:lpstr>Kenali Kelebihan dan Kekurangan Kamu</vt:lpstr>
      <vt:lpstr>Faktor - Faktor yang Mempengaruhi Watak Seseorang</vt:lpstr>
      <vt:lpstr>PowerPoint Presentation</vt:lpstr>
      <vt:lpstr>Jenis-jenis Watak</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Sosok, Watak, dan Karakter Diri</dc:title>
  <dc:creator>LENOVO</dc:creator>
  <cp:lastModifiedBy>lenovo ips145</cp:lastModifiedBy>
  <cp:revision>1</cp:revision>
  <dcterms:modified xsi:type="dcterms:W3CDTF">2020-10-16T03:21:23Z</dcterms:modified>
</cp:coreProperties>
</file>