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Extra Bold" charset="1" panose="020B0906030804020204"/>
      <p:regular r:id="rId10"/>
    </p:embeddedFont>
    <p:embeddedFont>
      <p:font typeface="Open Sans Extra Bold Italics" charset="1" panose="020B0906030804020204"/>
      <p:regular r:id="rId11"/>
    </p:embeddedFont>
    <p:embeddedFont>
      <p:font typeface="Brittany" charset="1" panose="00000000000000000000"/>
      <p:regular r:id="rId12"/>
    </p:embeddedFont>
    <p:embeddedFont>
      <p:font typeface="Wedges" charset="1" panose="02000500000000000000"/>
      <p:regular r:id="rId13"/>
    </p:embeddedFont>
    <p:embeddedFont>
      <p:font typeface="Wedges Italics" charset="1" panose="02000500000000000000"/>
      <p:regular r:id="rId14"/>
    </p:embeddedFont>
    <p:embeddedFont>
      <p:font typeface="อีฟดอวอิ้ง" charset="1" panose="00000000000000000000"/>
      <p:regular r:id="rId15"/>
    </p:embeddedFont>
    <p:embeddedFont>
      <p:font typeface="อีฟดอวอิ้ง Bold" charset="1" panose="00000000000000000000"/>
      <p:regular r:id="rId16"/>
    </p:embeddedFont>
    <p:embeddedFont>
      <p:font typeface="อีฟดอวอิ้ง Italics" charset="1" panose="00000000000000000000"/>
      <p:regular r:id="rId17"/>
    </p:embeddedFont>
    <p:embeddedFont>
      <p:font typeface="อีฟดอวอิ้ง Bold Italic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jpe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28.png" Type="http://schemas.openxmlformats.org/officeDocument/2006/relationships/image"/><Relationship Id="rId15" Target="../media/image29.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3321831">
            <a:off x="13809636" y="3610474"/>
            <a:ext cx="3140276" cy="3066052"/>
          </a:xfrm>
          <a:custGeom>
            <a:avLst/>
            <a:gdLst/>
            <a:ahLst/>
            <a:cxnLst/>
            <a:rect r="r" b="b" t="t" l="l"/>
            <a:pathLst>
              <a:path h="3066052" w="3140276">
                <a:moveTo>
                  <a:pt x="0" y="0"/>
                </a:moveTo>
                <a:lnTo>
                  <a:pt x="3140277" y="0"/>
                </a:lnTo>
                <a:lnTo>
                  <a:pt x="3140277" y="3066052"/>
                </a:lnTo>
                <a:lnTo>
                  <a:pt x="0" y="3066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290446">
            <a:off x="-3981609" y="7453434"/>
            <a:ext cx="7963217" cy="7572296"/>
          </a:xfrm>
          <a:custGeom>
            <a:avLst/>
            <a:gdLst/>
            <a:ahLst/>
            <a:cxnLst/>
            <a:rect r="r" b="b" t="t" l="l"/>
            <a:pathLst>
              <a:path h="7572296" w="7963217">
                <a:moveTo>
                  <a:pt x="0" y="0"/>
                </a:moveTo>
                <a:lnTo>
                  <a:pt x="7963218" y="0"/>
                </a:lnTo>
                <a:lnTo>
                  <a:pt x="7963218" y="7572296"/>
                </a:lnTo>
                <a:lnTo>
                  <a:pt x="0" y="75722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672523" y="7040985"/>
            <a:ext cx="1189563" cy="1544115"/>
          </a:xfrm>
          <a:custGeom>
            <a:avLst/>
            <a:gdLst/>
            <a:ahLst/>
            <a:cxnLst/>
            <a:rect r="r" b="b" t="t" l="l"/>
            <a:pathLst>
              <a:path h="1544115" w="1189563">
                <a:moveTo>
                  <a:pt x="0" y="0"/>
                </a:moveTo>
                <a:lnTo>
                  <a:pt x="1189562" y="0"/>
                </a:lnTo>
                <a:lnTo>
                  <a:pt x="1189562" y="1544114"/>
                </a:lnTo>
                <a:lnTo>
                  <a:pt x="0" y="15441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43786">
            <a:off x="1359065" y="7697437"/>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480907">
            <a:off x="1017240" y="2778737"/>
            <a:ext cx="3144754" cy="3732658"/>
          </a:xfrm>
          <a:custGeom>
            <a:avLst/>
            <a:gdLst/>
            <a:ahLst/>
            <a:cxnLst/>
            <a:rect r="r" b="b" t="t" l="l"/>
            <a:pathLst>
              <a:path h="3732658" w="3144754">
                <a:moveTo>
                  <a:pt x="0" y="0"/>
                </a:moveTo>
                <a:lnTo>
                  <a:pt x="3144754" y="0"/>
                </a:lnTo>
                <a:lnTo>
                  <a:pt x="3144754" y="3732658"/>
                </a:lnTo>
                <a:lnTo>
                  <a:pt x="0" y="3732658"/>
                </a:lnTo>
                <a:lnTo>
                  <a:pt x="0" y="0"/>
                </a:lnTo>
                <a:close/>
              </a:path>
            </a:pathLst>
          </a:custGeom>
          <a:blipFill>
            <a:blip r:embed="rId12">
              <a:extLst>
                <a:ext uri="{96DAC541-7B7A-43D3-8B79-37D633B846F1}">
                  <asvg:svgBlip xmlns:asvg="http://schemas.microsoft.com/office/drawing/2016/SVG/main" r:embed="rId13"/>
                </a:ext>
              </a:extLst>
            </a:blip>
            <a:stretch>
              <a:fillRect l="-34515" t="0" r="0" b="-10237"/>
            </a:stretch>
          </a:blipFill>
        </p:spPr>
      </p:sp>
      <p:sp>
        <p:nvSpPr>
          <p:cNvPr name="Freeform 10" id="10"/>
          <p:cNvSpPr/>
          <p:nvPr/>
        </p:nvSpPr>
        <p:spPr>
          <a:xfrm flipH="false" flipV="false" rot="443786">
            <a:off x="13945739" y="565353"/>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1" id="11"/>
          <p:cNvGrpSpPr/>
          <p:nvPr/>
        </p:nvGrpSpPr>
        <p:grpSpPr>
          <a:xfrm rot="0">
            <a:off x="6368506" y="7547208"/>
            <a:ext cx="5423798" cy="976001"/>
            <a:chOff x="0" y="0"/>
            <a:chExt cx="1428490" cy="257054"/>
          </a:xfrm>
        </p:grpSpPr>
        <p:sp>
          <p:nvSpPr>
            <p:cNvPr name="Freeform 12" id="12"/>
            <p:cNvSpPr/>
            <p:nvPr/>
          </p:nvSpPr>
          <p:spPr>
            <a:xfrm flipH="false" flipV="false" rot="0">
              <a:off x="0" y="0"/>
              <a:ext cx="1428490" cy="257054"/>
            </a:xfrm>
            <a:custGeom>
              <a:avLst/>
              <a:gdLst/>
              <a:ahLst/>
              <a:cxnLst/>
              <a:rect r="r" b="b" t="t" l="l"/>
              <a:pathLst>
                <a:path h="257054" w="1428490">
                  <a:moveTo>
                    <a:pt x="72797" y="0"/>
                  </a:moveTo>
                  <a:lnTo>
                    <a:pt x="1355693" y="0"/>
                  </a:lnTo>
                  <a:cubicBezTo>
                    <a:pt x="1395898" y="0"/>
                    <a:pt x="1428490" y="32592"/>
                    <a:pt x="1428490" y="72797"/>
                  </a:cubicBezTo>
                  <a:lnTo>
                    <a:pt x="1428490" y="184256"/>
                  </a:lnTo>
                  <a:cubicBezTo>
                    <a:pt x="1428490" y="224461"/>
                    <a:pt x="1395898" y="257054"/>
                    <a:pt x="1355693" y="257054"/>
                  </a:cubicBezTo>
                  <a:lnTo>
                    <a:pt x="72797" y="257054"/>
                  </a:lnTo>
                  <a:cubicBezTo>
                    <a:pt x="32592" y="257054"/>
                    <a:pt x="0" y="224461"/>
                    <a:pt x="0" y="184256"/>
                  </a:cubicBezTo>
                  <a:lnTo>
                    <a:pt x="0" y="72797"/>
                  </a:lnTo>
                  <a:cubicBezTo>
                    <a:pt x="0" y="32592"/>
                    <a:pt x="32592" y="0"/>
                    <a:pt x="72797" y="0"/>
                  </a:cubicBezTo>
                  <a:close/>
                </a:path>
              </a:pathLst>
            </a:custGeom>
            <a:solidFill>
              <a:srgbClr val="F7AC8C"/>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478624" y="2665985"/>
            <a:ext cx="9436170" cy="2820162"/>
          </a:xfrm>
          <a:prstGeom prst="rect">
            <a:avLst/>
          </a:prstGeom>
        </p:spPr>
        <p:txBody>
          <a:bodyPr anchor="t" rtlCol="false" tIns="0" lIns="0" bIns="0" rIns="0">
            <a:spAutoFit/>
          </a:bodyPr>
          <a:lstStyle/>
          <a:p>
            <a:pPr algn="ctr">
              <a:lnSpc>
                <a:spcPts val="23057"/>
              </a:lnSpc>
            </a:pPr>
            <a:r>
              <a:rPr lang="en-US" sz="16470">
                <a:solidFill>
                  <a:srgbClr val="102667"/>
                </a:solidFill>
                <a:latin typeface="Wedges Bold"/>
              </a:rPr>
              <a:t>DESAIN</a:t>
            </a:r>
          </a:p>
        </p:txBody>
      </p:sp>
      <p:sp>
        <p:nvSpPr>
          <p:cNvPr name="TextBox 15" id="15"/>
          <p:cNvSpPr txBox="true"/>
          <p:nvPr/>
        </p:nvSpPr>
        <p:spPr>
          <a:xfrm rot="0">
            <a:off x="5081024" y="4584141"/>
            <a:ext cx="8125953" cy="2961519"/>
          </a:xfrm>
          <a:prstGeom prst="rect">
            <a:avLst/>
          </a:prstGeom>
        </p:spPr>
        <p:txBody>
          <a:bodyPr anchor="t" rtlCol="false" tIns="0" lIns="0" bIns="0" rIns="0">
            <a:spAutoFit/>
          </a:bodyPr>
          <a:lstStyle/>
          <a:p>
            <a:pPr algn="ctr">
              <a:lnSpc>
                <a:spcPts val="24191"/>
              </a:lnSpc>
            </a:pPr>
            <a:r>
              <a:rPr lang="en-US" sz="17279">
                <a:solidFill>
                  <a:srgbClr val="102667"/>
                </a:solidFill>
                <a:latin typeface="Wedges Bold"/>
              </a:rPr>
              <a:t>GRAFIS</a:t>
            </a:r>
          </a:p>
        </p:txBody>
      </p:sp>
      <p:sp>
        <p:nvSpPr>
          <p:cNvPr name="TextBox 16" id="16"/>
          <p:cNvSpPr txBox="true"/>
          <p:nvPr/>
        </p:nvSpPr>
        <p:spPr>
          <a:xfrm rot="0">
            <a:off x="4913358" y="1594923"/>
            <a:ext cx="8064171" cy="1385386"/>
          </a:xfrm>
          <a:prstGeom prst="rect">
            <a:avLst/>
          </a:prstGeom>
        </p:spPr>
        <p:txBody>
          <a:bodyPr anchor="t" rtlCol="false" tIns="0" lIns="0" bIns="0" rIns="0">
            <a:spAutoFit/>
          </a:bodyPr>
          <a:lstStyle/>
          <a:p>
            <a:pPr algn="ctr">
              <a:lnSpc>
                <a:spcPts val="11315"/>
              </a:lnSpc>
            </a:pPr>
            <a:r>
              <a:rPr lang="en-US" sz="8082">
                <a:solidFill>
                  <a:srgbClr val="102667"/>
                </a:solidFill>
                <a:latin typeface="Brittany Bold"/>
              </a:rPr>
              <a:t>Group Persentation</a:t>
            </a:r>
          </a:p>
        </p:txBody>
      </p:sp>
      <p:sp>
        <p:nvSpPr>
          <p:cNvPr name="TextBox 17" id="17"/>
          <p:cNvSpPr txBox="true"/>
          <p:nvPr/>
        </p:nvSpPr>
        <p:spPr>
          <a:xfrm rot="0">
            <a:off x="6587386" y="7589227"/>
            <a:ext cx="4986039" cy="756746"/>
          </a:xfrm>
          <a:prstGeom prst="rect">
            <a:avLst/>
          </a:prstGeom>
        </p:spPr>
        <p:txBody>
          <a:bodyPr anchor="t" rtlCol="false" tIns="0" lIns="0" bIns="0" rIns="0">
            <a:spAutoFit/>
          </a:bodyPr>
          <a:lstStyle/>
          <a:p>
            <a:pPr algn="ctr">
              <a:lnSpc>
                <a:spcPts val="5539"/>
              </a:lnSpc>
            </a:pPr>
            <a:r>
              <a:rPr lang="en-US" sz="3956">
                <a:solidFill>
                  <a:srgbClr val="FFF9EB"/>
                </a:solidFill>
                <a:latin typeface="อีฟดอวอิ้ง Bold"/>
              </a:rPr>
              <a:t>Kelompok 1 XI PPLG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369965"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80327" y="1154856"/>
            <a:ext cx="1189563" cy="1544115"/>
          </a:xfrm>
          <a:custGeom>
            <a:avLst/>
            <a:gdLst/>
            <a:ahLst/>
            <a:cxnLst/>
            <a:rect r="r" b="b" t="t" l="l"/>
            <a:pathLst>
              <a:path h="1544115" w="1189563">
                <a:moveTo>
                  <a:pt x="0" y="0"/>
                </a:moveTo>
                <a:lnTo>
                  <a:pt x="1189562" y="0"/>
                </a:lnTo>
                <a:lnTo>
                  <a:pt x="1189562" y="1544115"/>
                </a:lnTo>
                <a:lnTo>
                  <a:pt x="0" y="15441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944104" y="514781"/>
            <a:ext cx="14203866" cy="2253187"/>
          </a:xfrm>
          <a:prstGeom prst="rect">
            <a:avLst/>
          </a:prstGeom>
        </p:spPr>
        <p:txBody>
          <a:bodyPr anchor="t" rtlCol="false" tIns="0" lIns="0" bIns="0" rIns="0">
            <a:spAutoFit/>
          </a:bodyPr>
          <a:lstStyle/>
          <a:p>
            <a:pPr algn="ctr">
              <a:lnSpc>
                <a:spcPts val="9001"/>
              </a:lnSpc>
            </a:pPr>
            <a:r>
              <a:rPr lang="en-US" sz="6429">
                <a:solidFill>
                  <a:srgbClr val="102667"/>
                </a:solidFill>
                <a:latin typeface="Wedges Bold"/>
              </a:rPr>
              <a:t>Contoh aplikasi untuk membuat desain grafis</a:t>
            </a:r>
          </a:p>
        </p:txBody>
      </p:sp>
      <p:sp>
        <p:nvSpPr>
          <p:cNvPr name="TextBox 8" id="8"/>
          <p:cNvSpPr txBox="true"/>
          <p:nvPr/>
        </p:nvSpPr>
        <p:spPr>
          <a:xfrm rot="0">
            <a:off x="2926503" y="2931481"/>
            <a:ext cx="11565135" cy="6188353"/>
          </a:xfrm>
          <a:prstGeom prst="rect">
            <a:avLst/>
          </a:prstGeom>
        </p:spPr>
        <p:txBody>
          <a:bodyPr anchor="t" rtlCol="false" tIns="0" lIns="0" bIns="0" rIns="0">
            <a:spAutoFit/>
          </a:bodyPr>
          <a:lstStyle/>
          <a:p>
            <a:pPr algn="just">
              <a:lnSpc>
                <a:spcPts val="4849"/>
              </a:lnSpc>
            </a:pPr>
            <a:r>
              <a:rPr lang="en-US" sz="4532">
                <a:solidFill>
                  <a:srgbClr val="945154"/>
                </a:solidFill>
                <a:latin typeface="อีฟดอวอิ้ง"/>
              </a:rPr>
              <a:t>1. Adobe Photoshop</a:t>
            </a:r>
          </a:p>
          <a:p>
            <a:pPr algn="just">
              <a:lnSpc>
                <a:spcPts val="4849"/>
              </a:lnSpc>
            </a:pPr>
            <a:r>
              <a:rPr lang="en-US" sz="4532">
                <a:solidFill>
                  <a:srgbClr val="945154"/>
                </a:solidFill>
                <a:latin typeface="อีฟดอวอิ้ง"/>
              </a:rPr>
              <a:t>2. Adobe Illustrator (AI)</a:t>
            </a:r>
          </a:p>
          <a:p>
            <a:pPr algn="just">
              <a:lnSpc>
                <a:spcPts val="4849"/>
              </a:lnSpc>
            </a:pPr>
            <a:r>
              <a:rPr lang="en-US" sz="4532">
                <a:solidFill>
                  <a:srgbClr val="945154"/>
                </a:solidFill>
                <a:latin typeface="อีฟดอวอิ้ง"/>
              </a:rPr>
              <a:t>3. Inkscape</a:t>
            </a:r>
          </a:p>
          <a:p>
            <a:pPr algn="just">
              <a:lnSpc>
                <a:spcPts val="4849"/>
              </a:lnSpc>
            </a:pPr>
            <a:r>
              <a:rPr lang="en-US" sz="4532">
                <a:solidFill>
                  <a:srgbClr val="945154"/>
                </a:solidFill>
                <a:latin typeface="อีฟดอวอิ้ง"/>
              </a:rPr>
              <a:t>4. Adobe InDesign</a:t>
            </a:r>
          </a:p>
          <a:p>
            <a:pPr algn="just">
              <a:lnSpc>
                <a:spcPts val="4849"/>
              </a:lnSpc>
            </a:pPr>
            <a:r>
              <a:rPr lang="en-US" sz="4532">
                <a:solidFill>
                  <a:srgbClr val="945154"/>
                </a:solidFill>
                <a:latin typeface="อีฟดอวอิ้ง"/>
              </a:rPr>
              <a:t>5. CorelDRAW Graphic Suite</a:t>
            </a:r>
          </a:p>
          <a:p>
            <a:pPr algn="just">
              <a:lnSpc>
                <a:spcPts val="4849"/>
              </a:lnSpc>
            </a:pPr>
            <a:r>
              <a:rPr lang="en-US" sz="4532">
                <a:solidFill>
                  <a:srgbClr val="945154"/>
                </a:solidFill>
                <a:latin typeface="อีฟดอวอิ้ง"/>
              </a:rPr>
              <a:t>6. Affinity Designer</a:t>
            </a:r>
          </a:p>
          <a:p>
            <a:pPr algn="just">
              <a:lnSpc>
                <a:spcPts val="4849"/>
              </a:lnSpc>
            </a:pPr>
            <a:r>
              <a:rPr lang="en-US" sz="4532">
                <a:solidFill>
                  <a:srgbClr val="945154"/>
                </a:solidFill>
                <a:latin typeface="อีฟดอวอิ้ง"/>
              </a:rPr>
              <a:t>7. Canva</a:t>
            </a:r>
          </a:p>
          <a:p>
            <a:pPr algn="just">
              <a:lnSpc>
                <a:spcPts val="4849"/>
              </a:lnSpc>
            </a:pPr>
            <a:r>
              <a:rPr lang="en-US" sz="4532">
                <a:solidFill>
                  <a:srgbClr val="945154"/>
                </a:solidFill>
                <a:latin typeface="อีฟดอวอิ้ง"/>
              </a:rPr>
              <a:t>8. GIMP (GNU Image Manipulation Program)</a:t>
            </a:r>
          </a:p>
          <a:p>
            <a:pPr algn="just">
              <a:lnSpc>
                <a:spcPts val="4849"/>
              </a:lnSpc>
            </a:pPr>
            <a:r>
              <a:rPr lang="en-US" sz="4532">
                <a:solidFill>
                  <a:srgbClr val="945154"/>
                </a:solidFill>
                <a:latin typeface="อีฟดอวอิ้ง"/>
              </a:rPr>
              <a:t>9. Gravit Designer</a:t>
            </a:r>
          </a:p>
          <a:p>
            <a:pPr algn="just">
              <a:lnSpc>
                <a:spcPts val="4849"/>
              </a:lnSpc>
            </a:pPr>
            <a:r>
              <a:rPr lang="en-US" sz="4532">
                <a:solidFill>
                  <a:srgbClr val="945154"/>
                </a:solidFill>
                <a:latin typeface="อีฟดอวอิ้ง"/>
              </a:rPr>
              <a:t>10. Sketch</a:t>
            </a:r>
          </a:p>
        </p:txBody>
      </p:sp>
      <p:sp>
        <p:nvSpPr>
          <p:cNvPr name="Freeform 9" id="9"/>
          <p:cNvSpPr/>
          <p:nvPr/>
        </p:nvSpPr>
        <p:spPr>
          <a:xfrm flipH="false" flipV="false" rot="224456">
            <a:off x="15117220" y="8896936"/>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5685658" y="1610882"/>
            <a:ext cx="1189563" cy="1544115"/>
          </a:xfrm>
          <a:custGeom>
            <a:avLst/>
            <a:gdLst/>
            <a:ahLst/>
            <a:cxnLst/>
            <a:rect r="r" b="b" t="t" l="l"/>
            <a:pathLst>
              <a:path h="1544115" w="1189563">
                <a:moveTo>
                  <a:pt x="0" y="0"/>
                </a:moveTo>
                <a:lnTo>
                  <a:pt x="1189563" y="0"/>
                </a:lnTo>
                <a:lnTo>
                  <a:pt x="1189563" y="1544114"/>
                </a:lnTo>
                <a:lnTo>
                  <a:pt x="0" y="15441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997605">
            <a:off x="-202796" y="8896936"/>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369965"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530937">
            <a:off x="3112212" y="780937"/>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309058">
            <a:off x="12546456" y="7863526"/>
            <a:ext cx="3035904" cy="1495873"/>
          </a:xfrm>
          <a:custGeom>
            <a:avLst/>
            <a:gdLst/>
            <a:ahLst/>
            <a:cxnLst/>
            <a:rect r="r" b="b" t="t" l="l"/>
            <a:pathLst>
              <a:path h="1495873" w="3035904">
                <a:moveTo>
                  <a:pt x="0" y="0"/>
                </a:moveTo>
                <a:lnTo>
                  <a:pt x="3035904" y="0"/>
                </a:lnTo>
                <a:lnTo>
                  <a:pt x="3035904" y="1495872"/>
                </a:lnTo>
                <a:lnTo>
                  <a:pt x="0" y="1495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492624" y="3256978"/>
            <a:ext cx="1189563" cy="1544115"/>
          </a:xfrm>
          <a:custGeom>
            <a:avLst/>
            <a:gdLst/>
            <a:ahLst/>
            <a:cxnLst/>
            <a:rect r="r" b="b" t="t" l="l"/>
            <a:pathLst>
              <a:path h="1544115" w="1189563">
                <a:moveTo>
                  <a:pt x="0" y="0"/>
                </a:moveTo>
                <a:lnTo>
                  <a:pt x="1189563" y="0"/>
                </a:lnTo>
                <a:lnTo>
                  <a:pt x="1189563" y="1544115"/>
                </a:lnTo>
                <a:lnTo>
                  <a:pt x="0" y="15441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370819" y="3256978"/>
            <a:ext cx="1189563" cy="1544115"/>
          </a:xfrm>
          <a:custGeom>
            <a:avLst/>
            <a:gdLst/>
            <a:ahLst/>
            <a:cxnLst/>
            <a:rect r="r" b="b" t="t" l="l"/>
            <a:pathLst>
              <a:path h="1544115" w="1189563">
                <a:moveTo>
                  <a:pt x="0" y="0"/>
                </a:moveTo>
                <a:lnTo>
                  <a:pt x="1189562" y="0"/>
                </a:lnTo>
                <a:lnTo>
                  <a:pt x="1189562" y="1544115"/>
                </a:lnTo>
                <a:lnTo>
                  <a:pt x="0" y="15441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6546540" y="3297893"/>
            <a:ext cx="5946084" cy="3823420"/>
          </a:xfrm>
          <a:prstGeom prst="rect">
            <a:avLst/>
          </a:prstGeom>
        </p:spPr>
        <p:txBody>
          <a:bodyPr anchor="t" rtlCol="false" tIns="0" lIns="0" bIns="0" rIns="0">
            <a:spAutoFit/>
          </a:bodyPr>
          <a:lstStyle/>
          <a:p>
            <a:pPr algn="ctr">
              <a:lnSpc>
                <a:spcPts val="15345"/>
              </a:lnSpc>
            </a:pPr>
            <a:r>
              <a:rPr lang="en-US" sz="10961">
                <a:solidFill>
                  <a:srgbClr val="102667"/>
                </a:solidFill>
                <a:latin typeface="Wedges"/>
              </a:rPr>
              <a:t>Thank</a:t>
            </a:r>
          </a:p>
          <a:p>
            <a:pPr algn="ctr">
              <a:lnSpc>
                <a:spcPts val="15345"/>
              </a:lnSpc>
            </a:pPr>
            <a:r>
              <a:rPr lang="en-US" sz="10961">
                <a:solidFill>
                  <a:srgbClr val="102667"/>
                </a:solidFill>
                <a:latin typeface="Wedges"/>
              </a:rPr>
              <a:t>you</a:t>
            </a:r>
          </a:p>
        </p:txBody>
      </p:sp>
      <p:sp>
        <p:nvSpPr>
          <p:cNvPr name="Freeform 11" id="11"/>
          <p:cNvSpPr/>
          <p:nvPr/>
        </p:nvSpPr>
        <p:spPr>
          <a:xfrm flipH="false" flipV="false" rot="0">
            <a:off x="459426" y="2802780"/>
            <a:ext cx="4170738" cy="4681440"/>
          </a:xfrm>
          <a:custGeom>
            <a:avLst/>
            <a:gdLst/>
            <a:ahLst/>
            <a:cxnLst/>
            <a:rect r="r" b="b" t="t" l="l"/>
            <a:pathLst>
              <a:path h="4681440" w="4170738">
                <a:moveTo>
                  <a:pt x="0" y="0"/>
                </a:moveTo>
                <a:lnTo>
                  <a:pt x="4170738" y="0"/>
                </a:lnTo>
                <a:lnTo>
                  <a:pt x="4170738" y="4681440"/>
                </a:lnTo>
                <a:lnTo>
                  <a:pt x="0" y="46814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14064408" y="2973658"/>
            <a:ext cx="4170738" cy="4681440"/>
          </a:xfrm>
          <a:custGeom>
            <a:avLst/>
            <a:gdLst/>
            <a:ahLst/>
            <a:cxnLst/>
            <a:rect r="r" b="b" t="t" l="l"/>
            <a:pathLst>
              <a:path h="4681440" w="4170738">
                <a:moveTo>
                  <a:pt x="4170738" y="0"/>
                </a:moveTo>
                <a:lnTo>
                  <a:pt x="0" y="0"/>
                </a:lnTo>
                <a:lnTo>
                  <a:pt x="0" y="4681440"/>
                </a:lnTo>
                <a:lnTo>
                  <a:pt x="4170738" y="4681440"/>
                </a:lnTo>
                <a:lnTo>
                  <a:pt x="417073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369965"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52432" y="8742885"/>
            <a:ext cx="1189563" cy="1544115"/>
          </a:xfrm>
          <a:custGeom>
            <a:avLst/>
            <a:gdLst/>
            <a:ahLst/>
            <a:cxnLst/>
            <a:rect r="r" b="b" t="t" l="l"/>
            <a:pathLst>
              <a:path h="1544115" w="1189563">
                <a:moveTo>
                  <a:pt x="0" y="0"/>
                </a:moveTo>
                <a:lnTo>
                  <a:pt x="1189563" y="0"/>
                </a:lnTo>
                <a:lnTo>
                  <a:pt x="1189563" y="1544115"/>
                </a:lnTo>
                <a:lnTo>
                  <a:pt x="0" y="15441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43786">
            <a:off x="543081" y="638651"/>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292849" y="3191257"/>
            <a:ext cx="3531247" cy="4114800"/>
          </a:xfrm>
          <a:custGeom>
            <a:avLst/>
            <a:gdLst/>
            <a:ahLst/>
            <a:cxnLst/>
            <a:rect r="r" b="b" t="t" l="l"/>
            <a:pathLst>
              <a:path h="4114800" w="3531247">
                <a:moveTo>
                  <a:pt x="0" y="0"/>
                </a:moveTo>
                <a:lnTo>
                  <a:pt x="3531247" y="0"/>
                </a:lnTo>
                <a:lnTo>
                  <a:pt x="353124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443786">
            <a:off x="13765841" y="8247720"/>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49961" y="3599385"/>
            <a:ext cx="2394065" cy="4114800"/>
          </a:xfrm>
          <a:custGeom>
            <a:avLst/>
            <a:gdLst/>
            <a:ahLst/>
            <a:cxnLst/>
            <a:rect r="r" b="b" t="t" l="l"/>
            <a:pathLst>
              <a:path h="4114800" w="2394065">
                <a:moveTo>
                  <a:pt x="0" y="0"/>
                </a:moveTo>
                <a:lnTo>
                  <a:pt x="2394065" y="0"/>
                </a:lnTo>
                <a:lnTo>
                  <a:pt x="2394065"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4158225" y="4107028"/>
            <a:ext cx="9387107" cy="4316739"/>
          </a:xfrm>
          <a:prstGeom prst="rect">
            <a:avLst/>
          </a:prstGeom>
        </p:spPr>
        <p:txBody>
          <a:bodyPr anchor="t" rtlCol="false" tIns="0" lIns="0" bIns="0" rIns="0">
            <a:spAutoFit/>
          </a:bodyPr>
          <a:lstStyle/>
          <a:p>
            <a:pPr algn="ctr">
              <a:lnSpc>
                <a:spcPts val="5624"/>
              </a:lnSpc>
            </a:pPr>
            <a:r>
              <a:rPr lang="en-US" sz="4017">
                <a:solidFill>
                  <a:srgbClr val="E67C4F"/>
                </a:solidFill>
                <a:latin typeface="อีฟดอวอิ้ง"/>
              </a:rPr>
              <a:t>ANASTASYA PUTRI MAHARANI</a:t>
            </a:r>
          </a:p>
          <a:p>
            <a:pPr algn="ctr">
              <a:lnSpc>
                <a:spcPts val="5624"/>
              </a:lnSpc>
            </a:pPr>
            <a:r>
              <a:rPr lang="en-US" sz="4017">
                <a:solidFill>
                  <a:srgbClr val="E67C4F"/>
                </a:solidFill>
                <a:latin typeface="อีฟดอวอิ้ง"/>
              </a:rPr>
              <a:t>ELSA NURUL HASANAH</a:t>
            </a:r>
          </a:p>
          <a:p>
            <a:pPr algn="ctr">
              <a:lnSpc>
                <a:spcPts val="5624"/>
              </a:lnSpc>
            </a:pPr>
            <a:r>
              <a:rPr lang="en-US" sz="4017">
                <a:solidFill>
                  <a:srgbClr val="E67C4F"/>
                </a:solidFill>
                <a:latin typeface="อีฟดอวอิ้ง"/>
              </a:rPr>
              <a:t>LISA FIALIAH APRILIA AMARA</a:t>
            </a:r>
          </a:p>
          <a:p>
            <a:pPr algn="ctr">
              <a:lnSpc>
                <a:spcPts val="5624"/>
              </a:lnSpc>
            </a:pPr>
            <a:r>
              <a:rPr lang="en-US" sz="4017">
                <a:solidFill>
                  <a:srgbClr val="E67C4F"/>
                </a:solidFill>
                <a:latin typeface="อีฟดอวอิ้ง"/>
              </a:rPr>
              <a:t>MARGIANA LESTARI</a:t>
            </a:r>
          </a:p>
          <a:p>
            <a:pPr algn="ctr">
              <a:lnSpc>
                <a:spcPts val="5624"/>
              </a:lnSpc>
            </a:pPr>
            <a:r>
              <a:rPr lang="en-US" sz="4017">
                <a:solidFill>
                  <a:srgbClr val="E67C4F"/>
                </a:solidFill>
                <a:latin typeface="อีฟดอวอิ้ง"/>
              </a:rPr>
              <a:t>NAFAZ MUHAMMAD RAYHAN KUSNANTO</a:t>
            </a:r>
          </a:p>
          <a:p>
            <a:pPr algn="ctr">
              <a:lnSpc>
                <a:spcPts val="5624"/>
              </a:lnSpc>
              <a:spcBef>
                <a:spcPct val="0"/>
              </a:spcBef>
            </a:pPr>
            <a:r>
              <a:rPr lang="en-US" sz="4017">
                <a:solidFill>
                  <a:srgbClr val="E67C4F"/>
                </a:solidFill>
                <a:latin typeface="อีฟดอวอิ้ง"/>
              </a:rPr>
              <a:t>ZAHRA AMALIA</a:t>
            </a:r>
          </a:p>
        </p:txBody>
      </p:sp>
      <p:sp>
        <p:nvSpPr>
          <p:cNvPr name="TextBox 12" id="12"/>
          <p:cNvSpPr txBox="true"/>
          <p:nvPr/>
        </p:nvSpPr>
        <p:spPr>
          <a:xfrm rot="0">
            <a:off x="3841471" y="64863"/>
            <a:ext cx="10020614" cy="3126393"/>
          </a:xfrm>
          <a:prstGeom prst="rect">
            <a:avLst/>
          </a:prstGeom>
        </p:spPr>
        <p:txBody>
          <a:bodyPr anchor="t" rtlCol="false" tIns="0" lIns="0" bIns="0" rIns="0">
            <a:spAutoFit/>
          </a:bodyPr>
          <a:lstStyle/>
          <a:p>
            <a:pPr algn="ctr">
              <a:lnSpc>
                <a:spcPts val="12547"/>
              </a:lnSpc>
            </a:pPr>
            <a:r>
              <a:rPr lang="en-US" sz="8962">
                <a:solidFill>
                  <a:srgbClr val="102667"/>
                </a:solidFill>
                <a:latin typeface="Wedges Bold"/>
              </a:rPr>
              <a:t>ANGGOTA KELOMPOK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253037"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478756" y="7714185"/>
            <a:ext cx="1189563" cy="1544115"/>
          </a:xfrm>
          <a:custGeom>
            <a:avLst/>
            <a:gdLst/>
            <a:ahLst/>
            <a:cxnLst/>
            <a:rect r="r" b="b" t="t" l="l"/>
            <a:pathLst>
              <a:path h="1544115" w="1189563">
                <a:moveTo>
                  <a:pt x="0" y="0"/>
                </a:moveTo>
                <a:lnTo>
                  <a:pt x="1189563" y="0"/>
                </a:lnTo>
                <a:lnTo>
                  <a:pt x="1189563" y="1544115"/>
                </a:lnTo>
                <a:lnTo>
                  <a:pt x="0" y="15441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43786">
            <a:off x="543081" y="638651"/>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292849" y="3191257"/>
            <a:ext cx="3531247" cy="4114800"/>
          </a:xfrm>
          <a:custGeom>
            <a:avLst/>
            <a:gdLst/>
            <a:ahLst/>
            <a:cxnLst/>
            <a:rect r="r" b="b" t="t" l="l"/>
            <a:pathLst>
              <a:path h="4114800" w="3531247">
                <a:moveTo>
                  <a:pt x="0" y="0"/>
                </a:moveTo>
                <a:lnTo>
                  <a:pt x="3531247" y="0"/>
                </a:lnTo>
                <a:lnTo>
                  <a:pt x="353124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443786">
            <a:off x="13765841" y="8247720"/>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49961" y="3599385"/>
            <a:ext cx="2394065" cy="4114800"/>
          </a:xfrm>
          <a:custGeom>
            <a:avLst/>
            <a:gdLst/>
            <a:ahLst/>
            <a:cxnLst/>
            <a:rect r="r" b="b" t="t" l="l"/>
            <a:pathLst>
              <a:path h="4114800" w="2394065">
                <a:moveTo>
                  <a:pt x="0" y="0"/>
                </a:moveTo>
                <a:lnTo>
                  <a:pt x="2394065" y="0"/>
                </a:lnTo>
                <a:lnTo>
                  <a:pt x="2394065"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4425915" y="4009109"/>
            <a:ext cx="5428841" cy="4477134"/>
          </a:xfrm>
          <a:custGeom>
            <a:avLst/>
            <a:gdLst/>
            <a:ahLst/>
            <a:cxnLst/>
            <a:rect r="r" b="b" t="t" l="l"/>
            <a:pathLst>
              <a:path h="4477134" w="5428841">
                <a:moveTo>
                  <a:pt x="0" y="0"/>
                </a:moveTo>
                <a:lnTo>
                  <a:pt x="5428841" y="0"/>
                </a:lnTo>
                <a:lnTo>
                  <a:pt x="5428841" y="4477134"/>
                </a:lnTo>
                <a:lnTo>
                  <a:pt x="0" y="4477134"/>
                </a:lnTo>
                <a:lnTo>
                  <a:pt x="0" y="0"/>
                </a:lnTo>
                <a:close/>
              </a:path>
            </a:pathLst>
          </a:custGeom>
          <a:blipFill>
            <a:blip r:embed="rId14"/>
            <a:stretch>
              <a:fillRect l="-10750" t="0" r="-10750" b="0"/>
            </a:stretch>
          </a:blipFill>
        </p:spPr>
      </p:sp>
      <p:sp>
        <p:nvSpPr>
          <p:cNvPr name="Freeform 12" id="12"/>
          <p:cNvSpPr/>
          <p:nvPr/>
        </p:nvSpPr>
        <p:spPr>
          <a:xfrm flipH="false" flipV="false" rot="0">
            <a:off x="10433733" y="4009109"/>
            <a:ext cx="2904541" cy="4477134"/>
          </a:xfrm>
          <a:custGeom>
            <a:avLst/>
            <a:gdLst/>
            <a:ahLst/>
            <a:cxnLst/>
            <a:rect r="r" b="b" t="t" l="l"/>
            <a:pathLst>
              <a:path h="4477134" w="2904541">
                <a:moveTo>
                  <a:pt x="0" y="0"/>
                </a:moveTo>
                <a:lnTo>
                  <a:pt x="2904541" y="0"/>
                </a:lnTo>
                <a:lnTo>
                  <a:pt x="2904541" y="4477134"/>
                </a:lnTo>
                <a:lnTo>
                  <a:pt x="0" y="447713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3" id="13"/>
          <p:cNvSpPr txBox="true"/>
          <p:nvPr/>
        </p:nvSpPr>
        <p:spPr>
          <a:xfrm rot="0">
            <a:off x="4010731" y="267620"/>
            <a:ext cx="10382492" cy="2996851"/>
          </a:xfrm>
          <a:prstGeom prst="rect">
            <a:avLst/>
          </a:prstGeom>
        </p:spPr>
        <p:txBody>
          <a:bodyPr anchor="t" rtlCol="false" tIns="0" lIns="0" bIns="0" rIns="0">
            <a:spAutoFit/>
          </a:bodyPr>
          <a:lstStyle/>
          <a:p>
            <a:pPr algn="ctr">
              <a:lnSpc>
                <a:spcPts val="12038"/>
              </a:lnSpc>
            </a:pPr>
            <a:r>
              <a:rPr lang="en-US" sz="8598">
                <a:solidFill>
                  <a:srgbClr val="102667"/>
                </a:solidFill>
                <a:latin typeface="Wedges Bold"/>
              </a:rPr>
              <a:t>apa itu desain grafis?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253037"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322413" y="256643"/>
            <a:ext cx="1189563" cy="1544115"/>
          </a:xfrm>
          <a:custGeom>
            <a:avLst/>
            <a:gdLst/>
            <a:ahLst/>
            <a:cxnLst/>
            <a:rect r="r" b="b" t="t" l="l"/>
            <a:pathLst>
              <a:path h="1544115" w="1189563">
                <a:moveTo>
                  <a:pt x="0" y="0"/>
                </a:moveTo>
                <a:lnTo>
                  <a:pt x="1189562" y="0"/>
                </a:lnTo>
                <a:lnTo>
                  <a:pt x="1189562" y="1544114"/>
                </a:lnTo>
                <a:lnTo>
                  <a:pt x="0" y="15441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43786">
            <a:off x="543081" y="638651"/>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5460145" y="3224547"/>
            <a:ext cx="2850507" cy="3321566"/>
          </a:xfrm>
          <a:custGeom>
            <a:avLst/>
            <a:gdLst/>
            <a:ahLst/>
            <a:cxnLst/>
            <a:rect r="r" b="b" t="t" l="l"/>
            <a:pathLst>
              <a:path h="3321566" w="2850507">
                <a:moveTo>
                  <a:pt x="0" y="0"/>
                </a:moveTo>
                <a:lnTo>
                  <a:pt x="2850508" y="0"/>
                </a:lnTo>
                <a:lnTo>
                  <a:pt x="2850508" y="3321566"/>
                </a:lnTo>
                <a:lnTo>
                  <a:pt x="0" y="33215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443786">
            <a:off x="13765841" y="8247720"/>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49961" y="3599385"/>
            <a:ext cx="2394065" cy="4114800"/>
          </a:xfrm>
          <a:custGeom>
            <a:avLst/>
            <a:gdLst/>
            <a:ahLst/>
            <a:cxnLst/>
            <a:rect r="r" b="b" t="t" l="l"/>
            <a:pathLst>
              <a:path h="4114800" w="2394065">
                <a:moveTo>
                  <a:pt x="0" y="0"/>
                </a:moveTo>
                <a:lnTo>
                  <a:pt x="2394065" y="0"/>
                </a:lnTo>
                <a:lnTo>
                  <a:pt x="2394065"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2061033" y="3015418"/>
            <a:ext cx="13465509" cy="4698767"/>
          </a:xfrm>
          <a:prstGeom prst="rect">
            <a:avLst/>
          </a:prstGeom>
        </p:spPr>
        <p:txBody>
          <a:bodyPr anchor="t" rtlCol="false" tIns="0" lIns="0" bIns="0" rIns="0">
            <a:spAutoFit/>
          </a:bodyPr>
          <a:lstStyle/>
          <a:p>
            <a:pPr algn="ctr">
              <a:lnSpc>
                <a:spcPts val="6114"/>
              </a:lnSpc>
              <a:spcBef>
                <a:spcPct val="0"/>
              </a:spcBef>
            </a:pPr>
            <a:r>
              <a:rPr lang="en-US" sz="4367">
                <a:solidFill>
                  <a:srgbClr val="E67C4F"/>
                </a:solidFill>
                <a:latin typeface="อีฟดอวอิ้ง"/>
              </a:rPr>
              <a:t>Desain grafis adalah bentuk komunikasi visual yang memanfaatkan elemen grafis. seperti gambar, teks, warna, warna, dan sebagainya untuk menyampaikan informasi secara efektif. Contoh penerapannya yaitu kemasan produk, poster, papan iklan, brosur, dan sebagainya.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369965"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443786">
            <a:off x="14139742" y="7941524"/>
            <a:ext cx="3035904" cy="1495873"/>
          </a:xfrm>
          <a:custGeom>
            <a:avLst/>
            <a:gdLst/>
            <a:ahLst/>
            <a:cxnLst/>
            <a:rect r="r" b="b" t="t" l="l"/>
            <a:pathLst>
              <a:path h="1495873" w="3035904">
                <a:moveTo>
                  <a:pt x="0" y="0"/>
                </a:moveTo>
                <a:lnTo>
                  <a:pt x="3035904" y="0"/>
                </a:lnTo>
                <a:lnTo>
                  <a:pt x="3035904" y="1495872"/>
                </a:lnTo>
                <a:lnTo>
                  <a:pt x="0" y="1495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43786">
            <a:off x="1112354" y="7941524"/>
            <a:ext cx="3035904" cy="1495873"/>
          </a:xfrm>
          <a:custGeom>
            <a:avLst/>
            <a:gdLst/>
            <a:ahLst/>
            <a:cxnLst/>
            <a:rect r="r" b="b" t="t" l="l"/>
            <a:pathLst>
              <a:path h="1495873" w="3035904">
                <a:moveTo>
                  <a:pt x="0" y="0"/>
                </a:moveTo>
                <a:lnTo>
                  <a:pt x="3035904" y="0"/>
                </a:lnTo>
                <a:lnTo>
                  <a:pt x="3035904" y="1495872"/>
                </a:lnTo>
                <a:lnTo>
                  <a:pt x="0" y="14958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839398" y="1586226"/>
            <a:ext cx="1189563" cy="1544115"/>
          </a:xfrm>
          <a:custGeom>
            <a:avLst/>
            <a:gdLst/>
            <a:ahLst/>
            <a:cxnLst/>
            <a:rect r="r" b="b" t="t" l="l"/>
            <a:pathLst>
              <a:path h="1544115" w="1189563">
                <a:moveTo>
                  <a:pt x="0" y="0"/>
                </a:moveTo>
                <a:lnTo>
                  <a:pt x="1189562" y="0"/>
                </a:lnTo>
                <a:lnTo>
                  <a:pt x="1189562" y="1544114"/>
                </a:lnTo>
                <a:lnTo>
                  <a:pt x="0" y="15441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7865" y="876590"/>
            <a:ext cx="2693072" cy="3436635"/>
          </a:xfrm>
          <a:custGeom>
            <a:avLst/>
            <a:gdLst/>
            <a:ahLst/>
            <a:cxnLst/>
            <a:rect r="r" b="b" t="t" l="l"/>
            <a:pathLst>
              <a:path h="3436635" w="2693072">
                <a:moveTo>
                  <a:pt x="0" y="0"/>
                </a:moveTo>
                <a:lnTo>
                  <a:pt x="2693072" y="0"/>
                </a:lnTo>
                <a:lnTo>
                  <a:pt x="2693072" y="3436635"/>
                </a:lnTo>
                <a:lnTo>
                  <a:pt x="0" y="34366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644604">
            <a:off x="15556178" y="4917538"/>
            <a:ext cx="2257843" cy="2463916"/>
          </a:xfrm>
          <a:custGeom>
            <a:avLst/>
            <a:gdLst/>
            <a:ahLst/>
            <a:cxnLst/>
            <a:rect r="r" b="b" t="t" l="l"/>
            <a:pathLst>
              <a:path h="2463916" w="2257843">
                <a:moveTo>
                  <a:pt x="0" y="0"/>
                </a:moveTo>
                <a:lnTo>
                  <a:pt x="2257843" y="0"/>
                </a:lnTo>
                <a:lnTo>
                  <a:pt x="2257843" y="2463916"/>
                </a:lnTo>
                <a:lnTo>
                  <a:pt x="0" y="246391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3417200" y="414174"/>
            <a:ext cx="11453599" cy="3093269"/>
          </a:xfrm>
          <a:prstGeom prst="rect">
            <a:avLst/>
          </a:prstGeom>
        </p:spPr>
        <p:txBody>
          <a:bodyPr anchor="t" rtlCol="false" tIns="0" lIns="0" bIns="0" rIns="0">
            <a:spAutoFit/>
          </a:bodyPr>
          <a:lstStyle/>
          <a:p>
            <a:pPr algn="ctr">
              <a:lnSpc>
                <a:spcPts val="12407"/>
              </a:lnSpc>
            </a:pPr>
            <a:r>
              <a:rPr lang="en-US" sz="8862">
                <a:solidFill>
                  <a:srgbClr val="102667"/>
                </a:solidFill>
                <a:latin typeface="Wedges Bold"/>
              </a:rPr>
              <a:t>KONSEP DASAR DESAIN GRAFIS </a:t>
            </a:r>
          </a:p>
        </p:txBody>
      </p:sp>
      <p:sp>
        <p:nvSpPr>
          <p:cNvPr name="Freeform 12" id="12"/>
          <p:cNvSpPr/>
          <p:nvPr/>
        </p:nvSpPr>
        <p:spPr>
          <a:xfrm flipH="false" flipV="false" rot="0">
            <a:off x="2256156" y="540895"/>
            <a:ext cx="1189563" cy="1544115"/>
          </a:xfrm>
          <a:custGeom>
            <a:avLst/>
            <a:gdLst/>
            <a:ahLst/>
            <a:cxnLst/>
            <a:rect r="r" b="b" t="t" l="l"/>
            <a:pathLst>
              <a:path h="1544115" w="1189563">
                <a:moveTo>
                  <a:pt x="0" y="0"/>
                </a:moveTo>
                <a:lnTo>
                  <a:pt x="1189562" y="0"/>
                </a:lnTo>
                <a:lnTo>
                  <a:pt x="1189562" y="1544114"/>
                </a:lnTo>
                <a:lnTo>
                  <a:pt x="0" y="15441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3253226" y="3922700"/>
            <a:ext cx="11781549" cy="4580679"/>
          </a:xfrm>
          <a:prstGeom prst="rect">
            <a:avLst/>
          </a:prstGeom>
        </p:spPr>
        <p:txBody>
          <a:bodyPr anchor="t" rtlCol="false" tIns="0" lIns="0" bIns="0" rIns="0">
            <a:spAutoFit/>
          </a:bodyPr>
          <a:lstStyle/>
          <a:p>
            <a:pPr algn="ctr">
              <a:lnSpc>
                <a:spcPts val="7139"/>
              </a:lnSpc>
              <a:spcBef>
                <a:spcPct val="0"/>
              </a:spcBef>
            </a:pPr>
            <a:r>
              <a:rPr lang="en-US" sz="5099">
                <a:solidFill>
                  <a:srgbClr val="102667"/>
                </a:solidFill>
                <a:latin typeface="อีฟดอวอิ้ง Bold"/>
              </a:rPr>
              <a:t>Konsep Desain adalah ide inti yang fokus pada perancangan suatu produk/karya yang dijelaskan melalui kumpulan sketsa, gambar, dan pernyataan tertulis.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369965"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47184">
            <a:off x="610470" y="1626534"/>
            <a:ext cx="16788250" cy="7417354"/>
          </a:xfrm>
          <a:custGeom>
            <a:avLst/>
            <a:gdLst/>
            <a:ahLst/>
            <a:cxnLst/>
            <a:rect r="r" b="b" t="t" l="l"/>
            <a:pathLst>
              <a:path h="7417354" w="16788250">
                <a:moveTo>
                  <a:pt x="0" y="0"/>
                </a:moveTo>
                <a:lnTo>
                  <a:pt x="16788250" y="0"/>
                </a:lnTo>
                <a:lnTo>
                  <a:pt x="16788250" y="7417354"/>
                </a:lnTo>
                <a:lnTo>
                  <a:pt x="0" y="74173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43786">
            <a:off x="14139742" y="7941524"/>
            <a:ext cx="3035904" cy="1495873"/>
          </a:xfrm>
          <a:custGeom>
            <a:avLst/>
            <a:gdLst/>
            <a:ahLst/>
            <a:cxnLst/>
            <a:rect r="r" b="b" t="t" l="l"/>
            <a:pathLst>
              <a:path h="1495873" w="3035904">
                <a:moveTo>
                  <a:pt x="0" y="0"/>
                </a:moveTo>
                <a:lnTo>
                  <a:pt x="3035904" y="0"/>
                </a:lnTo>
                <a:lnTo>
                  <a:pt x="3035904" y="1495872"/>
                </a:lnTo>
                <a:lnTo>
                  <a:pt x="0" y="1495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43786">
            <a:off x="1112354" y="7941524"/>
            <a:ext cx="3035904" cy="1495873"/>
          </a:xfrm>
          <a:custGeom>
            <a:avLst/>
            <a:gdLst/>
            <a:ahLst/>
            <a:cxnLst/>
            <a:rect r="r" b="b" t="t" l="l"/>
            <a:pathLst>
              <a:path h="1495873" w="3035904">
                <a:moveTo>
                  <a:pt x="0" y="0"/>
                </a:moveTo>
                <a:lnTo>
                  <a:pt x="3035904" y="0"/>
                </a:lnTo>
                <a:lnTo>
                  <a:pt x="3035904" y="1495872"/>
                </a:lnTo>
                <a:lnTo>
                  <a:pt x="0" y="1495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839398" y="1586226"/>
            <a:ext cx="1189563" cy="1544115"/>
          </a:xfrm>
          <a:custGeom>
            <a:avLst/>
            <a:gdLst/>
            <a:ahLst/>
            <a:cxnLst/>
            <a:rect r="r" b="b" t="t" l="l"/>
            <a:pathLst>
              <a:path h="1544115" w="1189563">
                <a:moveTo>
                  <a:pt x="0" y="0"/>
                </a:moveTo>
                <a:lnTo>
                  <a:pt x="1189562" y="0"/>
                </a:lnTo>
                <a:lnTo>
                  <a:pt x="1189562" y="1544114"/>
                </a:lnTo>
                <a:lnTo>
                  <a:pt x="0" y="15441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57865" y="876590"/>
            <a:ext cx="2464868" cy="3145424"/>
          </a:xfrm>
          <a:custGeom>
            <a:avLst/>
            <a:gdLst/>
            <a:ahLst/>
            <a:cxnLst/>
            <a:rect r="r" b="b" t="t" l="l"/>
            <a:pathLst>
              <a:path h="3145424" w="2464868">
                <a:moveTo>
                  <a:pt x="0" y="0"/>
                </a:moveTo>
                <a:lnTo>
                  <a:pt x="2464868" y="0"/>
                </a:lnTo>
                <a:lnTo>
                  <a:pt x="2464868" y="3145423"/>
                </a:lnTo>
                <a:lnTo>
                  <a:pt x="0" y="31454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644604">
            <a:off x="16130379" y="5524061"/>
            <a:ext cx="2257843" cy="2463916"/>
          </a:xfrm>
          <a:custGeom>
            <a:avLst/>
            <a:gdLst/>
            <a:ahLst/>
            <a:cxnLst/>
            <a:rect r="r" b="b" t="t" l="l"/>
            <a:pathLst>
              <a:path h="2463916" w="2257843">
                <a:moveTo>
                  <a:pt x="0" y="0"/>
                </a:moveTo>
                <a:lnTo>
                  <a:pt x="2257842" y="0"/>
                </a:lnTo>
                <a:lnTo>
                  <a:pt x="2257842" y="2463915"/>
                </a:lnTo>
                <a:lnTo>
                  <a:pt x="0" y="246391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2918008" y="2354052"/>
            <a:ext cx="13071556" cy="5675159"/>
          </a:xfrm>
          <a:prstGeom prst="rect">
            <a:avLst/>
          </a:prstGeom>
        </p:spPr>
        <p:txBody>
          <a:bodyPr anchor="t" rtlCol="false" tIns="0" lIns="0" bIns="0" rIns="0">
            <a:spAutoFit/>
          </a:bodyPr>
          <a:lstStyle/>
          <a:p>
            <a:pPr algn="just">
              <a:lnSpc>
                <a:spcPts val="3442"/>
              </a:lnSpc>
            </a:pPr>
            <a:r>
              <a:rPr lang="en-US" sz="2458">
                <a:solidFill>
                  <a:srgbClr val="3E4677"/>
                </a:solidFill>
                <a:latin typeface="อีฟดอวอิ้ง"/>
              </a:rPr>
              <a:t>1.</a:t>
            </a:r>
            <a:r>
              <a:rPr lang="en-US" sz="2458">
                <a:solidFill>
                  <a:srgbClr val="3E4677"/>
                </a:solidFill>
                <a:latin typeface="อีฟดอวอิ้ง Bold"/>
              </a:rPr>
              <a:t>Kesatuan (unity)</a:t>
            </a:r>
          </a:p>
          <a:p>
            <a:pPr algn="just">
              <a:lnSpc>
                <a:spcPts val="3442"/>
              </a:lnSpc>
            </a:pPr>
            <a:r>
              <a:rPr lang="en-US" sz="2458">
                <a:solidFill>
                  <a:srgbClr val="3E4677"/>
                </a:solidFill>
                <a:latin typeface="อีฟดอวอิ้ง"/>
              </a:rPr>
              <a:t>Dalam desain grafis berarti kohesi, konsistensi, keutuhan, dan keselarasan semua unsur desain. Contohnya pemilihan tone warna pada desain.</a:t>
            </a:r>
          </a:p>
          <a:p>
            <a:pPr algn="just">
              <a:lnSpc>
                <a:spcPts val="3442"/>
              </a:lnSpc>
            </a:pPr>
          </a:p>
          <a:p>
            <a:pPr algn="just">
              <a:lnSpc>
                <a:spcPts val="3442"/>
              </a:lnSpc>
            </a:pPr>
            <a:r>
              <a:rPr lang="en-US" sz="2458">
                <a:solidFill>
                  <a:srgbClr val="3E4677"/>
                </a:solidFill>
                <a:latin typeface="อีฟดอวอิ้ง"/>
              </a:rPr>
              <a:t>2.</a:t>
            </a:r>
            <a:r>
              <a:rPr lang="en-US" sz="2458">
                <a:solidFill>
                  <a:srgbClr val="3E4677"/>
                </a:solidFill>
                <a:latin typeface="อีฟดอวอิ้ง Bold"/>
              </a:rPr>
              <a:t>Keseimbangan (balance)</a:t>
            </a:r>
            <a:r>
              <a:rPr lang="en-US" sz="2458">
                <a:solidFill>
                  <a:srgbClr val="3E4677"/>
                </a:solidFill>
                <a:latin typeface="อีฟดอวอิ้ง"/>
              </a:rPr>
              <a:t> </a:t>
            </a:r>
          </a:p>
          <a:p>
            <a:pPr algn="just">
              <a:lnSpc>
                <a:spcPts val="3442"/>
              </a:lnSpc>
            </a:pPr>
            <a:r>
              <a:rPr lang="en-US" sz="2458">
                <a:solidFill>
                  <a:srgbClr val="3E4677"/>
                </a:solidFill>
                <a:latin typeface="อีฟดอวอิ้ง"/>
              </a:rPr>
              <a:t>Dengan menerapkan keseimbangan desain yang dibuat akan memiliki estetika yang baik dan lebih komunikatif.</a:t>
            </a:r>
          </a:p>
          <a:p>
            <a:pPr algn="just">
              <a:lnSpc>
                <a:spcPts val="3442"/>
              </a:lnSpc>
            </a:pPr>
          </a:p>
          <a:p>
            <a:pPr algn="just">
              <a:lnSpc>
                <a:spcPts val="3442"/>
              </a:lnSpc>
            </a:pPr>
            <a:r>
              <a:rPr lang="en-US" sz="2458">
                <a:solidFill>
                  <a:srgbClr val="3E4677"/>
                </a:solidFill>
                <a:latin typeface="อีฟดอวอิ้ง"/>
              </a:rPr>
              <a:t>3.Proposisi (proportion)</a:t>
            </a:r>
          </a:p>
          <a:p>
            <a:pPr algn="just">
              <a:lnSpc>
                <a:spcPts val="3442"/>
              </a:lnSpc>
            </a:pPr>
            <a:r>
              <a:rPr lang="en-US" sz="2458">
                <a:solidFill>
                  <a:srgbClr val="3E4677"/>
                </a:solidFill>
                <a:latin typeface="อีฟดอวอิ้ง"/>
              </a:rPr>
              <a:t>Proposisi merupakan perbandingan antara bagian yang satu dengan bagian yang lain. Misalnya jika ingin membuat poster film maka bagian yang menonjol adalah bagian gambar dam judul</a:t>
            </a:r>
          </a:p>
          <a:p>
            <a:pPr algn="just">
              <a:lnSpc>
                <a:spcPts val="3442"/>
              </a:lnSpc>
              <a:spcBef>
                <a:spcPct val="0"/>
              </a:spcBef>
            </a:pPr>
          </a:p>
        </p:txBody>
      </p:sp>
      <p:sp>
        <p:nvSpPr>
          <p:cNvPr name="Freeform 13" id="13"/>
          <p:cNvSpPr/>
          <p:nvPr/>
        </p:nvSpPr>
        <p:spPr>
          <a:xfrm flipH="false" flipV="false" rot="0">
            <a:off x="2256156" y="540895"/>
            <a:ext cx="1189563" cy="1544115"/>
          </a:xfrm>
          <a:custGeom>
            <a:avLst/>
            <a:gdLst/>
            <a:ahLst/>
            <a:cxnLst/>
            <a:rect r="r" b="b" t="t" l="l"/>
            <a:pathLst>
              <a:path h="1544115" w="1189563">
                <a:moveTo>
                  <a:pt x="0" y="0"/>
                </a:moveTo>
                <a:lnTo>
                  <a:pt x="1189562" y="0"/>
                </a:lnTo>
                <a:lnTo>
                  <a:pt x="1189562" y="1544114"/>
                </a:lnTo>
                <a:lnTo>
                  <a:pt x="0" y="15441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369965"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47184">
            <a:off x="160723" y="1355205"/>
            <a:ext cx="17864120" cy="7892693"/>
          </a:xfrm>
          <a:custGeom>
            <a:avLst/>
            <a:gdLst/>
            <a:ahLst/>
            <a:cxnLst/>
            <a:rect r="r" b="b" t="t" l="l"/>
            <a:pathLst>
              <a:path h="7892693" w="17864120">
                <a:moveTo>
                  <a:pt x="0" y="0"/>
                </a:moveTo>
                <a:lnTo>
                  <a:pt x="17864121" y="0"/>
                </a:lnTo>
                <a:lnTo>
                  <a:pt x="17864121" y="7892693"/>
                </a:lnTo>
                <a:lnTo>
                  <a:pt x="0" y="78926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43786">
            <a:off x="14139742" y="7941524"/>
            <a:ext cx="3035904" cy="1495873"/>
          </a:xfrm>
          <a:custGeom>
            <a:avLst/>
            <a:gdLst/>
            <a:ahLst/>
            <a:cxnLst/>
            <a:rect r="r" b="b" t="t" l="l"/>
            <a:pathLst>
              <a:path h="1495873" w="3035904">
                <a:moveTo>
                  <a:pt x="0" y="0"/>
                </a:moveTo>
                <a:lnTo>
                  <a:pt x="3035904" y="0"/>
                </a:lnTo>
                <a:lnTo>
                  <a:pt x="3035904" y="1495872"/>
                </a:lnTo>
                <a:lnTo>
                  <a:pt x="0" y="1495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43786">
            <a:off x="1112354" y="7941524"/>
            <a:ext cx="3035904" cy="1495873"/>
          </a:xfrm>
          <a:custGeom>
            <a:avLst/>
            <a:gdLst/>
            <a:ahLst/>
            <a:cxnLst/>
            <a:rect r="r" b="b" t="t" l="l"/>
            <a:pathLst>
              <a:path h="1495873" w="3035904">
                <a:moveTo>
                  <a:pt x="0" y="0"/>
                </a:moveTo>
                <a:lnTo>
                  <a:pt x="3035904" y="0"/>
                </a:lnTo>
                <a:lnTo>
                  <a:pt x="3035904" y="1495872"/>
                </a:lnTo>
                <a:lnTo>
                  <a:pt x="0" y="1495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6400676" y="1436195"/>
            <a:ext cx="1189563" cy="1544115"/>
          </a:xfrm>
          <a:custGeom>
            <a:avLst/>
            <a:gdLst/>
            <a:ahLst/>
            <a:cxnLst/>
            <a:rect r="r" b="b" t="t" l="l"/>
            <a:pathLst>
              <a:path h="1544115" w="1189563">
                <a:moveTo>
                  <a:pt x="0" y="0"/>
                </a:moveTo>
                <a:lnTo>
                  <a:pt x="1189562" y="0"/>
                </a:lnTo>
                <a:lnTo>
                  <a:pt x="1189562" y="1544115"/>
                </a:lnTo>
                <a:lnTo>
                  <a:pt x="0" y="15441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530263" y="429212"/>
            <a:ext cx="923672" cy="1198975"/>
          </a:xfrm>
          <a:custGeom>
            <a:avLst/>
            <a:gdLst/>
            <a:ahLst/>
            <a:cxnLst/>
            <a:rect r="r" b="b" t="t" l="l"/>
            <a:pathLst>
              <a:path h="1198975" w="923672">
                <a:moveTo>
                  <a:pt x="0" y="0"/>
                </a:moveTo>
                <a:lnTo>
                  <a:pt x="923672" y="0"/>
                </a:lnTo>
                <a:lnTo>
                  <a:pt x="923672" y="1198976"/>
                </a:lnTo>
                <a:lnTo>
                  <a:pt x="0" y="11989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71065" y="1584121"/>
            <a:ext cx="1715271" cy="1731007"/>
          </a:xfrm>
          <a:custGeom>
            <a:avLst/>
            <a:gdLst/>
            <a:ahLst/>
            <a:cxnLst/>
            <a:rect r="r" b="b" t="t" l="l"/>
            <a:pathLst>
              <a:path h="1731007" w="1715271">
                <a:moveTo>
                  <a:pt x="0" y="0"/>
                </a:moveTo>
                <a:lnTo>
                  <a:pt x="1715270" y="0"/>
                </a:lnTo>
                <a:lnTo>
                  <a:pt x="1715270" y="1731008"/>
                </a:lnTo>
                <a:lnTo>
                  <a:pt x="0" y="17310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6585908" y="6632820"/>
            <a:ext cx="1599659" cy="1602573"/>
          </a:xfrm>
          <a:custGeom>
            <a:avLst/>
            <a:gdLst/>
            <a:ahLst/>
            <a:cxnLst/>
            <a:rect r="r" b="b" t="t" l="l"/>
            <a:pathLst>
              <a:path h="1602573" w="1599659">
                <a:moveTo>
                  <a:pt x="0" y="0"/>
                </a:moveTo>
                <a:lnTo>
                  <a:pt x="1599659" y="0"/>
                </a:lnTo>
                <a:lnTo>
                  <a:pt x="1599659" y="1602572"/>
                </a:lnTo>
                <a:lnTo>
                  <a:pt x="0" y="160257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3" id="13"/>
          <p:cNvSpPr txBox="true"/>
          <p:nvPr/>
        </p:nvSpPr>
        <p:spPr>
          <a:xfrm rot="0">
            <a:off x="1992099" y="1942592"/>
            <a:ext cx="15267201" cy="6620872"/>
          </a:xfrm>
          <a:prstGeom prst="rect">
            <a:avLst/>
          </a:prstGeom>
        </p:spPr>
        <p:txBody>
          <a:bodyPr anchor="t" rtlCol="false" tIns="0" lIns="0" bIns="0" rIns="0">
            <a:spAutoFit/>
          </a:bodyPr>
          <a:lstStyle/>
          <a:p>
            <a:pPr algn="just">
              <a:lnSpc>
                <a:spcPts val="3255"/>
              </a:lnSpc>
            </a:pPr>
            <a:r>
              <a:rPr lang="en-US" sz="2325">
                <a:solidFill>
                  <a:srgbClr val="3E4677"/>
                </a:solidFill>
                <a:latin typeface="อีฟดอวอิ้ง"/>
              </a:rPr>
              <a:t>4.Penekanan (emphasis)</a:t>
            </a:r>
          </a:p>
          <a:p>
            <a:pPr algn="just">
              <a:lnSpc>
                <a:spcPts val="3255"/>
              </a:lnSpc>
            </a:pPr>
            <a:r>
              <a:rPr lang="en-US" sz="2325">
                <a:solidFill>
                  <a:srgbClr val="3E4677"/>
                </a:solidFill>
                <a:latin typeface="อีฟดอวอิ้ง"/>
              </a:rPr>
              <a:t>Adalah cara untuk menentukan bagian mana yang menjadi prioritas. 3 penekanan dalam desain grafis :</a:t>
            </a:r>
          </a:p>
          <a:p>
            <a:pPr algn="just" marL="501982" indent="-250991" lvl="1">
              <a:lnSpc>
                <a:spcPts val="3255"/>
              </a:lnSpc>
              <a:buFont typeface="Arial"/>
              <a:buChar char="•"/>
            </a:pPr>
            <a:r>
              <a:rPr lang="en-US" sz="2325">
                <a:solidFill>
                  <a:srgbClr val="3E4677"/>
                </a:solidFill>
                <a:latin typeface="อีฟดอวอิ้ง"/>
              </a:rPr>
              <a:t>Hierarki, ditentukan berdasarkan urutan/susunan.</a:t>
            </a:r>
          </a:p>
          <a:p>
            <a:pPr algn="just" marL="501982" indent="-250991" lvl="1">
              <a:lnSpc>
                <a:spcPts val="3255"/>
              </a:lnSpc>
              <a:buFont typeface="Arial"/>
              <a:buChar char="•"/>
            </a:pPr>
            <a:r>
              <a:rPr lang="en-US" sz="2325">
                <a:solidFill>
                  <a:srgbClr val="3E4677"/>
                </a:solidFill>
                <a:latin typeface="อีฟดอวอิ้ง"/>
              </a:rPr>
              <a:t>Skala dan proporsi, menonjolkan informasi utama.</a:t>
            </a:r>
          </a:p>
          <a:p>
            <a:pPr algn="just" marL="501982" indent="-250991" lvl="1">
              <a:lnSpc>
                <a:spcPts val="3255"/>
              </a:lnSpc>
              <a:buFont typeface="Arial"/>
              <a:buChar char="•"/>
            </a:pPr>
            <a:r>
              <a:rPr lang="en-US" sz="2325">
                <a:solidFill>
                  <a:srgbClr val="3E4677"/>
                </a:solidFill>
                <a:latin typeface="อีฟดอวอิ้ง"/>
              </a:rPr>
              <a:t>Kontras, penempatan dua unsur yang saling bertentangan</a:t>
            </a:r>
          </a:p>
          <a:p>
            <a:pPr algn="just">
              <a:lnSpc>
                <a:spcPts val="3255"/>
              </a:lnSpc>
            </a:pPr>
          </a:p>
          <a:p>
            <a:pPr algn="just">
              <a:lnSpc>
                <a:spcPts val="3255"/>
              </a:lnSpc>
            </a:pPr>
            <a:r>
              <a:rPr lang="en-US" sz="2325">
                <a:solidFill>
                  <a:srgbClr val="3E4677"/>
                </a:solidFill>
                <a:latin typeface="อีฟดอวอิ้ง"/>
              </a:rPr>
              <a:t>5.Irama (rythm)</a:t>
            </a:r>
          </a:p>
          <a:p>
            <a:pPr algn="just">
              <a:lnSpc>
                <a:spcPts val="3255"/>
              </a:lnSpc>
            </a:pPr>
            <a:r>
              <a:rPr lang="en-US" sz="2325">
                <a:solidFill>
                  <a:srgbClr val="3E4677"/>
                </a:solidFill>
                <a:latin typeface="อีฟดอวอิ้ง"/>
              </a:rPr>
              <a:t>Pengulangan atau variasi pada unsur-unsur desain.</a:t>
            </a:r>
          </a:p>
          <a:p>
            <a:pPr algn="just">
              <a:lnSpc>
                <a:spcPts val="3255"/>
              </a:lnSpc>
            </a:pPr>
          </a:p>
          <a:p>
            <a:pPr algn="just">
              <a:lnSpc>
                <a:spcPts val="3255"/>
              </a:lnSpc>
            </a:pPr>
            <a:r>
              <a:rPr lang="en-US" sz="2325">
                <a:solidFill>
                  <a:srgbClr val="3E4677"/>
                </a:solidFill>
                <a:latin typeface="อีฟดอวอิ้ง"/>
              </a:rPr>
              <a:t>6.Kontras</a:t>
            </a:r>
          </a:p>
          <a:p>
            <a:pPr algn="just">
              <a:lnSpc>
                <a:spcPts val="3255"/>
              </a:lnSpc>
            </a:pPr>
            <a:r>
              <a:rPr lang="en-US" sz="2325">
                <a:solidFill>
                  <a:srgbClr val="3E4677"/>
                </a:solidFill>
                <a:latin typeface="อีฟดอวอิ้ง"/>
              </a:rPr>
              <a:t>Kontras diciptakan dari suatuhal yang beda, perbedaan teersebut bisa dilihatdari warna, ukuran, bentuk, dan sebagainya.</a:t>
            </a:r>
          </a:p>
          <a:p>
            <a:pPr algn="just">
              <a:lnSpc>
                <a:spcPts val="3255"/>
              </a:lnSpc>
            </a:pPr>
          </a:p>
          <a:p>
            <a:pPr algn="just">
              <a:lnSpc>
                <a:spcPts val="3255"/>
              </a:lnSpc>
            </a:pPr>
            <a:r>
              <a:rPr lang="en-US" sz="2325">
                <a:solidFill>
                  <a:srgbClr val="3E4677"/>
                </a:solidFill>
                <a:latin typeface="อีฟดอวอิ้ง"/>
              </a:rPr>
              <a:t>7.Harmoni </a:t>
            </a:r>
          </a:p>
          <a:p>
            <a:pPr algn="just">
              <a:lnSpc>
                <a:spcPts val="3255"/>
              </a:lnSpc>
            </a:pPr>
            <a:r>
              <a:rPr lang="en-US" sz="2325">
                <a:solidFill>
                  <a:srgbClr val="3E4677"/>
                </a:solidFill>
                <a:latin typeface="อีฟดอวอิ้ง"/>
              </a:rPr>
              <a:t>Memiliki fungsi sebagai faktor yang mengamankan agar desain terkesan tidak terlalu ramai.</a:t>
            </a:r>
          </a:p>
          <a:p>
            <a:pPr algn="just">
              <a:lnSpc>
                <a:spcPts val="3255"/>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369965"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378275" y="2382939"/>
            <a:ext cx="11259743" cy="6333606"/>
          </a:xfrm>
          <a:custGeom>
            <a:avLst/>
            <a:gdLst/>
            <a:ahLst/>
            <a:cxnLst/>
            <a:rect r="r" b="b" t="t" l="l"/>
            <a:pathLst>
              <a:path h="6333606" w="11259743">
                <a:moveTo>
                  <a:pt x="0" y="0"/>
                </a:moveTo>
                <a:lnTo>
                  <a:pt x="11259743" y="0"/>
                </a:lnTo>
                <a:lnTo>
                  <a:pt x="11259743" y="6333606"/>
                </a:lnTo>
                <a:lnTo>
                  <a:pt x="0" y="6333606"/>
                </a:lnTo>
                <a:lnTo>
                  <a:pt x="0" y="0"/>
                </a:lnTo>
                <a:close/>
              </a:path>
            </a:pathLst>
          </a:custGeom>
          <a:blipFill>
            <a:blip r:embed="rId6">
              <a:extLst>
                <a:ext uri="{96DAC541-7B7A-43D3-8B79-37D633B846F1}">
                  <asvg:svgBlip xmlns:asvg="http://schemas.microsoft.com/office/drawing/2016/SVG/main" r:embed="rId7"/>
                </a:ext>
              </a:extLst>
            </a:blip>
            <a:stretch>
              <a:fillRect l="0" t="-38888" r="0" b="-38888"/>
            </a:stretch>
          </a:blipFill>
        </p:spPr>
      </p:sp>
      <p:sp>
        <p:nvSpPr>
          <p:cNvPr name="Freeform 7" id="7"/>
          <p:cNvSpPr/>
          <p:nvPr/>
        </p:nvSpPr>
        <p:spPr>
          <a:xfrm flipH="false" flipV="false" rot="0">
            <a:off x="480327" y="1154856"/>
            <a:ext cx="1189563" cy="1544115"/>
          </a:xfrm>
          <a:custGeom>
            <a:avLst/>
            <a:gdLst/>
            <a:ahLst/>
            <a:cxnLst/>
            <a:rect r="r" b="b" t="t" l="l"/>
            <a:pathLst>
              <a:path h="1544115" w="1189563">
                <a:moveTo>
                  <a:pt x="0" y="0"/>
                </a:moveTo>
                <a:lnTo>
                  <a:pt x="1189562" y="0"/>
                </a:lnTo>
                <a:lnTo>
                  <a:pt x="1189562" y="1544115"/>
                </a:lnTo>
                <a:lnTo>
                  <a:pt x="0" y="15441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768774" y="2575146"/>
            <a:ext cx="9913412" cy="7030532"/>
          </a:xfrm>
          <a:prstGeom prst="rect">
            <a:avLst/>
          </a:prstGeom>
        </p:spPr>
        <p:txBody>
          <a:bodyPr anchor="t" rtlCol="false" tIns="0" lIns="0" bIns="0" rIns="0">
            <a:spAutoFit/>
          </a:bodyPr>
          <a:lstStyle/>
          <a:p>
            <a:pPr algn="just">
              <a:lnSpc>
                <a:spcPts val="4305"/>
              </a:lnSpc>
            </a:pPr>
            <a:r>
              <a:rPr lang="en-US" sz="3075">
                <a:solidFill>
                  <a:srgbClr val="945154"/>
                </a:solidFill>
                <a:latin typeface="อีฟดอวอิ้ง"/>
              </a:rPr>
              <a:t>1.Titik </a:t>
            </a:r>
          </a:p>
          <a:p>
            <a:pPr algn="just">
              <a:lnSpc>
                <a:spcPts val="4305"/>
              </a:lnSpc>
            </a:pPr>
            <a:r>
              <a:rPr lang="en-US" sz="3075">
                <a:solidFill>
                  <a:srgbClr val="945154"/>
                </a:solidFill>
                <a:latin typeface="อีฟดอวอิ้ง"/>
              </a:rPr>
              <a:t>Adalah bentuk terkecil yang tidak mempunyai desain</a:t>
            </a:r>
          </a:p>
          <a:p>
            <a:pPr algn="just">
              <a:lnSpc>
                <a:spcPts val="4305"/>
              </a:lnSpc>
            </a:pPr>
          </a:p>
          <a:p>
            <a:pPr algn="just">
              <a:lnSpc>
                <a:spcPts val="4305"/>
              </a:lnSpc>
            </a:pPr>
            <a:r>
              <a:rPr lang="en-US" sz="3075">
                <a:solidFill>
                  <a:srgbClr val="945154"/>
                </a:solidFill>
                <a:latin typeface="อีฟดอวอิ้ง"/>
              </a:rPr>
              <a:t>2.Garis </a:t>
            </a:r>
          </a:p>
          <a:p>
            <a:pPr algn="just">
              <a:lnSpc>
                <a:spcPts val="4305"/>
              </a:lnSpc>
            </a:pPr>
            <a:r>
              <a:rPr lang="en-US" sz="3075">
                <a:solidFill>
                  <a:srgbClr val="945154"/>
                </a:solidFill>
                <a:latin typeface="อีฟดอวอิ้ง"/>
              </a:rPr>
              <a:t>Adalah gabungan beberapa unsur titik yang saling sejajar</a:t>
            </a:r>
          </a:p>
          <a:p>
            <a:pPr algn="just">
              <a:lnSpc>
                <a:spcPts val="4305"/>
              </a:lnSpc>
            </a:pPr>
          </a:p>
          <a:p>
            <a:pPr algn="just">
              <a:lnSpc>
                <a:spcPts val="4305"/>
              </a:lnSpc>
            </a:pPr>
            <a:r>
              <a:rPr lang="en-US" sz="3075">
                <a:solidFill>
                  <a:srgbClr val="945154"/>
                </a:solidFill>
                <a:latin typeface="อีฟดอวอิ้ง"/>
              </a:rPr>
              <a:t>3.Bidang</a:t>
            </a:r>
          </a:p>
          <a:p>
            <a:pPr algn="just">
              <a:lnSpc>
                <a:spcPts val="4305"/>
              </a:lnSpc>
            </a:pPr>
            <a:r>
              <a:rPr lang="en-US" sz="3075">
                <a:solidFill>
                  <a:srgbClr val="945154"/>
                </a:solidFill>
                <a:latin typeface="อีฟดอวอิ้ง"/>
              </a:rPr>
              <a:t>Adalah garis yang ujungnya saling bertemu dan membuat area tetutup</a:t>
            </a:r>
          </a:p>
          <a:p>
            <a:pPr algn="just">
              <a:lnSpc>
                <a:spcPts val="4305"/>
              </a:lnSpc>
            </a:pPr>
          </a:p>
          <a:p>
            <a:pPr algn="just">
              <a:lnSpc>
                <a:spcPts val="4305"/>
              </a:lnSpc>
            </a:pPr>
          </a:p>
          <a:p>
            <a:pPr algn="just">
              <a:lnSpc>
                <a:spcPts val="4305"/>
              </a:lnSpc>
            </a:pPr>
          </a:p>
        </p:txBody>
      </p:sp>
      <p:sp>
        <p:nvSpPr>
          <p:cNvPr name="Freeform 9" id="9"/>
          <p:cNvSpPr/>
          <p:nvPr/>
        </p:nvSpPr>
        <p:spPr>
          <a:xfrm flipH="false" flipV="false" rot="224456">
            <a:off x="15117220" y="8896936"/>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5685658" y="1610882"/>
            <a:ext cx="1189563" cy="1544115"/>
          </a:xfrm>
          <a:custGeom>
            <a:avLst/>
            <a:gdLst/>
            <a:ahLst/>
            <a:cxnLst/>
            <a:rect r="r" b="b" t="t" l="l"/>
            <a:pathLst>
              <a:path h="1544115" w="1189563">
                <a:moveTo>
                  <a:pt x="0" y="0"/>
                </a:moveTo>
                <a:lnTo>
                  <a:pt x="1189563" y="0"/>
                </a:lnTo>
                <a:lnTo>
                  <a:pt x="1189563" y="1544114"/>
                </a:lnTo>
                <a:lnTo>
                  <a:pt x="0" y="15441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997605">
            <a:off x="-202796" y="8896936"/>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3133667" y="294118"/>
            <a:ext cx="11824741" cy="1316763"/>
          </a:xfrm>
          <a:prstGeom prst="rect">
            <a:avLst/>
          </a:prstGeom>
        </p:spPr>
        <p:txBody>
          <a:bodyPr anchor="t" rtlCol="false" tIns="0" lIns="0" bIns="0" rIns="0">
            <a:spAutoFit/>
          </a:bodyPr>
          <a:lstStyle/>
          <a:p>
            <a:pPr algn="ctr">
              <a:lnSpc>
                <a:spcPts val="10714"/>
              </a:lnSpc>
            </a:pPr>
            <a:r>
              <a:rPr lang="en-US" sz="7652">
                <a:solidFill>
                  <a:srgbClr val="102667"/>
                </a:solidFill>
                <a:latin typeface="Wedges Bold"/>
              </a:rPr>
              <a:t>unsur desain grafis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9EB"/>
        </a:solidFill>
      </p:bgPr>
    </p:bg>
    <p:spTree>
      <p:nvGrpSpPr>
        <p:cNvPr id="1" name=""/>
        <p:cNvGrpSpPr/>
        <p:nvPr/>
      </p:nvGrpSpPr>
      <p:grpSpPr>
        <a:xfrm>
          <a:off x="0" y="0"/>
          <a:ext cx="0" cy="0"/>
          <a:chOff x="0" y="0"/>
          <a:chExt cx="0" cy="0"/>
        </a:xfrm>
      </p:grpSpPr>
      <p:sp>
        <p:nvSpPr>
          <p:cNvPr name="Freeform 2" id="2"/>
          <p:cNvSpPr/>
          <p:nvPr/>
        </p:nvSpPr>
        <p:spPr>
          <a:xfrm flipH="false" flipV="false" rot="-2942681">
            <a:off x="14424694" y="-4277370"/>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501418">
            <a:off x="-3369965" y="7731386"/>
            <a:ext cx="10628138" cy="10106393"/>
          </a:xfrm>
          <a:custGeom>
            <a:avLst/>
            <a:gdLst/>
            <a:ahLst/>
            <a:cxnLst/>
            <a:rect r="r" b="b" t="t" l="l"/>
            <a:pathLst>
              <a:path h="10106393" w="10628138">
                <a:moveTo>
                  <a:pt x="0" y="0"/>
                </a:moveTo>
                <a:lnTo>
                  <a:pt x="10628139" y="0"/>
                </a:lnTo>
                <a:lnTo>
                  <a:pt x="10628139" y="10106393"/>
                </a:lnTo>
                <a:lnTo>
                  <a:pt x="0" y="101063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86969">
            <a:off x="14946050" y="7583288"/>
            <a:ext cx="6683899" cy="6355781"/>
          </a:xfrm>
          <a:custGeom>
            <a:avLst/>
            <a:gdLst/>
            <a:ahLst/>
            <a:cxnLst/>
            <a:rect r="r" b="b" t="t" l="l"/>
            <a:pathLst>
              <a:path h="6355781" w="6683899">
                <a:moveTo>
                  <a:pt x="0" y="0"/>
                </a:moveTo>
                <a:lnTo>
                  <a:pt x="6683900" y="0"/>
                </a:lnTo>
                <a:lnTo>
                  <a:pt x="6683900"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6346126">
            <a:off x="-2882523" y="-4277370"/>
            <a:ext cx="6683899" cy="6355781"/>
          </a:xfrm>
          <a:custGeom>
            <a:avLst/>
            <a:gdLst/>
            <a:ahLst/>
            <a:cxnLst/>
            <a:rect r="r" b="b" t="t" l="l"/>
            <a:pathLst>
              <a:path h="6355781" w="6683899">
                <a:moveTo>
                  <a:pt x="0" y="0"/>
                </a:moveTo>
                <a:lnTo>
                  <a:pt x="6683899" y="0"/>
                </a:lnTo>
                <a:lnTo>
                  <a:pt x="6683899" y="6355781"/>
                </a:lnTo>
                <a:lnTo>
                  <a:pt x="0" y="6355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378275" y="2382939"/>
            <a:ext cx="11259743" cy="6333606"/>
          </a:xfrm>
          <a:custGeom>
            <a:avLst/>
            <a:gdLst/>
            <a:ahLst/>
            <a:cxnLst/>
            <a:rect r="r" b="b" t="t" l="l"/>
            <a:pathLst>
              <a:path h="6333606" w="11259743">
                <a:moveTo>
                  <a:pt x="0" y="0"/>
                </a:moveTo>
                <a:lnTo>
                  <a:pt x="11259743" y="0"/>
                </a:lnTo>
                <a:lnTo>
                  <a:pt x="11259743" y="6333606"/>
                </a:lnTo>
                <a:lnTo>
                  <a:pt x="0" y="6333606"/>
                </a:lnTo>
                <a:lnTo>
                  <a:pt x="0" y="0"/>
                </a:lnTo>
                <a:close/>
              </a:path>
            </a:pathLst>
          </a:custGeom>
          <a:blipFill>
            <a:blip r:embed="rId6">
              <a:extLst>
                <a:ext uri="{96DAC541-7B7A-43D3-8B79-37D633B846F1}">
                  <asvg:svgBlip xmlns:asvg="http://schemas.microsoft.com/office/drawing/2016/SVG/main" r:embed="rId7"/>
                </a:ext>
              </a:extLst>
            </a:blip>
            <a:stretch>
              <a:fillRect l="0" t="-38888" r="0" b="-38888"/>
            </a:stretch>
          </a:blipFill>
        </p:spPr>
      </p:sp>
      <p:sp>
        <p:nvSpPr>
          <p:cNvPr name="Freeform 7" id="7"/>
          <p:cNvSpPr/>
          <p:nvPr/>
        </p:nvSpPr>
        <p:spPr>
          <a:xfrm flipH="false" flipV="false" rot="0">
            <a:off x="480327" y="1154856"/>
            <a:ext cx="1189563" cy="1544115"/>
          </a:xfrm>
          <a:custGeom>
            <a:avLst/>
            <a:gdLst/>
            <a:ahLst/>
            <a:cxnLst/>
            <a:rect r="r" b="b" t="t" l="l"/>
            <a:pathLst>
              <a:path h="1544115" w="1189563">
                <a:moveTo>
                  <a:pt x="0" y="0"/>
                </a:moveTo>
                <a:lnTo>
                  <a:pt x="1189562" y="0"/>
                </a:lnTo>
                <a:lnTo>
                  <a:pt x="1189562" y="1544115"/>
                </a:lnTo>
                <a:lnTo>
                  <a:pt x="0" y="15441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133667" y="294118"/>
            <a:ext cx="11824741" cy="1316763"/>
          </a:xfrm>
          <a:prstGeom prst="rect">
            <a:avLst/>
          </a:prstGeom>
        </p:spPr>
        <p:txBody>
          <a:bodyPr anchor="t" rtlCol="false" tIns="0" lIns="0" bIns="0" rIns="0">
            <a:spAutoFit/>
          </a:bodyPr>
          <a:lstStyle/>
          <a:p>
            <a:pPr algn="ctr">
              <a:lnSpc>
                <a:spcPts val="10714"/>
              </a:lnSpc>
            </a:pPr>
            <a:r>
              <a:rPr lang="en-US" sz="7652">
                <a:solidFill>
                  <a:srgbClr val="102667"/>
                </a:solidFill>
                <a:latin typeface="Wedges Bold"/>
              </a:rPr>
              <a:t>unsur desain grafis</a:t>
            </a:r>
          </a:p>
        </p:txBody>
      </p:sp>
      <p:sp>
        <p:nvSpPr>
          <p:cNvPr name="TextBox 9" id="9"/>
          <p:cNvSpPr txBox="true"/>
          <p:nvPr/>
        </p:nvSpPr>
        <p:spPr>
          <a:xfrm rot="0">
            <a:off x="3768774" y="2565621"/>
            <a:ext cx="10531844" cy="7721379"/>
          </a:xfrm>
          <a:prstGeom prst="rect">
            <a:avLst/>
          </a:prstGeom>
        </p:spPr>
        <p:txBody>
          <a:bodyPr anchor="t" rtlCol="false" tIns="0" lIns="0" bIns="0" rIns="0">
            <a:spAutoFit/>
          </a:bodyPr>
          <a:lstStyle/>
          <a:p>
            <a:pPr algn="just">
              <a:lnSpc>
                <a:spcPts val="4730"/>
              </a:lnSpc>
            </a:pPr>
            <a:r>
              <a:rPr lang="en-US" sz="3378">
                <a:solidFill>
                  <a:srgbClr val="945154"/>
                </a:solidFill>
                <a:latin typeface="อีฟดอวอิ้ง"/>
              </a:rPr>
              <a:t>4.Warna</a:t>
            </a:r>
          </a:p>
          <a:p>
            <a:pPr algn="just">
              <a:lnSpc>
                <a:spcPts val="4730"/>
              </a:lnSpc>
            </a:pPr>
            <a:r>
              <a:rPr lang="en-US" sz="3378">
                <a:solidFill>
                  <a:srgbClr val="945154"/>
                </a:solidFill>
                <a:latin typeface="อีฟดอวอิ้ง"/>
              </a:rPr>
              <a:t>Memberi makna dan tema pada sebuah tema</a:t>
            </a:r>
          </a:p>
          <a:p>
            <a:pPr algn="just">
              <a:lnSpc>
                <a:spcPts val="4730"/>
              </a:lnSpc>
            </a:pPr>
          </a:p>
          <a:p>
            <a:pPr algn="just">
              <a:lnSpc>
                <a:spcPts val="4730"/>
              </a:lnSpc>
            </a:pPr>
            <a:r>
              <a:rPr lang="en-US" sz="3378">
                <a:solidFill>
                  <a:srgbClr val="945154"/>
                </a:solidFill>
                <a:latin typeface="อีฟดอวอิ้ง"/>
              </a:rPr>
              <a:t>5.Tekstur</a:t>
            </a:r>
          </a:p>
          <a:p>
            <a:pPr algn="just">
              <a:lnSpc>
                <a:spcPts val="4730"/>
              </a:lnSpc>
            </a:pPr>
            <a:r>
              <a:rPr lang="en-US" sz="3378">
                <a:solidFill>
                  <a:srgbClr val="945154"/>
                </a:solidFill>
                <a:latin typeface="อีฟดอวอิ้ง"/>
              </a:rPr>
              <a:t>Visuslisasi dari permukaan suatu objek yang dapat dinilai dengan cara dilihat atau diraba</a:t>
            </a:r>
          </a:p>
          <a:p>
            <a:pPr algn="just">
              <a:lnSpc>
                <a:spcPts val="4730"/>
              </a:lnSpc>
            </a:pPr>
          </a:p>
          <a:p>
            <a:pPr algn="just">
              <a:lnSpc>
                <a:spcPts val="4730"/>
              </a:lnSpc>
            </a:pPr>
            <a:r>
              <a:rPr lang="en-US" sz="3378">
                <a:solidFill>
                  <a:srgbClr val="945154"/>
                </a:solidFill>
                <a:latin typeface="อีฟดอวอิ้ง"/>
              </a:rPr>
              <a:t>6.Ruang</a:t>
            </a:r>
          </a:p>
          <a:p>
            <a:pPr algn="just">
              <a:lnSpc>
                <a:spcPts val="4730"/>
              </a:lnSpc>
            </a:pPr>
            <a:r>
              <a:rPr lang="en-US" sz="3378">
                <a:solidFill>
                  <a:srgbClr val="945154"/>
                </a:solidFill>
                <a:latin typeface="อีฟดอวอิ้ง"/>
              </a:rPr>
              <a:t>Merupakan jarak antara unsur-unsur desain</a:t>
            </a:r>
          </a:p>
          <a:p>
            <a:pPr algn="just">
              <a:lnSpc>
                <a:spcPts val="4730"/>
              </a:lnSpc>
            </a:pPr>
            <a:r>
              <a:rPr lang="en-US" sz="3378">
                <a:solidFill>
                  <a:srgbClr val="945154"/>
                </a:solidFill>
                <a:latin typeface="อีฟดอวอิ้ง"/>
              </a:rPr>
              <a:t> grafis</a:t>
            </a:r>
          </a:p>
          <a:p>
            <a:pPr algn="just">
              <a:lnSpc>
                <a:spcPts val="4730"/>
              </a:lnSpc>
            </a:pPr>
          </a:p>
          <a:p>
            <a:pPr algn="just">
              <a:lnSpc>
                <a:spcPts val="4730"/>
              </a:lnSpc>
            </a:pPr>
          </a:p>
          <a:p>
            <a:pPr algn="just">
              <a:lnSpc>
                <a:spcPts val="4730"/>
              </a:lnSpc>
            </a:pPr>
          </a:p>
        </p:txBody>
      </p:sp>
      <p:sp>
        <p:nvSpPr>
          <p:cNvPr name="Freeform 10" id="10"/>
          <p:cNvSpPr/>
          <p:nvPr/>
        </p:nvSpPr>
        <p:spPr>
          <a:xfrm flipH="false" flipV="false" rot="224456">
            <a:off x="15117220" y="8896936"/>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5685658" y="1610882"/>
            <a:ext cx="1189563" cy="1544115"/>
          </a:xfrm>
          <a:custGeom>
            <a:avLst/>
            <a:gdLst/>
            <a:ahLst/>
            <a:cxnLst/>
            <a:rect r="r" b="b" t="t" l="l"/>
            <a:pathLst>
              <a:path h="1544115" w="1189563">
                <a:moveTo>
                  <a:pt x="0" y="0"/>
                </a:moveTo>
                <a:lnTo>
                  <a:pt x="1189563" y="0"/>
                </a:lnTo>
                <a:lnTo>
                  <a:pt x="1189563" y="1544114"/>
                </a:lnTo>
                <a:lnTo>
                  <a:pt x="0" y="15441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997605">
            <a:off x="-202796" y="8896936"/>
            <a:ext cx="3035904" cy="1495873"/>
          </a:xfrm>
          <a:custGeom>
            <a:avLst/>
            <a:gdLst/>
            <a:ahLst/>
            <a:cxnLst/>
            <a:rect r="r" b="b" t="t" l="l"/>
            <a:pathLst>
              <a:path h="1495873" w="3035904">
                <a:moveTo>
                  <a:pt x="0" y="0"/>
                </a:moveTo>
                <a:lnTo>
                  <a:pt x="3035904" y="0"/>
                </a:lnTo>
                <a:lnTo>
                  <a:pt x="3035904" y="1495873"/>
                </a:lnTo>
                <a:lnTo>
                  <a:pt x="0" y="14958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DAFpvL8s55Q</dc:identifier>
  <dcterms:modified xsi:type="dcterms:W3CDTF">2011-08-01T06:04:30Z</dcterms:modified>
  <cp:revision>1</cp:revision>
  <dc:title>Pink Blue Pastel Illustrated Cute Creative Portofolio Presentation</dc:title>
</cp:coreProperties>
</file>