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5" r:id="rId6"/>
    <p:sldId id="264" r:id="rId7"/>
    <p:sldId id="262" r:id="rId8"/>
    <p:sldId id="263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5935"/>
  </p:normalViewPr>
  <p:slideViewPr>
    <p:cSldViewPr snapToGrid="0" snapToObjects="1">
      <p:cViewPr>
        <p:scale>
          <a:sx n="100" d="100"/>
          <a:sy n="100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65400" y="3723680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Input Dense Layer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2565400" y="23436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565400" y="11117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Output Dense Layer (Linear activations) 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565400" y="24706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2565400" y="2602844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Hidden LSTM Layers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256540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1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00" y="290989"/>
                <a:ext cx="571500" cy="558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230210" y="38572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407670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2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290989"/>
                <a:ext cx="571500" cy="558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624205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𝑛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50" y="290989"/>
                <a:ext cx="571500" cy="558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4670425" y="4460280"/>
            <a:ext cx="0" cy="42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  <a:endCxn id="16" idx="2"/>
          </p:cNvCxnSpPr>
          <p:nvPr/>
        </p:nvCxnSpPr>
        <p:spPr>
          <a:xfrm flipV="1">
            <a:off x="4689475" y="3339444"/>
            <a:ext cx="0" cy="38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2"/>
          </p:cNvCxnSpPr>
          <p:nvPr/>
        </p:nvCxnSpPr>
        <p:spPr>
          <a:xfrm flipV="1">
            <a:off x="4689475" y="1848366"/>
            <a:ext cx="0" cy="4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4"/>
          </p:cNvCxnSpPr>
          <p:nvPr/>
        </p:nvCxnSpPr>
        <p:spPr>
          <a:xfrm flipH="1" flipV="1">
            <a:off x="2851150" y="849789"/>
            <a:ext cx="635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9" idx="4"/>
          </p:cNvCxnSpPr>
          <p:nvPr/>
        </p:nvCxnSpPr>
        <p:spPr>
          <a:xfrm flipV="1">
            <a:off x="4362450" y="849789"/>
            <a:ext cx="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0" idx="4"/>
          </p:cNvCxnSpPr>
          <p:nvPr/>
        </p:nvCxnSpPr>
        <p:spPr>
          <a:xfrm flipV="1">
            <a:off x="6527800" y="849789"/>
            <a:ext cx="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3915760" y="4953000"/>
                <a:ext cx="1295400" cy="406400"/>
              </a:xfrm>
              <a:prstGeom prst="roundRect">
                <a:avLst/>
              </a:prstGeom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−1, </m:t>
                      </m:r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−1 …</m:t>
                      </m:r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>
                          <a:solidFill>
                            <a:prstClr val="white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AU" sz="900" baseline="-25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60" y="4953000"/>
                <a:ext cx="1295400" cy="406400"/>
              </a:xfrm>
              <a:prstGeom prst="roundRect">
                <a:avLst/>
              </a:prstGeom>
              <a:blipFill rotWithShape="0">
                <a:blip r:embed="rId5"/>
                <a:stretch>
                  <a:fillRect b="-19118"/>
                </a:stretch>
              </a:blip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3910395" y="5422900"/>
                <a:ext cx="1295400" cy="406400"/>
              </a:xfrm>
              <a:prstGeom prst="roundRect">
                <a:avLst/>
              </a:prstGeom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−2, </m:t>
                      </m:r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−2 …</m:t>
                      </m:r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−2</m:t>
                      </m:r>
                    </m:oMath>
                  </m:oMathPara>
                </a14:m>
                <a:endParaRPr lang="en-AU" sz="900" baseline="-25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95" y="5422900"/>
                <a:ext cx="1295400" cy="406400"/>
              </a:xfrm>
              <a:prstGeom prst="roundRect">
                <a:avLst/>
              </a:prstGeom>
              <a:blipFill rotWithShape="0">
                <a:blip r:embed="rId6"/>
                <a:stretch>
                  <a:fillRect b="-19118"/>
                </a:stretch>
              </a:blip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3910395" y="6055320"/>
                <a:ext cx="1346200" cy="406400"/>
              </a:xfrm>
              <a:prstGeom prst="roundRect">
                <a:avLst/>
              </a:prstGeom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 …</m:t>
                      </m:r>
                      <m:r>
                        <a:rPr lang="en-AU" sz="900" i="1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900" i="1" baseline="30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AU" sz="900" i="1" baseline="-25000" smtClean="0">
                          <a:solidFill>
                            <a:prstClr val="white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AU" sz="900" baseline="-25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95" y="6055320"/>
                <a:ext cx="1346200" cy="406400"/>
              </a:xfrm>
              <a:prstGeom prst="roundRect">
                <a:avLst/>
              </a:prstGeom>
              <a:blipFill rotWithShape="0">
                <a:blip r:embed="rId7"/>
                <a:stretch>
                  <a:fillRect b="-17391"/>
                </a:stretch>
              </a:blipFill>
              <a:ln w="127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/>
          <p:cNvCxnSpPr>
            <a:endCxn id="16" idx="1"/>
          </p:cNvCxnSpPr>
          <p:nvPr/>
        </p:nvCxnSpPr>
        <p:spPr>
          <a:xfrm rot="10800000" flipV="1">
            <a:off x="2565401" y="2159000"/>
            <a:ext cx="2124075" cy="812144"/>
          </a:xfrm>
          <a:prstGeom prst="bentConnector3">
            <a:avLst>
              <a:gd name="adj1" fmla="val 11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35400" y="4889500"/>
            <a:ext cx="1443420" cy="166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Connector 57"/>
          <p:cNvCxnSpPr/>
          <p:nvPr/>
        </p:nvCxnSpPr>
        <p:spPr>
          <a:xfrm>
            <a:off x="4547365" y="5862240"/>
            <a:ext cx="1205" cy="20320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44251"/>
              </p:ext>
            </p:extLst>
          </p:nvPr>
        </p:nvGraphicFramePr>
        <p:xfrm>
          <a:off x="1747151" y="177395"/>
          <a:ext cx="8400149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2192718"/>
                <a:gridCol w="2247900"/>
                <a:gridCol w="23321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  and data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AU" sz="1200" dirty="0" smtClean="0"/>
                        <a:t>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Disadvantages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baseline="0" dirty="0" smtClean="0"/>
                        <a:t>data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continuity</a:t>
                      </a:r>
                      <a:endParaRPr lang="en-AU" sz="1100" dirty="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 of data needed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 is not possible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Prediction</a:t>
                      </a:r>
                      <a:r>
                        <a:rPr lang="en-AU" sz="1100" baseline="0" dirty="0" smtClean="0"/>
                        <a:t> accuracy is low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linear</a:t>
                      </a:r>
                      <a:endParaRPr lang="en-AU" sz="110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well established theoretical background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focus</a:t>
                      </a:r>
                      <a:r>
                        <a:rPr lang="en-AU" sz="1100" baseline="0" dirty="0" smtClean="0"/>
                        <a:t> on mean, miss the extremes, , the accuracy is low for extremes.</a:t>
                      </a:r>
                      <a:endParaRPr lang="en-AU" sz="11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sensitive</a:t>
                      </a:r>
                      <a:r>
                        <a:rPr lang="en-AU" sz="1100" baseline="0" dirty="0" smtClean="0"/>
                        <a:t> to missing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Kalman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linear</a:t>
                      </a:r>
                      <a:endParaRPr lang="en-AU" sz="11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  <a:endParaRPr lang="en-AU" sz="11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stochastic</a:t>
                      </a:r>
                      <a:r>
                        <a:rPr lang="en-AU" sz="1100" baseline="0" dirty="0" smtClean="0"/>
                        <a:t> Gaussian</a:t>
                      </a: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computationally complicated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 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multivariate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adaptive to local information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highly</a:t>
                      </a:r>
                      <a:r>
                        <a:rPr lang="en-AU" sz="1100" baseline="0" dirty="0" smtClean="0"/>
                        <a:t> susceptible to curse of dimensionality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accurate multistep-ahead predictions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data and computation intensive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machines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 (using kernel trick)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can model high dimensional data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good generalisation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computational</a:t>
                      </a:r>
                      <a:r>
                        <a:rPr lang="en-AU" sz="1100" baseline="0" dirty="0" smtClean="0"/>
                        <a:t> intensive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extensive memory requirements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570281"/>
              </p:ext>
            </p:extLst>
          </p:nvPr>
        </p:nvGraphicFramePr>
        <p:xfrm>
          <a:off x="1194604" y="492129"/>
          <a:ext cx="8098435" cy="409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05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22.90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44.67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70.25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33.07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103.20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13.62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13.83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53.10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101.80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78.80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154.40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29.00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27.50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39.61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62.09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56.88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87.46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11.75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21.48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41.83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60.99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95.06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13.78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30.23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41.02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9.95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19.30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42.81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26.00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48.57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62.91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12.36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9.72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17.82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Simple 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18.68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25.65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11.84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24.94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11.57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Deep Simple RNN(Multivariate)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10.38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24.30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16.46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18.92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 smtClean="0"/>
                        <a:t>11.17</a:t>
                      </a:r>
                      <a:endParaRPr lang="en-A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625320"/>
              </p:ext>
            </p:extLst>
          </p:nvPr>
        </p:nvGraphicFramePr>
        <p:xfrm>
          <a:off x="1194604" y="492129"/>
          <a:ext cx="7415238" cy="355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0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(HF No.)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16911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18.81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27.49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14.32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16912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45.93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12.24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16913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16.45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22.77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278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22.13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31.52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9.58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10528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50.59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76.28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8.43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16515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13.18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dirty="0" smtClean="0"/>
                        <a:t>18.64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14479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13.87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16551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15.22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6297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20.12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28.97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14.48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16537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20.25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28.75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dirty="0" smtClean="0"/>
                        <a:t>16.63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100" smtClean="0"/>
                        <a:t>16538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dirty="0" smtClean="0"/>
                        <a:t>16.88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2133"/>
              </p:ext>
            </p:extLst>
          </p:nvPr>
        </p:nvGraphicFramePr>
        <p:xfrm>
          <a:off x="2806700" y="949325"/>
          <a:ext cx="3044064" cy="398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1075246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Training</a:t>
                      </a:r>
                      <a:r>
                        <a:rPr lang="en-AU" sz="12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 (Secs)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0.013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0.173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1060.10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10.02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smtClean="0"/>
                        <a:t>238.94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17808.57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Simple 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304.84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1153.33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1952.54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Deep Simple RNN(Multivariate)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825.69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2895.62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3465.49</a:t>
                      </a:r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75833"/>
              </p:ext>
            </p:extLst>
          </p:nvPr>
        </p:nvGraphicFramePr>
        <p:xfrm>
          <a:off x="1575604" y="352429"/>
          <a:ext cx="3910797" cy="52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620254"/>
                <a:gridCol w="1195709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Severity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01/08/2010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01.24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10/11/2010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12/11/2010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22.00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18/01/2011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21.30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07/03/2011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07.38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12.30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01.30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28/09/2011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10.20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16/03/2012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17.30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24/07/2012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10/10/2012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02/11/2012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15.18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17/11/2012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23.35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30/11/2012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23.05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15/03/2013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15/05/2013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20.00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03/07/2013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28/08/2013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13.50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10977"/>
              </p:ext>
            </p:extLst>
          </p:nvPr>
        </p:nvGraphicFramePr>
        <p:xfrm>
          <a:off x="1575604" y="352429"/>
          <a:ext cx="3749517" cy="303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1654683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Holiday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02/01/2012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New year’s day (in lieu)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Thursday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Australia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12/01/2012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Labour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Good Friday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09/04/2012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Easter Monday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ANZAC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11/06/2012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Queen’s birthday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Melbourne cup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Christmas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Boxing day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={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={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1 </m:t>
                      </m:r>
                      <m:r>
                        <a:rPr lang="en-AU" sz="1200" i="1" smtClean="0">
                          <a:latin typeface="Cambria Math" charset="0"/>
                        </a:rPr>
                        <m:t>,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10364</TotalTime>
  <Words>867</Words>
  <Application>Microsoft Macintosh PowerPoint</Application>
  <PresentationFormat>Widescreen</PresentationFormat>
  <Paragraphs>398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190</cp:revision>
  <dcterms:created xsi:type="dcterms:W3CDTF">2016-05-29T00:55:54Z</dcterms:created>
  <dcterms:modified xsi:type="dcterms:W3CDTF">2016-06-05T06:29:17Z</dcterms:modified>
</cp:coreProperties>
</file>