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935"/>
  </p:normalViewPr>
  <p:slideViewPr>
    <p:cSldViewPr snapToGrid="0" snapToObjects="1">
      <p:cViewPr>
        <p:scale>
          <a:sx n="100" d="100"/>
          <a:sy n="100" d="100"/>
        </p:scale>
        <p:origin x="1000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4D7E8D-73EF-3844-8668-41569A99B35C}" type="doc">
      <dgm:prSet loTypeId="urn:microsoft.com/office/officeart/2005/8/layout/chevron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494C75E8-9A16-9440-93C9-FF1CF52468A7}">
      <dgm:prSet phldrT="[Text]"/>
      <dgm:spPr/>
      <dgm:t>
        <a:bodyPr/>
        <a:lstStyle/>
        <a:p>
          <a:r>
            <a:rPr lang="en-AU" dirty="0" smtClean="0"/>
            <a:t>Scope</a:t>
          </a:r>
          <a:endParaRPr lang="en-AU" dirty="0"/>
        </a:p>
      </dgm:t>
    </dgm:pt>
    <dgm:pt modelId="{0D87FFBC-A2D6-9343-87FC-2DF085E3CDF6}" type="parTrans" cxnId="{CEFE36BC-896D-7441-93CE-60C8E73036E4}">
      <dgm:prSet/>
      <dgm:spPr/>
      <dgm:t>
        <a:bodyPr/>
        <a:lstStyle/>
        <a:p>
          <a:endParaRPr lang="en-AU"/>
        </a:p>
      </dgm:t>
    </dgm:pt>
    <dgm:pt modelId="{9A3BFB50-8E3D-0A4B-B485-2DB16D7BB1FB}" type="sibTrans" cxnId="{CEFE36BC-896D-7441-93CE-60C8E73036E4}">
      <dgm:prSet/>
      <dgm:spPr/>
      <dgm:t>
        <a:bodyPr/>
        <a:lstStyle/>
        <a:p>
          <a:endParaRPr lang="en-AU"/>
        </a:p>
      </dgm:t>
    </dgm:pt>
    <dgm:pt modelId="{D1B1DF01-AAF5-7E4A-9C25-7B96D4DCB84D}">
      <dgm:prSet phldrT="[Text]"/>
      <dgm:spPr/>
      <dgm:t>
        <a:bodyPr/>
        <a:lstStyle/>
        <a:p>
          <a:r>
            <a:rPr lang="en-AU" dirty="0" smtClean="0"/>
            <a:t>Area of application [Freeway, Highway, Arterial]</a:t>
          </a:r>
          <a:endParaRPr lang="en-AU" dirty="0"/>
        </a:p>
      </dgm:t>
    </dgm:pt>
    <dgm:pt modelId="{4C604580-6C64-914B-B75D-D49311DBAB0B}" type="parTrans" cxnId="{55E25101-822C-B649-8ECB-D14020BC0585}">
      <dgm:prSet/>
      <dgm:spPr/>
      <dgm:t>
        <a:bodyPr/>
        <a:lstStyle/>
        <a:p>
          <a:endParaRPr lang="en-AU"/>
        </a:p>
      </dgm:t>
    </dgm:pt>
    <dgm:pt modelId="{56C60C57-9357-9743-B96B-11F69A8BC2DF}" type="sibTrans" cxnId="{55E25101-822C-B649-8ECB-D14020BC0585}">
      <dgm:prSet/>
      <dgm:spPr/>
      <dgm:t>
        <a:bodyPr/>
        <a:lstStyle/>
        <a:p>
          <a:endParaRPr lang="en-AU"/>
        </a:p>
      </dgm:t>
    </dgm:pt>
    <dgm:pt modelId="{7ED0C1EF-8D3E-A54A-BE19-28493B31649C}">
      <dgm:prSet phldrT="[Text]"/>
      <dgm:spPr/>
      <dgm:t>
        <a:bodyPr/>
        <a:lstStyle/>
        <a:p>
          <a:r>
            <a:rPr lang="en-AU" dirty="0" smtClean="0"/>
            <a:t>Type of</a:t>
          </a:r>
          <a:r>
            <a:rPr lang="en-AU" baseline="0" dirty="0" smtClean="0"/>
            <a:t> application [ATMS, ATIS]</a:t>
          </a:r>
          <a:endParaRPr lang="en-AU" dirty="0"/>
        </a:p>
      </dgm:t>
    </dgm:pt>
    <dgm:pt modelId="{67C1836A-D860-C34B-80DB-1B771B0CF8E6}" type="parTrans" cxnId="{1F1A4A7F-B636-6448-B152-4FB58A9B2BC3}">
      <dgm:prSet/>
      <dgm:spPr/>
      <dgm:t>
        <a:bodyPr/>
        <a:lstStyle/>
        <a:p>
          <a:endParaRPr lang="en-AU"/>
        </a:p>
      </dgm:t>
    </dgm:pt>
    <dgm:pt modelId="{138975FD-92A5-D944-A678-6A62E457E37C}" type="sibTrans" cxnId="{1F1A4A7F-B636-6448-B152-4FB58A9B2BC3}">
      <dgm:prSet/>
      <dgm:spPr/>
      <dgm:t>
        <a:bodyPr/>
        <a:lstStyle/>
        <a:p>
          <a:endParaRPr lang="en-AU"/>
        </a:p>
      </dgm:t>
    </dgm:pt>
    <dgm:pt modelId="{02CE8B67-9CCA-684D-8C27-FB7497D7DC24}">
      <dgm:prSet phldrT="[Text]"/>
      <dgm:spPr/>
      <dgm:t>
        <a:bodyPr/>
        <a:lstStyle/>
        <a:p>
          <a:r>
            <a:rPr lang="en-AU" dirty="0" smtClean="0"/>
            <a:t>Conceptual Specification</a:t>
          </a:r>
          <a:endParaRPr lang="en-AU" dirty="0"/>
        </a:p>
      </dgm:t>
    </dgm:pt>
    <dgm:pt modelId="{42A7BE2C-41A8-C34F-8C3F-5F9F81CA0FCE}" type="parTrans" cxnId="{F7A76730-55A1-F045-A9ED-E8EB859FBBCE}">
      <dgm:prSet/>
      <dgm:spPr/>
      <dgm:t>
        <a:bodyPr/>
        <a:lstStyle/>
        <a:p>
          <a:endParaRPr lang="en-AU"/>
        </a:p>
      </dgm:t>
    </dgm:pt>
    <dgm:pt modelId="{B181A7B1-4B2F-7F4A-A3DC-CCD7CD4D9333}" type="sibTrans" cxnId="{F7A76730-55A1-F045-A9ED-E8EB859FBBCE}">
      <dgm:prSet/>
      <dgm:spPr/>
      <dgm:t>
        <a:bodyPr/>
        <a:lstStyle/>
        <a:p>
          <a:endParaRPr lang="en-AU"/>
        </a:p>
      </dgm:t>
    </dgm:pt>
    <dgm:pt modelId="{D772E4E1-9916-234B-BFF6-E397A25147F9}">
      <dgm:prSet phldrT="[Text]"/>
      <dgm:spPr/>
      <dgm:t>
        <a:bodyPr/>
        <a:lstStyle/>
        <a:p>
          <a:r>
            <a:rPr lang="en-AU" dirty="0" smtClean="0"/>
            <a:t>Type</a:t>
          </a:r>
          <a:r>
            <a:rPr lang="en-AU" baseline="0" dirty="0" smtClean="0"/>
            <a:t> of prediction [Horizon, Step]</a:t>
          </a:r>
          <a:endParaRPr lang="en-AU" dirty="0"/>
        </a:p>
      </dgm:t>
    </dgm:pt>
    <dgm:pt modelId="{94D278DF-F446-2341-83D5-FB3926A93274}" type="parTrans" cxnId="{EBC515F4-9602-9340-B29E-173CB7B2DAC9}">
      <dgm:prSet/>
      <dgm:spPr/>
      <dgm:t>
        <a:bodyPr/>
        <a:lstStyle/>
        <a:p>
          <a:endParaRPr lang="en-AU"/>
        </a:p>
      </dgm:t>
    </dgm:pt>
    <dgm:pt modelId="{BF81E100-C370-404C-A2D2-37663D455EFE}" type="sibTrans" cxnId="{EBC515F4-9602-9340-B29E-173CB7B2DAC9}">
      <dgm:prSet/>
      <dgm:spPr/>
      <dgm:t>
        <a:bodyPr/>
        <a:lstStyle/>
        <a:p>
          <a:endParaRPr lang="en-AU"/>
        </a:p>
      </dgm:t>
    </dgm:pt>
    <dgm:pt modelId="{93872EDD-901D-D94E-8AE7-B1F35C325BCB}">
      <dgm:prSet phldrT="[Text]"/>
      <dgm:spPr/>
      <dgm:t>
        <a:bodyPr/>
        <a:lstStyle/>
        <a:p>
          <a:r>
            <a:rPr lang="en-AU" dirty="0" smtClean="0"/>
            <a:t>Traffic</a:t>
          </a:r>
          <a:r>
            <a:rPr lang="en-AU" baseline="0" dirty="0" smtClean="0"/>
            <a:t> parameters [Flow, Speed, Occupancy, Time, Other]</a:t>
          </a:r>
        </a:p>
      </dgm:t>
    </dgm:pt>
    <dgm:pt modelId="{B76D2A1A-7CCF-544F-9C5C-28CEDA513253}" type="parTrans" cxnId="{9DD85C0B-BEFB-D040-867A-E110942ED6AD}">
      <dgm:prSet/>
      <dgm:spPr/>
      <dgm:t>
        <a:bodyPr/>
        <a:lstStyle/>
        <a:p>
          <a:endParaRPr lang="en-AU"/>
        </a:p>
      </dgm:t>
    </dgm:pt>
    <dgm:pt modelId="{C79BFB0C-08B0-1F46-8332-1834F36158F2}" type="sibTrans" cxnId="{9DD85C0B-BEFB-D040-867A-E110942ED6AD}">
      <dgm:prSet/>
      <dgm:spPr/>
      <dgm:t>
        <a:bodyPr/>
        <a:lstStyle/>
        <a:p>
          <a:endParaRPr lang="en-AU"/>
        </a:p>
      </dgm:t>
    </dgm:pt>
    <dgm:pt modelId="{BF716DF5-F4D8-B240-A01C-91D480797A2E}">
      <dgm:prSet phldrT="[Text]"/>
      <dgm:spPr/>
      <dgm:t>
        <a:bodyPr/>
        <a:lstStyle/>
        <a:p>
          <a:r>
            <a:rPr lang="en-AU" dirty="0" smtClean="0"/>
            <a:t>Model</a:t>
          </a:r>
          <a:endParaRPr lang="en-AU" dirty="0"/>
        </a:p>
      </dgm:t>
    </dgm:pt>
    <dgm:pt modelId="{6B5F9AEB-285B-B84F-A4FF-2358BAC4428B}" type="parTrans" cxnId="{F90C53E7-8124-6749-982B-BB4E0C6E46F9}">
      <dgm:prSet/>
      <dgm:spPr/>
      <dgm:t>
        <a:bodyPr/>
        <a:lstStyle/>
        <a:p>
          <a:endParaRPr lang="en-AU"/>
        </a:p>
      </dgm:t>
    </dgm:pt>
    <dgm:pt modelId="{435B3A57-4818-BF4B-9F68-C4B9000E2970}" type="sibTrans" cxnId="{F90C53E7-8124-6749-982B-BB4E0C6E46F9}">
      <dgm:prSet/>
      <dgm:spPr/>
      <dgm:t>
        <a:bodyPr/>
        <a:lstStyle/>
        <a:p>
          <a:endParaRPr lang="en-AU"/>
        </a:p>
      </dgm:t>
    </dgm:pt>
    <dgm:pt modelId="{1E049684-8B52-EC4D-A4C1-AA1B8C77B943}">
      <dgm:prSet phldrT="[Text]"/>
      <dgm:spPr/>
      <dgm:t>
        <a:bodyPr/>
        <a:lstStyle/>
        <a:p>
          <a:r>
            <a:rPr lang="en-AU" dirty="0" smtClean="0"/>
            <a:t>Methodology  [Parametric, Non-parametric,</a:t>
          </a:r>
          <a:r>
            <a:rPr lang="en-AU" baseline="0" dirty="0" smtClean="0"/>
            <a:t> Hybrid]</a:t>
          </a:r>
        </a:p>
      </dgm:t>
    </dgm:pt>
    <dgm:pt modelId="{B580AAC1-B2E5-F847-A5BC-4266E841D6F8}" type="sibTrans" cxnId="{161C7159-2070-B245-86ED-96F42B47B3CF}">
      <dgm:prSet/>
      <dgm:spPr/>
      <dgm:t>
        <a:bodyPr/>
        <a:lstStyle/>
        <a:p>
          <a:endParaRPr lang="en-AU"/>
        </a:p>
      </dgm:t>
    </dgm:pt>
    <dgm:pt modelId="{81AB9722-95F5-2F49-9C53-974FE60D45B3}" type="parTrans" cxnId="{161C7159-2070-B245-86ED-96F42B47B3CF}">
      <dgm:prSet/>
      <dgm:spPr/>
      <dgm:t>
        <a:bodyPr/>
        <a:lstStyle/>
        <a:p>
          <a:endParaRPr lang="en-AU"/>
        </a:p>
      </dgm:t>
    </dgm:pt>
    <dgm:pt modelId="{94BE9B0F-A84B-B04C-88AD-BB1C33E9365D}">
      <dgm:prSet phldrT="[Text]"/>
      <dgm:spPr/>
      <dgm:t>
        <a:bodyPr/>
        <a:lstStyle/>
        <a:p>
          <a:r>
            <a:rPr lang="en-AU" dirty="0" smtClean="0"/>
            <a:t>Type of output data [Multivariate, Multiple steps ahead predictions]</a:t>
          </a:r>
        </a:p>
      </dgm:t>
    </dgm:pt>
    <dgm:pt modelId="{76DAAC5F-E0D6-794B-BEE6-F087A318993A}" type="parTrans" cxnId="{3ECC328D-ECE5-FF49-BF69-8C176E3FE7B0}">
      <dgm:prSet/>
      <dgm:spPr/>
      <dgm:t>
        <a:bodyPr/>
        <a:lstStyle/>
        <a:p>
          <a:endParaRPr lang="en-AU"/>
        </a:p>
      </dgm:t>
    </dgm:pt>
    <dgm:pt modelId="{5FAB6A49-4EA0-724D-B32C-6F7BBAD6088F}" type="sibTrans" cxnId="{3ECC328D-ECE5-FF49-BF69-8C176E3FE7B0}">
      <dgm:prSet/>
      <dgm:spPr/>
      <dgm:t>
        <a:bodyPr/>
        <a:lstStyle/>
        <a:p>
          <a:endParaRPr lang="en-AU"/>
        </a:p>
      </dgm:t>
    </dgm:pt>
    <dgm:pt modelId="{CB91CD71-AF99-0F4A-9F78-C571C912841A}">
      <dgm:prSet phldrT="[Text]"/>
      <dgm:spPr/>
      <dgm:t>
        <a:bodyPr/>
        <a:lstStyle/>
        <a:p>
          <a:r>
            <a:rPr lang="en-AU" dirty="0" smtClean="0"/>
            <a:t>Type of input data [Multiple parameters, Temporal-spatial</a:t>
          </a:r>
          <a:r>
            <a:rPr lang="en-AU" baseline="0" dirty="0" smtClean="0"/>
            <a:t> relationships</a:t>
          </a:r>
          <a:r>
            <a:rPr lang="en-AU" dirty="0" smtClean="0"/>
            <a:t>]</a:t>
          </a:r>
        </a:p>
      </dgm:t>
    </dgm:pt>
    <dgm:pt modelId="{3134F868-3943-5246-B87C-6BAEADBE0666}" type="parTrans" cxnId="{4E7B632A-4734-7F46-87EF-10CF4103B8E2}">
      <dgm:prSet/>
      <dgm:spPr/>
      <dgm:t>
        <a:bodyPr/>
        <a:lstStyle/>
        <a:p>
          <a:endParaRPr lang="en-AU"/>
        </a:p>
      </dgm:t>
    </dgm:pt>
    <dgm:pt modelId="{728BACAA-4B14-834A-B3CC-076F3A6FB600}" type="sibTrans" cxnId="{4E7B632A-4734-7F46-87EF-10CF4103B8E2}">
      <dgm:prSet/>
      <dgm:spPr/>
      <dgm:t>
        <a:bodyPr/>
        <a:lstStyle/>
        <a:p>
          <a:endParaRPr lang="en-AU"/>
        </a:p>
      </dgm:t>
    </dgm:pt>
    <dgm:pt modelId="{8ADA4C0C-AF0A-C548-BFA5-3C5D0E348655}">
      <dgm:prSet phldrT="[Text]"/>
      <dgm:spPr/>
      <dgm:t>
        <a:bodyPr/>
        <a:lstStyle/>
        <a:p>
          <a:r>
            <a:rPr lang="en-AU" dirty="0" smtClean="0"/>
            <a:t>Data</a:t>
          </a:r>
          <a:r>
            <a:rPr lang="en-AU" baseline="0" dirty="0" smtClean="0"/>
            <a:t> quality </a:t>
          </a:r>
          <a:endParaRPr lang="en-AU" dirty="0" smtClean="0"/>
        </a:p>
      </dgm:t>
    </dgm:pt>
    <dgm:pt modelId="{B7C3B1C0-EE4C-2C4F-9AC3-5C3FBDC3220D}" type="parTrans" cxnId="{CC46F96A-672D-A94D-8091-F0A1D33C415F}">
      <dgm:prSet/>
      <dgm:spPr/>
      <dgm:t>
        <a:bodyPr/>
        <a:lstStyle/>
        <a:p>
          <a:endParaRPr lang="en-AU"/>
        </a:p>
      </dgm:t>
    </dgm:pt>
    <dgm:pt modelId="{51F1C134-4875-B841-96ED-3C1D454478B5}" type="sibTrans" cxnId="{CC46F96A-672D-A94D-8091-F0A1D33C415F}">
      <dgm:prSet/>
      <dgm:spPr/>
      <dgm:t>
        <a:bodyPr/>
        <a:lstStyle/>
        <a:p>
          <a:endParaRPr lang="en-AU"/>
        </a:p>
      </dgm:t>
    </dgm:pt>
    <dgm:pt modelId="{F5ED7AF6-370A-344A-93B4-AF2C2C68F098}" type="pres">
      <dgm:prSet presAssocID="{FE4D7E8D-73EF-3844-8668-41569A99B35C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AU"/>
        </a:p>
      </dgm:t>
    </dgm:pt>
    <dgm:pt modelId="{A88611F4-FB6A-3C4E-BC3A-B88FCEC74905}" type="pres">
      <dgm:prSet presAssocID="{494C75E8-9A16-9440-93C9-FF1CF52468A7}" presName="composite" presStyleCnt="0"/>
      <dgm:spPr/>
      <dgm:t>
        <a:bodyPr/>
        <a:lstStyle/>
        <a:p>
          <a:endParaRPr lang="en-AU"/>
        </a:p>
      </dgm:t>
    </dgm:pt>
    <dgm:pt modelId="{3F3BEBEB-86B2-B943-8E9C-4CA33B7ED28C}" type="pres">
      <dgm:prSet presAssocID="{494C75E8-9A16-9440-93C9-FF1CF52468A7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E8CC4E17-2E60-5844-95FF-1DD72B81D9C8}" type="pres">
      <dgm:prSet presAssocID="{494C75E8-9A16-9440-93C9-FF1CF52468A7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69083208-869D-E84A-ABE2-D731E2421D6E}" type="pres">
      <dgm:prSet presAssocID="{9A3BFB50-8E3D-0A4B-B485-2DB16D7BB1FB}" presName="sp" presStyleCnt="0"/>
      <dgm:spPr/>
      <dgm:t>
        <a:bodyPr/>
        <a:lstStyle/>
        <a:p>
          <a:endParaRPr lang="en-AU"/>
        </a:p>
      </dgm:t>
    </dgm:pt>
    <dgm:pt modelId="{4970F2C6-68A6-2742-80C8-8FFDEFA14F64}" type="pres">
      <dgm:prSet presAssocID="{02CE8B67-9CCA-684D-8C27-FB7497D7DC24}" presName="composite" presStyleCnt="0"/>
      <dgm:spPr/>
      <dgm:t>
        <a:bodyPr/>
        <a:lstStyle/>
        <a:p>
          <a:endParaRPr lang="en-AU"/>
        </a:p>
      </dgm:t>
    </dgm:pt>
    <dgm:pt modelId="{AB9443C4-7362-3645-8652-7EC380465C85}" type="pres">
      <dgm:prSet presAssocID="{02CE8B67-9CCA-684D-8C27-FB7497D7DC24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00CE9A4E-5DE7-A345-91DE-C32833047C0C}" type="pres">
      <dgm:prSet presAssocID="{02CE8B67-9CCA-684D-8C27-FB7497D7DC24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3091661C-9CC6-3348-98FF-B0EA55A126C5}" type="pres">
      <dgm:prSet presAssocID="{B181A7B1-4B2F-7F4A-A3DC-CCD7CD4D9333}" presName="sp" presStyleCnt="0"/>
      <dgm:spPr/>
      <dgm:t>
        <a:bodyPr/>
        <a:lstStyle/>
        <a:p>
          <a:endParaRPr lang="en-AU"/>
        </a:p>
      </dgm:t>
    </dgm:pt>
    <dgm:pt modelId="{8332A9BA-F446-B144-AA70-B492F8A4A216}" type="pres">
      <dgm:prSet presAssocID="{BF716DF5-F4D8-B240-A01C-91D480797A2E}" presName="composite" presStyleCnt="0"/>
      <dgm:spPr/>
      <dgm:t>
        <a:bodyPr/>
        <a:lstStyle/>
        <a:p>
          <a:endParaRPr lang="en-AU"/>
        </a:p>
      </dgm:t>
    </dgm:pt>
    <dgm:pt modelId="{B9E5B7BE-CDBC-3244-9B4A-B85F6C607489}" type="pres">
      <dgm:prSet presAssocID="{BF716DF5-F4D8-B240-A01C-91D480797A2E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70A9D81F-3D3D-3E43-AE66-5841E0C2CAD4}" type="pres">
      <dgm:prSet presAssocID="{BF716DF5-F4D8-B240-A01C-91D480797A2E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</dgm:ptLst>
  <dgm:cxnLst>
    <dgm:cxn modelId="{56C76C9A-D46C-484D-88E1-A4413EF04E77}" type="presOf" srcId="{94BE9B0F-A84B-B04C-88AD-BB1C33E9365D}" destId="{70A9D81F-3D3D-3E43-AE66-5841E0C2CAD4}" srcOrd="0" destOrd="1" presId="urn:microsoft.com/office/officeart/2005/8/layout/chevron2"/>
    <dgm:cxn modelId="{CEFE36BC-896D-7441-93CE-60C8E73036E4}" srcId="{FE4D7E8D-73EF-3844-8668-41569A99B35C}" destId="{494C75E8-9A16-9440-93C9-FF1CF52468A7}" srcOrd="0" destOrd="0" parTransId="{0D87FFBC-A2D6-9343-87FC-2DF085E3CDF6}" sibTransId="{9A3BFB50-8E3D-0A4B-B485-2DB16D7BB1FB}"/>
    <dgm:cxn modelId="{1F1A4A7F-B636-6448-B152-4FB58A9B2BC3}" srcId="{494C75E8-9A16-9440-93C9-FF1CF52468A7}" destId="{7ED0C1EF-8D3E-A54A-BE19-28493B31649C}" srcOrd="1" destOrd="0" parTransId="{67C1836A-D860-C34B-80DB-1B771B0CF8E6}" sibTransId="{138975FD-92A5-D944-A678-6A62E457E37C}"/>
    <dgm:cxn modelId="{07169261-28A0-E94B-9DE0-4EE83D88BA1D}" type="presOf" srcId="{8ADA4C0C-AF0A-C548-BFA5-3C5D0E348655}" destId="{70A9D81F-3D3D-3E43-AE66-5841E0C2CAD4}" srcOrd="0" destOrd="3" presId="urn:microsoft.com/office/officeart/2005/8/layout/chevron2"/>
    <dgm:cxn modelId="{B5BA0DE0-9096-7446-9B40-1D7421755405}" type="presOf" srcId="{7ED0C1EF-8D3E-A54A-BE19-28493B31649C}" destId="{E8CC4E17-2E60-5844-95FF-1DD72B81D9C8}" srcOrd="0" destOrd="1" presId="urn:microsoft.com/office/officeart/2005/8/layout/chevron2"/>
    <dgm:cxn modelId="{00082EF4-66F9-6147-A63F-81514BC405EB}" type="presOf" srcId="{1E049684-8B52-EC4D-A4C1-AA1B8C77B943}" destId="{70A9D81F-3D3D-3E43-AE66-5841E0C2CAD4}" srcOrd="0" destOrd="0" presId="urn:microsoft.com/office/officeart/2005/8/layout/chevron2"/>
    <dgm:cxn modelId="{4E7B632A-4734-7F46-87EF-10CF4103B8E2}" srcId="{BF716DF5-F4D8-B240-A01C-91D480797A2E}" destId="{CB91CD71-AF99-0F4A-9F78-C571C912841A}" srcOrd="2" destOrd="0" parTransId="{3134F868-3943-5246-B87C-6BAEADBE0666}" sibTransId="{728BACAA-4B14-834A-B3CC-076F3A6FB600}"/>
    <dgm:cxn modelId="{3EFD1AED-950E-ED45-824E-EB17646910CB}" type="presOf" srcId="{93872EDD-901D-D94E-8AE7-B1F35C325BCB}" destId="{00CE9A4E-5DE7-A345-91DE-C32833047C0C}" srcOrd="0" destOrd="1" presId="urn:microsoft.com/office/officeart/2005/8/layout/chevron2"/>
    <dgm:cxn modelId="{F90C53E7-8124-6749-982B-BB4E0C6E46F9}" srcId="{FE4D7E8D-73EF-3844-8668-41569A99B35C}" destId="{BF716DF5-F4D8-B240-A01C-91D480797A2E}" srcOrd="2" destOrd="0" parTransId="{6B5F9AEB-285B-B84F-A4FF-2358BAC4428B}" sibTransId="{435B3A57-4818-BF4B-9F68-C4B9000E2970}"/>
    <dgm:cxn modelId="{EBC515F4-9602-9340-B29E-173CB7B2DAC9}" srcId="{02CE8B67-9CCA-684D-8C27-FB7497D7DC24}" destId="{D772E4E1-9916-234B-BFF6-E397A25147F9}" srcOrd="0" destOrd="0" parTransId="{94D278DF-F446-2341-83D5-FB3926A93274}" sibTransId="{BF81E100-C370-404C-A2D2-37663D455EFE}"/>
    <dgm:cxn modelId="{161C7159-2070-B245-86ED-96F42B47B3CF}" srcId="{BF716DF5-F4D8-B240-A01C-91D480797A2E}" destId="{1E049684-8B52-EC4D-A4C1-AA1B8C77B943}" srcOrd="0" destOrd="0" parTransId="{81AB9722-95F5-2F49-9C53-974FE60D45B3}" sibTransId="{B580AAC1-B2E5-F847-A5BC-4266E841D6F8}"/>
    <dgm:cxn modelId="{D9612A1D-F50F-714F-879E-93E6B531B4D9}" type="presOf" srcId="{D1B1DF01-AAF5-7E4A-9C25-7B96D4DCB84D}" destId="{E8CC4E17-2E60-5844-95FF-1DD72B81D9C8}" srcOrd="0" destOrd="0" presId="urn:microsoft.com/office/officeart/2005/8/layout/chevron2"/>
    <dgm:cxn modelId="{3ECC328D-ECE5-FF49-BF69-8C176E3FE7B0}" srcId="{BF716DF5-F4D8-B240-A01C-91D480797A2E}" destId="{94BE9B0F-A84B-B04C-88AD-BB1C33E9365D}" srcOrd="1" destOrd="0" parTransId="{76DAAC5F-E0D6-794B-BEE6-F087A318993A}" sibTransId="{5FAB6A49-4EA0-724D-B32C-6F7BBAD6088F}"/>
    <dgm:cxn modelId="{D07392E0-6111-BC4C-99FA-E743E2D596C5}" type="presOf" srcId="{494C75E8-9A16-9440-93C9-FF1CF52468A7}" destId="{3F3BEBEB-86B2-B943-8E9C-4CA33B7ED28C}" srcOrd="0" destOrd="0" presId="urn:microsoft.com/office/officeart/2005/8/layout/chevron2"/>
    <dgm:cxn modelId="{CC46F96A-672D-A94D-8091-F0A1D33C415F}" srcId="{BF716DF5-F4D8-B240-A01C-91D480797A2E}" destId="{8ADA4C0C-AF0A-C548-BFA5-3C5D0E348655}" srcOrd="3" destOrd="0" parTransId="{B7C3B1C0-EE4C-2C4F-9AC3-5C3FBDC3220D}" sibTransId="{51F1C134-4875-B841-96ED-3C1D454478B5}"/>
    <dgm:cxn modelId="{55E25101-822C-B649-8ECB-D14020BC0585}" srcId="{494C75E8-9A16-9440-93C9-FF1CF52468A7}" destId="{D1B1DF01-AAF5-7E4A-9C25-7B96D4DCB84D}" srcOrd="0" destOrd="0" parTransId="{4C604580-6C64-914B-B75D-D49311DBAB0B}" sibTransId="{56C60C57-9357-9743-B96B-11F69A8BC2DF}"/>
    <dgm:cxn modelId="{732765FF-C128-EB4B-884D-2991E48ADF1C}" type="presOf" srcId="{02CE8B67-9CCA-684D-8C27-FB7497D7DC24}" destId="{AB9443C4-7362-3645-8652-7EC380465C85}" srcOrd="0" destOrd="0" presId="urn:microsoft.com/office/officeart/2005/8/layout/chevron2"/>
    <dgm:cxn modelId="{D8AE7CE2-1E2E-DC4A-ACE0-DC6BC359A489}" type="presOf" srcId="{CB91CD71-AF99-0F4A-9F78-C571C912841A}" destId="{70A9D81F-3D3D-3E43-AE66-5841E0C2CAD4}" srcOrd="0" destOrd="2" presId="urn:microsoft.com/office/officeart/2005/8/layout/chevron2"/>
    <dgm:cxn modelId="{6E026162-0060-B643-81F4-8E02FF15FB99}" type="presOf" srcId="{FE4D7E8D-73EF-3844-8668-41569A99B35C}" destId="{F5ED7AF6-370A-344A-93B4-AF2C2C68F098}" srcOrd="0" destOrd="0" presId="urn:microsoft.com/office/officeart/2005/8/layout/chevron2"/>
    <dgm:cxn modelId="{1C47ED8D-D466-B04C-A391-C62B0BE48CC5}" type="presOf" srcId="{BF716DF5-F4D8-B240-A01C-91D480797A2E}" destId="{B9E5B7BE-CDBC-3244-9B4A-B85F6C607489}" srcOrd="0" destOrd="0" presId="urn:microsoft.com/office/officeart/2005/8/layout/chevron2"/>
    <dgm:cxn modelId="{9E706591-BFBD-1C40-BB4E-E9A8E369C241}" type="presOf" srcId="{D772E4E1-9916-234B-BFF6-E397A25147F9}" destId="{00CE9A4E-5DE7-A345-91DE-C32833047C0C}" srcOrd="0" destOrd="0" presId="urn:microsoft.com/office/officeart/2005/8/layout/chevron2"/>
    <dgm:cxn modelId="{9DD85C0B-BEFB-D040-867A-E110942ED6AD}" srcId="{02CE8B67-9CCA-684D-8C27-FB7497D7DC24}" destId="{93872EDD-901D-D94E-8AE7-B1F35C325BCB}" srcOrd="1" destOrd="0" parTransId="{B76D2A1A-7CCF-544F-9C5C-28CEDA513253}" sibTransId="{C79BFB0C-08B0-1F46-8332-1834F36158F2}"/>
    <dgm:cxn modelId="{F7A76730-55A1-F045-A9ED-E8EB859FBBCE}" srcId="{FE4D7E8D-73EF-3844-8668-41569A99B35C}" destId="{02CE8B67-9CCA-684D-8C27-FB7497D7DC24}" srcOrd="1" destOrd="0" parTransId="{42A7BE2C-41A8-C34F-8C3F-5F9F81CA0FCE}" sibTransId="{B181A7B1-4B2F-7F4A-A3DC-CCD7CD4D9333}"/>
    <dgm:cxn modelId="{3B5A035C-D27F-8A42-AEF3-536ACE817C0B}" type="presParOf" srcId="{F5ED7AF6-370A-344A-93B4-AF2C2C68F098}" destId="{A88611F4-FB6A-3C4E-BC3A-B88FCEC74905}" srcOrd="0" destOrd="0" presId="urn:microsoft.com/office/officeart/2005/8/layout/chevron2"/>
    <dgm:cxn modelId="{9A44032C-DDA0-A344-9144-C9AF95DDAC34}" type="presParOf" srcId="{A88611F4-FB6A-3C4E-BC3A-B88FCEC74905}" destId="{3F3BEBEB-86B2-B943-8E9C-4CA33B7ED28C}" srcOrd="0" destOrd="0" presId="urn:microsoft.com/office/officeart/2005/8/layout/chevron2"/>
    <dgm:cxn modelId="{FF55C344-2466-9A45-BDA3-581118B78599}" type="presParOf" srcId="{A88611F4-FB6A-3C4E-BC3A-B88FCEC74905}" destId="{E8CC4E17-2E60-5844-95FF-1DD72B81D9C8}" srcOrd="1" destOrd="0" presId="urn:microsoft.com/office/officeart/2005/8/layout/chevron2"/>
    <dgm:cxn modelId="{C7371E9D-3A0D-2247-B965-AFD7638615EF}" type="presParOf" srcId="{F5ED7AF6-370A-344A-93B4-AF2C2C68F098}" destId="{69083208-869D-E84A-ABE2-D731E2421D6E}" srcOrd="1" destOrd="0" presId="urn:microsoft.com/office/officeart/2005/8/layout/chevron2"/>
    <dgm:cxn modelId="{2D5756C7-2D0D-E443-8A95-58DB49BFB9C2}" type="presParOf" srcId="{F5ED7AF6-370A-344A-93B4-AF2C2C68F098}" destId="{4970F2C6-68A6-2742-80C8-8FFDEFA14F64}" srcOrd="2" destOrd="0" presId="urn:microsoft.com/office/officeart/2005/8/layout/chevron2"/>
    <dgm:cxn modelId="{AB7B7EF3-09D4-0146-95F6-34FB9CAA3389}" type="presParOf" srcId="{4970F2C6-68A6-2742-80C8-8FFDEFA14F64}" destId="{AB9443C4-7362-3645-8652-7EC380465C85}" srcOrd="0" destOrd="0" presId="urn:microsoft.com/office/officeart/2005/8/layout/chevron2"/>
    <dgm:cxn modelId="{79B1E3D6-101C-AB4D-A848-AEBCEFD771D6}" type="presParOf" srcId="{4970F2C6-68A6-2742-80C8-8FFDEFA14F64}" destId="{00CE9A4E-5DE7-A345-91DE-C32833047C0C}" srcOrd="1" destOrd="0" presId="urn:microsoft.com/office/officeart/2005/8/layout/chevron2"/>
    <dgm:cxn modelId="{81B4D3B7-406E-494B-8615-9C83DDBD95DC}" type="presParOf" srcId="{F5ED7AF6-370A-344A-93B4-AF2C2C68F098}" destId="{3091661C-9CC6-3348-98FF-B0EA55A126C5}" srcOrd="3" destOrd="0" presId="urn:microsoft.com/office/officeart/2005/8/layout/chevron2"/>
    <dgm:cxn modelId="{6E4A865B-E05E-1947-BFA2-D35957EFEA14}" type="presParOf" srcId="{F5ED7AF6-370A-344A-93B4-AF2C2C68F098}" destId="{8332A9BA-F446-B144-AA70-B492F8A4A216}" srcOrd="4" destOrd="0" presId="urn:microsoft.com/office/officeart/2005/8/layout/chevron2"/>
    <dgm:cxn modelId="{03B2C0C8-BFE2-3D42-A7C2-85D549A88745}" type="presParOf" srcId="{8332A9BA-F446-B144-AA70-B492F8A4A216}" destId="{B9E5B7BE-CDBC-3244-9B4A-B85F6C607489}" srcOrd="0" destOrd="0" presId="urn:microsoft.com/office/officeart/2005/8/layout/chevron2"/>
    <dgm:cxn modelId="{5A693555-D6B0-8341-99D1-5AD4DEE320D5}" type="presParOf" srcId="{8332A9BA-F446-B144-AA70-B492F8A4A216}" destId="{70A9D81F-3D3D-3E43-AE66-5841E0C2CAD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3BEBEB-86B2-B943-8E9C-4CA33B7ED28C}">
      <dsp:nvSpPr>
        <dsp:cNvPr id="0" name=""/>
        <dsp:cNvSpPr/>
      </dsp:nvSpPr>
      <dsp:spPr>
        <a:xfrm rot="5400000">
          <a:off x="-170012" y="171844"/>
          <a:ext cx="1133413" cy="793389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100" kern="1200" dirty="0" smtClean="0"/>
            <a:t>Scope</a:t>
          </a:r>
          <a:endParaRPr lang="en-AU" sz="1100" kern="1200" dirty="0"/>
        </a:p>
      </dsp:txBody>
      <dsp:txXfrm rot="-5400000">
        <a:off x="1" y="398527"/>
        <a:ext cx="793389" cy="340024"/>
      </dsp:txXfrm>
    </dsp:sp>
    <dsp:sp modelId="{E8CC4E17-2E60-5844-95FF-1DD72B81D9C8}">
      <dsp:nvSpPr>
        <dsp:cNvPr id="0" name=""/>
        <dsp:cNvSpPr/>
      </dsp:nvSpPr>
      <dsp:spPr>
        <a:xfrm rot="5400000">
          <a:off x="2512088" y="-1716866"/>
          <a:ext cx="736718" cy="417411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1000" kern="1200" dirty="0" smtClean="0"/>
            <a:t>Area of application [Freeway, Highway, Arterial]</a:t>
          </a:r>
          <a:endParaRPr lang="en-AU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1000" kern="1200" dirty="0" smtClean="0"/>
            <a:t>Type of</a:t>
          </a:r>
          <a:r>
            <a:rPr lang="en-AU" sz="1000" kern="1200" baseline="0" dirty="0" smtClean="0"/>
            <a:t> application [ATMS, ATIS]</a:t>
          </a:r>
          <a:endParaRPr lang="en-AU" sz="1000" kern="1200" dirty="0"/>
        </a:p>
      </dsp:txBody>
      <dsp:txXfrm rot="-5400000">
        <a:off x="793389" y="37797"/>
        <a:ext cx="4138152" cy="664790"/>
      </dsp:txXfrm>
    </dsp:sp>
    <dsp:sp modelId="{AB9443C4-7362-3645-8652-7EC380465C85}">
      <dsp:nvSpPr>
        <dsp:cNvPr id="0" name=""/>
        <dsp:cNvSpPr/>
      </dsp:nvSpPr>
      <dsp:spPr>
        <a:xfrm rot="5400000">
          <a:off x="-170012" y="1102808"/>
          <a:ext cx="1133413" cy="793389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100" kern="1200" dirty="0" smtClean="0"/>
            <a:t>Conceptual Specification</a:t>
          </a:r>
          <a:endParaRPr lang="en-AU" sz="1100" kern="1200" dirty="0"/>
        </a:p>
      </dsp:txBody>
      <dsp:txXfrm rot="-5400000">
        <a:off x="1" y="1329491"/>
        <a:ext cx="793389" cy="340024"/>
      </dsp:txXfrm>
    </dsp:sp>
    <dsp:sp modelId="{00CE9A4E-5DE7-A345-91DE-C32833047C0C}">
      <dsp:nvSpPr>
        <dsp:cNvPr id="0" name=""/>
        <dsp:cNvSpPr/>
      </dsp:nvSpPr>
      <dsp:spPr>
        <a:xfrm rot="5400000">
          <a:off x="2512088" y="-785902"/>
          <a:ext cx="736718" cy="417411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1000" kern="1200" dirty="0" smtClean="0"/>
            <a:t>Type</a:t>
          </a:r>
          <a:r>
            <a:rPr lang="en-AU" sz="1000" kern="1200" baseline="0" dirty="0" smtClean="0"/>
            <a:t> of prediction [Horizon, Step]</a:t>
          </a:r>
          <a:endParaRPr lang="en-AU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1000" kern="1200" dirty="0" smtClean="0"/>
            <a:t>Traffic</a:t>
          </a:r>
          <a:r>
            <a:rPr lang="en-AU" sz="1000" kern="1200" baseline="0" dirty="0" smtClean="0"/>
            <a:t> parameters [Flow, Speed, Occupancy, Time, Other]</a:t>
          </a:r>
        </a:p>
      </dsp:txBody>
      <dsp:txXfrm rot="-5400000">
        <a:off x="793389" y="968761"/>
        <a:ext cx="4138152" cy="664790"/>
      </dsp:txXfrm>
    </dsp:sp>
    <dsp:sp modelId="{B9E5B7BE-CDBC-3244-9B4A-B85F6C607489}">
      <dsp:nvSpPr>
        <dsp:cNvPr id="0" name=""/>
        <dsp:cNvSpPr/>
      </dsp:nvSpPr>
      <dsp:spPr>
        <a:xfrm rot="5400000">
          <a:off x="-170012" y="2033772"/>
          <a:ext cx="1133413" cy="793389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100" kern="1200" dirty="0" smtClean="0"/>
            <a:t>Model</a:t>
          </a:r>
          <a:endParaRPr lang="en-AU" sz="1100" kern="1200" dirty="0"/>
        </a:p>
      </dsp:txBody>
      <dsp:txXfrm rot="-5400000">
        <a:off x="1" y="2260455"/>
        <a:ext cx="793389" cy="340024"/>
      </dsp:txXfrm>
    </dsp:sp>
    <dsp:sp modelId="{70A9D81F-3D3D-3E43-AE66-5841E0C2CAD4}">
      <dsp:nvSpPr>
        <dsp:cNvPr id="0" name=""/>
        <dsp:cNvSpPr/>
      </dsp:nvSpPr>
      <dsp:spPr>
        <a:xfrm rot="5400000">
          <a:off x="2512088" y="145061"/>
          <a:ext cx="736718" cy="417411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1000" kern="1200" dirty="0" smtClean="0"/>
            <a:t>Methodology  [Parametric, Non-parametric,</a:t>
          </a:r>
          <a:r>
            <a:rPr lang="en-AU" sz="1000" kern="1200" baseline="0" dirty="0" smtClean="0"/>
            <a:t> Hybrid]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1000" kern="1200" dirty="0" smtClean="0"/>
            <a:t>Type of output data [Multivariate, Multiple steps ahead predictions]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1000" kern="1200" dirty="0" smtClean="0"/>
            <a:t>Type of input data [Multiple parameters, Temporal-spatial</a:t>
          </a:r>
          <a:r>
            <a:rPr lang="en-AU" sz="1000" kern="1200" baseline="0" dirty="0" smtClean="0"/>
            <a:t> relationships</a:t>
          </a:r>
          <a:r>
            <a:rPr lang="en-AU" sz="1000" kern="1200" dirty="0" smtClean="0"/>
            <a:t>]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1000" kern="1200" dirty="0" smtClean="0"/>
            <a:t>Data</a:t>
          </a:r>
          <a:r>
            <a:rPr lang="en-AU" sz="1000" kern="1200" baseline="0" dirty="0" smtClean="0"/>
            <a:t> quality </a:t>
          </a:r>
          <a:endParaRPr lang="en-AU" sz="1000" kern="1200" dirty="0" smtClean="0"/>
        </a:p>
      </dsp:txBody>
      <dsp:txXfrm rot="-5400000">
        <a:off x="793389" y="1899724"/>
        <a:ext cx="4138152" cy="6647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4594B-5187-4647-9B89-967160AF5A5D}" type="datetimeFigureOut">
              <a:rPr lang="en-AU" smtClean="0"/>
              <a:t>29/05/2016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9EE1E-3912-EB46-8C1A-75BB2530765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56618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4594B-5187-4647-9B89-967160AF5A5D}" type="datetimeFigureOut">
              <a:rPr lang="en-AU" smtClean="0"/>
              <a:t>29/05/2016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9EE1E-3912-EB46-8C1A-75BB2530765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94770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4594B-5187-4647-9B89-967160AF5A5D}" type="datetimeFigureOut">
              <a:rPr lang="en-AU" smtClean="0"/>
              <a:t>29/05/2016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9EE1E-3912-EB46-8C1A-75BB2530765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4477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4594B-5187-4647-9B89-967160AF5A5D}" type="datetimeFigureOut">
              <a:rPr lang="en-AU" smtClean="0"/>
              <a:t>29/05/2016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9EE1E-3912-EB46-8C1A-75BB2530765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77113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4594B-5187-4647-9B89-967160AF5A5D}" type="datetimeFigureOut">
              <a:rPr lang="en-AU" smtClean="0"/>
              <a:t>29/05/2016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9EE1E-3912-EB46-8C1A-75BB2530765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0017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4594B-5187-4647-9B89-967160AF5A5D}" type="datetimeFigureOut">
              <a:rPr lang="en-AU" smtClean="0"/>
              <a:t>29/05/2016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9EE1E-3912-EB46-8C1A-75BB2530765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86302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4594B-5187-4647-9B89-967160AF5A5D}" type="datetimeFigureOut">
              <a:rPr lang="en-AU" smtClean="0"/>
              <a:t>29/05/2016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9EE1E-3912-EB46-8C1A-75BB2530765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60631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4594B-5187-4647-9B89-967160AF5A5D}" type="datetimeFigureOut">
              <a:rPr lang="en-AU" smtClean="0"/>
              <a:t>29/05/2016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9EE1E-3912-EB46-8C1A-75BB2530765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23398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4594B-5187-4647-9B89-967160AF5A5D}" type="datetimeFigureOut">
              <a:rPr lang="en-AU" smtClean="0"/>
              <a:t>29/05/2016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9EE1E-3912-EB46-8C1A-75BB2530765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65861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4594B-5187-4647-9B89-967160AF5A5D}" type="datetimeFigureOut">
              <a:rPr lang="en-AU" smtClean="0"/>
              <a:t>29/05/2016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9EE1E-3912-EB46-8C1A-75BB2530765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3613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4594B-5187-4647-9B89-967160AF5A5D}" type="datetimeFigureOut">
              <a:rPr lang="en-AU" smtClean="0"/>
              <a:t>29/05/2016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9EE1E-3912-EB46-8C1A-75BB2530765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1045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E4594B-5187-4647-9B89-967160AF5A5D}" type="datetimeFigureOut">
              <a:rPr lang="en-AU" smtClean="0"/>
              <a:t>29/05/2016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9EE1E-3912-EB46-8C1A-75BB2530765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08698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1975164"/>
              </p:ext>
            </p:extLst>
          </p:nvPr>
        </p:nvGraphicFramePr>
        <p:xfrm>
          <a:off x="697570" y="1888307"/>
          <a:ext cx="4967506" cy="29990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1925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5408592"/>
              </p:ext>
            </p:extLst>
          </p:nvPr>
        </p:nvGraphicFramePr>
        <p:xfrm>
          <a:off x="769251" y="1726795"/>
          <a:ext cx="8137000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7400"/>
                <a:gridCol w="1627400"/>
                <a:gridCol w="1627400"/>
                <a:gridCol w="1627400"/>
                <a:gridCol w="16274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200" dirty="0" smtClean="0"/>
                        <a:t>Model</a:t>
                      </a:r>
                      <a:endParaRPr lang="en-AU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 smtClean="0"/>
                        <a:t>Characteristics</a:t>
                      </a:r>
                      <a:endParaRPr lang="en-AU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 smtClean="0"/>
                        <a:t>Input </a:t>
                      </a:r>
                      <a:r>
                        <a:rPr lang="en-AU" sz="1200" baseline="0" dirty="0" smtClean="0"/>
                        <a:t>data</a:t>
                      </a:r>
                      <a:endParaRPr lang="en-AU" sz="1200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 smtClean="0"/>
                        <a:t>Advantages</a:t>
                      </a:r>
                      <a:endParaRPr lang="en-AU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 smtClean="0"/>
                        <a:t>Disadvantages</a:t>
                      </a:r>
                      <a:endParaRPr lang="en-AU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Exponential smoothing</a:t>
                      </a:r>
                      <a:endParaRPr lang="en-AU" sz="1100" dirty="0"/>
                    </a:p>
                  </a:txBody>
                  <a:tcPr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linear</a:t>
                      </a:r>
                    </a:p>
                    <a:p>
                      <a:endParaRPr lang="en-AU" sz="1100" dirty="0"/>
                    </a:p>
                  </a:txBody>
                  <a:tcPr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en-AU" sz="1100" dirty="0" smtClean="0"/>
                        <a:t>deterministic</a:t>
                      </a:r>
                    </a:p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en-AU" sz="1100" dirty="0" smtClean="0"/>
                        <a:t>stationary time series</a:t>
                      </a:r>
                    </a:p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en-AU" sz="1100" dirty="0" smtClean="0"/>
                        <a:t>small</a:t>
                      </a:r>
                      <a:r>
                        <a:rPr lang="en-AU" sz="1100" baseline="0" dirty="0" smtClean="0"/>
                        <a:t> quantity</a:t>
                      </a:r>
                    </a:p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en-AU" sz="1100" baseline="0" dirty="0" smtClean="0"/>
                        <a:t>continuity</a:t>
                      </a:r>
                      <a:endParaRPr lang="en-AU" sz="1100" dirty="0" smtClean="0"/>
                    </a:p>
                  </a:txBody>
                  <a:tcPr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small</a:t>
                      </a:r>
                      <a:r>
                        <a:rPr lang="en-AU" sz="1100" baseline="0" dirty="0" smtClean="0"/>
                        <a:t> quantity of data needed</a:t>
                      </a:r>
                      <a:endParaRPr lang="en-AU" sz="1100" dirty="0"/>
                    </a:p>
                  </a:txBody>
                  <a:tcPr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endParaRPr lang="en-AU" sz="1100" dirty="0"/>
                    </a:p>
                  </a:txBody>
                  <a:tcPr>
                    <a:lnT w="38100" cmpd="sng">
                      <a:noFill/>
                    </a:lnT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ARIMA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en-AU" sz="1100" dirty="0" smtClean="0"/>
                        <a:t>stochastic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well established theoretical background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AU" sz="1100" dirty="0" err="1" smtClean="0"/>
                        <a:t>Kalman</a:t>
                      </a:r>
                      <a:r>
                        <a:rPr lang="en-AU" sz="1100" dirty="0" smtClean="0"/>
                        <a:t> filtering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multivariate modelling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Nearest neighbour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simple</a:t>
                      </a:r>
                      <a:r>
                        <a:rPr lang="en-AU" sz="1100" baseline="0" dirty="0" smtClean="0"/>
                        <a:t> model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Neural networks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able to map complex relationships, multivariate</a:t>
                      </a:r>
                      <a:r>
                        <a:rPr lang="en-AU" sz="1100" baseline="0" dirty="0" smtClean="0"/>
                        <a:t> modelling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data intensive</a:t>
                      </a:r>
                      <a:endParaRPr lang="en-AU" sz="11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Support vector</a:t>
                      </a:r>
                      <a:r>
                        <a:rPr lang="en-AU" sz="1100" baseline="0" dirty="0" smtClean="0"/>
                        <a:t> machines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691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99630"/>
              </p:ext>
            </p:extLst>
          </p:nvPr>
        </p:nvGraphicFramePr>
        <p:xfrm>
          <a:off x="775504" y="1825625"/>
          <a:ext cx="8417248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8818"/>
                <a:gridCol w="644843"/>
                <a:gridCol w="644843"/>
                <a:gridCol w="644843"/>
                <a:gridCol w="644843"/>
                <a:gridCol w="644843"/>
                <a:gridCol w="644843"/>
                <a:gridCol w="644843"/>
                <a:gridCol w="644843"/>
                <a:gridCol w="644843"/>
                <a:gridCol w="644843"/>
              </a:tblGrid>
              <a:tr h="15364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Model</a:t>
                      </a:r>
                      <a:endParaRPr lang="en-AU" sz="12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</a:t>
                      </a:r>
                      <a:endParaRPr lang="en-AU" sz="12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AU" sz="12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MAE</a:t>
                      </a:r>
                      <a:endParaRPr lang="en-AU" sz="12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AU" sz="12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RMSE</a:t>
                      </a:r>
                      <a:endParaRPr lang="en-AU" sz="12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AU" sz="12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MPE</a:t>
                      </a:r>
                      <a:endParaRPr lang="en-AU" sz="12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AU" sz="12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MAPE</a:t>
                      </a:r>
                      <a:endParaRPr lang="en-AU" sz="12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</a:tr>
              <a:tr h="15364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200" b="1" kern="1200" dirty="0">
                        <a:solidFill>
                          <a:schemeClr val="bg1">
                            <a:lumMod val="9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15 min</a:t>
                      </a:r>
                      <a:endParaRPr lang="en-AU" sz="12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30 min</a:t>
                      </a:r>
                      <a:endParaRPr lang="en-AU" sz="12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15 min</a:t>
                      </a:r>
                      <a:endParaRPr lang="en-AU" sz="12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30 min</a:t>
                      </a:r>
                      <a:endParaRPr lang="en-AU" sz="12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15 min</a:t>
                      </a:r>
                      <a:endParaRPr lang="en-AU" sz="12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30 min</a:t>
                      </a:r>
                      <a:endParaRPr lang="en-AU" sz="12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15 min</a:t>
                      </a:r>
                      <a:endParaRPr lang="en-AU" sz="12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30 min</a:t>
                      </a:r>
                      <a:endParaRPr lang="en-AU" sz="12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15 min</a:t>
                      </a:r>
                      <a:endParaRPr lang="en-AU" sz="12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30 min</a:t>
                      </a:r>
                      <a:endParaRPr lang="en-AU" sz="12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  <a:tr h="226167"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Mean forecast</a:t>
                      </a:r>
                      <a:endParaRPr lang="en-AU" sz="1100" dirty="0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100" dirty="0" smtClean="0"/>
                        <a:t>-11.50</a:t>
                      </a:r>
                      <a:endParaRPr lang="en-AU" sz="1100" dirty="0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-22.98</a:t>
                      </a:r>
                      <a:endParaRPr lang="en-AU" sz="1100" dirty="0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48.15</a:t>
                      </a:r>
                      <a:endParaRPr lang="en-AU" sz="1100" dirty="0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93.80</a:t>
                      </a:r>
                      <a:endParaRPr lang="en-AU" sz="1100" dirty="0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61.76</a:t>
                      </a:r>
                      <a:endParaRPr lang="en-AU" sz="1100" dirty="0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120.40</a:t>
                      </a:r>
                      <a:endParaRPr lang="en-AU" sz="1100" dirty="0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-14.12</a:t>
                      </a:r>
                      <a:endParaRPr lang="en-AU" sz="1100" dirty="0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-14.01</a:t>
                      </a:r>
                      <a:endParaRPr lang="en-AU" sz="1100" dirty="0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54.79</a:t>
                      </a:r>
                      <a:endParaRPr lang="en-AU" sz="1100" dirty="0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53.14</a:t>
                      </a:r>
                      <a:endParaRPr lang="en-AU" sz="1100" dirty="0"/>
                    </a:p>
                  </a:txBody>
                  <a:tcPr>
                    <a:lnT w="12700" cmpd="sng">
                      <a:noFill/>
                    </a:lnT>
                  </a:tcPr>
                </a:tc>
              </a:tr>
              <a:tr h="226167"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Naive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-0.18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-0.34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15.79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30.88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25.48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49.21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-3.60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-4.16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20.52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19.73</a:t>
                      </a:r>
                      <a:endParaRPr lang="en-AU" sz="1100" dirty="0"/>
                    </a:p>
                  </a:txBody>
                  <a:tcPr/>
                </a:tc>
              </a:tr>
              <a:tr h="226167"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Linear</a:t>
                      </a:r>
                      <a:r>
                        <a:rPr lang="en-AU" sz="1100" baseline="0" dirty="0" smtClean="0"/>
                        <a:t> regression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-11.06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-22.09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48.08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93.53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61.81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120.50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 dirty="0"/>
                    </a:p>
                  </a:txBody>
                  <a:tcPr/>
                </a:tc>
              </a:tr>
              <a:tr h="226167"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ARIMA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0.63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2.13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15.33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29.85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23.52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45.39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 dirty="0"/>
                    </a:p>
                  </a:txBody>
                  <a:tcPr/>
                </a:tc>
              </a:tr>
              <a:tr h="226167"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Exponential smoothing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0.12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0.84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15.41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30.04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25.33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50.44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 dirty="0"/>
                    </a:p>
                  </a:txBody>
                  <a:tcPr/>
                </a:tc>
              </a:tr>
              <a:tr h="226167"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Neural</a:t>
                      </a:r>
                      <a:r>
                        <a:rPr lang="en-AU" sz="1100" baseline="0" dirty="0" smtClean="0"/>
                        <a:t> network autoregressive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-0.42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-0.29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16.20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28.93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24.95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42.96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 dirty="0"/>
                    </a:p>
                  </a:txBody>
                  <a:tcPr/>
                </a:tc>
              </a:tr>
              <a:tr h="226167"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K-nearest neighbour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14.24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25.78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 dirty="0"/>
                    </a:p>
                  </a:txBody>
                  <a:tcPr/>
                </a:tc>
              </a:tr>
              <a:tr h="226167"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Support vector</a:t>
                      </a:r>
                      <a:r>
                        <a:rPr lang="en-AU" sz="1100" baseline="0" dirty="0" smtClean="0"/>
                        <a:t> regression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16.26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32.79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21.33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42.55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 dirty="0"/>
                    </a:p>
                  </a:txBody>
                  <a:tcPr/>
                </a:tc>
              </a:tr>
              <a:tr h="226167"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Simple RNN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13.87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25.81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 dirty="0"/>
                    </a:p>
                  </a:txBody>
                  <a:tcPr/>
                </a:tc>
              </a:tr>
              <a:tr h="226167"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GRU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14.21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27.85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 dirty="0"/>
                    </a:p>
                  </a:txBody>
                  <a:tcPr/>
                </a:tc>
              </a:tr>
              <a:tr h="226167"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LSTM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13.97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31.12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 dirty="0"/>
                    </a:p>
                  </a:txBody>
                  <a:tcPr/>
                </a:tc>
              </a:tr>
              <a:tr h="226167"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LSTM</a:t>
                      </a:r>
                      <a:r>
                        <a:rPr lang="en-AU" sz="1100" baseline="0" dirty="0" smtClean="0"/>
                        <a:t> (Multiple locations)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15.14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18.25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5259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247</Words>
  <Application>Microsoft Macintosh PowerPoint</Application>
  <PresentationFormat>Widescreen</PresentationFormat>
  <Paragraphs>120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Rabi Panda</dc:creator>
  <cp:lastModifiedBy>Rabi Panda</cp:lastModifiedBy>
  <cp:revision>10</cp:revision>
  <dcterms:created xsi:type="dcterms:W3CDTF">2016-05-29T00:55:54Z</dcterms:created>
  <dcterms:modified xsi:type="dcterms:W3CDTF">2016-05-29T02:15:22Z</dcterms:modified>
</cp:coreProperties>
</file>