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25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8f7d0edd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8f7d0edd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80b17efa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80b17ef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8f7d0edd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8f7d0edd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80b17efa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80b17efa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8f7d0edd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8f7d0edd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f36315c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f36315c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f36315c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f36315c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0f22cbf51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0f22cbf51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f36315c2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f36315c2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038c9961a_1_1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038c9961a_1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04a5dddb0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b04a5dddb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80b17ef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80b17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80b17efa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80b17ef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27030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900" b="1">
                <a:solidFill>
                  <a:schemeClr val="accent5"/>
                </a:solidFill>
              </a:rPr>
              <a:t>Projet Android</a:t>
            </a:r>
            <a:endParaRPr sz="4900" b="1">
              <a:solidFill>
                <a:schemeClr val="accent5"/>
              </a:solidFill>
            </a:endParaRPr>
          </a:p>
        </p:txBody>
      </p:sp>
      <p:sp>
        <p:nvSpPr>
          <p:cNvPr id="129" name="Google Shape;129;p13"/>
          <p:cNvSpPr txBox="1">
            <a:spLocks noGrp="1"/>
          </p:cNvSpPr>
          <p:nvPr>
            <p:ph type="subTitle" idx="1"/>
          </p:nvPr>
        </p:nvSpPr>
        <p:spPr>
          <a:xfrm>
            <a:off x="1858700" y="2840533"/>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3100" b="1"/>
              <a:t>Robot Controller</a:t>
            </a:r>
            <a:endParaRPr sz="31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377125" y="263050"/>
            <a:ext cx="75057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600"/>
              <a:t>Arduino:</a:t>
            </a:r>
            <a:endParaRPr sz="3600"/>
          </a:p>
          <a:p>
            <a:pPr marL="0" lvl="0" indent="0" algn="l" rtl="0">
              <a:lnSpc>
                <a:spcPct val="50000"/>
              </a:lnSpc>
              <a:spcBef>
                <a:spcPts val="0"/>
              </a:spcBef>
              <a:spcAft>
                <a:spcPts val="1600"/>
              </a:spcAft>
              <a:buNone/>
            </a:pPr>
            <a:endParaRPr sz="1800">
              <a:solidFill>
                <a:schemeClr val="dk2"/>
              </a:solidFill>
              <a:latin typeface="Arial"/>
              <a:ea typeface="Arial"/>
              <a:cs typeface="Arial"/>
              <a:sym typeface="Arial"/>
            </a:endParaRPr>
          </a:p>
        </p:txBody>
      </p:sp>
      <p:sp>
        <p:nvSpPr>
          <p:cNvPr id="181" name="Google Shape;181;p22"/>
          <p:cNvSpPr txBox="1">
            <a:spLocks noGrp="1"/>
          </p:cNvSpPr>
          <p:nvPr>
            <p:ph type="body" idx="1"/>
          </p:nvPr>
        </p:nvSpPr>
        <p:spPr>
          <a:xfrm>
            <a:off x="450900" y="924250"/>
            <a:ext cx="8242200" cy="38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800" b="1"/>
              <a:t>Au début  on configure les broches (pins) à utiliser comme des output a travers la fonction </a:t>
            </a:r>
            <a:r>
              <a:rPr lang="fr" sz="1800" b="1">
                <a:solidFill>
                  <a:srgbClr val="000000"/>
                </a:solidFill>
              </a:rPr>
              <a:t>pinMode (pin, mode). mode input ou output.</a:t>
            </a:r>
            <a:endParaRPr sz="1800" b="1">
              <a:solidFill>
                <a:srgbClr val="000000"/>
              </a:solidFill>
            </a:endParaRPr>
          </a:p>
          <a:p>
            <a:pPr marL="0" lvl="0" indent="0" algn="l" rtl="0">
              <a:spcBef>
                <a:spcPts val="1600"/>
              </a:spcBef>
              <a:spcAft>
                <a:spcPts val="0"/>
              </a:spcAft>
              <a:buNone/>
            </a:pPr>
            <a:r>
              <a:rPr lang="fr" sz="1800" b="1">
                <a:solidFill>
                  <a:srgbClr val="000000"/>
                </a:solidFill>
              </a:rPr>
              <a:t>Dans la méthode loop on lit les données à travers la fonction serial.read ensuite on teste le caractère envoyé et à chaque fois on appelle l’un des méthodes (avant(),gauche()..) .</a:t>
            </a:r>
            <a:endParaRPr sz="1800" b="1">
              <a:solidFill>
                <a:srgbClr val="000000"/>
              </a:solidFill>
            </a:endParaRPr>
          </a:p>
          <a:p>
            <a:pPr marL="0" lvl="0" indent="0" algn="l" rtl="0">
              <a:lnSpc>
                <a:spcPct val="100000"/>
              </a:lnSpc>
              <a:spcBef>
                <a:spcPts val="1600"/>
              </a:spcBef>
              <a:spcAft>
                <a:spcPts val="0"/>
              </a:spcAft>
              <a:buNone/>
            </a:pPr>
            <a:r>
              <a:rPr lang="fr" sz="1800" b="1">
                <a:solidFill>
                  <a:srgbClr val="000000"/>
                </a:solidFill>
              </a:rPr>
              <a:t>On commande les mouvements du robot par la fonction analogWrite(), son rôle est </a:t>
            </a:r>
            <a:endParaRPr sz="1800" b="1">
              <a:solidFill>
                <a:srgbClr val="000000"/>
              </a:solidFill>
            </a:endParaRPr>
          </a:p>
          <a:p>
            <a:pPr marL="0" lvl="0" indent="0" algn="l" rtl="0">
              <a:lnSpc>
                <a:spcPct val="100000"/>
              </a:lnSpc>
              <a:spcBef>
                <a:spcPts val="1600"/>
              </a:spcBef>
              <a:spcAft>
                <a:spcPts val="0"/>
              </a:spcAft>
              <a:buNone/>
            </a:pPr>
            <a:r>
              <a:rPr lang="fr" sz="1800" b="1">
                <a:solidFill>
                  <a:srgbClr val="000000"/>
                </a:solidFill>
              </a:rPr>
              <a:t>d'écrire une valeur analogique (PWM) dans les broches(pins) de commande.</a:t>
            </a:r>
            <a:endParaRPr sz="1800" b="1">
              <a:solidFill>
                <a:srgbClr val="000000"/>
              </a:solidFill>
            </a:endParaRPr>
          </a:p>
          <a:p>
            <a:pPr marL="0" lvl="0" indent="0" algn="l" rtl="0">
              <a:spcBef>
                <a:spcPts val="1600"/>
              </a:spcBef>
              <a:spcAft>
                <a:spcPts val="0"/>
              </a:spcAft>
              <a:buNone/>
            </a:pPr>
            <a:endParaRPr sz="1800">
              <a:solidFill>
                <a:srgbClr val="000000"/>
              </a:solidFill>
            </a:endParaRPr>
          </a:p>
          <a:p>
            <a:pPr marL="0" lvl="0" indent="0" algn="l" rtl="0">
              <a:spcBef>
                <a:spcPts val="1600"/>
              </a:spcBef>
              <a:spcAft>
                <a:spcPts val="0"/>
              </a:spcAft>
              <a:buNone/>
            </a:pPr>
            <a:endParaRPr sz="18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336925" y="199600"/>
            <a:ext cx="7167300" cy="5940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1600"/>
              </a:spcAft>
              <a:buNone/>
            </a:pPr>
            <a:r>
              <a:rPr lang="fr" b="1">
                <a:solidFill>
                  <a:schemeClr val="accent5"/>
                </a:solidFill>
              </a:rPr>
              <a:t>montage électrique :</a:t>
            </a:r>
            <a:endParaRPr sz="4200" b="1">
              <a:solidFill>
                <a:schemeClr val="accent5"/>
              </a:solidFill>
            </a:endParaRPr>
          </a:p>
        </p:txBody>
      </p:sp>
      <p:pic>
        <p:nvPicPr>
          <p:cNvPr id="187" name="Google Shape;187;p23"/>
          <p:cNvPicPr preferRelativeResize="0"/>
          <p:nvPr/>
        </p:nvPicPr>
        <p:blipFill>
          <a:blip r:embed="rId3">
            <a:alphaModFix/>
          </a:blip>
          <a:stretch>
            <a:fillRect/>
          </a:stretch>
        </p:blipFill>
        <p:spPr>
          <a:xfrm>
            <a:off x="1784400" y="622850"/>
            <a:ext cx="5106450" cy="4290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body" idx="1"/>
          </p:nvPr>
        </p:nvSpPr>
        <p:spPr>
          <a:xfrm>
            <a:off x="442025" y="80375"/>
            <a:ext cx="7872900" cy="48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800" b="1">
                <a:solidFill>
                  <a:schemeClr val="accent1"/>
                </a:solidFill>
              </a:rPr>
              <a:t>Composants :</a:t>
            </a:r>
            <a:endParaRPr sz="2800" b="1">
              <a:solidFill>
                <a:schemeClr val="accent1"/>
              </a:solidFill>
            </a:endParaRPr>
          </a:p>
          <a:p>
            <a:pPr marL="0" lvl="0" indent="0" algn="l" rtl="0">
              <a:spcBef>
                <a:spcPts val="1600"/>
              </a:spcBef>
              <a:spcAft>
                <a:spcPts val="0"/>
              </a:spcAft>
              <a:buNone/>
            </a:pPr>
            <a:r>
              <a:rPr lang="fr" sz="2300" b="1">
                <a:solidFill>
                  <a:srgbClr val="783F04"/>
                </a:solidFill>
                <a:latin typeface="Arial"/>
                <a:ea typeface="Arial"/>
                <a:cs typeface="Arial"/>
                <a:sym typeface="Arial"/>
              </a:rPr>
              <a:t>carte arduino : </a:t>
            </a:r>
            <a:r>
              <a:rPr lang="fr" sz="1800" b="1">
                <a:solidFill>
                  <a:srgbClr val="202124"/>
                </a:solidFill>
                <a:highlight>
                  <a:srgbClr val="FFFFFF"/>
                </a:highlight>
                <a:latin typeface="Arial"/>
                <a:ea typeface="Arial"/>
                <a:cs typeface="Arial"/>
                <a:sym typeface="Arial"/>
              </a:rPr>
              <a:t>programmer et commander les actionneurs.</a:t>
            </a:r>
            <a:endParaRPr sz="2900" b="1">
              <a:solidFill>
                <a:srgbClr val="2B2B2B"/>
              </a:solidFill>
              <a:latin typeface="Arial"/>
              <a:ea typeface="Arial"/>
              <a:cs typeface="Arial"/>
              <a:sym typeface="Arial"/>
            </a:endParaRPr>
          </a:p>
          <a:p>
            <a:pPr marL="0" lvl="0" indent="0" algn="l" rtl="0">
              <a:spcBef>
                <a:spcPts val="1600"/>
              </a:spcBef>
              <a:spcAft>
                <a:spcPts val="0"/>
              </a:spcAft>
              <a:buNone/>
            </a:pPr>
            <a:r>
              <a:rPr lang="fr" sz="2300" b="1">
                <a:solidFill>
                  <a:srgbClr val="783F04"/>
                </a:solidFill>
                <a:latin typeface="Arial"/>
                <a:ea typeface="Arial"/>
                <a:cs typeface="Arial"/>
                <a:sym typeface="Arial"/>
              </a:rPr>
              <a:t>module bluetooth:</a:t>
            </a:r>
            <a:r>
              <a:rPr lang="fr" sz="1800" b="1">
                <a:solidFill>
                  <a:srgbClr val="B45F06"/>
                </a:solidFill>
                <a:highlight>
                  <a:srgbClr val="FFFFFF"/>
                </a:highlight>
              </a:rPr>
              <a:t> </a:t>
            </a:r>
            <a:r>
              <a:rPr lang="fr" sz="1800" b="1">
                <a:solidFill>
                  <a:srgbClr val="202124"/>
                </a:solidFill>
                <a:highlight>
                  <a:srgbClr val="FFFFFF"/>
                </a:highlight>
              </a:rPr>
              <a:t>permet à l'Arduino de communiquer avec un appareil Android.</a:t>
            </a:r>
            <a:endParaRPr sz="2900" b="1">
              <a:solidFill>
                <a:srgbClr val="2B2B2B"/>
              </a:solidFill>
            </a:endParaRPr>
          </a:p>
          <a:p>
            <a:pPr marL="0" lvl="0" indent="0" algn="l" rtl="0">
              <a:spcBef>
                <a:spcPts val="1600"/>
              </a:spcBef>
              <a:spcAft>
                <a:spcPts val="0"/>
              </a:spcAft>
              <a:buNone/>
            </a:pPr>
            <a:r>
              <a:rPr lang="fr" sz="2300" b="1">
                <a:solidFill>
                  <a:srgbClr val="783F04"/>
                </a:solidFill>
                <a:latin typeface="Arial"/>
                <a:ea typeface="Arial"/>
                <a:cs typeface="Arial"/>
                <a:sym typeface="Arial"/>
              </a:rPr>
              <a:t>batterie 3 cellules(11.1v):</a:t>
            </a:r>
            <a:r>
              <a:rPr lang="fr" sz="2300">
                <a:solidFill>
                  <a:srgbClr val="2B2B2B"/>
                </a:solidFill>
                <a:latin typeface="Arial"/>
                <a:ea typeface="Arial"/>
                <a:cs typeface="Arial"/>
                <a:sym typeface="Arial"/>
              </a:rPr>
              <a:t> </a:t>
            </a:r>
            <a:r>
              <a:rPr lang="fr" sz="1800" b="1">
                <a:solidFill>
                  <a:srgbClr val="2B2B2B"/>
                </a:solidFill>
                <a:latin typeface="Arial"/>
                <a:ea typeface="Arial"/>
                <a:cs typeface="Arial"/>
                <a:sym typeface="Arial"/>
              </a:rPr>
              <a:t>alimentation</a:t>
            </a:r>
            <a:endParaRPr sz="1800" b="1">
              <a:solidFill>
                <a:srgbClr val="2B2B2B"/>
              </a:solidFill>
              <a:latin typeface="Arial"/>
              <a:ea typeface="Arial"/>
              <a:cs typeface="Arial"/>
              <a:sym typeface="Arial"/>
            </a:endParaRPr>
          </a:p>
          <a:p>
            <a:pPr marL="0" lvl="0" indent="0" algn="l" rtl="0">
              <a:spcBef>
                <a:spcPts val="1600"/>
              </a:spcBef>
              <a:spcAft>
                <a:spcPts val="0"/>
              </a:spcAft>
              <a:buNone/>
            </a:pPr>
            <a:r>
              <a:rPr lang="fr" sz="2300" b="1">
                <a:solidFill>
                  <a:srgbClr val="783F04"/>
                </a:solidFill>
                <a:latin typeface="Arial"/>
                <a:ea typeface="Arial"/>
                <a:cs typeface="Arial"/>
                <a:sym typeface="Arial"/>
              </a:rPr>
              <a:t>moteur:</a:t>
            </a:r>
            <a:r>
              <a:rPr lang="fr" sz="2300">
                <a:solidFill>
                  <a:srgbClr val="2B2B2B"/>
                </a:solidFill>
                <a:latin typeface="Arial"/>
                <a:ea typeface="Arial"/>
                <a:cs typeface="Arial"/>
                <a:sym typeface="Arial"/>
              </a:rPr>
              <a:t> </a:t>
            </a:r>
            <a:r>
              <a:rPr lang="fr" sz="1800" b="1">
                <a:solidFill>
                  <a:srgbClr val="202124"/>
                </a:solidFill>
                <a:highlight>
                  <a:srgbClr val="FFFFFF"/>
                </a:highlight>
              </a:rPr>
              <a:t>transformer l'énergie électrique en énergie mécanique </a:t>
            </a:r>
            <a:endParaRPr sz="2900" b="1">
              <a:solidFill>
                <a:srgbClr val="2B2B2B"/>
              </a:solidFill>
            </a:endParaRPr>
          </a:p>
          <a:p>
            <a:pPr marL="0" lvl="0" indent="0" algn="l" rtl="0">
              <a:lnSpc>
                <a:spcPct val="100000"/>
              </a:lnSpc>
              <a:spcBef>
                <a:spcPts val="1600"/>
              </a:spcBef>
              <a:spcAft>
                <a:spcPts val="0"/>
              </a:spcAft>
              <a:buNone/>
            </a:pPr>
            <a:r>
              <a:rPr lang="fr" sz="2300" b="1">
                <a:solidFill>
                  <a:srgbClr val="783F04"/>
                </a:solidFill>
                <a:latin typeface="Arial"/>
                <a:ea typeface="Arial"/>
                <a:cs typeface="Arial"/>
                <a:sym typeface="Arial"/>
              </a:rPr>
              <a:t>carte de puissance:</a:t>
            </a:r>
            <a:r>
              <a:rPr lang="fr" sz="1800" b="1">
                <a:solidFill>
                  <a:srgbClr val="783F04"/>
                </a:solidFill>
                <a:latin typeface="Arial"/>
                <a:ea typeface="Arial"/>
                <a:cs typeface="Arial"/>
                <a:sym typeface="Arial"/>
              </a:rPr>
              <a:t> </a:t>
            </a:r>
            <a:r>
              <a:rPr lang="fr" sz="1800" b="1">
                <a:solidFill>
                  <a:srgbClr val="202124"/>
                </a:solidFill>
                <a:highlight>
                  <a:srgbClr val="FFFFFF"/>
                </a:highlight>
              </a:rPr>
              <a:t>elle nous permet de commander les moteurs à courant continu</a:t>
            </a:r>
            <a:endParaRPr sz="1800" b="1">
              <a:solidFill>
                <a:srgbClr val="2B2B2B"/>
              </a:solidFill>
            </a:endParaRPr>
          </a:p>
          <a:p>
            <a:pPr marL="0" lvl="0" indent="0" algn="l" rtl="0">
              <a:lnSpc>
                <a:spcPct val="100000"/>
              </a:lnSpc>
              <a:spcBef>
                <a:spcPts val="1600"/>
              </a:spcBef>
              <a:spcAft>
                <a:spcPts val="0"/>
              </a:spcAft>
              <a:buNone/>
            </a:pPr>
            <a:r>
              <a:rPr lang="fr" sz="2300" b="1">
                <a:solidFill>
                  <a:srgbClr val="783F04"/>
                </a:solidFill>
                <a:latin typeface="Arial"/>
                <a:ea typeface="Arial"/>
                <a:cs typeface="Arial"/>
                <a:sym typeface="Arial"/>
              </a:rPr>
              <a:t>Avertisseur sonore:</a:t>
            </a:r>
            <a:r>
              <a:rPr lang="fr" sz="1800" b="1">
                <a:solidFill>
                  <a:srgbClr val="000000"/>
                </a:solidFill>
                <a:latin typeface="Arial"/>
                <a:ea typeface="Arial"/>
                <a:cs typeface="Arial"/>
                <a:sym typeface="Arial"/>
              </a:rPr>
              <a:t>il peut fournir un signal sonore</a:t>
            </a:r>
            <a:r>
              <a:rPr lang="fr" sz="2300" b="1">
                <a:solidFill>
                  <a:srgbClr val="783F04"/>
                </a:solidFill>
                <a:latin typeface="Arial"/>
                <a:ea typeface="Arial"/>
                <a:cs typeface="Arial"/>
                <a:sym typeface="Arial"/>
              </a:rPr>
              <a:t> </a:t>
            </a:r>
            <a:endParaRPr sz="2300" b="1">
              <a:solidFill>
                <a:srgbClr val="783F04"/>
              </a:solidFill>
              <a:latin typeface="Arial"/>
              <a:ea typeface="Arial"/>
              <a:cs typeface="Arial"/>
              <a:sym typeface="Arial"/>
            </a:endParaRPr>
          </a:p>
          <a:p>
            <a:pPr marL="0" lvl="0" indent="0" algn="l" rtl="0">
              <a:spcBef>
                <a:spcPts val="1600"/>
              </a:spcBef>
              <a:spcAft>
                <a:spcPts val="0"/>
              </a:spcAft>
              <a:buNone/>
            </a:pPr>
            <a:endParaRPr sz="2300">
              <a:solidFill>
                <a:srgbClr val="2B2B2B"/>
              </a:solidFill>
              <a:latin typeface="Arial"/>
              <a:ea typeface="Arial"/>
              <a:cs typeface="Arial"/>
              <a:sym typeface="Arial"/>
            </a:endParaRPr>
          </a:p>
          <a:p>
            <a:pPr marL="0" lvl="0" indent="0" algn="l" rtl="0">
              <a:spcBef>
                <a:spcPts val="1600"/>
              </a:spcBef>
              <a:spcAft>
                <a:spcPts val="0"/>
              </a:spcAft>
              <a:buNone/>
            </a:pPr>
            <a:endParaRPr sz="2300">
              <a:solidFill>
                <a:srgbClr val="2B2B2B"/>
              </a:solidFill>
              <a:latin typeface="Arial"/>
              <a:ea typeface="Arial"/>
              <a:cs typeface="Arial"/>
              <a:sym typeface="Arial"/>
            </a:endParaRPr>
          </a:p>
          <a:p>
            <a:pPr marL="0" lvl="0" indent="0" algn="l" rtl="0">
              <a:spcBef>
                <a:spcPts val="1600"/>
              </a:spcBef>
              <a:spcAft>
                <a:spcPts val="0"/>
              </a:spcAft>
              <a:buNone/>
            </a:pPr>
            <a:endParaRPr sz="2300">
              <a:solidFill>
                <a:srgbClr val="2B2B2B"/>
              </a:solidFill>
              <a:latin typeface="Arial"/>
              <a:ea typeface="Arial"/>
              <a:cs typeface="Arial"/>
              <a:sym typeface="Arial"/>
            </a:endParaRPr>
          </a:p>
          <a:p>
            <a:pPr marL="0" lvl="0" indent="0" algn="l" rtl="0">
              <a:spcBef>
                <a:spcPts val="1600"/>
              </a:spcBef>
              <a:spcAft>
                <a:spcPts val="0"/>
              </a:spcAft>
              <a:buNone/>
            </a:pPr>
            <a:endParaRPr sz="2300">
              <a:solidFill>
                <a:srgbClr val="2B2B2B"/>
              </a:solidFill>
              <a:latin typeface="Arial"/>
              <a:ea typeface="Arial"/>
              <a:cs typeface="Arial"/>
              <a:sym typeface="Arial"/>
            </a:endParaRPr>
          </a:p>
          <a:p>
            <a:pPr marL="0" lvl="0" indent="0" algn="l" rtl="0">
              <a:spcBef>
                <a:spcPts val="1600"/>
              </a:spcBef>
              <a:spcAft>
                <a:spcPts val="0"/>
              </a:spcAft>
              <a:buNone/>
            </a:pPr>
            <a:endParaRPr sz="2300" b="1">
              <a:solidFill>
                <a:schemeClr val="accent1"/>
              </a:solidFill>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47450" y="313175"/>
            <a:ext cx="7505700" cy="4803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fr" b="1">
                <a:solidFill>
                  <a:schemeClr val="accent5"/>
                </a:solidFill>
              </a:rPr>
              <a:t>montage mécanique  :</a:t>
            </a:r>
            <a:endParaRPr sz="4200" b="1">
              <a:solidFill>
                <a:schemeClr val="accent5"/>
              </a:solidFill>
            </a:endParaRPr>
          </a:p>
          <a:p>
            <a:pPr marL="0" lvl="0" indent="0" algn="l" rtl="0">
              <a:spcBef>
                <a:spcPts val="1600"/>
              </a:spcBef>
              <a:spcAft>
                <a:spcPts val="0"/>
              </a:spcAft>
              <a:buNone/>
            </a:pPr>
            <a:endParaRPr/>
          </a:p>
        </p:txBody>
      </p:sp>
      <p:pic>
        <p:nvPicPr>
          <p:cNvPr id="198" name="Google Shape;198;p25"/>
          <p:cNvPicPr preferRelativeResize="0"/>
          <p:nvPr/>
        </p:nvPicPr>
        <p:blipFill>
          <a:blip r:embed="rId3">
            <a:alphaModFix/>
          </a:blip>
          <a:stretch>
            <a:fillRect/>
          </a:stretch>
        </p:blipFill>
        <p:spPr>
          <a:xfrm>
            <a:off x="664750" y="835375"/>
            <a:ext cx="7221158" cy="404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487650" y="2830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600" b="1"/>
              <a:t>Conclusion:</a:t>
            </a:r>
            <a:endParaRPr sz="3600" b="1"/>
          </a:p>
          <a:p>
            <a:pPr marL="0" lvl="0" indent="0" algn="l" rtl="0">
              <a:spcBef>
                <a:spcPts val="0"/>
              </a:spcBef>
              <a:spcAft>
                <a:spcPts val="0"/>
              </a:spcAft>
              <a:buNone/>
            </a:pPr>
            <a:endParaRPr/>
          </a:p>
        </p:txBody>
      </p:sp>
      <p:sp>
        <p:nvSpPr>
          <p:cNvPr id="204" name="Google Shape;204;p26"/>
          <p:cNvSpPr txBox="1">
            <a:spLocks noGrp="1"/>
          </p:cNvSpPr>
          <p:nvPr>
            <p:ph type="body" idx="1"/>
          </p:nvPr>
        </p:nvSpPr>
        <p:spPr>
          <a:xfrm>
            <a:off x="487650" y="1084950"/>
            <a:ext cx="7626300" cy="336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1800" b="1"/>
              <a:t>Ce projet concerne la conception, la réalisation et la commande d'un robot mobile à quatre roues à l'aide d'une carte électronique" Arduino" adapté pour pouvoir la relier au robot après avoir développé le programme en logiciel Arduino ,à travers une application android .</a:t>
            </a:r>
            <a:endParaRPr sz="1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E363-D3C3-4678-BD0B-1D66FBD7480E}"/>
              </a:ext>
            </a:extLst>
          </p:cNvPr>
          <p:cNvSpPr>
            <a:spLocks noGrp="1"/>
          </p:cNvSpPr>
          <p:nvPr>
            <p:ph type="title"/>
          </p:nvPr>
        </p:nvSpPr>
        <p:spPr>
          <a:xfrm>
            <a:off x="1191684" y="992356"/>
            <a:ext cx="7505700" cy="757422"/>
          </a:xfrm>
        </p:spPr>
        <p:txBody>
          <a:bodyPr/>
          <a:lstStyle/>
          <a:p>
            <a:r>
              <a:rPr lang="en-US" b="1" dirty="0"/>
              <a:t>MERCI POUR VOTRE ATTENTION</a:t>
            </a:r>
          </a:p>
        </p:txBody>
      </p:sp>
    </p:spTree>
    <p:extLst>
      <p:ext uri="{BB962C8B-B14F-4D97-AF65-F5344CB8AC3E}">
        <p14:creationId xmlns:p14="http://schemas.microsoft.com/office/powerpoint/2010/main" val="251283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623400" y="3132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600">
                <a:solidFill>
                  <a:schemeClr val="accent1"/>
                </a:solidFill>
              </a:rPr>
              <a:t>Plan:</a:t>
            </a:r>
            <a:endParaRPr sz="3600">
              <a:solidFill>
                <a:schemeClr val="accent1"/>
              </a:solidFill>
            </a:endParaRPr>
          </a:p>
        </p:txBody>
      </p:sp>
      <p:sp>
        <p:nvSpPr>
          <p:cNvPr id="135" name="Google Shape;135;p14"/>
          <p:cNvSpPr txBox="1">
            <a:spLocks noGrp="1"/>
          </p:cNvSpPr>
          <p:nvPr>
            <p:ph type="body" idx="1"/>
          </p:nvPr>
        </p:nvSpPr>
        <p:spPr>
          <a:xfrm>
            <a:off x="623400" y="1152450"/>
            <a:ext cx="8520600" cy="36093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endParaRPr sz="1800" b="1">
              <a:latin typeface="Arial"/>
              <a:ea typeface="Arial"/>
              <a:cs typeface="Arial"/>
              <a:sym typeface="Arial"/>
            </a:endParaRPr>
          </a:p>
          <a:p>
            <a:pPr marL="0" lvl="0" indent="0" algn="l" rtl="0">
              <a:lnSpc>
                <a:spcPct val="50000"/>
              </a:lnSpc>
              <a:spcBef>
                <a:spcPts val="1600"/>
              </a:spcBef>
              <a:spcAft>
                <a:spcPts val="0"/>
              </a:spcAft>
              <a:buNone/>
            </a:pPr>
            <a:r>
              <a:rPr lang="fr" sz="1800" b="1">
                <a:latin typeface="Arial"/>
                <a:ea typeface="Arial"/>
                <a:cs typeface="Arial"/>
                <a:sym typeface="Arial"/>
              </a:rPr>
              <a:t>1-Introduction</a:t>
            </a:r>
            <a:endParaRPr sz="1800" b="1">
              <a:latin typeface="Arial"/>
              <a:ea typeface="Arial"/>
              <a:cs typeface="Arial"/>
              <a:sym typeface="Arial"/>
            </a:endParaRPr>
          </a:p>
          <a:p>
            <a:pPr marL="0" lvl="0" indent="0" algn="l" rtl="0">
              <a:lnSpc>
                <a:spcPct val="50000"/>
              </a:lnSpc>
              <a:spcBef>
                <a:spcPts val="1600"/>
              </a:spcBef>
              <a:spcAft>
                <a:spcPts val="0"/>
              </a:spcAft>
              <a:buNone/>
            </a:pPr>
            <a:r>
              <a:rPr lang="fr" sz="1800" b="1">
                <a:latin typeface="Arial"/>
                <a:ea typeface="Arial"/>
                <a:cs typeface="Arial"/>
                <a:sym typeface="Arial"/>
              </a:rPr>
              <a:t>2-Android studio</a:t>
            </a:r>
            <a:endParaRPr sz="1800" b="1">
              <a:latin typeface="Arial"/>
              <a:ea typeface="Arial"/>
              <a:cs typeface="Arial"/>
              <a:sym typeface="Arial"/>
            </a:endParaRPr>
          </a:p>
          <a:p>
            <a:pPr marL="0" lvl="0" indent="0" algn="l" rtl="0">
              <a:lnSpc>
                <a:spcPct val="50000"/>
              </a:lnSpc>
              <a:spcBef>
                <a:spcPts val="1600"/>
              </a:spcBef>
              <a:spcAft>
                <a:spcPts val="0"/>
              </a:spcAft>
              <a:buNone/>
            </a:pPr>
            <a:r>
              <a:rPr lang="fr" sz="1800" b="1">
                <a:latin typeface="Arial"/>
                <a:ea typeface="Arial"/>
                <a:cs typeface="Arial"/>
                <a:sym typeface="Arial"/>
              </a:rPr>
              <a:t>3-Arduino ide</a:t>
            </a:r>
            <a:endParaRPr sz="1800" b="1">
              <a:latin typeface="Arial"/>
              <a:ea typeface="Arial"/>
              <a:cs typeface="Arial"/>
              <a:sym typeface="Arial"/>
            </a:endParaRPr>
          </a:p>
          <a:p>
            <a:pPr marL="0" lvl="0" indent="0" algn="l" rtl="0">
              <a:lnSpc>
                <a:spcPct val="50000"/>
              </a:lnSpc>
              <a:spcBef>
                <a:spcPts val="1600"/>
              </a:spcBef>
              <a:spcAft>
                <a:spcPts val="0"/>
              </a:spcAft>
              <a:buNone/>
            </a:pPr>
            <a:r>
              <a:rPr lang="fr" sz="1800" b="1">
                <a:latin typeface="Arial"/>
                <a:ea typeface="Arial"/>
                <a:cs typeface="Arial"/>
                <a:sym typeface="Arial"/>
              </a:rPr>
              <a:t>4-Conception du robot</a:t>
            </a:r>
            <a:endParaRPr sz="1800" b="1">
              <a:latin typeface="Arial"/>
              <a:ea typeface="Arial"/>
              <a:cs typeface="Arial"/>
              <a:sym typeface="Arial"/>
            </a:endParaRPr>
          </a:p>
          <a:p>
            <a:pPr marL="0" lvl="0" indent="0" algn="l" rtl="0">
              <a:lnSpc>
                <a:spcPct val="50000"/>
              </a:lnSpc>
              <a:spcBef>
                <a:spcPts val="1600"/>
              </a:spcBef>
              <a:spcAft>
                <a:spcPts val="1600"/>
              </a:spcAft>
              <a:buNone/>
            </a:pPr>
            <a:r>
              <a:rPr lang="fr" sz="1800" b="1">
                <a:latin typeface="Arial"/>
                <a:ea typeface="Arial"/>
                <a:cs typeface="Arial"/>
                <a:sym typeface="Arial"/>
              </a:rPr>
              <a:t>5-Conclusion </a:t>
            </a:r>
            <a:endParaRPr sz="1800"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517775" y="5241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600" b="1"/>
              <a:t>Introduction:</a:t>
            </a:r>
            <a:endParaRPr sz="3600" b="1"/>
          </a:p>
        </p:txBody>
      </p:sp>
      <p:sp>
        <p:nvSpPr>
          <p:cNvPr id="141" name="Google Shape;141;p15"/>
          <p:cNvSpPr txBox="1">
            <a:spLocks noGrp="1"/>
          </p:cNvSpPr>
          <p:nvPr>
            <p:ph type="body" idx="1"/>
          </p:nvPr>
        </p:nvSpPr>
        <p:spPr>
          <a:xfrm>
            <a:off x="606600" y="1504350"/>
            <a:ext cx="7930800" cy="31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900" b="1" dirty="0"/>
              <a:t>Ce Projet consiste à commander à distance un robot à travers </a:t>
            </a:r>
            <a:endParaRPr sz="1900" b="1" dirty="0"/>
          </a:p>
          <a:p>
            <a:pPr marL="0" lvl="0" indent="0" algn="l" rtl="0">
              <a:spcBef>
                <a:spcPts val="1600"/>
              </a:spcBef>
              <a:spcAft>
                <a:spcPts val="0"/>
              </a:spcAft>
              <a:buNone/>
            </a:pPr>
            <a:r>
              <a:rPr lang="fr" sz="1900" b="1" dirty="0"/>
              <a:t>une application Android .</a:t>
            </a:r>
            <a:endParaRPr sz="1900" b="1" dirty="0"/>
          </a:p>
          <a:p>
            <a:pPr marL="0" lvl="0" indent="0" algn="l" rtl="0">
              <a:spcBef>
                <a:spcPts val="1600"/>
              </a:spcBef>
              <a:spcAft>
                <a:spcPts val="0"/>
              </a:spcAft>
              <a:buNone/>
            </a:pPr>
            <a:r>
              <a:rPr lang="fr" sz="1900" b="1" dirty="0"/>
              <a:t>Cette application permet à l'utilisateur de fournir une entrée d'accélération et de direction,  elle envoie des commandes via Bluetooth. </a:t>
            </a:r>
            <a:endParaRPr sz="1900" b="1" dirty="0"/>
          </a:p>
          <a:p>
            <a:pPr marL="0" lvl="0" indent="0" algn="l" rtl="0">
              <a:spcBef>
                <a:spcPts val="1600"/>
              </a:spcBef>
              <a:spcAft>
                <a:spcPts val="1600"/>
              </a:spcAft>
              <a:buNone/>
            </a:pPr>
            <a:r>
              <a:rPr lang="fr" sz="1900" b="1" dirty="0"/>
              <a:t>Les commandes reçues par le module bluetooth qui est connecté au microcontrôleur, et ce dernier va de son tour contrôler les moteurs.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397200" y="242850"/>
            <a:ext cx="7505700" cy="7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600" dirty="0"/>
              <a:t>Android studio:</a:t>
            </a:r>
            <a:endParaRPr sz="3600" dirty="0"/>
          </a:p>
          <a:p>
            <a:pPr marL="0" lvl="0" indent="0" algn="l" rtl="0">
              <a:spcBef>
                <a:spcPts val="0"/>
              </a:spcBef>
              <a:spcAft>
                <a:spcPts val="0"/>
              </a:spcAft>
              <a:buNone/>
            </a:pPr>
            <a:endParaRPr dirty="0"/>
          </a:p>
        </p:txBody>
      </p:sp>
      <p:sp>
        <p:nvSpPr>
          <p:cNvPr id="147" name="Google Shape;147;p16"/>
          <p:cNvSpPr txBox="1">
            <a:spLocks noGrp="1"/>
          </p:cNvSpPr>
          <p:nvPr>
            <p:ph type="body" idx="1"/>
          </p:nvPr>
        </p:nvSpPr>
        <p:spPr>
          <a:xfrm>
            <a:off x="397200" y="909900"/>
            <a:ext cx="8111700" cy="397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sz="2200" b="1" dirty="0">
                <a:solidFill>
                  <a:schemeClr val="accent1"/>
                </a:solidFill>
              </a:rPr>
              <a:t>java :</a:t>
            </a:r>
            <a:endParaRPr sz="2200" b="1" dirty="0">
              <a:solidFill>
                <a:schemeClr val="accent1"/>
              </a:solidFill>
            </a:endParaRPr>
          </a:p>
          <a:p>
            <a:pPr marL="0" lvl="0" indent="0" algn="l" rtl="0">
              <a:lnSpc>
                <a:spcPct val="100000"/>
              </a:lnSpc>
              <a:spcBef>
                <a:spcPts val="1600"/>
              </a:spcBef>
              <a:spcAft>
                <a:spcPts val="0"/>
              </a:spcAft>
              <a:buNone/>
            </a:pPr>
            <a:r>
              <a:rPr lang="fr" sz="1800" b="1" dirty="0">
                <a:solidFill>
                  <a:srgbClr val="000000"/>
                </a:solidFill>
              </a:rPr>
              <a:t>Les deux principaux fichiers java dans notre projet android sont Control.java et DeviceListe.java</a:t>
            </a:r>
            <a:endParaRPr sz="1800" b="1" dirty="0">
              <a:solidFill>
                <a:srgbClr val="000000"/>
              </a:solidFill>
            </a:endParaRPr>
          </a:p>
          <a:p>
            <a:pPr marL="0" lvl="0" indent="0" algn="l" rtl="0">
              <a:lnSpc>
                <a:spcPct val="100000"/>
              </a:lnSpc>
              <a:spcBef>
                <a:spcPts val="1600"/>
              </a:spcBef>
              <a:spcAft>
                <a:spcPts val="0"/>
              </a:spcAft>
              <a:buNone/>
            </a:pPr>
            <a:r>
              <a:rPr lang="fr" sz="2200" b="1" dirty="0">
                <a:solidFill>
                  <a:schemeClr val="accent1"/>
                </a:solidFill>
              </a:rPr>
              <a:t>1/DeviceList.java :</a:t>
            </a:r>
            <a:endParaRPr sz="2200" b="1" dirty="0">
              <a:solidFill>
                <a:schemeClr val="accent1"/>
              </a:solidFill>
            </a:endParaRPr>
          </a:p>
          <a:p>
            <a:pPr marL="0" lvl="0" indent="0" algn="l" rtl="0">
              <a:lnSpc>
                <a:spcPct val="100000"/>
              </a:lnSpc>
              <a:spcBef>
                <a:spcPts val="1600"/>
              </a:spcBef>
              <a:spcAft>
                <a:spcPts val="0"/>
              </a:spcAft>
              <a:buNone/>
            </a:pPr>
            <a:r>
              <a:rPr lang="fr" sz="1800" b="1" dirty="0">
                <a:solidFill>
                  <a:srgbClr val="2B2B2B"/>
                </a:solidFill>
              </a:rPr>
              <a:t>Le rôle de ce fichier est d’afficher la liste </a:t>
            </a:r>
            <a:r>
              <a:rPr lang="fr" sz="1800" b="1" dirty="0">
                <a:solidFill>
                  <a:srgbClr val="202122"/>
                </a:solidFill>
                <a:highlight>
                  <a:srgbClr val="FFFFFF"/>
                </a:highlight>
              </a:rPr>
              <a:t>des </a:t>
            </a:r>
            <a:r>
              <a:rPr lang="fr" sz="1800" b="1" dirty="0">
                <a:solidFill>
                  <a:srgbClr val="000000"/>
                </a:solidFill>
                <a:highlight>
                  <a:srgbClr val="FFFFFF"/>
                </a:highlight>
              </a:rPr>
              <a:t>appareils dont leurs bluetooth est actif  dans une ListView. La méthode  pairedDevicesList parcours la liste des appareils et crée une liste qui contient les noms des appareils avec leurs addresses, ensuite on les affiche dans une listView .</a:t>
            </a:r>
            <a:endParaRPr sz="1800" b="1" dirty="0">
              <a:solidFill>
                <a:srgbClr val="000000"/>
              </a:solidFill>
              <a:highlight>
                <a:srgbClr val="FFFFFF"/>
              </a:highlight>
            </a:endParaRPr>
          </a:p>
          <a:p>
            <a:pPr marL="0" lvl="0" indent="0" algn="l" rtl="0">
              <a:lnSpc>
                <a:spcPct val="100000"/>
              </a:lnSpc>
              <a:spcBef>
                <a:spcPts val="1600"/>
              </a:spcBef>
              <a:spcAft>
                <a:spcPts val="1600"/>
              </a:spcAft>
              <a:buNone/>
            </a:pPr>
            <a:endParaRPr sz="1800" b="1" dirty="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body" idx="1"/>
          </p:nvPr>
        </p:nvSpPr>
        <p:spPr>
          <a:xfrm>
            <a:off x="547925" y="612775"/>
            <a:ext cx="7505700" cy="311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b="1">
              <a:solidFill>
                <a:srgbClr val="000000"/>
              </a:solidFill>
            </a:endParaRPr>
          </a:p>
          <a:p>
            <a:pPr marL="0" lvl="0" indent="0" algn="l" rtl="0">
              <a:lnSpc>
                <a:spcPct val="100000"/>
              </a:lnSpc>
              <a:spcBef>
                <a:spcPts val="1600"/>
              </a:spcBef>
              <a:spcAft>
                <a:spcPts val="0"/>
              </a:spcAft>
              <a:buNone/>
            </a:pPr>
            <a:r>
              <a:rPr lang="fr" sz="2200" b="1">
                <a:solidFill>
                  <a:schemeClr val="accent1"/>
                </a:solidFill>
              </a:rPr>
              <a:t>2/Control.java :</a:t>
            </a:r>
            <a:endParaRPr sz="2200" b="1">
              <a:solidFill>
                <a:schemeClr val="accent1"/>
              </a:solidFill>
            </a:endParaRPr>
          </a:p>
          <a:p>
            <a:pPr marL="0" lvl="0" indent="0" algn="l" rtl="0">
              <a:lnSpc>
                <a:spcPct val="100000"/>
              </a:lnSpc>
              <a:spcBef>
                <a:spcPts val="1600"/>
              </a:spcBef>
              <a:spcAft>
                <a:spcPts val="0"/>
              </a:spcAft>
              <a:buNone/>
            </a:pPr>
            <a:r>
              <a:rPr lang="fr" sz="1800" b="1">
                <a:solidFill>
                  <a:srgbClr val="000000"/>
                </a:solidFill>
              </a:rPr>
              <a:t>Dans cette classe on reçoit l’adresse de l’appareil Bluetooth et on fait  l’appel à la classe connectBT pour assurer la connexion, On associe a chaque bouton de l’interface un  EventListener(setOntouchListener) et à chaque fois on fait l’appel à la méthode test, que à son tour appelle la méthode send qui envoie un caractère à travers bluetoothsocket.</a:t>
            </a:r>
            <a:endParaRPr sz="1800" b="1">
              <a:solidFill>
                <a:srgbClr val="000000"/>
              </a:solidFill>
            </a:endParaRPr>
          </a:p>
          <a:p>
            <a:pPr marL="0" lvl="0" indent="0" algn="l" rtl="0">
              <a:lnSpc>
                <a:spcPct val="100000"/>
              </a:lnSpc>
              <a:spcBef>
                <a:spcPts val="1600"/>
              </a:spcBef>
              <a:spcAft>
                <a:spcPts val="0"/>
              </a:spcAft>
              <a:buNone/>
            </a:pPr>
            <a:endParaRPr sz="1800">
              <a:solidFill>
                <a:srgbClr val="000000"/>
              </a:solidFill>
            </a:endParaRPr>
          </a:p>
          <a:p>
            <a:pPr marL="0" lvl="0" indent="0" algn="l" rtl="0">
              <a:lnSpc>
                <a:spcPct val="100000"/>
              </a:lnSpc>
              <a:spcBef>
                <a:spcPts val="1600"/>
              </a:spcBef>
              <a:spcAft>
                <a:spcPts val="0"/>
              </a:spcAft>
              <a:buNone/>
            </a:pPr>
            <a:endParaRPr sz="1800">
              <a:solidFill>
                <a:srgbClr val="000000"/>
              </a:solidFill>
            </a:endParaRPr>
          </a:p>
          <a:p>
            <a:pPr marL="0" lvl="0" indent="0" algn="l" rtl="0">
              <a:lnSpc>
                <a:spcPct val="100000"/>
              </a:lnSpc>
              <a:spcBef>
                <a:spcPts val="1600"/>
              </a:spcBef>
              <a:spcAft>
                <a:spcPts val="0"/>
              </a:spcAft>
              <a:buNone/>
            </a:pPr>
            <a:endParaRPr sz="2200">
              <a:solidFill>
                <a:srgbClr val="000000"/>
              </a:solidFill>
            </a:endParaRPr>
          </a:p>
          <a:p>
            <a:pPr marL="0" lvl="0" indent="0" algn="l" rtl="0">
              <a:spcBef>
                <a:spcPts val="1600"/>
              </a:spcBef>
              <a:spcAft>
                <a:spcPts val="1600"/>
              </a:spcAft>
              <a:buNone/>
            </a:pPr>
            <a:endParaRPr sz="2200">
              <a:solidFill>
                <a:srgbClr val="3C78D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p>
          <a:p>
            <a:pPr marL="0" lvl="0" indent="0" algn="l" rtl="0">
              <a:lnSpc>
                <a:spcPct val="50000"/>
              </a:lnSpc>
              <a:spcBef>
                <a:spcPts val="0"/>
              </a:spcBef>
              <a:spcAft>
                <a:spcPts val="1600"/>
              </a:spcAft>
              <a:buNone/>
            </a:pPr>
            <a:endParaRPr/>
          </a:p>
        </p:txBody>
      </p:sp>
      <p:sp>
        <p:nvSpPr>
          <p:cNvPr id="158" name="Google Shape;158;p18"/>
          <p:cNvSpPr txBox="1">
            <a:spLocks noGrp="1"/>
          </p:cNvSpPr>
          <p:nvPr>
            <p:ph type="body" idx="1"/>
          </p:nvPr>
        </p:nvSpPr>
        <p:spPr>
          <a:xfrm>
            <a:off x="588075" y="276300"/>
            <a:ext cx="8111700" cy="459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sz="2200" b="1">
                <a:solidFill>
                  <a:schemeClr val="accent1"/>
                </a:solidFill>
              </a:rPr>
              <a:t>la classe connectBT :</a:t>
            </a:r>
            <a:endParaRPr sz="2200" b="1">
              <a:solidFill>
                <a:schemeClr val="accent1"/>
              </a:solidFill>
            </a:endParaRPr>
          </a:p>
          <a:p>
            <a:pPr marL="0" lvl="0" indent="0" algn="l" rtl="0">
              <a:lnSpc>
                <a:spcPct val="100000"/>
              </a:lnSpc>
              <a:spcBef>
                <a:spcPts val="1600"/>
              </a:spcBef>
              <a:spcAft>
                <a:spcPts val="0"/>
              </a:spcAft>
              <a:buNone/>
            </a:pPr>
            <a:r>
              <a:rPr lang="fr" sz="1800" b="1"/>
              <a:t>Son rôle est d’obtenir le périphérique bluetooth mobile à travers Bluetooth adapter, se connecter à l'adresse de l'appareil et vérifier si elle est disponible. Ensuite elle fait la création d’une connexion RFCOMM et enfin démarre la connexion.</a:t>
            </a:r>
            <a:endParaRPr sz="1800" b="1"/>
          </a:p>
          <a:p>
            <a:pPr marL="0" lvl="0" indent="0" algn="l" rtl="0">
              <a:lnSpc>
                <a:spcPct val="100000"/>
              </a:lnSpc>
              <a:spcBef>
                <a:spcPts val="1600"/>
              </a:spcBef>
              <a:spcAft>
                <a:spcPts val="0"/>
              </a:spcAft>
              <a:buNone/>
            </a:pPr>
            <a:r>
              <a:rPr lang="fr" sz="1800" b="1">
                <a:solidFill>
                  <a:srgbClr val="A61C00"/>
                </a:solidFill>
              </a:rPr>
              <a:t>Bluetooth adapter:</a:t>
            </a:r>
            <a:endParaRPr sz="1800" b="1">
              <a:solidFill>
                <a:srgbClr val="A61C00"/>
              </a:solidFill>
            </a:endParaRPr>
          </a:p>
          <a:p>
            <a:pPr marL="0" lvl="0" indent="0" algn="l" rtl="0">
              <a:lnSpc>
                <a:spcPct val="100000"/>
              </a:lnSpc>
              <a:spcBef>
                <a:spcPts val="1600"/>
              </a:spcBef>
              <a:spcAft>
                <a:spcPts val="0"/>
              </a:spcAft>
              <a:buNone/>
            </a:pPr>
            <a:r>
              <a:rPr lang="fr" sz="1800" b="1"/>
              <a:t>il permet d'effectuer les tâches Bluetooth fondamentales, telles que:</a:t>
            </a:r>
            <a:endParaRPr sz="1800" b="1"/>
          </a:p>
          <a:p>
            <a:pPr marL="0" lvl="0" indent="0" algn="l" rtl="0">
              <a:lnSpc>
                <a:spcPct val="100000"/>
              </a:lnSpc>
              <a:spcBef>
                <a:spcPts val="0"/>
              </a:spcBef>
              <a:spcAft>
                <a:spcPts val="0"/>
              </a:spcAft>
              <a:buNone/>
            </a:pPr>
            <a:r>
              <a:rPr lang="fr" sz="1800" b="1"/>
              <a:t>- lancer la découverte de périphériques.</a:t>
            </a:r>
            <a:endParaRPr sz="1800" b="1"/>
          </a:p>
          <a:p>
            <a:pPr marL="0" lvl="0" indent="0" algn="l" rtl="0">
              <a:lnSpc>
                <a:spcPct val="100000"/>
              </a:lnSpc>
              <a:spcBef>
                <a:spcPts val="0"/>
              </a:spcBef>
              <a:spcAft>
                <a:spcPts val="0"/>
              </a:spcAft>
              <a:buNone/>
            </a:pPr>
            <a:r>
              <a:rPr lang="fr" sz="1800" b="1"/>
              <a:t>-interroger une liste de périphériques liés .</a:t>
            </a:r>
            <a:endParaRPr sz="1800" b="1"/>
          </a:p>
          <a:p>
            <a:pPr marL="0" lvl="0" indent="0" algn="l" rtl="0">
              <a:lnSpc>
                <a:spcPct val="100000"/>
              </a:lnSpc>
              <a:spcBef>
                <a:spcPts val="0"/>
              </a:spcBef>
              <a:spcAft>
                <a:spcPts val="0"/>
              </a:spcAft>
              <a:buNone/>
            </a:pPr>
            <a:r>
              <a:rPr lang="fr" sz="1800" b="1"/>
              <a:t>- créer un BluetoothServerSocket pour écouter les demandes de connexion d'autres périphériques .</a:t>
            </a:r>
            <a:endParaRPr sz="1800" b="1"/>
          </a:p>
          <a:p>
            <a:pPr marL="0" lvl="0" indent="0" algn="l" rtl="0">
              <a:lnSpc>
                <a:spcPct val="100000"/>
              </a:lnSpc>
              <a:spcBef>
                <a:spcPts val="0"/>
              </a:spcBef>
              <a:spcAft>
                <a:spcPts val="0"/>
              </a:spcAft>
              <a:buNone/>
            </a:pPr>
            <a:r>
              <a:rPr lang="fr" sz="1800" b="1"/>
              <a:t>- démarrer une recherche des appareils Bluetooth .</a:t>
            </a:r>
            <a:endParaRPr sz="1800" b="1"/>
          </a:p>
          <a:p>
            <a:pPr marL="0" lvl="0" indent="0" algn="l" rtl="0">
              <a:lnSpc>
                <a:spcPct val="100000"/>
              </a:lnSpc>
              <a:spcBef>
                <a:spcPts val="0"/>
              </a:spcBef>
              <a:spcAft>
                <a:spcPts val="1600"/>
              </a:spcAft>
              <a:buNone/>
            </a:pPr>
            <a:endParaRPr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body" idx="1"/>
          </p:nvPr>
        </p:nvSpPr>
        <p:spPr>
          <a:xfrm>
            <a:off x="351600" y="351600"/>
            <a:ext cx="8378400" cy="4540800"/>
          </a:xfrm>
          <a:prstGeom prst="rect">
            <a:avLst/>
          </a:prstGeom>
        </p:spPr>
        <p:txBody>
          <a:bodyPr spcFirstLastPara="1" wrap="square" lIns="91425" tIns="91425" rIns="91425" bIns="91425" anchor="t" anchorCtr="0">
            <a:noAutofit/>
          </a:bodyPr>
          <a:lstStyle/>
          <a:p>
            <a:pPr marL="0" lvl="0" indent="0" algn="l" rtl="0">
              <a:lnSpc>
                <a:spcPct val="160000"/>
              </a:lnSpc>
              <a:spcBef>
                <a:spcPts val="400"/>
              </a:spcBef>
              <a:spcAft>
                <a:spcPts val="0"/>
              </a:spcAft>
              <a:buNone/>
            </a:pPr>
            <a:r>
              <a:rPr lang="fr" sz="2200" b="1">
                <a:solidFill>
                  <a:schemeClr val="accent1"/>
                </a:solidFill>
                <a:highlight>
                  <a:srgbClr val="FFFFFF"/>
                </a:highlight>
                <a:latin typeface="Arial"/>
                <a:ea typeface="Arial"/>
                <a:cs typeface="Arial"/>
                <a:sym typeface="Arial"/>
              </a:rPr>
              <a:t>Radio frequency communication (RFCOMM) :</a:t>
            </a:r>
            <a:endParaRPr sz="1800" b="1">
              <a:solidFill>
                <a:schemeClr val="accent1"/>
              </a:solidFill>
              <a:highlight>
                <a:srgbClr val="FFFFFF"/>
              </a:highlight>
              <a:latin typeface="Arial"/>
              <a:ea typeface="Arial"/>
              <a:cs typeface="Arial"/>
              <a:sym typeface="Arial"/>
            </a:endParaRPr>
          </a:p>
          <a:p>
            <a:pPr marL="0" lvl="0" indent="0" algn="l" rtl="0">
              <a:spcBef>
                <a:spcPts val="0"/>
              </a:spcBef>
              <a:spcAft>
                <a:spcPts val="0"/>
              </a:spcAft>
              <a:buNone/>
            </a:pPr>
            <a:r>
              <a:rPr lang="fr" sz="1800" b="1">
                <a:solidFill>
                  <a:srgbClr val="202122"/>
                </a:solidFill>
                <a:highlight>
                  <a:srgbClr val="FFFFFF"/>
                </a:highlight>
              </a:rPr>
              <a:t>Le protocole Bluetooth RFCOMM est un ensemble de protocoles de transport du flux de donnée.</a:t>
            </a:r>
            <a:endParaRPr sz="1800" b="1">
              <a:solidFill>
                <a:srgbClr val="202122"/>
              </a:solidFill>
              <a:highlight>
                <a:srgbClr val="FFFFFF"/>
              </a:highlight>
            </a:endParaRPr>
          </a:p>
          <a:p>
            <a:pPr marL="0" lvl="0" indent="0" algn="l" rtl="0">
              <a:lnSpc>
                <a:spcPct val="100000"/>
              </a:lnSpc>
              <a:spcBef>
                <a:spcPts val="1600"/>
              </a:spcBef>
              <a:spcAft>
                <a:spcPts val="0"/>
              </a:spcAft>
              <a:buNone/>
            </a:pPr>
            <a:r>
              <a:rPr lang="fr" sz="2200" b="1">
                <a:solidFill>
                  <a:schemeClr val="accent1"/>
                </a:solidFill>
              </a:rPr>
              <a:t>la méthode onCreate :</a:t>
            </a:r>
            <a:endParaRPr sz="2200" b="1">
              <a:solidFill>
                <a:schemeClr val="accent1"/>
              </a:solidFill>
            </a:endParaRPr>
          </a:p>
          <a:p>
            <a:pPr marL="0" lvl="0" indent="0" algn="l" rtl="0">
              <a:lnSpc>
                <a:spcPct val="100000"/>
              </a:lnSpc>
              <a:spcBef>
                <a:spcPts val="1600"/>
              </a:spcBef>
              <a:spcAft>
                <a:spcPts val="0"/>
              </a:spcAft>
              <a:buNone/>
            </a:pPr>
            <a:r>
              <a:rPr lang="fr" sz="1800" b="1">
                <a:solidFill>
                  <a:srgbClr val="202122"/>
                </a:solidFill>
              </a:rPr>
              <a:t>Dans cette méthode on reçoit l'adresse de l'appareil bluetooth et on attache à chaque bouton un eventListener de type setOnTouchListener qui appelle la méthode onTouch.</a:t>
            </a:r>
            <a:endParaRPr sz="1800" b="1">
              <a:solidFill>
                <a:srgbClr val="202122"/>
              </a:solidFill>
            </a:endParaRPr>
          </a:p>
          <a:p>
            <a:pPr marL="0" lvl="0" indent="0" algn="l" rtl="0">
              <a:lnSpc>
                <a:spcPct val="100000"/>
              </a:lnSpc>
              <a:spcBef>
                <a:spcPts val="1600"/>
              </a:spcBef>
              <a:spcAft>
                <a:spcPts val="0"/>
              </a:spcAft>
              <a:buNone/>
            </a:pPr>
            <a:r>
              <a:rPr lang="fr" sz="2200" b="1">
                <a:solidFill>
                  <a:schemeClr val="accent1"/>
                </a:solidFill>
              </a:rPr>
              <a:t>la méthode Test :</a:t>
            </a:r>
            <a:endParaRPr sz="2200" b="1">
              <a:solidFill>
                <a:schemeClr val="accent1"/>
              </a:solidFill>
            </a:endParaRPr>
          </a:p>
          <a:p>
            <a:pPr marL="0" lvl="0" indent="0" algn="l" rtl="0">
              <a:lnSpc>
                <a:spcPct val="100000"/>
              </a:lnSpc>
              <a:spcBef>
                <a:spcPts val="1600"/>
              </a:spcBef>
              <a:spcAft>
                <a:spcPts val="0"/>
              </a:spcAft>
              <a:buNone/>
            </a:pPr>
            <a:r>
              <a:rPr lang="fr" sz="1800" b="1">
                <a:solidFill>
                  <a:srgbClr val="202122"/>
                </a:solidFill>
              </a:rPr>
              <a:t>Cette méthode teste les directions (les boutons ) et appelle la méthode send qui l'envoie à travers un flux par btSocket de type bluetoothSocket.</a:t>
            </a:r>
            <a:endParaRPr sz="1800" b="1">
              <a:solidFill>
                <a:srgbClr val="202122"/>
              </a:solidFill>
            </a:endParaRPr>
          </a:p>
          <a:p>
            <a:pPr marL="0" lvl="0" indent="0" algn="l" rtl="0">
              <a:lnSpc>
                <a:spcPct val="100000"/>
              </a:lnSpc>
              <a:spcBef>
                <a:spcPts val="1600"/>
              </a:spcBef>
              <a:spcAft>
                <a:spcPts val="0"/>
              </a:spcAft>
              <a:buNone/>
            </a:pPr>
            <a:endParaRPr sz="2200" b="1">
              <a:solidFill>
                <a:schemeClr val="accent1"/>
              </a:solidFill>
            </a:endParaRPr>
          </a:p>
          <a:p>
            <a:pPr marL="0" lvl="0" indent="0" algn="l" rtl="0">
              <a:lnSpc>
                <a:spcPct val="100000"/>
              </a:lnSpc>
              <a:spcBef>
                <a:spcPts val="1600"/>
              </a:spcBef>
              <a:spcAft>
                <a:spcPts val="0"/>
              </a:spcAft>
              <a:buNone/>
            </a:pPr>
            <a:endParaRPr sz="1800" b="1">
              <a:solidFill>
                <a:srgbClr val="202122"/>
              </a:solidFill>
            </a:endParaRPr>
          </a:p>
          <a:p>
            <a:pPr marL="0" lvl="0" indent="0" algn="l" rtl="0">
              <a:lnSpc>
                <a:spcPct val="100000"/>
              </a:lnSpc>
              <a:spcBef>
                <a:spcPts val="1600"/>
              </a:spcBef>
              <a:spcAft>
                <a:spcPts val="0"/>
              </a:spcAft>
              <a:buNone/>
            </a:pPr>
            <a:endParaRPr sz="1800" b="1">
              <a:solidFill>
                <a:srgbClr val="202122"/>
              </a:solidFill>
            </a:endParaRPr>
          </a:p>
          <a:p>
            <a:pPr marL="0" lvl="0" indent="0" algn="l" rtl="0">
              <a:lnSpc>
                <a:spcPct val="100000"/>
              </a:lnSpc>
              <a:spcBef>
                <a:spcPts val="1600"/>
              </a:spcBef>
              <a:spcAft>
                <a:spcPts val="0"/>
              </a:spcAft>
              <a:buNone/>
            </a:pPr>
            <a:endParaRPr sz="2200" b="1">
              <a:solidFill>
                <a:schemeClr val="accent1"/>
              </a:solidFill>
            </a:endParaRPr>
          </a:p>
          <a:p>
            <a:pPr marL="0" lvl="0" indent="0" algn="l" rtl="0">
              <a:spcBef>
                <a:spcPts val="1600"/>
              </a:spcBef>
              <a:spcAft>
                <a:spcPts val="1600"/>
              </a:spcAft>
              <a:buNone/>
            </a:pPr>
            <a:endParaRPr sz="1800" b="1">
              <a:solidFill>
                <a:srgbClr val="2021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body" idx="1"/>
          </p:nvPr>
        </p:nvSpPr>
        <p:spPr>
          <a:xfrm>
            <a:off x="592450" y="230700"/>
            <a:ext cx="3164700" cy="55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sz="3000" b="1">
                <a:solidFill>
                  <a:schemeClr val="accent5"/>
                </a:solidFill>
                <a:latin typeface="Nunito"/>
                <a:ea typeface="Nunito"/>
                <a:cs typeface="Nunito"/>
                <a:sym typeface="Nunito"/>
              </a:rPr>
              <a:t>Portrait Layout :</a:t>
            </a:r>
            <a:endParaRPr sz="3000" b="1">
              <a:solidFill>
                <a:schemeClr val="accent5"/>
              </a:solidFill>
              <a:latin typeface="Nunito"/>
              <a:ea typeface="Nunito"/>
              <a:cs typeface="Nunito"/>
              <a:sym typeface="Nunito"/>
            </a:endParaRPr>
          </a:p>
          <a:p>
            <a:pPr marL="0" lvl="0" indent="0" algn="l" rtl="0">
              <a:lnSpc>
                <a:spcPct val="100000"/>
              </a:lnSpc>
              <a:spcBef>
                <a:spcPts val="0"/>
              </a:spcBef>
              <a:spcAft>
                <a:spcPts val="1600"/>
              </a:spcAft>
              <a:buNone/>
            </a:pPr>
            <a:endParaRPr sz="2200" b="1">
              <a:solidFill>
                <a:schemeClr val="accent1"/>
              </a:solidFill>
            </a:endParaRPr>
          </a:p>
        </p:txBody>
      </p:sp>
      <p:pic>
        <p:nvPicPr>
          <p:cNvPr id="169" name="Google Shape;169;p20"/>
          <p:cNvPicPr preferRelativeResize="0"/>
          <p:nvPr/>
        </p:nvPicPr>
        <p:blipFill>
          <a:blip r:embed="rId3">
            <a:alphaModFix/>
          </a:blip>
          <a:stretch>
            <a:fillRect/>
          </a:stretch>
        </p:blipFill>
        <p:spPr>
          <a:xfrm>
            <a:off x="3862600" y="235900"/>
            <a:ext cx="3239850" cy="46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266500" y="140650"/>
            <a:ext cx="37017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chemeClr val="accent5"/>
                </a:solidFill>
              </a:rPr>
              <a:t>Landscape Layout :</a:t>
            </a:r>
            <a:endParaRPr b="1">
              <a:solidFill>
                <a:schemeClr val="accent5"/>
              </a:solidFill>
            </a:endParaRPr>
          </a:p>
        </p:txBody>
      </p:sp>
      <p:pic>
        <p:nvPicPr>
          <p:cNvPr id="175" name="Google Shape;175;p21"/>
          <p:cNvPicPr preferRelativeResize="0"/>
          <p:nvPr/>
        </p:nvPicPr>
        <p:blipFill>
          <a:blip r:embed="rId3">
            <a:alphaModFix/>
          </a:blip>
          <a:stretch>
            <a:fillRect/>
          </a:stretch>
        </p:blipFill>
        <p:spPr>
          <a:xfrm>
            <a:off x="1770050" y="945925"/>
            <a:ext cx="5603901" cy="32516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624</Words>
  <Application>Microsoft Office PowerPoint</Application>
  <PresentationFormat>On-screen Show (16:9)</PresentationFormat>
  <Paragraphs>65</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Nunito</vt:lpstr>
      <vt:lpstr>Shift</vt:lpstr>
      <vt:lpstr>Projet Android</vt:lpstr>
      <vt:lpstr>Plan:</vt:lpstr>
      <vt:lpstr>Introduction:</vt:lpstr>
      <vt:lpstr>Android studio: </vt:lpstr>
      <vt:lpstr>PowerPoint Presentation</vt:lpstr>
      <vt:lpstr> </vt:lpstr>
      <vt:lpstr>PowerPoint Presentation</vt:lpstr>
      <vt:lpstr>PowerPoint Presentation</vt:lpstr>
      <vt:lpstr>Landscape Layout :</vt:lpstr>
      <vt:lpstr>Arduino: </vt:lpstr>
      <vt:lpstr>montage électrique :</vt:lpstr>
      <vt:lpstr>PowerPoint Presentation</vt:lpstr>
      <vt:lpstr>montage mécanique  : </vt:lpstr>
      <vt:lpstr>Conclusion: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Android</dc:title>
  <cp:lastModifiedBy>belaid khaled</cp:lastModifiedBy>
  <cp:revision>4</cp:revision>
  <dcterms:modified xsi:type="dcterms:W3CDTF">2020-12-17T22:22:53Z</dcterms:modified>
</cp:coreProperties>
</file>