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Caveat"/>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regular.fntdata"/><Relationship Id="rId25" Type="http://schemas.openxmlformats.org/officeDocument/2006/relationships/slide" Target="slides/slide20.xml"/><Relationship Id="rId27" Type="http://schemas.openxmlformats.org/officeDocument/2006/relationships/font" Target="fonts/Cavea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9b293221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9b293221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9b293221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9b293221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9b293221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9b293221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9b293221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9b293221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9b293221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9b293221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9b293221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9b293221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9b293221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9b293221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9b293221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9b293221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9b293221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9b293221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9b293221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9b293221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9b29322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9b29322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9b293221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9b293221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9b29322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9b29322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9b29322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9b29322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9b293221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9b29322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9b293221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9b29322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9b29322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9b29322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9b29322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9b29322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9b293221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9b293221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2"/>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5" name="Google Shape;25;p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 name="Google Shape;26;p2"/>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508001" y="457200"/>
            <a:ext cx="6447600" cy="2552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1"/>
          <p:cNvSpPr txBox="1"/>
          <p:nvPr>
            <p:ph idx="1" type="body"/>
          </p:nvPr>
        </p:nvSpPr>
        <p:spPr>
          <a:xfrm>
            <a:off x="508001" y="3352800"/>
            <a:ext cx="6447600" cy="11781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93" name="Google Shape;93;p1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1"/>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698500" y="457200"/>
            <a:ext cx="6070500" cy="2266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2"/>
          <p:cNvSpPr txBox="1"/>
          <p:nvPr>
            <p:ph idx="1" type="body"/>
          </p:nvPr>
        </p:nvSpPr>
        <p:spPr>
          <a:xfrm>
            <a:off x="1024604" y="2724150"/>
            <a:ext cx="5418300" cy="2859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000"/>
              <a:buFont typeface="Trebuchet MS"/>
              <a:buNone/>
              <a:defRPr sz="1200">
                <a:solidFill>
                  <a:srgbClr val="7F7F7F"/>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99" name="Google Shape;99;p12"/>
          <p:cNvSpPr txBox="1"/>
          <p:nvPr>
            <p:ph idx="2" type="body"/>
          </p:nvPr>
        </p:nvSpPr>
        <p:spPr>
          <a:xfrm>
            <a:off x="508001" y="3352800"/>
            <a:ext cx="6447600" cy="11781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00" name="Google Shape;100;p1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2"/>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
        <p:nvSpPr>
          <p:cNvPr id="103" name="Google Shape;103;p12"/>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fr" sz="6000">
                <a:solidFill>
                  <a:srgbClr val="9EDFF5"/>
                </a:solidFill>
                <a:latin typeface="Arial"/>
                <a:ea typeface="Arial"/>
                <a:cs typeface="Arial"/>
                <a:sym typeface="Arial"/>
              </a:rPr>
              <a:t>“</a:t>
            </a:r>
            <a:endParaRPr sz="1100"/>
          </a:p>
        </p:txBody>
      </p:sp>
      <p:sp>
        <p:nvSpPr>
          <p:cNvPr id="104" name="Google Shape;104;p12"/>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fr" sz="6000">
                <a:solidFill>
                  <a:srgbClr val="9EDFF5"/>
                </a:solidFill>
                <a:latin typeface="Arial"/>
                <a:ea typeface="Arial"/>
                <a:cs typeface="Arial"/>
                <a:sym typeface="Arial"/>
              </a:rPr>
              <a:t>”</a:t>
            </a:r>
            <a:endParaRPr sz="11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508001" y="1448991"/>
            <a:ext cx="6447600" cy="1946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13"/>
          <p:cNvSpPr txBox="1"/>
          <p:nvPr>
            <p:ph idx="1" type="body"/>
          </p:nvPr>
        </p:nvSpPr>
        <p:spPr>
          <a:xfrm>
            <a:off x="508001" y="3395586"/>
            <a:ext cx="6447600" cy="11355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08" name="Google Shape;108;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1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698500" y="457200"/>
            <a:ext cx="6070500" cy="2266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4"/>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Font typeface="Trebuchet MS"/>
              <a:buNone/>
              <a:defRPr sz="1800">
                <a:solidFill>
                  <a:srgbClr val="3F3F3F"/>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14" name="Google Shape;114;p14"/>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4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15" name="Google Shape;115;p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
        <p:nvSpPr>
          <p:cNvPr id="118" name="Google Shape;118;p14"/>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fr" sz="6000">
                <a:solidFill>
                  <a:srgbClr val="9EDFF5"/>
                </a:solidFill>
                <a:latin typeface="Arial"/>
                <a:ea typeface="Arial"/>
                <a:cs typeface="Arial"/>
                <a:sym typeface="Arial"/>
              </a:rPr>
              <a:t>“</a:t>
            </a:r>
            <a:endParaRPr sz="1100"/>
          </a:p>
        </p:txBody>
      </p:sp>
      <p:sp>
        <p:nvSpPr>
          <p:cNvPr id="119" name="Google Shape;119;p14"/>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fr" sz="6000">
                <a:solidFill>
                  <a:srgbClr val="9EDFF5"/>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514349" y="457200"/>
            <a:ext cx="6441300" cy="2266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15"/>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Font typeface="Trebuchet MS"/>
              <a:buNone/>
              <a:defRPr sz="1800">
                <a:solidFill>
                  <a:schemeClr val="accent1"/>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23" name="Google Shape;123;p15"/>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4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24" name="Google Shape;124;p1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5"/>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16"/>
          <p:cNvSpPr txBox="1"/>
          <p:nvPr>
            <p:ph idx="1" type="body"/>
          </p:nvPr>
        </p:nvSpPr>
        <p:spPr>
          <a:xfrm rot="5400000">
            <a:off x="2276402" y="-148058"/>
            <a:ext cx="2910600" cy="64476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30" name="Google Shape;130;p1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16"/>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1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4495662" y="1937249"/>
            <a:ext cx="3938700" cy="9786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17"/>
          <p:cNvSpPr txBox="1"/>
          <p:nvPr>
            <p:ph idx="1" type="body"/>
          </p:nvPr>
        </p:nvSpPr>
        <p:spPr>
          <a:xfrm rot="5400000">
            <a:off x="1186264" y="-220950"/>
            <a:ext cx="3938700" cy="52950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36" name="Google Shape;136;p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17"/>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1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1" name="Google Shape;141;p18"/>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298450" lvl="0" marL="457200" rtl="0">
              <a:spcBef>
                <a:spcPts val="800"/>
              </a:spcBef>
              <a:spcAft>
                <a:spcPts val="0"/>
              </a:spcAft>
              <a:buSzPts val="1100"/>
              <a:buChar char="►"/>
              <a:defRPr/>
            </a:lvl1pPr>
            <a:lvl2pPr indent="-292100" lvl="1" marL="914400" rtl="0">
              <a:spcBef>
                <a:spcPts val="800"/>
              </a:spcBef>
              <a:spcAft>
                <a:spcPts val="0"/>
              </a:spcAft>
              <a:buSzPts val="1000"/>
              <a:buChar char="►"/>
              <a:defRPr/>
            </a:lvl2pPr>
            <a:lvl3pPr indent="-279400" lvl="2" marL="1371600" rtl="0">
              <a:spcBef>
                <a:spcPts val="800"/>
              </a:spcBef>
              <a:spcAft>
                <a:spcPts val="0"/>
              </a:spcAft>
              <a:buSzPts val="800"/>
              <a:buChar char="►"/>
              <a:defRPr/>
            </a:lvl3pPr>
            <a:lvl4pPr indent="-273050" lvl="3" marL="1828800" rtl="0">
              <a:spcBef>
                <a:spcPts val="800"/>
              </a:spcBef>
              <a:spcAft>
                <a:spcPts val="0"/>
              </a:spcAft>
              <a:buSzPts val="700"/>
              <a:buChar char="►"/>
              <a:defRPr/>
            </a:lvl4pPr>
            <a:lvl5pPr indent="-273050" lvl="4" marL="2286000" rtl="0">
              <a:spcBef>
                <a:spcPts val="800"/>
              </a:spcBef>
              <a:spcAft>
                <a:spcPts val="0"/>
              </a:spcAft>
              <a:buSzPts val="700"/>
              <a:buChar char="►"/>
              <a:defRPr/>
            </a:lvl5pPr>
            <a:lvl6pPr indent="-273050" lvl="5" marL="2743200" rtl="0">
              <a:spcBef>
                <a:spcPts val="800"/>
              </a:spcBef>
              <a:spcAft>
                <a:spcPts val="0"/>
              </a:spcAft>
              <a:buSzPts val="700"/>
              <a:buChar char="►"/>
              <a:defRPr/>
            </a:lvl6pPr>
            <a:lvl7pPr indent="-273050" lvl="6" marL="3200400" rtl="0">
              <a:spcBef>
                <a:spcPts val="800"/>
              </a:spcBef>
              <a:spcAft>
                <a:spcPts val="0"/>
              </a:spcAft>
              <a:buSzPts val="700"/>
              <a:buChar char="►"/>
              <a:defRPr/>
            </a:lvl7pPr>
            <a:lvl8pPr indent="-273050" lvl="7" marL="3657600" rtl="0">
              <a:spcBef>
                <a:spcPts val="800"/>
              </a:spcBef>
              <a:spcAft>
                <a:spcPts val="0"/>
              </a:spcAft>
              <a:buSzPts val="700"/>
              <a:buChar char="►"/>
              <a:defRPr/>
            </a:lvl8pPr>
            <a:lvl9pPr indent="-273050" lvl="8" marL="4114800" rtl="0">
              <a:spcBef>
                <a:spcPts val="800"/>
              </a:spcBef>
              <a:spcAft>
                <a:spcPts val="0"/>
              </a:spcAft>
              <a:buSzPts val="700"/>
              <a:buChar char="►"/>
              <a:defRPr/>
            </a:lvl9pPr>
          </a:lstStyle>
          <a:p/>
        </p:txBody>
      </p:sp>
      <p:sp>
        <p:nvSpPr>
          <p:cNvPr id="142" name="Google Shape;142;p18"/>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grpSp>
        <p:nvGrpSpPr>
          <p:cNvPr id="29" name="Google Shape;29;p3"/>
          <p:cNvGrpSpPr/>
          <p:nvPr/>
        </p:nvGrpSpPr>
        <p:grpSpPr>
          <a:xfrm>
            <a:off x="0" y="-6350"/>
            <a:ext cx="9144100" cy="5149935"/>
            <a:chOff x="0" y="-8467"/>
            <a:chExt cx="12192133" cy="6866580"/>
          </a:xfrm>
        </p:grpSpPr>
        <p:sp>
          <p:nvSpPr>
            <p:cNvPr id="30" name="Google Shape;30;p3"/>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31" name="Google Shape;31;p3"/>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2" name="Google Shape;32;p3"/>
            <p:cNvCxnSpPr/>
            <p:nvPr/>
          </p:nvCxnSpPr>
          <p:spPr>
            <a:xfrm flipH="1">
              <a:off x="7425125" y="3681413"/>
              <a:ext cx="4763700" cy="3176700"/>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3" name="Google Shape;33;p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4" name="Google Shape;34;p3"/>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5" name="Google Shape;35;p3"/>
            <p:cNvSpPr/>
            <p:nvPr/>
          </p:nvSpPr>
          <p:spPr>
            <a:xfrm>
              <a:off x="8932333" y="3048000"/>
              <a:ext cx="3259800" cy="3810000"/>
            </a:xfrm>
            <a:prstGeom prst="triangle">
              <a:avLst>
                <a:gd fmla="val 100000" name="adj"/>
              </a:avLst>
            </a:prstGeom>
            <a:solidFill>
              <a:srgbClr val="16B0E3">
                <a:alpha val="65882"/>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 name="Google Shape;36;p3"/>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7" name="Google Shape;37;p3"/>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8" name="Google Shape;38;p3"/>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9" name="Google Shape;39;p3"/>
            <p:cNvSpPr/>
            <p:nvPr/>
          </p:nvSpPr>
          <p:spPr>
            <a:xfrm>
              <a:off x="10371666" y="3589867"/>
              <a:ext cx="1817100" cy="3268200"/>
            </a:xfrm>
            <a:prstGeom prst="triangle">
              <a:avLst>
                <a:gd fmla="val 100000" name="adj"/>
              </a:avLst>
            </a:prstGeom>
            <a:solidFill>
              <a:srgbClr val="16B0E3">
                <a:alpha val="65882"/>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40" name="Google Shape;40;p3"/>
          <p:cNvSpPr txBox="1"/>
          <p:nvPr>
            <p:ph type="ctrTitle"/>
          </p:nvPr>
        </p:nvSpPr>
        <p:spPr>
          <a:xfrm>
            <a:off x="1130300" y="1803400"/>
            <a:ext cx="5825100" cy="1234800"/>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Clr>
                <a:schemeClr val="accent1"/>
              </a:buClr>
              <a:buSzPts val="4100"/>
              <a:buFont typeface="Trebuchet MS"/>
              <a:buNone/>
              <a:defRPr sz="41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 name="Google Shape;41;p3"/>
          <p:cNvSpPr txBox="1"/>
          <p:nvPr>
            <p:ph idx="1" type="subTitle"/>
          </p:nvPr>
        </p:nvSpPr>
        <p:spPr>
          <a:xfrm>
            <a:off x="1130300" y="3038125"/>
            <a:ext cx="5825100" cy="822600"/>
          </a:xfrm>
          <a:prstGeom prst="rect">
            <a:avLst/>
          </a:prstGeom>
          <a:noFill/>
          <a:ln>
            <a:noFill/>
          </a:ln>
        </p:spPr>
        <p:txBody>
          <a:bodyPr anchorCtr="0" anchor="t" bIns="34275" lIns="68575" spcFirstLastPara="1" rIns="68575" wrap="square" tIns="34275">
            <a:noAutofit/>
          </a:bodyPr>
          <a:lstStyle>
            <a:lvl1pPr lvl="0" algn="r">
              <a:spcBef>
                <a:spcPts val="800"/>
              </a:spcBef>
              <a:spcAft>
                <a:spcPts val="0"/>
              </a:spcAft>
              <a:buSzPts val="1100"/>
              <a:buNone/>
              <a:defRPr>
                <a:solidFill>
                  <a:srgbClr val="7F7F7F"/>
                </a:solidFill>
              </a:defRPr>
            </a:lvl1pPr>
            <a:lvl2pPr lvl="1" algn="ctr">
              <a:spcBef>
                <a:spcPts val="800"/>
              </a:spcBef>
              <a:spcAft>
                <a:spcPts val="0"/>
              </a:spcAft>
              <a:buSzPts val="1000"/>
              <a:buNone/>
              <a:defRPr>
                <a:solidFill>
                  <a:srgbClr val="888888"/>
                </a:solidFill>
              </a:defRPr>
            </a:lvl2pPr>
            <a:lvl3pPr lvl="2" algn="ctr">
              <a:spcBef>
                <a:spcPts val="800"/>
              </a:spcBef>
              <a:spcAft>
                <a:spcPts val="0"/>
              </a:spcAft>
              <a:buSzPts val="800"/>
              <a:buNone/>
              <a:defRPr>
                <a:solidFill>
                  <a:srgbClr val="888888"/>
                </a:solidFill>
              </a:defRPr>
            </a:lvl3pPr>
            <a:lvl4pPr lvl="3" algn="ctr">
              <a:spcBef>
                <a:spcPts val="800"/>
              </a:spcBef>
              <a:spcAft>
                <a:spcPts val="0"/>
              </a:spcAft>
              <a:buSzPts val="700"/>
              <a:buNone/>
              <a:defRPr>
                <a:solidFill>
                  <a:srgbClr val="888888"/>
                </a:solidFill>
              </a:defRPr>
            </a:lvl4pPr>
            <a:lvl5pPr lvl="4" algn="ctr">
              <a:spcBef>
                <a:spcPts val="800"/>
              </a:spcBef>
              <a:spcAft>
                <a:spcPts val="0"/>
              </a:spcAft>
              <a:buSzPts val="700"/>
              <a:buNone/>
              <a:defRPr>
                <a:solidFill>
                  <a:srgbClr val="888888"/>
                </a:solidFill>
              </a:defRPr>
            </a:lvl5pPr>
            <a:lvl6pPr lvl="5" algn="ctr">
              <a:spcBef>
                <a:spcPts val="800"/>
              </a:spcBef>
              <a:spcAft>
                <a:spcPts val="0"/>
              </a:spcAft>
              <a:buSzPts val="700"/>
              <a:buNone/>
              <a:defRPr>
                <a:solidFill>
                  <a:srgbClr val="888888"/>
                </a:solidFill>
              </a:defRPr>
            </a:lvl6pPr>
            <a:lvl7pPr lvl="6" algn="ctr">
              <a:spcBef>
                <a:spcPts val="800"/>
              </a:spcBef>
              <a:spcAft>
                <a:spcPts val="0"/>
              </a:spcAft>
              <a:buSzPts val="700"/>
              <a:buNone/>
              <a:defRPr>
                <a:solidFill>
                  <a:srgbClr val="888888"/>
                </a:solidFill>
              </a:defRPr>
            </a:lvl7pPr>
            <a:lvl8pPr lvl="7" algn="ctr">
              <a:spcBef>
                <a:spcPts val="800"/>
              </a:spcBef>
              <a:spcAft>
                <a:spcPts val="0"/>
              </a:spcAft>
              <a:buSzPts val="700"/>
              <a:buNone/>
              <a:defRPr>
                <a:solidFill>
                  <a:srgbClr val="888888"/>
                </a:solidFill>
              </a:defRPr>
            </a:lvl8pPr>
            <a:lvl9pPr lvl="8" algn="ctr">
              <a:spcBef>
                <a:spcPts val="800"/>
              </a:spcBef>
              <a:spcAft>
                <a:spcPts val="0"/>
              </a:spcAft>
              <a:buSzPts val="700"/>
              <a:buNone/>
              <a:defRPr>
                <a:solidFill>
                  <a:srgbClr val="888888"/>
                </a:solidFill>
              </a:defRPr>
            </a:lvl9pPr>
          </a:lstStyle>
          <a:p/>
        </p:txBody>
      </p:sp>
      <p:sp>
        <p:nvSpPr>
          <p:cNvPr id="42" name="Google Shape;42;p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508001" y="2025650"/>
            <a:ext cx="6447600" cy="13698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4"/>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200"/>
              <a:buNone/>
              <a:defRPr sz="15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48" name="Google Shape;48;p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5"/>
          <p:cNvSpPr txBox="1"/>
          <p:nvPr>
            <p:ph idx="1" type="body"/>
          </p:nvPr>
        </p:nvSpPr>
        <p:spPr>
          <a:xfrm>
            <a:off x="508000" y="1620442"/>
            <a:ext cx="3138000" cy="29106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54" name="Google Shape;54;p5"/>
          <p:cNvSpPr txBox="1"/>
          <p:nvPr>
            <p:ph idx="2" type="body"/>
          </p:nvPr>
        </p:nvSpPr>
        <p:spPr>
          <a:xfrm>
            <a:off x="3817477" y="1620442"/>
            <a:ext cx="3138000" cy="29106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55" name="Google Shape;55;p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5"/>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7" name="Google Shape;57;p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6"/>
          <p:cNvSpPr txBox="1"/>
          <p:nvPr>
            <p:ph idx="1" type="body"/>
          </p:nvPr>
        </p:nvSpPr>
        <p:spPr>
          <a:xfrm>
            <a:off x="506809"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61" name="Google Shape;61;p6"/>
          <p:cNvSpPr txBox="1"/>
          <p:nvPr>
            <p:ph idx="2" type="body"/>
          </p:nvPr>
        </p:nvSpPr>
        <p:spPr>
          <a:xfrm>
            <a:off x="506809" y="2052934"/>
            <a:ext cx="3139200" cy="24780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62" name="Google Shape;62;p6"/>
          <p:cNvSpPr txBox="1"/>
          <p:nvPr>
            <p:ph idx="3" type="body"/>
          </p:nvPr>
        </p:nvSpPr>
        <p:spPr>
          <a:xfrm>
            <a:off x="3816287"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63" name="Google Shape;63;p6"/>
          <p:cNvSpPr txBox="1"/>
          <p:nvPr>
            <p:ph idx="4" type="body"/>
          </p:nvPr>
        </p:nvSpPr>
        <p:spPr>
          <a:xfrm>
            <a:off x="3816288" y="2052934"/>
            <a:ext cx="3139200" cy="24780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64" name="Google Shape;64;p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6"/>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7"/>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8"/>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508000" y="1123953"/>
            <a:ext cx="2890800" cy="9588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9"/>
          <p:cNvSpPr txBox="1"/>
          <p:nvPr>
            <p:ph idx="1" type="body"/>
          </p:nvPr>
        </p:nvSpPr>
        <p:spPr>
          <a:xfrm>
            <a:off x="3570346" y="386193"/>
            <a:ext cx="3385200" cy="41448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79" name="Google Shape;79;p9"/>
          <p:cNvSpPr txBox="1"/>
          <p:nvPr>
            <p:ph idx="2" type="body"/>
          </p:nvPr>
        </p:nvSpPr>
        <p:spPr>
          <a:xfrm>
            <a:off x="508000" y="2082802"/>
            <a:ext cx="2890800" cy="19383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800"/>
              <a:buNone/>
              <a:defRPr sz="1100"/>
            </a:lvl2pPr>
            <a:lvl3pPr indent="-228600" lvl="2" marL="1371600" algn="l">
              <a:spcBef>
                <a:spcPts val="800"/>
              </a:spcBef>
              <a:spcAft>
                <a:spcPts val="0"/>
              </a:spcAft>
              <a:buSzPts val="700"/>
              <a:buNone/>
              <a:defRPr sz="900"/>
            </a:lvl3pPr>
            <a:lvl4pPr indent="-228600" lvl="3" marL="1828800" algn="l">
              <a:spcBef>
                <a:spcPts val="800"/>
              </a:spcBef>
              <a:spcAft>
                <a:spcPts val="0"/>
              </a:spcAft>
              <a:buSzPts val="600"/>
              <a:buNone/>
              <a:defRPr sz="800"/>
            </a:lvl4pPr>
            <a:lvl5pPr indent="-228600" lvl="4" marL="2286000" algn="l">
              <a:spcBef>
                <a:spcPts val="800"/>
              </a:spcBef>
              <a:spcAft>
                <a:spcPts val="0"/>
              </a:spcAft>
              <a:buSzPts val="600"/>
              <a:buNone/>
              <a:defRPr sz="800"/>
            </a:lvl5pPr>
            <a:lvl6pPr indent="-228600" lvl="5" marL="2743200" algn="l">
              <a:spcBef>
                <a:spcPts val="800"/>
              </a:spcBef>
              <a:spcAft>
                <a:spcPts val="0"/>
              </a:spcAft>
              <a:buSzPts val="600"/>
              <a:buNone/>
              <a:defRPr sz="800"/>
            </a:lvl6pPr>
            <a:lvl7pPr indent="-228600" lvl="6" marL="3200400" algn="l">
              <a:spcBef>
                <a:spcPts val="800"/>
              </a:spcBef>
              <a:spcAft>
                <a:spcPts val="0"/>
              </a:spcAft>
              <a:buSzPts val="600"/>
              <a:buNone/>
              <a:defRPr sz="800"/>
            </a:lvl7pPr>
            <a:lvl8pPr indent="-228600" lvl="7" marL="3657600" algn="l">
              <a:spcBef>
                <a:spcPts val="800"/>
              </a:spcBef>
              <a:spcAft>
                <a:spcPts val="0"/>
              </a:spcAft>
              <a:buSzPts val="600"/>
              <a:buNone/>
              <a:defRPr sz="800"/>
            </a:lvl8pPr>
            <a:lvl9pPr indent="-228600" lvl="8" marL="4114800" algn="l">
              <a:spcBef>
                <a:spcPts val="800"/>
              </a:spcBef>
              <a:spcAft>
                <a:spcPts val="0"/>
              </a:spcAft>
              <a:buSzPts val="600"/>
              <a:buNone/>
              <a:defRPr sz="800"/>
            </a:lvl9pPr>
          </a:lstStyle>
          <a:p/>
        </p:txBody>
      </p:sp>
      <p:sp>
        <p:nvSpPr>
          <p:cNvPr id="80" name="Google Shape;80;p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9"/>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9"/>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508000" y="3600450"/>
            <a:ext cx="6447600" cy="425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0"/>
          <p:cNvSpPr/>
          <p:nvPr>
            <p:ph idx="2" type="pic"/>
          </p:nvPr>
        </p:nvSpPr>
        <p:spPr>
          <a:xfrm>
            <a:off x="508000" y="457200"/>
            <a:ext cx="6447600" cy="2884200"/>
          </a:xfrm>
          <a:prstGeom prst="rect">
            <a:avLst/>
          </a:prstGeom>
          <a:noFill/>
          <a:ln>
            <a:noFill/>
          </a:ln>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508000" y="4025503"/>
            <a:ext cx="6447600" cy="5055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700"/>
              <a:buNone/>
              <a:defRPr sz="9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87" name="Google Shape;87;p10"/>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
        <p:nvSpPr>
          <p:cNvPr id="89" name="Google Shape;89;p1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100" cy="5149935"/>
            <a:chOff x="0" y="-8467"/>
            <a:chExt cx="12192133" cy="6866580"/>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
            <p:cNvCxnSpPr/>
            <p:nvPr/>
          </p:nvCxnSpPr>
          <p:spPr>
            <a:xfrm flipH="1">
              <a:off x="7425125" y="3681413"/>
              <a:ext cx="4763700" cy="3176700"/>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fmla="val 100000" name="adj"/>
              </a:avLst>
            </a:prstGeom>
            <a:solidFill>
              <a:srgbClr val="16B0E3">
                <a:alpha val="65882"/>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00" cy="3268200"/>
            </a:xfrm>
            <a:prstGeom prst="triangle">
              <a:avLst>
                <a:gd fmla="val 100000" name="adj"/>
              </a:avLst>
            </a:prstGeom>
            <a:solidFill>
              <a:srgbClr val="16B0E3">
                <a:alpha val="65882"/>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800" cy="2844900"/>
            </a:xfrm>
            <a:prstGeom prst="triangle">
              <a:avLst>
                <a:gd fmla="val 0" name="adj"/>
              </a:avLst>
            </a:prstGeom>
            <a:solidFill>
              <a:schemeClr val="accent1">
                <a:alpha val="69803"/>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8" name="Google Shape;18;p1"/>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hyperlink" Target="https://github.com/shazow/urllib3"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1" Type="http://schemas.openxmlformats.org/officeDocument/2006/relationships/hyperlink" Target="https://fr.wikipedia.org/wiki/Coloration_syntaxique" TargetMode="External"/><Relationship Id="rId10" Type="http://schemas.openxmlformats.org/officeDocument/2006/relationships/hyperlink" Target="https://fr.wikipedia.org/wiki/Autocompl%C3%A9tion" TargetMode="External"/><Relationship Id="rId13" Type="http://schemas.openxmlformats.org/officeDocument/2006/relationships/hyperlink" Target="https://fr.wikipedia.org/wiki/GNU_Compiler_Collection" TargetMode="External"/><Relationship Id="rId12" Type="http://schemas.openxmlformats.org/officeDocument/2006/relationships/hyperlink" Target="https://fr.wikipedia.org/wiki/Linux" TargetMode="External"/><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hyperlink" Target="https://fr.wikipedia.org/wiki/Environnement_de_d%C3%A9veloppement_int%C3%A9gr%C3%A9" TargetMode="External"/><Relationship Id="rId4" Type="http://schemas.openxmlformats.org/officeDocument/2006/relationships/hyperlink" Target="https://fr.wikipedia.org/wiki/Logiciel_multiplate-forme" TargetMode="External"/><Relationship Id="rId9" Type="http://schemas.openxmlformats.org/officeDocument/2006/relationships/hyperlink" Target="https://fr.wikipedia.org/wiki/Qt" TargetMode="External"/><Relationship Id="rId15" Type="http://schemas.openxmlformats.org/officeDocument/2006/relationships/hyperlink" Target="https://fr.wikipedia.org/wiki/Visual_Studio" TargetMode="External"/><Relationship Id="rId14" Type="http://schemas.openxmlformats.org/officeDocument/2006/relationships/hyperlink" Target="https://fr.wikipedia.org/wiki/MinGW" TargetMode="External"/><Relationship Id="rId17" Type="http://schemas.openxmlformats.org/officeDocument/2006/relationships/image" Target="../media/image6.png"/><Relationship Id="rId16" Type="http://schemas.openxmlformats.org/officeDocument/2006/relationships/hyperlink" Target="https://fr.wikipedia.org/wiki/Windows" TargetMode="External"/><Relationship Id="rId5" Type="http://schemas.openxmlformats.org/officeDocument/2006/relationships/hyperlink" Target="https://fr.wikipedia.org/wiki/Framework" TargetMode="External"/><Relationship Id="rId6" Type="http://schemas.openxmlformats.org/officeDocument/2006/relationships/hyperlink" Target="https://fr.wikipedia.org/wiki/Qt" TargetMode="External"/><Relationship Id="rId7" Type="http://schemas.openxmlformats.org/officeDocument/2006/relationships/hyperlink" Target="https://fr.wikipedia.org/wiki/Git" TargetMode="External"/><Relationship Id="rId8" Type="http://schemas.openxmlformats.org/officeDocument/2006/relationships/hyperlink" Target="https://fr.wikipedia.org/wiki/Mercuri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hyperlink" Target="http://openpyxl.readthedocs.io/en/default/"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242025" y="72875"/>
            <a:ext cx="8178900" cy="11634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fr" sz="3000"/>
              <a:t>Projet Supervision</a:t>
            </a:r>
            <a:endParaRPr sz="3000"/>
          </a:p>
          <a:p>
            <a:pPr indent="0" lvl="0" marL="0" rtl="0" algn="ctr">
              <a:spcBef>
                <a:spcPts val="0"/>
              </a:spcBef>
              <a:spcAft>
                <a:spcPts val="0"/>
              </a:spcAft>
              <a:buNone/>
            </a:pPr>
            <a:r>
              <a:rPr lang="fr" sz="3000"/>
              <a:t>des réseaux électriques</a:t>
            </a:r>
            <a:endParaRPr sz="3000"/>
          </a:p>
        </p:txBody>
      </p:sp>
      <p:sp>
        <p:nvSpPr>
          <p:cNvPr id="148" name="Google Shape;148;p19"/>
          <p:cNvSpPr txBox="1"/>
          <p:nvPr>
            <p:ph idx="1" type="subTitle"/>
          </p:nvPr>
        </p:nvSpPr>
        <p:spPr>
          <a:xfrm>
            <a:off x="198275" y="3001325"/>
            <a:ext cx="4137600" cy="1215900"/>
          </a:xfrm>
          <a:prstGeom prst="rect">
            <a:avLst/>
          </a:prstGeom>
        </p:spPr>
        <p:txBody>
          <a:bodyPr anchorCtr="0" anchor="t" bIns="34275" lIns="68575" spcFirstLastPara="1" rIns="68575" wrap="square" tIns="34275">
            <a:noAutofit/>
          </a:bodyPr>
          <a:lstStyle/>
          <a:p>
            <a:pPr indent="0" lvl="0" marL="0" rtl="0" algn="l">
              <a:lnSpc>
                <a:spcPct val="40000"/>
              </a:lnSpc>
              <a:spcBef>
                <a:spcPts val="1100"/>
              </a:spcBef>
              <a:spcAft>
                <a:spcPts val="0"/>
              </a:spcAft>
              <a:buNone/>
            </a:pPr>
            <a:r>
              <a:rPr b="1" lang="fr">
                <a:solidFill>
                  <a:srgbClr val="2E83C3"/>
                </a:solidFill>
                <a:latin typeface="Arial"/>
                <a:ea typeface="Arial"/>
                <a:cs typeface="Arial"/>
                <a:sym typeface="Arial"/>
              </a:rPr>
              <a:t>Élaboré par:</a:t>
            </a:r>
            <a:endParaRPr b="1">
              <a:solidFill>
                <a:srgbClr val="2E83C3"/>
              </a:solidFill>
              <a:latin typeface="Arial"/>
              <a:ea typeface="Arial"/>
              <a:cs typeface="Arial"/>
              <a:sym typeface="Arial"/>
            </a:endParaRPr>
          </a:p>
          <a:p>
            <a:pPr indent="0" lvl="0" marL="0" rtl="0" algn="l">
              <a:lnSpc>
                <a:spcPct val="40000"/>
              </a:lnSpc>
              <a:spcBef>
                <a:spcPts val="1100"/>
              </a:spcBef>
              <a:spcAft>
                <a:spcPts val="0"/>
              </a:spcAft>
              <a:buNone/>
            </a:pPr>
            <a:r>
              <a:rPr b="1" lang="fr" sz="1200">
                <a:solidFill>
                  <a:srgbClr val="212D32"/>
                </a:solidFill>
                <a:latin typeface="Arial"/>
                <a:ea typeface="Arial"/>
                <a:cs typeface="Arial"/>
                <a:sym typeface="Arial"/>
              </a:rPr>
              <a:t>Ahmed Adnen Chwayekh</a:t>
            </a:r>
            <a:endParaRPr b="1" sz="1200">
              <a:solidFill>
                <a:srgbClr val="212D32"/>
              </a:solidFill>
              <a:latin typeface="Arial"/>
              <a:ea typeface="Arial"/>
              <a:cs typeface="Arial"/>
              <a:sym typeface="Arial"/>
            </a:endParaRPr>
          </a:p>
          <a:p>
            <a:pPr indent="0" lvl="0" marL="0" rtl="0" algn="l">
              <a:lnSpc>
                <a:spcPct val="40000"/>
              </a:lnSpc>
              <a:spcBef>
                <a:spcPts val="1100"/>
              </a:spcBef>
              <a:spcAft>
                <a:spcPts val="0"/>
              </a:spcAft>
              <a:buNone/>
            </a:pPr>
            <a:r>
              <a:rPr b="1" lang="fr" sz="1200">
                <a:solidFill>
                  <a:srgbClr val="212D32"/>
                </a:solidFill>
                <a:latin typeface="Arial"/>
                <a:ea typeface="Arial"/>
                <a:cs typeface="Arial"/>
                <a:sym typeface="Arial"/>
              </a:rPr>
              <a:t>Salma Ben Salah</a:t>
            </a:r>
            <a:endParaRPr b="1" sz="1200">
              <a:solidFill>
                <a:srgbClr val="212D32"/>
              </a:solidFill>
              <a:latin typeface="Arial"/>
              <a:ea typeface="Arial"/>
              <a:cs typeface="Arial"/>
              <a:sym typeface="Arial"/>
            </a:endParaRPr>
          </a:p>
          <a:p>
            <a:pPr indent="0" lvl="0" marL="0" rtl="0" algn="l">
              <a:lnSpc>
                <a:spcPct val="40000"/>
              </a:lnSpc>
              <a:spcBef>
                <a:spcPts val="1100"/>
              </a:spcBef>
              <a:spcAft>
                <a:spcPts val="0"/>
              </a:spcAft>
              <a:buNone/>
            </a:pPr>
            <a:r>
              <a:rPr b="1" lang="fr" sz="1200">
                <a:solidFill>
                  <a:srgbClr val="212D32"/>
                </a:solidFill>
                <a:latin typeface="Arial"/>
                <a:ea typeface="Arial"/>
                <a:cs typeface="Arial"/>
                <a:sym typeface="Arial"/>
              </a:rPr>
              <a:t>Khaled Belaid</a:t>
            </a:r>
            <a:endParaRPr b="1" sz="1200">
              <a:solidFill>
                <a:srgbClr val="212D32"/>
              </a:solidFill>
              <a:latin typeface="Arial"/>
              <a:ea typeface="Arial"/>
              <a:cs typeface="Arial"/>
              <a:sym typeface="Arial"/>
            </a:endParaRPr>
          </a:p>
          <a:p>
            <a:pPr indent="0" lvl="0" marL="0" rtl="0" algn="l">
              <a:lnSpc>
                <a:spcPct val="40000"/>
              </a:lnSpc>
              <a:spcBef>
                <a:spcPts val="1100"/>
              </a:spcBef>
              <a:spcAft>
                <a:spcPts val="0"/>
              </a:spcAft>
              <a:buNone/>
            </a:pPr>
            <a:r>
              <a:rPr b="1" lang="fr" sz="1200">
                <a:solidFill>
                  <a:srgbClr val="212D32"/>
                </a:solidFill>
                <a:latin typeface="Arial"/>
                <a:ea typeface="Arial"/>
                <a:cs typeface="Arial"/>
                <a:sym typeface="Arial"/>
              </a:rPr>
              <a:t>Myriam kemala</a:t>
            </a:r>
            <a:endParaRPr b="1" sz="1200">
              <a:solidFill>
                <a:srgbClr val="212D32"/>
              </a:solidFill>
              <a:latin typeface="Arial"/>
              <a:ea typeface="Arial"/>
              <a:cs typeface="Arial"/>
              <a:sym typeface="Arial"/>
            </a:endParaRPr>
          </a:p>
          <a:p>
            <a:pPr indent="0" lvl="0" marL="0" rtl="0" algn="l">
              <a:lnSpc>
                <a:spcPct val="100000"/>
              </a:lnSpc>
              <a:spcBef>
                <a:spcPts val="1100"/>
              </a:spcBef>
              <a:spcAft>
                <a:spcPts val="0"/>
              </a:spcAft>
              <a:buNone/>
            </a:pPr>
            <a:r>
              <a:t/>
            </a:r>
            <a:endParaRPr b="1" sz="1200">
              <a:solidFill>
                <a:srgbClr val="212D32"/>
              </a:solidFill>
              <a:latin typeface="Arial"/>
              <a:ea typeface="Arial"/>
              <a:cs typeface="Arial"/>
              <a:sym typeface="Arial"/>
            </a:endParaRPr>
          </a:p>
          <a:p>
            <a:pPr indent="0" lvl="0" marL="0" rtl="0" algn="r">
              <a:spcBef>
                <a:spcPts val="800"/>
              </a:spcBef>
              <a:spcAft>
                <a:spcPts val="0"/>
              </a:spcAft>
              <a:buNone/>
            </a:pPr>
            <a:r>
              <a:t/>
            </a:r>
            <a:endParaRPr/>
          </a:p>
        </p:txBody>
      </p:sp>
      <p:pic>
        <p:nvPicPr>
          <p:cNvPr id="149" name="Google Shape;149;p19"/>
          <p:cNvPicPr preferRelativeResize="0"/>
          <p:nvPr/>
        </p:nvPicPr>
        <p:blipFill>
          <a:blip r:embed="rId3">
            <a:alphaModFix/>
          </a:blip>
          <a:stretch>
            <a:fillRect/>
          </a:stretch>
        </p:blipFill>
        <p:spPr>
          <a:xfrm>
            <a:off x="3059638" y="1374300"/>
            <a:ext cx="2301725" cy="935450"/>
          </a:xfrm>
          <a:prstGeom prst="rect">
            <a:avLst/>
          </a:prstGeom>
          <a:noFill/>
          <a:ln>
            <a:noFill/>
          </a:ln>
        </p:spPr>
      </p:pic>
      <p:sp>
        <p:nvSpPr>
          <p:cNvPr id="150" name="Google Shape;150;p19"/>
          <p:cNvSpPr txBox="1"/>
          <p:nvPr/>
        </p:nvSpPr>
        <p:spPr>
          <a:xfrm>
            <a:off x="0" y="4557825"/>
            <a:ext cx="84210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100"/>
              </a:spcBef>
              <a:spcAft>
                <a:spcPts val="0"/>
              </a:spcAft>
              <a:buClr>
                <a:schemeClr val="dk1"/>
              </a:buClr>
              <a:buSzPts val="1100"/>
              <a:buFont typeface="Arial"/>
              <a:buNone/>
            </a:pPr>
            <a:r>
              <a:rPr b="1" lang="fr" sz="1200">
                <a:solidFill>
                  <a:srgbClr val="212D32"/>
                </a:solidFill>
                <a:latin typeface="Trebuchet MS"/>
                <a:ea typeface="Trebuchet MS"/>
                <a:cs typeface="Trebuchet MS"/>
                <a:sym typeface="Trebuchet MS"/>
              </a:rPr>
              <a:t>Année Universitaire 2020-2021</a:t>
            </a:r>
            <a:endParaRPr b="1" sz="1200">
              <a:solidFill>
                <a:srgbClr val="212D32"/>
              </a:solidFill>
              <a:latin typeface="Trebuchet MS"/>
              <a:ea typeface="Trebuchet MS"/>
              <a:cs typeface="Trebuchet MS"/>
              <a:sym typeface="Trebuchet MS"/>
            </a:endParaRPr>
          </a:p>
          <a:p>
            <a:pPr indent="0" lvl="0" marL="0" rtl="0" algn="l">
              <a:spcBef>
                <a:spcPts val="0"/>
              </a:spcBef>
              <a:spcAft>
                <a:spcPts val="0"/>
              </a:spcAft>
              <a:buNone/>
            </a:pPr>
            <a:r>
              <a:t/>
            </a:r>
            <a:endParaRPr sz="12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idx="1" type="body"/>
          </p:nvPr>
        </p:nvSpPr>
        <p:spPr>
          <a:xfrm>
            <a:off x="311700" y="431550"/>
            <a:ext cx="8520600" cy="4137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fr" sz="2100">
                <a:solidFill>
                  <a:srgbClr val="741B47"/>
                </a:solidFill>
                <a:latin typeface="Caveat"/>
                <a:ea typeface="Caveat"/>
                <a:cs typeface="Caveat"/>
                <a:sym typeface="Caveat"/>
              </a:rPr>
              <a:t>ntplib:</a:t>
            </a:r>
            <a:endParaRPr sz="1200">
              <a:solidFill>
                <a:srgbClr val="464646"/>
              </a:solidFill>
              <a:highlight>
                <a:srgbClr val="FFFFFF"/>
              </a:highlight>
            </a:endParaRPr>
          </a:p>
          <a:p>
            <a:pPr indent="0" lvl="0" marL="0" rtl="0" algn="l">
              <a:spcBef>
                <a:spcPts val="800"/>
              </a:spcBef>
              <a:spcAft>
                <a:spcPts val="0"/>
              </a:spcAft>
              <a:buClr>
                <a:schemeClr val="dk1"/>
              </a:buClr>
              <a:buSzPts val="1100"/>
              <a:buFont typeface="Arial"/>
              <a:buNone/>
            </a:pPr>
            <a:r>
              <a:rPr lang="fr">
                <a:solidFill>
                  <a:srgbClr val="464646"/>
                </a:solidFill>
                <a:highlight>
                  <a:srgbClr val="FFFFFF"/>
                </a:highlight>
                <a:latin typeface="Arial"/>
                <a:ea typeface="Arial"/>
                <a:cs typeface="Arial"/>
                <a:sym typeface="Arial"/>
              </a:rPr>
              <a:t>Ce module offre une interface simple pour interroger les serveurs NTP de Python.</a:t>
            </a:r>
            <a:endParaRPr>
              <a:solidFill>
                <a:srgbClr val="464646"/>
              </a:solidFill>
              <a:highlight>
                <a:srgbClr val="FFFFFF"/>
              </a:highlight>
              <a:latin typeface="Arial"/>
              <a:ea typeface="Arial"/>
              <a:cs typeface="Arial"/>
              <a:sym typeface="Arial"/>
            </a:endParaRPr>
          </a:p>
          <a:p>
            <a:pPr indent="0" lvl="0" marL="0" rtl="0" algn="l">
              <a:spcBef>
                <a:spcPts val="1100"/>
              </a:spcBef>
              <a:spcAft>
                <a:spcPts val="0"/>
              </a:spcAft>
              <a:buNone/>
            </a:pPr>
            <a:r>
              <a:rPr lang="fr">
                <a:solidFill>
                  <a:srgbClr val="464646"/>
                </a:solidFill>
                <a:highlight>
                  <a:srgbClr val="FFFFFF"/>
                </a:highlight>
                <a:latin typeface="Arial"/>
                <a:ea typeface="Arial"/>
                <a:cs typeface="Arial"/>
                <a:sym typeface="Arial"/>
              </a:rPr>
              <a:t>Il fournit également des fonctions utilitaires pour traduire les valeurs des champs NTP en texte (mode, indicateur de saut...). Comme c’est python pur, et ne dépend que des modules de base, il devrait fonctionner sur n’importe quelle plate-forme avec une implémentation Python.</a:t>
            </a:r>
            <a:endParaRPr>
              <a:solidFill>
                <a:srgbClr val="464646"/>
              </a:solidFill>
              <a:highlight>
                <a:srgbClr val="FFFFFF"/>
              </a:highlight>
              <a:latin typeface="Arial"/>
              <a:ea typeface="Arial"/>
              <a:cs typeface="Arial"/>
              <a:sym typeface="Arial"/>
            </a:endParaRPr>
          </a:p>
          <a:p>
            <a:pPr indent="0" lvl="0" marL="0" rtl="0" algn="l">
              <a:spcBef>
                <a:spcPts val="1100"/>
              </a:spcBef>
              <a:spcAft>
                <a:spcPts val="0"/>
              </a:spcAft>
              <a:buClr>
                <a:schemeClr val="dk1"/>
              </a:buClr>
              <a:buSzPts val="1100"/>
              <a:buFont typeface="Arial"/>
              <a:buNone/>
            </a:pPr>
            <a:r>
              <a:t/>
            </a:r>
            <a:endParaRPr sz="1200">
              <a:solidFill>
                <a:srgbClr val="464646"/>
              </a:solidFill>
              <a:highlight>
                <a:srgbClr val="FFFFFF"/>
              </a:highlight>
            </a:endParaRPr>
          </a:p>
        </p:txBody>
      </p:sp>
      <p:pic>
        <p:nvPicPr>
          <p:cNvPr id="208" name="Google Shape;208;p28"/>
          <p:cNvPicPr preferRelativeResize="0"/>
          <p:nvPr/>
        </p:nvPicPr>
        <p:blipFill>
          <a:blip r:embed="rId3">
            <a:alphaModFix/>
          </a:blip>
          <a:stretch>
            <a:fillRect/>
          </a:stretch>
        </p:blipFill>
        <p:spPr>
          <a:xfrm>
            <a:off x="1639475" y="2304275"/>
            <a:ext cx="5734050" cy="170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idx="1" type="body"/>
          </p:nvPr>
        </p:nvSpPr>
        <p:spPr>
          <a:xfrm>
            <a:off x="162975" y="134125"/>
            <a:ext cx="8520600" cy="4294800"/>
          </a:xfrm>
          <a:prstGeom prst="rect">
            <a:avLst/>
          </a:prstGeom>
        </p:spPr>
        <p:txBody>
          <a:bodyPr anchorCtr="0" anchor="t" bIns="34275" lIns="68575" spcFirstLastPara="1" rIns="68575" wrap="square" tIns="34275">
            <a:noAutofit/>
          </a:bodyPr>
          <a:lstStyle/>
          <a:p>
            <a:pPr indent="0" lvl="0" marL="0" rtl="0" algn="l">
              <a:spcBef>
                <a:spcPts val="1100"/>
              </a:spcBef>
              <a:spcAft>
                <a:spcPts val="0"/>
              </a:spcAft>
              <a:buNone/>
            </a:pPr>
            <a:r>
              <a:rPr b="1" lang="fr" sz="2100">
                <a:solidFill>
                  <a:srgbClr val="741B47"/>
                </a:solidFill>
                <a:latin typeface="Caveat"/>
                <a:ea typeface="Caveat"/>
                <a:cs typeface="Caveat"/>
                <a:sym typeface="Caveat"/>
              </a:rPr>
              <a:t>Requests :</a:t>
            </a:r>
            <a:endParaRPr b="1" sz="2100">
              <a:solidFill>
                <a:srgbClr val="741B47"/>
              </a:solidFill>
              <a:latin typeface="Caveat"/>
              <a:ea typeface="Caveat"/>
              <a:cs typeface="Caveat"/>
              <a:sym typeface="Caveat"/>
            </a:endParaRPr>
          </a:p>
          <a:p>
            <a:pPr indent="0" lvl="0" marL="0" rtl="0" algn="l">
              <a:lnSpc>
                <a:spcPct val="140000"/>
              </a:lnSpc>
              <a:spcBef>
                <a:spcPts val="1300"/>
              </a:spcBef>
              <a:spcAft>
                <a:spcPts val="0"/>
              </a:spcAft>
              <a:buNone/>
            </a:pPr>
            <a:r>
              <a:rPr lang="fr">
                <a:solidFill>
                  <a:srgbClr val="3E4349"/>
                </a:solidFill>
                <a:highlight>
                  <a:srgbClr val="FFFFFF"/>
                </a:highlight>
                <a:latin typeface="Arial"/>
                <a:ea typeface="Arial"/>
                <a:cs typeface="Arial"/>
                <a:sym typeface="Arial"/>
              </a:rPr>
              <a:t>Requests est une librairie HTTP </a:t>
            </a:r>
            <a:r>
              <a:rPr i="1" lang="fr">
                <a:solidFill>
                  <a:srgbClr val="3E4349"/>
                </a:solidFill>
                <a:highlight>
                  <a:srgbClr val="FFFFFF"/>
                </a:highlight>
                <a:latin typeface="Arial"/>
                <a:ea typeface="Arial"/>
                <a:cs typeface="Arial"/>
                <a:sym typeface="Arial"/>
              </a:rPr>
              <a:t>sous licence ISC</a:t>
            </a:r>
            <a:r>
              <a:rPr lang="fr">
                <a:solidFill>
                  <a:srgbClr val="3E4349"/>
                </a:solidFill>
                <a:highlight>
                  <a:srgbClr val="FFFFFF"/>
                </a:highlight>
                <a:latin typeface="Arial"/>
                <a:ea typeface="Arial"/>
                <a:cs typeface="Arial"/>
                <a:sym typeface="Arial"/>
              </a:rPr>
              <a:t>, écrite en Python,</a:t>
            </a:r>
            <a:endParaRPr b="1">
              <a:solidFill>
                <a:srgbClr val="741B47"/>
              </a:solidFill>
              <a:latin typeface="Arial"/>
              <a:ea typeface="Arial"/>
              <a:cs typeface="Arial"/>
              <a:sym typeface="Arial"/>
            </a:endParaRPr>
          </a:p>
          <a:p>
            <a:pPr indent="0" lvl="0" marL="0" rtl="0" algn="l">
              <a:spcBef>
                <a:spcPts val="1300"/>
              </a:spcBef>
              <a:spcAft>
                <a:spcPts val="0"/>
              </a:spcAft>
              <a:buNone/>
            </a:pPr>
            <a:r>
              <a:rPr lang="fr">
                <a:solidFill>
                  <a:srgbClr val="3E4349"/>
                </a:solidFill>
                <a:highlight>
                  <a:srgbClr val="FFFFFF"/>
                </a:highlight>
                <a:latin typeface="Arial"/>
                <a:ea typeface="Arial"/>
                <a:cs typeface="Arial"/>
                <a:sym typeface="Arial"/>
              </a:rPr>
              <a:t>Requests reprend tout les travaux autour de Python HTTP/1.1 - et rend l’intégration avec </a:t>
            </a:r>
            <a:endParaRPr>
              <a:solidFill>
                <a:srgbClr val="3E4349"/>
              </a:solidFill>
              <a:highlight>
                <a:srgbClr val="FFFFFF"/>
              </a:highlight>
              <a:latin typeface="Arial"/>
              <a:ea typeface="Arial"/>
              <a:cs typeface="Arial"/>
              <a:sym typeface="Arial"/>
            </a:endParaRPr>
          </a:p>
          <a:p>
            <a:pPr indent="0" lvl="0" marL="0" rtl="0" algn="l">
              <a:spcBef>
                <a:spcPts val="1100"/>
              </a:spcBef>
              <a:spcAft>
                <a:spcPts val="0"/>
              </a:spcAft>
              <a:buNone/>
            </a:pPr>
            <a:r>
              <a:rPr lang="fr">
                <a:solidFill>
                  <a:srgbClr val="3E4349"/>
                </a:solidFill>
                <a:highlight>
                  <a:srgbClr val="FFFFFF"/>
                </a:highlight>
                <a:latin typeface="Arial"/>
                <a:ea typeface="Arial"/>
                <a:cs typeface="Arial"/>
                <a:sym typeface="Arial"/>
              </a:rPr>
              <a:t>des webservices très facile. Pas besoin d’ajouter des querystrings à vos URLs manuellement,</a:t>
            </a:r>
            <a:endParaRPr>
              <a:solidFill>
                <a:srgbClr val="3E4349"/>
              </a:solidFill>
              <a:highlight>
                <a:srgbClr val="FFFFFF"/>
              </a:highlight>
              <a:latin typeface="Arial"/>
              <a:ea typeface="Arial"/>
              <a:cs typeface="Arial"/>
              <a:sym typeface="Arial"/>
            </a:endParaRPr>
          </a:p>
          <a:p>
            <a:pPr indent="0" lvl="0" marL="0" rtl="0" algn="l">
              <a:spcBef>
                <a:spcPts val="1100"/>
              </a:spcBef>
              <a:spcAft>
                <a:spcPts val="0"/>
              </a:spcAft>
              <a:buNone/>
            </a:pPr>
            <a:r>
              <a:rPr lang="fr">
                <a:solidFill>
                  <a:srgbClr val="3E4349"/>
                </a:solidFill>
                <a:highlight>
                  <a:srgbClr val="FFFFFF"/>
                </a:highlight>
                <a:latin typeface="Arial"/>
                <a:ea typeface="Arial"/>
                <a:cs typeface="Arial"/>
                <a:sym typeface="Arial"/>
              </a:rPr>
              <a:t> ou d’encoder vous-même vos datas pour les POST. Les Keep-alive et le groupement</a:t>
            </a:r>
            <a:endParaRPr>
              <a:solidFill>
                <a:srgbClr val="3E4349"/>
              </a:solidFill>
              <a:highlight>
                <a:srgbClr val="FFFFFF"/>
              </a:highlight>
              <a:latin typeface="Arial"/>
              <a:ea typeface="Arial"/>
              <a:cs typeface="Arial"/>
              <a:sym typeface="Arial"/>
            </a:endParaRPr>
          </a:p>
          <a:p>
            <a:pPr indent="0" lvl="0" marL="0" rtl="0" algn="l">
              <a:spcBef>
                <a:spcPts val="1100"/>
              </a:spcBef>
              <a:spcAft>
                <a:spcPts val="0"/>
              </a:spcAft>
              <a:buNone/>
            </a:pPr>
            <a:r>
              <a:rPr lang="fr">
                <a:solidFill>
                  <a:srgbClr val="3E4349"/>
                </a:solidFill>
                <a:highlight>
                  <a:srgbClr val="FFFFFF"/>
                </a:highlight>
                <a:latin typeface="Arial"/>
                <a:ea typeface="Arial"/>
                <a:cs typeface="Arial"/>
                <a:sym typeface="Arial"/>
              </a:rPr>
              <a:t> des connexions HTTP sont 100% automatisés, grâce à </a:t>
            </a:r>
            <a:r>
              <a:rPr lang="fr">
                <a:solidFill>
                  <a:srgbClr val="004B6B"/>
                </a:solidFill>
                <a:highlight>
                  <a:srgbClr val="FFFFFF"/>
                </a:highlight>
                <a:uFill>
                  <a:noFill/>
                </a:uFill>
                <a:latin typeface="Arial"/>
                <a:ea typeface="Arial"/>
                <a:cs typeface="Arial"/>
                <a:sym typeface="Arial"/>
                <a:hlinkClick r:id="rId3">
                  <a:extLst>
                    <a:ext uri="{A12FA001-AC4F-418D-AE19-62706E023703}">
                      <ahyp:hlinkClr val="tx"/>
                    </a:ext>
                  </a:extLst>
                </a:hlinkClick>
              </a:rPr>
              <a:t>urllib3</a:t>
            </a:r>
            <a:r>
              <a:rPr lang="fr">
                <a:solidFill>
                  <a:srgbClr val="3E4349"/>
                </a:solidFill>
                <a:highlight>
                  <a:srgbClr val="FFFFFF"/>
                </a:highlight>
                <a:latin typeface="Arial"/>
                <a:ea typeface="Arial"/>
                <a:cs typeface="Arial"/>
                <a:sym typeface="Arial"/>
              </a:rPr>
              <a:t>,</a:t>
            </a:r>
            <a:endParaRPr>
              <a:solidFill>
                <a:srgbClr val="3E4349"/>
              </a:solidFill>
              <a:highlight>
                <a:srgbClr val="FFFFFF"/>
              </a:highlight>
              <a:latin typeface="Arial"/>
              <a:ea typeface="Arial"/>
              <a:cs typeface="Arial"/>
              <a:sym typeface="Arial"/>
            </a:endParaRPr>
          </a:p>
          <a:p>
            <a:pPr indent="0" lvl="0" marL="0" rtl="0" algn="l">
              <a:spcBef>
                <a:spcPts val="1100"/>
              </a:spcBef>
              <a:spcAft>
                <a:spcPts val="0"/>
              </a:spcAft>
              <a:buClr>
                <a:schemeClr val="dk1"/>
              </a:buClr>
              <a:buSzPts val="1100"/>
              <a:buFont typeface="Arial"/>
              <a:buNone/>
            </a:pPr>
            <a:r>
              <a:rPr lang="fr">
                <a:solidFill>
                  <a:srgbClr val="3E4349"/>
                </a:solidFill>
                <a:highlight>
                  <a:srgbClr val="FFFFFF"/>
                </a:highlight>
                <a:latin typeface="Arial"/>
                <a:ea typeface="Arial"/>
                <a:cs typeface="Arial"/>
                <a:sym typeface="Arial"/>
              </a:rPr>
              <a:t> qui est directement intégré à Requests.</a:t>
            </a:r>
            <a:endParaRPr>
              <a:latin typeface="Arial"/>
              <a:ea typeface="Arial"/>
              <a:cs typeface="Arial"/>
              <a:sym typeface="Arial"/>
            </a:endParaRPr>
          </a:p>
        </p:txBody>
      </p:sp>
      <p:pic>
        <p:nvPicPr>
          <p:cNvPr id="214" name="Google Shape;214;p29"/>
          <p:cNvPicPr preferRelativeResize="0"/>
          <p:nvPr/>
        </p:nvPicPr>
        <p:blipFill>
          <a:blip r:embed="rId4">
            <a:alphaModFix/>
          </a:blip>
          <a:stretch>
            <a:fillRect/>
          </a:stretch>
        </p:blipFill>
        <p:spPr>
          <a:xfrm>
            <a:off x="2367325" y="2872850"/>
            <a:ext cx="3971925" cy="211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idx="1" type="body"/>
          </p:nvPr>
        </p:nvSpPr>
        <p:spPr>
          <a:xfrm>
            <a:off x="311700" y="239100"/>
            <a:ext cx="8520600" cy="43299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None/>
            </a:pPr>
            <a:r>
              <a:rPr b="1" lang="fr" sz="1950">
                <a:solidFill>
                  <a:srgbClr val="0B5394"/>
                </a:solidFill>
                <a:highlight>
                  <a:srgbClr val="FFFFFF"/>
                </a:highlight>
              </a:rPr>
              <a:t>L'accès aux données: </a:t>
            </a:r>
            <a:endParaRPr b="1" sz="1950">
              <a:solidFill>
                <a:srgbClr val="0B5394"/>
              </a:solidFill>
              <a:highlight>
                <a:srgbClr val="FFFFFF"/>
              </a:highlight>
            </a:endParaRPr>
          </a:p>
          <a:p>
            <a:pPr indent="0" lvl="0" marL="0" rtl="0" algn="l">
              <a:spcBef>
                <a:spcPts val="500"/>
              </a:spcBef>
              <a:spcAft>
                <a:spcPts val="0"/>
              </a:spcAft>
              <a:buNone/>
            </a:pPr>
            <a:r>
              <a:t/>
            </a:r>
            <a:endParaRPr b="1" sz="1950">
              <a:solidFill>
                <a:srgbClr val="741B47"/>
              </a:solidFill>
              <a:highlight>
                <a:srgbClr val="FFFFFF"/>
              </a:highlight>
            </a:endParaRPr>
          </a:p>
          <a:p>
            <a:pPr indent="0" lvl="0" marL="0" rtl="0" algn="l">
              <a:spcBef>
                <a:spcPts val="500"/>
              </a:spcBef>
              <a:spcAft>
                <a:spcPts val="0"/>
              </a:spcAft>
              <a:buNone/>
            </a:pPr>
            <a:r>
              <a:rPr b="1" lang="fr" sz="1950">
                <a:solidFill>
                  <a:srgbClr val="741B47"/>
                </a:solidFill>
                <a:highlight>
                  <a:srgbClr val="FFFFFF"/>
                </a:highlight>
              </a:rPr>
              <a:t>OpenWeatherMap:</a:t>
            </a:r>
            <a:endParaRPr sz="1300">
              <a:solidFill>
                <a:schemeClr val="dk1"/>
              </a:solidFill>
              <a:highlight>
                <a:srgbClr val="FFFFFF"/>
              </a:highlight>
            </a:endParaRPr>
          </a:p>
          <a:p>
            <a:pPr indent="0" lvl="0" marL="0" rtl="0" algn="l">
              <a:spcBef>
                <a:spcPts val="500"/>
              </a:spcBef>
              <a:spcAft>
                <a:spcPts val="0"/>
              </a:spcAft>
              <a:buClr>
                <a:schemeClr val="dk1"/>
              </a:buClr>
              <a:buSzPts val="1100"/>
              <a:buFont typeface="Arial"/>
              <a:buNone/>
            </a:pPr>
            <a:r>
              <a:rPr lang="fr" sz="1300">
                <a:solidFill>
                  <a:schemeClr val="dk1"/>
                </a:solidFill>
                <a:highlight>
                  <a:srgbClr val="FFFFFF"/>
                </a:highlight>
              </a:rPr>
              <a:t>OpenWeatherMap est un service en ligne, propriété d'OpenWeather Ltd, qui fournit des données météorologiques mondiales, y compris des données météorologiques actuelles, des prévisions, des prévisions immédiates et des données historiques (à partir de 1979), en utilisant des services de diffusion météorologique et des données brutes provenant de stations météorologiques d'aéroport, de stations radar et d'autres stations météorologiques.</a:t>
            </a:r>
            <a:endParaRPr sz="1300">
              <a:solidFill>
                <a:schemeClr val="dk1"/>
              </a:solidFill>
              <a:highlight>
                <a:srgbClr val="FFFFFF"/>
              </a:highlight>
            </a:endParaRPr>
          </a:p>
          <a:p>
            <a:pPr indent="0" lvl="0" marL="0" rtl="0" algn="l">
              <a:spcBef>
                <a:spcPts val="500"/>
              </a:spcBef>
              <a:spcAft>
                <a:spcPts val="0"/>
              </a:spcAft>
              <a:buClr>
                <a:schemeClr val="dk1"/>
              </a:buClr>
              <a:buSzPts val="1100"/>
              <a:buFont typeface="Arial"/>
              <a:buNone/>
            </a:pPr>
            <a:r>
              <a:rPr lang="fr" sz="1300">
                <a:solidFill>
                  <a:schemeClr val="dk1"/>
                </a:solidFill>
                <a:highlight>
                  <a:srgbClr val="FFFFFF"/>
                </a:highlight>
              </a:rPr>
              <a:t>La société compte plus de 2 millions de clients, allant des développeurs indépendants aux sociétés Fortune 500.</a:t>
            </a:r>
            <a:endParaRPr sz="1300">
              <a:solidFill>
                <a:schemeClr val="dk1"/>
              </a:solidFill>
              <a:highlight>
                <a:srgbClr val="FFFFFF"/>
              </a:highlight>
            </a:endParaRPr>
          </a:p>
          <a:p>
            <a:pPr indent="0" lvl="0" marL="0" rtl="0" algn="l">
              <a:spcBef>
                <a:spcPts val="500"/>
              </a:spcBef>
              <a:spcAft>
                <a:spcPts val="500"/>
              </a:spcAft>
              <a:buClr>
                <a:schemeClr val="dk1"/>
              </a:buClr>
              <a:buSzPts val="1100"/>
              <a:buFont typeface="Arial"/>
              <a:buNone/>
            </a:pPr>
            <a:r>
              <a:t/>
            </a:r>
            <a:endParaRPr sz="1300">
              <a:solidFill>
                <a:schemeClr val="dk1"/>
              </a:solidFill>
              <a:highlight>
                <a:srgbClr val="FFFFFF"/>
              </a:highlight>
            </a:endParaRPr>
          </a:p>
        </p:txBody>
      </p:sp>
      <p:pic>
        <p:nvPicPr>
          <p:cNvPr id="220" name="Google Shape;220;p30"/>
          <p:cNvPicPr preferRelativeResize="0"/>
          <p:nvPr/>
        </p:nvPicPr>
        <p:blipFill>
          <a:blip r:embed="rId3">
            <a:alphaModFix/>
          </a:blip>
          <a:stretch>
            <a:fillRect/>
          </a:stretch>
        </p:blipFill>
        <p:spPr>
          <a:xfrm>
            <a:off x="2900300" y="2893150"/>
            <a:ext cx="2333625" cy="1933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idx="1" type="body"/>
          </p:nvPr>
        </p:nvSpPr>
        <p:spPr>
          <a:xfrm>
            <a:off x="250475" y="291575"/>
            <a:ext cx="8520600" cy="42774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None/>
            </a:pPr>
            <a:r>
              <a:rPr b="1" lang="fr" sz="1950">
                <a:solidFill>
                  <a:srgbClr val="741B47"/>
                </a:solidFill>
                <a:highlight>
                  <a:srgbClr val="FFFFFF"/>
                </a:highlight>
              </a:rPr>
              <a:t>Victron Energy:</a:t>
            </a:r>
            <a:endParaRPr sz="1300">
              <a:solidFill>
                <a:schemeClr val="dk1"/>
              </a:solidFill>
              <a:highlight>
                <a:srgbClr val="FFFFFF"/>
              </a:highlight>
            </a:endParaRPr>
          </a:p>
          <a:p>
            <a:pPr indent="0" lvl="0" marL="0" rtl="0" algn="l">
              <a:spcBef>
                <a:spcPts val="500"/>
              </a:spcBef>
              <a:spcAft>
                <a:spcPts val="0"/>
              </a:spcAft>
              <a:buNone/>
            </a:pPr>
            <a:r>
              <a:rPr lang="fr" sz="1300">
                <a:solidFill>
                  <a:schemeClr val="dk1"/>
                </a:solidFill>
                <a:highlight>
                  <a:srgbClr val="FFFFFF"/>
                </a:highlight>
              </a:rPr>
              <a:t>Energy Solutions est distributeur pour Victron Energy depuis 2000 et depuis 2006, </a:t>
            </a:r>
            <a:endParaRPr sz="1300">
              <a:solidFill>
                <a:schemeClr val="dk1"/>
              </a:solidFill>
              <a:highlight>
                <a:srgbClr val="FFFFFF"/>
              </a:highlight>
            </a:endParaRPr>
          </a:p>
          <a:p>
            <a:pPr indent="0" lvl="0" marL="0" rtl="0" algn="l">
              <a:spcBef>
                <a:spcPts val="500"/>
              </a:spcBef>
              <a:spcAft>
                <a:spcPts val="0"/>
              </a:spcAft>
              <a:buClr>
                <a:schemeClr val="dk1"/>
              </a:buClr>
              <a:buSzPts val="1100"/>
              <a:buFont typeface="Arial"/>
              <a:buNone/>
            </a:pPr>
            <a:r>
              <a:rPr lang="fr" sz="1300">
                <a:solidFill>
                  <a:schemeClr val="dk1"/>
                </a:solidFill>
                <a:highlight>
                  <a:srgbClr val="FFFFFF"/>
                </a:highlight>
              </a:rPr>
              <a:t>nous sommes le plus grand distributeur de leurs produits au Royaume-Uni.</a:t>
            </a:r>
            <a:endParaRPr sz="1300">
              <a:solidFill>
                <a:schemeClr val="dk1"/>
              </a:solidFill>
              <a:highlight>
                <a:srgbClr val="FFFFFF"/>
              </a:highlight>
            </a:endParaRPr>
          </a:p>
          <a:p>
            <a:pPr indent="0" lvl="0" marL="0" rtl="0" algn="l">
              <a:spcBef>
                <a:spcPts val="500"/>
              </a:spcBef>
              <a:spcAft>
                <a:spcPts val="0"/>
              </a:spcAft>
              <a:buNone/>
            </a:pPr>
            <a:r>
              <a:rPr lang="fr" sz="1300">
                <a:solidFill>
                  <a:schemeClr val="dk1"/>
                </a:solidFill>
                <a:highlight>
                  <a:srgbClr val="FFFFFF"/>
                </a:highlight>
              </a:rPr>
              <a:t>La gamme de produits Victron comprend des onduleurs à ondes sinusoïdales, </a:t>
            </a:r>
            <a:endParaRPr sz="1300">
              <a:solidFill>
                <a:schemeClr val="dk1"/>
              </a:solidFill>
              <a:highlight>
                <a:srgbClr val="FFFFFF"/>
              </a:highlight>
            </a:endParaRPr>
          </a:p>
          <a:p>
            <a:pPr indent="0" lvl="0" marL="0" rtl="0" algn="l">
              <a:spcBef>
                <a:spcPts val="500"/>
              </a:spcBef>
              <a:spcAft>
                <a:spcPts val="0"/>
              </a:spcAft>
              <a:buNone/>
            </a:pPr>
            <a:r>
              <a:rPr lang="fr" sz="1300">
                <a:solidFill>
                  <a:schemeClr val="dk1"/>
                </a:solidFill>
                <a:highlight>
                  <a:srgbClr val="FFFFFF"/>
                </a:highlight>
              </a:rPr>
              <a:t>des onduleurs/chargeurs à ondes sinusoïdales, des chargeurs de batterie, </a:t>
            </a:r>
            <a:endParaRPr sz="1300">
              <a:solidFill>
                <a:schemeClr val="dk1"/>
              </a:solidFill>
              <a:highlight>
                <a:srgbClr val="FFFFFF"/>
              </a:highlight>
            </a:endParaRPr>
          </a:p>
          <a:p>
            <a:pPr indent="0" lvl="0" marL="0" rtl="0" algn="l">
              <a:spcBef>
                <a:spcPts val="500"/>
              </a:spcBef>
              <a:spcAft>
                <a:spcPts val="0"/>
              </a:spcAft>
              <a:buNone/>
            </a:pPr>
            <a:r>
              <a:rPr lang="fr" sz="1300">
                <a:solidFill>
                  <a:schemeClr val="dk1"/>
                </a:solidFill>
                <a:highlight>
                  <a:srgbClr val="FFFFFF"/>
                </a:highlight>
              </a:rPr>
              <a:t>des convertisseurs DC/DC, des interrupteurs de transfert, </a:t>
            </a:r>
            <a:endParaRPr sz="1300">
              <a:solidFill>
                <a:schemeClr val="dk1"/>
              </a:solidFill>
              <a:highlight>
                <a:srgbClr val="FFFFFF"/>
              </a:highlight>
            </a:endParaRPr>
          </a:p>
          <a:p>
            <a:pPr indent="0" lvl="0" marL="0" rtl="0" algn="l">
              <a:spcBef>
                <a:spcPts val="500"/>
              </a:spcBef>
              <a:spcAft>
                <a:spcPts val="0"/>
              </a:spcAft>
              <a:buNone/>
            </a:pPr>
            <a:r>
              <a:rPr lang="fr" sz="1300">
                <a:solidFill>
                  <a:schemeClr val="dk1"/>
                </a:solidFill>
                <a:highlight>
                  <a:srgbClr val="FFFFFF"/>
                </a:highlight>
              </a:rPr>
              <a:t>des moniteurs de batterie et plus encore. Dans le monde entier, Victron Energy a une solide</a:t>
            </a:r>
            <a:endParaRPr sz="1300">
              <a:solidFill>
                <a:schemeClr val="dk1"/>
              </a:solidFill>
              <a:highlight>
                <a:srgbClr val="FFFFFF"/>
              </a:highlight>
            </a:endParaRPr>
          </a:p>
          <a:p>
            <a:pPr indent="0" lvl="0" marL="0" rtl="0" algn="l">
              <a:spcBef>
                <a:spcPts val="500"/>
              </a:spcBef>
              <a:spcAft>
                <a:spcPts val="0"/>
              </a:spcAft>
              <a:buNone/>
            </a:pPr>
            <a:r>
              <a:rPr lang="fr" sz="1300">
                <a:solidFill>
                  <a:schemeClr val="dk1"/>
                </a:solidFill>
                <a:highlight>
                  <a:srgbClr val="FFFFFF"/>
                </a:highlight>
              </a:rPr>
              <a:t> réputation inégalée en matière d’innovation technique, de fiabilité et de qualité de construction</a:t>
            </a:r>
            <a:endParaRPr sz="1300">
              <a:solidFill>
                <a:schemeClr val="dk1"/>
              </a:solidFill>
              <a:highlight>
                <a:srgbClr val="FFFFFF"/>
              </a:highlight>
            </a:endParaRPr>
          </a:p>
          <a:p>
            <a:pPr indent="0" lvl="0" marL="0" rtl="0" algn="l">
              <a:spcBef>
                <a:spcPts val="500"/>
              </a:spcBef>
              <a:spcAft>
                <a:spcPts val="0"/>
              </a:spcAft>
              <a:buNone/>
            </a:pPr>
            <a:r>
              <a:rPr lang="fr" sz="1300">
                <a:solidFill>
                  <a:schemeClr val="dk1"/>
                </a:solidFill>
                <a:highlight>
                  <a:srgbClr val="FFFFFF"/>
                </a:highlight>
              </a:rPr>
              <a:t> et, chez Energy Solutions, elle joue un rôle central dans bon nombre de nos systèmes</a:t>
            </a:r>
            <a:endParaRPr sz="1300">
              <a:solidFill>
                <a:schemeClr val="dk1"/>
              </a:solidFill>
              <a:highlight>
                <a:srgbClr val="FFFFFF"/>
              </a:highlight>
            </a:endParaRPr>
          </a:p>
          <a:p>
            <a:pPr indent="0" lvl="0" marL="0" rtl="0" algn="l">
              <a:spcBef>
                <a:spcPts val="500"/>
              </a:spcBef>
              <a:spcAft>
                <a:spcPts val="0"/>
              </a:spcAft>
              <a:buNone/>
            </a:pPr>
            <a:r>
              <a:rPr lang="fr" sz="1300">
                <a:solidFill>
                  <a:schemeClr val="dk1"/>
                </a:solidFill>
                <a:highlight>
                  <a:srgbClr val="FFFFFF"/>
                </a:highlight>
              </a:rPr>
              <a:t> sur tous les marchés.</a:t>
            </a:r>
            <a:endParaRPr sz="1300">
              <a:solidFill>
                <a:schemeClr val="dk1"/>
              </a:solidFill>
              <a:highlight>
                <a:srgbClr val="FFFFFF"/>
              </a:highlight>
            </a:endParaRPr>
          </a:p>
          <a:p>
            <a:pPr indent="0" lvl="0" marL="0" rtl="0" algn="l">
              <a:spcBef>
                <a:spcPts val="500"/>
              </a:spcBef>
              <a:spcAft>
                <a:spcPts val="500"/>
              </a:spcAft>
              <a:buClr>
                <a:schemeClr val="dk1"/>
              </a:buClr>
              <a:buSzPts val="1100"/>
              <a:buFont typeface="Arial"/>
              <a:buNone/>
            </a:pPr>
            <a:r>
              <a:t/>
            </a:r>
            <a:endParaRPr sz="1300">
              <a:solidFill>
                <a:schemeClr val="dk1"/>
              </a:solidFill>
              <a:highlight>
                <a:srgbClr val="FFFFFF"/>
              </a:highlight>
            </a:endParaRPr>
          </a:p>
        </p:txBody>
      </p:sp>
      <p:pic>
        <p:nvPicPr>
          <p:cNvPr id="226" name="Google Shape;226;p31"/>
          <p:cNvPicPr preferRelativeResize="0"/>
          <p:nvPr/>
        </p:nvPicPr>
        <p:blipFill>
          <a:blip r:embed="rId3">
            <a:alphaModFix/>
          </a:blip>
          <a:stretch>
            <a:fillRect/>
          </a:stretch>
        </p:blipFill>
        <p:spPr>
          <a:xfrm>
            <a:off x="2133600" y="2916600"/>
            <a:ext cx="4876800" cy="933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t/>
            </a:r>
            <a:endParaRPr/>
          </a:p>
        </p:txBody>
      </p:sp>
      <p:sp>
        <p:nvSpPr>
          <p:cNvPr id="232" name="Google Shape;232;p32"/>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233" name="Google Shape;233;p32"/>
          <p:cNvPicPr preferRelativeResize="0"/>
          <p:nvPr/>
        </p:nvPicPr>
        <p:blipFill>
          <a:blip r:embed="rId3">
            <a:alphaModFix/>
          </a:blip>
          <a:stretch>
            <a:fillRect/>
          </a:stretch>
        </p:blipFill>
        <p:spPr>
          <a:xfrm>
            <a:off x="0" y="152400"/>
            <a:ext cx="9144001" cy="499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fr"/>
              <a:t>courbe de consommation annuelle </a:t>
            </a:r>
            <a:r>
              <a:rPr lang="fr"/>
              <a:t>d'énergie</a:t>
            </a:r>
            <a:endParaRPr/>
          </a:p>
        </p:txBody>
      </p:sp>
      <p:sp>
        <p:nvSpPr>
          <p:cNvPr id="239" name="Google Shape;239;p33"/>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240" name="Google Shape;240;p33"/>
          <p:cNvPicPr preferRelativeResize="0"/>
          <p:nvPr/>
        </p:nvPicPr>
        <p:blipFill>
          <a:blip r:embed="rId3">
            <a:alphaModFix/>
          </a:blip>
          <a:stretch>
            <a:fillRect/>
          </a:stretch>
        </p:blipFill>
        <p:spPr>
          <a:xfrm>
            <a:off x="1132125" y="1254575"/>
            <a:ext cx="5734050" cy="2466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t/>
            </a:r>
            <a:endParaRPr/>
          </a:p>
        </p:txBody>
      </p:sp>
      <p:sp>
        <p:nvSpPr>
          <p:cNvPr id="246" name="Google Shape;246;p34"/>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247" name="Google Shape;247;p34"/>
          <p:cNvPicPr preferRelativeResize="0"/>
          <p:nvPr/>
        </p:nvPicPr>
        <p:blipFill>
          <a:blip r:embed="rId3">
            <a:alphaModFix/>
          </a:blip>
          <a:stretch>
            <a:fillRect/>
          </a:stretch>
        </p:blipFill>
        <p:spPr>
          <a:xfrm>
            <a:off x="152400" y="152400"/>
            <a:ext cx="5734050" cy="4000500"/>
          </a:xfrm>
          <a:prstGeom prst="rect">
            <a:avLst/>
          </a:prstGeom>
          <a:noFill/>
          <a:ln>
            <a:noFill/>
          </a:ln>
        </p:spPr>
      </p:pic>
      <p:pic>
        <p:nvPicPr>
          <p:cNvPr id="248" name="Google Shape;248;p34"/>
          <p:cNvPicPr preferRelativeResize="0"/>
          <p:nvPr/>
        </p:nvPicPr>
        <p:blipFill>
          <a:blip r:embed="rId4">
            <a:alphaModFix/>
          </a:blip>
          <a:stretch>
            <a:fillRect/>
          </a:stretch>
        </p:blipFill>
        <p:spPr>
          <a:xfrm>
            <a:off x="2841550" y="571500"/>
            <a:ext cx="5734050" cy="4000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fr"/>
              <a:t>Explication fonctionnalité de code :</a:t>
            </a:r>
            <a:endParaRPr/>
          </a:p>
        </p:txBody>
      </p:sp>
      <p:sp>
        <p:nvSpPr>
          <p:cNvPr id="254" name="Google Shape;254;p35"/>
          <p:cNvSpPr txBox="1"/>
          <p:nvPr>
            <p:ph idx="1" type="body"/>
          </p:nvPr>
        </p:nvSpPr>
        <p:spPr>
          <a:xfrm>
            <a:off x="0" y="1017725"/>
            <a:ext cx="8832300" cy="2367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fr"/>
              <a:t>ouvrir le fichier excel et accéder aux données:</a:t>
            </a:r>
            <a:endParaRPr/>
          </a:p>
        </p:txBody>
      </p:sp>
      <p:pic>
        <p:nvPicPr>
          <p:cNvPr id="255" name="Google Shape;255;p35"/>
          <p:cNvPicPr preferRelativeResize="0"/>
          <p:nvPr/>
        </p:nvPicPr>
        <p:blipFill>
          <a:blip r:embed="rId3">
            <a:alphaModFix/>
          </a:blip>
          <a:stretch>
            <a:fillRect/>
          </a:stretch>
        </p:blipFill>
        <p:spPr>
          <a:xfrm>
            <a:off x="91538" y="1406400"/>
            <a:ext cx="8418476" cy="1527225"/>
          </a:xfrm>
          <a:prstGeom prst="rect">
            <a:avLst/>
          </a:prstGeom>
          <a:noFill/>
          <a:ln>
            <a:noFill/>
          </a:ln>
        </p:spPr>
      </p:pic>
      <p:pic>
        <p:nvPicPr>
          <p:cNvPr id="256" name="Google Shape;256;p35"/>
          <p:cNvPicPr preferRelativeResize="0"/>
          <p:nvPr/>
        </p:nvPicPr>
        <p:blipFill>
          <a:blip r:embed="rId4">
            <a:alphaModFix/>
          </a:blip>
          <a:stretch>
            <a:fillRect/>
          </a:stretch>
        </p:blipFill>
        <p:spPr>
          <a:xfrm>
            <a:off x="91550" y="3566300"/>
            <a:ext cx="5031849" cy="1527225"/>
          </a:xfrm>
          <a:prstGeom prst="rect">
            <a:avLst/>
          </a:prstGeom>
          <a:noFill/>
          <a:ln>
            <a:noFill/>
          </a:ln>
        </p:spPr>
      </p:pic>
      <p:sp>
        <p:nvSpPr>
          <p:cNvPr id="257" name="Google Shape;257;p35"/>
          <p:cNvSpPr txBox="1"/>
          <p:nvPr>
            <p:ph idx="1" type="body"/>
          </p:nvPr>
        </p:nvSpPr>
        <p:spPr>
          <a:xfrm>
            <a:off x="91550" y="3021363"/>
            <a:ext cx="8832300" cy="4572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fr"/>
              <a:t>fonction permettant d'envoyer une </a:t>
            </a:r>
            <a:r>
              <a:rPr lang="fr"/>
              <a:t>requête</a:t>
            </a:r>
            <a:r>
              <a:rPr lang="fr"/>
              <a:t> pour obtenir le temps et l'afficher par la suite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311700" y="2477850"/>
            <a:ext cx="5846400" cy="187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fr" sz="1400">
                <a:solidFill>
                  <a:srgbClr val="000000"/>
                </a:solidFill>
              </a:rPr>
              <a:t>dessiner la courbe de production et celle de la consommation</a:t>
            </a:r>
            <a:endParaRPr sz="1400">
              <a:solidFill>
                <a:srgbClr val="000000"/>
              </a:solidFill>
            </a:endParaRPr>
          </a:p>
        </p:txBody>
      </p:sp>
      <p:sp>
        <p:nvSpPr>
          <p:cNvPr id="263" name="Google Shape;263;p36"/>
          <p:cNvSpPr txBox="1"/>
          <p:nvPr>
            <p:ph idx="1" type="body"/>
          </p:nvPr>
        </p:nvSpPr>
        <p:spPr>
          <a:xfrm>
            <a:off x="311700" y="258400"/>
            <a:ext cx="8520600" cy="525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fr"/>
              <a:t>création</a:t>
            </a:r>
            <a:r>
              <a:rPr lang="fr"/>
              <a:t> d'un fichier excel et insertion de la courbe dans le fichier</a:t>
            </a:r>
            <a:endParaRPr/>
          </a:p>
        </p:txBody>
      </p:sp>
      <p:pic>
        <p:nvPicPr>
          <p:cNvPr id="264" name="Google Shape;264;p36"/>
          <p:cNvPicPr preferRelativeResize="0"/>
          <p:nvPr/>
        </p:nvPicPr>
        <p:blipFill>
          <a:blip r:embed="rId3">
            <a:alphaModFix/>
          </a:blip>
          <a:stretch>
            <a:fillRect/>
          </a:stretch>
        </p:blipFill>
        <p:spPr>
          <a:xfrm>
            <a:off x="311700" y="693263"/>
            <a:ext cx="8172450" cy="1685925"/>
          </a:xfrm>
          <a:prstGeom prst="rect">
            <a:avLst/>
          </a:prstGeom>
          <a:noFill/>
          <a:ln>
            <a:noFill/>
          </a:ln>
        </p:spPr>
      </p:pic>
      <p:pic>
        <p:nvPicPr>
          <p:cNvPr id="265" name="Google Shape;265;p36"/>
          <p:cNvPicPr preferRelativeResize="0"/>
          <p:nvPr/>
        </p:nvPicPr>
        <p:blipFill>
          <a:blip r:embed="rId4">
            <a:alphaModFix/>
          </a:blip>
          <a:stretch>
            <a:fillRect/>
          </a:stretch>
        </p:blipFill>
        <p:spPr>
          <a:xfrm>
            <a:off x="311700" y="2853100"/>
            <a:ext cx="8172449" cy="1806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fr"/>
              <a:t>Conclusion</a:t>
            </a:r>
            <a:endParaRPr/>
          </a:p>
        </p:txBody>
      </p:sp>
      <p:sp>
        <p:nvSpPr>
          <p:cNvPr id="271" name="Google Shape;271;p37"/>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fr"/>
              <a:t>ce projet a pour but </a:t>
            </a:r>
            <a:r>
              <a:rPr lang="fr"/>
              <a:t>d'accéder</a:t>
            </a:r>
            <a:r>
              <a:rPr lang="fr"/>
              <a:t> aux </a:t>
            </a:r>
            <a:r>
              <a:rPr lang="fr"/>
              <a:t>données</a:t>
            </a:r>
            <a:r>
              <a:rPr lang="fr"/>
              <a:t> de l’installation </a:t>
            </a:r>
            <a:r>
              <a:rPr lang="fr"/>
              <a:t>photovoltaïque à travers un interface graphique qui visualise certain grandeur physique en des courbes , state of charge (soc) de la batterie.</a:t>
            </a:r>
            <a:endParaRPr/>
          </a:p>
          <a:p>
            <a:pPr indent="0" lvl="0" marL="0" rtl="0" algn="l">
              <a:spcBef>
                <a:spcPts val="800"/>
              </a:spcBef>
              <a:spcAft>
                <a:spcPts val="0"/>
              </a:spcAft>
              <a:buNone/>
            </a:pPr>
            <a:r>
              <a:rPr lang="fr"/>
              <a:t>comme technologie utilisées pyQT5 .l'utilisateur a le droit de l'accéder en tout moment n’importe 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fr"/>
              <a:t>Plan</a:t>
            </a:r>
            <a:endParaRPr/>
          </a:p>
        </p:txBody>
      </p:sp>
      <p:sp>
        <p:nvSpPr>
          <p:cNvPr id="156" name="Google Shape;156;p20"/>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49250" lvl="0" marL="457200" rtl="0" algn="l">
              <a:spcBef>
                <a:spcPts val="800"/>
              </a:spcBef>
              <a:spcAft>
                <a:spcPts val="0"/>
              </a:spcAft>
              <a:buClr>
                <a:schemeClr val="dk1"/>
              </a:buClr>
              <a:buSzPts val="1900"/>
              <a:buChar char="❏"/>
            </a:pPr>
            <a:r>
              <a:rPr b="1" lang="fr" sz="2200">
                <a:solidFill>
                  <a:schemeClr val="dk1"/>
                </a:solidFill>
              </a:rPr>
              <a:t>Introduction</a:t>
            </a:r>
            <a:endParaRPr b="1" sz="2200">
              <a:solidFill>
                <a:schemeClr val="dk1"/>
              </a:solidFill>
            </a:endParaRPr>
          </a:p>
          <a:p>
            <a:pPr indent="-349250" lvl="0" marL="457200" rtl="0" algn="l">
              <a:spcBef>
                <a:spcPts val="0"/>
              </a:spcBef>
              <a:spcAft>
                <a:spcPts val="0"/>
              </a:spcAft>
              <a:buClr>
                <a:schemeClr val="dk1"/>
              </a:buClr>
              <a:buSzPts val="1900"/>
              <a:buChar char="❏"/>
            </a:pPr>
            <a:r>
              <a:rPr b="1" lang="fr" sz="2200">
                <a:solidFill>
                  <a:schemeClr val="dk1"/>
                </a:solidFill>
              </a:rPr>
              <a:t>Librairies</a:t>
            </a:r>
            <a:endParaRPr b="1" sz="2200">
              <a:solidFill>
                <a:schemeClr val="dk1"/>
              </a:solidFill>
            </a:endParaRPr>
          </a:p>
          <a:p>
            <a:pPr indent="-368300" lvl="0" marL="457200" rtl="0" algn="l">
              <a:spcBef>
                <a:spcPts val="0"/>
              </a:spcBef>
              <a:spcAft>
                <a:spcPts val="0"/>
              </a:spcAft>
              <a:buClr>
                <a:schemeClr val="dk1"/>
              </a:buClr>
              <a:buSzPts val="2200"/>
              <a:buChar char="❏"/>
            </a:pPr>
            <a:r>
              <a:rPr b="1" lang="fr" sz="2200">
                <a:solidFill>
                  <a:schemeClr val="dk1"/>
                </a:solidFill>
              </a:rPr>
              <a:t>interface graphique</a:t>
            </a:r>
            <a:endParaRPr b="1" sz="2200">
              <a:solidFill>
                <a:schemeClr val="dk1"/>
              </a:solidFill>
            </a:endParaRPr>
          </a:p>
          <a:p>
            <a:pPr indent="-368300" lvl="0" marL="457200" rtl="0" algn="l">
              <a:spcBef>
                <a:spcPts val="500"/>
              </a:spcBef>
              <a:spcAft>
                <a:spcPts val="0"/>
              </a:spcAft>
              <a:buClr>
                <a:srgbClr val="000000"/>
              </a:buClr>
              <a:buSzPts val="2200"/>
              <a:buChar char="❏"/>
            </a:pPr>
            <a:r>
              <a:rPr b="1" lang="fr" sz="2200">
                <a:solidFill>
                  <a:srgbClr val="000000"/>
                </a:solidFill>
                <a:highlight>
                  <a:schemeClr val="lt1"/>
                </a:highlight>
              </a:rPr>
              <a:t>L'accès aux données</a:t>
            </a:r>
            <a:endParaRPr b="1" sz="2200">
              <a:solidFill>
                <a:srgbClr val="000000"/>
              </a:solidFill>
            </a:endParaRPr>
          </a:p>
          <a:p>
            <a:pPr indent="-349250" lvl="0" marL="457200" rtl="0" algn="l">
              <a:spcBef>
                <a:spcPts val="500"/>
              </a:spcBef>
              <a:spcAft>
                <a:spcPts val="0"/>
              </a:spcAft>
              <a:buClr>
                <a:srgbClr val="000000"/>
              </a:buClr>
              <a:buSzPts val="1900"/>
              <a:buChar char="❏"/>
            </a:pPr>
            <a:r>
              <a:rPr b="1" lang="fr" sz="2200">
                <a:solidFill>
                  <a:srgbClr val="000000"/>
                </a:solidFill>
              </a:rPr>
              <a:t>explication de la fonctionnalité du code </a:t>
            </a:r>
            <a:endParaRPr b="1" sz="2200">
              <a:solidFill>
                <a:srgbClr val="000000"/>
              </a:solidFill>
            </a:endParaRPr>
          </a:p>
          <a:p>
            <a:pPr indent="-349250" lvl="0" marL="457200" rtl="0" algn="l">
              <a:spcBef>
                <a:spcPts val="0"/>
              </a:spcBef>
              <a:spcAft>
                <a:spcPts val="0"/>
              </a:spcAft>
              <a:buClr>
                <a:srgbClr val="000000"/>
              </a:buClr>
              <a:buSzPts val="1900"/>
              <a:buChar char="❏"/>
            </a:pPr>
            <a:r>
              <a:rPr b="1" lang="fr" sz="2200">
                <a:solidFill>
                  <a:srgbClr val="000000"/>
                </a:solidFill>
              </a:rPr>
              <a:t>Conclusion</a:t>
            </a:r>
            <a:endParaRPr b="1" sz="2200">
              <a:solidFill>
                <a:srgbClr val="000000"/>
              </a:solidFill>
            </a:endParaRPr>
          </a:p>
          <a:p>
            <a:pPr indent="0" lvl="0" marL="457200" rtl="0" algn="l">
              <a:spcBef>
                <a:spcPts val="800"/>
              </a:spcBef>
              <a:spcAft>
                <a:spcPts val="0"/>
              </a:spcAft>
              <a:buNone/>
            </a:pPr>
            <a:r>
              <a:t/>
            </a:r>
            <a:endParaRPr b="1" u="sng">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38"/>
          <p:cNvPicPr preferRelativeResize="0"/>
          <p:nvPr/>
        </p:nvPicPr>
        <p:blipFill>
          <a:blip r:embed="rId3">
            <a:alphaModFix/>
          </a:blip>
          <a:stretch>
            <a:fillRect/>
          </a:stretch>
        </p:blipFill>
        <p:spPr>
          <a:xfrm>
            <a:off x="251663" y="1413113"/>
            <a:ext cx="6943725" cy="2257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fr"/>
              <a:t>Introduction</a:t>
            </a:r>
            <a:endParaRPr b="1"/>
          </a:p>
        </p:txBody>
      </p:sp>
      <p:sp>
        <p:nvSpPr>
          <p:cNvPr id="162" name="Google Shape;162;p21"/>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fr" sz="1700"/>
              <a:t>ce projet consiste à </a:t>
            </a:r>
            <a:r>
              <a:rPr lang="fr" sz="1700"/>
              <a:t>créer</a:t>
            </a:r>
            <a:r>
              <a:rPr lang="fr" sz="1700"/>
              <a:t> un interface graphique de visualisation  d’une installation </a:t>
            </a:r>
            <a:r>
              <a:rPr lang="fr" sz="1700"/>
              <a:t>photovoltaïque à l’aide de pyQT5</a:t>
            </a:r>
            <a:r>
              <a:rPr lang="fr" sz="1700"/>
              <a:t> .</a:t>
            </a:r>
            <a:endParaRPr sz="1700"/>
          </a:p>
          <a:p>
            <a:pPr indent="0" lvl="0" marL="0" rtl="0" algn="l">
              <a:spcBef>
                <a:spcPts val="800"/>
              </a:spcBef>
              <a:spcAft>
                <a:spcPts val="0"/>
              </a:spcAft>
              <a:buNone/>
            </a:pPr>
            <a:r>
              <a:rPr lang="fr" sz="1700"/>
              <a:t>l’interface contient en haut un bouton pour l’upload du fichier excel </a:t>
            </a:r>
            <a:r>
              <a:rPr lang="fr" sz="1700"/>
              <a:t>auquel</a:t>
            </a:r>
            <a:r>
              <a:rPr lang="fr" sz="1700"/>
              <a:t> </a:t>
            </a:r>
            <a:r>
              <a:rPr lang="fr" sz="1700"/>
              <a:t>on</a:t>
            </a:r>
            <a:r>
              <a:rPr lang="fr" sz="1700"/>
              <a:t> </a:t>
            </a:r>
            <a:r>
              <a:rPr lang="fr" sz="1700"/>
              <a:t>accède</a:t>
            </a:r>
            <a:r>
              <a:rPr lang="fr" sz="1700"/>
              <a:t> aux </a:t>
            </a:r>
            <a:r>
              <a:rPr lang="fr" sz="1700"/>
              <a:t>données</a:t>
            </a:r>
            <a:r>
              <a:rPr lang="fr" sz="1700"/>
              <a:t>.  on trouve aussi la courbe de consommation et du production </a:t>
            </a:r>
            <a:r>
              <a:rPr lang="fr" sz="1700"/>
              <a:t>d'énergie</a:t>
            </a:r>
            <a:r>
              <a:rPr lang="fr" sz="1700"/>
              <a:t> de l’installation, et  le pourcentage de la batterie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24325" y="210950"/>
            <a:ext cx="4128900" cy="795000"/>
          </a:xfrm>
          <a:prstGeom prst="rect">
            <a:avLst/>
          </a:prstGeom>
        </p:spPr>
        <p:txBody>
          <a:bodyPr anchorCtr="0" anchor="t" bIns="34275" lIns="68575" spcFirstLastPara="1" rIns="68575" wrap="square" tIns="34275">
            <a:noAutofit/>
          </a:bodyPr>
          <a:lstStyle/>
          <a:p>
            <a:pPr indent="0" lvl="0" marL="0" marR="0" rtl="0" algn="ctr">
              <a:lnSpc>
                <a:spcPct val="115000"/>
              </a:lnSpc>
              <a:spcBef>
                <a:spcPts val="0"/>
              </a:spcBef>
              <a:spcAft>
                <a:spcPts val="0"/>
              </a:spcAft>
              <a:buNone/>
            </a:pPr>
            <a:r>
              <a:rPr lang="fr" sz="4100"/>
              <a:t>les Librairies</a:t>
            </a:r>
            <a:endParaRPr b="1" sz="4100">
              <a:solidFill>
                <a:schemeClr val="dk1"/>
              </a:solidFill>
              <a:latin typeface="Arial"/>
              <a:ea typeface="Arial"/>
              <a:cs typeface="Arial"/>
              <a:sym typeface="Arial"/>
            </a:endParaRPr>
          </a:p>
        </p:txBody>
      </p:sp>
      <p:sp>
        <p:nvSpPr>
          <p:cNvPr id="168" name="Google Shape;168;p22"/>
          <p:cNvSpPr txBox="1"/>
          <p:nvPr/>
        </p:nvSpPr>
        <p:spPr>
          <a:xfrm>
            <a:off x="542100" y="1174950"/>
            <a:ext cx="6399600" cy="769500"/>
          </a:xfrm>
          <a:prstGeom prst="rect">
            <a:avLst/>
          </a:prstGeom>
          <a:noFill/>
          <a:ln>
            <a:noFill/>
          </a:ln>
        </p:spPr>
        <p:txBody>
          <a:bodyPr anchorCtr="0" anchor="t" bIns="91425" lIns="91425" spcFirstLastPara="1" rIns="91425" wrap="square" tIns="91425">
            <a:spAutoFit/>
          </a:bodyPr>
          <a:lstStyle/>
          <a:p>
            <a:pPr indent="0" lvl="0" marL="0" rtl="0" algn="l">
              <a:spcBef>
                <a:spcPts val="800"/>
              </a:spcBef>
              <a:spcAft>
                <a:spcPts val="0"/>
              </a:spcAft>
              <a:buClr>
                <a:schemeClr val="dk1"/>
              </a:buClr>
              <a:buSzPts val="1100"/>
              <a:buFont typeface="Arial"/>
              <a:buNone/>
            </a:pPr>
            <a:r>
              <a:rPr lang="fr" sz="1900">
                <a:solidFill>
                  <a:schemeClr val="dk1"/>
                </a:solidFill>
                <a:latin typeface="Trebuchet MS"/>
                <a:ea typeface="Trebuchet MS"/>
                <a:cs typeface="Trebuchet MS"/>
                <a:sym typeface="Trebuchet MS"/>
              </a:rPr>
              <a:t>matplotlib pandas xlsxwriter openpyxl pyqt5 pyqt5-tools ntplib requests</a:t>
            </a:r>
            <a:endParaRPr sz="22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idx="1" type="body"/>
          </p:nvPr>
        </p:nvSpPr>
        <p:spPr>
          <a:xfrm>
            <a:off x="156775" y="101400"/>
            <a:ext cx="8520600" cy="5042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b="1" lang="fr" sz="2100">
                <a:solidFill>
                  <a:srgbClr val="741B47"/>
                </a:solidFill>
                <a:latin typeface="Caveat"/>
                <a:ea typeface="Caveat"/>
                <a:cs typeface="Caveat"/>
                <a:sym typeface="Caveat"/>
              </a:rPr>
              <a:t>Matplotlib:</a:t>
            </a:r>
            <a:endParaRPr sz="1200">
              <a:solidFill>
                <a:schemeClr val="dk1"/>
              </a:solidFill>
            </a:endParaRPr>
          </a:p>
          <a:p>
            <a:pPr indent="0" lvl="0" marL="0" rtl="0" algn="l">
              <a:spcBef>
                <a:spcPts val="800"/>
              </a:spcBef>
              <a:spcAft>
                <a:spcPts val="0"/>
              </a:spcAft>
              <a:buNone/>
            </a:pPr>
            <a:r>
              <a:rPr lang="fr" sz="1300">
                <a:solidFill>
                  <a:schemeClr val="dk1"/>
                </a:solidFill>
              </a:rPr>
              <a:t>Matplotlib est une bibliothèque de traçage pour le langage de programmation</a:t>
            </a:r>
            <a:endParaRPr sz="1300">
              <a:solidFill>
                <a:schemeClr val="dk1"/>
              </a:solidFill>
            </a:endParaRPr>
          </a:p>
          <a:p>
            <a:pPr indent="0" lvl="0" marL="0" rtl="0" algn="l">
              <a:spcBef>
                <a:spcPts val="800"/>
              </a:spcBef>
              <a:spcAft>
                <a:spcPts val="0"/>
              </a:spcAft>
              <a:buNone/>
            </a:pPr>
            <a:r>
              <a:rPr lang="fr" sz="1300">
                <a:solidFill>
                  <a:schemeClr val="dk1"/>
                </a:solidFill>
              </a:rPr>
              <a:t> Python et son extension de mathématiques numériques NumPy. Il fournit </a:t>
            </a:r>
            <a:endParaRPr sz="1300">
              <a:solidFill>
                <a:schemeClr val="dk1"/>
              </a:solidFill>
            </a:endParaRPr>
          </a:p>
          <a:p>
            <a:pPr indent="0" lvl="0" marL="0" rtl="0" algn="l">
              <a:spcBef>
                <a:spcPts val="800"/>
              </a:spcBef>
              <a:spcAft>
                <a:spcPts val="0"/>
              </a:spcAft>
              <a:buNone/>
            </a:pPr>
            <a:r>
              <a:rPr lang="fr" sz="1300">
                <a:solidFill>
                  <a:schemeClr val="dk1"/>
                </a:solidFill>
              </a:rPr>
              <a:t>une API orientée objet pour incorporer des tracés dans des applications à l'aide</a:t>
            </a:r>
            <a:endParaRPr sz="1300">
              <a:solidFill>
                <a:schemeClr val="dk1"/>
              </a:solidFill>
            </a:endParaRPr>
          </a:p>
          <a:p>
            <a:pPr indent="0" lvl="0" marL="0" rtl="0" algn="l">
              <a:spcBef>
                <a:spcPts val="800"/>
              </a:spcBef>
              <a:spcAft>
                <a:spcPts val="0"/>
              </a:spcAft>
              <a:buNone/>
            </a:pPr>
            <a:r>
              <a:rPr lang="fr" sz="1300">
                <a:solidFill>
                  <a:schemeClr val="dk1"/>
                </a:solidFill>
              </a:rPr>
              <a:t> de boîtes à outils GUI à usage général telles que Tkinter, wxPython, Qt ou GTK .</a:t>
            </a:r>
            <a:endParaRPr sz="1300">
              <a:solidFill>
                <a:schemeClr val="dk1"/>
              </a:solidFill>
            </a:endParaRPr>
          </a:p>
          <a:p>
            <a:pPr indent="0" lvl="0" marL="0" rtl="0" algn="l">
              <a:spcBef>
                <a:spcPts val="800"/>
              </a:spcBef>
              <a:spcAft>
                <a:spcPts val="0"/>
              </a:spcAft>
              <a:buNone/>
            </a:pPr>
            <a:r>
              <a:rPr b="1" lang="fr" sz="2100">
                <a:solidFill>
                  <a:srgbClr val="741B47"/>
                </a:solidFill>
                <a:latin typeface="Caveat"/>
                <a:ea typeface="Caveat"/>
                <a:cs typeface="Caveat"/>
                <a:sym typeface="Caveat"/>
              </a:rPr>
              <a:t>Pandas :</a:t>
            </a:r>
            <a:endParaRPr sz="1700">
              <a:solidFill>
                <a:schemeClr val="dk1"/>
              </a:solidFill>
            </a:endParaRPr>
          </a:p>
          <a:p>
            <a:pPr indent="0" lvl="0" marL="0" rtl="0" algn="l">
              <a:spcBef>
                <a:spcPts val="800"/>
              </a:spcBef>
              <a:spcAft>
                <a:spcPts val="0"/>
              </a:spcAft>
              <a:buNone/>
            </a:pPr>
            <a:r>
              <a:rPr lang="fr" sz="1300">
                <a:solidFill>
                  <a:schemeClr val="dk1"/>
                </a:solidFill>
              </a:rPr>
              <a:t>pandas est une bibliothèque open source sous licence BSD fournissant </a:t>
            </a:r>
            <a:endParaRPr sz="1300">
              <a:solidFill>
                <a:schemeClr val="dk1"/>
              </a:solidFill>
            </a:endParaRPr>
          </a:p>
          <a:p>
            <a:pPr indent="0" lvl="0" marL="0" rtl="0" algn="l">
              <a:spcBef>
                <a:spcPts val="800"/>
              </a:spcBef>
              <a:spcAft>
                <a:spcPts val="0"/>
              </a:spcAft>
              <a:buNone/>
            </a:pPr>
            <a:r>
              <a:rPr lang="fr" sz="1300">
                <a:solidFill>
                  <a:schemeClr val="dk1"/>
                </a:solidFill>
              </a:rPr>
              <a:t>des structures de données et des outils d'analyse de données hautes </a:t>
            </a:r>
            <a:endParaRPr sz="1300">
              <a:solidFill>
                <a:schemeClr val="dk1"/>
              </a:solidFill>
            </a:endParaRPr>
          </a:p>
          <a:p>
            <a:pPr indent="0" lvl="0" marL="0" rtl="0" algn="l">
              <a:spcBef>
                <a:spcPts val="800"/>
              </a:spcBef>
              <a:spcAft>
                <a:spcPts val="0"/>
              </a:spcAft>
              <a:buNone/>
            </a:pPr>
            <a:r>
              <a:rPr lang="fr" sz="1300">
                <a:solidFill>
                  <a:schemeClr val="dk1"/>
                </a:solidFill>
              </a:rPr>
              <a:t>performances et faciles à utiliser pour le langage de programmation Python. </a:t>
            </a:r>
            <a:endParaRPr sz="1300">
              <a:solidFill>
                <a:schemeClr val="dk1"/>
              </a:solidFill>
            </a:endParaRPr>
          </a:p>
          <a:p>
            <a:pPr indent="0" lvl="0" marL="0" rtl="0" algn="l">
              <a:spcBef>
                <a:spcPts val="800"/>
              </a:spcBef>
              <a:spcAft>
                <a:spcPts val="0"/>
              </a:spcAft>
              <a:buNone/>
            </a:pPr>
            <a:r>
              <a:rPr b="1" lang="fr" sz="2100">
                <a:solidFill>
                  <a:srgbClr val="741B47"/>
                </a:solidFill>
                <a:latin typeface="Caveat"/>
                <a:ea typeface="Caveat"/>
                <a:cs typeface="Caveat"/>
                <a:sym typeface="Caveat"/>
              </a:rPr>
              <a:t>XLSXWriter :</a:t>
            </a:r>
            <a:endParaRPr sz="1100">
              <a:solidFill>
                <a:schemeClr val="dk1"/>
              </a:solidFill>
            </a:endParaRPr>
          </a:p>
          <a:p>
            <a:pPr indent="0" lvl="0" marL="0" rtl="0" algn="l">
              <a:spcBef>
                <a:spcPts val="800"/>
              </a:spcBef>
              <a:spcAft>
                <a:spcPts val="0"/>
              </a:spcAft>
              <a:buNone/>
            </a:pPr>
            <a:r>
              <a:rPr lang="fr" sz="1300">
                <a:solidFill>
                  <a:schemeClr val="dk1"/>
                </a:solidFill>
              </a:rPr>
              <a:t>XlsxWriter est un module Python qui peut être utilisé pour écrire du texte,</a:t>
            </a:r>
            <a:endParaRPr sz="1300">
              <a:solidFill>
                <a:schemeClr val="dk1"/>
              </a:solidFill>
            </a:endParaRPr>
          </a:p>
          <a:p>
            <a:pPr indent="0" lvl="0" marL="0" rtl="0" algn="l">
              <a:spcBef>
                <a:spcPts val="800"/>
              </a:spcBef>
              <a:spcAft>
                <a:spcPts val="0"/>
              </a:spcAft>
              <a:buNone/>
            </a:pPr>
            <a:r>
              <a:rPr lang="fr" sz="1300">
                <a:solidFill>
                  <a:schemeClr val="dk1"/>
                </a:solidFill>
              </a:rPr>
              <a:t> des nombres, des formules et des hyperliens vers plusieurs feuilles</a:t>
            </a:r>
            <a:endParaRPr sz="1300">
              <a:solidFill>
                <a:schemeClr val="dk1"/>
              </a:solidFill>
            </a:endParaRPr>
          </a:p>
          <a:p>
            <a:pPr indent="0" lvl="0" marL="0" rtl="0" algn="l">
              <a:spcBef>
                <a:spcPts val="800"/>
              </a:spcBef>
              <a:spcAft>
                <a:spcPts val="0"/>
              </a:spcAft>
              <a:buNone/>
            </a:pPr>
            <a:r>
              <a:rPr lang="fr" sz="1300">
                <a:solidFill>
                  <a:schemeClr val="dk1"/>
                </a:solidFill>
              </a:rPr>
              <a:t> de calcul dans un fichier Excel 2007+ XLSX. Il prend en charge des </a:t>
            </a:r>
            <a:endParaRPr sz="1300">
              <a:solidFill>
                <a:schemeClr val="dk1"/>
              </a:solidFill>
            </a:endParaRPr>
          </a:p>
          <a:p>
            <a:pPr indent="0" lvl="0" marL="0" rtl="0" algn="l">
              <a:spcBef>
                <a:spcPts val="800"/>
              </a:spcBef>
              <a:spcAft>
                <a:spcPts val="0"/>
              </a:spcAft>
              <a:buClr>
                <a:schemeClr val="dk1"/>
              </a:buClr>
              <a:buSzPts val="1100"/>
              <a:buFont typeface="Arial"/>
              <a:buNone/>
            </a:pPr>
            <a:r>
              <a:rPr lang="fr" sz="1300">
                <a:solidFill>
                  <a:schemeClr val="dk1"/>
                </a:solidFill>
              </a:rPr>
              <a:t>fonctionnalités telles que le formatage et bien d'autres.</a:t>
            </a:r>
            <a:endParaRPr sz="1300">
              <a:solidFill>
                <a:schemeClr val="dk1"/>
              </a:solidFill>
            </a:endParaRPr>
          </a:p>
        </p:txBody>
      </p:sp>
      <p:pic>
        <p:nvPicPr>
          <p:cNvPr id="174" name="Google Shape;174;p23"/>
          <p:cNvPicPr preferRelativeResize="0"/>
          <p:nvPr/>
        </p:nvPicPr>
        <p:blipFill>
          <a:blip r:embed="rId3">
            <a:alphaModFix/>
          </a:blip>
          <a:stretch>
            <a:fillRect/>
          </a:stretch>
        </p:blipFill>
        <p:spPr>
          <a:xfrm>
            <a:off x="6579688" y="204100"/>
            <a:ext cx="1838325" cy="1457325"/>
          </a:xfrm>
          <a:prstGeom prst="rect">
            <a:avLst/>
          </a:prstGeom>
          <a:noFill/>
          <a:ln>
            <a:noFill/>
          </a:ln>
        </p:spPr>
      </p:pic>
      <p:pic>
        <p:nvPicPr>
          <p:cNvPr id="175" name="Google Shape;175;p23"/>
          <p:cNvPicPr preferRelativeResize="0"/>
          <p:nvPr/>
        </p:nvPicPr>
        <p:blipFill>
          <a:blip r:embed="rId4">
            <a:alphaModFix/>
          </a:blip>
          <a:stretch>
            <a:fillRect/>
          </a:stretch>
        </p:blipFill>
        <p:spPr>
          <a:xfrm>
            <a:off x="6527300" y="1811700"/>
            <a:ext cx="1943100" cy="1209675"/>
          </a:xfrm>
          <a:prstGeom prst="rect">
            <a:avLst/>
          </a:prstGeom>
          <a:noFill/>
          <a:ln>
            <a:noFill/>
          </a:ln>
        </p:spPr>
      </p:pic>
      <p:pic>
        <p:nvPicPr>
          <p:cNvPr id="176" name="Google Shape;176;p23"/>
          <p:cNvPicPr preferRelativeResize="0"/>
          <p:nvPr/>
        </p:nvPicPr>
        <p:blipFill>
          <a:blip r:embed="rId5">
            <a:alphaModFix/>
          </a:blip>
          <a:stretch>
            <a:fillRect/>
          </a:stretch>
        </p:blipFill>
        <p:spPr>
          <a:xfrm>
            <a:off x="6632075" y="3224125"/>
            <a:ext cx="1838325" cy="1343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idx="1" type="body"/>
          </p:nvPr>
        </p:nvSpPr>
        <p:spPr>
          <a:xfrm>
            <a:off x="311700" y="277050"/>
            <a:ext cx="8520600" cy="4391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fr" sz="2100">
                <a:solidFill>
                  <a:srgbClr val="741B47"/>
                </a:solidFill>
                <a:latin typeface="Caveat"/>
                <a:ea typeface="Caveat"/>
                <a:cs typeface="Caveat"/>
                <a:sym typeface="Caveat"/>
              </a:rPr>
              <a:t>PyQt5:</a:t>
            </a:r>
            <a:endParaRPr sz="1200">
              <a:solidFill>
                <a:srgbClr val="14171A"/>
              </a:solidFill>
              <a:highlight>
                <a:srgbClr val="FFFFFF"/>
              </a:highlight>
            </a:endParaRPr>
          </a:p>
          <a:p>
            <a:pPr indent="0" lvl="0" marL="0" rtl="0" algn="l">
              <a:spcBef>
                <a:spcPts val="800"/>
              </a:spcBef>
              <a:spcAft>
                <a:spcPts val="0"/>
              </a:spcAft>
              <a:buNone/>
            </a:pPr>
            <a:r>
              <a:rPr lang="fr">
                <a:solidFill>
                  <a:srgbClr val="14171A"/>
                </a:solidFill>
                <a:highlight>
                  <a:srgbClr val="FFFFFF"/>
                </a:highlight>
              </a:rPr>
              <a:t>PyQt5 est un module qui vous permet de lier le langage Python à la bibliothèque</a:t>
            </a:r>
            <a:endParaRPr>
              <a:solidFill>
                <a:srgbClr val="14171A"/>
              </a:solidFill>
              <a:highlight>
                <a:srgbClr val="FFFFFF"/>
              </a:highlight>
            </a:endParaRPr>
          </a:p>
          <a:p>
            <a:pPr indent="0" lvl="0" marL="0" rtl="0" algn="l">
              <a:spcBef>
                <a:spcPts val="800"/>
              </a:spcBef>
              <a:spcAft>
                <a:spcPts val="0"/>
              </a:spcAft>
              <a:buNone/>
            </a:pPr>
            <a:r>
              <a:rPr lang="fr">
                <a:solidFill>
                  <a:srgbClr val="14171A"/>
                </a:solidFill>
                <a:highlight>
                  <a:srgbClr val="FFFFFF"/>
                </a:highlight>
              </a:rPr>
              <a:t> Qt. Il vous permet de créer des interfaces graphiques en Python. Une extension </a:t>
            </a:r>
            <a:endParaRPr>
              <a:solidFill>
                <a:srgbClr val="14171A"/>
              </a:solidFill>
              <a:highlight>
                <a:srgbClr val="FFFFFF"/>
              </a:highlight>
            </a:endParaRPr>
          </a:p>
          <a:p>
            <a:pPr indent="0" lvl="0" marL="0" rtl="0" algn="l">
              <a:spcBef>
                <a:spcPts val="800"/>
              </a:spcBef>
              <a:spcAft>
                <a:spcPts val="0"/>
              </a:spcAft>
              <a:buNone/>
            </a:pPr>
            <a:r>
              <a:rPr lang="fr">
                <a:solidFill>
                  <a:srgbClr val="14171A"/>
                </a:solidFill>
                <a:highlight>
                  <a:srgbClr val="FFFFFF"/>
                </a:highlight>
              </a:rPr>
              <a:t>de QtDesigner (utilitaire graphique pour créer des interfaces Qt) permet de gérer </a:t>
            </a:r>
            <a:endParaRPr>
              <a:solidFill>
                <a:srgbClr val="14171A"/>
              </a:solidFill>
              <a:highlight>
                <a:srgbClr val="FFFFFF"/>
              </a:highlight>
            </a:endParaRPr>
          </a:p>
          <a:p>
            <a:pPr indent="0" lvl="0" marL="0" rtl="0" algn="l">
              <a:spcBef>
                <a:spcPts val="800"/>
              </a:spcBef>
              <a:spcAft>
                <a:spcPts val="0"/>
              </a:spcAft>
              <a:buNone/>
            </a:pPr>
            <a:r>
              <a:rPr lang="fr">
                <a:solidFill>
                  <a:srgbClr val="14171A"/>
                </a:solidFill>
                <a:highlight>
                  <a:srgbClr val="FFFFFF"/>
                </a:highlight>
              </a:rPr>
              <a:t>le code python des interfaces graphiques. </a:t>
            </a:r>
            <a:endParaRPr>
              <a:solidFill>
                <a:srgbClr val="14171A"/>
              </a:solidFill>
              <a:highlight>
                <a:srgbClr val="FFFFFF"/>
              </a:highlight>
            </a:endParaRPr>
          </a:p>
          <a:p>
            <a:pPr indent="0" lvl="0" marL="0" rtl="0" algn="l">
              <a:spcBef>
                <a:spcPts val="800"/>
              </a:spcBef>
              <a:spcAft>
                <a:spcPts val="0"/>
              </a:spcAft>
              <a:buNone/>
            </a:pPr>
            <a:r>
              <a:rPr lang="fr">
                <a:solidFill>
                  <a:srgbClr val="14171A"/>
                </a:solidFill>
                <a:highlight>
                  <a:srgbClr val="FFFFFF"/>
                </a:highlight>
              </a:rPr>
              <a:t>PyQt possède tous les avantages du célèbre Qt.</a:t>
            </a:r>
            <a:endParaRPr>
              <a:solidFill>
                <a:srgbClr val="14171A"/>
              </a:solidFill>
              <a:highlight>
                <a:srgbClr val="FFFFFF"/>
              </a:highlight>
            </a:endParaRPr>
          </a:p>
          <a:p>
            <a:pPr indent="0" lvl="0" marL="0" rtl="0" algn="l">
              <a:spcBef>
                <a:spcPts val="800"/>
              </a:spcBef>
              <a:spcAft>
                <a:spcPts val="0"/>
              </a:spcAft>
              <a:buNone/>
            </a:pPr>
            <a:r>
              <a:t/>
            </a:r>
            <a:endParaRPr sz="1200">
              <a:solidFill>
                <a:srgbClr val="14171A"/>
              </a:solidFill>
              <a:highlight>
                <a:srgbClr val="FFFFFF"/>
              </a:highlight>
            </a:endParaRPr>
          </a:p>
          <a:p>
            <a:pPr indent="0" lvl="0" marL="0" rtl="0" algn="l">
              <a:spcBef>
                <a:spcPts val="800"/>
              </a:spcBef>
              <a:spcAft>
                <a:spcPts val="0"/>
              </a:spcAft>
              <a:buClr>
                <a:schemeClr val="dk1"/>
              </a:buClr>
              <a:buSzPts val="1100"/>
              <a:buFont typeface="Arial"/>
              <a:buNone/>
            </a:pPr>
            <a:r>
              <a:rPr b="1" lang="fr" sz="2100">
                <a:solidFill>
                  <a:srgbClr val="741B47"/>
                </a:solidFill>
                <a:latin typeface="Caveat"/>
                <a:ea typeface="Caveat"/>
                <a:cs typeface="Caveat"/>
                <a:sym typeface="Caveat"/>
              </a:rPr>
              <a:t>PyQt5-tools :</a:t>
            </a:r>
            <a:endParaRPr sz="1400">
              <a:solidFill>
                <a:srgbClr val="980000"/>
              </a:solidFill>
            </a:endParaRPr>
          </a:p>
          <a:p>
            <a:pPr indent="0" lvl="0" marL="0" rtl="0" algn="l">
              <a:spcBef>
                <a:spcPts val="800"/>
              </a:spcBef>
              <a:spcAft>
                <a:spcPts val="0"/>
              </a:spcAft>
              <a:buNone/>
            </a:pPr>
            <a:r>
              <a:rPr lang="fr" sz="1400">
                <a:solidFill>
                  <a:schemeClr val="dk1"/>
                </a:solidFill>
              </a:rPr>
              <a:t>Les roues PyQt5 ne fournissent pas d'outils tels que Qt Designer qui étaient inclus dans les anciens programmes d'installation binaires. Ce package vise à fournir ceux-ci dans un package séparé, utile pour les développeurs, tandis que les roues officielles PyQt5 restent concentrées sur le respect des dépendances des applications PyQt5.</a:t>
            </a:r>
            <a:endParaRPr/>
          </a:p>
        </p:txBody>
      </p:sp>
      <p:pic>
        <p:nvPicPr>
          <p:cNvPr id="182" name="Google Shape;182;p24"/>
          <p:cNvPicPr preferRelativeResize="0"/>
          <p:nvPr/>
        </p:nvPicPr>
        <p:blipFill>
          <a:blip r:embed="rId3">
            <a:alphaModFix/>
          </a:blip>
          <a:stretch>
            <a:fillRect/>
          </a:stretch>
        </p:blipFill>
        <p:spPr>
          <a:xfrm>
            <a:off x="6400200" y="277050"/>
            <a:ext cx="1760550" cy="176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311700" y="445025"/>
            <a:ext cx="8520600" cy="5727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fr" sz="1400" u="sng"/>
              <a:t>QT Designer :</a:t>
            </a:r>
            <a:endParaRPr/>
          </a:p>
        </p:txBody>
      </p:sp>
      <p:sp>
        <p:nvSpPr>
          <p:cNvPr id="188" name="Google Shape;188;p25"/>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t/>
            </a:r>
            <a:endParaRPr sz="1050">
              <a:solidFill>
                <a:schemeClr val="dk1"/>
              </a:solidFill>
            </a:endParaRPr>
          </a:p>
          <a:p>
            <a:pPr indent="0" lvl="0" marL="0" rtl="0" algn="l">
              <a:spcBef>
                <a:spcPts val="500"/>
              </a:spcBef>
              <a:spcAft>
                <a:spcPts val="0"/>
              </a:spcAft>
              <a:buClr>
                <a:schemeClr val="dk1"/>
              </a:buClr>
              <a:buSzPts val="1100"/>
              <a:buFont typeface="Arial"/>
              <a:buNone/>
            </a:pPr>
            <a:r>
              <a:rPr lang="fr">
                <a:solidFill>
                  <a:schemeClr val="dk1"/>
                </a:solidFill>
              </a:rPr>
              <a:t>Qt Creator est un </a:t>
            </a:r>
            <a:r>
              <a:rPr lang="fr">
                <a:solidFill>
                  <a:schemeClr val="dk1"/>
                </a:solidFill>
                <a:uFill>
                  <a:noFill/>
                </a:uFill>
                <a:hlinkClick r:id="rId3">
                  <a:extLst>
                    <a:ext uri="{A12FA001-AC4F-418D-AE19-62706E023703}">
                      <ahyp:hlinkClr val="tx"/>
                    </a:ext>
                  </a:extLst>
                </a:hlinkClick>
              </a:rPr>
              <a:t>environnement de développement intégré</a:t>
            </a:r>
            <a:r>
              <a:rPr lang="fr">
                <a:solidFill>
                  <a:schemeClr val="dk1"/>
                </a:solidFill>
              </a:rPr>
              <a:t> </a:t>
            </a:r>
            <a:r>
              <a:rPr lang="fr">
                <a:solidFill>
                  <a:schemeClr val="dk1"/>
                </a:solidFill>
                <a:uFill>
                  <a:noFill/>
                </a:uFill>
                <a:hlinkClick r:id="rId4">
                  <a:extLst>
                    <a:ext uri="{A12FA001-AC4F-418D-AE19-62706E023703}">
                      <ahyp:hlinkClr val="tx"/>
                    </a:ext>
                  </a:extLst>
                </a:hlinkClick>
              </a:rPr>
              <a:t>multiplate-forme</a:t>
            </a:r>
            <a:r>
              <a:rPr lang="fr">
                <a:solidFill>
                  <a:schemeClr val="dk1"/>
                </a:solidFill>
              </a:rPr>
              <a:t> faisant partie du </a:t>
            </a:r>
            <a:r>
              <a:rPr lang="fr">
                <a:solidFill>
                  <a:schemeClr val="dk1"/>
                </a:solidFill>
                <a:uFill>
                  <a:noFill/>
                </a:uFill>
                <a:hlinkClick r:id="rId5">
                  <a:extLst>
                    <a:ext uri="{A12FA001-AC4F-418D-AE19-62706E023703}">
                      <ahyp:hlinkClr val="tx"/>
                    </a:ext>
                  </a:extLst>
                </a:hlinkClick>
              </a:rPr>
              <a:t>framework</a:t>
            </a:r>
            <a:r>
              <a:rPr lang="fr">
                <a:solidFill>
                  <a:schemeClr val="dk1"/>
                </a:solidFill>
              </a:rPr>
              <a:t> </a:t>
            </a:r>
            <a:r>
              <a:rPr lang="fr">
                <a:solidFill>
                  <a:schemeClr val="dk1"/>
                </a:solidFill>
                <a:uFill>
                  <a:noFill/>
                </a:uFill>
                <a:hlinkClick r:id="rId6">
                  <a:extLst>
                    <a:ext uri="{A12FA001-AC4F-418D-AE19-62706E023703}">
                      <ahyp:hlinkClr val="tx"/>
                    </a:ext>
                  </a:extLst>
                </a:hlinkClick>
              </a:rPr>
              <a:t>Qt</a:t>
            </a:r>
            <a:r>
              <a:rPr lang="fr">
                <a:solidFill>
                  <a:schemeClr val="dk1"/>
                </a:solidFill>
              </a:rPr>
              <a:t>. Il est donc orienté pour la programmation en C++.</a:t>
            </a:r>
            <a:endParaRPr>
              <a:solidFill>
                <a:schemeClr val="dk1"/>
              </a:solidFill>
            </a:endParaRPr>
          </a:p>
          <a:p>
            <a:pPr indent="0" lvl="0" marL="0" rtl="0" algn="l">
              <a:spcBef>
                <a:spcPts val="500"/>
              </a:spcBef>
              <a:spcAft>
                <a:spcPts val="500"/>
              </a:spcAft>
              <a:buClr>
                <a:schemeClr val="dk1"/>
              </a:buClr>
              <a:buSzPts val="1100"/>
              <a:buFont typeface="Arial"/>
              <a:buNone/>
            </a:pPr>
            <a:r>
              <a:rPr lang="fr">
                <a:solidFill>
                  <a:schemeClr val="dk1"/>
                </a:solidFill>
              </a:rPr>
              <a:t>Il intègre directement dans l'interface un débogueur, un outil de création d'interfaces graphiques, des outils pour la publication de code sur </a:t>
            </a:r>
            <a:r>
              <a:rPr lang="fr">
                <a:solidFill>
                  <a:schemeClr val="dk1"/>
                </a:solidFill>
                <a:uFill>
                  <a:noFill/>
                </a:uFill>
                <a:hlinkClick r:id="rId7">
                  <a:extLst>
                    <a:ext uri="{A12FA001-AC4F-418D-AE19-62706E023703}">
                      <ahyp:hlinkClr val="tx"/>
                    </a:ext>
                  </a:extLst>
                </a:hlinkClick>
              </a:rPr>
              <a:t>Git</a:t>
            </a:r>
            <a:r>
              <a:rPr lang="fr">
                <a:solidFill>
                  <a:schemeClr val="dk1"/>
                </a:solidFill>
              </a:rPr>
              <a:t> et </a:t>
            </a:r>
            <a:r>
              <a:rPr lang="fr">
                <a:solidFill>
                  <a:schemeClr val="dk1"/>
                </a:solidFill>
                <a:uFill>
                  <a:noFill/>
                </a:uFill>
                <a:hlinkClick r:id="rId8">
                  <a:extLst>
                    <a:ext uri="{A12FA001-AC4F-418D-AE19-62706E023703}">
                      <ahyp:hlinkClr val="tx"/>
                    </a:ext>
                  </a:extLst>
                </a:hlinkClick>
              </a:rPr>
              <a:t>Mercurial</a:t>
            </a:r>
            <a:r>
              <a:rPr lang="fr">
                <a:solidFill>
                  <a:schemeClr val="dk1"/>
                </a:solidFill>
              </a:rPr>
              <a:t> ainsi que la documentation </a:t>
            </a:r>
            <a:r>
              <a:rPr lang="fr">
                <a:solidFill>
                  <a:schemeClr val="dk1"/>
                </a:solidFill>
                <a:uFill>
                  <a:noFill/>
                </a:uFill>
                <a:hlinkClick r:id="rId9">
                  <a:extLst>
                    <a:ext uri="{A12FA001-AC4F-418D-AE19-62706E023703}">
                      <ahyp:hlinkClr val="tx"/>
                    </a:ext>
                  </a:extLst>
                </a:hlinkClick>
              </a:rPr>
              <a:t>Qt</a:t>
            </a:r>
            <a:r>
              <a:rPr lang="fr">
                <a:solidFill>
                  <a:schemeClr val="dk1"/>
                </a:solidFill>
              </a:rPr>
              <a:t>. L'éditeur de texte intégré permet l'</a:t>
            </a:r>
            <a:r>
              <a:rPr lang="fr">
                <a:solidFill>
                  <a:schemeClr val="dk1"/>
                </a:solidFill>
                <a:uFill>
                  <a:noFill/>
                </a:uFill>
                <a:hlinkClick r:id="rId10">
                  <a:extLst>
                    <a:ext uri="{A12FA001-AC4F-418D-AE19-62706E023703}">
                      <ahyp:hlinkClr val="tx"/>
                    </a:ext>
                  </a:extLst>
                </a:hlinkClick>
              </a:rPr>
              <a:t>autocomplétion</a:t>
            </a:r>
            <a:r>
              <a:rPr lang="fr">
                <a:solidFill>
                  <a:schemeClr val="dk1"/>
                </a:solidFill>
              </a:rPr>
              <a:t> ainsi que la </a:t>
            </a:r>
            <a:r>
              <a:rPr lang="fr">
                <a:solidFill>
                  <a:schemeClr val="dk1"/>
                </a:solidFill>
                <a:uFill>
                  <a:noFill/>
                </a:uFill>
                <a:hlinkClick r:id="rId11">
                  <a:extLst>
                    <a:ext uri="{A12FA001-AC4F-418D-AE19-62706E023703}">
                      <ahyp:hlinkClr val="tx"/>
                    </a:ext>
                  </a:extLst>
                </a:hlinkClick>
              </a:rPr>
              <a:t>coloration syntaxique</a:t>
            </a:r>
            <a:r>
              <a:rPr lang="fr">
                <a:solidFill>
                  <a:schemeClr val="dk1"/>
                </a:solidFill>
              </a:rPr>
              <a:t>. Qt Creator utilise sous </a:t>
            </a:r>
            <a:r>
              <a:rPr lang="fr">
                <a:solidFill>
                  <a:schemeClr val="dk1"/>
                </a:solidFill>
                <a:uFill>
                  <a:noFill/>
                </a:uFill>
                <a:hlinkClick r:id="rId12">
                  <a:extLst>
                    <a:ext uri="{A12FA001-AC4F-418D-AE19-62706E023703}">
                      <ahyp:hlinkClr val="tx"/>
                    </a:ext>
                  </a:extLst>
                </a:hlinkClick>
              </a:rPr>
              <a:t>Linux</a:t>
            </a:r>
            <a:r>
              <a:rPr lang="fr">
                <a:solidFill>
                  <a:schemeClr val="dk1"/>
                </a:solidFill>
              </a:rPr>
              <a:t> le compilateur </a:t>
            </a:r>
            <a:r>
              <a:rPr lang="fr">
                <a:solidFill>
                  <a:schemeClr val="dk1"/>
                </a:solidFill>
                <a:uFill>
                  <a:noFill/>
                </a:uFill>
                <a:hlinkClick r:id="rId13">
                  <a:extLst>
                    <a:ext uri="{A12FA001-AC4F-418D-AE19-62706E023703}">
                      <ahyp:hlinkClr val="tx"/>
                    </a:ext>
                  </a:extLst>
                </a:hlinkClick>
              </a:rPr>
              <a:t>gcc</a:t>
            </a:r>
            <a:r>
              <a:rPr lang="fr">
                <a:solidFill>
                  <a:schemeClr val="dk1"/>
                </a:solidFill>
              </a:rPr>
              <a:t>. Il peut utiliser </a:t>
            </a:r>
            <a:r>
              <a:rPr lang="fr">
                <a:solidFill>
                  <a:schemeClr val="dk1"/>
                </a:solidFill>
                <a:uFill>
                  <a:noFill/>
                </a:uFill>
                <a:hlinkClick r:id="rId14">
                  <a:extLst>
                    <a:ext uri="{A12FA001-AC4F-418D-AE19-62706E023703}">
                      <ahyp:hlinkClr val="tx"/>
                    </a:ext>
                  </a:extLst>
                </a:hlinkClick>
              </a:rPr>
              <a:t>MinGW</a:t>
            </a:r>
            <a:r>
              <a:rPr lang="fr">
                <a:solidFill>
                  <a:schemeClr val="dk1"/>
                </a:solidFill>
              </a:rPr>
              <a:t> ou le compilateur de </a:t>
            </a:r>
            <a:r>
              <a:rPr lang="fr">
                <a:solidFill>
                  <a:schemeClr val="dk1"/>
                </a:solidFill>
                <a:uFill>
                  <a:noFill/>
                </a:uFill>
                <a:hlinkClick r:id="rId15">
                  <a:extLst>
                    <a:ext uri="{A12FA001-AC4F-418D-AE19-62706E023703}">
                      <ahyp:hlinkClr val="tx"/>
                    </a:ext>
                  </a:extLst>
                </a:hlinkClick>
              </a:rPr>
              <a:t>Visual Studio</a:t>
            </a:r>
            <a:r>
              <a:rPr lang="fr">
                <a:solidFill>
                  <a:schemeClr val="dk1"/>
                </a:solidFill>
              </a:rPr>
              <a:t> sous </a:t>
            </a:r>
            <a:r>
              <a:rPr lang="fr">
                <a:solidFill>
                  <a:schemeClr val="dk1"/>
                </a:solidFill>
                <a:uFill>
                  <a:noFill/>
                </a:uFill>
                <a:hlinkClick r:id="rId16">
                  <a:extLst>
                    <a:ext uri="{A12FA001-AC4F-418D-AE19-62706E023703}">
                      <ahyp:hlinkClr val="tx"/>
                    </a:ext>
                  </a:extLst>
                </a:hlinkClick>
              </a:rPr>
              <a:t>Windows</a:t>
            </a:r>
            <a:r>
              <a:rPr lang="fr">
                <a:solidFill>
                  <a:schemeClr val="dk1"/>
                </a:solidFill>
              </a:rPr>
              <a:t>.</a:t>
            </a:r>
            <a:endParaRPr/>
          </a:p>
        </p:txBody>
      </p:sp>
      <p:pic>
        <p:nvPicPr>
          <p:cNvPr id="189" name="Google Shape;189;p25"/>
          <p:cNvPicPr preferRelativeResize="0"/>
          <p:nvPr/>
        </p:nvPicPr>
        <p:blipFill>
          <a:blip r:embed="rId17">
            <a:alphaModFix/>
          </a:blip>
          <a:stretch>
            <a:fillRect/>
          </a:stretch>
        </p:blipFill>
        <p:spPr>
          <a:xfrm>
            <a:off x="2884775" y="3109050"/>
            <a:ext cx="2261075" cy="198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0" y="42650"/>
            <a:ext cx="8520600" cy="572700"/>
          </a:xfrm>
          <a:prstGeom prst="rect">
            <a:avLst/>
          </a:prstGeom>
        </p:spPr>
        <p:txBody>
          <a:bodyPr anchorCtr="0" anchor="t" bIns="34275" lIns="68575" spcFirstLastPara="1" rIns="68575" wrap="square" tIns="34275">
            <a:noAutofit/>
          </a:bodyPr>
          <a:lstStyle/>
          <a:p>
            <a:pPr indent="0" lvl="0" marL="457200" rtl="0" algn="l">
              <a:spcBef>
                <a:spcPts val="800"/>
              </a:spcBef>
              <a:spcAft>
                <a:spcPts val="0"/>
              </a:spcAft>
              <a:buNone/>
            </a:pPr>
            <a:r>
              <a:rPr b="1" lang="fr" sz="2200"/>
              <a:t>l’</a:t>
            </a:r>
            <a:r>
              <a:rPr b="1" lang="fr" sz="2200"/>
              <a:t>interface graphique :</a:t>
            </a:r>
            <a:endParaRPr/>
          </a:p>
        </p:txBody>
      </p:sp>
      <p:sp>
        <p:nvSpPr>
          <p:cNvPr id="195" name="Google Shape;195;p26"/>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196" name="Google Shape;196;p26"/>
          <p:cNvPicPr preferRelativeResize="0"/>
          <p:nvPr/>
        </p:nvPicPr>
        <p:blipFill>
          <a:blip r:embed="rId3">
            <a:alphaModFix/>
          </a:blip>
          <a:stretch>
            <a:fillRect/>
          </a:stretch>
        </p:blipFill>
        <p:spPr>
          <a:xfrm>
            <a:off x="0" y="587996"/>
            <a:ext cx="9144000" cy="45589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idx="1" type="body"/>
          </p:nvPr>
        </p:nvSpPr>
        <p:spPr>
          <a:xfrm>
            <a:off x="311700" y="326575"/>
            <a:ext cx="8520600" cy="4242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fr" sz="2100">
                <a:solidFill>
                  <a:srgbClr val="741B47"/>
                </a:solidFill>
                <a:uFill>
                  <a:noFill/>
                </a:uFill>
                <a:latin typeface="Caveat"/>
                <a:ea typeface="Caveat"/>
                <a:cs typeface="Caveat"/>
                <a:sym typeface="Caveat"/>
                <a:hlinkClick r:id="rId3">
                  <a:extLst>
                    <a:ext uri="{A12FA001-AC4F-418D-AE19-62706E023703}">
                      <ahyp:hlinkClr val="tx"/>
                    </a:ext>
                  </a:extLst>
                </a:hlinkClick>
              </a:rPr>
              <a:t>OpenPyXL</a:t>
            </a:r>
            <a:r>
              <a:rPr b="1" lang="fr" sz="2100">
                <a:solidFill>
                  <a:srgbClr val="741B47"/>
                </a:solidFill>
                <a:latin typeface="Caveat"/>
                <a:ea typeface="Caveat"/>
                <a:cs typeface="Caveat"/>
                <a:sym typeface="Caveat"/>
              </a:rPr>
              <a:t> :</a:t>
            </a:r>
            <a:endParaRPr b="1" sz="2100">
              <a:solidFill>
                <a:srgbClr val="741B47"/>
              </a:solidFill>
              <a:latin typeface="Caveat"/>
              <a:ea typeface="Caveat"/>
              <a:cs typeface="Caveat"/>
              <a:sym typeface="Caveat"/>
            </a:endParaRPr>
          </a:p>
          <a:p>
            <a:pPr indent="0" lvl="0" marL="0" rtl="0" algn="l">
              <a:spcBef>
                <a:spcPts val="800"/>
              </a:spcBef>
              <a:spcAft>
                <a:spcPts val="0"/>
              </a:spcAft>
              <a:buNone/>
            </a:pPr>
            <a:r>
              <a:rPr lang="fr" sz="1200">
                <a:solidFill>
                  <a:srgbClr val="14171A"/>
                </a:solidFill>
                <a:highlight>
                  <a:srgbClr val="FFFFFF"/>
                </a:highlight>
              </a:rPr>
              <a:t>est un module permettant de manipuler et de créer des </a:t>
            </a:r>
            <a:r>
              <a:rPr lang="fr" sz="1050">
                <a:solidFill>
                  <a:srgbClr val="FF6A00"/>
                </a:solidFill>
                <a:highlight>
                  <a:srgbClr val="FFFFFF"/>
                </a:highlight>
                <a:latin typeface="Courier New"/>
                <a:ea typeface="Courier New"/>
                <a:cs typeface="Courier New"/>
                <a:sym typeface="Courier New"/>
              </a:rPr>
              <a:t>xlsx/xlsm/xltx/xltm</a:t>
            </a:r>
            <a:r>
              <a:rPr lang="fr" sz="1200">
                <a:solidFill>
                  <a:srgbClr val="14171A"/>
                </a:solidFill>
                <a:highlight>
                  <a:srgbClr val="FFFFFF"/>
                </a:highlight>
              </a:rPr>
              <a:t> en mémoire.</a:t>
            </a:r>
            <a:endParaRPr sz="1200">
              <a:solidFill>
                <a:srgbClr val="14171A"/>
              </a:solidFill>
              <a:highlight>
                <a:srgbClr val="FFFFFF"/>
              </a:highlight>
            </a:endParaRPr>
          </a:p>
          <a:p>
            <a:pPr indent="0" lvl="0" marL="0" rtl="0" algn="l">
              <a:spcBef>
                <a:spcPts val="800"/>
              </a:spcBef>
              <a:spcAft>
                <a:spcPts val="0"/>
              </a:spcAft>
              <a:buClr>
                <a:schemeClr val="dk1"/>
              </a:buClr>
              <a:buSzPts val="1100"/>
              <a:buFont typeface="Arial"/>
              <a:buNone/>
            </a:pPr>
            <a:r>
              <a:t/>
            </a:r>
            <a:endParaRPr sz="1200">
              <a:solidFill>
                <a:srgbClr val="14171A"/>
              </a:solidFill>
              <a:highlight>
                <a:srgbClr val="FFFFFF"/>
              </a:highlight>
            </a:endParaRPr>
          </a:p>
        </p:txBody>
      </p:sp>
      <p:pic>
        <p:nvPicPr>
          <p:cNvPr id="202" name="Google Shape;202;p27"/>
          <p:cNvPicPr preferRelativeResize="0"/>
          <p:nvPr/>
        </p:nvPicPr>
        <p:blipFill>
          <a:blip r:embed="rId4">
            <a:alphaModFix/>
          </a:blip>
          <a:stretch>
            <a:fillRect/>
          </a:stretch>
        </p:blipFill>
        <p:spPr>
          <a:xfrm>
            <a:off x="2426750" y="1438275"/>
            <a:ext cx="3952875" cy="2181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