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sldIdLst>
    <p:sldId id="285" r:id="rId2"/>
    <p:sldId id="327" r:id="rId3"/>
    <p:sldId id="275" r:id="rId4"/>
    <p:sldId id="345" r:id="rId5"/>
    <p:sldId id="367" r:id="rId6"/>
    <p:sldId id="352" r:id="rId7"/>
    <p:sldId id="360" r:id="rId8"/>
    <p:sldId id="361" r:id="rId9"/>
    <p:sldId id="363" r:id="rId10"/>
    <p:sldId id="348" r:id="rId11"/>
    <p:sldId id="365" r:id="rId12"/>
    <p:sldId id="364" r:id="rId13"/>
    <p:sldId id="347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>
      <p:cViewPr varScale="1">
        <p:scale>
          <a:sx n="74" d="100"/>
          <a:sy n="74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F8A5E-E444-4676-86DF-923A8095F129}" type="datetimeFigureOut">
              <a:rPr lang="pt-BR" smtClean="0"/>
              <a:pPr/>
              <a:t>12/11/2015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9209D-D562-4C58-8085-1E0BB13CDC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4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meirisantos@assertiva.net.br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8596" y="2071678"/>
            <a:ext cx="8458200" cy="1470025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928794" y="3929066"/>
            <a:ext cx="4953000" cy="1752600"/>
          </a:xfrm>
        </p:spPr>
        <p:txBody>
          <a:bodyPr anchor="ctr"/>
          <a:lstStyle>
            <a:lvl1pPr marL="64008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6" name="Espaço Reservado para Número de Slide 28"/>
          <p:cNvSpPr>
            <a:spLocks noGrp="1"/>
          </p:cNvSpPr>
          <p:nvPr>
            <p:ph type="sldNum" sz="quarter" idx="10"/>
          </p:nvPr>
        </p:nvSpPr>
        <p:spPr>
          <a:xfrm>
            <a:off x="8396288" y="6492875"/>
            <a:ext cx="747712" cy="365125"/>
          </a:xfrm>
        </p:spPr>
        <p:txBody>
          <a:bodyPr anchor="ctr"/>
          <a:lstStyle>
            <a:lvl1pPr algn="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9635B0-FB4B-4A48-BD5E-FBAB498B8A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 descr="bas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8926" y="-24"/>
            <a:ext cx="6215074" cy="1143008"/>
          </a:xfrm>
          <a:prstGeom prst="rect">
            <a:avLst/>
          </a:prstGeom>
        </p:spPr>
        <p:txBody>
          <a:bodyPr/>
          <a:lstStyle>
            <a:lvl1pPr>
              <a:defRPr i="0" u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itchFamily="18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D920F7F-3FB6-4EBE-B59C-8A8A6D4B2F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bas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5072098"/>
          </a:xfr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ts val="1200"/>
              </a:spcBef>
              <a:spcAft>
                <a:spcPts val="1200"/>
              </a:spcAft>
              <a:buClr>
                <a:srgbClr val="004839"/>
              </a:buClr>
              <a:buFont typeface="Georgia" pitchFamily="18" charset="0"/>
              <a:buChar char="●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ts val="1200"/>
              </a:spcBef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ts val="120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ts val="1200"/>
              </a:spcBef>
              <a:spcAft>
                <a:spcPts val="1200"/>
              </a:spcAft>
              <a:buClr>
                <a:schemeClr val="accent2"/>
              </a:buClr>
              <a:buFont typeface="Georgia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928926" y="116632"/>
            <a:ext cx="6215074" cy="1026352"/>
          </a:xfrm>
          <a:prstGeom prst="rect">
            <a:avLst/>
          </a:prstGeom>
        </p:spPr>
        <p:txBody>
          <a:bodyPr anchor="ctr"/>
          <a:lstStyle>
            <a:lvl1pPr algn="r">
              <a:defRPr sz="2800" i="0" u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9745B09-57B0-44F1-82D1-52AE793E5D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bas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2844" y="1500174"/>
            <a:ext cx="4214842" cy="5275213"/>
          </a:xfrm>
        </p:spPr>
        <p:txBody>
          <a:bodyPr/>
          <a:lstStyle>
            <a:lvl1pPr>
              <a:buFontTx/>
              <a:buBlip>
                <a:blip r:embed="rId3"/>
              </a:buBlip>
              <a:defRPr sz="2000">
                <a:solidFill>
                  <a:schemeClr val="tx1"/>
                </a:solidFill>
              </a:defRPr>
            </a:lvl1pPr>
            <a:lvl2pPr>
              <a:buClr>
                <a:srgbClr val="004839"/>
              </a:buClr>
              <a:buSzPct val="93000"/>
              <a:buFont typeface="Georgia" pitchFamily="18" charset="0"/>
              <a:buChar char="●"/>
              <a:defRPr sz="1900">
                <a:solidFill>
                  <a:schemeClr val="tx1"/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>
              <a:buClr>
                <a:srgbClr val="004839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00562" y="1500174"/>
            <a:ext cx="4186238" cy="5275213"/>
          </a:xfrm>
        </p:spPr>
        <p:txBody>
          <a:bodyPr/>
          <a:lstStyle>
            <a:lvl1pPr>
              <a:buFontTx/>
              <a:buBlip>
                <a:blip r:embed="rId3"/>
              </a:buBlip>
              <a:defRPr sz="2000">
                <a:solidFill>
                  <a:schemeClr val="tx1"/>
                </a:solidFill>
              </a:defRPr>
            </a:lvl1pPr>
            <a:lvl2pPr>
              <a:buClr>
                <a:srgbClr val="004839"/>
              </a:buClr>
              <a:buSzPct val="93000"/>
              <a:buFont typeface="Georgia" pitchFamily="18" charset="0"/>
              <a:buChar char="●"/>
              <a:defRPr sz="1900">
                <a:solidFill>
                  <a:schemeClr val="tx1"/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>
              <a:buClr>
                <a:srgbClr val="004839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</a:defRPr>
            </a:lvl4pPr>
            <a:lvl5pPr>
              <a:buClr>
                <a:srgbClr val="004839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928926" y="-24"/>
            <a:ext cx="6215074" cy="1143008"/>
          </a:xfrm>
          <a:prstGeom prst="rect">
            <a:avLst/>
          </a:prstGeom>
        </p:spPr>
        <p:txBody>
          <a:bodyPr/>
          <a:lstStyle>
            <a:lvl1pPr>
              <a:defRPr i="0" u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itchFamily="18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 rot="16200000">
            <a:off x="8616156" y="6306344"/>
            <a:ext cx="690563" cy="365125"/>
          </a:xfrm>
        </p:spPr>
        <p:txBody>
          <a:bodyPr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A22059-FF74-44AF-B292-ED34F9B4A4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428736"/>
            <a:ext cx="4041648" cy="642942"/>
          </a:xfrm>
          <a:solidFill>
            <a:srgbClr val="004839">
              <a:alpha val="25000"/>
            </a:srgbClr>
          </a:solidFill>
          <a:ln w="127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14876" y="1428736"/>
            <a:ext cx="4041775" cy="642942"/>
          </a:xfrm>
          <a:solidFill>
            <a:srgbClr val="004839">
              <a:alpha val="25000"/>
            </a:srgbClr>
          </a:solidFill>
          <a:ln w="127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57158" y="2214554"/>
            <a:ext cx="4041648" cy="42862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4876" y="2214554"/>
            <a:ext cx="4041775" cy="42862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Espaço Reservado para Número de Slide 26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2F87C99-B514-45A0-9356-8961987494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E32CD-9356-4521-988A-92393A2681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EIRI\Desktop\Assertiva\Marketing\logo_assertiva_Horizont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130" y="6460033"/>
            <a:ext cx="1785574" cy="389036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 userDrawn="1"/>
        </p:nvSpPr>
        <p:spPr>
          <a:xfrm>
            <a:off x="5687616" y="642371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</a:rPr>
              <a:t>Meiri Santos</a:t>
            </a:r>
          </a:p>
          <a:p>
            <a:pPr algn="r"/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meirisantos@assertiva.net.br</a:t>
            </a:r>
            <a:endParaRPr lang="pt-B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Conector reto 15"/>
          <p:cNvCxnSpPr/>
          <p:nvPr userDrawn="1"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4157767" y="6516052"/>
            <a:ext cx="15161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</a:rPr>
              <a:t>www.assertiva.net.br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5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9" descr="base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142875" y="1571625"/>
            <a:ext cx="8786813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382000" y="6492875"/>
            <a:ext cx="762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3AEA0C-926B-4374-90AE-ECE9B69D73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9" r:id="rId6"/>
    <p:sldLayoutId id="2147483725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rgbClr val="004839"/>
        </a:buClr>
        <a:buSzPct val="93000"/>
        <a:buFont typeface="Georgia" pitchFamily="18" charset="0"/>
        <a:buChar char="●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rgbClr val="32606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rgbClr val="004839"/>
        </a:buClr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004839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pIEHRukIf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5072098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BEM-VINDOS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OBRIGADA POR SUA PRESENÇA!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None/>
            </a:pPr>
            <a:endParaRPr lang="pt-B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buNone/>
            </a:pPr>
            <a:endParaRPr lang="pt-BR" dirty="0">
              <a:latin typeface="Arial" charset="0"/>
              <a:cs typeface="Arial" charset="0"/>
            </a:endParaRPr>
          </a:p>
        </p:txBody>
      </p:sp>
      <p:pic>
        <p:nvPicPr>
          <p:cNvPr id="1028" name="Picture 4" descr="C:\Users\Meiri\AppData\Local\Microsoft\Windows\Temporary Internet Files\Content.IE5\UHAILY0J\MC90042579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3573016"/>
            <a:ext cx="5365983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O </a:t>
            </a:r>
            <a:r>
              <a:rPr lang="pt-BR" dirty="0"/>
              <a:t>coletor deve ser registrado </a:t>
            </a:r>
            <a:r>
              <a:rPr lang="pt-BR" dirty="0" smtClean="0"/>
              <a:t>no </a:t>
            </a:r>
            <a:r>
              <a:rPr lang="pt-BR" smtClean="0"/>
              <a:t>mesmo dia do </a:t>
            </a:r>
            <a:r>
              <a:rPr lang="pt-BR" dirty="0"/>
              <a:t>cadastro. Cada um deve registrar sua coleta com o horário correto</a:t>
            </a:r>
            <a:r>
              <a:rPr lang="pt-BR" dirty="0" smtClean="0"/>
              <a:t>.</a:t>
            </a:r>
          </a:p>
          <a:p>
            <a:pPr marL="73025"/>
            <a:r>
              <a:rPr lang="pt-BR" sz="3000" u="sng" dirty="0"/>
              <a:t>Novamente</a:t>
            </a:r>
            <a:r>
              <a:rPr lang="pt-BR" sz="3000" dirty="0"/>
              <a:t> ocorreu o não atendimento de um cliente porque “O MOTOBOY JÁ PASSOU</a:t>
            </a:r>
            <a:r>
              <a:rPr lang="pt-BR" sz="3000" dirty="0" smtClean="0"/>
              <a:t>”.</a:t>
            </a:r>
          </a:p>
          <a:p>
            <a:pPr marL="73025"/>
            <a:r>
              <a:rPr lang="pt-BR" sz="3000" dirty="0" smtClean="0"/>
              <a:t>Posto Praia do Canto – Sábado às 11:30h um cliente não foi atendo por motivo de “horário encerrado”.</a:t>
            </a:r>
            <a:endParaRPr lang="pt-BR" sz="3000" dirty="0"/>
          </a:p>
          <a:p>
            <a:pPr marL="365125" lvl="1" indent="-255588">
              <a:buClr>
                <a:srgbClr val="A04DA3"/>
              </a:buClr>
              <a:buSzTx/>
              <a:buBlip>
                <a:blip r:embed="rId2"/>
              </a:buBlip>
            </a:pPr>
            <a:endParaRPr lang="pt-BR" sz="2800" dirty="0"/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COMPARTILHANDO APRENDIZADO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0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RECONHECIMENTOS 2015/1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60848"/>
            <a:ext cx="4776192" cy="40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6667500" cy="284797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REFLEXÃO - PONTO CEGO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003042" y="5589240"/>
            <a:ext cx="3180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 smtClean="0"/>
              <a:t>Mude o olhar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23098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ENCERRAR - VIDEOS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www.youtube.com/watch?v=gpIEHRukIfE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6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275856" y="332656"/>
            <a:ext cx="4320480" cy="634082"/>
          </a:xfrm>
        </p:spPr>
        <p:txBody>
          <a:bodyPr/>
          <a:lstStyle/>
          <a:p>
            <a:pPr algn="r"/>
            <a:r>
              <a:rPr lang="pt-BR" b="0" dirty="0" smtClean="0">
                <a:solidFill>
                  <a:schemeClr val="bg1"/>
                </a:solidFill>
                <a:effectLst/>
              </a:rPr>
              <a:t>NOSSO COMPROMISSO</a:t>
            </a:r>
            <a:endParaRPr lang="pt-BR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618051" y="1916832"/>
            <a:ext cx="7274430" cy="417646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pt-BR" sz="2000" dirty="0" smtClean="0"/>
              <a:t>Celular no vibra </a:t>
            </a:r>
            <a:r>
              <a:rPr lang="pt-BR" sz="2000" dirty="0" err="1" smtClean="0"/>
              <a:t>call</a:t>
            </a:r>
            <a:r>
              <a:rPr lang="pt-BR" sz="2000" dirty="0" smtClean="0"/>
              <a:t> e dentro da bolsa</a:t>
            </a:r>
          </a:p>
          <a:p>
            <a:pPr marL="0" indent="0">
              <a:lnSpc>
                <a:spcPct val="12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Estado de </a:t>
            </a:r>
            <a:r>
              <a:rPr lang="pt-BR" sz="2000" b="1" dirty="0" smtClean="0">
                <a:solidFill>
                  <a:schemeClr val="accent2">
                    <a:lumMod val="50000"/>
                  </a:schemeClr>
                </a:solidFill>
              </a:rPr>
              <a:t>PRESENÇA</a:t>
            </a:r>
            <a:endParaRPr lang="pt-BR" sz="2000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pt-BR" sz="2000" dirty="0" smtClean="0"/>
              <a:t>SEM conversas paralelas</a:t>
            </a:r>
          </a:p>
          <a:p>
            <a:pPr marL="0" indent="0">
              <a:lnSpc>
                <a:spcPct val="12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</a:rPr>
              <a:t>COMPARTILHAR CONHECIMENTOS E EXPERIÊNCIAS</a:t>
            </a:r>
          </a:p>
        </p:txBody>
      </p:sp>
      <p:pic>
        <p:nvPicPr>
          <p:cNvPr id="9" name="Imagem 8" descr="compromiss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88640"/>
            <a:ext cx="1285013" cy="855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6" y="1846115"/>
            <a:ext cx="563368" cy="55082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6" y="2540805"/>
            <a:ext cx="466649" cy="82160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89040"/>
            <a:ext cx="1013725" cy="48153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6" y="4680008"/>
            <a:ext cx="663689" cy="8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625" y="2071688"/>
            <a:ext cx="8458200" cy="1470025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Reunião UN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8813" y="3929063"/>
            <a:ext cx="6357937" cy="1752600"/>
          </a:xfrm>
        </p:spPr>
        <p:txBody>
          <a:bodyPr/>
          <a:lstStyle/>
          <a:p>
            <a:pPr algn="r" eaLnBrk="1" hangingPunct="1">
              <a:defRPr/>
            </a:pPr>
            <a:r>
              <a:rPr lang="pt-BR" dirty="0" smtClean="0"/>
              <a:t>Gerência Geral</a:t>
            </a:r>
          </a:p>
          <a:p>
            <a:pPr algn="r" eaLnBrk="1" hangingPunct="1">
              <a:defRPr/>
            </a:pPr>
            <a:r>
              <a:rPr lang="pt-BR" dirty="0" smtClean="0"/>
              <a:t>UGQ</a:t>
            </a:r>
          </a:p>
          <a:p>
            <a:pPr algn="r" eaLnBrk="1" hangingPunct="1">
              <a:defRPr/>
            </a:pPr>
            <a:r>
              <a:rPr lang="pt-BR" dirty="0" smtClean="0"/>
              <a:t>03 e 06 de Novembro de 2015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9832" y="274638"/>
            <a:ext cx="5626968" cy="634082"/>
          </a:xfrm>
        </p:spPr>
        <p:txBody>
          <a:bodyPr/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BOAS VINDAS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1952625"/>
            <a:ext cx="3724275" cy="29527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7" y="4005064"/>
            <a:ext cx="2736303" cy="15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8926" y="188640"/>
            <a:ext cx="6215074" cy="954344"/>
          </a:xfrm>
        </p:spPr>
        <p:txBody>
          <a:bodyPr>
            <a:noAutofit/>
          </a:bodyPr>
          <a:lstStyle/>
          <a:p>
            <a:pPr algn="r"/>
            <a:r>
              <a:rPr lang="pt-BR" sz="3200" b="1" dirty="0">
                <a:latin typeface="+mj-lt"/>
              </a:rPr>
              <a:t>Mapeamento de Processos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34888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RESULTADOS DAS PREMIAÇÕES</a:t>
            </a:r>
            <a:endParaRPr lang="pt-BR" dirty="0"/>
          </a:p>
        </p:txBody>
      </p:sp>
      <p:pic>
        <p:nvPicPr>
          <p:cNvPr id="6" name="Picture 11" descr="C:\Users\MEIRI\AppData\Local\Microsoft\Windows\Temporary Internet Files\Content.IE5\T61VGSSE\MC90031258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541703"/>
            <a:ext cx="2232248" cy="3318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96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4" descr="premio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159" y="3011661"/>
            <a:ext cx="1633537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051720" y="1484785"/>
            <a:ext cx="7056784" cy="5256584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pt-BR" sz="2900" b="1" dirty="0">
                <a:solidFill>
                  <a:srgbClr val="003300"/>
                </a:solidFill>
              </a:rPr>
              <a:t>PRÊMIO: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/>
              <a:t>O dobro do ticket </a:t>
            </a:r>
            <a:r>
              <a:rPr lang="pt-BR" sz="2900" dirty="0" smtClean="0"/>
              <a:t>alimentação.</a:t>
            </a:r>
            <a:endParaRPr lang="pt-BR" sz="29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pt-BR" sz="29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pt-BR" sz="2900" b="1" dirty="0" smtClean="0">
                <a:solidFill>
                  <a:srgbClr val="003300"/>
                </a:solidFill>
              </a:rPr>
              <a:t>METAS</a:t>
            </a:r>
            <a:r>
              <a:rPr lang="pt-BR" sz="2900" b="1" dirty="0">
                <a:solidFill>
                  <a:srgbClr val="0033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 smtClean="0">
                <a:solidFill>
                  <a:srgbClr val="FF0000"/>
                </a:solidFill>
              </a:rPr>
              <a:t>Redução de custo de 5% - sustentabilidade – energia, água, PAPEL, telefone, </a:t>
            </a:r>
            <a:r>
              <a:rPr lang="pt-BR" sz="2900" dirty="0" err="1" smtClean="0">
                <a:solidFill>
                  <a:srgbClr val="FF0000"/>
                </a:solidFill>
              </a:rPr>
              <a:t>recoleta</a:t>
            </a:r>
            <a:r>
              <a:rPr lang="pt-BR" sz="2900" dirty="0" smtClean="0">
                <a:solidFill>
                  <a:srgbClr val="FF0000"/>
                </a:solidFill>
              </a:rPr>
              <a:t>, copos descartáveis. – custo médio de atendimento – tirar aluguel e energia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 smtClean="0"/>
              <a:t>Aumento </a:t>
            </a:r>
            <a:r>
              <a:rPr lang="pt-BR" sz="2900" dirty="0"/>
              <a:t>de 10% de </a:t>
            </a:r>
            <a:r>
              <a:rPr lang="pt-BR" sz="2900" dirty="0" smtClean="0"/>
              <a:t>Clientes em relação ao executado em 2014/2</a:t>
            </a:r>
          </a:p>
          <a:p>
            <a:pPr marL="365125" lvl="3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b="1" u="sng" dirty="0" smtClean="0"/>
              <a:t>Pré-requisito: </a:t>
            </a:r>
          </a:p>
          <a:p>
            <a:pPr marL="574675" lvl="4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dirty="0" smtClean="0"/>
              <a:t>100% </a:t>
            </a:r>
            <a:r>
              <a:rPr lang="pt-BR" sz="2900" dirty="0" err="1" smtClean="0"/>
              <a:t>OS’s</a:t>
            </a:r>
            <a:r>
              <a:rPr lang="pt-BR" sz="2900" dirty="0" smtClean="0"/>
              <a:t> particulares pagas</a:t>
            </a:r>
          </a:p>
          <a:p>
            <a:pPr marL="574675" lvl="4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dirty="0" smtClean="0">
                <a:solidFill>
                  <a:srgbClr val="FF0000"/>
                </a:solidFill>
              </a:rPr>
              <a:t>100% de registro dos coletores na unidade.</a:t>
            </a:r>
          </a:p>
          <a:p>
            <a:pPr marL="574675" lvl="4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dirty="0" smtClean="0">
                <a:solidFill>
                  <a:srgbClr val="FF0000"/>
                </a:solidFill>
              </a:rPr>
              <a:t>Menos do que 6 não conformidades na UNIDADE.</a:t>
            </a:r>
          </a:p>
          <a:p>
            <a:pPr marL="574675" lvl="4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dirty="0" smtClean="0"/>
              <a:t>Inconsistência nas guias </a:t>
            </a:r>
            <a:endParaRPr lang="pt-BR" sz="2900" dirty="0" smtClean="0">
              <a:solidFill>
                <a:srgbClr val="FF0000"/>
              </a:solidFill>
            </a:endParaRPr>
          </a:p>
          <a:p>
            <a:pPr marL="574675" lvl="4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dirty="0" smtClean="0">
                <a:solidFill>
                  <a:srgbClr val="FF0000"/>
                </a:solidFill>
              </a:rPr>
              <a:t>Inclusão e exclusão de exame – deve ocorrer no mesmo dia.</a:t>
            </a:r>
          </a:p>
          <a:p>
            <a:pPr marL="574675" lvl="4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dirty="0" smtClean="0">
                <a:solidFill>
                  <a:srgbClr val="FF0000"/>
                </a:solidFill>
              </a:rPr>
              <a:t>100% dos exames registrados na OS. </a:t>
            </a:r>
            <a:endParaRPr lang="pt-BR" sz="29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pt-BR" sz="29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pt-BR" sz="2900" b="1" dirty="0" smtClean="0">
                <a:solidFill>
                  <a:srgbClr val="003300"/>
                </a:solidFill>
              </a:rPr>
              <a:t>MEDIÇÃO </a:t>
            </a:r>
            <a:r>
              <a:rPr lang="pt-BR" sz="2900" b="1" dirty="0">
                <a:solidFill>
                  <a:srgbClr val="003300"/>
                </a:solidFill>
              </a:rPr>
              <a:t>DO RESULTADO: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/>
              <a:t>Período a ser medido: média de Janeiro a Junho/2015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/>
              <a:t>Referência: média de Agosto a Dezembro/2014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 smtClean="0"/>
              <a:t>Data </a:t>
            </a:r>
            <a:r>
              <a:rPr lang="pt-BR" sz="2900" dirty="0"/>
              <a:t>da medição: </a:t>
            </a:r>
            <a:r>
              <a:rPr lang="pt-BR" sz="2900" dirty="0" smtClean="0"/>
              <a:t>Julho/2015</a:t>
            </a:r>
            <a:endParaRPr lang="pt-BR" sz="20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pt-BR" sz="2000" dirty="0" smtClean="0">
              <a:latin typeface="Calibri" panose="020F050202020403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14688" y="0"/>
            <a:ext cx="5929312" cy="1143000"/>
          </a:xfrm>
        </p:spPr>
        <p:txBody>
          <a:bodyPr anchor="ctr" anchorCtr="0"/>
          <a:lstStyle/>
          <a:p>
            <a:pPr algn="r" eaLnBrk="1" hangingPunct="1">
              <a:defRPr/>
            </a:pPr>
            <a:r>
              <a:rPr lang="pt-BR" dirty="0"/>
              <a:t> </a:t>
            </a:r>
            <a:r>
              <a:rPr lang="pt-BR" dirty="0" smtClean="0"/>
              <a:t>REGRAS PREMIAÇÃO 2015/1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30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PREMIACAO 2015/1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94193"/>
              </p:ext>
            </p:extLst>
          </p:nvPr>
        </p:nvGraphicFramePr>
        <p:xfrm>
          <a:off x="755576" y="1196752"/>
          <a:ext cx="5149781" cy="5598370"/>
        </p:xfrm>
        <a:graphic>
          <a:graphicData uri="http://schemas.openxmlformats.org/drawingml/2006/table">
            <a:tbl>
              <a:tblPr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95875"/>
                <a:gridCol w="747790"/>
                <a:gridCol w="737819"/>
                <a:gridCol w="578291"/>
                <a:gridCol w="770224"/>
                <a:gridCol w="919782"/>
              </a:tblGrid>
              <a:tr h="1665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UNIDADE </a:t>
                      </a:r>
                    </a:p>
                  </a:txBody>
                  <a:tcPr marL="7331" marR="7331" marT="73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pt-BR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Oss</a:t>
                      </a:r>
                      <a:endParaRPr lang="pt-BR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1" marR="7331" marT="73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Oss2</a:t>
                      </a:r>
                    </a:p>
                  </a:txBody>
                  <a:tcPr marL="7331" marR="7331" marT="73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OS/Inc</a:t>
                      </a:r>
                    </a:p>
                  </a:txBody>
                  <a:tcPr marL="7331" marR="7331" marT="73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OS não Pagas</a:t>
                      </a:r>
                    </a:p>
                  </a:txBody>
                  <a:tcPr marL="7331" marR="7331" marT="73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Crescimento %</a:t>
                      </a:r>
                    </a:p>
                  </a:txBody>
                  <a:tcPr marL="7331" marR="7331" marT="73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1" marR="7331" marT="73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 OS</a:t>
                      </a:r>
                    </a:p>
                  </a:txBody>
                  <a:tcPr marL="7331" marR="7331" marT="73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 OS</a:t>
                      </a:r>
                    </a:p>
                  </a:txBody>
                  <a:tcPr marL="7331" marR="7331" marT="73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1" marR="7331" marT="73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1" marR="7331" marT="73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1" marR="7331" marT="73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 COKE 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 SANTANA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3.273,00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3.273,00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JACARAIPE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6.198,00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6.198,00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TERRA VERMELHA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GUARAPARI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5.178,00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5.178,00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-6,60%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HOSP SANTA RITA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42.200,00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42.200,00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 GRANDE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4.802,00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4.802,00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PRAIA DO CANTO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-0,90%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COLETA DOMICILIO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COLATINA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1.326,00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1.326,00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-2,00%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LARANJEIRAS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15.738,00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15.738,00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LINHARES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SAO PEDRO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-2,70%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NOVO MEXICO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3.397,00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3.397,00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 LAGE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-5,70%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JARDIM DA PENHA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MONICA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3.689,00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3.689,00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-1,70%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IBES 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ARACRUZ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1,45%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-7,00%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JARDIM CAMBURI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6.627,00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6.627,00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HOSP MERIDIONAL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29.322,00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29.322,00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1,69%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4.007,00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4.007,00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-8,60%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PRAIA DA COSTA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-3,30%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40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GUARAPARI PRAIA DO MORRO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1.091,00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1.091,00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1,83%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35,40%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ITAPOA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5.002,00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5.002,00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2,14%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SAO MATEUS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1.255,00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MARUIPE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2.690,00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2.690,00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PETROBRAS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2.494,00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2,45%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VILA VELHA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2.177,00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2.177,00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3,22%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-11,50%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40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 MEDICO SHOPPING VITORIA </a:t>
                      </a:r>
                    </a:p>
                  </a:txBody>
                  <a:tcPr marL="7331" marR="7331" marT="73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1.156,00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1.156,00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-5,20%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588224" y="378904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Crescimento Geral = 1,9%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0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4" descr="premio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159" y="3011661"/>
            <a:ext cx="1633537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051720" y="1484785"/>
            <a:ext cx="7056784" cy="5256584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pt-BR" sz="2900" b="1" dirty="0">
                <a:solidFill>
                  <a:srgbClr val="003300"/>
                </a:solidFill>
              </a:rPr>
              <a:t>PRÊMIO: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/>
              <a:t>O dobro do ticket </a:t>
            </a:r>
            <a:r>
              <a:rPr lang="pt-BR" sz="2900" dirty="0" smtClean="0"/>
              <a:t>alimentação.</a:t>
            </a:r>
            <a:endParaRPr lang="pt-BR" sz="29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pt-BR" sz="29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pt-BR" sz="2900" b="1" dirty="0" smtClean="0">
                <a:solidFill>
                  <a:srgbClr val="003300"/>
                </a:solidFill>
              </a:rPr>
              <a:t>METAS</a:t>
            </a:r>
            <a:r>
              <a:rPr lang="pt-BR" sz="2900" b="1" dirty="0">
                <a:solidFill>
                  <a:srgbClr val="0033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 smtClean="0"/>
              <a:t>Redução de custo de 5% - sustentabilidade – energia, água, PAPEL, telefone, </a:t>
            </a:r>
            <a:r>
              <a:rPr lang="pt-BR" sz="2900" dirty="0" err="1" smtClean="0"/>
              <a:t>recoleta</a:t>
            </a:r>
            <a:r>
              <a:rPr lang="pt-BR" sz="2900" dirty="0" smtClean="0"/>
              <a:t>, copos descartáveis. – custo médio de atendimento – tirar aluguel e energia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 smtClean="0"/>
              <a:t>Aumento </a:t>
            </a:r>
            <a:r>
              <a:rPr lang="pt-BR" sz="2900" dirty="0"/>
              <a:t>de 10% de </a:t>
            </a:r>
            <a:r>
              <a:rPr lang="pt-BR" sz="2900" dirty="0" smtClean="0"/>
              <a:t>Clientes em relação ao executado em 2014/2</a:t>
            </a:r>
          </a:p>
          <a:p>
            <a:pPr marL="365125" lvl="3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b="1" u="sng" dirty="0" smtClean="0"/>
              <a:t>Pré-requisito: </a:t>
            </a:r>
          </a:p>
          <a:p>
            <a:pPr marL="574675" lvl="4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dirty="0" smtClean="0"/>
              <a:t>100% </a:t>
            </a:r>
            <a:r>
              <a:rPr lang="pt-BR" sz="2900" dirty="0" err="1" smtClean="0"/>
              <a:t>OS’s</a:t>
            </a:r>
            <a:r>
              <a:rPr lang="pt-BR" sz="2900" dirty="0" smtClean="0"/>
              <a:t> particulares pagas</a:t>
            </a:r>
          </a:p>
          <a:p>
            <a:pPr marL="574675" lvl="4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dirty="0" smtClean="0"/>
              <a:t>100% de registro dos coletores na unidade.</a:t>
            </a:r>
          </a:p>
          <a:p>
            <a:pPr marL="574675" lvl="4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dirty="0" smtClean="0"/>
              <a:t>Menos do que 6 não conformidades na UNIDADE.</a:t>
            </a:r>
          </a:p>
          <a:p>
            <a:pPr marL="574675" lvl="4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dirty="0" smtClean="0"/>
              <a:t>Inconsistência nas guias (&lt;2%)</a:t>
            </a:r>
          </a:p>
          <a:p>
            <a:pPr marL="574675" lvl="4" indent="-2555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Blip>
                <a:blip r:embed="rId3"/>
              </a:buBlip>
              <a:defRPr/>
            </a:pPr>
            <a:r>
              <a:rPr lang="pt-BR" sz="2900" dirty="0" smtClean="0"/>
              <a:t>100% dos exames registrados na </a:t>
            </a:r>
            <a:r>
              <a:rPr lang="pt-BR" sz="2900" dirty="0"/>
              <a:t>OS ou Inclusão e exclusão de exame – deve ocorrer no mesmo dia</a:t>
            </a:r>
            <a:r>
              <a:rPr lang="pt-BR" sz="2900" dirty="0" smtClean="0"/>
              <a:t>.</a:t>
            </a:r>
          </a:p>
          <a:p>
            <a:pPr marL="319087" lvl="4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A04DA3"/>
              </a:buClr>
              <a:buNone/>
              <a:defRPr/>
            </a:pPr>
            <a:endParaRPr lang="pt-BR" sz="2900" b="1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pt-BR" sz="2900" b="1" dirty="0" smtClean="0">
                <a:solidFill>
                  <a:srgbClr val="003300"/>
                </a:solidFill>
              </a:rPr>
              <a:t>MEDIÇÃO </a:t>
            </a:r>
            <a:r>
              <a:rPr lang="pt-BR" sz="2900" b="1" dirty="0">
                <a:solidFill>
                  <a:srgbClr val="003300"/>
                </a:solidFill>
              </a:rPr>
              <a:t>DO RESULTADO: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/>
              <a:t>Período a ser medido: média de </a:t>
            </a:r>
            <a:r>
              <a:rPr lang="pt-BR" sz="2900" dirty="0" smtClean="0"/>
              <a:t>Julho a Dezembro/2015</a:t>
            </a:r>
            <a:endParaRPr lang="pt-BR" sz="29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/>
              <a:t>Referência: média de </a:t>
            </a:r>
            <a:r>
              <a:rPr lang="pt-BR" sz="2900" dirty="0" smtClean="0"/>
              <a:t>Janeiro a Junho/2015</a:t>
            </a:r>
            <a:endParaRPr lang="pt-BR" sz="29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900" dirty="0" smtClean="0"/>
              <a:t>Data </a:t>
            </a:r>
            <a:r>
              <a:rPr lang="pt-BR" sz="2900" dirty="0"/>
              <a:t>da medição: </a:t>
            </a:r>
            <a:r>
              <a:rPr lang="pt-BR" sz="2900" dirty="0" smtClean="0"/>
              <a:t>Janeiro/2015</a:t>
            </a:r>
            <a:endParaRPr lang="pt-BR" sz="20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pt-BR" sz="2000" dirty="0" smtClean="0">
              <a:latin typeface="Calibri" panose="020F050202020403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14688" y="0"/>
            <a:ext cx="5929312" cy="1143000"/>
          </a:xfrm>
        </p:spPr>
        <p:txBody>
          <a:bodyPr anchor="ctr" anchorCtr="0"/>
          <a:lstStyle/>
          <a:p>
            <a:pPr algn="r" eaLnBrk="1" hangingPunct="1">
              <a:defRPr/>
            </a:pPr>
            <a:r>
              <a:rPr lang="pt-BR" dirty="0" smtClean="0"/>
              <a:t>PREMIAÇÃO 2015/2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7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3221</TotalTime>
  <Words>685</Words>
  <Application>Microsoft Office PowerPoint</Application>
  <PresentationFormat>Apresentação na tela (4:3)</PresentationFormat>
  <Paragraphs>251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Bradley Hand ITC</vt:lpstr>
      <vt:lpstr>Calibri</vt:lpstr>
      <vt:lpstr>Courier New</vt:lpstr>
      <vt:lpstr>Georgia</vt:lpstr>
      <vt:lpstr>Modern No. 20</vt:lpstr>
      <vt:lpstr>Trebuchet MS</vt:lpstr>
      <vt:lpstr>Wingdings</vt:lpstr>
      <vt:lpstr>Default Theme</vt:lpstr>
      <vt:lpstr>Apresentação do PowerPoint</vt:lpstr>
      <vt:lpstr>NOSSO COMPROMISSO</vt:lpstr>
      <vt:lpstr>Reunião UN </vt:lpstr>
      <vt:lpstr>BOAS VINDAS</vt:lpstr>
      <vt:lpstr>Mapeamento de Processos</vt:lpstr>
      <vt:lpstr>RESULTADOS DAS PREMIAÇÕES</vt:lpstr>
      <vt:lpstr> REGRAS PREMIAÇÃO 2015/1</vt:lpstr>
      <vt:lpstr>RESULTADO PREMIACAO 2015/1</vt:lpstr>
      <vt:lpstr>PREMIAÇÃO 2015/2</vt:lpstr>
      <vt:lpstr>COMPARTILHANDO APRENDIZADO</vt:lpstr>
      <vt:lpstr>RECONHECIMENTOS 2015/1</vt:lpstr>
      <vt:lpstr>REFLEXÃO - PONTO CEGO</vt:lpstr>
      <vt:lpstr>PARA ENCERRAR - VIDEOS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Recoletas por Unidade (Jan – 21 de Junho)</dc:title>
  <dc:creator>Tommasi</dc:creator>
  <cp:lastModifiedBy>Windows User</cp:lastModifiedBy>
  <cp:revision>391</cp:revision>
  <dcterms:created xsi:type="dcterms:W3CDTF">2013-06-22T14:12:57Z</dcterms:created>
  <dcterms:modified xsi:type="dcterms:W3CDTF">2015-11-12T19:33:42Z</dcterms:modified>
</cp:coreProperties>
</file>