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ACEDC4-8630-4C11-B387-F721D0CB3F72}">
          <p14:sldIdLst>
            <p14:sldId id="256"/>
            <p14:sldId id="257"/>
          </p14:sldIdLst>
        </p14:section>
        <p14:section name="OAuth2.0" id="{31DE749A-CF7C-4646-BC66-0A7FE8F5BBB8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OAuth 2.0 in Azure" id="{FB955CE8-DBE3-4940-8825-8DC6A5165BDA}">
          <p14:sldIdLst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Roth" initials="KR" lastIdx="1" clrIdx="0">
    <p:extLst>
      <p:ext uri="{19B8F6BF-5375-455C-9EA6-DF929625EA0E}">
        <p15:presenceInfo xmlns:p15="http://schemas.microsoft.com/office/powerpoint/2012/main" userId="S::Kai.Roth@adn.de::75fc4f3f-f205-4317-ba47-4041a72944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7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7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92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4424AC-2259-4E21-BFAC-E17698E3D3E2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2E92947-1C1E-46FD-86F1-598CE5C42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azure/active-directory/develop/authentication-flows-app-scenarios#scenarios-and-supported-authentication-flow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50" TargetMode="External"/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F74B6-A4C2-4A99-B74A-78C82F15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05E590-891A-43E0-B19A-D3C2EE75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3" y="4084889"/>
            <a:ext cx="2873306" cy="1709159"/>
          </a:xfrm>
        </p:spPr>
        <p:txBody>
          <a:bodyPr>
            <a:normAutofit/>
          </a:bodyPr>
          <a:lstStyle/>
          <a:p>
            <a:pPr algn="r"/>
            <a:r>
              <a:rPr lang="de-DE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Workshop zum Thema OAuth 2.0 in Azure</a:t>
            </a:r>
          </a:p>
        </p:txBody>
      </p:sp>
    </p:spTree>
    <p:extLst>
      <p:ext uri="{BB962C8B-B14F-4D97-AF65-F5344CB8AC3E}">
        <p14:creationId xmlns:p14="http://schemas.microsoft.com/office/powerpoint/2010/main" val="179000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B50C9F-BC0B-4B25-89BC-DFF659B92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Uhr enthält.&#10;&#10;Automatisch generierte Beschreibung">
            <a:extLst>
              <a:ext uri="{FF2B5EF4-FFF2-40B4-BE49-F238E27FC236}">
                <a16:creationId xmlns:a16="http://schemas.microsoft.com/office/drawing/2014/main" id="{AF4DA883-C17D-49DD-8FB9-1A65287D6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5" r="1" b="25522"/>
          <a:stretch/>
        </p:blipFill>
        <p:spPr bwMode="auto">
          <a:xfrm>
            <a:off x="20" y="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F34521F-0FCE-4826-86C1-59F8F9504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524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14436-4B2E-4765-9139-E56B403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OAuth 2.0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Azure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8D00EC-EA51-46DA-B010-1444C8A0F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04F3E-3D9D-4FE0-BCEA-729476B6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28" y="971055"/>
            <a:ext cx="7315200" cy="4901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Microsoft Identity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(v2.0) Endpoints unterstützen zahlreiche Architekturen, um moderne Authentisierungs-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Flows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abzubilden. Egal welche Sprache oder Plattform.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CAFCE9-1DEB-4E86-A26B-798D15C95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12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5" y="266330"/>
            <a:ext cx="7212807" cy="932155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Identity Plattform 2.0 - Übersicht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7219C7E-C4CA-4C30-8845-B76AC2DA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21" y="1555808"/>
            <a:ext cx="4592094" cy="374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8CD7D1C-CBE3-402A-B7C2-201DDE7A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31" y="1794544"/>
            <a:ext cx="3727941" cy="3268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122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Identity </a:t>
            </a:r>
            <a:r>
              <a:rPr lang="de-D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Authentisierungswege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10039903" cy="489768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Je nachdem, welche Art Verbindung wir benötigen, bietet die Microsoft Identity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unterschiedliche Möglichkeiten der Authentisierung an.</a:t>
            </a: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Single-Page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Tokens werden typischerweise per JS angefordert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Häufig als Front-End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AngularJS,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MSAL.js</a:t>
            </a: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Public-Client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Es werden immer Benutzer eingeloggt (On-Behalt-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Desktop Apps, die Web APIs im Namen des Benutzers ansprechen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Mobile Apps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Apps auf IOT Devices (kein Browser zum Einloggen)</a:t>
            </a:r>
          </a:p>
          <a:p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-Client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Web Apps, die Web APIs ansprechen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Web APIs, die Web APIs ansprechen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Daemon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Identity </a:t>
            </a:r>
            <a:r>
              <a:rPr lang="de-D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Unterstützte Architekturen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Single-Page Apps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Web Apps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Web APIs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Mobile Apps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Native Apps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Daemon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Apps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Server-Side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Single-Page 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Flow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JavaScript, Angular,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MSAL.js.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.NET mit der ASP.NET Open ID Connect Middleware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Tokenvalidierung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IdentityModel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Extension, nicht mit den MSAL Libraries.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mit Passport.js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AC535D-C20F-4C89-855C-148AB5A8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98" y="1553521"/>
            <a:ext cx="4516676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Single-Page 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Authorizationcode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-Flow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Aufruf einer Web API aus einer Web App 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Benutzers.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Token 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Tokencache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lagern.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MSAL aktualisiert Tokens automatisch und still.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31AFC-0560-42D3-8DE4-13D7E291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54" y="1482201"/>
            <a:ext cx="6022234" cy="1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6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Token Acquisition (MSAL)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Desktop App, die eine Web API aufruft, welche Benutzeranmeldungen voraussetzt.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7DD649-17D0-44F6-8813-6CE1C234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8" y="1464815"/>
            <a:ext cx="5974590" cy="23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Code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Geräte ohne Browser können APIs im Namen des Benutzers aufrufen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Dazu wird ein Code generiert, den der Benutzer auf einem anderen Gerät verwendet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91C543-C0E4-4B8D-9043-AE39C395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74" y="1532756"/>
            <a:ext cx="6003176" cy="18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de-D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Docs</a:t>
            </a:r>
            <a:endParaRPr lang="de-D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198486"/>
            <a:ext cx="10039903" cy="51046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https://docs.microsoft.com/de-de/azure/active-directory/develop/authentication-flows-app-scenarios#scenarios-and-supported-authentication-flows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rgbClr val="5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de-DE" err="1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Directory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FFA516"/>
              </a:buClr>
              <a:buNone/>
            </a:pP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Anwendungen, in denen die Authentisierung über Microsoft Accounts oder das Azure AD laufen soll, benötigen wir eine App Registrierung in unserem Azure AD.</a:t>
            </a:r>
          </a:p>
          <a:p>
            <a:pPr marL="0" indent="0">
              <a:buClr>
                <a:srgbClr val="FFA516"/>
              </a:buClr>
              <a:buNone/>
            </a:pP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Diese App Registrierung ist unsere Managed Identity in Azure.</a:t>
            </a:r>
          </a:p>
          <a:p>
            <a:pPr marL="0" indent="0">
              <a:buClr>
                <a:srgbClr val="FFA516"/>
              </a:buClr>
              <a:buNone/>
            </a:pP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 können wir Redirect-Uri, Logout-URL,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Permissions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 verwalten.</a:t>
            </a:r>
          </a:p>
          <a:p>
            <a:pPr marL="0" indent="0">
              <a:buClr>
                <a:srgbClr val="FFA516"/>
              </a:buClr>
              <a:buNone/>
            </a:pPr>
            <a:endParaRPr lang="de-D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58B291-3102-40F3-A175-3D35E8F8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84" y="466139"/>
            <a:ext cx="7160995" cy="59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CC873-5A1F-458F-872E-013B7139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23" y="1084029"/>
            <a:ext cx="8983489" cy="1000978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Übersicht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57116-B5EA-4C97-B6CE-4B44B45C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 01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 2.0 – Was ist das eigentlich?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 02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 2.0 in Azure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MSAL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 03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Verschiedene OAuth 2.0 Authentisierungswege</a:t>
            </a:r>
          </a:p>
          <a:p>
            <a:endParaRPr lang="de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6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9387836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Demo, Workshop und offene Fragen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B50C9F-BC0B-4B25-89BC-DFF659B92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Uhr enthält.&#10;&#10;Automatisch generierte Beschreibung">
            <a:extLst>
              <a:ext uri="{FF2B5EF4-FFF2-40B4-BE49-F238E27FC236}">
                <a16:creationId xmlns:a16="http://schemas.microsoft.com/office/drawing/2014/main" id="{AF4DA883-C17D-49DD-8FB9-1A65287D6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5" r="1" b="25522"/>
          <a:stretch/>
        </p:blipFill>
        <p:spPr bwMode="auto">
          <a:xfrm>
            <a:off x="20" y="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F34521F-0FCE-4826-86C1-59F8F9504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524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14436-4B2E-4765-9139-E56B403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OAuth 2.0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8D00EC-EA51-46DA-B010-1444C8A0F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04F3E-3D9D-4FE0-BCEA-729476B6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28" y="971055"/>
            <a:ext cx="7315200" cy="4901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Endbenutzer kann mit Hilfe des OAuth 2.0 Protokolls einer Anwendung den Zugriff auf seine Daten erlauben, die von einem anderen Dienst bereitgestellt werden, ohne geheime Details seiner Zugangsberechtigung preiszugeben.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Kurz: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 erlauben einer dritten Partei in unserem Namen einen Dienst zu verwenden.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CAFCE9-1DEB-4E86-A26B-798D15C95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6111364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OAuth2.0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10039903" cy="4690532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Authentisierungs-Framework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Basiert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OpenID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Connect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HTTP-Schnittstelle mit REST-Mechanismen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Standardisiert durch die IETF (Internet Engineering Task Force)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https://tools.ietf.org/html/rfc6749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https://tools.ietf.org/html/rfc6750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6111364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Warum OAuth2.0?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10039903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traditionelle Client-Server-Model hat einige Nachteile: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Third-Party Anwendungen müssen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speichern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Server müssen Password-Authentisierung unterstützen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Third-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Parties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erhalten unverhältnismäßig viel Zugriff auf geschützte Ressourcen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Zugriff kann nicht ohne Weiteres zurückgenommen werden</a:t>
            </a:r>
          </a:p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Ein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kompromittierter Server legt alle Geheimnisse des Benutzers frei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5772D-2C96-4755-A1BF-CD64B3D35FAB}"/>
              </a:ext>
            </a:extLst>
          </p:cNvPr>
          <p:cNvSpPr/>
          <p:nvPr/>
        </p:nvSpPr>
        <p:spPr>
          <a:xfrm>
            <a:off x="1466297" y="2209801"/>
            <a:ext cx="10039903" cy="932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6111364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Warum OAuth2.0?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10039903" cy="17364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OAuth2.0 geht diese Probleme durch das Einführen eines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Authorisierungslayers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an.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Trennen der Rollen „Client“ und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Client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fordert Zugriff auf Ressourcen eines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Servers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beim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an.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Client bekommt andere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als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0770A12-CCAE-43E2-B286-3E0F5D303E7D}"/>
              </a:ext>
            </a:extLst>
          </p:cNvPr>
          <p:cNvSpPr txBox="1">
            <a:spLocks/>
          </p:cNvSpPr>
          <p:nvPr/>
        </p:nvSpPr>
        <p:spPr>
          <a:xfrm>
            <a:off x="1483217" y="3343306"/>
            <a:ext cx="10039903" cy="1736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Anstelle des Passworts, wird ein Access Token verwendet: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Ein String, der den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Lebenszeit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und weitere Attribute definieren kann.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Access Tokens werden durch einen </a:t>
            </a:r>
            <a:r>
              <a:rPr lang="de-DE" u="sng" dirty="0" err="1"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r>
              <a:rPr lang="de-DE" u="sng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mit der Genehmigung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Owners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ausgestellt.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Client verwendet diesen Token, um auf [geschützte] Ressourcen zuzugreifen.</a:t>
            </a:r>
          </a:p>
        </p:txBody>
      </p:sp>
    </p:spTree>
    <p:extLst>
      <p:ext uri="{BB962C8B-B14F-4D97-AF65-F5344CB8AC3E}">
        <p14:creationId xmlns:p14="http://schemas.microsoft.com/office/powerpoint/2010/main" val="33610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6111364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Beispiel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0B3D-9CB3-4200-80DC-BEF60175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10039903" cy="39666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Ein Benutzer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erlaubt einer App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(Client)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auf die Fotos in seiner Dropbox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Server)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zuzugreifen, damit sie in der App verwendet werden können.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Statt Benutzername und Passwort [für die Dropbox] an die App zu übergeben, authentisiert er sich an einem Server, dem Dropbox vertraut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Server)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welcher der App (eigene, delegierte)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übermittelt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(Access Token)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1"/>
            <a:ext cx="6111364" cy="495668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Beispiel (in Bildern)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809ABF79-F83E-4C76-8550-B83CDB0FB664}"/>
              </a:ext>
            </a:extLst>
          </p:cNvPr>
          <p:cNvSpPr/>
          <p:nvPr/>
        </p:nvSpPr>
        <p:spPr>
          <a:xfrm>
            <a:off x="1665027" y="1569492"/>
            <a:ext cx="736979" cy="7369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963C73-D6D1-4BCF-A189-2F61398C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47" y="1569492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ylinder 5">
            <a:extLst>
              <a:ext uri="{FF2B5EF4-FFF2-40B4-BE49-F238E27FC236}">
                <a16:creationId xmlns:a16="http://schemas.microsoft.com/office/drawing/2014/main" id="{F5889E87-284E-44BF-9768-F646A2362609}"/>
              </a:ext>
            </a:extLst>
          </p:cNvPr>
          <p:cNvSpPr/>
          <p:nvPr/>
        </p:nvSpPr>
        <p:spPr>
          <a:xfrm>
            <a:off x="10205469" y="1566990"/>
            <a:ext cx="523002" cy="7394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5CFE1ACF-193C-4D7D-8160-B9CA648774C4}"/>
              </a:ext>
            </a:extLst>
          </p:cNvPr>
          <p:cNvSpPr/>
          <p:nvPr/>
        </p:nvSpPr>
        <p:spPr>
          <a:xfrm>
            <a:off x="8108883" y="1690577"/>
            <a:ext cx="508012" cy="61339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Microsoft Azure | Public Cloud Plattform | Cloud-Dienste | becon GmbH">
            <a:extLst>
              <a:ext uri="{FF2B5EF4-FFF2-40B4-BE49-F238E27FC236}">
                <a16:creationId xmlns:a16="http://schemas.microsoft.com/office/drawing/2014/main" id="{84EEB02B-7021-417E-B31A-38080500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47" y="1198485"/>
            <a:ext cx="1392865" cy="4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4FCAEBE2-DF73-40C4-9565-C66450B74CAA}"/>
              </a:ext>
            </a:extLst>
          </p:cNvPr>
          <p:cNvSpPr/>
          <p:nvPr/>
        </p:nvSpPr>
        <p:spPr>
          <a:xfrm>
            <a:off x="5569068" y="1569492"/>
            <a:ext cx="788257" cy="7369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upload.wikimedia.org/wikipedia/de/thumb/9/9f/Tw...">
            <a:extLst>
              <a:ext uri="{FF2B5EF4-FFF2-40B4-BE49-F238E27FC236}">
                <a16:creationId xmlns:a16="http://schemas.microsoft.com/office/drawing/2014/main" id="{613E9A06-3099-4E9F-96BB-CDC7C474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44" y="1729715"/>
            <a:ext cx="508012" cy="4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cebook – Wikipedia">
            <a:extLst>
              <a:ext uri="{FF2B5EF4-FFF2-40B4-BE49-F238E27FC236}">
                <a16:creationId xmlns:a16="http://schemas.microsoft.com/office/drawing/2014/main" id="{54878D9E-86D3-4129-90AC-B207C507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47" y="1749440"/>
            <a:ext cx="495668" cy="49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2429CD1-7B8F-459D-9165-DE06CEE51ADF}"/>
              </a:ext>
            </a:extLst>
          </p:cNvPr>
          <p:cNvCxnSpPr/>
          <p:nvPr/>
        </p:nvCxnSpPr>
        <p:spPr>
          <a:xfrm>
            <a:off x="1467293" y="2424223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2D0E933-5DA8-4F3E-9082-EEACD61D5CBF}"/>
              </a:ext>
            </a:extLst>
          </p:cNvPr>
          <p:cNvSpPr txBox="1"/>
          <p:nvPr/>
        </p:nvSpPr>
        <p:spPr>
          <a:xfrm>
            <a:off x="1717292" y="1198485"/>
            <a:ext cx="7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88015EC-C62F-4B6A-B34D-DADB0F6B5ABF}"/>
              </a:ext>
            </a:extLst>
          </p:cNvPr>
          <p:cNvSpPr txBox="1"/>
          <p:nvPr/>
        </p:nvSpPr>
        <p:spPr>
          <a:xfrm>
            <a:off x="3603532" y="972074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pPr algn="ctr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D2912-BB7B-46C2-A424-DA6EDC45D015}"/>
              </a:ext>
            </a:extLst>
          </p:cNvPr>
          <p:cNvSpPr txBox="1"/>
          <p:nvPr/>
        </p:nvSpPr>
        <p:spPr>
          <a:xfrm>
            <a:off x="5567233" y="1215131"/>
            <a:ext cx="80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5F492FB-180A-4DC3-B42E-3DCCDE8A9235}"/>
              </a:ext>
            </a:extLst>
          </p:cNvPr>
          <p:cNvSpPr txBox="1"/>
          <p:nvPr/>
        </p:nvSpPr>
        <p:spPr>
          <a:xfrm>
            <a:off x="7637012" y="785097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 Server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1C0246C-988C-48E7-A54A-DF0E7B22E7F7}"/>
              </a:ext>
            </a:extLst>
          </p:cNvPr>
          <p:cNvSpPr txBox="1"/>
          <p:nvPr/>
        </p:nvSpPr>
        <p:spPr>
          <a:xfrm>
            <a:off x="9926114" y="920659"/>
            <a:ext cx="108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BEA0C3B-5810-4CE6-8520-3B2AA178BD27}"/>
              </a:ext>
            </a:extLst>
          </p:cNvPr>
          <p:cNvCxnSpPr>
            <a:cxnSpLocks/>
          </p:cNvCxnSpPr>
          <p:nvPr/>
        </p:nvCxnSpPr>
        <p:spPr>
          <a:xfrm>
            <a:off x="2033515" y="2650704"/>
            <a:ext cx="84334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06302EE-B1E2-4E59-9829-51824A8F9FB4}"/>
              </a:ext>
            </a:extLst>
          </p:cNvPr>
          <p:cNvCxnSpPr>
            <a:cxnSpLocks/>
          </p:cNvCxnSpPr>
          <p:nvPr/>
        </p:nvCxnSpPr>
        <p:spPr>
          <a:xfrm>
            <a:off x="2033516" y="2424223"/>
            <a:ext cx="0" cy="40616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146FA74-AD75-4E9A-ACFE-0B98B1B73B7D}"/>
              </a:ext>
            </a:extLst>
          </p:cNvPr>
          <p:cNvSpPr txBox="1"/>
          <p:nvPr/>
        </p:nvSpPr>
        <p:spPr>
          <a:xfrm>
            <a:off x="2039517" y="2374578"/>
            <a:ext cx="193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Ich möchte Zugriff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46BF9D7-75E8-4AF9-8FDD-5C628B2F9BFC}"/>
              </a:ext>
            </a:extLst>
          </p:cNvPr>
          <p:cNvCxnSpPr>
            <a:cxnSpLocks/>
          </p:cNvCxnSpPr>
          <p:nvPr/>
        </p:nvCxnSpPr>
        <p:spPr>
          <a:xfrm flipH="1">
            <a:off x="3972021" y="2424223"/>
            <a:ext cx="13516" cy="40722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13B26E6-BCD6-45C5-BE02-B28EB9B16F25}"/>
              </a:ext>
            </a:extLst>
          </p:cNvPr>
          <p:cNvCxnSpPr>
            <a:cxnSpLocks/>
          </p:cNvCxnSpPr>
          <p:nvPr/>
        </p:nvCxnSpPr>
        <p:spPr>
          <a:xfrm>
            <a:off x="5963196" y="2424223"/>
            <a:ext cx="0" cy="40722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00F8D4F-59E7-4717-8E7D-9906B2A4BC90}"/>
              </a:ext>
            </a:extLst>
          </p:cNvPr>
          <p:cNvCxnSpPr>
            <a:cxnSpLocks/>
          </p:cNvCxnSpPr>
          <p:nvPr/>
        </p:nvCxnSpPr>
        <p:spPr>
          <a:xfrm>
            <a:off x="8347865" y="2424223"/>
            <a:ext cx="7770" cy="41674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1AD5D84-CA35-45EE-B796-A5EB89370D14}"/>
              </a:ext>
            </a:extLst>
          </p:cNvPr>
          <p:cNvCxnSpPr>
            <a:cxnSpLocks/>
          </p:cNvCxnSpPr>
          <p:nvPr/>
        </p:nvCxnSpPr>
        <p:spPr>
          <a:xfrm>
            <a:off x="10466969" y="2424223"/>
            <a:ext cx="0" cy="41674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9BF85C3-2E44-45A3-81D4-5E50BAA23155}"/>
              </a:ext>
            </a:extLst>
          </p:cNvPr>
          <p:cNvCxnSpPr>
            <a:cxnSpLocks/>
          </p:cNvCxnSpPr>
          <p:nvPr/>
        </p:nvCxnSpPr>
        <p:spPr>
          <a:xfrm flipH="1">
            <a:off x="2033515" y="2897129"/>
            <a:ext cx="8433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E05B9C9-EC01-441D-A3E1-8FA9AAAA89BB}"/>
              </a:ext>
            </a:extLst>
          </p:cNvPr>
          <p:cNvSpPr txBox="1"/>
          <p:nvPr/>
        </p:nvSpPr>
        <p:spPr>
          <a:xfrm>
            <a:off x="5953195" y="2632657"/>
            <a:ext cx="486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Ich kenne Dich nicht. Weis Dich bitte aus.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79D00BF-5787-460C-B042-5983EEE9DECF}"/>
              </a:ext>
            </a:extLst>
          </p:cNvPr>
          <p:cNvCxnSpPr>
            <a:cxnSpLocks/>
          </p:cNvCxnSpPr>
          <p:nvPr/>
        </p:nvCxnSpPr>
        <p:spPr>
          <a:xfrm>
            <a:off x="2033515" y="3153082"/>
            <a:ext cx="1971890" cy="3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B6988C5-0AE1-46AC-8B3F-4E526C3404E6}"/>
              </a:ext>
            </a:extLst>
          </p:cNvPr>
          <p:cNvCxnSpPr>
            <a:cxnSpLocks/>
          </p:cNvCxnSpPr>
          <p:nvPr/>
        </p:nvCxnSpPr>
        <p:spPr>
          <a:xfrm flipV="1">
            <a:off x="3995308" y="3383320"/>
            <a:ext cx="1986591" cy="4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DEA0277-3B25-4A89-A894-6D4C6550D77E}"/>
              </a:ext>
            </a:extLst>
          </p:cNvPr>
          <p:cNvCxnSpPr>
            <a:cxnSpLocks/>
          </p:cNvCxnSpPr>
          <p:nvPr/>
        </p:nvCxnSpPr>
        <p:spPr>
          <a:xfrm flipH="1">
            <a:off x="3972021" y="3611644"/>
            <a:ext cx="2000989" cy="6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7AFD076-B3E9-408D-8BB9-EB63E3CD9BFE}"/>
              </a:ext>
            </a:extLst>
          </p:cNvPr>
          <p:cNvCxnSpPr>
            <a:cxnSpLocks/>
          </p:cNvCxnSpPr>
          <p:nvPr/>
        </p:nvCxnSpPr>
        <p:spPr>
          <a:xfrm>
            <a:off x="3993308" y="3867788"/>
            <a:ext cx="4354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01290C8-9E66-482D-A8B7-AC9A50E86C52}"/>
              </a:ext>
            </a:extLst>
          </p:cNvPr>
          <p:cNvCxnSpPr>
            <a:cxnSpLocks/>
          </p:cNvCxnSpPr>
          <p:nvPr/>
        </p:nvCxnSpPr>
        <p:spPr>
          <a:xfrm flipH="1">
            <a:off x="3965671" y="4117708"/>
            <a:ext cx="43972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AD82811-757A-4995-94B0-3220142B09DC}"/>
              </a:ext>
            </a:extLst>
          </p:cNvPr>
          <p:cNvCxnSpPr>
            <a:cxnSpLocks/>
          </p:cNvCxnSpPr>
          <p:nvPr/>
        </p:nvCxnSpPr>
        <p:spPr>
          <a:xfrm flipV="1">
            <a:off x="2029225" y="4603110"/>
            <a:ext cx="19617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68D6A2F-FEE5-469F-99B4-760783E1E6E0}"/>
              </a:ext>
            </a:extLst>
          </p:cNvPr>
          <p:cNvCxnSpPr>
            <a:cxnSpLocks/>
          </p:cNvCxnSpPr>
          <p:nvPr/>
        </p:nvCxnSpPr>
        <p:spPr>
          <a:xfrm flipH="1">
            <a:off x="2029225" y="4338258"/>
            <a:ext cx="1977703" cy="10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5C069B9-11FF-4BDD-B18A-ECFFC3295C4C}"/>
              </a:ext>
            </a:extLst>
          </p:cNvPr>
          <p:cNvCxnSpPr>
            <a:cxnSpLocks/>
          </p:cNvCxnSpPr>
          <p:nvPr/>
        </p:nvCxnSpPr>
        <p:spPr>
          <a:xfrm>
            <a:off x="3993308" y="4817630"/>
            <a:ext cx="4354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E5F3625-ED80-421C-84B1-9D9D453DE04D}"/>
              </a:ext>
            </a:extLst>
          </p:cNvPr>
          <p:cNvCxnSpPr>
            <a:cxnSpLocks/>
          </p:cNvCxnSpPr>
          <p:nvPr/>
        </p:nvCxnSpPr>
        <p:spPr>
          <a:xfrm flipH="1">
            <a:off x="3965671" y="5067550"/>
            <a:ext cx="43972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68CCDF3-4A59-4207-A61E-92D585D29C15}"/>
              </a:ext>
            </a:extLst>
          </p:cNvPr>
          <p:cNvCxnSpPr>
            <a:cxnSpLocks/>
          </p:cNvCxnSpPr>
          <p:nvPr/>
        </p:nvCxnSpPr>
        <p:spPr>
          <a:xfrm flipV="1">
            <a:off x="3986419" y="5289880"/>
            <a:ext cx="1986591" cy="4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453278-B9DE-4FCD-91E5-A5992CBA766F}"/>
              </a:ext>
            </a:extLst>
          </p:cNvPr>
          <p:cNvCxnSpPr>
            <a:cxnSpLocks/>
          </p:cNvCxnSpPr>
          <p:nvPr/>
        </p:nvCxnSpPr>
        <p:spPr>
          <a:xfrm>
            <a:off x="5973010" y="5498114"/>
            <a:ext cx="4493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AF42311-CCE4-4072-ACAE-2DF1A459A844}"/>
              </a:ext>
            </a:extLst>
          </p:cNvPr>
          <p:cNvCxnSpPr>
            <a:cxnSpLocks/>
          </p:cNvCxnSpPr>
          <p:nvPr/>
        </p:nvCxnSpPr>
        <p:spPr>
          <a:xfrm flipH="1">
            <a:off x="8338052" y="5691829"/>
            <a:ext cx="2128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5E93C48-4C3C-4BC9-909C-F53483ADE26A}"/>
              </a:ext>
            </a:extLst>
          </p:cNvPr>
          <p:cNvCxnSpPr>
            <a:cxnSpLocks/>
          </p:cNvCxnSpPr>
          <p:nvPr/>
        </p:nvCxnSpPr>
        <p:spPr>
          <a:xfrm>
            <a:off x="8357679" y="5883177"/>
            <a:ext cx="2109289" cy="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9360E73-18B2-4703-8832-38160BD94ABB}"/>
              </a:ext>
            </a:extLst>
          </p:cNvPr>
          <p:cNvCxnSpPr>
            <a:cxnSpLocks/>
          </p:cNvCxnSpPr>
          <p:nvPr/>
        </p:nvCxnSpPr>
        <p:spPr>
          <a:xfrm flipH="1">
            <a:off x="5953195" y="6095997"/>
            <a:ext cx="4513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9B22826-42F9-4EE8-B464-127E7D689E3B}"/>
              </a:ext>
            </a:extLst>
          </p:cNvPr>
          <p:cNvCxnSpPr>
            <a:cxnSpLocks/>
          </p:cNvCxnSpPr>
          <p:nvPr/>
        </p:nvCxnSpPr>
        <p:spPr>
          <a:xfrm flipH="1">
            <a:off x="2029225" y="6315104"/>
            <a:ext cx="39239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9C4A43BA-D126-41B8-9B75-6ECE17E34EC1}"/>
              </a:ext>
            </a:extLst>
          </p:cNvPr>
          <p:cNvSpPr txBox="1"/>
          <p:nvPr/>
        </p:nvSpPr>
        <p:spPr>
          <a:xfrm>
            <a:off x="1988961" y="4322911"/>
            <a:ext cx="20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Zustimmen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A7CAE59-0304-46EE-8215-E0FCFE0C5BCB}"/>
              </a:ext>
            </a:extLst>
          </p:cNvPr>
          <p:cNvSpPr txBox="1"/>
          <p:nvPr/>
        </p:nvSpPr>
        <p:spPr>
          <a:xfrm>
            <a:off x="3956158" y="3122288"/>
            <a:ext cx="20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Starte OAuth Flow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3DE44A6F-E10F-45B9-B5CE-8CF93552B9E6}"/>
              </a:ext>
            </a:extLst>
          </p:cNvPr>
          <p:cNvSpPr txBox="1"/>
          <p:nvPr/>
        </p:nvSpPr>
        <p:spPr>
          <a:xfrm>
            <a:off x="3956157" y="3344451"/>
            <a:ext cx="20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Erhalte Access Token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06FAD798-390C-4469-BD9C-D7F6C9E0C1FA}"/>
              </a:ext>
            </a:extLst>
          </p:cNvPr>
          <p:cNvSpPr txBox="1"/>
          <p:nvPr/>
        </p:nvSpPr>
        <p:spPr>
          <a:xfrm>
            <a:off x="3991886" y="3599156"/>
            <a:ext cx="434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Lade Provider für </a:t>
            </a: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Grant Screen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BA2EC04-45A8-4E79-8085-7AAC7FAD4683}"/>
              </a:ext>
            </a:extLst>
          </p:cNvPr>
          <p:cNvSpPr txBox="1"/>
          <p:nvPr/>
        </p:nvSpPr>
        <p:spPr>
          <a:xfrm>
            <a:off x="3998528" y="3844981"/>
            <a:ext cx="43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Zeige Grant Screen an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411281E-8CFF-4326-9452-E79AA4FC7631}"/>
              </a:ext>
            </a:extLst>
          </p:cNvPr>
          <p:cNvSpPr txBox="1"/>
          <p:nvPr/>
        </p:nvSpPr>
        <p:spPr>
          <a:xfrm>
            <a:off x="2000151" y="4067418"/>
            <a:ext cx="20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Provider Grant Screen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FC451F-D847-4BF2-88DB-F2259D75D1F3}"/>
              </a:ext>
            </a:extLst>
          </p:cNvPr>
          <p:cNvSpPr txBox="1"/>
          <p:nvPr/>
        </p:nvSpPr>
        <p:spPr>
          <a:xfrm>
            <a:off x="2029226" y="2887593"/>
            <a:ext cx="195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Gehe zu OAT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16DA2AF-8CC4-4A99-8FC2-CE8D39281480}"/>
              </a:ext>
            </a:extLst>
          </p:cNvPr>
          <p:cNvSpPr txBox="1"/>
          <p:nvPr/>
        </p:nvSpPr>
        <p:spPr>
          <a:xfrm>
            <a:off x="3979537" y="4539014"/>
            <a:ext cx="435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User stimmt zu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FAC0DD6-5BEC-4BDB-B9F7-D976A8225609}"/>
              </a:ext>
            </a:extLst>
          </p:cNvPr>
          <p:cNvSpPr txBox="1"/>
          <p:nvPr/>
        </p:nvSpPr>
        <p:spPr>
          <a:xfrm>
            <a:off x="3991887" y="4794209"/>
            <a:ext cx="435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Redirect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zu OAT mit Access Token 1234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4CCE279-2D84-4A6A-B187-AD213C4C32AF}"/>
              </a:ext>
            </a:extLst>
          </p:cNvPr>
          <p:cNvSpPr txBox="1"/>
          <p:nvPr/>
        </p:nvSpPr>
        <p:spPr>
          <a:xfrm>
            <a:off x="4001255" y="5028375"/>
            <a:ext cx="20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Ausführen mit Token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598FB72A-81D3-4992-A327-617ED6D57100}"/>
              </a:ext>
            </a:extLst>
          </p:cNvPr>
          <p:cNvSpPr txBox="1"/>
          <p:nvPr/>
        </p:nvSpPr>
        <p:spPr>
          <a:xfrm>
            <a:off x="5957196" y="5231071"/>
            <a:ext cx="449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Greife mit Token 1234 auf Daten zu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37A9C7B-3CDB-41CD-8FF0-CDED900D1081}"/>
              </a:ext>
            </a:extLst>
          </p:cNvPr>
          <p:cNvSpPr txBox="1"/>
          <p:nvPr/>
        </p:nvSpPr>
        <p:spPr>
          <a:xfrm>
            <a:off x="8391169" y="5465795"/>
            <a:ext cx="2042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Token 1234 gültig?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02EEF5A1-F91A-48F1-B3DC-272C522159BD}"/>
              </a:ext>
            </a:extLst>
          </p:cNvPr>
          <p:cNvSpPr txBox="1"/>
          <p:nvPr/>
        </p:nvSpPr>
        <p:spPr>
          <a:xfrm>
            <a:off x="8242307" y="5657246"/>
            <a:ext cx="23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Token gültig für Dateien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FF7F77E-5696-4F12-B778-432FA5ACE5CE}"/>
              </a:ext>
            </a:extLst>
          </p:cNvPr>
          <p:cNvSpPr txBox="1"/>
          <p:nvPr/>
        </p:nvSpPr>
        <p:spPr>
          <a:xfrm>
            <a:off x="5977807" y="5848423"/>
            <a:ext cx="448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Rückgabe von Dateien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94240E4F-C148-4644-ACA6-CC70312C64BF}"/>
              </a:ext>
            </a:extLst>
          </p:cNvPr>
          <p:cNvSpPr txBox="1"/>
          <p:nvPr/>
        </p:nvSpPr>
        <p:spPr>
          <a:xfrm>
            <a:off x="2033515" y="6049408"/>
            <a:ext cx="393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Anzeigen von Dateien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AF204-21B2-4D1B-8FC7-9EF435A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56" y="266330"/>
            <a:ext cx="6111364" cy="932155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Allgemeines Szenario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3FC18B-C7DC-4A96-A158-A8056F5DD2D5}"/>
              </a:ext>
            </a:extLst>
          </p:cNvPr>
          <p:cNvSpPr/>
          <p:nvPr/>
        </p:nvSpPr>
        <p:spPr>
          <a:xfrm>
            <a:off x="2011784" y="1855432"/>
            <a:ext cx="1286934" cy="130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B7D7A3CC-393D-47CB-929B-9742127DF7A2}"/>
              </a:ext>
            </a:extLst>
          </p:cNvPr>
          <p:cNvSpPr/>
          <p:nvPr/>
        </p:nvSpPr>
        <p:spPr>
          <a:xfrm>
            <a:off x="8987342" y="1669001"/>
            <a:ext cx="1286934" cy="16889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Resource</a:t>
            </a:r>
            <a:r>
              <a:rPr lang="de-DE" dirty="0"/>
              <a:t> Server</a:t>
            </a:r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F05C3E3F-E734-4758-9FEE-834D12EAAF89}"/>
              </a:ext>
            </a:extLst>
          </p:cNvPr>
          <p:cNvSpPr/>
          <p:nvPr/>
        </p:nvSpPr>
        <p:spPr>
          <a:xfrm>
            <a:off x="5274815" y="4208015"/>
            <a:ext cx="1642369" cy="15269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Auth Provider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8CFEEFC-9E83-4657-9F71-10C8B3C25196}"/>
              </a:ext>
            </a:extLst>
          </p:cNvPr>
          <p:cNvCxnSpPr/>
          <p:nvPr/>
        </p:nvCxnSpPr>
        <p:spPr>
          <a:xfrm>
            <a:off x="3432211" y="2507940"/>
            <a:ext cx="5406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400A8B-0702-4A81-A23B-52178F89CDA2}"/>
              </a:ext>
            </a:extLst>
          </p:cNvPr>
          <p:cNvCxnSpPr>
            <a:cxnSpLocks/>
          </p:cNvCxnSpPr>
          <p:nvPr/>
        </p:nvCxnSpPr>
        <p:spPr>
          <a:xfrm>
            <a:off x="3370067" y="3357978"/>
            <a:ext cx="2201662" cy="164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9F6F09F-84FD-4BDB-A7C4-1119557A8048}"/>
              </a:ext>
            </a:extLst>
          </p:cNvPr>
          <p:cNvCxnSpPr>
            <a:cxnSpLocks/>
          </p:cNvCxnSpPr>
          <p:nvPr/>
        </p:nvCxnSpPr>
        <p:spPr>
          <a:xfrm flipV="1">
            <a:off x="6623897" y="3446752"/>
            <a:ext cx="2363444" cy="1611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24F8A85-4D40-470A-981E-879AC83100A7}"/>
              </a:ext>
            </a:extLst>
          </p:cNvPr>
          <p:cNvSpPr txBox="1"/>
          <p:nvPr/>
        </p:nvSpPr>
        <p:spPr>
          <a:xfrm rot="19557530">
            <a:off x="7369198" y="3763110"/>
            <a:ext cx="114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36450162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Breitbild</PresentationFormat>
  <Paragraphs>140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Rahmen</vt:lpstr>
      <vt:lpstr>OAuth2.0</vt:lpstr>
      <vt:lpstr>Übersicht</vt:lpstr>
      <vt:lpstr>OAuth 2.0</vt:lpstr>
      <vt:lpstr>OAuth2.0</vt:lpstr>
      <vt:lpstr>Warum OAuth2.0?</vt:lpstr>
      <vt:lpstr>Warum OAuth2.0?</vt:lpstr>
      <vt:lpstr>Ein Beispiel</vt:lpstr>
      <vt:lpstr>Ein Beispiel (in Bildern)</vt:lpstr>
      <vt:lpstr>Allgemeines Szenario</vt:lpstr>
      <vt:lpstr>OAuth 2.0 in Azure</vt:lpstr>
      <vt:lpstr>Microsoft Identity Plattform 2.0 - Übersicht</vt:lpstr>
      <vt:lpstr>Microsoft Identity Platform - Authentisierungswege</vt:lpstr>
      <vt:lpstr>Microsoft Identity Platform – Unterstützte Architekturen</vt:lpstr>
      <vt:lpstr>Single-Page Apps</vt:lpstr>
      <vt:lpstr>Single-Page Apps</vt:lpstr>
      <vt:lpstr>Interactive Token Acquisition (MSAL)</vt:lpstr>
      <vt:lpstr>Device Code Flow</vt:lpstr>
      <vt:lpstr>Microsoft Docs</vt:lpstr>
      <vt:lpstr>Azure Active Directory</vt:lpstr>
      <vt:lpstr>Demo, Workshop und 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OAuth2.0</dc:title>
  <dc:creator>Kai Roth</dc:creator>
  <cp:lastModifiedBy>Kai Roth</cp:lastModifiedBy>
  <cp:revision>7</cp:revision>
  <dcterms:created xsi:type="dcterms:W3CDTF">2020-09-07T08:59:15Z</dcterms:created>
  <dcterms:modified xsi:type="dcterms:W3CDTF">2020-09-08T11:40:55Z</dcterms:modified>
</cp:coreProperties>
</file>