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8" r:id="rId6"/>
    <p:sldId id="309" r:id="rId7"/>
    <p:sldId id="310" r:id="rId8"/>
    <p:sldId id="313" r:id="rId9"/>
    <p:sldId id="314" r:id="rId10"/>
    <p:sldId id="315" r:id="rId11"/>
    <p:sldId id="311" r:id="rId12"/>
    <p:sldId id="31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defRPr cap="all"/>
          </a:pPr>
          <a:r>
            <a:rPr lang="en-US" b="1"/>
            <a:t>Find out what types of small businesses exists within this county . </a:t>
          </a:r>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dgm:spPr/>
      <dgm:t>
        <a:bodyPr/>
        <a:lstStyle/>
        <a:p>
          <a:pPr>
            <a:defRPr cap="all"/>
          </a:pPr>
          <a:r>
            <a:rPr lang="en-US" b="1"/>
            <a:t>Target what specific clusters are the most common among the 88 major cities that make up LA County</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defRPr cap="all"/>
          </a:pPr>
          <a:r>
            <a:rPr lang="en-US" b="1" dirty="0"/>
            <a:t>Once we can determine what is the most common cluster among the cities of la county, we can make an inference on how to build our business within that scope.</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dgm:spPr>
        <a:prstGeom prst="ellipse">
          <a:avLst/>
        </a:prstGeom>
      </dgm:spPr>
    </dgm:pt>
    <dgm:pt modelId="{8FA2F131-CD01-4CBD-B7A5-1B9B5E7F0402}" type="pres">
      <dgm:prSet presAssocID="{40FC4FFE-8987-4A26-B7F4-8A516F18ADA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ie chart"/>
        </a:ext>
      </dgm:extLst>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dgm:spPr>
    </dgm:pt>
    <dgm:pt modelId="{E94F35BC-9C76-400A-BBCA-0032259E2E5A}"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llseye"/>
        </a:ext>
      </dgm:extLst>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dgm:spPr>
        <a:prstGeom prst="ellipse">
          <a:avLst/>
        </a:prstGeom>
      </dgm:spPr>
    </dgm:pt>
    <dgm:pt modelId="{F09AEBFF-D2D3-4FFF-AD65-C3CEAEEB10F2}" type="pres">
      <dgm:prSet presAssocID="{1C383F32-22E8-4F62-A3E0-BDC3D5F48992}"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erson with idea"/>
        </a:ext>
      </dgm:extLst>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348615" y="509947"/>
          <a:ext cx="1089421" cy="108942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580787" y="742119"/>
          <a:ext cx="625078" cy="625078"/>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357" y="1938697"/>
          <a:ext cx="1785937" cy="1312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Find out what types of small businesses exists within this county . </a:t>
          </a:r>
        </a:p>
      </dsp:txBody>
      <dsp:txXfrm>
        <a:off x="357" y="1938697"/>
        <a:ext cx="1785937" cy="1312245"/>
      </dsp:txXfrm>
    </dsp:sp>
    <dsp:sp modelId="{543C18BC-1989-44B2-9862-C670C61D3452}">
      <dsp:nvSpPr>
        <dsp:cNvPr id="0" name=""/>
        <dsp:cNvSpPr/>
      </dsp:nvSpPr>
      <dsp:spPr>
        <a:xfrm>
          <a:off x="2447092" y="509947"/>
          <a:ext cx="1089421" cy="108942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2679263" y="742119"/>
          <a:ext cx="625078" cy="6250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2098834" y="1938697"/>
          <a:ext cx="1785937" cy="1312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Target what specific clusters are the most common among the 88 major cities that make up LA County</a:t>
          </a:r>
        </a:p>
      </dsp:txBody>
      <dsp:txXfrm>
        <a:off x="2098834" y="1938697"/>
        <a:ext cx="1785937" cy="1312245"/>
      </dsp:txXfrm>
    </dsp:sp>
    <dsp:sp modelId="{5BDDFF18-9AEC-4E5E-B9AA-33D86F01A63E}">
      <dsp:nvSpPr>
        <dsp:cNvPr id="0" name=""/>
        <dsp:cNvSpPr/>
      </dsp:nvSpPr>
      <dsp:spPr>
        <a:xfrm>
          <a:off x="4545568" y="509947"/>
          <a:ext cx="1089421" cy="108942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4777740" y="742119"/>
          <a:ext cx="625078" cy="625078"/>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CAFAA-6939-48A6-A89B-19D1A94B9EA1}">
      <dsp:nvSpPr>
        <dsp:cNvPr id="0" name=""/>
        <dsp:cNvSpPr/>
      </dsp:nvSpPr>
      <dsp:spPr>
        <a:xfrm>
          <a:off x="4197310" y="1938697"/>
          <a:ext cx="1785937" cy="1312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dirty="0"/>
            <a:t>Once we can determine what is the most common cluster among the cities of la county, we can make an inference on how to build our business within that scope.</a:t>
          </a:r>
        </a:p>
      </dsp:txBody>
      <dsp:txXfrm>
        <a:off x="4197310" y="1938697"/>
        <a:ext cx="1785937" cy="1312245"/>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3/21/2021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3/21/2021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3/21/2021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3/21/2021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3/21/2021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List_of_cities_in_Los_Angeles_County,_California"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www.laalmanac.com/communications/cm02_communities.php"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t="27976" r="-1" b="36144"/>
          <a:stretch/>
        </p:blipFill>
        <p:spPr>
          <a:xfrm>
            <a:off x="-32" y="10"/>
            <a:ext cx="12192031" cy="4915066"/>
          </a:xfrm>
          <a:prstGeom prst="rect">
            <a:avLst/>
          </a:prstGeom>
        </p:spPr>
      </p:pic>
      <p:sp>
        <p:nvSpPr>
          <p:cNvPr id="53" name="Rectangle 48">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28675" y="5120639"/>
            <a:ext cx="7137263" cy="1280161"/>
          </a:xfrm>
        </p:spPr>
        <p:txBody>
          <a:bodyPr anchor="ctr">
            <a:normAutofit/>
          </a:bodyPr>
          <a:lstStyle/>
          <a:p>
            <a:pPr algn="r"/>
            <a:r>
              <a:rPr lang="en-US" sz="4100">
                <a:solidFill>
                  <a:srgbClr val="FFFFFF"/>
                </a:solidFill>
              </a:rPr>
              <a:t>Los Angeles a City of Opportunity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289580" y="5120639"/>
            <a:ext cx="3073745" cy="1280160"/>
          </a:xfrm>
        </p:spPr>
        <p:txBody>
          <a:bodyPr anchor="ctr">
            <a:normAutofit/>
          </a:bodyPr>
          <a:lstStyle/>
          <a:p>
            <a:r>
              <a:rPr lang="en-US" sz="1500">
                <a:solidFill>
                  <a:srgbClr val="FFFFFF"/>
                </a:solidFill>
              </a:rPr>
              <a:t>Adnan Mohsen</a:t>
            </a:r>
          </a:p>
        </p:txBody>
      </p:sp>
      <p:cxnSp>
        <p:nvCxnSpPr>
          <p:cNvPr id="54" name="Straight Connector 50">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5172074" y="286603"/>
            <a:ext cx="5983605" cy="1450757"/>
          </a:xfrm>
        </p:spPr>
        <p:txBody>
          <a:bodyPr>
            <a:normAutofit/>
          </a:bodyPr>
          <a:lstStyle/>
          <a:p>
            <a:r>
              <a:rPr lang="en-US" b="1" dirty="0"/>
              <a:t>Los Angeles County Introduction</a:t>
            </a:r>
          </a:p>
        </p:txBody>
      </p:sp>
      <p:pic>
        <p:nvPicPr>
          <p:cNvPr id="5" name="Picture 4">
            <a:extLst>
              <a:ext uri="{FF2B5EF4-FFF2-40B4-BE49-F238E27FC236}">
                <a16:creationId xmlns:a16="http://schemas.microsoft.com/office/drawing/2014/main" id="{E31B4007-2863-4C39-94A0-4D3DBAB63D80}"/>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r="24961"/>
          <a:stretch/>
        </p:blipFill>
        <p:spPr>
          <a:xfrm>
            <a:off x="20" y="10"/>
            <a:ext cx="4580077" cy="6857990"/>
          </a:xfrm>
          <a:prstGeom prst="rect">
            <a:avLst/>
          </a:prstGeom>
        </p:spPr>
      </p:pic>
      <p:cxnSp>
        <p:nvCxnSpPr>
          <p:cNvPr id="12" name="Straight Connector 11">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3761317031"/>
              </p:ext>
            </p:extLst>
          </p:nvPr>
        </p:nvGraphicFramePr>
        <p:xfrm>
          <a:off x="5172074" y="2108201"/>
          <a:ext cx="5983606" cy="37608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552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4CA6AA-7EEA-48FF-9719-92C89C37A69F}"/>
              </a:ext>
            </a:extLst>
          </p:cNvPr>
          <p:cNvSpPr>
            <a:spLocks noGrp="1"/>
          </p:cNvSpPr>
          <p:nvPr>
            <p:ph type="title"/>
          </p:nvPr>
        </p:nvSpPr>
        <p:spPr>
          <a:xfrm>
            <a:off x="5172074" y="286603"/>
            <a:ext cx="5983605" cy="1450757"/>
          </a:xfrm>
        </p:spPr>
        <p:txBody>
          <a:bodyPr>
            <a:normAutofit/>
          </a:bodyPr>
          <a:lstStyle/>
          <a:p>
            <a:r>
              <a:rPr lang="en-US" b="1"/>
              <a:t>Los Angeles County Data Collection</a:t>
            </a:r>
          </a:p>
        </p:txBody>
      </p:sp>
      <p:pic>
        <p:nvPicPr>
          <p:cNvPr id="7" name="Picture 6">
            <a:extLst>
              <a:ext uri="{FF2B5EF4-FFF2-40B4-BE49-F238E27FC236}">
                <a16:creationId xmlns:a16="http://schemas.microsoft.com/office/drawing/2014/main" id="{AF5E1C30-B408-4F69-8B1E-B2DDC5185492}"/>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r="24961"/>
          <a:stretch/>
        </p:blipFill>
        <p:spPr>
          <a:xfrm>
            <a:off x="20" y="10"/>
            <a:ext cx="4580077" cy="6857990"/>
          </a:xfrm>
          <a:prstGeom prst="rect">
            <a:avLst/>
          </a:prstGeom>
        </p:spPr>
      </p:pic>
      <p:cxnSp>
        <p:nvCxnSpPr>
          <p:cNvPr id="19" name="Straight Connector 18">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B4E59C3-4619-4753-BE45-4E248767ADBF}"/>
              </a:ext>
            </a:extLst>
          </p:cNvPr>
          <p:cNvSpPr>
            <a:spLocks noGrp="1"/>
          </p:cNvSpPr>
          <p:nvPr>
            <p:ph idx="1"/>
          </p:nvPr>
        </p:nvSpPr>
        <p:spPr>
          <a:xfrm>
            <a:off x="5172074" y="2108201"/>
            <a:ext cx="5983606" cy="3760891"/>
          </a:xfrm>
        </p:spPr>
        <p:txBody>
          <a:bodyPr>
            <a:normAutofit/>
          </a:bodyPr>
          <a:lstStyle/>
          <a:p>
            <a:pPr>
              <a:lnSpc>
                <a:spcPct val="90000"/>
              </a:lnSpc>
              <a:buClr>
                <a:schemeClr val="tx1"/>
              </a:buClr>
              <a:buFont typeface="Wingdings" panose="05000000000000000000" pitchFamily="2" charset="2"/>
              <a:buChar char="§"/>
            </a:pPr>
            <a:r>
              <a:rPr lang="en-US" sz="1500" b="1" dirty="0"/>
              <a:t>We will require several sources of data to collect: </a:t>
            </a:r>
          </a:p>
          <a:p>
            <a:pPr lvl="1">
              <a:lnSpc>
                <a:spcPct val="90000"/>
              </a:lnSpc>
              <a:buClr>
                <a:schemeClr val="tx1"/>
              </a:buClr>
              <a:buFont typeface="Wingdings" panose="05000000000000000000" pitchFamily="2" charset="2"/>
              <a:buChar char="§"/>
            </a:pPr>
            <a:r>
              <a:rPr lang="en-US" sz="1500" b="1" dirty="0"/>
              <a:t>The number of cities within LA County. </a:t>
            </a:r>
          </a:p>
          <a:p>
            <a:pPr lvl="1">
              <a:lnSpc>
                <a:spcPct val="90000"/>
              </a:lnSpc>
              <a:buClr>
                <a:schemeClr val="tx1"/>
              </a:buClr>
              <a:buFont typeface="Wingdings" panose="05000000000000000000" pitchFamily="2" charset="2"/>
              <a:buChar char="§"/>
            </a:pPr>
            <a:r>
              <a:rPr lang="en-US" sz="1500" b="1" dirty="0"/>
              <a:t>The number of small businesses within LA County. </a:t>
            </a:r>
          </a:p>
          <a:p>
            <a:pPr lvl="1">
              <a:lnSpc>
                <a:spcPct val="90000"/>
              </a:lnSpc>
              <a:buClr>
                <a:schemeClr val="tx1"/>
              </a:buClr>
              <a:buFont typeface="Wingdings" panose="05000000000000000000" pitchFamily="2" charset="2"/>
              <a:buChar char="§"/>
            </a:pPr>
            <a:r>
              <a:rPr lang="en-US" sz="1500" b="1" dirty="0"/>
              <a:t>The zip codes of the cities to identify the relevant Longitude and Latitude of each venue location’s proximity to the city within a cluster. </a:t>
            </a:r>
          </a:p>
          <a:p>
            <a:pPr lvl="1">
              <a:lnSpc>
                <a:spcPct val="90000"/>
              </a:lnSpc>
              <a:buClr>
                <a:schemeClr val="tx1"/>
              </a:buClr>
              <a:buFont typeface="Wingdings" panose="05000000000000000000" pitchFamily="2" charset="2"/>
              <a:buChar char="§"/>
            </a:pPr>
            <a:r>
              <a:rPr lang="en-US" sz="1500" b="1" dirty="0"/>
              <a:t>The venues of relevant Longitude and Latitude within those city zip codes.</a:t>
            </a:r>
          </a:p>
          <a:p>
            <a:pPr>
              <a:lnSpc>
                <a:spcPct val="90000"/>
              </a:lnSpc>
              <a:buClr>
                <a:schemeClr val="tx1"/>
              </a:buClr>
              <a:buFont typeface="Wingdings" panose="05000000000000000000" pitchFamily="2" charset="2"/>
              <a:buChar char="§"/>
            </a:pPr>
            <a:r>
              <a:rPr lang="en-US" sz="1500" b="1" dirty="0"/>
              <a:t>To find these data points we can use several sources of data:</a:t>
            </a:r>
          </a:p>
          <a:p>
            <a:pPr lvl="1">
              <a:lnSpc>
                <a:spcPct val="90000"/>
              </a:lnSpc>
              <a:buClr>
                <a:schemeClr val="tx1"/>
              </a:buClr>
              <a:buFont typeface="Wingdings" panose="05000000000000000000" pitchFamily="2" charset="2"/>
              <a:buChar char="§"/>
            </a:pPr>
            <a:r>
              <a:rPr lang="en-US" sz="1500" b="1" dirty="0">
                <a:hlinkClick r:id="rId3"/>
              </a:rPr>
              <a:t>https://en.wikipedia.org/wiki/List_of_cities_in_Los_Angeles_County,_California</a:t>
            </a:r>
            <a:endParaRPr lang="en-US" sz="1500" b="1" dirty="0"/>
          </a:p>
          <a:p>
            <a:pPr lvl="1">
              <a:lnSpc>
                <a:spcPct val="90000"/>
              </a:lnSpc>
              <a:buClr>
                <a:schemeClr val="tx1"/>
              </a:buClr>
              <a:buFont typeface="Wingdings" panose="05000000000000000000" pitchFamily="2" charset="2"/>
              <a:buChar char="§"/>
            </a:pPr>
            <a:r>
              <a:rPr lang="en-US" sz="1500" b="1" dirty="0">
                <a:hlinkClick r:id="rId4"/>
              </a:rPr>
              <a:t>http://www.laalmanac.com/communications/cm02_communities.php</a:t>
            </a:r>
            <a:endParaRPr lang="en-US" sz="1500" b="1" dirty="0"/>
          </a:p>
          <a:p>
            <a:pPr lvl="1">
              <a:lnSpc>
                <a:spcPct val="90000"/>
              </a:lnSpc>
              <a:buClr>
                <a:schemeClr val="tx1"/>
              </a:buClr>
              <a:buFont typeface="Wingdings" panose="05000000000000000000" pitchFamily="2" charset="2"/>
              <a:buChar char="§"/>
            </a:pPr>
            <a:r>
              <a:rPr lang="en-US" sz="1500" b="1" dirty="0"/>
              <a:t>We will also use the Foursquare API tool to find our venues within these cities.</a:t>
            </a:r>
          </a:p>
        </p:txBody>
      </p:sp>
    </p:spTree>
    <p:extLst>
      <p:ext uri="{BB962C8B-B14F-4D97-AF65-F5344CB8AC3E}">
        <p14:creationId xmlns:p14="http://schemas.microsoft.com/office/powerpoint/2010/main" val="3540070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848589-B124-4E39-9201-B62974D4AC0F}"/>
              </a:ext>
            </a:extLst>
          </p:cNvPr>
          <p:cNvSpPr>
            <a:spLocks noGrp="1"/>
          </p:cNvSpPr>
          <p:nvPr>
            <p:ph type="title"/>
          </p:nvPr>
        </p:nvSpPr>
        <p:spPr>
          <a:xfrm>
            <a:off x="5172074" y="286603"/>
            <a:ext cx="5983605" cy="1450757"/>
          </a:xfrm>
        </p:spPr>
        <p:txBody>
          <a:bodyPr>
            <a:normAutofit/>
          </a:bodyPr>
          <a:lstStyle/>
          <a:p>
            <a:r>
              <a:rPr lang="en-US" b="1"/>
              <a:t>Los Angeles County Methodology </a:t>
            </a:r>
          </a:p>
        </p:txBody>
      </p:sp>
      <p:pic>
        <p:nvPicPr>
          <p:cNvPr id="7" name="Picture 6">
            <a:extLst>
              <a:ext uri="{FF2B5EF4-FFF2-40B4-BE49-F238E27FC236}">
                <a16:creationId xmlns:a16="http://schemas.microsoft.com/office/drawing/2014/main" id="{41C44F7F-5488-43EE-959D-7D6F120D5E78}"/>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r="24961"/>
          <a:stretch/>
        </p:blipFill>
        <p:spPr>
          <a:xfrm>
            <a:off x="20" y="10"/>
            <a:ext cx="4580077" cy="6857990"/>
          </a:xfrm>
          <a:prstGeom prst="rect">
            <a:avLst/>
          </a:prstGeom>
        </p:spPr>
      </p:pic>
      <p:cxnSp>
        <p:nvCxnSpPr>
          <p:cNvPr id="28" name="Straight Connector 27">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F885886-B8F4-4802-AF8B-C47A673DCCA9}"/>
              </a:ext>
            </a:extLst>
          </p:cNvPr>
          <p:cNvSpPr>
            <a:spLocks noGrp="1"/>
          </p:cNvSpPr>
          <p:nvPr>
            <p:ph idx="1"/>
          </p:nvPr>
        </p:nvSpPr>
        <p:spPr>
          <a:xfrm>
            <a:off x="5172074" y="2108201"/>
            <a:ext cx="5983606" cy="3760891"/>
          </a:xfrm>
        </p:spPr>
        <p:txBody>
          <a:bodyPr>
            <a:normAutofit/>
          </a:bodyPr>
          <a:lstStyle/>
          <a:p>
            <a:pPr>
              <a:buClrTx/>
              <a:buFont typeface="Wingdings" panose="05000000000000000000" pitchFamily="2" charset="2"/>
              <a:buChar char="§"/>
            </a:pPr>
            <a:r>
              <a:rPr lang="en-US" b="1" dirty="0"/>
              <a:t>We will need to pool our data sources and create a manageable data frame of all Incorporated LA Counties. This helps us understand our size and scope of the data we will need. </a:t>
            </a:r>
          </a:p>
          <a:p>
            <a:pPr>
              <a:buClrTx/>
              <a:buFont typeface="Wingdings" panose="05000000000000000000" pitchFamily="2" charset="2"/>
              <a:buChar char="§"/>
            </a:pPr>
            <a:r>
              <a:rPr lang="en-US" b="1" dirty="0"/>
              <a:t>Using the data frame for all known Zip Codes and Counties, allows us to find the Longitude and Latitude using our Geocode library and add this to the data frame to further clean the data for mapping purposes. </a:t>
            </a:r>
          </a:p>
          <a:p>
            <a:pPr marL="0" indent="0">
              <a:buClrTx/>
              <a:buNone/>
            </a:pPr>
            <a:r>
              <a:rPr lang="en-US" b="1" dirty="0"/>
              <a:t> </a:t>
            </a:r>
          </a:p>
        </p:txBody>
      </p:sp>
    </p:spTree>
    <p:extLst>
      <p:ext uri="{BB962C8B-B14F-4D97-AF65-F5344CB8AC3E}">
        <p14:creationId xmlns:p14="http://schemas.microsoft.com/office/powerpoint/2010/main" val="3211828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848589-B124-4E39-9201-B62974D4AC0F}"/>
              </a:ext>
            </a:extLst>
          </p:cNvPr>
          <p:cNvSpPr>
            <a:spLocks noGrp="1"/>
          </p:cNvSpPr>
          <p:nvPr>
            <p:ph type="title"/>
          </p:nvPr>
        </p:nvSpPr>
        <p:spPr>
          <a:xfrm>
            <a:off x="5172074" y="286603"/>
            <a:ext cx="5983605" cy="1450757"/>
          </a:xfrm>
        </p:spPr>
        <p:txBody>
          <a:bodyPr>
            <a:normAutofit/>
          </a:bodyPr>
          <a:lstStyle/>
          <a:p>
            <a:r>
              <a:rPr lang="en-US" b="1"/>
              <a:t>Los Angeles County Methodology </a:t>
            </a:r>
          </a:p>
        </p:txBody>
      </p:sp>
      <p:pic>
        <p:nvPicPr>
          <p:cNvPr id="7" name="Picture 6">
            <a:extLst>
              <a:ext uri="{FF2B5EF4-FFF2-40B4-BE49-F238E27FC236}">
                <a16:creationId xmlns:a16="http://schemas.microsoft.com/office/drawing/2014/main" id="{41C44F7F-5488-43EE-959D-7D6F120D5E78}"/>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r="24961"/>
          <a:stretch/>
        </p:blipFill>
        <p:spPr>
          <a:xfrm>
            <a:off x="20" y="10"/>
            <a:ext cx="4580077" cy="6857990"/>
          </a:xfrm>
          <a:prstGeom prst="rect">
            <a:avLst/>
          </a:prstGeom>
        </p:spPr>
      </p:pic>
      <p:cxnSp>
        <p:nvCxnSpPr>
          <p:cNvPr id="28" name="Straight Connector 27">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F885886-B8F4-4802-AF8B-C47A673DCCA9}"/>
              </a:ext>
            </a:extLst>
          </p:cNvPr>
          <p:cNvSpPr>
            <a:spLocks noGrp="1"/>
          </p:cNvSpPr>
          <p:nvPr>
            <p:ph idx="1"/>
          </p:nvPr>
        </p:nvSpPr>
        <p:spPr>
          <a:xfrm>
            <a:off x="5172074" y="2108201"/>
            <a:ext cx="5983606" cy="3760891"/>
          </a:xfrm>
        </p:spPr>
        <p:txBody>
          <a:bodyPr>
            <a:normAutofit fontScale="92500"/>
          </a:bodyPr>
          <a:lstStyle/>
          <a:p>
            <a:pPr>
              <a:buClrTx/>
              <a:buFont typeface="Wingdings" panose="05000000000000000000" pitchFamily="2" charset="2"/>
              <a:buChar char="§"/>
            </a:pPr>
            <a:r>
              <a:rPr lang="en-US" b="1" dirty="0"/>
              <a:t>Once the data frame has been cleaned, we can map our findings using Folium to help us plot preliminary points as a visual tool. </a:t>
            </a:r>
          </a:p>
          <a:p>
            <a:pPr>
              <a:buClrTx/>
              <a:buFont typeface="Wingdings" panose="05000000000000000000" pitchFamily="2" charset="2"/>
              <a:buChar char="§"/>
            </a:pPr>
            <a:r>
              <a:rPr lang="en-US" b="1" dirty="0"/>
              <a:t>We can then move on to the next step of our analysis, using the Foursquare API to call all known venues within the given latitude and longitude coordinates. This helps us establish the amount of venues within a given city cluster. </a:t>
            </a:r>
          </a:p>
          <a:p>
            <a:pPr>
              <a:buClrTx/>
              <a:buFont typeface="Wingdings" panose="05000000000000000000" pitchFamily="2" charset="2"/>
              <a:buChar char="§"/>
            </a:pPr>
            <a:r>
              <a:rPr lang="en-US" b="1" dirty="0"/>
              <a:t>We can also now determine certain patterns based on frequency and popularity of that venue based on the location data provided earlier. </a:t>
            </a:r>
          </a:p>
        </p:txBody>
      </p:sp>
    </p:spTree>
    <p:extLst>
      <p:ext uri="{BB962C8B-B14F-4D97-AF65-F5344CB8AC3E}">
        <p14:creationId xmlns:p14="http://schemas.microsoft.com/office/powerpoint/2010/main" val="3582662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848589-B124-4E39-9201-B62974D4AC0F}"/>
              </a:ext>
            </a:extLst>
          </p:cNvPr>
          <p:cNvSpPr>
            <a:spLocks noGrp="1"/>
          </p:cNvSpPr>
          <p:nvPr>
            <p:ph type="title"/>
          </p:nvPr>
        </p:nvSpPr>
        <p:spPr>
          <a:xfrm>
            <a:off x="5172074" y="286603"/>
            <a:ext cx="5983605" cy="1450757"/>
          </a:xfrm>
        </p:spPr>
        <p:txBody>
          <a:bodyPr>
            <a:normAutofit/>
          </a:bodyPr>
          <a:lstStyle/>
          <a:p>
            <a:r>
              <a:rPr lang="en-US" b="1"/>
              <a:t>Los Angeles County Methodology </a:t>
            </a:r>
          </a:p>
        </p:txBody>
      </p:sp>
      <p:pic>
        <p:nvPicPr>
          <p:cNvPr id="7" name="Picture 6">
            <a:extLst>
              <a:ext uri="{FF2B5EF4-FFF2-40B4-BE49-F238E27FC236}">
                <a16:creationId xmlns:a16="http://schemas.microsoft.com/office/drawing/2014/main" id="{41C44F7F-5488-43EE-959D-7D6F120D5E78}"/>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r="24961"/>
          <a:stretch/>
        </p:blipFill>
        <p:spPr>
          <a:xfrm>
            <a:off x="20" y="10"/>
            <a:ext cx="4580077" cy="6857990"/>
          </a:xfrm>
          <a:prstGeom prst="rect">
            <a:avLst/>
          </a:prstGeom>
        </p:spPr>
      </p:pic>
      <p:cxnSp>
        <p:nvCxnSpPr>
          <p:cNvPr id="28" name="Straight Connector 27">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F885886-B8F4-4802-AF8B-C47A673DCCA9}"/>
              </a:ext>
            </a:extLst>
          </p:cNvPr>
          <p:cNvSpPr>
            <a:spLocks noGrp="1"/>
          </p:cNvSpPr>
          <p:nvPr>
            <p:ph idx="1"/>
          </p:nvPr>
        </p:nvSpPr>
        <p:spPr>
          <a:xfrm>
            <a:off x="5172074" y="2108201"/>
            <a:ext cx="5983606" cy="3760891"/>
          </a:xfrm>
        </p:spPr>
        <p:txBody>
          <a:bodyPr>
            <a:normAutofit fontScale="92500"/>
          </a:bodyPr>
          <a:lstStyle/>
          <a:p>
            <a:pPr>
              <a:buClrTx/>
              <a:buFont typeface="Wingdings" panose="05000000000000000000" pitchFamily="2" charset="2"/>
              <a:buChar char="§"/>
            </a:pPr>
            <a:r>
              <a:rPr lang="en-US" b="1" dirty="0"/>
              <a:t>We can now use a machine learning algorithm to help us determine a commonality between clusters found in LA County’s 88 Cities. </a:t>
            </a:r>
          </a:p>
          <a:p>
            <a:pPr>
              <a:buClrTx/>
              <a:buFont typeface="Wingdings" panose="05000000000000000000" pitchFamily="2" charset="2"/>
              <a:buChar char="§"/>
            </a:pPr>
            <a:r>
              <a:rPr lang="en-US" b="1" dirty="0"/>
              <a:t>To help us establish this clustering, K-Means is used to find similarities between clusters and help us make an inference based on these similarities that may seem random, but all have a common link in each city. </a:t>
            </a:r>
          </a:p>
          <a:p>
            <a:pPr>
              <a:buClrTx/>
              <a:buFont typeface="Wingdings" panose="05000000000000000000" pitchFamily="2" charset="2"/>
              <a:buChar char="§"/>
            </a:pPr>
            <a:r>
              <a:rPr lang="en-US" b="1" dirty="0"/>
              <a:t>Once our cluster array has been established, we can then combine this information to our modified data frame that holds our mapping information for longitude and latitude. </a:t>
            </a:r>
          </a:p>
        </p:txBody>
      </p:sp>
    </p:spTree>
    <p:extLst>
      <p:ext uri="{BB962C8B-B14F-4D97-AF65-F5344CB8AC3E}">
        <p14:creationId xmlns:p14="http://schemas.microsoft.com/office/powerpoint/2010/main" val="3508555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848589-B124-4E39-9201-B62974D4AC0F}"/>
              </a:ext>
            </a:extLst>
          </p:cNvPr>
          <p:cNvSpPr>
            <a:spLocks noGrp="1"/>
          </p:cNvSpPr>
          <p:nvPr>
            <p:ph type="title"/>
          </p:nvPr>
        </p:nvSpPr>
        <p:spPr>
          <a:xfrm>
            <a:off x="5172074" y="286603"/>
            <a:ext cx="5983605" cy="1450757"/>
          </a:xfrm>
        </p:spPr>
        <p:txBody>
          <a:bodyPr>
            <a:normAutofit/>
          </a:bodyPr>
          <a:lstStyle/>
          <a:p>
            <a:r>
              <a:rPr lang="en-US" b="1"/>
              <a:t>Los Angeles County Methodology </a:t>
            </a:r>
          </a:p>
        </p:txBody>
      </p:sp>
      <p:pic>
        <p:nvPicPr>
          <p:cNvPr id="7" name="Picture 6">
            <a:extLst>
              <a:ext uri="{FF2B5EF4-FFF2-40B4-BE49-F238E27FC236}">
                <a16:creationId xmlns:a16="http://schemas.microsoft.com/office/drawing/2014/main" id="{41C44F7F-5488-43EE-959D-7D6F120D5E78}"/>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r="24961"/>
          <a:stretch/>
        </p:blipFill>
        <p:spPr>
          <a:xfrm>
            <a:off x="20" y="10"/>
            <a:ext cx="4580077" cy="6857990"/>
          </a:xfrm>
          <a:prstGeom prst="rect">
            <a:avLst/>
          </a:prstGeom>
        </p:spPr>
      </p:pic>
      <p:cxnSp>
        <p:nvCxnSpPr>
          <p:cNvPr id="28" name="Straight Connector 27">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F885886-B8F4-4802-AF8B-C47A673DCCA9}"/>
              </a:ext>
            </a:extLst>
          </p:cNvPr>
          <p:cNvSpPr>
            <a:spLocks noGrp="1"/>
          </p:cNvSpPr>
          <p:nvPr>
            <p:ph idx="1"/>
          </p:nvPr>
        </p:nvSpPr>
        <p:spPr>
          <a:xfrm>
            <a:off x="5172074" y="2108201"/>
            <a:ext cx="5983606" cy="3760891"/>
          </a:xfrm>
        </p:spPr>
        <p:txBody>
          <a:bodyPr>
            <a:normAutofit/>
          </a:bodyPr>
          <a:lstStyle/>
          <a:p>
            <a:pPr>
              <a:buClrTx/>
              <a:buFont typeface="Wingdings" panose="05000000000000000000" pitchFamily="2" charset="2"/>
              <a:buChar char="§"/>
            </a:pPr>
            <a:r>
              <a:rPr lang="en-US" b="1" dirty="0"/>
              <a:t>We can now create a new modified Folium map to visualize these clusters within LA County. </a:t>
            </a:r>
          </a:p>
          <a:p>
            <a:pPr>
              <a:buClrTx/>
              <a:buFont typeface="Wingdings" panose="05000000000000000000" pitchFamily="2" charset="2"/>
              <a:buChar char="§"/>
            </a:pPr>
            <a:r>
              <a:rPr lang="en-US" b="1" dirty="0"/>
              <a:t>We can also make a determination on which cluster is the most commonly found using our K-Means cluster analysis. </a:t>
            </a:r>
          </a:p>
          <a:p>
            <a:pPr>
              <a:buClrTx/>
              <a:buFont typeface="Wingdings" panose="05000000000000000000" pitchFamily="2" charset="2"/>
              <a:buChar char="§"/>
            </a:pPr>
            <a:r>
              <a:rPr lang="en-US" b="1" dirty="0"/>
              <a:t>This helps us determine the top ten venues within a certain cluster, and what similarities they hold between each city. </a:t>
            </a:r>
          </a:p>
        </p:txBody>
      </p:sp>
    </p:spTree>
    <p:extLst>
      <p:ext uri="{BB962C8B-B14F-4D97-AF65-F5344CB8AC3E}">
        <p14:creationId xmlns:p14="http://schemas.microsoft.com/office/powerpoint/2010/main" val="4053809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9E804C-0AC0-4512-A065-165B1F8F235F}"/>
              </a:ext>
            </a:extLst>
          </p:cNvPr>
          <p:cNvSpPr>
            <a:spLocks noGrp="1"/>
          </p:cNvSpPr>
          <p:nvPr>
            <p:ph type="title"/>
          </p:nvPr>
        </p:nvSpPr>
        <p:spPr>
          <a:xfrm>
            <a:off x="5172074" y="286603"/>
            <a:ext cx="5983605" cy="1450757"/>
          </a:xfrm>
        </p:spPr>
        <p:txBody>
          <a:bodyPr>
            <a:normAutofit/>
          </a:bodyPr>
          <a:lstStyle/>
          <a:p>
            <a:r>
              <a:rPr lang="en-US" b="1"/>
              <a:t>Los Angeles County Discussion of Findings</a:t>
            </a:r>
          </a:p>
        </p:txBody>
      </p:sp>
      <p:pic>
        <p:nvPicPr>
          <p:cNvPr id="7" name="Picture 6">
            <a:extLst>
              <a:ext uri="{FF2B5EF4-FFF2-40B4-BE49-F238E27FC236}">
                <a16:creationId xmlns:a16="http://schemas.microsoft.com/office/drawing/2014/main" id="{495A404C-0644-48DE-B8F8-5A28B8AB0C4E}"/>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r="24961"/>
          <a:stretch/>
        </p:blipFill>
        <p:spPr>
          <a:xfrm>
            <a:off x="20" y="10"/>
            <a:ext cx="4580077" cy="6857990"/>
          </a:xfrm>
          <a:prstGeom prst="rect">
            <a:avLst/>
          </a:prstGeom>
        </p:spPr>
      </p:pic>
      <p:cxnSp>
        <p:nvCxnSpPr>
          <p:cNvPr id="32" name="Straight Connector 31">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0B2358-3B8A-4CDC-801D-7E4EF86DEA5F}"/>
              </a:ext>
            </a:extLst>
          </p:cNvPr>
          <p:cNvSpPr>
            <a:spLocks noGrp="1"/>
          </p:cNvSpPr>
          <p:nvPr>
            <p:ph idx="1"/>
          </p:nvPr>
        </p:nvSpPr>
        <p:spPr>
          <a:xfrm>
            <a:off x="5172074" y="2108201"/>
            <a:ext cx="5983606" cy="3760891"/>
          </a:xfrm>
        </p:spPr>
        <p:txBody>
          <a:bodyPr>
            <a:normAutofit lnSpcReduction="10000"/>
          </a:bodyPr>
          <a:lstStyle/>
          <a:p>
            <a:pPr>
              <a:buClr>
                <a:schemeClr val="tx1"/>
              </a:buClr>
              <a:buFont typeface="Wingdings" panose="05000000000000000000" pitchFamily="2" charset="2"/>
              <a:buChar char="§"/>
            </a:pPr>
            <a:r>
              <a:rPr lang="en-US" b="1" dirty="0"/>
              <a:t>Once all the clusters have been accounted for, we are able to find a certain pattern in cluster 1. It has the most similarities for venues and helps us make an inference based the first most common venues column.</a:t>
            </a:r>
          </a:p>
          <a:p>
            <a:pPr>
              <a:buClr>
                <a:schemeClr val="tx1"/>
              </a:buClr>
              <a:buFont typeface="Wingdings" panose="05000000000000000000" pitchFamily="2" charset="2"/>
              <a:buChar char="§"/>
            </a:pPr>
            <a:r>
              <a:rPr lang="en-US" b="1" dirty="0"/>
              <a:t>The service sector containing restaurants show to be the largest and most frequented type of business within LA County. </a:t>
            </a:r>
          </a:p>
          <a:p>
            <a:pPr>
              <a:buClr>
                <a:schemeClr val="tx1"/>
              </a:buClr>
              <a:buFont typeface="Wingdings" panose="05000000000000000000" pitchFamily="2" charset="2"/>
              <a:buChar char="§"/>
            </a:pPr>
            <a:r>
              <a:rPr lang="en-US" b="1" dirty="0"/>
              <a:t>It also helps us understand that customers prefer to have a favorite restaurant than go to the convenience store, grocery, or Pub. </a:t>
            </a:r>
          </a:p>
        </p:txBody>
      </p:sp>
    </p:spTree>
    <p:extLst>
      <p:ext uri="{BB962C8B-B14F-4D97-AF65-F5344CB8AC3E}">
        <p14:creationId xmlns:p14="http://schemas.microsoft.com/office/powerpoint/2010/main" val="3230364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B4E1E6-174F-4EDD-B7B4-9BA9D6C1D5EF}"/>
              </a:ext>
            </a:extLst>
          </p:cNvPr>
          <p:cNvSpPr>
            <a:spLocks noGrp="1"/>
          </p:cNvSpPr>
          <p:nvPr>
            <p:ph type="title"/>
          </p:nvPr>
        </p:nvSpPr>
        <p:spPr>
          <a:xfrm>
            <a:off x="5172074" y="286603"/>
            <a:ext cx="5983605" cy="1450757"/>
          </a:xfrm>
        </p:spPr>
        <p:txBody>
          <a:bodyPr>
            <a:normAutofit/>
          </a:bodyPr>
          <a:lstStyle/>
          <a:p>
            <a:r>
              <a:rPr lang="en-US" b="1"/>
              <a:t>Los Angeles County Conclusion</a:t>
            </a:r>
          </a:p>
        </p:txBody>
      </p:sp>
      <p:pic>
        <p:nvPicPr>
          <p:cNvPr id="7" name="Picture 6">
            <a:extLst>
              <a:ext uri="{FF2B5EF4-FFF2-40B4-BE49-F238E27FC236}">
                <a16:creationId xmlns:a16="http://schemas.microsoft.com/office/drawing/2014/main" id="{9FD87814-71C4-43B3-86FB-7033BC097B02}"/>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r="24961"/>
          <a:stretch/>
        </p:blipFill>
        <p:spPr>
          <a:xfrm>
            <a:off x="20" y="10"/>
            <a:ext cx="4580077" cy="6857990"/>
          </a:xfrm>
          <a:prstGeom prst="rect">
            <a:avLst/>
          </a:prstGeom>
        </p:spPr>
      </p:pic>
      <p:cxnSp>
        <p:nvCxnSpPr>
          <p:cNvPr id="19" name="Straight Connector 18">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0FB3BE-5BDE-4644-9606-E41485C25CA1}"/>
              </a:ext>
            </a:extLst>
          </p:cNvPr>
          <p:cNvSpPr>
            <a:spLocks noGrp="1"/>
          </p:cNvSpPr>
          <p:nvPr>
            <p:ph idx="1"/>
          </p:nvPr>
        </p:nvSpPr>
        <p:spPr>
          <a:xfrm>
            <a:off x="5172074" y="2108201"/>
            <a:ext cx="5983606" cy="3760891"/>
          </a:xfrm>
        </p:spPr>
        <p:txBody>
          <a:bodyPr>
            <a:normAutofit fontScale="92500" lnSpcReduction="10000"/>
          </a:bodyPr>
          <a:lstStyle/>
          <a:p>
            <a:pPr>
              <a:buClr>
                <a:schemeClr val="tx1"/>
              </a:buClr>
              <a:buFont typeface="Wingdings" panose="05000000000000000000" pitchFamily="2" charset="2"/>
              <a:buChar char="§"/>
            </a:pPr>
            <a:r>
              <a:rPr lang="en-US" b="1" dirty="0"/>
              <a:t>Based on our findings and making an inference from our cluster analysis using K-Means, restaurants are very popular within the Los Angeles Metro and surrounding 80+ cities. </a:t>
            </a:r>
          </a:p>
          <a:p>
            <a:pPr>
              <a:buClr>
                <a:schemeClr val="tx1"/>
              </a:buClr>
              <a:buFont typeface="Wingdings" panose="05000000000000000000" pitchFamily="2" charset="2"/>
              <a:buChar char="§"/>
            </a:pPr>
            <a:r>
              <a:rPr lang="en-US" b="1" dirty="0"/>
              <a:t>The Foursquare API helped determine what the most frequented venues are within a City of LA County, it also helped establish in a quantifiable format to the data frame that ranks the top ten venues within a city of LA County. </a:t>
            </a:r>
          </a:p>
          <a:p>
            <a:pPr>
              <a:buClr>
                <a:schemeClr val="tx1"/>
              </a:buClr>
              <a:buFont typeface="Wingdings" panose="05000000000000000000" pitchFamily="2" charset="2"/>
              <a:buChar char="§"/>
            </a:pPr>
            <a:r>
              <a:rPr lang="en-US" b="1" dirty="0"/>
              <a:t>The style of restaurants are based to the local culture within that city, but people seem to enjoy Seafood, Local Ethnic/Regional Cuisine, and BBQs.</a:t>
            </a:r>
          </a:p>
          <a:p>
            <a:pPr marL="0" indent="0">
              <a:buClr>
                <a:schemeClr val="tx1"/>
              </a:buClr>
              <a:buNone/>
            </a:pPr>
            <a:endParaRPr lang="en-US" b="1" dirty="0"/>
          </a:p>
        </p:txBody>
      </p:sp>
    </p:spTree>
    <p:extLst>
      <p:ext uri="{BB962C8B-B14F-4D97-AF65-F5344CB8AC3E}">
        <p14:creationId xmlns:p14="http://schemas.microsoft.com/office/powerpoint/2010/main" val="749002526"/>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{320249E7-974C-4A6B-B4CD-D8DAD31AE867}tf11437505_win32</Template>
  <TotalTime>351</TotalTime>
  <Words>749</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Georgia Pro Cond Light</vt:lpstr>
      <vt:lpstr>Speak Pro</vt:lpstr>
      <vt:lpstr>Wingdings</vt:lpstr>
      <vt:lpstr>RetrospectVTI</vt:lpstr>
      <vt:lpstr>Los Angeles a City of Opportunity </vt:lpstr>
      <vt:lpstr>Los Angeles County Introduction</vt:lpstr>
      <vt:lpstr>Los Angeles County Data Collection</vt:lpstr>
      <vt:lpstr>Los Angeles County Methodology </vt:lpstr>
      <vt:lpstr>Los Angeles County Methodology </vt:lpstr>
      <vt:lpstr>Los Angeles County Methodology </vt:lpstr>
      <vt:lpstr>Los Angeles County Methodology </vt:lpstr>
      <vt:lpstr>Los Angeles County Discussion of Findings</vt:lpstr>
      <vt:lpstr>Los Angeles County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 Angeles A City of Opportunity </dc:title>
  <dc:creator>Adnan Mohsen</dc:creator>
  <cp:lastModifiedBy>Adnan Mohsen</cp:lastModifiedBy>
  <cp:revision>26</cp:revision>
  <dcterms:created xsi:type="dcterms:W3CDTF">2021-03-21T18:06:02Z</dcterms:created>
  <dcterms:modified xsi:type="dcterms:W3CDTF">2021-03-21T23:57:34Z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