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3" r:id="rId5"/>
    <p:sldId id="258" r:id="rId7"/>
    <p:sldId id="260" r:id="rId8"/>
    <p:sldId id="259" r:id="rId9"/>
    <p:sldId id="261" r:id="rId10"/>
    <p:sldId id="262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// </a:t>
            </a:r>
            <a:r>
              <a:rPr lang="zh-CN" altLang="en-US"/>
              <a:t>示例</a:t>
            </a:r>
            <a:r>
              <a:rPr lang="en-US" altLang="zh-CN"/>
              <a:t>2</a:t>
            </a:r>
            <a:endParaRPr lang="en-US"/>
          </a:p>
          <a:p>
            <a:r>
              <a:rPr lang="en-US"/>
              <a:t>console.log("a");</a:t>
            </a:r>
            <a:endParaRPr lang="en-US"/>
          </a:p>
          <a:p>
            <a:r>
              <a:rPr lang="en-US"/>
              <a:t>setTimeout(()=&gt;console.log("b"), 0);</a:t>
            </a:r>
            <a:endParaRPr lang="en-US"/>
          </a:p>
          <a:p>
            <a:r>
              <a:rPr lang="en-US"/>
              <a:t>var p1 = new Promise((resolve, reject)=&gt;{</a:t>
            </a:r>
            <a:endParaRPr lang="en-US"/>
          </a:p>
          <a:p>
            <a:r>
              <a:rPr lang="en-US"/>
              <a:t>    console.log("c");</a:t>
            </a:r>
            <a:endParaRPr lang="en-US"/>
          </a:p>
          <a:p>
            <a:r>
              <a:rPr lang="en-US"/>
              <a:t>    resolve(); // </a:t>
            </a:r>
            <a:r>
              <a:rPr lang="zh-CN" altLang="en-US"/>
              <a:t>差异点</a:t>
            </a:r>
            <a:endParaRPr lang="en-US"/>
          </a:p>
          <a:p>
            <a:r>
              <a:rPr lang="en-US"/>
              <a:t>})</a:t>
            </a:r>
            <a:endParaRPr lang="en-US"/>
          </a:p>
          <a:p>
            <a:r>
              <a:rPr lang="en-US"/>
              <a:t>p1.then(()=&gt;console.log("d"))</a:t>
            </a:r>
            <a:endParaRPr lang="en-US"/>
          </a:p>
          <a:p>
            <a:r>
              <a:rPr lang="en-US"/>
              <a:t>p1.catch(()=&gt;console.log("e"));</a:t>
            </a:r>
            <a:endParaRPr lang="en-US"/>
          </a:p>
          <a:p>
            <a:r>
              <a:rPr lang="en-US"/>
              <a:t>console.log("f");</a:t>
            </a:r>
            <a:endParaRPr lang="en-US"/>
          </a:p>
          <a:p>
            <a:endParaRPr lang="en-US"/>
          </a:p>
          <a:p>
            <a:r>
              <a:rPr lang="en-US"/>
              <a:t>// </a:t>
            </a:r>
            <a:r>
              <a:rPr lang="zh-CN" altLang="en-US"/>
              <a:t>示例</a:t>
            </a:r>
            <a:r>
              <a:rPr lang="en-US" altLang="zh-CN"/>
              <a:t>3</a:t>
            </a:r>
            <a:endParaRPr lang="en-US"/>
          </a:p>
          <a:p>
            <a:r>
              <a:rPr lang="en-US"/>
              <a:t>console.log("a");</a:t>
            </a:r>
            <a:endParaRPr lang="en-US"/>
          </a:p>
          <a:p>
            <a:r>
              <a:rPr lang="en-US"/>
              <a:t>setTimeout(()=&gt;console.log("b"), 0);</a:t>
            </a:r>
            <a:endParaRPr lang="en-US"/>
          </a:p>
          <a:p>
            <a:r>
              <a:rPr lang="en-US"/>
              <a:t>var p1 = new Promise((resolve, reject)=&gt;{</a:t>
            </a:r>
            <a:endParaRPr lang="en-US"/>
          </a:p>
          <a:p>
            <a:r>
              <a:rPr lang="en-US"/>
              <a:t>    console.log("c");</a:t>
            </a:r>
            <a:endParaRPr lang="en-US"/>
          </a:p>
          <a:p>
            <a:r>
              <a:rPr lang="en-US"/>
              <a:t>    reject(); // </a:t>
            </a:r>
            <a:r>
              <a:rPr lang="zh-CN" altLang="en-US"/>
              <a:t>差异点</a:t>
            </a:r>
            <a:endParaRPr lang="en-US"/>
          </a:p>
          <a:p>
            <a:r>
              <a:rPr lang="en-US"/>
              <a:t>})</a:t>
            </a:r>
            <a:endParaRPr lang="en-US"/>
          </a:p>
          <a:p>
            <a:r>
              <a:rPr lang="en-US"/>
              <a:t>p1.then(()=&gt;console.log("d"))</a:t>
            </a:r>
            <a:endParaRPr lang="en-US"/>
          </a:p>
          <a:p>
            <a:r>
              <a:rPr lang="en-US"/>
              <a:t>p1.catch(()=&gt;console.log("e"));</a:t>
            </a:r>
            <a:endParaRPr lang="en-US"/>
          </a:p>
          <a:p>
            <a:r>
              <a:rPr lang="en-US"/>
              <a:t>console.log("f");</a:t>
            </a:r>
            <a:endParaRPr lang="en-US"/>
          </a:p>
          <a:p>
            <a:endParaRPr lang="en-US"/>
          </a:p>
          <a:p>
            <a:r>
              <a:rPr lang="en-US"/>
              <a:t>// </a:t>
            </a:r>
            <a:r>
              <a:rPr lang="zh-CN" altLang="en-US"/>
              <a:t>示例</a:t>
            </a:r>
            <a:r>
              <a:rPr lang="en-US" altLang="zh-CN"/>
              <a:t>4</a:t>
            </a:r>
            <a:endParaRPr lang="en-US"/>
          </a:p>
          <a:p>
            <a:r>
              <a:rPr lang="en-US"/>
              <a:t>console.log("a");</a:t>
            </a:r>
            <a:endParaRPr lang="en-US"/>
          </a:p>
          <a:p>
            <a:r>
              <a:rPr lang="en-US"/>
              <a:t>setTimeout(()=&gt;console.log("b"), 0);</a:t>
            </a:r>
            <a:endParaRPr lang="en-US"/>
          </a:p>
          <a:p>
            <a:r>
              <a:rPr lang="en-US"/>
              <a:t>var p1 = new Promise((resolve, reject)=&gt;{</a:t>
            </a:r>
            <a:endParaRPr lang="en-US"/>
          </a:p>
          <a:p>
            <a:r>
              <a:rPr lang="en-US"/>
              <a:t>    console.log("c");</a:t>
            </a:r>
            <a:endParaRPr lang="en-US"/>
          </a:p>
          <a:p>
            <a:r>
              <a:rPr lang="en-US"/>
              <a:t>    reject(); // 差异点</a:t>
            </a:r>
            <a:endParaRPr lang="en-US"/>
          </a:p>
          <a:p>
            <a:r>
              <a:rPr lang="en-US"/>
              <a:t>})</a:t>
            </a:r>
            <a:endParaRPr lang="en-US"/>
          </a:p>
          <a:p>
            <a:r>
              <a:rPr lang="en-US"/>
              <a:t>var p2 = p1.then(()=&gt;console.log("d")); </a:t>
            </a:r>
            <a:r>
              <a:rPr lang="en-US">
                <a:sym typeface="+mn-ea"/>
              </a:rPr>
              <a:t>// 差异点</a:t>
            </a:r>
            <a:endParaRPr lang="en-US"/>
          </a:p>
          <a:p>
            <a:r>
              <a:rPr lang="en-US"/>
              <a:t>p2.catch(()=&gt;console.log("e")); </a:t>
            </a:r>
            <a:r>
              <a:rPr lang="en-US">
                <a:sym typeface="+mn-ea"/>
              </a:rPr>
              <a:t>// 差异点</a:t>
            </a:r>
            <a:endParaRPr lang="en-US"/>
          </a:p>
          <a:p>
            <a:r>
              <a:rPr lang="en-US"/>
              <a:t>console.log("f");</a:t>
            </a:r>
            <a:endParaRPr lang="en-US"/>
          </a:p>
          <a:p>
            <a:endParaRPr lang="en-US"/>
          </a:p>
          <a:p>
            <a:r>
              <a:rPr lang="en-US"/>
              <a:t>// </a:t>
            </a:r>
            <a:r>
              <a:rPr lang="zh-CN" altLang="en-US"/>
              <a:t>示例</a:t>
            </a:r>
            <a:r>
              <a:rPr lang="en-US" altLang="zh-CN"/>
              <a:t>5</a:t>
            </a:r>
            <a:endParaRPr lang="en-US"/>
          </a:p>
          <a:p>
            <a:r>
              <a:rPr lang="en-US"/>
              <a:t>console.log("a");</a:t>
            </a:r>
            <a:endParaRPr lang="en-US"/>
          </a:p>
          <a:p>
            <a:r>
              <a:rPr lang="en-US"/>
              <a:t>setTimeout(()=&gt;console.log("b"), 0);</a:t>
            </a:r>
            <a:endParaRPr lang="en-US"/>
          </a:p>
          <a:p>
            <a:r>
              <a:rPr lang="en-US"/>
              <a:t>var p1 = new Promise((resolve, reject)=&gt;{</a:t>
            </a:r>
            <a:endParaRPr lang="en-US"/>
          </a:p>
          <a:p>
            <a:r>
              <a:rPr lang="en-US"/>
              <a:t>    console.log("c");</a:t>
            </a:r>
            <a:endParaRPr lang="en-US"/>
          </a:p>
          <a:p>
            <a:r>
              <a:rPr lang="en-US"/>
              <a:t>    reject(); // </a:t>
            </a:r>
            <a:r>
              <a:rPr lang="zh-CN" altLang="en-US"/>
              <a:t>差异点</a:t>
            </a:r>
            <a:endParaRPr lang="en-US"/>
          </a:p>
          <a:p>
            <a:r>
              <a:rPr lang="en-US"/>
              <a:t>})</a:t>
            </a:r>
            <a:endParaRPr lang="en-US"/>
          </a:p>
          <a:p>
            <a:r>
              <a:rPr lang="en-US"/>
              <a:t>p1.then(()=&gt;console.log("d"), ()=&gt;console.log("e")); // </a:t>
            </a:r>
            <a:r>
              <a:rPr lang="zh-CN" altLang="en-US"/>
              <a:t>差异点</a:t>
            </a:r>
            <a:endParaRPr lang="en-US"/>
          </a:p>
          <a:p>
            <a:r>
              <a:rPr lang="en-US"/>
              <a:t>p1.catch(()=&gt;console.log("f")); </a:t>
            </a:r>
            <a:r>
              <a:rPr lang="en-US">
                <a:sym typeface="+mn-ea"/>
              </a:rPr>
              <a:t>// 差异点</a:t>
            </a:r>
            <a:endParaRPr lang="en-US"/>
          </a:p>
          <a:p>
            <a:r>
              <a:rPr lang="en-US"/>
              <a:t>console.log("g");</a:t>
            </a:r>
            <a:endParaRPr lang="en-US"/>
          </a:p>
          <a:p>
            <a:endParaRPr lang="en-US"/>
          </a:p>
          <a:p>
            <a:r>
              <a:rPr lang="en-US"/>
              <a:t>// 示例6</a:t>
            </a:r>
            <a:endParaRPr lang="en-US"/>
          </a:p>
          <a:p>
            <a:r>
              <a:rPr lang="en-US"/>
              <a:t>console.log("a");</a:t>
            </a:r>
            <a:endParaRPr lang="en-US"/>
          </a:p>
          <a:p>
            <a:r>
              <a:rPr lang="en-US"/>
              <a:t>setTimeout(()=&gt;console.log("b"), 0);</a:t>
            </a:r>
            <a:endParaRPr lang="en-US"/>
          </a:p>
          <a:p>
            <a:r>
              <a:rPr lang="en-US"/>
              <a:t>var p1 = new Promise((resolve, reject)=&gt;{</a:t>
            </a:r>
            <a:endParaRPr lang="en-US"/>
          </a:p>
          <a:p>
            <a:r>
              <a:rPr lang="en-US"/>
              <a:t>    console.log("c");</a:t>
            </a:r>
            <a:endParaRPr lang="en-US"/>
          </a:p>
          <a:p>
            <a:r>
              <a:rPr lang="en-US"/>
              <a:t>    reject(); // 差异点</a:t>
            </a:r>
            <a:endParaRPr lang="en-US"/>
          </a:p>
          <a:p>
            <a:r>
              <a:rPr lang="en-US"/>
              <a:t>})</a:t>
            </a:r>
            <a:endParaRPr lang="en-US"/>
          </a:p>
          <a:p>
            <a:r>
              <a:rPr lang="en-US"/>
              <a:t>var p2 = p1.then(()=&gt;console.log("d"), ()=&gt;console.log("e")); // 差异点</a:t>
            </a:r>
            <a:endParaRPr lang="en-US"/>
          </a:p>
          <a:p>
            <a:r>
              <a:rPr lang="en-US"/>
              <a:t>p2.catch(()=&gt;console.log("f")); </a:t>
            </a:r>
            <a:r>
              <a:rPr lang="en-US">
                <a:sym typeface="+mn-ea"/>
              </a:rPr>
              <a:t>// 差异点</a:t>
            </a:r>
            <a:endParaRPr lang="en-US"/>
          </a:p>
          <a:p>
            <a:r>
              <a:rPr lang="en-US"/>
              <a:t>console.log("g");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通用的任务源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https://html.spec.whatwg.org/multipage/webappapis.html#generic-task-sources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Chromium</a:t>
            </a:r>
            <a:r>
              <a:rPr lang="zh-CN" altLang="en-US">
                <a:sym typeface="+mn-ea"/>
              </a:rPr>
              <a:t>的官方源码</a:t>
            </a:r>
            <a:endParaRPr lang="en-US"/>
          </a:p>
          <a:p>
            <a:r>
              <a:rPr lang="en-US"/>
              <a:t>https://source.chromium.org/chromium/chromium/src/+/master:third_party/blink/public/platform/task_type.h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事件循环系统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林斌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消息队列和事件循环系统</a:t>
            </a:r>
            <a:endParaRPr lang="zh-CN" altLang="en-US"/>
          </a:p>
          <a:p>
            <a:r>
              <a:rPr lang="en-US" altLang="zh-CN"/>
              <a:t>setTimeout</a:t>
            </a:r>
            <a:endParaRPr lang="en-US" altLang="zh-CN"/>
          </a:p>
          <a:p>
            <a:r>
              <a:rPr lang="en-US" altLang="zh-CN"/>
              <a:t>XMLHttpRequest</a:t>
            </a:r>
            <a:endParaRPr lang="en-US" altLang="zh-CN"/>
          </a:p>
          <a:p>
            <a:r>
              <a:rPr lang="zh-CN" altLang="en-US"/>
              <a:t>宏任务</a:t>
            </a:r>
            <a:r>
              <a:rPr lang="en-US" altLang="zh-CN"/>
              <a:t>, </a:t>
            </a:r>
            <a:r>
              <a:rPr lang="zh-CN" altLang="en-US"/>
              <a:t>微任务</a:t>
            </a:r>
            <a:endParaRPr lang="zh-CN" altLang="en-US"/>
          </a:p>
          <a:p>
            <a:r>
              <a:rPr lang="en-US" altLang="zh-CN"/>
              <a:t>Promise</a:t>
            </a:r>
            <a:endParaRPr lang="en-US" altLang="zh-CN"/>
          </a:p>
          <a:p>
            <a:r>
              <a:rPr lang="en-US" altLang="zh-CN"/>
              <a:t>async/await</a:t>
            </a:r>
            <a:endParaRPr lang="en-US" altLang="zh-CN"/>
          </a:p>
          <a:p>
            <a:r>
              <a:rPr lang="zh-CN" altLang="en-US"/>
              <a:t>标准规范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执行顺序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// </a:t>
            </a:r>
            <a:r>
              <a:rPr lang="zh-CN" altLang="en-US"/>
              <a:t>示例</a:t>
            </a:r>
            <a:r>
              <a:rPr lang="en-US" altLang="zh-CN"/>
              <a:t>1</a:t>
            </a:r>
            <a:endParaRPr lang="en-US"/>
          </a:p>
          <a:p>
            <a:pPr marL="0" indent="0">
              <a:buNone/>
            </a:pPr>
            <a:r>
              <a:rPr lang="en-US"/>
              <a:t>console.log("a");</a:t>
            </a:r>
            <a:endParaRPr lang="en-US"/>
          </a:p>
          <a:p>
            <a:pPr marL="0" indent="0">
              <a:buNone/>
            </a:pPr>
            <a:r>
              <a:rPr lang="en-US"/>
              <a:t>setTimeout(()=&gt;console.log("b"), 0);</a:t>
            </a:r>
            <a:endParaRPr lang="en-US"/>
          </a:p>
          <a:p>
            <a:pPr marL="0" indent="0">
              <a:buNone/>
            </a:pPr>
            <a:r>
              <a:rPr lang="en-US"/>
              <a:t>var p1 = new Promise((resolve, reject)=&gt;console.log("c"))</a:t>
            </a:r>
            <a:endParaRPr lang="en-US"/>
          </a:p>
          <a:p>
            <a:pPr marL="0" indent="0">
              <a:buNone/>
            </a:pPr>
            <a:r>
              <a:rPr lang="en-US"/>
              <a:t>p1.then(()=&gt;console.log("d"));</a:t>
            </a:r>
            <a:endParaRPr lang="en-US"/>
          </a:p>
          <a:p>
            <a:pPr marL="0" indent="0">
              <a:buNone/>
            </a:pPr>
            <a:r>
              <a:rPr lang="en-US"/>
              <a:t>p1.catch(()=&gt;console.log("e"));</a:t>
            </a:r>
            <a:endParaRPr lang="en-US"/>
          </a:p>
          <a:p>
            <a:pPr marL="0" indent="0">
              <a:buNone/>
            </a:pPr>
            <a:r>
              <a:rPr lang="en-US"/>
              <a:t>console.log("f");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消息队列和事件循环系统（标准）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p>
            <a:r>
              <a:rPr lang="zh-CN" altLang="en-US" sz="1400"/>
              <a:t>8.1.6.4 Generic task sources - 通用的任务源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**The DOM manipulation task source - DOM 操作任务源**</a:t>
            </a:r>
            <a:endParaRPr lang="zh-CN" altLang="en-US" sz="1400"/>
          </a:p>
          <a:p>
            <a:r>
              <a:rPr lang="zh-CN" altLang="en-US" sz="1400"/>
              <a:t>此任务源用于对 DOM 操作做出反应的功能，例如在将元素插入文档时以非阻塞方式发生的事情。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**The user interaction task source - 用户交互任务源**</a:t>
            </a:r>
            <a:endParaRPr lang="zh-CN" altLang="en-US" sz="1400"/>
          </a:p>
          <a:p>
            <a:r>
              <a:rPr lang="zh-CN" altLang="en-US" sz="1400"/>
              <a:t>此任务源用于对用户交互做出反应的功能，例如键盘或鼠标输入。</a:t>
            </a:r>
            <a:endParaRPr lang="zh-CN" altLang="en-US" sz="1400"/>
          </a:p>
          <a:p>
            <a:r>
              <a:rPr lang="zh-CN" altLang="en-US" sz="1400"/>
              <a:t>响应用户输入而发送的事件（例如点击事件）必须使用与用户交互任务源一起排队的任务来触发。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**The networking task source - 网络任务源**</a:t>
            </a:r>
            <a:endParaRPr lang="zh-CN" altLang="en-US" sz="1400"/>
          </a:p>
          <a:p>
            <a:r>
              <a:rPr lang="zh-CN" altLang="en-US" sz="1400"/>
              <a:t>此任务源用于响应网络活动而触发的功能。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**The history traversal task source - 历史遍历任务源**</a:t>
            </a:r>
            <a:endParaRPr lang="zh-CN" altLang="en-US" sz="1400"/>
          </a:p>
          <a:p>
            <a:r>
              <a:rPr lang="zh-CN" altLang="en-US" sz="1400"/>
              <a:t>此任务源用于对`history.back()`和类似`API`的调用进行排队。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消息队列和事件循环系统（白话）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lvl="0"/>
            <a:r>
              <a:rPr lang="zh-CN" altLang="en-US" sz="2800">
                <a:sym typeface="+mn-ea"/>
              </a:rPr>
              <a:t>消息队列中的任务类型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解析</a:t>
            </a:r>
            <a:r>
              <a:rPr lang="en-US" altLang="zh-CN" sz="2000">
                <a:sym typeface="+mn-ea"/>
              </a:rPr>
              <a:t>DOM</a:t>
            </a:r>
            <a:r>
              <a:rPr lang="zh-CN" altLang="en-US" sz="2000">
                <a:sym typeface="+mn-ea"/>
              </a:rPr>
              <a:t>、样式计算、布局计算等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000"/>
              <a:t>鼠标滚动、点击、移动，键盘输入等</a:t>
            </a:r>
            <a:endParaRPr lang="zh-CN" altLang="en-US" sz="2000"/>
          </a:p>
          <a:p>
            <a:pPr lvl="1"/>
            <a:r>
              <a:rPr lang="zh-CN" altLang="en-US" sz="2000"/>
              <a:t>网络请求，比如</a:t>
            </a:r>
            <a:r>
              <a:rPr lang="en-US" altLang="zh-CN" sz="2000"/>
              <a:t>fetch</a:t>
            </a:r>
            <a:r>
              <a:rPr lang="zh-CN" altLang="en-US" sz="2000"/>
              <a:t>、</a:t>
            </a:r>
            <a:r>
              <a:rPr lang="en-US" altLang="zh-CN" sz="2000"/>
              <a:t>XMLHttpRequest</a:t>
            </a:r>
            <a:r>
              <a:rPr lang="zh-CN" altLang="en-US" sz="2000"/>
              <a:t>、</a:t>
            </a:r>
            <a:r>
              <a:rPr lang="en-US" altLang="zh-CN" sz="2000"/>
              <a:t>WebSocket</a:t>
            </a:r>
            <a:r>
              <a:rPr lang="zh-CN" altLang="en-US" sz="2000"/>
              <a:t>等</a:t>
            </a:r>
            <a:endParaRPr lang="zh-CN" altLang="en-US" sz="2000"/>
          </a:p>
          <a:p>
            <a:pPr lvl="1"/>
            <a:r>
              <a:rPr lang="en-US" altLang="zh-CN" sz="2000"/>
              <a:t>API</a:t>
            </a:r>
            <a:r>
              <a:rPr lang="zh-CN" altLang="en-US" sz="2000"/>
              <a:t>调用，比如</a:t>
            </a:r>
            <a:r>
              <a:rPr lang="en-US" altLang="zh-CN" sz="2000"/>
              <a:t>history.back</a:t>
            </a:r>
            <a:r>
              <a:rPr lang="zh-CN" altLang="en-US" sz="2000"/>
              <a:t>、</a:t>
            </a:r>
            <a:r>
              <a:rPr lang="en-US" altLang="zh-CN" sz="2000"/>
              <a:t>setTimeout</a:t>
            </a:r>
            <a:r>
              <a:rPr lang="zh-CN" altLang="en-US" sz="2000"/>
              <a:t>等</a:t>
            </a:r>
            <a:endParaRPr lang="zh-CN" altLang="en-US" sz="2400"/>
          </a:p>
          <a:p>
            <a:r>
              <a:rPr lang="zh-CN" altLang="en-US">
                <a:sym typeface="+mn-ea"/>
              </a:rPr>
              <a:t>每个</a:t>
            </a:r>
            <a:r>
              <a:rPr lang="zh-CN" altLang="en-US" b="1">
                <a:sym typeface="+mn-ea"/>
              </a:rPr>
              <a:t>渲染进程</a:t>
            </a:r>
            <a:r>
              <a:rPr lang="zh-CN" altLang="en-US">
                <a:sym typeface="+mn-ea"/>
              </a:rPr>
              <a:t>都有一个</a:t>
            </a:r>
            <a:r>
              <a:rPr lang="zh-CN" altLang="en-US" b="1">
                <a:sym typeface="+mn-ea"/>
              </a:rPr>
              <a:t>主线程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要想在</a:t>
            </a:r>
            <a:r>
              <a:rPr lang="zh-CN" altLang="en-US" sz="2800" b="1">
                <a:sym typeface="+mn-ea"/>
              </a:rPr>
              <a:t>线程</a:t>
            </a:r>
            <a:r>
              <a:rPr lang="zh-CN" altLang="en-US" sz="2800">
                <a:sym typeface="+mn-ea"/>
              </a:rPr>
              <a:t>运行过程中，能接收并执行新的任务，就需要采用事件循环机制。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消息队列和事件循环系统（流程图）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7215" y="1825625"/>
            <a:ext cx="59563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消息队列和事件循环系统（优先级）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如何权衡</a:t>
            </a:r>
            <a:r>
              <a:rPr lang="zh-CN" altLang="en-US"/>
              <a:t>任务的</a:t>
            </a:r>
            <a:r>
              <a:rPr lang="en-US"/>
              <a:t>效率和实时性呢？</a:t>
            </a:r>
            <a:r>
              <a:rPr lang="zh-CN" altLang="en-US"/>
              <a:t>比如</a:t>
            </a:r>
            <a:r>
              <a:rPr lang="en-US" altLang="zh-CN"/>
              <a:t>DOM</a:t>
            </a:r>
            <a:r>
              <a:rPr lang="zh-CN" altLang="en-US"/>
              <a:t>更新、定时器。</a:t>
            </a:r>
            <a:endParaRPr lang="en-US"/>
          </a:p>
          <a:p>
            <a:r>
              <a:rPr lang="en-US"/>
              <a:t>通常我们把消息队列中的任务称为宏任务，每个宏任务中都包含了一个微任务队列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微任务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宏任务</a:t>
            </a:r>
            <a:endParaRPr lang="zh-CN" altLang="en-US"/>
          </a:p>
          <a:p>
            <a:pPr lvl="1"/>
            <a:r>
              <a:rPr lang="en-US" altLang="zh-CN"/>
              <a:t>setTimeout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动态调度策略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0150" y="1825625"/>
            <a:ext cx="979043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WPS Spreadsheets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SimSun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SimSun</vt:lpstr>
      <vt:lpstr>Office Theme</vt:lpstr>
      <vt:lpstr>事件循环系统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Devin</dc:creator>
  <cp:lastModifiedBy>Devin</cp:lastModifiedBy>
  <cp:revision>28</cp:revision>
  <dcterms:created xsi:type="dcterms:W3CDTF">2021-11-29T03:41:27Z</dcterms:created>
  <dcterms:modified xsi:type="dcterms:W3CDTF">2021-11-29T03:41:27Z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1033-3.9.0.6159</vt:lpwstr>
  </property>
</Properties>
</file>