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78" r:id="rId5"/>
    <p:sldId id="257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64" r:id="rId17"/>
    <p:sldId id="271" r:id="rId19"/>
    <p:sldId id="274" r:id="rId20"/>
    <p:sldId id="275" r:id="rId21"/>
    <p:sldId id="276" r:id="rId22"/>
    <p:sldId id="263" r:id="rId23"/>
    <p:sldId id="279" r:id="rId2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在 2016 年，Chrome 官方团队使用“面向服务的架构”（Services Oriented Architecture，简称 SOA）的思想设计了新的 Chrome 架构。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Microsoft Sans Serif" panose="020B0604020202020204" charset="0"/>
              </a:rPr>
              <a:t>浏览器架构</a:t>
            </a:r>
            <a:endParaRPr lang="zh-CN" altLang="en-US">
              <a:latin typeface="Microsoft Sans Serif" panose="020B06040202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fontAlgn="ctr"/>
            <a:endParaRPr lang="zh-CN" altLang="en-US">
              <a:latin typeface="Microsoft Sans Serif" panose="020B0604020202020204" charset="0"/>
            </a:endParaRPr>
          </a:p>
          <a:p>
            <a:pPr fontAlgn="ctr"/>
            <a:r>
              <a:rPr lang="zh-CN" altLang="en-US">
                <a:latin typeface="Microsoft Sans Serif" panose="020B0604020202020204" charset="0"/>
              </a:rPr>
              <a:t>林斌</a:t>
            </a:r>
            <a:endParaRPr lang="zh-CN" altLang="en-US">
              <a:latin typeface="Microsoft Sans Serif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浏览器架构演变过程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单进程时代（非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浏览器）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多进程时代（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早期）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多进程时代（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现在）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面向服务时代（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未来）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单进程时代（非</a:t>
            </a:r>
            <a:r>
              <a:rPr lang="en-US" altLang="zh-CN"/>
              <a:t>Chrome</a:t>
            </a:r>
            <a:r>
              <a:rPr lang="zh-CN" altLang="en-US"/>
              <a:t>浏览器）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浏览器的所有功能模块都是运行在同一个进程里，这些模块包含了网络、插件、JavaScript 运行环境、渲染引擎和页面等。</a:t>
            </a:r>
            <a:endParaRPr 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缺点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不稳定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不流畅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不安全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920" y="3067685"/>
            <a:ext cx="7571740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多进程时代（</a:t>
            </a:r>
            <a:r>
              <a:rPr lang="en-US" altLang="zh-CN"/>
              <a:t>Chrome</a:t>
            </a:r>
            <a:r>
              <a:rPr lang="zh-CN" altLang="en-US"/>
              <a:t>早期）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825625"/>
            <a:ext cx="6854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多进程时代（</a:t>
            </a:r>
            <a:r>
              <a:rPr lang="en-US" altLang="zh-CN"/>
              <a:t>Chrome</a:t>
            </a:r>
            <a:r>
              <a:rPr lang="zh-CN" altLang="en-US"/>
              <a:t>现在）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165" y="1825625"/>
            <a:ext cx="100590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多进程时代（缺点）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Arial Bold" panose="020B0604020202090204" charset="0"/>
              </a:rPr>
              <a:t>更高的资源占用</a:t>
            </a:r>
            <a:r>
              <a:rPr lang="en-US"/>
              <a:t>。每个进程都包含公共基础结构的副本（如 JS 运行环境），这就意味着浏览器会消耗更多的内存资源。</a:t>
            </a:r>
            <a:endParaRPr lang="en-US"/>
          </a:p>
          <a:p>
            <a:endParaRPr lang="en-US" b="1">
              <a:latin typeface="Arial Bold" panose="020B0604020202090204" charset="0"/>
            </a:endParaRPr>
          </a:p>
          <a:p>
            <a:r>
              <a:rPr lang="en-US" b="1">
                <a:latin typeface="Arial Bold" panose="020B0604020202090204" charset="0"/>
              </a:rPr>
              <a:t>更复杂的体系架构</a:t>
            </a:r>
            <a:r>
              <a:rPr lang="en-US"/>
              <a:t>。浏览器各模块之间耦合性高、扩展性差等问题，会导致现在的架构已经很难适应新的需求了。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面向服务时代（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未来</a:t>
            </a:r>
            <a:r>
              <a:rPr lang="en-US" altLang="zh-CN">
                <a:sym typeface="+mn-ea"/>
              </a:rPr>
              <a:t>-SOA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6260" y="1825625"/>
            <a:ext cx="85382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面向服务时代（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未来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弹性架构）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1380" y="1825625"/>
            <a:ext cx="7887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如何计算</a:t>
            </a:r>
            <a:r>
              <a:rPr lang="en-US" altLang="zh-CN"/>
              <a:t>Chrome</a:t>
            </a:r>
            <a:r>
              <a:rPr lang="zh-CN" altLang="en-US"/>
              <a:t>中渲染进程个数？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同一站点：相同的根域名，相同的协议，还包含了该根域名下的所有子域名和不同的端口。</a:t>
            </a:r>
            <a:endParaRPr lang="zh-CN" altLang="en-US"/>
          </a:p>
          <a:p>
            <a:pPr lvl="1"/>
            <a:r>
              <a:rPr lang="en-US" altLang="zh-CN" sz="2055">
                <a:solidFill>
                  <a:srgbClr val="00B0F0"/>
                </a:solidFill>
              </a:rPr>
              <a:t>http://test-eu-lds-arnoo.arnoo.com</a:t>
            </a:r>
            <a:endParaRPr lang="en-US" altLang="zh-CN" sz="2055">
              <a:solidFill>
                <a:srgbClr val="00B0F0"/>
              </a:solidFill>
            </a:endParaRPr>
          </a:p>
          <a:p>
            <a:pPr lvl="1"/>
            <a:r>
              <a:rPr lang="en-US" altLang="zh-CN" sz="2055">
                <a:solidFill>
                  <a:srgbClr val="00B0F0"/>
                </a:solidFill>
                <a:sym typeface="+mn-ea"/>
              </a:rPr>
              <a:t>http://us-lds-arnoo.arnoo.com</a:t>
            </a:r>
            <a:endParaRPr lang="en-US" altLang="zh-CN" sz="2055">
              <a:sym typeface="+mn-ea"/>
            </a:endParaRPr>
          </a:p>
          <a:p>
            <a:pPr lvl="1"/>
            <a:r>
              <a:rPr lang="en-US" altLang="zh-CN" sz="2055">
                <a:solidFill>
                  <a:srgbClr val="00B050"/>
                </a:solidFill>
                <a:sym typeface="+mn-ea"/>
              </a:rPr>
              <a:t>https://test-eu-lds-arnoo.arnoo.com</a:t>
            </a:r>
            <a:endParaRPr lang="en-US" altLang="zh-CN" sz="2055">
              <a:solidFill>
                <a:srgbClr val="00B050"/>
              </a:solidFill>
              <a:sym typeface="+mn-ea"/>
            </a:endParaRPr>
          </a:p>
          <a:p>
            <a:pPr lvl="1"/>
            <a:r>
              <a:rPr lang="en-US" altLang="zh-CN" sz="2055">
                <a:solidFill>
                  <a:srgbClr val="00B050"/>
                </a:solidFill>
                <a:sym typeface="+mn-ea"/>
              </a:rPr>
              <a:t>https://us-lds-arnoo.arnoo.com</a:t>
            </a:r>
            <a:endParaRPr lang="en-US" altLang="zh-CN" sz="2055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同源：协议、域名、端口全部都要相同。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如何计算</a:t>
            </a:r>
            <a:r>
              <a:rPr lang="en-US" altLang="zh-CN"/>
              <a:t>Chrome</a:t>
            </a:r>
            <a:r>
              <a:rPr lang="zh-CN" altLang="en-US"/>
              <a:t>中渲染进程个数？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880" y="1825625"/>
            <a:ext cx="8776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如何计算</a:t>
            </a:r>
            <a:r>
              <a:rPr lang="en-US" altLang="zh-CN"/>
              <a:t>Chrome</a:t>
            </a:r>
            <a:r>
              <a:rPr lang="zh-CN" altLang="en-US"/>
              <a:t>中渲染进程个数？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8990" y="1825625"/>
            <a:ext cx="8032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适合人群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前端开发</a:t>
            </a:r>
            <a:endParaRPr lang="zh-CN" altLang="en-US"/>
          </a:p>
          <a:p>
            <a:r>
              <a:rPr lang="zh-CN" altLang="en-US"/>
              <a:t>原生开发</a:t>
            </a:r>
            <a:endParaRPr lang="zh-CN" altLang="en-US"/>
          </a:p>
          <a:p>
            <a:r>
              <a:rPr lang="zh-CN" altLang="en-US"/>
              <a:t>云端开发</a:t>
            </a:r>
            <a:endParaRPr lang="zh-CN" altLang="en-US"/>
          </a:p>
          <a:p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下期预告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>
                <a:sym typeface="+mn-ea"/>
              </a:rPr>
              <a:t>从输入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到页面展示，中间发生了什么？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导航流程</a:t>
            </a:r>
            <a:endParaRPr lang="zh-CN" altLang="en-US"/>
          </a:p>
          <a:p>
            <a:pPr lvl="2"/>
            <a:r>
              <a:rPr lang="zh-CN" altLang="en-US"/>
              <a:t>缓存资源</a:t>
            </a:r>
            <a:endParaRPr lang="zh-CN" altLang="en-US"/>
          </a:p>
          <a:p>
            <a:pPr lvl="2"/>
            <a:r>
              <a:rPr lang="en-US" altLang="zh-CN"/>
              <a:t>DNS </a:t>
            </a:r>
            <a:r>
              <a:rPr lang="zh-CN" altLang="en-US"/>
              <a:t>解析</a:t>
            </a:r>
            <a:endParaRPr lang="en-US" altLang="zh-CN"/>
          </a:p>
          <a:p>
            <a:pPr lvl="2"/>
            <a:r>
              <a:rPr lang="en-US" altLang="zh-CN"/>
              <a:t>TCP </a:t>
            </a:r>
            <a:r>
              <a:rPr lang="zh-CN" altLang="en-US"/>
              <a:t>三次握手</a:t>
            </a:r>
            <a:endParaRPr lang="zh-CN" altLang="en-US"/>
          </a:p>
          <a:p>
            <a:pPr lvl="2"/>
            <a:r>
              <a:rPr lang="zh-CN" altLang="en-US"/>
              <a:t>建立 </a:t>
            </a:r>
            <a:r>
              <a:rPr lang="en-US" altLang="zh-CN"/>
              <a:t>TLS </a:t>
            </a:r>
            <a:r>
              <a:rPr lang="zh-CN" altLang="en-US"/>
              <a:t>连接</a:t>
            </a:r>
            <a:endParaRPr lang="zh-CN" altLang="en-US"/>
          </a:p>
          <a:p>
            <a:pPr lvl="1"/>
            <a:r>
              <a:rPr lang="zh-CN" altLang="en-US"/>
              <a:t>渲染流程</a:t>
            </a:r>
            <a:endParaRPr lang="zh-CN" altLang="en-US"/>
          </a:p>
          <a:p>
            <a:pPr lvl="2"/>
            <a:r>
              <a:rPr lang="zh-CN" altLang="en-US"/>
              <a:t>构建</a:t>
            </a:r>
            <a:r>
              <a:rPr lang="en-US" altLang="zh-CN"/>
              <a:t>DOM</a:t>
            </a:r>
            <a:r>
              <a:rPr lang="zh-CN" altLang="en-US"/>
              <a:t>树（</a:t>
            </a:r>
            <a:r>
              <a:rPr lang="en-US" altLang="zh-CN"/>
              <a:t>DOM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计算</a:t>
            </a:r>
            <a:r>
              <a:rPr lang="zh-CN" altLang="en-US">
                <a:sym typeface="+mn-ea"/>
              </a:rPr>
              <a:t>样式</a:t>
            </a:r>
            <a:r>
              <a:rPr lang="zh-CN" altLang="en-US"/>
              <a:t>（</a:t>
            </a:r>
            <a:r>
              <a:rPr lang="en-US" altLang="zh-CN"/>
              <a:t>Recalculate style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布局（</a:t>
            </a:r>
            <a:r>
              <a:rPr lang="en-US" altLang="zh-CN"/>
              <a:t>Layout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分层（</a:t>
            </a:r>
            <a:r>
              <a:rPr lang="en-US" altLang="zh-CN"/>
              <a:t>Layer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绘制（</a:t>
            </a:r>
            <a:r>
              <a:rPr lang="en-US" altLang="zh-CN"/>
              <a:t>Paint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分块（</a:t>
            </a:r>
            <a:r>
              <a:rPr lang="en-US" altLang="zh-CN"/>
              <a:t>Tiles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光栅化（</a:t>
            </a:r>
            <a:r>
              <a:rPr lang="en-US" altLang="zh-CN"/>
              <a:t>Raster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合成（</a:t>
            </a:r>
            <a:r>
              <a:rPr lang="en-US" altLang="zh-CN"/>
              <a:t>Compositor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显示（</a:t>
            </a:r>
            <a:r>
              <a:rPr lang="en-US" altLang="zh-CN"/>
              <a:t>Display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系列规划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浏览器架构</a:t>
            </a:r>
            <a:endParaRPr lang="zh-CN" altLang="en-US"/>
          </a:p>
          <a:p>
            <a:r>
              <a:rPr lang="zh-CN" altLang="en-US"/>
              <a:t>导航流程</a:t>
            </a:r>
            <a:endParaRPr lang="zh-CN" altLang="en-US"/>
          </a:p>
          <a:p>
            <a:r>
              <a:rPr lang="zh-CN" altLang="en-US"/>
              <a:t>渲染流程</a:t>
            </a:r>
            <a:endParaRPr lang="zh-CN" altLang="en-US"/>
          </a:p>
          <a:p>
            <a:r>
              <a:rPr lang="zh-CN" altLang="en-US"/>
              <a:t>事件循环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协议（包括</a:t>
            </a:r>
            <a:r>
              <a:rPr lang="en-US" altLang="zh-CN"/>
              <a:t>TCP</a:t>
            </a:r>
            <a:r>
              <a:rPr lang="zh-CN" altLang="en-US"/>
              <a:t>、</a:t>
            </a:r>
            <a:r>
              <a:rPr lang="en-US" altLang="zh-CN"/>
              <a:t>TLS</a:t>
            </a:r>
            <a:r>
              <a:rPr lang="zh-CN" altLang="en-US"/>
              <a:t>等）</a:t>
            </a:r>
            <a:endParaRPr lang="zh-CN" altLang="en-US"/>
          </a:p>
          <a:p>
            <a:r>
              <a:rPr lang="zh-CN" altLang="en-US"/>
              <a:t>性能分析</a:t>
            </a:r>
            <a:endParaRPr lang="zh-CN" altLang="en-US"/>
          </a:p>
          <a:p>
            <a:r>
              <a:rPr lang="zh-CN" altLang="en-US"/>
              <a:t>内存相关</a:t>
            </a:r>
            <a:endParaRPr lang="zh-CN" altLang="en-US"/>
          </a:p>
          <a:p>
            <a:r>
              <a:rPr lang="zh-CN" altLang="en-US"/>
              <a:t>安全相关</a:t>
            </a:r>
            <a:endParaRPr lang="zh-CN" altLang="en-US"/>
          </a:p>
          <a:p>
            <a:r>
              <a:rPr lang="en-US" altLang="zh-CN"/>
              <a:t>V8</a:t>
            </a:r>
            <a:r>
              <a:rPr lang="zh-CN" altLang="en-US"/>
              <a:t>引擎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掌握浏览器内部原理</a:t>
            </a:r>
            <a:endParaRPr lang="zh-CN" altLang="en-US"/>
          </a:p>
          <a:p>
            <a:r>
              <a:rPr lang="zh-CN" altLang="en-US">
                <a:sym typeface="+mn-ea"/>
              </a:rPr>
              <a:t>掌握</a:t>
            </a:r>
            <a:r>
              <a:rPr lang="zh-CN" altLang="en-US"/>
              <a:t>性能分析和优化</a:t>
            </a:r>
            <a:endParaRPr lang="zh-CN" altLang="en-US"/>
          </a:p>
          <a:p>
            <a:r>
              <a:rPr lang="zh-CN" altLang="en-US"/>
              <a:t>开发高性能应用程序</a:t>
            </a:r>
            <a:endParaRPr lang="zh-CN" altLang="en-US"/>
          </a:p>
          <a:p>
            <a:r>
              <a:rPr lang="zh-CN" altLang="en-US">
                <a:solidFill>
                  <a:srgbClr val="00B050"/>
                </a:solidFill>
                <a:sym typeface="+mn-ea"/>
              </a:rPr>
              <a:t>万变不离其宗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为什么选择</a:t>
            </a:r>
            <a:r>
              <a:rPr lang="en-US" altLang="zh-CN"/>
              <a:t>Chrome</a:t>
            </a:r>
            <a:r>
              <a:rPr lang="zh-CN" altLang="en-US"/>
              <a:t>浏览器讲解？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30755"/>
            <a:ext cx="10515600" cy="25285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5299710"/>
            <a:ext cx="10515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https://gs.statcounter.com/</a:t>
            </a:r>
            <a:endParaRPr lang="en-US"/>
          </a:p>
          <a:p>
            <a:r>
              <a:rPr lang="en-US">
                <a:sym typeface="+mn-ea"/>
              </a:rPr>
              <a:t>https://netmarketshare.com/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打开一个“</a:t>
            </a:r>
            <a:r>
              <a:rPr lang="zh-CN" altLang="en-US">
                <a:sym typeface="+mn-ea"/>
              </a:rPr>
              <a:t>空页面</a:t>
            </a:r>
            <a:r>
              <a:rPr lang="zh-CN" altLang="en-US"/>
              <a:t>”，会有几个进程？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3755"/>
            <a:ext cx="105156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打开一个“</a:t>
            </a:r>
            <a:r>
              <a:rPr lang="zh-CN" altLang="en-US">
                <a:sym typeface="+mn-ea"/>
              </a:rPr>
              <a:t>百度</a:t>
            </a:r>
            <a:r>
              <a:rPr lang="zh-CN" altLang="en-US"/>
              <a:t>”，会有几个进程？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03755"/>
            <a:ext cx="1051560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Chrome </a:t>
            </a:r>
            <a:r>
              <a:rPr lang="zh-CN" altLang="en-US"/>
              <a:t>任务管理器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824990"/>
            <a:ext cx="5586095" cy="455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什么进程？什么是线程？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进程</a:t>
            </a:r>
            <a:r>
              <a:rPr lang="zh-CN" altLang="en-US"/>
              <a:t>：它</a:t>
            </a:r>
            <a:r>
              <a:rPr lang="en-US"/>
              <a:t>是一个</a:t>
            </a:r>
            <a:r>
              <a:rPr lang="zh-CN" altLang="en-US"/>
              <a:t>应用</a:t>
            </a:r>
            <a:r>
              <a:rPr lang="en-US"/>
              <a:t>程序的运行实例。</a:t>
            </a:r>
            <a:endParaRPr lang="en-US"/>
          </a:p>
          <a:p>
            <a:r>
              <a:rPr lang="en-US"/>
              <a:t>线程</a:t>
            </a:r>
            <a:r>
              <a:rPr lang="zh-CN" altLang="en-US"/>
              <a:t>：它</a:t>
            </a:r>
            <a:r>
              <a:rPr lang="en-US"/>
              <a:t>是不能单独存在的，它由进程来启动和管理。</a:t>
            </a:r>
            <a:endParaRPr lang="en-US"/>
          </a:p>
          <a:p>
            <a:r>
              <a:rPr lang="en-US">
                <a:sym typeface="+mn-ea"/>
              </a:rPr>
              <a:t>并行处理</a:t>
            </a:r>
            <a:r>
              <a:rPr lang="zh-CN" altLang="en-US">
                <a:sym typeface="+mn-ea"/>
              </a:rPr>
              <a:t>：计算机可以在</a:t>
            </a:r>
            <a:r>
              <a:rPr lang="en-US">
                <a:sym typeface="+mn-ea"/>
              </a:rPr>
              <a:t>同一时刻处理</a:t>
            </a:r>
            <a:r>
              <a:rPr lang="zh-CN" altLang="en-US">
                <a:sym typeface="+mn-ea"/>
              </a:rPr>
              <a:t>（多线程）</a:t>
            </a:r>
            <a:r>
              <a:rPr lang="en-US">
                <a:sym typeface="+mn-ea"/>
              </a:rPr>
              <a:t>多个任务</a:t>
            </a:r>
            <a:r>
              <a:rPr lang="zh-CN" altLang="en-US">
                <a:sym typeface="+mn-ea"/>
              </a:rPr>
              <a:t>。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进程和线程的关系特性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进程中的任意一线程执行出错，都会导致整个进程的崩溃。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线程之间共享进程中的数据。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当一个进程关闭之后，操作系统会回收进程所占用的内存。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进程之间的内容相互隔离</a:t>
            </a:r>
            <a:r>
              <a:rPr lang="zh-CN" altLang="en-US"/>
              <a:t>。另外，进程之间数据通信，需要使用进程间通信（IPC</a:t>
            </a:r>
            <a:r>
              <a:rPr lang="en-US" altLang="zh-CN"/>
              <a:t>, InterProcess Communication</a:t>
            </a:r>
            <a:r>
              <a:rPr lang="zh-CN" altLang="en-US"/>
              <a:t>）机制。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Microsoft Sans Serif</vt:lpstr>
      <vt:lpstr>Arial Bold</vt:lpstr>
      <vt:lpstr>SimSun</vt:lpstr>
      <vt:lpstr>汉仪书宋二KW</vt:lpstr>
      <vt:lpstr>微软雅黑</vt:lpstr>
      <vt:lpstr>汉仪旗黑</vt:lpstr>
      <vt:lpstr>Arial Unicode MS</vt:lpstr>
      <vt:lpstr>Calibri Light</vt:lpstr>
      <vt:lpstr>Helvetica Neue</vt:lpstr>
      <vt:lpstr>Calibri</vt:lpstr>
      <vt:lpstr>SimSun</vt:lpstr>
      <vt:lpstr>Office Theme</vt:lpstr>
      <vt:lpstr>浏览器架构</vt:lpstr>
      <vt:lpstr>适合人群</vt:lpstr>
      <vt:lpstr>PowerPoint 演示文稿</vt:lpstr>
      <vt:lpstr>为什么选择Chrome浏览器讲解？</vt:lpstr>
      <vt:lpstr>打开一个“空页面”，会有几个进程？</vt:lpstr>
      <vt:lpstr>打开一个“百度”，会有几个进程？</vt:lpstr>
      <vt:lpstr>Chrome 任务管理器</vt:lpstr>
      <vt:lpstr>什么进程？什么是线程？</vt:lpstr>
      <vt:lpstr>进程和线程的关系特性</vt:lpstr>
      <vt:lpstr>浏览器架构演变过程</vt:lpstr>
      <vt:lpstr>单进程时代（非Chrome浏览器）</vt:lpstr>
      <vt:lpstr>多进程时代（Chrome早期）</vt:lpstr>
      <vt:lpstr>多进程时代（Chrome现在）</vt:lpstr>
      <vt:lpstr>多进程时代（缺点）</vt:lpstr>
      <vt:lpstr>面向服务时代（Chrome未来-SOA）</vt:lpstr>
      <vt:lpstr>面向服务时代（Chrome未来-弹性架构）</vt:lpstr>
      <vt:lpstr>如何计算Chrome中渲染进程个数？</vt:lpstr>
      <vt:lpstr>如何计算Chrome中渲染进程个数？</vt:lpstr>
      <vt:lpstr>如何计算Chrome中渲染进程个数？</vt:lpstr>
      <vt:lpstr>下期预告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浏览器原理</dc:title>
  <dc:creator>Devin</dc:creator>
  <cp:lastModifiedBy>Devin</cp:lastModifiedBy>
  <cp:revision>84</cp:revision>
  <dcterms:created xsi:type="dcterms:W3CDTF">2021-08-10T02:18:31Z</dcterms:created>
  <dcterms:modified xsi:type="dcterms:W3CDTF">2021-08-10T02:18:31Z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