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69" r:id="rId5"/>
    <p:sldId id="270" r:id="rId7"/>
    <p:sldId id="273" r:id="rId8"/>
    <p:sldId id="274" r:id="rId9"/>
    <p:sldId id="275" r:id="rId10"/>
    <p:sldId id="276" r:id="rId11"/>
    <p:sldId id="277" r:id="rId12"/>
    <p:sldId id="278" r:id="rId13"/>
    <p:sldId id="271" r:id="rId14"/>
    <p:sldId id="272" r:id="rId15"/>
    <p:sldId id="263" r:id="rId16"/>
    <p:sldId id="258" r:id="rId17"/>
    <p:sldId id="260" r:id="rId18"/>
    <p:sldId id="259" r:id="rId19"/>
    <p:sldId id="261" r:id="rId20"/>
    <p:sldId id="262" r:id="rId2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r>
              <a:rPr lang="zh-CN" altLang="en-US">
                <a:sym typeface="+mn-ea"/>
              </a:rPr>
              <a:t>宏任务</a:t>
            </a:r>
            <a:r>
              <a:rPr lang="en-US" altLang="zh-CN">
                <a:sym typeface="+mn-ea"/>
              </a:rPr>
              <a:t>: Promise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微任务</a:t>
            </a:r>
            <a:r>
              <a:rPr lang="en-US" altLang="zh-CN">
                <a:sym typeface="+mn-ea"/>
              </a:rPr>
              <a:t>: setTimeout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  <a:p>
            <a:r>
              <a:rPr lang="en-US"/>
              <a:t>https://source.chromium.org/chromium/chromium/src/+/main:third_party/blink/public/platform/task_type.h;bpv=0;bpt=1</a:t>
            </a:r>
            <a:endParaRPr lang="en-US"/>
          </a:p>
          <a:p>
            <a:r>
              <a:rPr lang="en-US"/>
              <a:t>https://html.spec.whatwg.org/multipage/webappapis.html#generic-task-sources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https://html.spec.whatwg.org/multipage/webappapis.html#generic-task-sources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// </a:t>
            </a:r>
            <a:r>
              <a:rPr lang="zh-CN" altLang="en-US"/>
              <a:t>示例</a:t>
            </a:r>
            <a:r>
              <a:rPr lang="en-US" altLang="zh-CN"/>
              <a:t>2</a:t>
            </a:r>
            <a:endParaRPr lang="en-US"/>
          </a:p>
          <a:p>
            <a:r>
              <a:rPr lang="en-US"/>
              <a:t>console.log("a");</a:t>
            </a:r>
            <a:endParaRPr lang="en-US"/>
          </a:p>
          <a:p>
            <a:r>
              <a:rPr lang="en-US"/>
              <a:t>setTimeout(()=&gt;console.log("b"), 0);</a:t>
            </a:r>
            <a:endParaRPr lang="en-US"/>
          </a:p>
          <a:p>
            <a:r>
              <a:rPr lang="en-US"/>
              <a:t>var p1 = new Promise((resolve, reject)=&gt;{</a:t>
            </a:r>
            <a:endParaRPr lang="en-US"/>
          </a:p>
          <a:p>
            <a:r>
              <a:rPr lang="en-US"/>
              <a:t>    console.log("c");</a:t>
            </a:r>
            <a:endParaRPr lang="en-US"/>
          </a:p>
          <a:p>
            <a:r>
              <a:rPr lang="en-US"/>
              <a:t>    resolve(); // </a:t>
            </a:r>
            <a:r>
              <a:rPr lang="zh-CN" altLang="en-US"/>
              <a:t>差异点</a:t>
            </a:r>
            <a:endParaRPr lang="en-US"/>
          </a:p>
          <a:p>
            <a:r>
              <a:rPr lang="en-US"/>
              <a:t>})</a:t>
            </a:r>
            <a:endParaRPr lang="en-US"/>
          </a:p>
          <a:p>
            <a:r>
              <a:rPr lang="en-US"/>
              <a:t>p1.then(()=&gt;console.log("d"))</a:t>
            </a:r>
            <a:endParaRPr lang="en-US"/>
          </a:p>
          <a:p>
            <a:r>
              <a:rPr lang="en-US"/>
              <a:t>p1.catch(()=&gt;console.log("e"));</a:t>
            </a:r>
            <a:endParaRPr lang="en-US"/>
          </a:p>
          <a:p>
            <a:r>
              <a:rPr lang="en-US"/>
              <a:t>console.log("f");</a:t>
            </a:r>
            <a:endParaRPr lang="en-US"/>
          </a:p>
          <a:p>
            <a:endParaRPr lang="en-US"/>
          </a:p>
          <a:p>
            <a:r>
              <a:rPr lang="en-US"/>
              <a:t>// </a:t>
            </a:r>
            <a:r>
              <a:rPr lang="zh-CN" altLang="en-US"/>
              <a:t>示例</a:t>
            </a:r>
            <a:r>
              <a:rPr lang="en-US" altLang="zh-CN"/>
              <a:t>3</a:t>
            </a:r>
            <a:endParaRPr lang="en-US"/>
          </a:p>
          <a:p>
            <a:r>
              <a:rPr lang="en-US"/>
              <a:t>console.log("a");</a:t>
            </a:r>
            <a:endParaRPr lang="en-US"/>
          </a:p>
          <a:p>
            <a:r>
              <a:rPr lang="en-US"/>
              <a:t>setTimeout(()=&gt;console.log("b"), 0);</a:t>
            </a:r>
            <a:endParaRPr lang="en-US"/>
          </a:p>
          <a:p>
            <a:r>
              <a:rPr lang="en-US"/>
              <a:t>var p1 = new Promise((resolve, reject)=&gt;{</a:t>
            </a:r>
            <a:endParaRPr lang="en-US"/>
          </a:p>
          <a:p>
            <a:r>
              <a:rPr lang="en-US"/>
              <a:t>    console.log("c");</a:t>
            </a:r>
            <a:endParaRPr lang="en-US"/>
          </a:p>
          <a:p>
            <a:r>
              <a:rPr lang="en-US"/>
              <a:t>    reject(); // </a:t>
            </a:r>
            <a:r>
              <a:rPr lang="zh-CN" altLang="en-US"/>
              <a:t>差异点</a:t>
            </a:r>
            <a:endParaRPr lang="en-US"/>
          </a:p>
          <a:p>
            <a:r>
              <a:rPr lang="en-US"/>
              <a:t>})</a:t>
            </a:r>
            <a:endParaRPr lang="en-US"/>
          </a:p>
          <a:p>
            <a:r>
              <a:rPr lang="en-US"/>
              <a:t>p1.then(()=&gt;console.log("d"))</a:t>
            </a:r>
            <a:endParaRPr lang="en-US"/>
          </a:p>
          <a:p>
            <a:r>
              <a:rPr lang="en-US"/>
              <a:t>p1.catch(()=&gt;console.log("e"));</a:t>
            </a:r>
            <a:endParaRPr lang="en-US"/>
          </a:p>
          <a:p>
            <a:r>
              <a:rPr lang="en-US"/>
              <a:t>console.log("f");</a:t>
            </a:r>
            <a:endParaRPr lang="en-US"/>
          </a:p>
          <a:p>
            <a:endParaRPr lang="en-US"/>
          </a:p>
          <a:p>
            <a:r>
              <a:rPr lang="en-US"/>
              <a:t>// </a:t>
            </a:r>
            <a:r>
              <a:rPr lang="zh-CN" altLang="en-US"/>
              <a:t>示例</a:t>
            </a:r>
            <a:r>
              <a:rPr lang="en-US" altLang="zh-CN"/>
              <a:t>4</a:t>
            </a:r>
            <a:endParaRPr lang="en-US"/>
          </a:p>
          <a:p>
            <a:r>
              <a:rPr lang="en-US"/>
              <a:t>console.log("a");</a:t>
            </a:r>
            <a:endParaRPr lang="en-US"/>
          </a:p>
          <a:p>
            <a:r>
              <a:rPr lang="en-US"/>
              <a:t>setTimeout(()=&gt;console.log("b"), 0);</a:t>
            </a:r>
            <a:endParaRPr lang="en-US"/>
          </a:p>
          <a:p>
            <a:r>
              <a:rPr lang="en-US"/>
              <a:t>var p1 = new Promise((resolve, reject)=&gt;{</a:t>
            </a:r>
            <a:endParaRPr lang="en-US"/>
          </a:p>
          <a:p>
            <a:r>
              <a:rPr lang="en-US"/>
              <a:t>    console.log("c");</a:t>
            </a:r>
            <a:endParaRPr lang="en-US"/>
          </a:p>
          <a:p>
            <a:r>
              <a:rPr lang="en-US"/>
              <a:t>    reject(); // 差异点</a:t>
            </a:r>
            <a:endParaRPr lang="en-US"/>
          </a:p>
          <a:p>
            <a:r>
              <a:rPr lang="en-US"/>
              <a:t>})</a:t>
            </a:r>
            <a:endParaRPr lang="en-US"/>
          </a:p>
          <a:p>
            <a:r>
              <a:rPr lang="en-US"/>
              <a:t>var p2 = p1.then(()=&gt;console.log("d")); </a:t>
            </a:r>
            <a:r>
              <a:rPr lang="en-US">
                <a:sym typeface="+mn-ea"/>
              </a:rPr>
              <a:t>// 差异点</a:t>
            </a:r>
            <a:endParaRPr lang="en-US"/>
          </a:p>
          <a:p>
            <a:r>
              <a:rPr lang="en-US"/>
              <a:t>p2.catch(()=&gt;console.log("e")); </a:t>
            </a:r>
            <a:r>
              <a:rPr lang="en-US">
                <a:sym typeface="+mn-ea"/>
              </a:rPr>
              <a:t>// 差异点</a:t>
            </a:r>
            <a:endParaRPr lang="en-US"/>
          </a:p>
          <a:p>
            <a:r>
              <a:rPr lang="en-US"/>
              <a:t>console.log("f");</a:t>
            </a:r>
            <a:endParaRPr lang="en-US"/>
          </a:p>
          <a:p>
            <a:endParaRPr lang="en-US"/>
          </a:p>
          <a:p>
            <a:r>
              <a:rPr lang="en-US"/>
              <a:t>// </a:t>
            </a:r>
            <a:r>
              <a:rPr lang="zh-CN" altLang="en-US"/>
              <a:t>示例</a:t>
            </a:r>
            <a:r>
              <a:rPr lang="en-US" altLang="zh-CN"/>
              <a:t>5</a:t>
            </a:r>
            <a:endParaRPr lang="en-US"/>
          </a:p>
          <a:p>
            <a:r>
              <a:rPr lang="en-US"/>
              <a:t>console.log("a");</a:t>
            </a:r>
            <a:endParaRPr lang="en-US"/>
          </a:p>
          <a:p>
            <a:r>
              <a:rPr lang="en-US"/>
              <a:t>setTimeout(()=&gt;console.log("b"), 0);</a:t>
            </a:r>
            <a:endParaRPr lang="en-US"/>
          </a:p>
          <a:p>
            <a:r>
              <a:rPr lang="en-US"/>
              <a:t>var p1 = new Promise((resolve, reject)=&gt;{</a:t>
            </a:r>
            <a:endParaRPr lang="en-US"/>
          </a:p>
          <a:p>
            <a:r>
              <a:rPr lang="en-US"/>
              <a:t>    console.log("c");</a:t>
            </a:r>
            <a:endParaRPr lang="en-US"/>
          </a:p>
          <a:p>
            <a:r>
              <a:rPr lang="en-US"/>
              <a:t>    reject(); // </a:t>
            </a:r>
            <a:r>
              <a:rPr lang="zh-CN" altLang="en-US"/>
              <a:t>差异点</a:t>
            </a:r>
            <a:endParaRPr lang="en-US"/>
          </a:p>
          <a:p>
            <a:r>
              <a:rPr lang="en-US"/>
              <a:t>})</a:t>
            </a:r>
            <a:endParaRPr lang="en-US"/>
          </a:p>
          <a:p>
            <a:r>
              <a:rPr lang="en-US"/>
              <a:t>p1.then(()=&gt;console.log("d"), ()=&gt;console.log("e")); // </a:t>
            </a:r>
            <a:r>
              <a:rPr lang="zh-CN" altLang="en-US"/>
              <a:t>差异点</a:t>
            </a:r>
            <a:endParaRPr lang="en-US"/>
          </a:p>
          <a:p>
            <a:r>
              <a:rPr lang="en-US"/>
              <a:t>p1.catch(()=&gt;console.log("f")); </a:t>
            </a:r>
            <a:r>
              <a:rPr lang="en-US">
                <a:sym typeface="+mn-ea"/>
              </a:rPr>
              <a:t>// 差异点</a:t>
            </a:r>
            <a:endParaRPr lang="en-US"/>
          </a:p>
          <a:p>
            <a:r>
              <a:rPr lang="en-US"/>
              <a:t>console.log("g");</a:t>
            </a:r>
            <a:endParaRPr lang="en-US"/>
          </a:p>
          <a:p>
            <a:endParaRPr lang="en-US"/>
          </a:p>
          <a:p>
            <a:r>
              <a:rPr lang="en-US"/>
              <a:t>// 示例6</a:t>
            </a:r>
            <a:endParaRPr lang="en-US"/>
          </a:p>
          <a:p>
            <a:r>
              <a:rPr lang="en-US"/>
              <a:t>console.log("a");</a:t>
            </a:r>
            <a:endParaRPr lang="en-US"/>
          </a:p>
          <a:p>
            <a:r>
              <a:rPr lang="en-US"/>
              <a:t>setTimeout(()=&gt;console.log("b"), 0);</a:t>
            </a:r>
            <a:endParaRPr lang="en-US"/>
          </a:p>
          <a:p>
            <a:r>
              <a:rPr lang="en-US"/>
              <a:t>var p1 = new Promise((resolve, reject)=&gt;{</a:t>
            </a:r>
            <a:endParaRPr lang="en-US"/>
          </a:p>
          <a:p>
            <a:r>
              <a:rPr lang="en-US"/>
              <a:t>    console.log("c");</a:t>
            </a:r>
            <a:endParaRPr lang="en-US"/>
          </a:p>
          <a:p>
            <a:r>
              <a:rPr lang="en-US"/>
              <a:t>    reject(); // 差异点</a:t>
            </a:r>
            <a:endParaRPr lang="en-US"/>
          </a:p>
          <a:p>
            <a:r>
              <a:rPr lang="en-US"/>
              <a:t>})</a:t>
            </a:r>
            <a:endParaRPr lang="en-US"/>
          </a:p>
          <a:p>
            <a:r>
              <a:rPr lang="en-US"/>
              <a:t>var p2 = p1.then(()=&gt;console.log("d"), ()=&gt;console.log("e")); // 差异点</a:t>
            </a:r>
            <a:endParaRPr lang="en-US"/>
          </a:p>
          <a:p>
            <a:r>
              <a:rPr lang="en-US"/>
              <a:t>p2.catch(()=&gt;console.log("f")); </a:t>
            </a:r>
            <a:r>
              <a:rPr lang="en-US">
                <a:sym typeface="+mn-ea"/>
              </a:rPr>
              <a:t>// 差异点</a:t>
            </a:r>
            <a:endParaRPr lang="en-US"/>
          </a:p>
          <a:p>
            <a:r>
              <a:rPr lang="en-US"/>
              <a:t>console.log("g");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通用的任务源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https://html.spec.whatwg.org/multipage/webappapis.html#generic-task-sources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Chromium</a:t>
            </a:r>
            <a:r>
              <a:rPr lang="zh-CN" altLang="en-US">
                <a:sym typeface="+mn-ea"/>
              </a:rPr>
              <a:t>的官方源码</a:t>
            </a:r>
            <a:endParaRPr lang="en-US"/>
          </a:p>
          <a:p>
            <a:r>
              <a:rPr lang="en-US"/>
              <a:t>https://source.chromium.org/chromium/chromium/src/+/master:third_party/blink/public/platform/task_type.h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html.spec.whatwg.org/multipage/webappapis.html#generic-task-sourc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html.spec.whatwg.org/multipage/webappapis.html#generic-task-sour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事件循环系统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林斌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宏任务</a:t>
            </a:r>
            <a:r>
              <a:rPr lang="en-US" altLang="zh-CN"/>
              <a:t>&amp;</a:t>
            </a:r>
            <a:r>
              <a:rPr lang="zh-CN" altLang="en-US"/>
              <a:t>微任务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为什么会有微任务？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每个渲染进程都有一个主线程，主线程是非常繁忙。</a:t>
            </a:r>
            <a:endParaRPr lang="en-US"/>
          </a:p>
          <a:p>
            <a:r>
              <a:rPr lang="zh-CN" altLang="en-US"/>
              <a:t>每个宏任务都有自己的微任务队列。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WHATWG 规范定义的大致流程：</a:t>
            </a:r>
            <a:endParaRPr lang="en-US"/>
          </a:p>
          <a:p>
            <a:r>
              <a:rPr lang="en-US"/>
              <a:t>先从多个消息队列中选出一个最老的任务，这个任务称为 oldestTask；</a:t>
            </a:r>
            <a:endParaRPr lang="en-US"/>
          </a:p>
          <a:p>
            <a:r>
              <a:rPr lang="en-US"/>
              <a:t>然后循环系统记录任务开始执行的时间，并把这个 oldestTask 设置为当前正在执行的任务；</a:t>
            </a:r>
            <a:endParaRPr lang="en-US"/>
          </a:p>
          <a:p>
            <a:r>
              <a:rPr lang="en-US"/>
              <a:t>当任务执行完成之后，删除当前正在执行的任务，并从对应的消息队列中删除掉这个 oldestTask；</a:t>
            </a:r>
            <a:endParaRPr lang="en-US"/>
          </a:p>
          <a:p>
            <a:r>
              <a:rPr lang="en-US"/>
              <a:t>最后统计执行完成的时长等信息。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执行顺序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// </a:t>
            </a:r>
            <a:r>
              <a:rPr lang="zh-CN" altLang="en-US"/>
              <a:t>示例</a:t>
            </a:r>
            <a:r>
              <a:rPr lang="en-US" altLang="zh-CN"/>
              <a:t>1</a:t>
            </a:r>
            <a:endParaRPr lang="en-US"/>
          </a:p>
          <a:p>
            <a:pPr marL="0" indent="0">
              <a:buNone/>
            </a:pPr>
            <a:r>
              <a:rPr lang="en-US"/>
              <a:t>console.log("a");</a:t>
            </a:r>
            <a:endParaRPr lang="en-US"/>
          </a:p>
          <a:p>
            <a:pPr marL="0" indent="0">
              <a:buNone/>
            </a:pPr>
            <a:r>
              <a:rPr lang="en-US"/>
              <a:t>setTimeout(()=&gt;console.log("b"), 0);</a:t>
            </a:r>
            <a:endParaRPr lang="en-US"/>
          </a:p>
          <a:p>
            <a:pPr marL="0" indent="0">
              <a:buNone/>
            </a:pPr>
            <a:r>
              <a:rPr lang="en-US"/>
              <a:t>var p1 = new Promise((resolve, reject)=&gt;console.log("c"))</a:t>
            </a:r>
            <a:endParaRPr lang="en-US"/>
          </a:p>
          <a:p>
            <a:pPr marL="0" indent="0">
              <a:buNone/>
            </a:pPr>
            <a:r>
              <a:rPr lang="en-US"/>
              <a:t>p1.then(()=&gt;console.log("d"));</a:t>
            </a:r>
            <a:endParaRPr lang="en-US"/>
          </a:p>
          <a:p>
            <a:pPr marL="0" indent="0">
              <a:buNone/>
            </a:pPr>
            <a:r>
              <a:rPr lang="en-US"/>
              <a:t>p1.catch(()=&gt;console.log("e"));</a:t>
            </a:r>
            <a:endParaRPr lang="en-US"/>
          </a:p>
          <a:p>
            <a:pPr marL="0" indent="0">
              <a:buNone/>
            </a:pPr>
            <a:r>
              <a:rPr lang="en-US"/>
              <a:t>console.log("f");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>
                <a:sym typeface="+mn-ea"/>
              </a:rPr>
              <a:t>消息队列和事件循环系统（标准）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p>
            <a:r>
              <a:rPr lang="zh-CN" altLang="en-US" sz="1400"/>
              <a:t>8.1.6.4 Generic task sources - 通用的任务源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**The DOM manipulation task source - DOM 操作任务源**</a:t>
            </a:r>
            <a:endParaRPr lang="zh-CN" altLang="en-US" sz="1400"/>
          </a:p>
          <a:p>
            <a:r>
              <a:rPr lang="zh-CN" altLang="en-US" sz="1400"/>
              <a:t>此任务源用于对 DOM 操作做出反应的功能，例如在将元素插入文档时以非阻塞方式发生的事情。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**The user interaction task source - 用户交互任务源**</a:t>
            </a:r>
            <a:endParaRPr lang="zh-CN" altLang="en-US" sz="1400"/>
          </a:p>
          <a:p>
            <a:r>
              <a:rPr lang="zh-CN" altLang="en-US" sz="1400"/>
              <a:t>此任务源用于对用户交互做出反应的功能，例如键盘或鼠标输入。</a:t>
            </a:r>
            <a:endParaRPr lang="zh-CN" altLang="en-US" sz="1400"/>
          </a:p>
          <a:p>
            <a:r>
              <a:rPr lang="zh-CN" altLang="en-US" sz="1400"/>
              <a:t>响应用户输入而发送的事件（例如点击事件）必须使用与用户交互任务源一起排队的任务来触发。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**The networking task source - 网络任务源**</a:t>
            </a:r>
            <a:endParaRPr lang="zh-CN" altLang="en-US" sz="1400"/>
          </a:p>
          <a:p>
            <a:r>
              <a:rPr lang="zh-CN" altLang="en-US" sz="1400"/>
              <a:t>此任务源用于响应网络活动而触发的功能。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**The history traversal task source - 历史遍历任务源**</a:t>
            </a:r>
            <a:endParaRPr lang="zh-CN" altLang="en-US" sz="1400"/>
          </a:p>
          <a:p>
            <a:r>
              <a:rPr lang="zh-CN" altLang="en-US" sz="1400"/>
              <a:t>此任务源用于对`history.back()`和类似`API`的调用进行排队。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>
                <a:sym typeface="+mn-ea"/>
              </a:rPr>
              <a:t>消息队列和事件循环系统（白话）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lvl="0"/>
            <a:r>
              <a:rPr lang="zh-CN" altLang="en-US" sz="2800">
                <a:sym typeface="+mn-ea"/>
              </a:rPr>
              <a:t>消息队列中的任务类型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000">
                <a:sym typeface="+mn-ea"/>
              </a:rPr>
              <a:t>解析</a:t>
            </a:r>
            <a:r>
              <a:rPr lang="en-US" altLang="zh-CN" sz="2000">
                <a:sym typeface="+mn-ea"/>
              </a:rPr>
              <a:t>DOM</a:t>
            </a:r>
            <a:r>
              <a:rPr lang="zh-CN" altLang="en-US" sz="2000">
                <a:sym typeface="+mn-ea"/>
              </a:rPr>
              <a:t>、样式计算、布局计算等</a:t>
            </a:r>
            <a:endParaRPr lang="zh-CN" altLang="en-US" sz="2000">
              <a:sym typeface="+mn-ea"/>
            </a:endParaRPr>
          </a:p>
          <a:p>
            <a:pPr lvl="1"/>
            <a:r>
              <a:rPr lang="zh-CN" altLang="en-US" sz="2000"/>
              <a:t>鼠标滚动、点击、移动，键盘输入等</a:t>
            </a:r>
            <a:endParaRPr lang="zh-CN" altLang="en-US" sz="2000"/>
          </a:p>
          <a:p>
            <a:pPr lvl="1"/>
            <a:r>
              <a:rPr lang="zh-CN" altLang="en-US" sz="2000"/>
              <a:t>网络请求，比如</a:t>
            </a:r>
            <a:r>
              <a:rPr lang="en-US" altLang="zh-CN" sz="2000"/>
              <a:t>fetch</a:t>
            </a:r>
            <a:r>
              <a:rPr lang="zh-CN" altLang="en-US" sz="2000"/>
              <a:t>、</a:t>
            </a:r>
            <a:r>
              <a:rPr lang="en-US" altLang="zh-CN" sz="2000"/>
              <a:t>XMLHttpRequest</a:t>
            </a:r>
            <a:r>
              <a:rPr lang="zh-CN" altLang="en-US" sz="2000"/>
              <a:t>、</a:t>
            </a:r>
            <a:r>
              <a:rPr lang="en-US" altLang="zh-CN" sz="2000"/>
              <a:t>WebSocket</a:t>
            </a:r>
            <a:r>
              <a:rPr lang="zh-CN" altLang="en-US" sz="2000"/>
              <a:t>等</a:t>
            </a:r>
            <a:endParaRPr lang="zh-CN" altLang="en-US" sz="2000"/>
          </a:p>
          <a:p>
            <a:pPr lvl="1"/>
            <a:r>
              <a:rPr lang="en-US" altLang="zh-CN" sz="2000"/>
              <a:t>API</a:t>
            </a:r>
            <a:r>
              <a:rPr lang="zh-CN" altLang="en-US" sz="2000"/>
              <a:t>调用，比如</a:t>
            </a:r>
            <a:r>
              <a:rPr lang="en-US" altLang="zh-CN" sz="2000"/>
              <a:t>history.back</a:t>
            </a:r>
            <a:r>
              <a:rPr lang="zh-CN" altLang="en-US" sz="2000"/>
              <a:t>、</a:t>
            </a:r>
            <a:r>
              <a:rPr lang="en-US" altLang="zh-CN" sz="2000"/>
              <a:t>setTimeout</a:t>
            </a:r>
            <a:r>
              <a:rPr lang="zh-CN" altLang="en-US" sz="2000"/>
              <a:t>等</a:t>
            </a:r>
            <a:endParaRPr lang="zh-CN" altLang="en-US" sz="2400"/>
          </a:p>
          <a:p>
            <a:r>
              <a:rPr lang="zh-CN" altLang="en-US">
                <a:sym typeface="+mn-ea"/>
              </a:rPr>
              <a:t>每个</a:t>
            </a:r>
            <a:r>
              <a:rPr lang="zh-CN" altLang="en-US" b="1">
                <a:sym typeface="+mn-ea"/>
              </a:rPr>
              <a:t>渲染进程</a:t>
            </a:r>
            <a:r>
              <a:rPr lang="zh-CN" altLang="en-US">
                <a:sym typeface="+mn-ea"/>
              </a:rPr>
              <a:t>都有一个</a:t>
            </a:r>
            <a:r>
              <a:rPr lang="zh-CN" altLang="en-US" b="1">
                <a:sym typeface="+mn-ea"/>
              </a:rPr>
              <a:t>主线程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要想在</a:t>
            </a:r>
            <a:r>
              <a:rPr lang="zh-CN" altLang="en-US" sz="2800" b="1">
                <a:sym typeface="+mn-ea"/>
              </a:rPr>
              <a:t>线程</a:t>
            </a:r>
            <a:r>
              <a:rPr lang="zh-CN" altLang="en-US" sz="2800">
                <a:sym typeface="+mn-ea"/>
              </a:rPr>
              <a:t>运行过程中，能接收并执行新的任务，就需要采用事件循环机制。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消息队列和事件循环系统（流程图）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17215" y="1825625"/>
            <a:ext cx="59563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消息队列和事件循环系统（优先级）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如何权衡</a:t>
            </a:r>
            <a:r>
              <a:rPr lang="zh-CN" altLang="en-US"/>
              <a:t>任务的</a:t>
            </a:r>
            <a:r>
              <a:rPr lang="en-US"/>
              <a:t>效率和实时性呢？</a:t>
            </a:r>
            <a:r>
              <a:rPr lang="zh-CN" altLang="en-US"/>
              <a:t>比如</a:t>
            </a:r>
            <a:r>
              <a:rPr lang="en-US" altLang="zh-CN"/>
              <a:t>DOM</a:t>
            </a:r>
            <a:r>
              <a:rPr lang="zh-CN" altLang="en-US"/>
              <a:t>更新、定时器。</a:t>
            </a:r>
            <a:endParaRPr lang="en-US"/>
          </a:p>
          <a:p>
            <a:r>
              <a:rPr lang="en-US"/>
              <a:t>通常我们把消息队列中的任务称为宏任务，每个宏任务中都包含了一个微任务队列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微任务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宏任务</a:t>
            </a:r>
            <a:endParaRPr lang="zh-CN" altLang="en-US"/>
          </a:p>
          <a:p>
            <a:pPr lvl="1"/>
            <a:r>
              <a:rPr lang="en-US" altLang="zh-CN"/>
              <a:t>setTimeout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动态调度策略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0150" y="1825625"/>
            <a:ext cx="97904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面试题</a:t>
            </a:r>
            <a:endParaRPr lang="zh-CN" altLang="en-US"/>
          </a:p>
          <a:p>
            <a:r>
              <a:rPr lang="zh-CN" altLang="en-US">
                <a:sym typeface="+mn-ea"/>
              </a:rPr>
              <a:t>实战</a:t>
            </a:r>
            <a:r>
              <a:rPr lang="zh-CN" altLang="en-US"/>
              <a:t>示例（日常开发）</a:t>
            </a:r>
            <a:endParaRPr lang="zh-CN" altLang="en-US"/>
          </a:p>
          <a:p>
            <a:r>
              <a:rPr lang="zh-CN" altLang="en-US"/>
              <a:t>事件循环系统</a:t>
            </a:r>
            <a:r>
              <a:rPr lang="en-US" altLang="zh-CN"/>
              <a:t>&amp;</a:t>
            </a:r>
            <a:r>
              <a:rPr lang="zh-CN" altLang="en-US"/>
              <a:t>消息列表</a:t>
            </a:r>
            <a:endParaRPr lang="zh-CN" altLang="en-US"/>
          </a:p>
          <a:p>
            <a:r>
              <a:rPr lang="zh-CN" altLang="en-US">
                <a:sym typeface="+mn-ea"/>
              </a:rPr>
              <a:t>宏任务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微任务</a:t>
            </a:r>
            <a:endParaRPr lang="zh-CN" altLang="en-US"/>
          </a:p>
          <a:p>
            <a:r>
              <a:rPr lang="en-US" altLang="zh-CN"/>
              <a:t>setTimeout</a:t>
            </a:r>
            <a:endParaRPr lang="en-US" altLang="zh-CN"/>
          </a:p>
          <a:p>
            <a:r>
              <a:rPr lang="en-US" altLang="zh-CN"/>
              <a:t>XMLHttpRequest</a:t>
            </a:r>
            <a:endParaRPr lang="en-US" altLang="zh-CN"/>
          </a:p>
          <a:p>
            <a:r>
              <a:rPr lang="en-US" altLang="zh-CN"/>
              <a:t>Promise</a:t>
            </a:r>
            <a:endParaRPr lang="en-US" altLang="zh-CN"/>
          </a:p>
          <a:p>
            <a:r>
              <a:rPr lang="en-US" altLang="zh-CN"/>
              <a:t>async/await</a:t>
            </a:r>
            <a:endParaRPr lang="en-US" altLang="zh-CN"/>
          </a:p>
          <a:p>
            <a:r>
              <a:rPr lang="zh-CN" altLang="en-US"/>
              <a:t>标准规范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面试题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zh-CN" altLang="en-US"/>
              <a:t>简述什么是事件循环系统</a:t>
            </a:r>
            <a:r>
              <a:rPr lang="en-US" altLang="zh-CN"/>
              <a:t>?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实战示例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setTimeout</a:t>
            </a:r>
            <a:endParaRPr lang="en-US"/>
          </a:p>
          <a:p>
            <a:r>
              <a:rPr lang="en-US"/>
              <a:t>Promise</a:t>
            </a:r>
            <a:endParaRPr lang="en-US"/>
          </a:p>
          <a:p>
            <a:r>
              <a:rPr lang="en-US"/>
              <a:t>DevTools Performance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事件循环系统</a:t>
            </a:r>
            <a:r>
              <a:rPr lang="en-US" altLang="zh-CN"/>
              <a:t>&amp;</a:t>
            </a:r>
            <a:r>
              <a:rPr lang="zh-CN" altLang="en-US"/>
              <a:t>消息队列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/>
              <a:t>使用单线程处理安排好的任务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5375" y="2797175"/>
            <a:ext cx="7461250" cy="31883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事件循环系统</a:t>
            </a:r>
            <a:r>
              <a:rPr lang="en-US" altLang="zh-CN"/>
              <a:t>&amp;</a:t>
            </a:r>
            <a:r>
              <a:rPr lang="zh-CN" altLang="en-US"/>
              <a:t>消息队列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/>
              <a:t>线程运行过程中处理新任务</a:t>
            </a:r>
            <a:endParaRPr 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9385" y="2527935"/>
            <a:ext cx="6793865" cy="4004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事件循环系统</a:t>
            </a:r>
            <a:r>
              <a:rPr lang="en-US" altLang="zh-CN"/>
              <a:t>&amp;</a:t>
            </a:r>
            <a:r>
              <a:rPr lang="zh-CN" altLang="en-US"/>
              <a:t>消息队列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/>
              <a:t>处理其他线程发送过来的任务</a:t>
            </a:r>
            <a:endParaRPr 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9760" y="2374900"/>
            <a:ext cx="5872480" cy="42887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事件循环系统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消息队列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消息队列任务类型，</a:t>
            </a:r>
            <a:r>
              <a:rPr lang="en-US">
                <a:hlinkClick r:id="rId1" tooltip="" action="ppaction://hlinkfile"/>
              </a:rPr>
              <a:t>WHATWG </a:t>
            </a:r>
            <a:r>
              <a:rPr lang="zh-CN" altLang="en-US">
                <a:hlinkClick r:id="rId1" tooltip="" action="ppaction://hlinkfile"/>
              </a:rPr>
              <a:t>规范</a:t>
            </a:r>
            <a:r>
              <a:rPr lang="zh-CN" altLang="en-US"/>
              <a:t>，</a:t>
            </a:r>
            <a:r>
              <a:rPr lang="en-US">
                <a:sym typeface="+mn-ea"/>
                <a:hlinkClick r:id="rId1" action="ppaction://hlinkfile"/>
              </a:rPr>
              <a:t>Chromium 源码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DOM </a:t>
            </a:r>
            <a:r>
              <a:rPr lang="zh-CN" altLang="en-US"/>
              <a:t>操作，插入元素 （</a:t>
            </a:r>
            <a:r>
              <a:rPr lang="en-US" altLang="zh-CN"/>
              <a:t>kDOMManipulation</a:t>
            </a:r>
            <a:r>
              <a:rPr lang="zh-CN" altLang="en-US"/>
              <a:t>）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输入事</a:t>
            </a:r>
            <a:r>
              <a:rPr lang="zh-CN" altLang="en-US"/>
              <a:t>件，键盘输入，鼠标滚动（</a:t>
            </a:r>
            <a:r>
              <a:rPr lang="en-US"/>
              <a:t>kUserInteraction）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zh-CN" altLang="en-US"/>
              <a:t>网络任务，</a:t>
            </a:r>
            <a:r>
              <a:rPr lang="en-US" altLang="zh-CN"/>
              <a:t>XMLHttpRequest</a:t>
            </a:r>
            <a:r>
              <a:rPr lang="zh-CN" altLang="en-US"/>
              <a:t>，</a:t>
            </a:r>
            <a:r>
              <a:rPr lang="en-US" altLang="zh-CN"/>
              <a:t>fetch</a:t>
            </a:r>
            <a:r>
              <a:rPr lang="zh-CN" altLang="en-US"/>
              <a:t>（</a:t>
            </a:r>
            <a:r>
              <a:rPr lang="en-US" altLang="zh-CN"/>
              <a:t>kNetworking</a:t>
            </a:r>
            <a:r>
              <a:rPr lang="zh-CN" altLang="en-US"/>
              <a:t>）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zh-CN"/>
              <a:t>Web API</a:t>
            </a:r>
            <a:r>
              <a:rPr lang="zh-CN" altLang="en-US"/>
              <a:t>，</a:t>
            </a:r>
            <a:r>
              <a:rPr lang="en-US" altLang="zh-CN"/>
              <a:t>history.back, setTimeout</a:t>
            </a:r>
            <a:r>
              <a:rPr lang="zh-CN" altLang="en-US"/>
              <a:t>（kHistoryTraversal）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/>
              <a:t>文件读写</a:t>
            </a:r>
            <a:r>
              <a:rPr lang="zh-CN" altLang="en-US"/>
              <a:t>（</a:t>
            </a:r>
            <a:r>
              <a:rPr lang="en-US" altLang="zh-CN"/>
              <a:t>kFileReading</a:t>
            </a:r>
            <a:r>
              <a:rPr lang="zh-CN" altLang="en-US"/>
              <a:t>）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/>
              <a:t>等等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宏任务</a:t>
            </a:r>
            <a:r>
              <a:rPr lang="en-US" altLang="zh-CN"/>
              <a:t>&amp;</a:t>
            </a:r>
            <a:r>
              <a:rPr lang="zh-CN" altLang="en-US"/>
              <a:t>微任务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hlinkClick r:id="rId1" tooltip="" action="ppaction://hlinkfile"/>
              </a:rPr>
              <a:t>宏任务</a:t>
            </a:r>
            <a:r>
              <a:rPr lang="zh-CN" altLang="en-US"/>
              <a:t> </a:t>
            </a:r>
            <a:endParaRPr lang="zh-CN" altLang="en-US"/>
          </a:p>
          <a:p>
            <a:pPr lvl="1"/>
            <a:r>
              <a:rPr lang="en-US" altLang="zh-CN"/>
              <a:t>setTimeout</a:t>
            </a:r>
            <a:r>
              <a:rPr lang="zh-CN" altLang="en-US"/>
              <a:t>、</a:t>
            </a:r>
            <a:r>
              <a:rPr lang="en-US" altLang="zh-CN"/>
              <a:t>setInterval</a:t>
            </a:r>
            <a:r>
              <a:rPr lang="zh-CN" altLang="en-US"/>
              <a:t>、</a:t>
            </a:r>
            <a:r>
              <a:rPr lang="en-US" altLang="zh-CN">
                <a:sym typeface="+mn-ea"/>
              </a:rPr>
              <a:t>setImmediate</a:t>
            </a:r>
            <a:r>
              <a:rPr lang="zh-CN" altLang="en-US">
                <a:sym typeface="+mn-ea"/>
              </a:rPr>
              <a:t>、</a:t>
            </a:r>
            <a:r>
              <a:rPr lang="en-US" altLang="zh-CN"/>
              <a:t>XMLHttpRequest</a:t>
            </a:r>
            <a:r>
              <a:rPr lang="zh-CN" altLang="en-US"/>
              <a:t>、</a:t>
            </a:r>
            <a:r>
              <a:rPr lang="en-US" altLang="zh-CN"/>
              <a:t>fetch</a:t>
            </a:r>
            <a:r>
              <a:rPr lang="zh-CN" altLang="en-US"/>
              <a:t>等</a:t>
            </a:r>
            <a:r>
              <a:rPr lang="en-US" altLang="zh-CN"/>
              <a:t>DOM 操作任务源</a:t>
            </a:r>
            <a:endParaRPr lang="en-US" altLang="zh-CN"/>
          </a:p>
          <a:p>
            <a:pPr lvl="1"/>
            <a:r>
              <a:rPr lang="en-US" altLang="zh-CN"/>
              <a:t>用户交互任务源</a:t>
            </a:r>
            <a:endParaRPr lang="en-US" altLang="zh-CN"/>
          </a:p>
          <a:p>
            <a:pPr lvl="1"/>
            <a:r>
              <a:rPr lang="en-US" altLang="zh-CN"/>
              <a:t>网络任务源</a:t>
            </a:r>
            <a:endParaRPr lang="en-US" altLang="zh-CN"/>
          </a:p>
          <a:p>
            <a:pPr lvl="1"/>
            <a:r>
              <a:rPr lang="en-US" altLang="zh-CN"/>
              <a:t>历史遍历任务源</a:t>
            </a:r>
            <a:endParaRPr lang="en-US" altLang="zh-CN"/>
          </a:p>
          <a:p>
            <a:pPr lvl="0"/>
            <a:r>
              <a:rPr lang="zh-CN" altLang="en-US"/>
              <a:t>微任务</a:t>
            </a:r>
            <a:endParaRPr lang="zh-CN" altLang="en-US"/>
          </a:p>
          <a:p>
            <a:pPr lvl="1"/>
            <a:r>
              <a:rPr lang="en-US" altLang="zh-CN"/>
              <a:t>Promise</a:t>
            </a:r>
            <a:endParaRPr lang="en-US" altLang="zh-CN"/>
          </a:p>
          <a:p>
            <a:pPr lvl="1"/>
            <a:r>
              <a:rPr lang="en-US" altLang="zh-CN"/>
              <a:t>MutationObserver</a:t>
            </a:r>
            <a:endParaRPr lang="en-US" altLang="zh-CN"/>
          </a:p>
          <a:p>
            <a:pPr lvl="1"/>
            <a:r>
              <a:rPr lang="en-US" altLang="zh-CN"/>
              <a:t>Proxy</a:t>
            </a:r>
            <a:endParaRPr lang="en-US" altLang="zh-CN"/>
          </a:p>
          <a:p>
            <a:pPr lvl="1"/>
            <a:r>
              <a:rPr lang="en-US" altLang="zh-CN"/>
              <a:t>process.nextTick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1685</Words>
  <Application>WPS Presentation</Application>
  <PresentationFormat>Widescreen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>SimSun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SimSun</vt:lpstr>
      <vt:lpstr>Office Theme</vt:lpstr>
      <vt:lpstr>事件循环系统</vt:lpstr>
      <vt:lpstr>大纲</vt:lpstr>
      <vt:lpstr>PowerPoint 演示文稿</vt:lpstr>
      <vt:lpstr>PowerPoint 演示文稿</vt:lpstr>
      <vt:lpstr>PowerPoint 演示文稿</vt:lpstr>
      <vt:lpstr>事件循环系统&amp;消息队列</vt:lpstr>
      <vt:lpstr>事件循环系统&amp;消息队列</vt:lpstr>
      <vt:lpstr>PowerPoint 演示文稿</vt:lpstr>
      <vt:lpstr>PowerPoint 演示文稿</vt:lpstr>
      <vt:lpstr>宏任务&amp;微任务</vt:lpstr>
      <vt:lpstr>PowerPoint 演示文稿</vt:lpstr>
      <vt:lpstr>PowerPoint 演示文稿</vt:lpstr>
      <vt:lpstr>执行顺序</vt:lpstr>
      <vt:lpstr>消息队列和事件循环系统（标准）</vt:lpstr>
      <vt:lpstr>消息队列和事件循环系统（白话）</vt:lpstr>
      <vt:lpstr>消息队列和事件循环系统（流程图）</vt:lpstr>
      <vt:lpstr>消息队列和事件循环系统（优先级）</vt:lpstr>
      <vt:lpstr>动态调度策略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Devin</dc:creator>
  <cp:lastModifiedBy>Devin</cp:lastModifiedBy>
  <cp:revision>90</cp:revision>
  <dcterms:created xsi:type="dcterms:W3CDTF">2022-04-20T12:14:24Z</dcterms:created>
  <dcterms:modified xsi:type="dcterms:W3CDTF">2022-04-20T12:14:24Z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1033-3.9.3.6359</vt:lpwstr>
  </property>
</Properties>
</file>