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96" r:id="rId2"/>
    <p:sldId id="256" r:id="rId3"/>
    <p:sldId id="311" r:id="rId4"/>
    <p:sldId id="257" r:id="rId5"/>
    <p:sldId id="258" r:id="rId6"/>
    <p:sldId id="259" r:id="rId7"/>
    <p:sldId id="266" r:id="rId8"/>
    <p:sldId id="267" r:id="rId9"/>
    <p:sldId id="260" r:id="rId10"/>
    <p:sldId id="261" r:id="rId11"/>
    <p:sldId id="263" r:id="rId12"/>
    <p:sldId id="262" r:id="rId13"/>
    <p:sldId id="277" r:id="rId14"/>
    <p:sldId id="312" r:id="rId15"/>
    <p:sldId id="264" r:id="rId16"/>
    <p:sldId id="265" r:id="rId17"/>
    <p:sldId id="270" r:id="rId18"/>
    <p:sldId id="307" r:id="rId19"/>
    <p:sldId id="273" r:id="rId20"/>
    <p:sldId id="276" r:id="rId21"/>
    <p:sldId id="310" r:id="rId22"/>
    <p:sldId id="281" r:id="rId23"/>
    <p:sldId id="285" r:id="rId24"/>
    <p:sldId id="297" r:id="rId25"/>
    <p:sldId id="305" r:id="rId26"/>
    <p:sldId id="279" r:id="rId27"/>
    <p:sldId id="301" r:id="rId28"/>
    <p:sldId id="293" r:id="rId29"/>
    <p:sldId id="284" r:id="rId30"/>
    <p:sldId id="286" r:id="rId31"/>
    <p:sldId id="287" r:id="rId32"/>
    <p:sldId id="288" r:id="rId33"/>
    <p:sldId id="292" r:id="rId34"/>
    <p:sldId id="304" r:id="rId35"/>
    <p:sldId id="299" r:id="rId36"/>
    <p:sldId id="300" r:id="rId37"/>
    <p:sldId id="309" r:id="rId38"/>
    <p:sldId id="303" r:id="rId39"/>
    <p:sldId id="302" r:id="rId40"/>
    <p:sldId id="308" r:id="rId41"/>
    <p:sldId id="291" r:id="rId42"/>
    <p:sldId id="283" r:id="rId43"/>
    <p:sldId id="289" r:id="rId44"/>
    <p:sldId id="282" r:id="rId45"/>
    <p:sldId id="306" r:id="rId46"/>
  </p:sldIdLst>
  <p:sldSz cx="12192000" cy="6858000"/>
  <p:notesSz cx="98726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DCCCC6-3A9C-404B-B2A5-AEE0494748B6}">
          <p14:sldIdLst>
            <p14:sldId id="296"/>
            <p14:sldId id="256"/>
            <p14:sldId id="311"/>
            <p14:sldId id="257"/>
            <p14:sldId id="258"/>
            <p14:sldId id="259"/>
            <p14:sldId id="266"/>
            <p14:sldId id="267"/>
            <p14:sldId id="260"/>
            <p14:sldId id="261"/>
            <p14:sldId id="263"/>
            <p14:sldId id="262"/>
            <p14:sldId id="277"/>
            <p14:sldId id="312"/>
            <p14:sldId id="264"/>
            <p14:sldId id="265"/>
            <p14:sldId id="270"/>
            <p14:sldId id="307"/>
            <p14:sldId id="273"/>
            <p14:sldId id="276"/>
            <p14:sldId id="310"/>
            <p14:sldId id="281"/>
            <p14:sldId id="285"/>
            <p14:sldId id="297"/>
            <p14:sldId id="305"/>
            <p14:sldId id="279"/>
            <p14:sldId id="301"/>
            <p14:sldId id="293"/>
            <p14:sldId id="284"/>
            <p14:sldId id="286"/>
            <p14:sldId id="287"/>
            <p14:sldId id="288"/>
            <p14:sldId id="292"/>
            <p14:sldId id="304"/>
            <p14:sldId id="299"/>
            <p14:sldId id="300"/>
            <p14:sldId id="309"/>
            <p14:sldId id="303"/>
            <p14:sldId id="302"/>
            <p14:sldId id="308"/>
            <p14:sldId id="291"/>
            <p14:sldId id="283"/>
            <p14:sldId id="289"/>
            <p14:sldId id="282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26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92004-6221-4E84-B16A-E4EBFD7DAE27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513910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5E275-1D00-4AFA-A68F-85022B469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6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74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1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8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1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3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43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D5D0-0FA7-4164-B386-FE045A9F703E}" type="datetimeFigureOut">
              <a:rPr lang="en-GB" smtClean="0"/>
              <a:t>23/05/2013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A795-31B2-438C-A863-28B9C1F6A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4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ezi.com/zkhsz49ownaw/coffeescript-vs-typescrip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ndoui.com/blogs/teamblog/posts/13-03-28/what-is-the-point-of-promises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k.linkedin.com/in/remcoblok/" TargetMode="External"/><Relationship Id="rId2" Type="http://schemas.openxmlformats.org/officeDocument/2006/relationships/hyperlink" Target="mailto:remcoblok@hot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kendoui.com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kendoui.com/" TargetMode="External"/><Relationship Id="rId7" Type="http://schemas.openxmlformats.org/officeDocument/2006/relationships/hyperlink" Target="http://www.kendoui.com/forums.aspx" TargetMode="External"/><Relationship Id="rId2" Type="http://schemas.openxmlformats.org/officeDocument/2006/relationships/hyperlink" Target="http://www.kendou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ndo.uservoice.com/" TargetMode="External"/><Relationship Id="rId5" Type="http://schemas.openxmlformats.org/officeDocument/2006/relationships/hyperlink" Target="http://labs.kendoui.com/" TargetMode="External"/><Relationship Id="rId4" Type="http://schemas.openxmlformats.org/officeDocument/2006/relationships/hyperlink" Target="http://docs.kendoui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uk.linkedin.com/in/remcoblok/" TargetMode="External"/><Relationship Id="rId2" Type="http://schemas.openxmlformats.org/officeDocument/2006/relationships/hyperlink" Target="mailto:remcoblok@hotmail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cript.codeplex.com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Kendo 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Comprehensive </a:t>
            </a:r>
            <a:r>
              <a:rPr lang="en-GB" dirty="0"/>
              <a:t>HTML5/JavaScript framework for modern web and mobile app development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Kendo UI is everything professional developers need to build HTML5 sites and mobile apps. Today, productivity of an average HTML/jQuery developer is hampered by assembling a Frankenstein framework of disparate JavaScript libraries </a:t>
            </a:r>
            <a:r>
              <a:rPr lang="en-GB" dirty="0" smtClean="0"/>
              <a:t>and </a:t>
            </a:r>
            <a:r>
              <a:rPr lang="en-GB" dirty="0"/>
              <a:t>plug-ins.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Kendo UI has it all: rich jQuery-based widgets, a simple and consistent programming interface, a rock-solid </a:t>
            </a:r>
            <a:r>
              <a:rPr lang="en-GB" dirty="0" err="1"/>
              <a:t>DataSource</a:t>
            </a:r>
            <a:r>
              <a:rPr lang="en-GB" dirty="0"/>
              <a:t>, validation, internationalization, a MVVM framework, themes, templates and the list goes on.</a:t>
            </a:r>
          </a:p>
        </p:txBody>
      </p:sp>
    </p:spTree>
    <p:extLst>
      <p:ext uri="{BB962C8B-B14F-4D97-AF65-F5344CB8AC3E}">
        <p14:creationId xmlns:p14="http://schemas.microsoft.com/office/powerpoint/2010/main" val="415341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Structural subtyping</a:t>
            </a:r>
          </a:p>
          <a:p>
            <a:pPr lvl="1"/>
            <a:r>
              <a:rPr lang="en-GB" dirty="0" smtClean="0"/>
              <a:t>Optionally declare a class implements an interface</a:t>
            </a:r>
          </a:p>
          <a:p>
            <a:r>
              <a:rPr lang="en-GB" dirty="0" smtClean="0"/>
              <a:t>Contextual typing</a:t>
            </a:r>
          </a:p>
          <a:p>
            <a:pPr lvl="1"/>
            <a:r>
              <a:rPr lang="en-GB" dirty="0" smtClean="0"/>
              <a:t>Type inference: bottom-up, type any</a:t>
            </a:r>
          </a:p>
          <a:p>
            <a:pPr lvl="1"/>
            <a:r>
              <a:rPr lang="en-GB" dirty="0" smtClean="0"/>
              <a:t>Top-down: contextual typing, function expression in signature of parameter</a:t>
            </a:r>
          </a:p>
          <a:p>
            <a:r>
              <a:rPr lang="en-GB" dirty="0" smtClean="0"/>
              <a:t>Classes</a:t>
            </a:r>
          </a:p>
          <a:p>
            <a:pPr lvl="1"/>
            <a:r>
              <a:rPr lang="en-GB" dirty="0" smtClean="0"/>
              <a:t>Constructor</a:t>
            </a:r>
          </a:p>
          <a:p>
            <a:pPr lvl="2"/>
            <a:r>
              <a:rPr lang="en-GB" dirty="0" smtClean="0"/>
              <a:t>Public/private keyword denoted constructor parameter to be retained as field</a:t>
            </a:r>
          </a:p>
          <a:p>
            <a:pPr lvl="2"/>
            <a:r>
              <a:rPr lang="en-GB" dirty="0" smtClean="0"/>
              <a:t>Private visibility: design-time only, not runtime</a:t>
            </a:r>
          </a:p>
          <a:p>
            <a:pPr lvl="1"/>
            <a:r>
              <a:rPr lang="en-GB" dirty="0" smtClean="0"/>
              <a:t>Inheritance</a:t>
            </a:r>
          </a:p>
          <a:p>
            <a:pPr lvl="2"/>
            <a:r>
              <a:rPr lang="en-GB" dirty="0" smtClean="0"/>
              <a:t>Super keyword (prototype chaining)</a:t>
            </a:r>
          </a:p>
          <a:p>
            <a:pPr lvl="1"/>
            <a:r>
              <a:rPr lang="en-GB" dirty="0" smtClean="0"/>
              <a:t>Properties: instance members</a:t>
            </a:r>
          </a:p>
          <a:p>
            <a:pPr lvl="1"/>
            <a:r>
              <a:rPr lang="en-GB" dirty="0" smtClean="0"/>
              <a:t>Methods: functions on the prototype</a:t>
            </a:r>
          </a:p>
          <a:p>
            <a:pPr lvl="1"/>
            <a:r>
              <a:rPr lang="en-GB" dirty="0" smtClean="0"/>
              <a:t>Static members: members of constructor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72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Arrow functions (lambdas)</a:t>
            </a:r>
          </a:p>
          <a:p>
            <a:pPr lvl="1"/>
            <a:r>
              <a:rPr lang="en-GB" dirty="0" smtClean="0"/>
              <a:t>Capture ‘this’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37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JavaScript module pattern</a:t>
            </a:r>
          </a:p>
          <a:p>
            <a:pPr lvl="1"/>
            <a:r>
              <a:rPr lang="en-GB" dirty="0" smtClean="0"/>
              <a:t>Enforce encapsulation at runtime</a:t>
            </a:r>
          </a:p>
          <a:p>
            <a:pPr lvl="1"/>
            <a:r>
              <a:rPr lang="en-GB" dirty="0" smtClean="0"/>
              <a:t>Encapsulate private fields and methods using closure variables</a:t>
            </a:r>
          </a:p>
          <a:p>
            <a:pPr lvl="1"/>
            <a:r>
              <a:rPr lang="en-GB" dirty="0" smtClean="0"/>
              <a:t>Structure, dynamic loading, namespaces</a:t>
            </a:r>
          </a:p>
          <a:p>
            <a:r>
              <a:rPr lang="en-GB" dirty="0" err="1" smtClean="0"/>
              <a:t>TypeScript</a:t>
            </a:r>
            <a:r>
              <a:rPr lang="en-GB" dirty="0"/>
              <a:t> </a:t>
            </a:r>
            <a:r>
              <a:rPr lang="en-GB" dirty="0" smtClean="0"/>
              <a:t>modules</a:t>
            </a:r>
          </a:p>
          <a:p>
            <a:pPr lvl="1"/>
            <a:r>
              <a:rPr lang="en-GB" dirty="0" smtClean="0"/>
              <a:t>Exports</a:t>
            </a:r>
          </a:p>
          <a:p>
            <a:pPr lvl="1"/>
            <a:r>
              <a:rPr lang="en-GB" dirty="0" smtClean="0"/>
              <a:t>Internal modules: nested within global module</a:t>
            </a:r>
          </a:p>
          <a:p>
            <a:pPr lvl="1"/>
            <a:r>
              <a:rPr lang="en-GB" dirty="0" smtClean="0"/>
              <a:t>External modules</a:t>
            </a:r>
          </a:p>
          <a:p>
            <a:pPr lvl="2"/>
            <a:r>
              <a:rPr lang="en-GB" dirty="0" smtClean="0"/>
              <a:t>Export and import</a:t>
            </a:r>
          </a:p>
          <a:p>
            <a:pPr lvl="2"/>
            <a:r>
              <a:rPr lang="en-GB" dirty="0" smtClean="0"/>
              <a:t>JavaScript varies on dynamic loading system</a:t>
            </a:r>
          </a:p>
          <a:p>
            <a:pPr lvl="3"/>
            <a:r>
              <a:rPr lang="en-GB" dirty="0" smtClean="0"/>
              <a:t>Asynchronous Module Definition (AMD)</a:t>
            </a:r>
          </a:p>
          <a:p>
            <a:pPr lvl="3"/>
            <a:r>
              <a:rPr lang="en-GB" dirty="0" err="1" smtClean="0"/>
              <a:t>CommonJS</a:t>
            </a:r>
            <a:r>
              <a:rPr lang="en-GB" dirty="0" smtClean="0"/>
              <a:t> (synchronous)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7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559661"/>
              </p:ext>
            </p:extLst>
          </p:nvPr>
        </p:nvGraphicFramePr>
        <p:xfrm>
          <a:off x="838200" y="1825625"/>
          <a:ext cx="1051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Internal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External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aseline="0" dirty="0" smtClean="0"/>
                        <a:t>Files can contribute to same namespace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Files cannot contribute to same namespace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Loaded statically using &lt;script/&gt;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Loaded dynamically AMD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lib.d.ts</a:t>
            </a:r>
            <a:endParaRPr lang="en-GB" dirty="0"/>
          </a:p>
          <a:p>
            <a:r>
              <a:rPr lang="en-GB" dirty="0" err="1" smtClean="0"/>
              <a:t>jquery.d.ts</a:t>
            </a:r>
            <a:endParaRPr lang="en-GB" dirty="0" smtClean="0"/>
          </a:p>
          <a:p>
            <a:r>
              <a:rPr lang="en-GB" dirty="0"/>
              <a:t>Definitely Typed: repository of definition files</a:t>
            </a:r>
          </a:p>
          <a:p>
            <a:pPr lvl="1"/>
            <a:r>
              <a:rPr lang="en-GB" dirty="0">
                <a:hlinkClick r:id="rId2"/>
              </a:rPr>
              <a:t>https://github.com/borisyankov/DefinitelyTyped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5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roadmap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 1.0</a:t>
            </a:r>
          </a:p>
          <a:p>
            <a:pPr lvl="1"/>
            <a:r>
              <a:rPr lang="en-GB" dirty="0" smtClean="0"/>
              <a:t>Generics</a:t>
            </a:r>
          </a:p>
          <a:p>
            <a:r>
              <a:rPr lang="en-GB" dirty="0" smtClean="0"/>
              <a:t>After 1.0</a:t>
            </a:r>
          </a:p>
          <a:p>
            <a:pPr lvl="1"/>
            <a:r>
              <a:rPr lang="en-GB" dirty="0" err="1" smtClean="0"/>
              <a:t>Async</a:t>
            </a:r>
            <a:r>
              <a:rPr lang="en-GB" dirty="0" smtClean="0"/>
              <a:t>/Await?</a:t>
            </a:r>
          </a:p>
          <a:p>
            <a:pPr lvl="1"/>
            <a:r>
              <a:rPr lang="en-GB" dirty="0" err="1" smtClean="0"/>
              <a:t>Mixins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Thoughts on </a:t>
            </a:r>
            <a:r>
              <a:rPr lang="en-GB" dirty="0" err="1" smtClean="0"/>
              <a:t>TypeScript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Interfaces allow DI, but no </a:t>
            </a:r>
            <a:r>
              <a:rPr lang="en-GB" dirty="0" err="1" smtClean="0"/>
              <a:t>IoC</a:t>
            </a:r>
            <a:r>
              <a:rPr lang="en-GB" dirty="0"/>
              <a:t> </a:t>
            </a:r>
            <a:r>
              <a:rPr lang="en-GB" dirty="0" smtClean="0"/>
              <a:t>container</a:t>
            </a:r>
          </a:p>
          <a:p>
            <a:r>
              <a:rPr lang="en-GB" dirty="0" smtClean="0"/>
              <a:t>Some JavaScript libraries are less suitable for </a:t>
            </a:r>
            <a:r>
              <a:rPr lang="en-GB" dirty="0" err="1" smtClean="0"/>
              <a:t>TypeScript</a:t>
            </a:r>
            <a:r>
              <a:rPr lang="en-GB" dirty="0" smtClean="0"/>
              <a:t> than others. Or: </a:t>
            </a:r>
            <a:r>
              <a:rPr lang="en-GB" dirty="0" err="1" smtClean="0"/>
              <a:t>TypeScript</a:t>
            </a:r>
            <a:r>
              <a:rPr lang="en-GB" dirty="0" smtClean="0"/>
              <a:t> models some JavaScript libraries better than others.</a:t>
            </a:r>
          </a:p>
          <a:p>
            <a:r>
              <a:rPr lang="en-GB" dirty="0" err="1" smtClean="0"/>
              <a:t>TypeScript</a:t>
            </a:r>
            <a:r>
              <a:rPr lang="en-GB" dirty="0" smtClean="0"/>
              <a:t> is not .NET: it is still (a superset of) JavaScript: Tame the dynamic nature of JavaScript. </a:t>
            </a:r>
          </a:p>
          <a:p>
            <a:r>
              <a:rPr lang="en-GB" dirty="0" smtClean="0"/>
              <a:t>Function parameter of type any: use function overloading, but for properties of type any….. don’t use the same property?</a:t>
            </a:r>
          </a:p>
          <a:p>
            <a:r>
              <a:rPr lang="en-GB" dirty="0" smtClean="0"/>
              <a:t>External modules cannot contribute to the same namespace</a:t>
            </a:r>
          </a:p>
          <a:p>
            <a:r>
              <a:rPr lang="en-GB" dirty="0" smtClean="0"/>
              <a:t>Source debugging does not work with cache-busting </a:t>
            </a:r>
            <a:r>
              <a:rPr lang="en-GB" dirty="0" err="1" smtClean="0"/>
              <a:t>querystring</a:t>
            </a:r>
            <a:endParaRPr lang="en-GB" dirty="0" smtClean="0"/>
          </a:p>
          <a:p>
            <a:r>
              <a:rPr lang="en-GB" dirty="0" smtClean="0"/>
              <a:t>Visual Studio does not report errors on files not open in editor.</a:t>
            </a:r>
          </a:p>
          <a:p>
            <a:r>
              <a:rPr lang="en-GB" dirty="0" err="1" smtClean="0"/>
              <a:t>CoffeeScript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 smtClean="0"/>
              <a:t>TypeScript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://prezi.com/zkhsz49ownaw/coffeescript-vs-typescript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71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Aggregate </a:t>
            </a:r>
            <a:r>
              <a:rPr lang="en-GB" dirty="0" err="1" smtClean="0"/>
              <a:t>callbacks</a:t>
            </a:r>
            <a:r>
              <a:rPr lang="en-GB" dirty="0" smtClean="0"/>
              <a:t> </a:t>
            </a:r>
            <a:r>
              <a:rPr lang="en-GB" dirty="0"/>
              <a:t>for asynchronous </a:t>
            </a:r>
            <a:r>
              <a:rPr lang="en-GB" dirty="0" smtClean="0"/>
              <a:t>operations</a:t>
            </a:r>
          </a:p>
          <a:p>
            <a:r>
              <a:rPr lang="en-GB" dirty="0" smtClean="0"/>
              <a:t>If instead of using </a:t>
            </a:r>
            <a:r>
              <a:rPr lang="en-GB" dirty="0" err="1" smtClean="0"/>
              <a:t>callbacks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OData.read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.onSuccess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.onError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/>
              <a:t>y</a:t>
            </a:r>
            <a:r>
              <a:rPr lang="en-GB" dirty="0" smtClean="0"/>
              <a:t>ou could use a promise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OData.read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).done(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.onSuccess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).fail(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.onError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dirty="0" smtClean="0">
              <a:highlight>
                <a:srgbClr val="FFFFFF"/>
              </a:highlight>
            </a:endParaRPr>
          </a:p>
          <a:p>
            <a:r>
              <a:rPr lang="en-GB" dirty="0" smtClean="0"/>
              <a:t>you can then also do in parallel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$.when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OData.read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(url1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OData.read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(url2), 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OData.read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(url3)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]).then()</a:t>
            </a:r>
            <a:endParaRPr lang="en-GB" dirty="0" smtClean="0"/>
          </a:p>
          <a:p>
            <a:r>
              <a:rPr lang="en-GB" dirty="0"/>
              <a:t>o</a:t>
            </a:r>
            <a:r>
              <a:rPr lang="en-GB" dirty="0" smtClean="0"/>
              <a:t>r in sequence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Odata.read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(url1)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.then(()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Odata.read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(url2))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then(()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Odata.read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(url3));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1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Deferred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deferred =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$.Deferred();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OData.read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deferred.reject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62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point of promises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http://www.kendoui.com/blogs/teamblog/posts/13-03-28/what-is-the-point-of-promises.aspx</a:t>
            </a:r>
            <a:endParaRPr lang="en-GB" dirty="0"/>
          </a:p>
          <a:p>
            <a:pPr lvl="1"/>
            <a:r>
              <a:rPr lang="en-GB" dirty="0" smtClean="0"/>
              <a:t>A </a:t>
            </a:r>
            <a:r>
              <a:rPr lang="en-GB" dirty="0"/>
              <a:t>promise represents the eventual value returned from the single completion of an </a:t>
            </a:r>
            <a:r>
              <a:rPr lang="en-GB" dirty="0" smtClean="0"/>
              <a:t>operation</a:t>
            </a:r>
          </a:p>
          <a:p>
            <a:pPr lvl="1"/>
            <a:r>
              <a:rPr lang="en-GB" dirty="0" smtClean="0"/>
              <a:t>Makes asynchronous calls look/feel like sequential calls</a:t>
            </a:r>
          </a:p>
          <a:p>
            <a:r>
              <a:rPr lang="en-GB" dirty="0"/>
              <a:t>To me the point of promises is to enable </a:t>
            </a:r>
            <a:r>
              <a:rPr lang="en-GB" dirty="0" err="1"/>
              <a:t>async</a:t>
            </a:r>
            <a:r>
              <a:rPr lang="en-GB" dirty="0"/>
              <a:t>/await, just like Task did in .</a:t>
            </a:r>
            <a:r>
              <a:rPr lang="en-GB" dirty="0" smtClean="0"/>
              <a:t>NET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HTML5 applications with Kendo UI and </a:t>
            </a:r>
            <a:r>
              <a:rPr lang="en-GB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By Remco Blok</a:t>
            </a:r>
          </a:p>
          <a:p>
            <a:r>
              <a:rPr lang="en-GB" dirty="0" smtClean="0">
                <a:hlinkClick r:id="rId2"/>
              </a:rPr>
              <a:t>remcoblok@hotmail.com</a:t>
            </a:r>
            <a:r>
              <a:rPr lang="en-GB" dirty="0" smtClean="0"/>
              <a:t> </a:t>
            </a:r>
          </a:p>
          <a:p>
            <a:r>
              <a:rPr lang="en-GB" dirty="0" smtClean="0"/>
              <a:t>Twitter: @</a:t>
            </a:r>
            <a:r>
              <a:rPr lang="en-GB" dirty="0" err="1" smtClean="0"/>
              <a:t>RemcoBlokUK</a:t>
            </a:r>
            <a:endParaRPr lang="en-GB" dirty="0"/>
          </a:p>
          <a:p>
            <a:r>
              <a:rPr lang="en-GB" dirty="0">
                <a:hlinkClick r:id="rId3" tooltip="View public profile"/>
              </a:rPr>
              <a:t>uk.linkedin.com/in/</a:t>
            </a:r>
            <a:r>
              <a:rPr lang="en-GB" dirty="0" err="1">
                <a:hlinkClick r:id="rId3" tooltip="View public profile"/>
              </a:rPr>
              <a:t>remcoblok</a:t>
            </a:r>
            <a:r>
              <a:rPr lang="en-GB" dirty="0">
                <a:hlinkClick r:id="rId3" tooltip="View public profile"/>
              </a:rPr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72768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/Await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In sequence</a:t>
            </a:r>
          </a:p>
          <a:p>
            <a:pPr marL="457200" lvl="1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result1 = </a:t>
            </a:r>
            <a:r>
              <a:rPr lang="en-GB" dirty="0"/>
              <a:t>await </a:t>
            </a:r>
            <a:r>
              <a:rPr lang="en-GB" dirty="0" err="1" smtClean="0"/>
              <a:t>OData.read</a:t>
            </a:r>
            <a:r>
              <a:rPr lang="en-GB" dirty="0" smtClean="0"/>
              <a:t>(url1);</a:t>
            </a:r>
            <a:endParaRPr lang="en-GB" dirty="0"/>
          </a:p>
          <a:p>
            <a:pPr marL="457200" lvl="1" indent="0">
              <a:buNone/>
            </a:pP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smtClean="0"/>
              <a:t>result2 = </a:t>
            </a:r>
            <a:r>
              <a:rPr lang="en-GB" dirty="0"/>
              <a:t>await </a:t>
            </a:r>
            <a:r>
              <a:rPr lang="en-GB" dirty="0" err="1"/>
              <a:t>OData.read</a:t>
            </a:r>
            <a:r>
              <a:rPr lang="en-GB" dirty="0"/>
              <a:t>(url2);</a:t>
            </a:r>
          </a:p>
          <a:p>
            <a:r>
              <a:rPr lang="en-GB" dirty="0"/>
              <a:t>In parallel</a:t>
            </a:r>
          </a:p>
          <a:p>
            <a:pPr marL="457200" lvl="1" indent="0">
              <a:buNone/>
            </a:pP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smtClean="0"/>
              <a:t>results = </a:t>
            </a:r>
            <a:r>
              <a:rPr lang="en-GB" dirty="0"/>
              <a:t>await $.when([</a:t>
            </a:r>
            <a:r>
              <a:rPr lang="en-GB" dirty="0" err="1" smtClean="0"/>
              <a:t>OData.read</a:t>
            </a:r>
            <a:r>
              <a:rPr lang="en-GB" dirty="0" smtClean="0"/>
              <a:t>(url1</a:t>
            </a:r>
            <a:r>
              <a:rPr lang="en-GB" dirty="0"/>
              <a:t>), </a:t>
            </a:r>
            <a:r>
              <a:rPr lang="en-GB" dirty="0" err="1" smtClean="0"/>
              <a:t>OData.read</a:t>
            </a:r>
            <a:r>
              <a:rPr lang="en-GB" dirty="0" smtClean="0"/>
              <a:t>(url2</a:t>
            </a:r>
            <a:r>
              <a:rPr lang="en-GB" dirty="0"/>
              <a:t>)]);</a:t>
            </a:r>
          </a:p>
          <a:p>
            <a:r>
              <a:rPr lang="en-GB" dirty="0" smtClean="0"/>
              <a:t>Loops</a:t>
            </a:r>
          </a:p>
          <a:p>
            <a:pPr marL="457200" lvl="1" indent="0">
              <a:buNone/>
            </a:pPr>
            <a:r>
              <a:rPr lang="en-GB" dirty="0" smtClean="0"/>
              <a:t>for (;;) {</a:t>
            </a:r>
          </a:p>
          <a:p>
            <a:pPr marL="457200" lvl="1" indent="0">
              <a:buNone/>
            </a:pPr>
            <a:r>
              <a:rPr lang="en-GB" dirty="0" smtClean="0"/>
              <a:t>	await promise;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marL="457200" lvl="1" indent="0">
              <a:buNone/>
            </a:pPr>
            <a:r>
              <a:rPr lang="en-GB" dirty="0" smtClean="0"/>
              <a:t>While () {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await promise;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r>
              <a:rPr lang="en-GB" dirty="0" smtClean="0"/>
              <a:t>Error handling</a:t>
            </a:r>
          </a:p>
          <a:p>
            <a:pPr marL="457200" lvl="1" indent="0">
              <a:buNone/>
            </a:pPr>
            <a:r>
              <a:rPr lang="en-GB" dirty="0" smtClean="0"/>
              <a:t>try {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await promise;</a:t>
            </a:r>
          </a:p>
          <a:p>
            <a:pPr marL="457200" lvl="1" indent="0">
              <a:buNone/>
            </a:pPr>
            <a:r>
              <a:rPr lang="en-GB" dirty="0" smtClean="0"/>
              <a:t>} catch (e){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425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Standardized protocol built on HTTP and REST</a:t>
            </a:r>
          </a:p>
          <a:p>
            <a:pPr lvl="1"/>
            <a:r>
              <a:rPr lang="en-GB" dirty="0"/>
              <a:t>URL based</a:t>
            </a:r>
          </a:p>
          <a:p>
            <a:pPr lvl="1"/>
            <a:r>
              <a:rPr lang="en-GB" dirty="0"/>
              <a:t>HTTP GET (read) POST (create) PUT/MERGE (update) DELETE (destroy)</a:t>
            </a:r>
          </a:p>
          <a:p>
            <a:pPr lvl="1"/>
            <a:r>
              <a:rPr lang="en-GB" dirty="0"/>
              <a:t>Lighter than soap: JSON or ATOM </a:t>
            </a:r>
            <a:r>
              <a:rPr lang="en-GB" dirty="0" smtClean="0"/>
              <a:t>format</a:t>
            </a:r>
          </a:p>
          <a:p>
            <a:pPr lvl="1"/>
            <a:r>
              <a:rPr lang="en-GB" dirty="0"/>
              <a:t>$</a:t>
            </a:r>
            <a:r>
              <a:rPr lang="en-GB" dirty="0" smtClean="0"/>
              <a:t>filter</a:t>
            </a:r>
          </a:p>
          <a:p>
            <a:pPr lvl="1"/>
            <a:r>
              <a:rPr lang="en-GB" dirty="0" smtClean="0"/>
              <a:t>$</a:t>
            </a:r>
            <a:r>
              <a:rPr lang="en-GB" dirty="0" err="1" smtClean="0"/>
              <a:t>orderby</a:t>
            </a:r>
            <a:endParaRPr lang="en-GB" dirty="0" smtClean="0"/>
          </a:p>
          <a:p>
            <a:pPr lvl="1"/>
            <a:r>
              <a:rPr lang="en-GB" dirty="0" smtClean="0"/>
              <a:t>$</a:t>
            </a:r>
            <a:r>
              <a:rPr lang="en-GB" dirty="0"/>
              <a:t>top, $skip, $</a:t>
            </a:r>
            <a:r>
              <a:rPr lang="en-GB" dirty="0" err="1" smtClean="0"/>
              <a:t>inlinecount</a:t>
            </a:r>
            <a:endParaRPr lang="en-GB" dirty="0" smtClean="0"/>
          </a:p>
          <a:p>
            <a:pPr lvl="1"/>
            <a:r>
              <a:rPr lang="en-GB" dirty="0"/>
              <a:t>$select for </a:t>
            </a:r>
            <a:r>
              <a:rPr lang="en-GB" dirty="0" smtClean="0"/>
              <a:t>projections</a:t>
            </a:r>
          </a:p>
          <a:p>
            <a:pPr lvl="1"/>
            <a:r>
              <a:rPr lang="en-GB" dirty="0" smtClean="0"/>
              <a:t>$</a:t>
            </a:r>
            <a:r>
              <a:rPr lang="en-GB" dirty="0"/>
              <a:t>expand for including</a:t>
            </a:r>
          </a:p>
          <a:p>
            <a:pPr lvl="1"/>
            <a:r>
              <a:rPr lang="en-GB" dirty="0"/>
              <a:t>$batch endpoint</a:t>
            </a:r>
          </a:p>
          <a:p>
            <a:pPr lvl="1"/>
            <a:r>
              <a:rPr lang="en-GB" dirty="0"/>
              <a:t>$metadata endpoint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76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Kendo UI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</a:t>
            </a:r>
          </a:p>
          <a:p>
            <a:pPr lvl="1"/>
            <a:r>
              <a:rPr lang="en-GB" sz="2000" dirty="0" smtClean="0"/>
              <a:t>Commercial and Open Source</a:t>
            </a:r>
          </a:p>
          <a:p>
            <a:pPr lvl="1"/>
            <a:r>
              <a:rPr lang="en-GB" sz="2000" dirty="0" err="1" smtClean="0"/>
              <a:t>NuGet</a:t>
            </a:r>
            <a:endParaRPr lang="en-GB" sz="2000" dirty="0" smtClean="0"/>
          </a:p>
          <a:p>
            <a:r>
              <a:rPr lang="en-GB" dirty="0" smtClean="0"/>
              <a:t>Mobile</a:t>
            </a:r>
          </a:p>
          <a:p>
            <a:pPr lvl="1"/>
            <a:r>
              <a:rPr lang="en-GB" sz="2000" dirty="0" smtClean="0"/>
              <a:t>Commercial only</a:t>
            </a:r>
          </a:p>
          <a:p>
            <a:r>
              <a:rPr lang="en-GB" dirty="0" smtClean="0"/>
              <a:t>DataViz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Commercial </a:t>
            </a:r>
            <a:r>
              <a:rPr lang="en-GB" dirty="0" smtClean="0"/>
              <a:t>only</a:t>
            </a:r>
          </a:p>
          <a:p>
            <a:r>
              <a:rPr lang="en-GB" dirty="0" smtClean="0"/>
              <a:t>Server Side Wrappers for ASP.NET MVC, JSP, PHP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Commercial only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6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Kendo UI </a:t>
            </a:r>
            <a:r>
              <a:rPr lang="en-GB" dirty="0" err="1" smtClean="0"/>
              <a:t>TypeScript</a:t>
            </a:r>
            <a:r>
              <a:rPr lang="en-GB" dirty="0" smtClean="0"/>
              <a:t>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Kendo UI source code is still JavaScript</a:t>
            </a:r>
          </a:p>
          <a:p>
            <a:r>
              <a:rPr lang="en-GB" dirty="0" err="1" smtClean="0"/>
              <a:t>TypeScript</a:t>
            </a:r>
            <a:r>
              <a:rPr lang="en-GB" dirty="0" smtClean="0"/>
              <a:t> definitions generated from source code </a:t>
            </a:r>
            <a:r>
              <a:rPr lang="en-GB" dirty="0" err="1" smtClean="0"/>
              <a:t>JSDocs</a:t>
            </a:r>
            <a:endParaRPr lang="en-GB" dirty="0" smtClean="0"/>
          </a:p>
          <a:p>
            <a:r>
              <a:rPr lang="en-GB" dirty="0" smtClean="0"/>
              <a:t>Quality of </a:t>
            </a:r>
            <a:r>
              <a:rPr lang="en-GB" dirty="0" err="1" smtClean="0"/>
              <a:t>TypeScript</a:t>
            </a:r>
            <a:r>
              <a:rPr lang="en-GB" dirty="0" smtClean="0"/>
              <a:t> definitions depend on quality of </a:t>
            </a:r>
            <a:r>
              <a:rPr lang="en-GB" dirty="0" err="1" smtClean="0"/>
              <a:t>JSDocs</a:t>
            </a:r>
            <a:endParaRPr lang="en-GB" dirty="0" smtClean="0"/>
          </a:p>
          <a:p>
            <a:r>
              <a:rPr lang="en-GB" dirty="0" smtClean="0"/>
              <a:t>Sometimes </a:t>
            </a:r>
            <a:r>
              <a:rPr lang="en-GB" dirty="0" err="1"/>
              <a:t>TypeScript</a:t>
            </a:r>
            <a:r>
              <a:rPr lang="en-GB" dirty="0"/>
              <a:t> definitions </a:t>
            </a:r>
            <a:r>
              <a:rPr lang="en-GB" dirty="0" smtClean="0"/>
              <a:t>are incomplete or incorrect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45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Kendo UI </a:t>
            </a:r>
            <a:r>
              <a:rPr lang="en-GB" dirty="0" smtClean="0"/>
              <a:t>widgets</a:t>
            </a:r>
            <a:br>
              <a:rPr lang="en-GB" dirty="0" smtClean="0"/>
            </a:br>
            <a:r>
              <a:rPr lang="en-GB" dirty="0">
                <a:hlinkClick r:id="rId2"/>
              </a:rPr>
              <a:t>http://demos.kendoui.com/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AutoComplete  </a:t>
            </a:r>
          </a:p>
          <a:p>
            <a:r>
              <a:rPr lang="en-GB" dirty="0"/>
              <a:t>Calendar  </a:t>
            </a:r>
          </a:p>
          <a:p>
            <a:r>
              <a:rPr lang="en-GB" dirty="0" err="1"/>
              <a:t>ColorPicker</a:t>
            </a:r>
            <a:r>
              <a:rPr lang="en-GB" dirty="0"/>
              <a:t>  </a:t>
            </a:r>
          </a:p>
          <a:p>
            <a:r>
              <a:rPr lang="en-GB" dirty="0" err="1"/>
              <a:t>ComboBox</a:t>
            </a:r>
            <a:r>
              <a:rPr lang="en-GB" dirty="0"/>
              <a:t>  </a:t>
            </a:r>
          </a:p>
          <a:p>
            <a:r>
              <a:rPr lang="en-GB" dirty="0" err="1"/>
              <a:t>DatePicker</a:t>
            </a:r>
            <a:r>
              <a:rPr lang="en-GB" dirty="0"/>
              <a:t>  </a:t>
            </a:r>
          </a:p>
          <a:p>
            <a:r>
              <a:rPr lang="en-GB" dirty="0" err="1"/>
              <a:t>DateTimePicker</a:t>
            </a:r>
            <a:r>
              <a:rPr lang="en-GB" dirty="0"/>
              <a:t>  </a:t>
            </a:r>
          </a:p>
          <a:p>
            <a:r>
              <a:rPr lang="en-GB" dirty="0" err="1"/>
              <a:t>DropDownList</a:t>
            </a:r>
            <a:r>
              <a:rPr lang="en-GB" dirty="0"/>
              <a:t>  </a:t>
            </a:r>
          </a:p>
          <a:p>
            <a:r>
              <a:rPr lang="en-GB" dirty="0"/>
              <a:t>Editor  </a:t>
            </a:r>
          </a:p>
          <a:p>
            <a:r>
              <a:rPr lang="en-GB" dirty="0"/>
              <a:t>Grid  </a:t>
            </a:r>
          </a:p>
          <a:p>
            <a:r>
              <a:rPr lang="en-GB" dirty="0" err="1"/>
              <a:t>ListView</a:t>
            </a:r>
            <a:r>
              <a:rPr lang="en-GB" dirty="0"/>
              <a:t>  </a:t>
            </a:r>
            <a:endParaRPr lang="en-GB" dirty="0" smtClean="0"/>
          </a:p>
          <a:p>
            <a:r>
              <a:rPr lang="en-GB" dirty="0"/>
              <a:t>Menu 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MultiSelect</a:t>
            </a:r>
            <a:r>
              <a:rPr lang="en-GB" dirty="0" smtClean="0"/>
              <a:t>  </a:t>
            </a:r>
            <a:endParaRPr lang="en-GB" dirty="0"/>
          </a:p>
          <a:p>
            <a:r>
              <a:rPr lang="en-GB" dirty="0" err="1"/>
              <a:t>NumericTextBox</a:t>
            </a:r>
            <a:r>
              <a:rPr lang="en-GB" dirty="0"/>
              <a:t>  </a:t>
            </a:r>
          </a:p>
          <a:p>
            <a:r>
              <a:rPr lang="en-GB" dirty="0" err="1"/>
              <a:t>PanelBar</a:t>
            </a:r>
            <a:r>
              <a:rPr lang="en-GB" dirty="0"/>
              <a:t>  </a:t>
            </a:r>
          </a:p>
          <a:p>
            <a:r>
              <a:rPr lang="en-GB" dirty="0"/>
              <a:t>Slider  </a:t>
            </a:r>
          </a:p>
          <a:p>
            <a:r>
              <a:rPr lang="en-GB" dirty="0"/>
              <a:t>Splitter  </a:t>
            </a:r>
          </a:p>
          <a:p>
            <a:r>
              <a:rPr lang="en-GB" dirty="0" err="1"/>
              <a:t>TabStrip</a:t>
            </a:r>
            <a:r>
              <a:rPr lang="en-GB" dirty="0"/>
              <a:t>  </a:t>
            </a:r>
          </a:p>
          <a:p>
            <a:r>
              <a:rPr lang="en-GB" dirty="0" err="1"/>
              <a:t>TimePicker</a:t>
            </a:r>
            <a:r>
              <a:rPr lang="en-GB" dirty="0"/>
              <a:t>  </a:t>
            </a:r>
          </a:p>
          <a:p>
            <a:r>
              <a:rPr lang="en-GB" dirty="0"/>
              <a:t>Tooltip  </a:t>
            </a:r>
          </a:p>
          <a:p>
            <a:r>
              <a:rPr lang="en-GB" dirty="0" err="1"/>
              <a:t>TreeView</a:t>
            </a:r>
            <a:r>
              <a:rPr lang="en-GB" dirty="0"/>
              <a:t>  </a:t>
            </a:r>
          </a:p>
          <a:p>
            <a:r>
              <a:rPr lang="en-GB" dirty="0"/>
              <a:t>Upload  </a:t>
            </a:r>
          </a:p>
          <a:p>
            <a:r>
              <a:rPr lang="en-GB" dirty="0"/>
              <a:t>Window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3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MVVM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="view"&gt;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data-bind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value: name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data-bind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click: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displayGreeting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 Greeting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kendo.data.ObservableObject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displayGreeting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name +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"!!!"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kendo.bind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"#view"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Declarative initialization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956217"/>
              </p:ext>
            </p:extLst>
          </p:nvPr>
        </p:nvGraphicFramePr>
        <p:xfrm>
          <a:off x="838200" y="1825625"/>
          <a:ext cx="10515600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360"/>
                <a:gridCol w="68732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Programmatic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Declarative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dirty="0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="Customer"&gt;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dirty="0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dirty="0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="Customer"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data-role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GB" sz="1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dropdownlist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data-text-field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GB" sz="1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CompanyName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data-value-field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GB" sz="1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CustomerID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data-bind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value: </a:t>
                      </a:r>
                      <a:r>
                        <a:rPr lang="en-GB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salesOrder.Customer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source: customers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"&gt;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dirty="0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GB" sz="1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"#Customer"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GB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kendoDropDownList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({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textField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CompanyName</a:t>
                      </a:r>
                      <a:r>
                        <a:rPr lang="en-GB" sz="1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valueField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CustomerID</a:t>
                      </a:r>
                      <a:r>
                        <a:rPr lang="en-GB" sz="1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dataSource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customers</a:t>
                      </a:r>
                    </a:p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});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kendo.bind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($(</a:t>
                      </a:r>
                      <a:r>
                        <a:rPr lang="en-GB" sz="1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"#view"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  <a:r>
                        <a:rPr lang="en-GB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viewModel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Binders:</a:t>
            </a:r>
          </a:p>
          <a:p>
            <a:pPr lvl="1"/>
            <a:r>
              <a:rPr lang="en-GB" dirty="0" smtClean="0"/>
              <a:t>Value</a:t>
            </a:r>
          </a:p>
          <a:p>
            <a:pPr lvl="1"/>
            <a:r>
              <a:rPr lang="en-GB" dirty="0" smtClean="0"/>
              <a:t>Checked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 smtClean="0"/>
              <a:t>Html</a:t>
            </a:r>
          </a:p>
          <a:p>
            <a:pPr lvl="1"/>
            <a:r>
              <a:rPr lang="en-GB" dirty="0" smtClean="0"/>
              <a:t>Click</a:t>
            </a:r>
          </a:p>
          <a:p>
            <a:pPr lvl="1"/>
            <a:r>
              <a:rPr lang="en-GB" dirty="0" smtClean="0"/>
              <a:t>Events</a:t>
            </a:r>
          </a:p>
          <a:p>
            <a:pPr lvl="1"/>
            <a:r>
              <a:rPr lang="en-GB" dirty="0" smtClean="0"/>
              <a:t>Source</a:t>
            </a:r>
          </a:p>
          <a:p>
            <a:pPr lvl="1"/>
            <a:r>
              <a:rPr lang="en-GB" dirty="0" smtClean="0"/>
              <a:t>Disabled / Enabled</a:t>
            </a:r>
          </a:p>
          <a:p>
            <a:pPr lvl="1"/>
            <a:r>
              <a:rPr lang="en-GB" dirty="0" smtClean="0"/>
              <a:t>Visible / Invisible</a:t>
            </a:r>
          </a:p>
          <a:p>
            <a:pPr lvl="1"/>
            <a:r>
              <a:rPr lang="en-GB" dirty="0" err="1" smtClean="0"/>
              <a:t>Attr</a:t>
            </a:r>
            <a:r>
              <a:rPr lang="en-GB" dirty="0" smtClean="0"/>
              <a:t> / Style</a:t>
            </a:r>
          </a:p>
          <a:p>
            <a:r>
              <a:rPr lang="en-GB" dirty="0" smtClean="0"/>
              <a:t>Custom binders</a:t>
            </a:r>
            <a:endParaRPr lang="en-GB" dirty="0"/>
          </a:p>
          <a:p>
            <a:r>
              <a:rPr lang="en-GB" dirty="0"/>
              <a:t>Bindings are not JavaScript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8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MVVM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ObservableObject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dds change notification to object</a:t>
            </a:r>
          </a:p>
          <a:p>
            <a:r>
              <a:rPr lang="en-GB" dirty="0" err="1" smtClean="0"/>
              <a:t>ObservableArray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dds change notification to array</a:t>
            </a:r>
          </a:p>
          <a:p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Adds change tracking to </a:t>
            </a:r>
            <a:r>
              <a:rPr lang="en-GB" dirty="0" err="1" smtClean="0"/>
              <a:t>ObservableObject</a:t>
            </a:r>
            <a:r>
              <a:rPr lang="en-GB" dirty="0" smtClean="0"/>
              <a:t>: dirty, </a:t>
            </a:r>
            <a:r>
              <a:rPr lang="en-GB" dirty="0" err="1" smtClean="0"/>
              <a:t>isNew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Adds schema: primary key, field types</a:t>
            </a:r>
          </a:p>
          <a:p>
            <a:r>
              <a:rPr lang="en-GB" dirty="0" err="1" smtClean="0"/>
              <a:t>DataSource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dds revertible change tracking to </a:t>
            </a:r>
            <a:r>
              <a:rPr lang="en-GB" dirty="0" err="1" smtClean="0"/>
              <a:t>ObservableArray</a:t>
            </a:r>
            <a:r>
              <a:rPr lang="en-GB" dirty="0" smtClean="0"/>
              <a:t>: sync(), </a:t>
            </a:r>
            <a:r>
              <a:rPr lang="en-GB" dirty="0" err="1" smtClean="0"/>
              <a:t>cancelChanges</a:t>
            </a:r>
            <a:r>
              <a:rPr lang="en-GB" dirty="0" smtClean="0"/>
              <a:t>(), </a:t>
            </a:r>
            <a:r>
              <a:rPr lang="en-GB" dirty="0" err="1" smtClean="0"/>
              <a:t>hasChanges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Adds transport create, read, update, destroy operations</a:t>
            </a:r>
          </a:p>
        </p:txBody>
      </p:sp>
    </p:spTree>
    <p:extLst>
      <p:ext uri="{BB962C8B-B14F-4D97-AF65-F5344CB8AC3E}">
        <p14:creationId xmlns:p14="http://schemas.microsoft.com/office/powerpoint/2010/main" val="9265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ObservableObject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33662"/>
              </p:ext>
            </p:extLst>
          </p:nvPr>
        </p:nvGraphicFramePr>
        <p:xfrm>
          <a:off x="838200" y="1825625"/>
          <a:ext cx="10515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045"/>
                <a:gridCol w="638255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JavaScript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TypeScript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var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viewModel</a:t>
                      </a:r>
                      <a:r>
                        <a:rPr lang="en-GB" dirty="0" smtClean="0"/>
                        <a:t> =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</a:t>
                      </a:r>
                      <a:r>
                        <a:rPr lang="en-GB" dirty="0" err="1" smtClean="0"/>
                        <a:t>endo.observable</a:t>
                      </a:r>
                      <a:r>
                        <a:rPr lang="en-GB" dirty="0" smtClean="0"/>
                        <a:t>({</a:t>
                      </a:r>
                    </a:p>
                    <a:p>
                      <a:r>
                        <a:rPr lang="en-GB" dirty="0" smtClean="0"/>
                        <a:t>    name: “”,</a:t>
                      </a:r>
                    </a:p>
                    <a:p>
                      <a:r>
                        <a:rPr lang="en-GB" dirty="0" smtClean="0"/>
                        <a:t>    function save(){</a:t>
                      </a:r>
                    </a:p>
                    <a:p>
                      <a:r>
                        <a:rPr lang="en-GB" dirty="0" smtClean="0"/>
                        <a:t>    }</a:t>
                      </a:r>
                    </a:p>
                    <a:p>
                      <a:r>
                        <a:rPr lang="en-GB" dirty="0" smtClean="0"/>
                        <a:t>});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 </a:t>
                      </a:r>
                      <a:r>
                        <a:rPr lang="en-GB" dirty="0" err="1" smtClean="0"/>
                        <a:t>ViewModel</a:t>
                      </a:r>
                      <a:r>
                        <a:rPr lang="en-GB" dirty="0" smtClean="0"/>
                        <a:t> extends </a:t>
                      </a:r>
                      <a:r>
                        <a:rPr lang="en-GB" dirty="0" err="1" smtClean="0"/>
                        <a:t>kendo.data.ObservableObject</a:t>
                      </a:r>
                      <a:r>
                        <a:rPr lang="en-GB" dirty="0" smtClean="0"/>
                        <a:t> {</a:t>
                      </a:r>
                    </a:p>
                    <a:p>
                      <a:r>
                        <a:rPr lang="en-GB" dirty="0" smtClean="0"/>
                        <a:t>    name:</a:t>
                      </a:r>
                      <a:r>
                        <a:rPr lang="en-GB" baseline="0" dirty="0" smtClean="0"/>
                        <a:t> “”,</a:t>
                      </a:r>
                    </a:p>
                    <a:p>
                      <a:r>
                        <a:rPr lang="en-GB" baseline="0" dirty="0" smtClean="0"/>
                        <a:t>    save(){</a:t>
                      </a:r>
                    </a:p>
                    <a:p>
                      <a:r>
                        <a:rPr lang="en-GB" baseline="0" dirty="0" smtClean="0"/>
                        <a:t>    }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}</a:t>
                      </a:r>
                    </a:p>
                    <a:p>
                      <a:r>
                        <a:rPr lang="en-GB" dirty="0" err="1" smtClean="0"/>
                        <a:t>var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viewModel</a:t>
                      </a:r>
                      <a:r>
                        <a:rPr lang="en-GB" dirty="0" smtClean="0"/>
                        <a:t> = new </a:t>
                      </a:r>
                      <a:r>
                        <a:rPr lang="en-GB" dirty="0" err="1" smtClean="0"/>
                        <a:t>ViewModel</a:t>
                      </a:r>
                      <a:r>
                        <a:rPr lang="en-GB" dirty="0" smtClean="0"/>
                        <a:t>();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TypeScript</a:t>
            </a:r>
            <a:endParaRPr lang="en-GB" dirty="0" smtClean="0"/>
          </a:p>
          <a:p>
            <a:r>
              <a:rPr lang="en-GB" dirty="0" smtClean="0"/>
              <a:t>Promises</a:t>
            </a:r>
          </a:p>
          <a:p>
            <a:r>
              <a:rPr lang="en-GB" dirty="0" smtClean="0"/>
              <a:t>OData</a:t>
            </a:r>
          </a:p>
          <a:p>
            <a:r>
              <a:rPr lang="en-GB" dirty="0" smtClean="0"/>
              <a:t>Kendo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183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ObservableObject</a:t>
            </a:r>
            <a:r>
              <a:rPr lang="en-GB" dirty="0" smtClean="0"/>
              <a:t> set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Whilst you can simply set the field value like a property: 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customer.Name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= “Bob”;</a:t>
            </a:r>
          </a:p>
          <a:p>
            <a:pPr marL="0" indent="0">
              <a:buNone/>
            </a:pPr>
            <a:endParaRPr lang="en-GB" sz="1800" dirty="0" smtClean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he set method will also trigger notification of the change: 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customer.set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(“Name”, “Bob”);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endParaRPr lang="en-GB" sz="1800" dirty="0" smtClean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It basically does:</a:t>
            </a:r>
            <a:endParaRPr lang="en-GB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set(field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value: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[field] !== value)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[field] = value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.trigger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"change"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sender: </a:t>
            </a: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field: field });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but also allows setting of nested fields: 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viewModel.set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(“</a:t>
            </a:r>
            <a:r>
              <a:rPr lang="en-GB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Customer.Name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”, “Bob”);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0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ObservableObject</a:t>
            </a:r>
            <a:r>
              <a:rPr lang="en-GB" dirty="0" smtClean="0"/>
              <a:t> get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Whilst you can simply read the field like a property</a:t>
            </a:r>
          </a:p>
          <a:p>
            <a:pPr marL="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customerName</a:t>
            </a:r>
            <a:r>
              <a:rPr lang="en-GB" dirty="0"/>
              <a:t> = </a:t>
            </a:r>
            <a:r>
              <a:rPr lang="en-GB" dirty="0" err="1"/>
              <a:t>viewModel.Customer.Name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get method can be used to read nested fields 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customerName</a:t>
            </a:r>
            <a:r>
              <a:rPr lang="en-GB" dirty="0" smtClean="0"/>
              <a:t> = </a:t>
            </a:r>
            <a:r>
              <a:rPr lang="en-GB" dirty="0" err="1" smtClean="0"/>
              <a:t>viewModel.get</a:t>
            </a:r>
            <a:r>
              <a:rPr lang="en-GB" dirty="0" smtClean="0"/>
              <a:t>(“</a:t>
            </a:r>
            <a:r>
              <a:rPr lang="en-GB" dirty="0" err="1" smtClean="0"/>
              <a:t>Customer.Name</a:t>
            </a:r>
            <a:r>
              <a:rPr lang="en-GB" dirty="0" smtClean="0"/>
              <a:t>”);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And is required to register dependencies in dependent methods / calculated fields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kendo.data.ObservableObject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34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Kendo UI </a:t>
            </a:r>
            <a:r>
              <a:rPr lang="en-GB" dirty="0" err="1" smtClean="0"/>
              <a:t>vs</a:t>
            </a:r>
            <a:r>
              <a:rPr lang="en-GB" dirty="0" smtClean="0"/>
              <a:t> Knockout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226141"/>
              </p:ext>
            </p:extLst>
          </p:nvPr>
        </p:nvGraphicFramePr>
        <p:xfrm>
          <a:off x="838200" y="1825625"/>
          <a:ext cx="105156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327"/>
                <a:gridCol w="503027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Kendo UI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Knockout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Observable objects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Observable properties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class </a:t>
                      </a:r>
                      <a:r>
                        <a:rPr lang="en-GB" sz="1400" dirty="0" err="1" smtClean="0"/>
                        <a:t>ViewModel</a:t>
                      </a:r>
                      <a:r>
                        <a:rPr lang="en-GB" sz="1400" dirty="0" smtClean="0"/>
                        <a:t> extends </a:t>
                      </a:r>
                      <a:r>
                        <a:rPr lang="en-GB" sz="1400" dirty="0" err="1" smtClean="0"/>
                        <a:t>kendo.data.ObservableObject</a:t>
                      </a:r>
                      <a:r>
                        <a:rPr lang="en-GB" sz="1400" dirty="0" smtClean="0"/>
                        <a:t> {</a:t>
                      </a:r>
                    </a:p>
                    <a:p>
                      <a:r>
                        <a:rPr lang="en-GB" sz="1400" dirty="0" smtClean="0"/>
                        <a:t>    name:</a:t>
                      </a:r>
                      <a:r>
                        <a:rPr lang="en-GB" sz="1400" baseline="0" dirty="0" smtClean="0"/>
                        <a:t> “”,</a:t>
                      </a:r>
                    </a:p>
                    <a:p>
                      <a:r>
                        <a:rPr lang="en-GB" sz="1400" baseline="0" dirty="0" smtClean="0"/>
                        <a:t>    save(){</a:t>
                      </a:r>
                    </a:p>
                    <a:p>
                      <a:r>
                        <a:rPr lang="en-GB" sz="1400" baseline="0" dirty="0" smtClean="0"/>
                        <a:t>    }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function </a:t>
                      </a:r>
                      <a:r>
                        <a:rPr lang="en-GB" sz="1400" dirty="0" err="1" smtClean="0"/>
                        <a:t>viewModel</a:t>
                      </a:r>
                      <a:r>
                        <a:rPr lang="en-GB" sz="1400" dirty="0" smtClean="0"/>
                        <a:t>() {</a:t>
                      </a:r>
                    </a:p>
                    <a:p>
                      <a:r>
                        <a:rPr lang="en-GB" sz="1400" dirty="0" smtClean="0"/>
                        <a:t>    this.name = </a:t>
                      </a:r>
                      <a:r>
                        <a:rPr lang="en-GB" sz="1400" dirty="0" err="1" smtClean="0"/>
                        <a:t>ko.observable</a:t>
                      </a:r>
                      <a:r>
                        <a:rPr lang="en-GB" sz="1400" dirty="0" smtClean="0"/>
                        <a:t>(“”);</a:t>
                      </a:r>
                    </a:p>
                    <a:p>
                      <a:r>
                        <a:rPr lang="en-GB" sz="1400" baseline="0" dirty="0" smtClean="0"/>
                        <a:t>    </a:t>
                      </a:r>
                      <a:r>
                        <a:rPr lang="en-GB" sz="1400" baseline="0" dirty="0" err="1" smtClean="0"/>
                        <a:t>this.save</a:t>
                      </a:r>
                      <a:r>
                        <a:rPr lang="en-GB" sz="1400" baseline="0" dirty="0" smtClean="0"/>
                        <a:t> = function (){</a:t>
                      </a:r>
                    </a:p>
                    <a:p>
                      <a:r>
                        <a:rPr lang="en-GB" sz="1400" baseline="0" dirty="0" smtClean="0"/>
                        <a:t>    };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}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Fields can be accessed like properties.</a:t>
                      </a:r>
                    </a:p>
                    <a:p>
                      <a:r>
                        <a:rPr lang="en-GB" sz="1400" dirty="0" smtClean="0"/>
                        <a:t>Call set method for</a:t>
                      </a:r>
                      <a:r>
                        <a:rPr lang="en-GB" sz="1400" baseline="0" dirty="0" smtClean="0"/>
                        <a:t> change notification or nested fields.</a:t>
                      </a:r>
                    </a:p>
                    <a:p>
                      <a:r>
                        <a:rPr lang="en-GB" sz="1400" baseline="0" dirty="0" smtClean="0"/>
                        <a:t>Call get method to register dependency or nested fields.</a:t>
                      </a:r>
                      <a:endParaRPr lang="en-GB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Or call</a:t>
                      </a:r>
                      <a:r>
                        <a:rPr lang="en-GB" sz="1400" baseline="0" dirty="0" smtClean="0"/>
                        <a:t> trigger(“change”, { field: “name” }) for fine-grained control.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Fields must be accessed like functions.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No fine-grained</a:t>
                      </a:r>
                      <a:r>
                        <a:rPr lang="en-GB" sz="1400" baseline="0" dirty="0" smtClean="0"/>
                        <a:t> control?</a:t>
                      </a:r>
                      <a:endParaRPr lang="en-GB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More magic</a:t>
                      </a:r>
                      <a:r>
                        <a:rPr lang="en-GB" sz="1400" baseline="0" dirty="0" smtClean="0"/>
                        <a:t> strings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Fewer magic strings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520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6" y="218365"/>
            <a:ext cx="10515600" cy="504966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21215"/>
              </p:ext>
            </p:extLst>
          </p:nvPr>
        </p:nvGraphicFramePr>
        <p:xfrm>
          <a:off x="851848" y="846161"/>
          <a:ext cx="10515600" cy="555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1065"/>
                <a:gridCol w="6254535"/>
              </a:tblGrid>
              <a:tr h="30976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JavaScript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TypeScript</a:t>
                      </a:r>
                      <a:endParaRPr lang="en-GB" sz="1200" dirty="0"/>
                    </a:p>
                  </a:txBody>
                  <a:tcPr/>
                </a:tc>
              </a:tr>
              <a:tr h="5244870"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Person = </a:t>
                      </a:r>
                      <a:r>
                        <a:rPr lang="en-GB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kendo.data.Model.define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id: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2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personId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fields: 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2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personId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type: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"number"</a:t>
                      </a:r>
                      <a:endParaRPr lang="en-GB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},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"name"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type: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"string"</a:t>
                      </a:r>
                      <a:endParaRPr lang="en-GB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},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"age"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type: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"number"</a:t>
                      </a:r>
                      <a:endParaRPr lang="en-GB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endParaRPr lang="en-GB" sz="1200" dirty="0" smtClean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person =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Person({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name: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"John Doe"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age: 42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interface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IPersonData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personId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name: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age: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GB" sz="1200" dirty="0" smtClean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GB" sz="1200" dirty="0" smtClean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Person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kendo.data.Model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IPersonData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personId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name: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age: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constructor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(data?: </a:t>
                      </a:r>
                      <a:r>
                        <a:rPr lang="en-GB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IPersonData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(data);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GB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Schema.apply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(Person, 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id: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2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personId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fields: [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{ field: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2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personId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type: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},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{ field: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"name"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type: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"string"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},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{ field: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"age"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type: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"number"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]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endParaRPr lang="en-GB" sz="1200" dirty="0" smtClean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person = </a:t>
                      </a:r>
                      <a:r>
                        <a:rPr lang="en-GB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Person({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name: </a:t>
                      </a:r>
                      <a:r>
                        <a:rPr lang="en-GB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"John Doe"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age: 42</a:t>
                      </a:r>
                    </a:p>
                    <a:p>
                      <a:r>
                        <a:rPr lang="en-GB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});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6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DataSource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Deals </a:t>
            </a:r>
            <a:r>
              <a:rPr lang="en-GB" dirty="0"/>
              <a:t>with </a:t>
            </a:r>
            <a:r>
              <a:rPr lang="en-GB" dirty="0" smtClean="0"/>
              <a:t>models of a </a:t>
            </a:r>
            <a:r>
              <a:rPr lang="en-GB" dirty="0"/>
              <a:t>single type</a:t>
            </a:r>
          </a:p>
          <a:p>
            <a:r>
              <a:rPr lang="en-GB" dirty="0"/>
              <a:t>Not fixing up navigation properties</a:t>
            </a:r>
          </a:p>
          <a:p>
            <a:r>
              <a:rPr lang="en-GB" dirty="0"/>
              <a:t>No concurrency checking</a:t>
            </a:r>
          </a:p>
          <a:p>
            <a:r>
              <a:rPr lang="en-GB" dirty="0"/>
              <a:t>No batch </a:t>
            </a:r>
            <a:r>
              <a:rPr lang="en-GB" dirty="0" smtClean="0"/>
              <a:t>support</a:t>
            </a:r>
          </a:p>
          <a:p>
            <a:pPr lvl="1"/>
            <a:r>
              <a:rPr lang="en-GB" dirty="0" smtClean="0"/>
              <a:t>How to submit create, insert, destroy operations of (multiple) </a:t>
            </a:r>
            <a:r>
              <a:rPr lang="en-GB" dirty="0" err="1" smtClean="0"/>
              <a:t>DataSource</a:t>
            </a:r>
            <a:r>
              <a:rPr lang="en-GB" dirty="0" smtClean="0"/>
              <a:t>(s) in a single batch / transaction / unit of work?</a:t>
            </a:r>
          </a:p>
          <a:p>
            <a:r>
              <a:rPr lang="en-GB" dirty="0" smtClean="0"/>
              <a:t>Read operation replaces data. Cannot load additional data.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0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OData in Kendo 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Write your own </a:t>
            </a:r>
            <a:r>
              <a:rPr lang="en-GB" dirty="0" err="1" smtClean="0"/>
              <a:t>DataSource</a:t>
            </a:r>
            <a:r>
              <a:rPr lang="en-GB" dirty="0" smtClean="0"/>
              <a:t> transport create, read, update, destroy operations</a:t>
            </a:r>
          </a:p>
          <a:p>
            <a:r>
              <a:rPr lang="en-GB" dirty="0"/>
              <a:t>Map filters, sort, paging to $filter, $</a:t>
            </a:r>
            <a:r>
              <a:rPr lang="en-GB" dirty="0" err="1"/>
              <a:t>orderby</a:t>
            </a:r>
            <a:r>
              <a:rPr lang="en-GB" dirty="0"/>
              <a:t>, $top, $skip, $</a:t>
            </a:r>
            <a:r>
              <a:rPr lang="en-GB" dirty="0" err="1"/>
              <a:t>inlinecount</a:t>
            </a:r>
            <a:endParaRPr lang="en-GB" dirty="0"/>
          </a:p>
          <a:p>
            <a:r>
              <a:rPr lang="en-GB" dirty="0" smtClean="0"/>
              <a:t>Concurrency checking</a:t>
            </a:r>
          </a:p>
          <a:p>
            <a:pPr lvl="1"/>
            <a:r>
              <a:rPr lang="en-GB" dirty="0" smtClean="0"/>
              <a:t>Set If-Match http request header with </a:t>
            </a:r>
            <a:r>
              <a:rPr lang="en-GB" dirty="0" err="1" smtClean="0"/>
              <a:t>etag</a:t>
            </a:r>
            <a:r>
              <a:rPr lang="en-GB" dirty="0" smtClean="0"/>
              <a:t> value</a:t>
            </a:r>
          </a:p>
          <a:p>
            <a:pPr lvl="1"/>
            <a:r>
              <a:rPr lang="en-GB" dirty="0" smtClean="0"/>
              <a:t>Keep new </a:t>
            </a:r>
            <a:r>
              <a:rPr lang="en-GB" dirty="0" err="1" smtClean="0"/>
              <a:t>etag</a:t>
            </a:r>
            <a:r>
              <a:rPr lang="en-GB" dirty="0" smtClean="0"/>
              <a:t> value from http response header</a:t>
            </a:r>
          </a:p>
          <a:p>
            <a:r>
              <a:rPr lang="en-GB" dirty="0"/>
              <a:t>Use </a:t>
            </a:r>
            <a:r>
              <a:rPr lang="en-GB" dirty="0" err="1"/>
              <a:t>datajs</a:t>
            </a:r>
            <a:r>
              <a:rPr lang="en-GB" dirty="0"/>
              <a:t> for full OData batch </a:t>
            </a:r>
            <a:r>
              <a:rPr lang="en-GB" dirty="0" smtClean="0"/>
              <a:t>support</a:t>
            </a:r>
          </a:p>
          <a:p>
            <a:pPr lvl="1"/>
            <a:r>
              <a:rPr lang="en-GB" dirty="0" smtClean="0"/>
              <a:t>Set content id on new objects referenced by other objects in batch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9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HTML chunks that can be automatically merged with JavaScript data</a:t>
            </a:r>
          </a:p>
          <a:p>
            <a:r>
              <a:rPr lang="en-GB" dirty="0" smtClean="0"/>
              <a:t>Render literal values: #= #</a:t>
            </a:r>
          </a:p>
          <a:p>
            <a:r>
              <a:rPr lang="en-GB" dirty="0" smtClean="0"/>
              <a:t>Render HTML-encoded values: #: #</a:t>
            </a:r>
          </a:p>
          <a:p>
            <a:r>
              <a:rPr lang="en-GB" dirty="0" smtClean="0"/>
              <a:t>Execute arbitrary JavaScript code: # if (…){#...#}#</a:t>
            </a:r>
          </a:p>
          <a:p>
            <a:r>
              <a:rPr lang="en-GB" dirty="0" smtClean="0"/>
              <a:t>Internal templates : strings</a:t>
            </a:r>
          </a:p>
          <a:p>
            <a:r>
              <a:rPr lang="en-GB" dirty="0" smtClean="0"/>
              <a:t>External templates : </a:t>
            </a:r>
            <a:r>
              <a:rPr lang="en-GB" dirty="0"/>
              <a:t>&lt;script </a:t>
            </a:r>
            <a:r>
              <a:rPr lang="en-GB" dirty="0" smtClean="0"/>
              <a:t>type</a:t>
            </a:r>
            <a:r>
              <a:rPr lang="en-GB" dirty="0"/>
              <a:t>="text/x-kendo-template"&gt;</a:t>
            </a:r>
            <a:endParaRPr lang="en-GB" dirty="0" smtClean="0"/>
          </a:p>
          <a:p>
            <a:r>
              <a:rPr lang="en-GB" dirty="0" smtClean="0"/>
              <a:t>Templates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 smtClean="0"/>
              <a:t>databinding</a:t>
            </a:r>
            <a:endParaRPr lang="en-GB" dirty="0" smtClean="0"/>
          </a:p>
          <a:p>
            <a:pPr lvl="1"/>
            <a:r>
              <a:rPr lang="en-GB" dirty="0" smtClean="0"/>
              <a:t>Instead of re-rendering template with </a:t>
            </a:r>
            <a:r>
              <a:rPr lang="en-GB" dirty="0"/>
              <a:t># if (…){#...#}#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Use data-bind=“visible: ….”</a:t>
            </a:r>
          </a:p>
        </p:txBody>
      </p:sp>
    </p:spTree>
    <p:extLst>
      <p:ext uri="{BB962C8B-B14F-4D97-AF65-F5344CB8AC3E}">
        <p14:creationId xmlns:p14="http://schemas.microsoft.com/office/powerpoint/2010/main" val="35858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1900" dirty="0" smtClean="0"/>
              <a:t>Inline templates</a:t>
            </a:r>
          </a:p>
          <a:p>
            <a:pPr marL="0" indent="0">
              <a:buNone/>
            </a:pPr>
            <a:r>
              <a:rPr lang="nb-NO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template = kendo.template(</a:t>
            </a:r>
            <a:r>
              <a:rPr lang="nb-NO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#= firstName # #= lastName #"</a:t>
            </a:r>
            <a:r>
              <a:rPr lang="nb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b-NO" sz="19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{ </a:t>
            </a:r>
            <a:r>
              <a:rPr lang="en-GB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GB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"#inline"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).html(template(data</a:t>
            </a:r>
            <a:r>
              <a:rPr lang="en-GB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GB" sz="1900" dirty="0" smtClean="0"/>
          </a:p>
          <a:p>
            <a:r>
              <a:rPr lang="en-GB" sz="1900" dirty="0" smtClean="0"/>
              <a:t>Encode HTML</a:t>
            </a:r>
          </a:p>
          <a:p>
            <a:pPr marL="0" indent="0">
              <a:buNone/>
            </a:pPr>
            <a:r>
              <a:rPr lang="en-GB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template = </a:t>
            </a:r>
            <a:r>
              <a:rPr lang="en-GB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kendo.template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"HTML tags are encoded as follows: #:html#"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9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{ html: </a:t>
            </a:r>
            <a:r>
              <a:rPr lang="nn-NO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"&lt;strong&gt;lorem ipsum&lt;/strong&gt;"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GB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"#encoding"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).html(template(data</a:t>
            </a:r>
            <a:r>
              <a:rPr lang="en-GB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GB" sz="1900" dirty="0"/>
          </a:p>
          <a:p>
            <a:r>
              <a:rPr lang="en-GB" sz="1900" dirty="0" smtClean="0"/>
              <a:t>Execute JavaScript</a:t>
            </a:r>
          </a:p>
          <a:p>
            <a:pPr marL="0" indent="0">
              <a:buNone/>
            </a:pPr>
            <a:r>
              <a:rPr lang="en-GB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template = </a:t>
            </a:r>
            <a:r>
              <a:rPr lang="en-GB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kendo.template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"#if (foo) {# bar #}#"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9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{ foo: </a:t>
            </a:r>
            <a:r>
              <a:rPr lang="en-GB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GB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"#encoding"</a:t>
            </a:r>
            <a:r>
              <a:rPr lang="en-GB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).html(template(data</a:t>
            </a:r>
            <a:r>
              <a:rPr lang="en-GB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GB" sz="1900" dirty="0" smtClean="0"/>
          </a:p>
        </p:txBody>
      </p:sp>
    </p:spTree>
    <p:extLst>
      <p:ext uri="{BB962C8B-B14F-4D97-AF65-F5344CB8AC3E}">
        <p14:creationId xmlns:p14="http://schemas.microsoft.com/office/powerpoint/2010/main" val="9309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Kendo </a:t>
            </a:r>
            <a:r>
              <a:rPr lang="en-GB" dirty="0"/>
              <a:t>UI validates </a:t>
            </a:r>
            <a:r>
              <a:rPr lang="en-GB" dirty="0" smtClean="0"/>
              <a:t>your view</a:t>
            </a:r>
            <a:r>
              <a:rPr lang="en-GB" dirty="0"/>
              <a:t>, not your </a:t>
            </a:r>
            <a:r>
              <a:rPr lang="en-GB" dirty="0" smtClean="0"/>
              <a:t>models</a:t>
            </a:r>
          </a:p>
          <a:p>
            <a:r>
              <a:rPr lang="en-GB" dirty="0" smtClean="0"/>
              <a:t>But we submit our models to the server, not our view</a:t>
            </a:r>
          </a:p>
          <a:p>
            <a:r>
              <a:rPr lang="en-GB" dirty="0" smtClean="0"/>
              <a:t>We should validate our models and update the view to show any errors </a:t>
            </a:r>
          </a:p>
          <a:p>
            <a:r>
              <a:rPr lang="en-GB" dirty="0" smtClean="0"/>
              <a:t>Remember </a:t>
            </a:r>
            <a:r>
              <a:rPr lang="en-GB" dirty="0"/>
              <a:t>to validate on </a:t>
            </a:r>
            <a:r>
              <a:rPr lang="en-GB" dirty="0" smtClean="0"/>
              <a:t>server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2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Page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Router</a:t>
            </a:r>
          </a:p>
          <a:p>
            <a:pPr lvl="1"/>
            <a:r>
              <a:rPr lang="en-GB" dirty="0" smtClean="0"/>
              <a:t>Tracks state </a:t>
            </a:r>
          </a:p>
          <a:p>
            <a:pPr lvl="1"/>
            <a:r>
              <a:rPr lang="en-GB" dirty="0" smtClean="0"/>
              <a:t>Navigates between states</a:t>
            </a:r>
          </a:p>
          <a:p>
            <a:pPr lvl="1"/>
            <a:r>
              <a:rPr lang="en-GB" dirty="0" smtClean="0"/>
              <a:t>Integrates into browser history using fragment version of </a:t>
            </a:r>
            <a:r>
              <a:rPr lang="en-GB" dirty="0" err="1" smtClean="0"/>
              <a:t>url</a:t>
            </a:r>
            <a:r>
              <a:rPr lang="en-GB" dirty="0" smtClean="0"/>
              <a:t> (#)</a:t>
            </a:r>
          </a:p>
          <a:p>
            <a:pPr lvl="2"/>
            <a:r>
              <a:rPr lang="en-GB" dirty="0" err="1" smtClean="0"/>
              <a:t>Bookmarkable</a:t>
            </a:r>
            <a:endParaRPr lang="en-GB" dirty="0" smtClean="0"/>
          </a:p>
          <a:p>
            <a:pPr lvl="2"/>
            <a:r>
              <a:rPr lang="en-GB" dirty="0" smtClean="0"/>
              <a:t>Linkable</a:t>
            </a:r>
          </a:p>
          <a:p>
            <a:pPr lvl="1"/>
            <a:r>
              <a:rPr lang="en-GB" dirty="0" smtClean="0"/>
              <a:t>Programmatic navigation</a:t>
            </a:r>
          </a:p>
          <a:p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Renders UI</a:t>
            </a:r>
          </a:p>
          <a:p>
            <a:pPr lvl="1"/>
            <a:r>
              <a:rPr lang="en-GB" dirty="0" err="1" smtClean="0"/>
              <a:t>Databinding</a:t>
            </a:r>
            <a:r>
              <a:rPr lang="en-GB" dirty="0" smtClean="0"/>
              <a:t> to </a:t>
            </a:r>
            <a:r>
              <a:rPr lang="en-GB" dirty="0" err="1" smtClean="0"/>
              <a:t>ViewModel</a:t>
            </a:r>
            <a:endParaRPr lang="en-GB" dirty="0" smtClean="0"/>
          </a:p>
          <a:p>
            <a:pPr lvl="1"/>
            <a:r>
              <a:rPr lang="en-GB" dirty="0" smtClean="0"/>
              <a:t>Declarative initialization</a:t>
            </a:r>
          </a:p>
          <a:p>
            <a:r>
              <a:rPr lang="en-GB" dirty="0" smtClean="0"/>
              <a:t>Layout</a:t>
            </a:r>
          </a:p>
          <a:p>
            <a:pPr lvl="1"/>
            <a:r>
              <a:rPr lang="en-GB" dirty="0" smtClean="0"/>
              <a:t>Extends View</a:t>
            </a:r>
          </a:p>
          <a:p>
            <a:pPr lvl="1"/>
            <a:r>
              <a:rPr lang="en-GB" dirty="0" smtClean="0"/>
              <a:t>Allows composition of views</a:t>
            </a:r>
          </a:p>
          <a:p>
            <a:pPr lvl="1"/>
            <a:r>
              <a:rPr lang="en-GB" smtClean="0"/>
              <a:t>Renders view </a:t>
            </a:r>
            <a:r>
              <a:rPr lang="en-GB" dirty="0" smtClean="0"/>
              <a:t>on first show</a:t>
            </a:r>
          </a:p>
          <a:p>
            <a:pPr lvl="1"/>
            <a:r>
              <a:rPr lang="en-GB" dirty="0" smtClean="0"/>
              <a:t>Hide detaches view. It is not destroyed.</a:t>
            </a:r>
          </a:p>
          <a:p>
            <a:pPr lvl="1"/>
            <a:r>
              <a:rPr lang="en-GB" dirty="0" smtClean="0"/>
              <a:t>Subsequent show re-attaches 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5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Helps to add structure to large JavaScript programs</a:t>
            </a:r>
          </a:p>
          <a:p>
            <a:r>
              <a:rPr lang="en-GB" dirty="0" smtClean="0"/>
              <a:t>Define interfaces between components</a:t>
            </a:r>
          </a:p>
          <a:p>
            <a:r>
              <a:rPr lang="en-GB" dirty="0" smtClean="0"/>
              <a:t>Dynamically-loadable modules</a:t>
            </a:r>
          </a:p>
          <a:p>
            <a:r>
              <a:rPr lang="en-GB" dirty="0" smtClean="0"/>
              <a:t>Optional type system:</a:t>
            </a:r>
          </a:p>
          <a:p>
            <a:pPr lvl="1"/>
            <a:r>
              <a:rPr lang="en-GB" dirty="0" smtClean="0"/>
              <a:t>Static checking</a:t>
            </a:r>
          </a:p>
          <a:p>
            <a:pPr lvl="1"/>
            <a:r>
              <a:rPr lang="en-GB" dirty="0" smtClean="0"/>
              <a:t>Symbol-based navigation</a:t>
            </a:r>
          </a:p>
          <a:p>
            <a:pPr lvl="1"/>
            <a:r>
              <a:rPr lang="en-GB" dirty="0" smtClean="0"/>
              <a:t>Statement completion</a:t>
            </a:r>
          </a:p>
          <a:p>
            <a:pPr lvl="1"/>
            <a:r>
              <a:rPr lang="en-GB" dirty="0" smtClean="0"/>
              <a:t>Code re-factoring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668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Next time, but hey, our </a:t>
            </a:r>
            <a:r>
              <a:rPr lang="en-GB" dirty="0" err="1" smtClean="0"/>
              <a:t>ViewModels</a:t>
            </a:r>
            <a:r>
              <a:rPr lang="en-GB" dirty="0" smtClean="0"/>
              <a:t> </a:t>
            </a:r>
            <a:r>
              <a:rPr lang="en-GB" smtClean="0"/>
              <a:t>are testable!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88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Model field editable false: Beware!</a:t>
            </a:r>
          </a:p>
          <a:p>
            <a:pPr lvl="1"/>
            <a:r>
              <a:rPr lang="en-GB" dirty="0">
                <a:sym typeface="Wingdings 2" panose="05020102010507070707" pitchFamily="18" charset="2"/>
              </a:rPr>
              <a:t>Required to make grid cell not editable</a:t>
            </a:r>
          </a:p>
          <a:p>
            <a:pPr lvl="1"/>
            <a:r>
              <a:rPr lang="en-GB" dirty="0">
                <a:sym typeface="Wingdings 2" panose="05020102010507070707" pitchFamily="18" charset="2"/>
              </a:rPr>
              <a:t>But then you cannot update field value </a:t>
            </a:r>
            <a:r>
              <a:rPr lang="en-GB" dirty="0" smtClean="0">
                <a:sym typeface="Wingdings 2" panose="05020102010507070707" pitchFamily="18" charset="2"/>
              </a:rPr>
              <a:t>programmatically</a:t>
            </a:r>
          </a:p>
          <a:p>
            <a:r>
              <a:rPr lang="en-GB" dirty="0" smtClean="0">
                <a:sym typeface="Wingdings 2" panose="05020102010507070707" pitchFamily="18" charset="2"/>
              </a:rPr>
              <a:t>Two-way </a:t>
            </a:r>
            <a:r>
              <a:rPr lang="en-GB" smtClean="0">
                <a:sym typeface="Wingdings 2" panose="05020102010507070707" pitchFamily="18" charset="2"/>
              </a:rPr>
              <a:t>navigation properties</a:t>
            </a:r>
          </a:p>
          <a:p>
            <a:pPr lvl="1"/>
            <a:r>
              <a:rPr lang="en-GB" dirty="0" smtClean="0">
                <a:sym typeface="Wingdings 2" panose="05020102010507070707" pitchFamily="18" charset="2"/>
              </a:rPr>
              <a:t>stack overflow due to infinite loop on change notification</a:t>
            </a:r>
            <a:endParaRPr lang="en-GB" dirty="0">
              <a:sym typeface="Wingdings 2" panose="05020102010507070707" pitchFamily="18" charset="2"/>
            </a:endParaRPr>
          </a:p>
          <a:p>
            <a:r>
              <a:rPr lang="en-GB" dirty="0" smtClean="0"/>
              <a:t>Kendo UI assumes </a:t>
            </a:r>
            <a:r>
              <a:rPr lang="en-GB" dirty="0" err="1" smtClean="0"/>
              <a:t>ObservableObject</a:t>
            </a:r>
            <a:r>
              <a:rPr lang="en-GB" dirty="0" smtClean="0"/>
              <a:t> will have only a single parent</a:t>
            </a:r>
            <a:endParaRPr lang="en-GB" dirty="0" smtClean="0">
              <a:solidFill>
                <a:srgbClr val="FF0000"/>
              </a:solidFill>
              <a:sym typeface="Wingdings 2" panose="05020102010507070707" pitchFamily="18" charset="2"/>
            </a:endParaRPr>
          </a:p>
          <a:p>
            <a:pPr lvl="1"/>
            <a:r>
              <a:rPr lang="en-GB" dirty="0" smtClean="0">
                <a:sym typeface="Wingdings 2" panose="05020102010507070707" pitchFamily="18" charset="2"/>
              </a:rPr>
              <a:t>Loads of methods</a:t>
            </a:r>
            <a:r>
              <a:rPr lang="en-GB" dirty="0" smtClean="0"/>
              <a:t> change the parent</a:t>
            </a:r>
          </a:p>
          <a:p>
            <a:pPr lvl="2"/>
            <a:r>
              <a:rPr lang="en-GB" dirty="0" err="1" smtClean="0"/>
              <a:t>ObservableObject</a:t>
            </a:r>
            <a:r>
              <a:rPr lang="en-GB" dirty="0" smtClean="0"/>
              <a:t> set method</a:t>
            </a:r>
          </a:p>
          <a:p>
            <a:pPr lvl="2"/>
            <a:r>
              <a:rPr lang="en-GB" dirty="0" err="1" smtClean="0"/>
              <a:t>Kendo.observable</a:t>
            </a:r>
            <a:endParaRPr lang="en-GB" dirty="0" smtClean="0"/>
          </a:p>
          <a:p>
            <a:pPr lvl="2"/>
            <a:r>
              <a:rPr lang="en-GB" dirty="0" err="1" smtClean="0"/>
              <a:t>DataSource</a:t>
            </a:r>
            <a:r>
              <a:rPr lang="en-GB" dirty="0" smtClean="0"/>
              <a:t> transport read operation</a:t>
            </a:r>
          </a:p>
          <a:p>
            <a:pPr lvl="2"/>
            <a:r>
              <a:rPr lang="en-GB" dirty="0" err="1" smtClean="0"/>
              <a:t>ObservableArray</a:t>
            </a:r>
            <a:r>
              <a:rPr lang="en-GB" dirty="0" smtClean="0"/>
              <a:t> push method</a:t>
            </a:r>
          </a:p>
          <a:p>
            <a:pPr lvl="2"/>
            <a:r>
              <a:rPr lang="en-GB" dirty="0" smtClean="0"/>
              <a:t>……</a:t>
            </a:r>
          </a:p>
          <a:p>
            <a:pPr lvl="1"/>
            <a:r>
              <a:rPr lang="en-GB" dirty="0" smtClean="0"/>
              <a:t>This breaks ‘ancestor relative binding’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3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click handler for grid row command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14562"/>
              </p:ext>
            </p:extLst>
          </p:nvPr>
        </p:nvGraphicFramePr>
        <p:xfrm>
          <a:off x="838200" y="4559121"/>
          <a:ext cx="10515600" cy="204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06446">
                <a:tc>
                  <a:txBody>
                    <a:bodyPr/>
                    <a:lstStyle/>
                    <a:p>
                      <a:r>
                        <a:rPr lang="en-GB" dirty="0" smtClean="0"/>
                        <a:t>Kendo UI uses </a:t>
                      </a:r>
                      <a:r>
                        <a:rPr lang="en-GB" dirty="0" err="1" smtClean="0"/>
                        <a:t>ObservableObject.parent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Ancestor relative binding</a:t>
                      </a:r>
                      <a:r>
                        <a:rPr lang="en-GB" baseline="0" dirty="0" smtClean="0"/>
                        <a:t> would use DOM</a:t>
                      </a:r>
                      <a:endParaRPr lang="en-GB" dirty="0"/>
                    </a:p>
                  </a:txBody>
                  <a:tcPr/>
                </a:tc>
              </a:tr>
              <a:tr h="30644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Assumes </a:t>
                      </a:r>
                      <a:r>
                        <a:rPr lang="en-GB" sz="1400" dirty="0" err="1" smtClean="0"/>
                        <a:t>ObservableObject</a:t>
                      </a:r>
                      <a:r>
                        <a:rPr lang="en-GB" sz="1400" dirty="0" smtClean="0"/>
                        <a:t> will have</a:t>
                      </a:r>
                      <a:r>
                        <a:rPr lang="en-GB" sz="1400" baseline="0" dirty="0" smtClean="0"/>
                        <a:t> only a single parent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 DOM</a:t>
                      </a:r>
                      <a:r>
                        <a:rPr lang="en-GB" sz="1400" baseline="0" dirty="0" smtClean="0"/>
                        <a:t> element will only have a single parent </a:t>
                      </a:r>
                      <a:r>
                        <a:rPr lang="en-GB" sz="1400" b="1" baseline="0" dirty="0" smtClean="0">
                          <a:solidFill>
                            <a:srgbClr val="92D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GB" sz="1400" b="1" dirty="0"/>
                    </a:p>
                  </a:txBody>
                  <a:tcPr/>
                </a:tc>
              </a:tr>
              <a:tr h="113342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                   span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                td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            </a:t>
                      </a:r>
                      <a:r>
                        <a:rPr lang="en-GB" sz="1400" dirty="0" err="1" smtClean="0"/>
                        <a:t>tr</a:t>
                      </a:r>
                      <a:r>
                        <a:rPr lang="en-GB" sz="1400" dirty="0" smtClean="0"/>
                        <a:t> →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err="1" smtClean="0"/>
                        <a:t>salesOrder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        </a:t>
                      </a:r>
                      <a:r>
                        <a:rPr lang="en-GB" sz="1400" dirty="0" err="1" smtClean="0"/>
                        <a:t>salesOrder.parent</a:t>
                      </a:r>
                      <a:r>
                        <a:rPr lang="en-GB" sz="1400" dirty="0" smtClean="0"/>
                        <a:t>() → </a:t>
                      </a:r>
                      <a:r>
                        <a:rPr lang="en-GB" sz="1400" dirty="0" err="1" smtClean="0"/>
                        <a:t>ObservableArray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dirty="0" smtClean="0"/>
                    </a:p>
                    <a:p>
                      <a:r>
                        <a:rPr lang="en-GB" sz="1400" baseline="0" dirty="0" smtClean="0"/>
                        <a:t>    </a:t>
                      </a:r>
                      <a:r>
                        <a:rPr lang="en-GB" sz="1400" baseline="0" dirty="0" err="1" smtClean="0"/>
                        <a:t>ObservableArray.parent</a:t>
                      </a:r>
                      <a:r>
                        <a:rPr lang="en-GB" sz="1400" baseline="0" dirty="0" smtClean="0"/>
                        <a:t>() </a:t>
                      </a:r>
                      <a:r>
                        <a:rPr lang="en-GB" sz="1400" dirty="0" smtClean="0"/>
                        <a:t>→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err="1" smtClean="0"/>
                        <a:t>DataSource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400" baseline="0" dirty="0" err="1" smtClean="0"/>
                        <a:t>DataSource.parent</a:t>
                      </a:r>
                      <a:r>
                        <a:rPr lang="en-GB" sz="1400" baseline="0" dirty="0" smtClean="0"/>
                        <a:t>() </a:t>
                      </a:r>
                      <a:r>
                        <a:rPr lang="en-GB" sz="1400" dirty="0" smtClean="0"/>
                        <a:t>→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err="1" smtClean="0"/>
                        <a:t>ViewModel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>
                          <a:solidFill>
                            <a:srgbClr val="92D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                       span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                    td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                </a:t>
                      </a:r>
                      <a:r>
                        <a:rPr lang="en-GB" sz="1400" dirty="0" err="1" smtClean="0"/>
                        <a:t>tr</a:t>
                      </a:r>
                      <a:r>
                        <a:rPr lang="en-GB" sz="1400" dirty="0" smtClean="0"/>
                        <a:t> →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err="1" smtClean="0"/>
                        <a:t>salesOrder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400" dirty="0" smtClean="0"/>
                        <a:t>            </a:t>
                      </a:r>
                      <a:r>
                        <a:rPr lang="en-GB" sz="1400" dirty="0" err="1" smtClean="0"/>
                        <a:t>tbody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GB" sz="1400" dirty="0" smtClean="0"/>
                    </a:p>
                    <a:p>
                      <a:r>
                        <a:rPr lang="en-GB" sz="1400" baseline="0" dirty="0" smtClean="0"/>
                        <a:t>        table 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</a:p>
                    <a:p>
                      <a:r>
                        <a:rPr lang="en-GB" sz="1400" baseline="0" dirty="0" smtClean="0"/>
                        <a:t>    div </a:t>
                      </a:r>
                      <a:r>
                        <a:rPr lang="en-GB" sz="1400" dirty="0" smtClean="0"/>
                        <a:t>→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err="1" smtClean="0"/>
                        <a:t>ViewModel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>
                          <a:solidFill>
                            <a:srgbClr val="92D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GB" sz="14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52678"/>
              </p:ext>
            </p:extLst>
          </p:nvPr>
        </p:nvGraphicFramePr>
        <p:xfrm>
          <a:off x="838200" y="1492399"/>
          <a:ext cx="10515600" cy="2865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&lt;div</a:t>
                      </a:r>
                      <a:r>
                        <a:rPr lang="en-GB" sz="1400" baseline="0" dirty="0" smtClean="0"/>
                        <a:t> </a:t>
                      </a:r>
                    </a:p>
                    <a:p>
                      <a:r>
                        <a:rPr lang="en-GB" sz="1400" baseline="0" dirty="0" smtClean="0"/>
                        <a:t>    data-role=“grid”</a:t>
                      </a:r>
                    </a:p>
                    <a:p>
                      <a:r>
                        <a:rPr lang="en-GB" sz="1400" baseline="0" dirty="0" smtClean="0"/>
                        <a:t>    data-source=“</a:t>
                      </a:r>
                      <a:r>
                        <a:rPr lang="en-GB" sz="1400" baseline="0" dirty="0" err="1" smtClean="0"/>
                        <a:t>salesOrders</a:t>
                      </a:r>
                      <a:r>
                        <a:rPr lang="en-GB" sz="1400" baseline="0" dirty="0" smtClean="0"/>
                        <a:t>”</a:t>
                      </a:r>
                    </a:p>
                    <a:p>
                      <a:r>
                        <a:rPr lang="en-GB" sz="1400" baseline="0" dirty="0" smtClean="0"/>
                        <a:t>    data-columns=‘[</a:t>
                      </a:r>
                    </a:p>
                    <a:p>
                      <a:r>
                        <a:rPr lang="en-GB" sz="1400" baseline="0" dirty="0" smtClean="0"/>
                        <a:t>        { command: [</a:t>
                      </a:r>
                    </a:p>
                    <a:p>
                      <a:r>
                        <a:rPr lang="en-GB" sz="1400" baseline="0" dirty="0" smtClean="0"/>
                        <a:t>            { </a:t>
                      </a:r>
                    </a:p>
                    <a:p>
                      <a:r>
                        <a:rPr lang="en-GB" sz="1400" baseline="0" dirty="0" smtClean="0"/>
                        <a:t>                name: “</a:t>
                      </a:r>
                      <a:r>
                        <a:rPr lang="en-GB" sz="1400" baseline="0" dirty="0" err="1" smtClean="0"/>
                        <a:t>customEdit</a:t>
                      </a:r>
                      <a:r>
                        <a:rPr lang="en-GB" sz="1400" baseline="0" dirty="0" smtClean="0"/>
                        <a:t>”, </a:t>
                      </a:r>
                    </a:p>
                    <a:p>
                      <a:r>
                        <a:rPr lang="en-GB" sz="1400" baseline="0" dirty="0" smtClean="0"/>
                        <a:t>                text: “Edit”,</a:t>
                      </a:r>
                    </a:p>
                    <a:p>
                      <a:r>
                        <a:rPr lang="en-GB" sz="1400" baseline="0" dirty="0" smtClean="0"/>
                        <a:t>                </a:t>
                      </a:r>
                      <a:r>
                        <a:rPr lang="en-GB" sz="1400" baseline="0" dirty="0" err="1" smtClean="0"/>
                        <a:t>attr</a:t>
                      </a:r>
                      <a:r>
                        <a:rPr lang="en-GB" sz="1400" baseline="0" dirty="0" smtClean="0"/>
                        <a:t>: “data-bind=\”click: </a:t>
                      </a:r>
                      <a:r>
                        <a:rPr lang="en-GB" sz="1400" baseline="0" dirty="0" err="1" smtClean="0"/>
                        <a:t>onEdit</a:t>
                      </a:r>
                      <a:r>
                        <a:rPr lang="en-GB" sz="1400" baseline="0" dirty="0" smtClean="0"/>
                        <a:t>\””</a:t>
                      </a:r>
                    </a:p>
                    <a:p>
                      <a:r>
                        <a:rPr lang="en-GB" sz="1400" baseline="0" dirty="0" smtClean="0"/>
                        <a:t>            }</a:t>
                      </a:r>
                    </a:p>
                    <a:p>
                      <a:r>
                        <a:rPr lang="en-GB" sz="1400" baseline="0" dirty="0" smtClean="0"/>
                        <a:t>        ]}</a:t>
                      </a:r>
                    </a:p>
                    <a:p>
                      <a:r>
                        <a:rPr lang="en-GB" sz="1400" baseline="0" dirty="0" smtClean="0"/>
                        <a:t>    ]’&gt;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&lt;div&gt;</a:t>
                      </a:r>
                    </a:p>
                    <a:p>
                      <a:r>
                        <a:rPr lang="en-GB" sz="1400" dirty="0" smtClean="0"/>
                        <a:t>    &lt;table&gt;</a:t>
                      </a:r>
                    </a:p>
                    <a:p>
                      <a:r>
                        <a:rPr lang="en-GB" sz="1400" dirty="0" smtClean="0"/>
                        <a:t>        &lt;</a:t>
                      </a:r>
                      <a:r>
                        <a:rPr lang="en-GB" sz="1400" dirty="0" err="1" smtClean="0"/>
                        <a:t>tbody</a:t>
                      </a:r>
                      <a:r>
                        <a:rPr lang="en-GB" sz="1400" dirty="0" smtClean="0"/>
                        <a:t>&gt;</a:t>
                      </a:r>
                    </a:p>
                    <a:p>
                      <a:r>
                        <a:rPr lang="en-GB" sz="1400" dirty="0" smtClean="0"/>
                        <a:t>            &lt;</a:t>
                      </a:r>
                      <a:r>
                        <a:rPr lang="en-GB" sz="1400" dirty="0" err="1" smtClean="0"/>
                        <a:t>tr</a:t>
                      </a:r>
                      <a:r>
                        <a:rPr lang="en-GB" sz="1400" dirty="0" smtClean="0"/>
                        <a:t>&gt;</a:t>
                      </a:r>
                    </a:p>
                    <a:p>
                      <a:r>
                        <a:rPr lang="en-GB" sz="1400" dirty="0" smtClean="0"/>
                        <a:t>                &lt;td&gt;</a:t>
                      </a:r>
                    </a:p>
                    <a:p>
                      <a:r>
                        <a:rPr lang="en-GB" sz="1400" dirty="0" smtClean="0"/>
                        <a:t>                    &lt;span data-bind=“click: </a:t>
                      </a:r>
                      <a:r>
                        <a:rPr lang="en-GB" sz="1400" dirty="0" err="1" smtClean="0"/>
                        <a:t>onEdit</a:t>
                      </a:r>
                      <a:r>
                        <a:rPr lang="en-GB" sz="1400" dirty="0" smtClean="0"/>
                        <a:t>”&gt;Edit&lt;/span&gt;</a:t>
                      </a:r>
                    </a:p>
                    <a:p>
                      <a:r>
                        <a:rPr lang="en-GB" sz="1400" dirty="0" smtClean="0"/>
                        <a:t>                &lt;/td&gt;</a:t>
                      </a:r>
                    </a:p>
                    <a:p>
                      <a:r>
                        <a:rPr lang="en-GB" sz="1400" dirty="0" smtClean="0"/>
                        <a:t>            &lt;/</a:t>
                      </a:r>
                      <a:r>
                        <a:rPr lang="en-GB" sz="1400" dirty="0" err="1" smtClean="0"/>
                        <a:t>tr</a:t>
                      </a:r>
                      <a:r>
                        <a:rPr lang="en-GB" sz="1400" dirty="0" smtClean="0"/>
                        <a:t>&gt;</a:t>
                      </a:r>
                    </a:p>
                    <a:p>
                      <a:r>
                        <a:rPr lang="en-GB" sz="1400" dirty="0" smtClean="0"/>
                        <a:t>            ……</a:t>
                      </a:r>
                    </a:p>
                    <a:p>
                      <a:r>
                        <a:rPr lang="en-GB" sz="1400" dirty="0" smtClean="0"/>
                        <a:t>        &lt;/</a:t>
                      </a:r>
                      <a:r>
                        <a:rPr lang="en-GB" sz="1400" dirty="0" err="1" smtClean="0"/>
                        <a:t>tbody</a:t>
                      </a:r>
                      <a:r>
                        <a:rPr lang="en-GB" sz="1400" dirty="0" smtClean="0"/>
                        <a:t>&gt;</a:t>
                      </a:r>
                    </a:p>
                    <a:p>
                      <a:r>
                        <a:rPr lang="en-GB" sz="1400" dirty="0" smtClean="0"/>
                        <a:t>    &lt;/table&gt;</a:t>
                      </a:r>
                    </a:p>
                    <a:p>
                      <a:r>
                        <a:rPr lang="en-GB" sz="1400" dirty="0" smtClean="0"/>
                        <a:t>&lt;/div&gt;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Kendo UI: would you need anything else?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</a:p>
          <a:p>
            <a:r>
              <a:rPr lang="en-GB" dirty="0" err="1" smtClean="0"/>
              <a:t>Datajs</a:t>
            </a:r>
            <a:r>
              <a:rPr lang="en-GB" dirty="0" smtClean="0"/>
              <a:t>: for full OData batch support</a:t>
            </a:r>
          </a:p>
          <a:p>
            <a:r>
              <a:rPr lang="en-GB" dirty="0" err="1"/>
              <a:t>Breezejs</a:t>
            </a:r>
            <a:r>
              <a:rPr lang="en-GB" dirty="0"/>
              <a:t> (by </a:t>
            </a:r>
            <a:r>
              <a:rPr lang="en-GB" dirty="0" err="1"/>
              <a:t>IdeaBlade</a:t>
            </a:r>
            <a:r>
              <a:rPr lang="en-GB" dirty="0"/>
              <a:t>, the makers of </a:t>
            </a:r>
            <a:r>
              <a:rPr lang="en-GB" dirty="0" err="1"/>
              <a:t>DevForce</a:t>
            </a:r>
            <a:r>
              <a:rPr lang="en-GB" dirty="0"/>
              <a:t>)</a:t>
            </a:r>
          </a:p>
          <a:p>
            <a:r>
              <a:rPr lang="en-GB" dirty="0" err="1"/>
              <a:t>Jaydata</a:t>
            </a:r>
            <a:endParaRPr lang="en-GB" dirty="0"/>
          </a:p>
          <a:p>
            <a:r>
              <a:rPr lang="en-GB" dirty="0" err="1"/>
              <a:t>Durandal</a:t>
            </a:r>
            <a:r>
              <a:rPr lang="en-GB" dirty="0"/>
              <a:t> (by the makers of </a:t>
            </a:r>
            <a:r>
              <a:rPr lang="en-GB" dirty="0" err="1"/>
              <a:t>Caliburn</a:t>
            </a:r>
            <a:r>
              <a:rPr lang="en-GB" dirty="0"/>
              <a:t> Micro)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764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Kendo UI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http://www.kendoui.com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http://demos.kendoui.com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://docs.kendoui.com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>
                <a:hlinkClick r:id="rId5"/>
              </a:rPr>
              <a:t>http://labs.kendoui.com</a:t>
            </a:r>
            <a:r>
              <a:rPr lang="en-GB" dirty="0" smtClean="0">
                <a:hlinkClick r:id="rId5"/>
              </a:rPr>
              <a:t>/</a:t>
            </a:r>
            <a:endParaRPr lang="en-GB" dirty="0"/>
          </a:p>
          <a:p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kendo.uservoice.com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Premium </a:t>
            </a:r>
            <a:r>
              <a:rPr lang="en-GB" dirty="0"/>
              <a:t>forums </a:t>
            </a:r>
            <a:r>
              <a:rPr lang="en-GB" dirty="0">
                <a:hlinkClick r:id="rId7"/>
              </a:rPr>
              <a:t>http://</a:t>
            </a:r>
            <a:r>
              <a:rPr lang="en-GB" dirty="0" smtClean="0">
                <a:hlinkClick r:id="rId7"/>
              </a:rPr>
              <a:t>www.kendoui.com/forums.aspx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StackOverflow</a:t>
            </a:r>
            <a:r>
              <a:rPr lang="en-GB" dirty="0" smtClean="0"/>
              <a:t> forums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080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remcoblok@hotmail.com</a:t>
            </a:r>
            <a:r>
              <a:rPr lang="en-GB" dirty="0"/>
              <a:t> </a:t>
            </a:r>
          </a:p>
          <a:p>
            <a:r>
              <a:rPr lang="en-GB" dirty="0"/>
              <a:t>Twitter: @</a:t>
            </a:r>
            <a:r>
              <a:rPr lang="en-GB" dirty="0" err="1"/>
              <a:t>RemcoBlokUK</a:t>
            </a:r>
            <a:endParaRPr lang="en-GB" dirty="0"/>
          </a:p>
          <a:p>
            <a:r>
              <a:rPr lang="en-GB" dirty="0">
                <a:hlinkClick r:id="rId3" tooltip="View public profile"/>
              </a:rPr>
              <a:t>uk.linkedin.com/in/</a:t>
            </a:r>
            <a:r>
              <a:rPr lang="en-GB" dirty="0" err="1">
                <a:hlinkClick r:id="rId3" tooltip="View public profile"/>
              </a:rPr>
              <a:t>remcoblok</a:t>
            </a:r>
            <a:r>
              <a:rPr lang="en-GB" dirty="0">
                <a:hlinkClick r:id="rId3" tooltip="View public profile"/>
              </a:rPr>
              <a:t>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71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is syntactic sugar for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superset of </a:t>
            </a:r>
            <a:r>
              <a:rPr lang="en-GB" dirty="0" err="1" smtClean="0"/>
              <a:t>Ecmascript</a:t>
            </a:r>
            <a:r>
              <a:rPr lang="en-GB" dirty="0" smtClean="0"/>
              <a:t> 5 (ES5) syntax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is </a:t>
            </a:r>
            <a:r>
              <a:rPr lang="en-GB" dirty="0" err="1" smtClean="0"/>
              <a:t>TypeScript</a:t>
            </a:r>
            <a:endParaRPr lang="en-GB" dirty="0" smtClean="0"/>
          </a:p>
          <a:p>
            <a:r>
              <a:rPr lang="en-GB" dirty="0" err="1" smtClean="0"/>
              <a:t>TypeScript</a:t>
            </a:r>
            <a:r>
              <a:rPr lang="en-GB" dirty="0" smtClean="0"/>
              <a:t> compiles to JavaScript</a:t>
            </a:r>
          </a:p>
          <a:p>
            <a:r>
              <a:rPr lang="en-GB" dirty="0" smtClean="0"/>
              <a:t>Source maps to enable source-level debugging (IE only)</a:t>
            </a:r>
          </a:p>
          <a:p>
            <a:r>
              <a:rPr lang="en-GB" dirty="0" smtClean="0"/>
              <a:t>Closely aligned with current ES6 proposal</a:t>
            </a:r>
          </a:p>
          <a:p>
            <a:pPr lvl="1"/>
            <a:r>
              <a:rPr lang="en-GB" dirty="0" smtClean="0"/>
              <a:t>Classes (inheritance, more readable and interoperable)</a:t>
            </a:r>
          </a:p>
          <a:p>
            <a:pPr lvl="1"/>
            <a:r>
              <a:rPr lang="en-GB" dirty="0" smtClean="0"/>
              <a:t>Modules (organise into components avoiding naming conflicts, static and dynamic loading)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6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Optional type 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Integrated directly into language</a:t>
            </a:r>
          </a:p>
          <a:p>
            <a:r>
              <a:rPr lang="en-GB" dirty="0" smtClean="0"/>
              <a:t>Express limits on capabilities of JavaScript objects and tools to enforce those limits</a:t>
            </a:r>
          </a:p>
          <a:p>
            <a:r>
              <a:rPr lang="en-GB" dirty="0" smtClean="0"/>
              <a:t>Type inference</a:t>
            </a:r>
          </a:p>
          <a:p>
            <a:r>
              <a:rPr lang="en-GB" dirty="0" err="1" smtClean="0"/>
              <a:t>Intellisense</a:t>
            </a:r>
            <a:endParaRPr lang="en-GB" dirty="0" smtClean="0"/>
          </a:p>
          <a:p>
            <a:r>
              <a:rPr lang="en-GB" dirty="0" smtClean="0"/>
              <a:t>In JavaScript output all type annotations have been erased.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23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Visual Studio 2012 </a:t>
            </a:r>
            <a:r>
              <a:rPr lang="en-GB" dirty="0" smtClean="0"/>
              <a:t>plugin</a:t>
            </a:r>
          </a:p>
          <a:p>
            <a:pPr lvl="1"/>
            <a:r>
              <a:rPr lang="en-GB" dirty="0">
                <a:hlinkClick r:id="rId2"/>
              </a:rPr>
              <a:t>http://www.typescriptlang.org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http://typescript.codeplex.com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Web Essentials 2012 Visual Studio 2012 extension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0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Essentials 2012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87" y="1901031"/>
            <a:ext cx="7210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Ambient declarations</a:t>
            </a:r>
          </a:p>
          <a:p>
            <a:r>
              <a:rPr lang="en-GB" dirty="0" smtClean="0"/>
              <a:t>Function types</a:t>
            </a:r>
          </a:p>
          <a:p>
            <a:pPr lvl="1"/>
            <a:r>
              <a:rPr lang="en-GB" dirty="0" smtClean="0"/>
              <a:t>Closures: functions that capture information from the lexical scope surrounding the function’s definition</a:t>
            </a:r>
          </a:p>
          <a:p>
            <a:pPr lvl="2"/>
            <a:r>
              <a:rPr lang="en-GB" dirty="0" smtClean="0"/>
              <a:t>Encapsulation</a:t>
            </a:r>
          </a:p>
          <a:p>
            <a:pPr lvl="1"/>
            <a:r>
              <a:rPr lang="en-GB" dirty="0" smtClean="0"/>
              <a:t>Express signature</a:t>
            </a:r>
          </a:p>
          <a:p>
            <a:pPr lvl="2"/>
            <a:r>
              <a:rPr lang="en-GB" dirty="0" smtClean="0"/>
              <a:t>Optional parameters</a:t>
            </a:r>
          </a:p>
          <a:p>
            <a:pPr lvl="2"/>
            <a:r>
              <a:rPr lang="en-GB" dirty="0" smtClean="0"/>
              <a:t>Default parameter values</a:t>
            </a:r>
          </a:p>
          <a:p>
            <a:r>
              <a:rPr lang="en-GB" dirty="0" smtClean="0"/>
              <a:t>Object types</a:t>
            </a:r>
          </a:p>
          <a:p>
            <a:pPr lvl="1"/>
            <a:r>
              <a:rPr lang="en-GB" dirty="0" smtClean="0"/>
              <a:t>Interfaces</a:t>
            </a:r>
          </a:p>
          <a:p>
            <a:pPr lvl="2"/>
            <a:r>
              <a:rPr lang="en-GB" dirty="0" smtClean="0"/>
              <a:t>Optional members</a:t>
            </a:r>
          </a:p>
          <a:p>
            <a:pPr lvl="1"/>
            <a:r>
              <a:rPr lang="en-GB" dirty="0" smtClean="0"/>
              <a:t>() =&gt; string same type as (): string</a:t>
            </a:r>
          </a:p>
          <a:p>
            <a:pPr lvl="1"/>
            <a:r>
              <a:rPr lang="en-GB" dirty="0" smtClean="0"/>
              <a:t>Overloading of function signatures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2371</Words>
  <Application>Microsoft Office PowerPoint</Application>
  <PresentationFormat>Widescreen</PresentationFormat>
  <Paragraphs>526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 2</vt:lpstr>
      <vt:lpstr>Office Theme</vt:lpstr>
      <vt:lpstr>Kendo UI</vt:lpstr>
      <vt:lpstr>HTML5 applications with Kendo UI and TypeScript</vt:lpstr>
      <vt:lpstr>Agenda</vt:lpstr>
      <vt:lpstr>TypeScript</vt:lpstr>
      <vt:lpstr>TypeScript is syntactic sugar for JavaScript</vt:lpstr>
      <vt:lpstr>Optional type annotations</vt:lpstr>
      <vt:lpstr>Getting started</vt:lpstr>
      <vt:lpstr>Web Essentials 2012</vt:lpstr>
      <vt:lpstr>PowerPoint Presentation</vt:lpstr>
      <vt:lpstr>PowerPoint Presentation</vt:lpstr>
      <vt:lpstr>PowerPoint Presentation</vt:lpstr>
      <vt:lpstr>PowerPoint Presentation</vt:lpstr>
      <vt:lpstr>Modules</vt:lpstr>
      <vt:lpstr>TypeScript Definitions</vt:lpstr>
      <vt:lpstr>TypeScript roadmap</vt:lpstr>
      <vt:lpstr>Thoughts on TypeScript</vt:lpstr>
      <vt:lpstr>Promises</vt:lpstr>
      <vt:lpstr>Deferred</vt:lpstr>
      <vt:lpstr>What is the point of promises</vt:lpstr>
      <vt:lpstr>Async/Await</vt:lpstr>
      <vt:lpstr>OData</vt:lpstr>
      <vt:lpstr>Kendo UI Products</vt:lpstr>
      <vt:lpstr>Kendo UI TypeScript definitions</vt:lpstr>
      <vt:lpstr>Kendo UI widgets http://demos.kendoui.com/ </vt:lpstr>
      <vt:lpstr>MVVM</vt:lpstr>
      <vt:lpstr>Declarative initialization</vt:lpstr>
      <vt:lpstr>Data binding</vt:lpstr>
      <vt:lpstr>MVVM</vt:lpstr>
      <vt:lpstr>ObservableObject</vt:lpstr>
      <vt:lpstr>ObservableObject set method</vt:lpstr>
      <vt:lpstr>ObservableObject get method</vt:lpstr>
      <vt:lpstr>Kendo UI vs Knockout</vt:lpstr>
      <vt:lpstr>Model</vt:lpstr>
      <vt:lpstr>DataSource</vt:lpstr>
      <vt:lpstr>OData in Kendo UI</vt:lpstr>
      <vt:lpstr>Templates</vt:lpstr>
      <vt:lpstr>Templates</vt:lpstr>
      <vt:lpstr>Validation</vt:lpstr>
      <vt:lpstr>Single Page Applications</vt:lpstr>
      <vt:lpstr>Unit Testing</vt:lpstr>
      <vt:lpstr>Gotchas</vt:lpstr>
      <vt:lpstr>Find click handler for grid row command</vt:lpstr>
      <vt:lpstr>Kendo UI: would you need anything else?</vt:lpstr>
      <vt:lpstr>Kendo UI Resources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applications withKendo UI and TypeScript</dc:title>
  <dc:creator>Remco Blok</dc:creator>
  <cp:lastModifiedBy>Remco Blok</cp:lastModifiedBy>
  <cp:revision>239</cp:revision>
  <cp:lastPrinted>2013-05-23T16:12:45Z</cp:lastPrinted>
  <dcterms:created xsi:type="dcterms:W3CDTF">2013-04-29T12:14:11Z</dcterms:created>
  <dcterms:modified xsi:type="dcterms:W3CDTF">2013-05-23T16:19:59Z</dcterms:modified>
</cp:coreProperties>
</file>