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74" r:id="rId5"/>
    <p:sldId id="276" r:id="rId6"/>
    <p:sldId id="278" r:id="rId7"/>
    <p:sldId id="281" r:id="rId8"/>
    <p:sldId id="282" r:id="rId9"/>
    <p:sldId id="280" r:id="rId10"/>
    <p:sldId id="288" r:id="rId11"/>
    <p:sldId id="289" r:id="rId12"/>
    <p:sldId id="291" r:id="rId13"/>
    <p:sldId id="292" r:id="rId14"/>
    <p:sldId id="290" r:id="rId15"/>
    <p:sldId id="293" r:id="rId16"/>
    <p:sldId id="294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9" r:id="rId30"/>
    <p:sldId id="285" r:id="rId31"/>
    <p:sldId id="286" r:id="rId32"/>
    <p:sldId id="287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 varScale="1">
        <p:scale>
          <a:sx n="69" d="100"/>
          <a:sy n="69" d="100"/>
        </p:scale>
        <p:origin x="7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s\AppData\Local\Microsoft\Windows\Temporary%20Internet%20Files\Content.Outlook\P75118CR\GMReviewBillS(August%202010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Won's%20docs\IIS\Win8\Features%20Specs\Multi-core\EEC-No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Configuration </a:t>
            </a:r>
            <a:r>
              <a:rPr lang="en-US" dirty="0"/>
              <a:t>Change </a:t>
            </a:r>
            <a:r>
              <a:rPr lang="en-US" dirty="0" smtClean="0"/>
              <a:t>Delay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'Config scalability'!$C$5</c:f>
              <c:strCache>
                <c:ptCount val="1"/>
                <c:pt idx="0">
                  <c:v>WS08 R2</c:v>
                </c:pt>
              </c:strCache>
            </c:strRef>
          </c:tx>
          <c:marker>
            <c:symbol val="none"/>
          </c:marker>
          <c:cat>
            <c:strRef>
              <c:f>'Config scalability'!$B$6:$B$7</c:f>
              <c:strCache>
                <c:ptCount val="2"/>
                <c:pt idx="0">
                  <c:v>500 Change propagation (s)</c:v>
                </c:pt>
                <c:pt idx="1">
                  <c:v>1000 Change propagation (s)</c:v>
                </c:pt>
              </c:strCache>
            </c:strRef>
          </c:cat>
          <c:val>
            <c:numRef>
              <c:f>'Config scalability'!$C$6:$C$7</c:f>
              <c:numCache>
                <c:formatCode>General</c:formatCode>
                <c:ptCount val="2"/>
                <c:pt idx="0">
                  <c:v>346</c:v>
                </c:pt>
                <c:pt idx="1">
                  <c:v>4007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'Config scalability'!$D$5</c:f>
              <c:strCache>
                <c:ptCount val="1"/>
                <c:pt idx="0">
                  <c:v>Win8 M1</c:v>
                </c:pt>
              </c:strCache>
            </c:strRef>
          </c:tx>
          <c:spPr>
            <a:ln>
              <a:solidFill>
                <a:srgbClr val="EF4423"/>
              </a:solidFill>
            </a:ln>
          </c:spPr>
          <c:marker>
            <c:symbol val="none"/>
          </c:marker>
          <c:cat>
            <c:strRef>
              <c:f>'Config scalability'!$B$6:$B$7</c:f>
              <c:strCache>
                <c:ptCount val="2"/>
                <c:pt idx="0">
                  <c:v>500 Change propagation (s)</c:v>
                </c:pt>
                <c:pt idx="1">
                  <c:v>1000 Change propagation (s)</c:v>
                </c:pt>
              </c:strCache>
            </c:strRef>
          </c:cat>
          <c:val>
            <c:numRef>
              <c:f>'Config scalability'!$D$6:$D$7</c:f>
              <c:numCache>
                <c:formatCode>General</c:formatCode>
                <c:ptCount val="2"/>
                <c:pt idx="0">
                  <c:v>5</c:v>
                </c:pt>
                <c:pt idx="1">
                  <c:v>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5493680"/>
        <c:axId val="155661840"/>
      </c:lineChart>
      <c:catAx>
        <c:axId val="18454936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55661840"/>
        <c:crosses val="autoZero"/>
        <c:auto val="1"/>
        <c:lblAlgn val="ctr"/>
        <c:lblOffset val="100"/>
        <c:noMultiLvlLbl val="0"/>
      </c:catAx>
      <c:valAx>
        <c:axId val="1556618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4549368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</a:t>
            </a:r>
            <a:r>
              <a:rPr lang="en-US" baseline="0" dirty="0" smtClean="0"/>
              <a:t>aseline </a:t>
            </a:r>
            <a:r>
              <a:rPr lang="en-US" baseline="0" dirty="0"/>
              <a:t>(requests/sec)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'options - req'!$B$1</c:f>
              <c:strCache>
                <c:ptCount val="1"/>
                <c:pt idx="0">
                  <c:v>Baseline Requests/sec</c:v>
                </c:pt>
              </c:strCache>
            </c:strRef>
          </c:tx>
          <c:spPr>
            <a:ln>
              <a:solidFill>
                <a:srgbClr val="FF3C00"/>
              </a:solidFill>
            </a:ln>
          </c:spPr>
          <c:marker>
            <c:symbol val="none"/>
          </c:marker>
          <c:cat>
            <c:numRef>
              <c:f>'options - req'!$A$2:$A$6</c:f>
              <c:numCache>
                <c:formatCode>General</c:formatCode>
                <c:ptCount val="5"/>
                <c:pt idx="0">
                  <c:v>32</c:v>
                </c:pt>
                <c:pt idx="1">
                  <c:v>40</c:v>
                </c:pt>
                <c:pt idx="2">
                  <c:v>48</c:v>
                </c:pt>
                <c:pt idx="3">
                  <c:v>56</c:v>
                </c:pt>
                <c:pt idx="4">
                  <c:v>64</c:v>
                </c:pt>
              </c:numCache>
            </c:numRef>
          </c:cat>
          <c:val>
            <c:numRef>
              <c:f>'options - req'!$B$2:$B$6</c:f>
              <c:numCache>
                <c:formatCode>0</c:formatCode>
                <c:ptCount val="5"/>
                <c:pt idx="0">
                  <c:v>185658.42</c:v>
                </c:pt>
                <c:pt idx="1">
                  <c:v>194622.05</c:v>
                </c:pt>
                <c:pt idx="2">
                  <c:v>149309.13</c:v>
                </c:pt>
                <c:pt idx="3">
                  <c:v>145598</c:v>
                </c:pt>
                <c:pt idx="4">
                  <c:v>147882.14000000001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669456"/>
        <c:axId val="155665648"/>
      </c:lineChart>
      <c:catAx>
        <c:axId val="15566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5665648"/>
        <c:crosses val="autoZero"/>
        <c:auto val="1"/>
        <c:lblAlgn val="ctr"/>
        <c:lblOffset val="100"/>
        <c:noMultiLvlLbl val="0"/>
      </c:catAx>
      <c:valAx>
        <c:axId val="155665648"/>
        <c:scaling>
          <c:orientation val="minMax"/>
          <c:max val="40000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Requests/sec</a:t>
                </a: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crossAx val="15566945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8720-8038-4490-A8EB-BCC2B126073C}" type="datetimeFigureOut">
              <a:rPr lang="en-GB" smtClean="0"/>
              <a:t>01/10/2012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0B051-098A-4F67-85F6-F6F28B78D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Taken from //BUILD</a:t>
            </a:r>
            <a:r>
              <a:rPr lang="en-GB" baseline="0" dirty="0" smtClean="0"/>
              <a:t> Session – IIS Sand-boxing and Scalability for Hosting on Modern Hardware - http://channel9.msdn.com/events/BUILD/BUILD2011/SAC-819T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B051-098A-4F67-85F6-F6F28B78DD9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8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Taken from //BUILD Session – IIS Sand-boxing and Scalability for Hosting on Modern Hardware - http://channel9.msdn.com/events/BUILD/BUILD2011/SAC-819T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B051-098A-4F67-85F6-F6F28B78DD9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922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 commodity server in 2014:</a:t>
            </a:r>
          </a:p>
          <a:p>
            <a:r>
              <a:rPr lang="en-GB" dirty="0" smtClean="0"/>
              <a:t>16 to 64 logical cores.</a:t>
            </a:r>
          </a:p>
          <a:p>
            <a:r>
              <a:rPr lang="en-GB" dirty="0" smtClean="0"/>
              <a:t>NUMA architecture.</a:t>
            </a:r>
          </a:p>
          <a:p>
            <a:r>
              <a:rPr lang="en-GB" dirty="0" smtClean="0"/>
              <a:t>64GB RAM.</a:t>
            </a:r>
          </a:p>
          <a:p>
            <a:r>
              <a:rPr lang="en-GB" dirty="0" smtClean="0"/>
              <a:t>40Gbit NIC.</a:t>
            </a:r>
          </a:p>
          <a:p>
            <a:r>
              <a:rPr lang="en-GB" dirty="0" smtClean="0"/>
              <a:t>$300-$1500 w/o OS.</a:t>
            </a:r>
          </a:p>
          <a:p>
            <a:r>
              <a:rPr lang="en-GB" dirty="0" smtClean="0"/>
              <a:t>High end server:</a:t>
            </a:r>
          </a:p>
          <a:p>
            <a:r>
              <a:rPr lang="en-GB" dirty="0" smtClean="0"/>
              <a:t>256 or 512 logical cores.</a:t>
            </a:r>
          </a:p>
          <a:p>
            <a:r>
              <a:rPr lang="en-GB" dirty="0" smtClean="0"/>
              <a:t>Graph taken from //BUILD Session – IIS Sand-boxing and Scalability for Hosting on Modern Hardware - http://channel9.msdn.com/events/BUILD/BUILD2011/SAC-819T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B051-098A-4F67-85F6-F6F28B78DD9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CF17-A7CB-4099-B103-150C2D70C8FC}" type="datetime1">
              <a:rPr lang="en-GB" smtClean="0"/>
              <a:t>01/10/2012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E51-328C-442A-99B6-376F1F6778ED}" type="datetime1">
              <a:rPr lang="en-GB" smtClean="0"/>
              <a:t>01/10/2012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096F-4B7C-4F53-8DCF-D77B4A268CCA}" type="datetime1">
              <a:rPr lang="en-GB" smtClean="0"/>
              <a:t>01/10/2012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E074-B307-418B-9DD5-BD8AA5E5938F}" type="datetime1">
              <a:rPr lang="en-GB" smtClean="0"/>
              <a:t>01/10/2012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8C3B-FA78-48B2-891D-0B74650E81CF}" type="datetime1">
              <a:rPr lang="en-GB" smtClean="0"/>
              <a:t>01/10/2012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688-36FB-4892-BEDE-40AE50C0DC34}" type="datetime1">
              <a:rPr lang="en-GB" smtClean="0"/>
              <a:t>01/10/2012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FD3B-725E-408E-B485-8CDE966C4C7F}" type="datetime1">
              <a:rPr lang="en-GB" smtClean="0"/>
              <a:t>01/10/2012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90C0-281E-40D4-8383-FE1062454E7B}" type="datetime1">
              <a:rPr lang="en-GB" smtClean="0"/>
              <a:t>01/10/2012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16A1-A03D-478F-9355-74A14D115163}" type="datetime1">
              <a:rPr lang="en-GB" smtClean="0"/>
              <a:t>01/10/2012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94FE-0414-4994-9428-DFCF2B160921}" type="datetime1">
              <a:rPr lang="en-GB" smtClean="0"/>
              <a:t>01/10/2012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9266-E1DA-4E8B-9189-C383A3047EEF}" type="datetime1">
              <a:rPr lang="en-GB" smtClean="0"/>
              <a:t>01/10/2012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3E92923-761C-403C-91B5-13EE90E13C0E}" type="datetime1">
              <a:rPr lang="en-GB" smtClean="0"/>
              <a:t>01/10/2012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http://www.andrewwestgarth.co.uk/blog    @</a:t>
            </a:r>
            <a:r>
              <a:rPr lang="en-GB" dirty="0" err="1" smtClean="0"/>
              <a:t>apwestgarth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3FABE5E-8342-461E-A62B-791B97DB72FA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westgarth.co.uk/blog" TargetMode="External"/><Relationship Id="rId7" Type="http://schemas.openxmlformats.org/officeDocument/2006/relationships/image" Target="../media/image6.gif"/><Relationship Id="rId2" Type="http://schemas.openxmlformats.org/officeDocument/2006/relationships/hyperlink" Target="mailto:mail@hawaythelads.co.u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IISAppInit" TargetMode="External"/><Relationship Id="rId2" Type="http://schemas.openxmlformats.org/officeDocument/2006/relationships/hyperlink" Target="http://bit.ly/LearnIIS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://bit.ly/IISDynIPRes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IIS 8 – Platform for the Future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Andrew </a:t>
            </a:r>
            <a:r>
              <a:rPr lang="en-GB" dirty="0" err="1" smtClean="0"/>
              <a:t>Westgarth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2656"/>
            <a:ext cx="4181471" cy="2453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077072"/>
            <a:ext cx="3771900" cy="2952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9" y="5085184"/>
            <a:ext cx="2952328" cy="1194053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2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Administrators often need to perform initialization tasks</a:t>
            </a:r>
          </a:p>
          <a:p>
            <a:pPr lvl="1"/>
            <a:r>
              <a:rPr lang="en-GB" dirty="0" smtClean="0"/>
              <a:t>Warm up tasks</a:t>
            </a:r>
          </a:p>
          <a:p>
            <a:pPr lvl="1"/>
            <a:r>
              <a:rPr lang="en-GB" dirty="0" smtClean="0"/>
              <a:t>Prime in-memory caches</a:t>
            </a:r>
          </a:p>
          <a:p>
            <a:pPr lvl="1"/>
            <a:r>
              <a:rPr lang="en-GB" dirty="0" smtClean="0"/>
              <a:t>Generate content</a:t>
            </a:r>
          </a:p>
          <a:p>
            <a:r>
              <a:rPr lang="en-GB" dirty="0" smtClean="0"/>
              <a:t>First response impacts User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Application Initialization -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4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Initialization - 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675467"/>
            <a:ext cx="8568951" cy="3450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sectionSchema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system.webServer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applicationInitialization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attribute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remapManagedRequestsTo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“ 	</a:t>
            </a:r>
            <a:r>
              <a:rPr lang="en-GB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defaultValue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attribute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skipManagedModules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defaultValue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attribute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doAppInitAfterRestart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defaultValue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collection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addElement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clearElement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clear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GB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removeElement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remove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mergeElement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attribute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initializationPage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GB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required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isUniqueKey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&lt;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attribute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hostName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defaultValue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&lt;/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collection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sectionSchema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Initialization Schema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http://www.andrewwestgarth.co.uk/blog @apwestgarth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SERVER VARIABLES</a:t>
            </a:r>
          </a:p>
          <a:p>
            <a:pPr lvl="1"/>
            <a:r>
              <a:rPr lang="en-GB" dirty="0" smtClean="0"/>
              <a:t>APP_WARMING_UP</a:t>
            </a:r>
          </a:p>
          <a:p>
            <a:pPr lvl="1"/>
            <a:r>
              <a:rPr lang="en-GB" dirty="0" smtClean="0"/>
              <a:t>SKIP_MANAGED_MODULES</a:t>
            </a:r>
          </a:p>
          <a:p>
            <a:pPr lvl="1"/>
            <a:r>
              <a:rPr lang="en-GB" i="1" dirty="0" smtClean="0"/>
              <a:t>WARMUP_REQUEST</a:t>
            </a:r>
          </a:p>
          <a:p>
            <a:pPr lvl="1"/>
            <a:r>
              <a:rPr lang="en-GB" i="1" dirty="0" smtClean="0"/>
              <a:t>PRELOAD_REQUEST</a:t>
            </a:r>
          </a:p>
          <a:p>
            <a:r>
              <a:rPr lang="en-GB" dirty="0" smtClean="0"/>
              <a:t>User Agent Strings</a:t>
            </a:r>
          </a:p>
          <a:p>
            <a:pPr lvl="1"/>
            <a:r>
              <a:rPr lang="en-GB" dirty="0" smtClean="0"/>
              <a:t>IIS Application Initialization Preload</a:t>
            </a:r>
          </a:p>
          <a:p>
            <a:pPr lvl="1"/>
            <a:r>
              <a:rPr lang="en-GB" dirty="0" smtClean="0"/>
              <a:t>IIS Application Initialization </a:t>
            </a:r>
            <a:r>
              <a:rPr lang="en-GB" dirty="0" err="1" smtClean="0"/>
              <a:t>Warmup</a:t>
            </a:r>
            <a:endParaRPr lang="en-GB" dirty="0" smtClean="0"/>
          </a:p>
          <a:p>
            <a:endParaRPr lang="en-GB" dirty="0" smtClean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Initialization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http://www.andrewwestgarth.co.uk/blog @apwestgarth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Module which enables Administrators</a:t>
            </a:r>
            <a:r>
              <a:rPr lang="en-GB" dirty="0"/>
              <a:t> </a:t>
            </a:r>
            <a:r>
              <a:rPr lang="en-GB" dirty="0" smtClean="0"/>
              <a:t>to</a:t>
            </a:r>
          </a:p>
          <a:p>
            <a:pPr lvl="1"/>
            <a:r>
              <a:rPr lang="en-GB" dirty="0" smtClean="0"/>
              <a:t>Pro-Actively perform initialization tasks for one or more applications</a:t>
            </a:r>
          </a:p>
          <a:p>
            <a:pPr lvl="1"/>
            <a:r>
              <a:rPr lang="en-GB" dirty="0" smtClean="0"/>
              <a:t>Can configure IIS to return a splash page as a place holder until an application has initialized</a:t>
            </a:r>
            <a:endParaRPr lang="en-GB" dirty="0"/>
          </a:p>
          <a:p>
            <a:r>
              <a:rPr lang="en-GB" dirty="0" smtClean="0"/>
              <a:t>Integrates with URL Rewrite module to support more complex handling of placeholder content.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Initialization -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4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an application to be initialized when the IIS Worker Process Starts</a:t>
            </a:r>
          </a:p>
          <a:p>
            <a:pPr lvl="1"/>
            <a:r>
              <a:rPr lang="en-GB" dirty="0" smtClean="0"/>
              <a:t>Decide which applications should be preloaded</a:t>
            </a:r>
          </a:p>
          <a:p>
            <a:pPr lvl="1"/>
            <a:r>
              <a:rPr lang="en-GB" dirty="0" smtClean="0"/>
              <a:t>New process and recycled process behave differently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Preload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http://www.andrewwestgarth.co.uk/blog @apwestgarth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new has been available in IIS 7.5 for a while</a:t>
            </a:r>
          </a:p>
          <a:p>
            <a:r>
              <a:rPr lang="en-GB" dirty="0" smtClean="0"/>
              <a:t>Setting on Application Pool</a:t>
            </a:r>
          </a:p>
          <a:p>
            <a:r>
              <a:rPr lang="en-GB" dirty="0" smtClean="0"/>
              <a:t>More beneficial along with Application Initialization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Pool Start Mode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http://www.andrewwestgarth.co.uk/blog @apwestgarth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Managing IP Restrictions is currently a high maintenance, laborious task</a:t>
            </a:r>
          </a:p>
          <a:p>
            <a:r>
              <a:rPr lang="en-GB" dirty="0" smtClean="0"/>
              <a:t>HTTP Clients would receive HTTP Error – 403.6 Forbidden</a:t>
            </a:r>
          </a:p>
          <a:p>
            <a:r>
              <a:rPr lang="en-GB" dirty="0" smtClean="0"/>
              <a:t>Maintain list of individual addresses</a:t>
            </a:r>
          </a:p>
          <a:p>
            <a:r>
              <a:rPr lang="en-GB" dirty="0" smtClean="0"/>
              <a:t>Log file analysis can be time consuming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IP Restrictions -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7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IP Restrictions - 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5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Dynamic IP Address Filtering</a:t>
            </a:r>
          </a:p>
          <a:p>
            <a:r>
              <a:rPr lang="en-GB" dirty="0" smtClean="0"/>
              <a:t>Allows Admins to specify the blocking behaviour</a:t>
            </a:r>
          </a:p>
          <a:p>
            <a:pPr lvl="1"/>
            <a:r>
              <a:rPr lang="en-GB" dirty="0" smtClean="0"/>
              <a:t>Abort requests instead of returning error codes</a:t>
            </a:r>
          </a:p>
          <a:p>
            <a:r>
              <a:rPr lang="en-GB" dirty="0" smtClean="0"/>
              <a:t>Includes Proxy Mode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IP Restrictions -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6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IIS State of the Union</a:t>
            </a:r>
          </a:p>
          <a:p>
            <a:r>
              <a:rPr lang="en-GB" dirty="0" err="1" smtClean="0"/>
              <a:t>ASP.Net</a:t>
            </a:r>
            <a:r>
              <a:rPr lang="en-GB" dirty="0" smtClean="0"/>
              <a:t> Configuration Management</a:t>
            </a:r>
          </a:p>
          <a:p>
            <a:r>
              <a:rPr lang="en-GB" dirty="0"/>
              <a:t>Application Initialization</a:t>
            </a:r>
          </a:p>
          <a:p>
            <a:r>
              <a:rPr lang="en-GB" dirty="0" smtClean="0"/>
              <a:t>Dynamic IP Restrictions</a:t>
            </a:r>
          </a:p>
          <a:p>
            <a:r>
              <a:rPr lang="en-GB" dirty="0" smtClean="0"/>
              <a:t>FTP Logon Attempt Restrictions</a:t>
            </a:r>
          </a:p>
          <a:p>
            <a:r>
              <a:rPr lang="en-GB" dirty="0" smtClean="0"/>
              <a:t>Sand-boxing Sites and Applications</a:t>
            </a:r>
          </a:p>
          <a:p>
            <a:r>
              <a:rPr lang="en-GB" dirty="0" smtClean="0"/>
              <a:t>SSL Scalability</a:t>
            </a:r>
          </a:p>
          <a:p>
            <a:r>
              <a:rPr lang="en-GB" dirty="0" smtClean="0"/>
              <a:t>Multi-core Scaling on NUMA Hardware</a:t>
            </a:r>
          </a:p>
          <a:p>
            <a:r>
              <a:rPr lang="en-GB" dirty="0" smtClean="0"/>
              <a:t>Web Sockets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Possible Vulnerability</a:t>
            </a:r>
          </a:p>
          <a:p>
            <a:pPr lvl="1"/>
            <a:r>
              <a:rPr lang="en-GB" dirty="0" smtClean="0"/>
              <a:t>Brute Force Password Attack</a:t>
            </a:r>
          </a:p>
          <a:p>
            <a:pPr lvl="1"/>
            <a:r>
              <a:rPr lang="en-GB" dirty="0" smtClean="0"/>
              <a:t>Physical accounts used are primarily Windows Accounts</a:t>
            </a:r>
          </a:p>
          <a:p>
            <a:r>
              <a:rPr lang="en-GB" dirty="0" smtClean="0"/>
              <a:t>IIS 7 (With FTP7) and IIS 7.5</a:t>
            </a:r>
            <a:r>
              <a:rPr lang="en-GB" dirty="0"/>
              <a:t> </a:t>
            </a:r>
            <a:r>
              <a:rPr lang="en-GB" dirty="0" smtClean="0"/>
              <a:t>provided some mitigation</a:t>
            </a:r>
          </a:p>
          <a:p>
            <a:pPr lvl="1"/>
            <a:r>
              <a:rPr lang="en-GB" dirty="0" smtClean="0"/>
              <a:t>Extensibility API to create custom Authentication Providers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FTP Logon Restrictions -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0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FTP Logon Restrictions – 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Built in network security provides functionality to prevent Brute Force Attacks without having to create a Custom Authentication Provider</a:t>
            </a:r>
          </a:p>
          <a:p>
            <a:r>
              <a:rPr lang="en-GB" dirty="0" smtClean="0"/>
              <a:t>Note – Server-level settings, cannot set per site as the attackers are trying to gain access to server not a single site.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FTP Logon Restrictions -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6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multi-tenant environments</a:t>
            </a:r>
            <a:r>
              <a:rPr lang="en-GB" dirty="0"/>
              <a:t> </a:t>
            </a:r>
            <a:r>
              <a:rPr lang="en-GB" dirty="0" smtClean="0"/>
              <a:t>need to provide Sand-boxed environments</a:t>
            </a:r>
          </a:p>
          <a:p>
            <a:pPr lvl="1"/>
            <a:r>
              <a:rPr lang="en-GB" dirty="0" smtClean="0"/>
              <a:t>Maintain level of service and availability</a:t>
            </a:r>
          </a:p>
          <a:p>
            <a:pPr lvl="1"/>
            <a:r>
              <a:rPr lang="en-GB" dirty="0" smtClean="0"/>
              <a:t>Prevent impact on other sites/tenants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Sand-boxing Sites and Applications -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1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Sand-boxing Sites and Applications - 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Sand-box scoped to Application Pool</a:t>
            </a:r>
          </a:p>
          <a:p>
            <a:pPr lvl="1"/>
            <a:r>
              <a:rPr lang="en-GB" dirty="0" smtClean="0"/>
              <a:t>Process level security and resource limitations</a:t>
            </a:r>
            <a:endParaRPr lang="en-GB" dirty="0"/>
          </a:p>
          <a:p>
            <a:pPr lvl="1"/>
            <a:r>
              <a:rPr lang="en-GB" dirty="0" smtClean="0"/>
              <a:t>Achieved by running each tenant under separate user identity</a:t>
            </a:r>
          </a:p>
          <a:p>
            <a:r>
              <a:rPr lang="en-GB" dirty="0" smtClean="0"/>
              <a:t>CPU Throttling feature</a:t>
            </a:r>
          </a:p>
          <a:p>
            <a:pPr lvl="1"/>
            <a:r>
              <a:rPr lang="en-GB" dirty="0" smtClean="0"/>
              <a:t>Limit how much each tenant can consume, can be set per tenant</a:t>
            </a:r>
          </a:p>
          <a:p>
            <a:r>
              <a:rPr lang="en-GB" dirty="0" smtClean="0"/>
              <a:t>IMPORTANT: CPU Throttling is not a reservation of CPU Resource rather is a LIMIT of maximum usage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Sand-boxing Sites and Applications -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6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and more e-commerce sites coming online</a:t>
            </a:r>
          </a:p>
          <a:p>
            <a:r>
              <a:rPr lang="en-GB" dirty="0" smtClean="0"/>
              <a:t>More businesses sharing sensitive data online</a:t>
            </a:r>
          </a:p>
          <a:p>
            <a:r>
              <a:rPr lang="en-GB" dirty="0" smtClean="0"/>
              <a:t>Challenges</a:t>
            </a:r>
          </a:p>
          <a:p>
            <a:pPr lvl="1"/>
            <a:r>
              <a:rPr lang="en-GB" dirty="0" smtClean="0"/>
              <a:t>SSL Scalability </a:t>
            </a:r>
          </a:p>
          <a:p>
            <a:pPr lvl="1"/>
            <a:r>
              <a:rPr lang="en-GB" dirty="0" smtClean="0"/>
              <a:t>IPv4 Scalability</a:t>
            </a:r>
            <a:endParaRPr lang="en-GB" dirty="0"/>
          </a:p>
          <a:p>
            <a:pPr lvl="1"/>
            <a:r>
              <a:rPr lang="en-GB" dirty="0" smtClean="0"/>
              <a:t>SSL Manageability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SSL Scalability -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0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SSL Scalability - 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2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Server Name Indication (SNI)</a:t>
            </a:r>
          </a:p>
          <a:p>
            <a:pPr lvl="1"/>
            <a:r>
              <a:rPr lang="en-GB" dirty="0" smtClean="0"/>
              <a:t>TLS extension which includes virtual domain as part of SSL negotiation</a:t>
            </a:r>
          </a:p>
          <a:p>
            <a:pPr lvl="1"/>
            <a:r>
              <a:rPr lang="en-GB" dirty="0" smtClean="0"/>
              <a:t>NOTE: Client browsers need to be able to support SNI. Most modern browser provide support</a:t>
            </a:r>
          </a:p>
          <a:p>
            <a:pPr lvl="2"/>
            <a:r>
              <a:rPr lang="en-GB" dirty="0" smtClean="0"/>
              <a:t>BUT no version of IE on Windows XP supports SNI</a:t>
            </a:r>
          </a:p>
          <a:p>
            <a:r>
              <a:rPr lang="en-GB" dirty="0" smtClean="0"/>
              <a:t>Centralized SSL Certificate Support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SSL Scalability -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7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564904"/>
            <a:ext cx="7408333" cy="1008112"/>
          </a:xfrm>
        </p:spPr>
        <p:txBody>
          <a:bodyPr/>
          <a:lstStyle/>
          <a:p>
            <a:r>
              <a:rPr lang="en-GB" dirty="0" smtClean="0"/>
              <a:t>Generally speaking increased hardware in the form of more cores should result in increased performance.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338328"/>
            <a:ext cx="8496944" cy="12527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Multicore Scaling on NUMA Hardware - Problem</a:t>
            </a:r>
            <a:endParaRPr lang="en-GB" dirty="0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039902"/>
              </p:ext>
            </p:extLst>
          </p:nvPr>
        </p:nvGraphicFramePr>
        <p:xfrm>
          <a:off x="519113" y="3501008"/>
          <a:ext cx="8085335" cy="288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7-Point Star 5"/>
          <p:cNvSpPr/>
          <p:nvPr/>
        </p:nvSpPr>
        <p:spPr>
          <a:xfrm>
            <a:off x="6948264" y="4077072"/>
            <a:ext cx="1584176" cy="959232"/>
          </a:xfrm>
          <a:prstGeom prst="star7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-20%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from 32 cores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3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Technical Architect at Sage UK</a:t>
            </a:r>
          </a:p>
          <a:p>
            <a:r>
              <a:rPr lang="en-GB" dirty="0" err="1" smtClean="0"/>
              <a:t>ASP.Net</a:t>
            </a:r>
            <a:r>
              <a:rPr lang="en-GB" dirty="0" smtClean="0"/>
              <a:t> </a:t>
            </a:r>
            <a:r>
              <a:rPr lang="en-GB" dirty="0"/>
              <a:t>Code Monkey</a:t>
            </a:r>
          </a:p>
          <a:p>
            <a:r>
              <a:rPr lang="en-GB" dirty="0"/>
              <a:t>Co-founder of North East Bytes (@</a:t>
            </a:r>
            <a:r>
              <a:rPr lang="en-GB" dirty="0" err="1"/>
              <a:t>NEBytes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User group for IT Pros and </a:t>
            </a:r>
            <a:r>
              <a:rPr lang="en-GB" dirty="0" err="1"/>
              <a:t>Devs</a:t>
            </a:r>
            <a:r>
              <a:rPr lang="en-GB" dirty="0"/>
              <a:t> in North </a:t>
            </a:r>
            <a:r>
              <a:rPr lang="en-GB" dirty="0" smtClean="0"/>
              <a:t>East</a:t>
            </a:r>
          </a:p>
          <a:p>
            <a:r>
              <a:rPr lang="en-GB" dirty="0" smtClean="0"/>
              <a:t>@</a:t>
            </a:r>
            <a:r>
              <a:rPr lang="en-GB" dirty="0" err="1" smtClean="0"/>
              <a:t>DDDNorth</a:t>
            </a:r>
            <a:r>
              <a:rPr lang="en-GB" dirty="0" smtClean="0"/>
              <a:t> Founder and Organiser</a:t>
            </a:r>
            <a:endParaRPr lang="en-GB" dirty="0"/>
          </a:p>
          <a:p>
            <a:r>
              <a:rPr lang="en-GB" dirty="0"/>
              <a:t>Very Interested in Wartime exploits of 617 Squadron – the Dam Busters</a:t>
            </a:r>
          </a:p>
          <a:p>
            <a:r>
              <a:rPr lang="en-GB" dirty="0"/>
              <a:t>Microsoft Most Valuable Professional for Internet Information Services (</a:t>
            </a:r>
            <a:r>
              <a:rPr lang="en-GB" dirty="0" err="1"/>
              <a:t>ASP.Net</a:t>
            </a:r>
            <a:r>
              <a:rPr lang="en-GB" dirty="0"/>
              <a:t> &amp; IIS)</a:t>
            </a:r>
          </a:p>
          <a:p>
            <a:r>
              <a:rPr lang="en-GB" dirty="0">
                <a:hlinkClick r:id="rId2"/>
              </a:rPr>
              <a:t>mail@hawaythelads.co.uk</a:t>
            </a:r>
            <a:endParaRPr lang="en-GB" dirty="0"/>
          </a:p>
          <a:p>
            <a:r>
              <a:rPr lang="en-GB" dirty="0"/>
              <a:t>Twitter.com/</a:t>
            </a:r>
            <a:r>
              <a:rPr lang="en-GB" dirty="0" err="1"/>
              <a:t>apwestgarth</a:t>
            </a:r>
            <a:endParaRPr lang="en-GB" dirty="0"/>
          </a:p>
          <a:p>
            <a:r>
              <a:rPr lang="en-GB" dirty="0">
                <a:hlinkClick r:id="rId3"/>
              </a:rPr>
              <a:t>www.andrewwestgarth.co.uk/blog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Monkey Business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477632"/>
            <a:ext cx="3483868" cy="2727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085184"/>
            <a:ext cx="963481" cy="1512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576944"/>
            <a:ext cx="2651458" cy="12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Multicore Scaling on NUMA Hardware - 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IIS8 on Windows Server 8 is NUMA-aware providing the optimal configuration</a:t>
            </a:r>
          </a:p>
          <a:p>
            <a:pPr lvl="1"/>
            <a:r>
              <a:rPr lang="en-GB" dirty="0" smtClean="0"/>
              <a:t>Partition workload through</a:t>
            </a:r>
          </a:p>
          <a:p>
            <a:pPr lvl="2"/>
            <a:r>
              <a:rPr lang="en-GB" dirty="0" smtClean="0"/>
              <a:t>Run Multiple Worker Processes in one Application Pool (Web Garden)</a:t>
            </a:r>
          </a:p>
          <a:p>
            <a:pPr lvl="2"/>
            <a:r>
              <a:rPr lang="en-GB" dirty="0" smtClean="0"/>
              <a:t>Run Multiple Application pools in Single Workload/Site</a:t>
            </a:r>
          </a:p>
          <a:p>
            <a:pPr lvl="1"/>
            <a:r>
              <a:rPr lang="en-GB" dirty="0" smtClean="0"/>
              <a:t>Two methods of </a:t>
            </a:r>
            <a:r>
              <a:rPr lang="en-GB" dirty="0" err="1" smtClean="0"/>
              <a:t>Affinitization</a:t>
            </a:r>
            <a:endParaRPr lang="en-GB" dirty="0" smtClean="0"/>
          </a:p>
          <a:p>
            <a:pPr lvl="2"/>
            <a:r>
              <a:rPr lang="en-GB" dirty="0" smtClean="0"/>
              <a:t>Soft Affinity (Default)</a:t>
            </a:r>
          </a:p>
          <a:p>
            <a:pPr lvl="2"/>
            <a:r>
              <a:rPr lang="en-GB" dirty="0" smtClean="0"/>
              <a:t>Hard Affinity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Multicore Scaling on NUMA Hardware -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2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Server Support Out Of The Box</a:t>
            </a:r>
          </a:p>
          <a:p>
            <a:r>
              <a:rPr lang="en-GB" dirty="0" smtClean="0"/>
              <a:t>WCF 4.5 support for </a:t>
            </a:r>
            <a:r>
              <a:rPr lang="en-GB" dirty="0" err="1" smtClean="0"/>
              <a:t>netHttpBinding</a:t>
            </a:r>
            <a:endParaRPr lang="en-GB" dirty="0" smtClean="0"/>
          </a:p>
          <a:p>
            <a:r>
              <a:rPr lang="en-GB" dirty="0" smtClean="0"/>
              <a:t>Supported in IIS Express 8 when </a:t>
            </a:r>
            <a:r>
              <a:rPr lang="en-GB" smtClean="0"/>
              <a:t>using Windows 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Sockets on IIS8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9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3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4582667"/>
            <a:ext cx="7408333" cy="1543496"/>
          </a:xfrm>
        </p:spPr>
        <p:txBody>
          <a:bodyPr/>
          <a:lstStyle/>
          <a:p>
            <a:r>
              <a:rPr lang="en-GB" dirty="0" smtClean="0"/>
              <a:t>What’s New in IIS 8.0 -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bit.ly/LearnIIS8</a:t>
            </a:r>
            <a:endParaRPr lang="en-GB" dirty="0" smtClean="0"/>
          </a:p>
          <a:p>
            <a:r>
              <a:rPr lang="en-GB" dirty="0" smtClean="0"/>
              <a:t>Application Initialization – </a:t>
            </a:r>
            <a:r>
              <a:rPr lang="en-GB" dirty="0" smtClean="0">
                <a:hlinkClick r:id="rId3"/>
              </a:rPr>
              <a:t>http://bit.ly/IISAppInit</a:t>
            </a:r>
            <a:endParaRPr lang="en-GB" dirty="0" smtClean="0"/>
          </a:p>
          <a:p>
            <a:r>
              <a:rPr lang="en-GB" dirty="0" smtClean="0"/>
              <a:t>Dynamic </a:t>
            </a:r>
            <a:r>
              <a:rPr lang="en-GB" dirty="0"/>
              <a:t>IP Restrictions -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bit.ly/IISDynIPRest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pic>
        <p:nvPicPr>
          <p:cNvPr id="6" name="Content Placeholder 6" descr="iis.ne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576" y="2060848"/>
            <a:ext cx="6996701" cy="25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77859"/>
              </p:ext>
            </p:extLst>
          </p:nvPr>
        </p:nvGraphicFramePr>
        <p:xfrm>
          <a:off x="683568" y="2708920"/>
          <a:ext cx="7716203" cy="336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55"/>
                <a:gridCol w="3810318"/>
                <a:gridCol w="2272030"/>
              </a:tblGrid>
              <a:tr h="768906">
                <a:tc>
                  <a:txBody>
                    <a:bodyPr/>
                    <a:lstStyle/>
                    <a:p>
                      <a:r>
                        <a:rPr lang="en-GB" dirty="0" smtClean="0"/>
                        <a:t>Version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Availability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Windows Server 2003/R2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Extended</a:t>
                      </a:r>
                      <a:r>
                        <a:rPr lang="en-GB" baseline="0" dirty="0" smtClean="0"/>
                        <a:t> Support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Windows Vista/Windows Server 2008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Mainstream Support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IIS Express 7.0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Windows XP/Vista/7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Mainstream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 Support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Windows 7/Windows Server</a:t>
                      </a:r>
                      <a:r>
                        <a:rPr lang="en-GB" baseline="0" dirty="0" smtClean="0"/>
                        <a:t> 2008 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Mainstream Support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IIS Express 7.5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Windows XP/Vista/7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Mainstream</a:t>
                      </a:r>
                      <a:r>
                        <a:rPr lang="en-GB" baseline="0" dirty="0" smtClean="0"/>
                        <a:t> Support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Windows 8/Windows Server 2012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RTM/GA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IIS Express 8.0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Vista/7/8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RTW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of The Union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1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51370" y="2675467"/>
            <a:ext cx="3497094" cy="3450696"/>
          </a:xfrm>
        </p:spPr>
        <p:txBody>
          <a:bodyPr/>
          <a:lstStyle/>
          <a:p>
            <a:r>
              <a:rPr lang="en-GB" dirty="0" smtClean="0"/>
              <a:t>Solutions delivered at a rapid place with many out of band releases</a:t>
            </a:r>
          </a:p>
          <a:p>
            <a:r>
              <a:rPr lang="en-GB" dirty="0" smtClean="0"/>
              <a:t>More than a dozen IIS Extensions have shipped since IIS 7.0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Platform Investments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-249296" y="1522911"/>
            <a:ext cx="6296001" cy="4712144"/>
            <a:chOff x="76199" y="974865"/>
            <a:chExt cx="7696854" cy="5760590"/>
          </a:xfrm>
        </p:grpSpPr>
        <p:grpSp>
          <p:nvGrpSpPr>
            <p:cNvPr id="15" name="Group 3"/>
            <p:cNvGrpSpPr/>
            <p:nvPr/>
          </p:nvGrpSpPr>
          <p:grpSpPr>
            <a:xfrm>
              <a:off x="76199" y="974865"/>
              <a:ext cx="7696854" cy="5760590"/>
              <a:chOff x="-489210" y="1306286"/>
              <a:chExt cx="6115356" cy="4524178"/>
            </a:xfrm>
            <a:effectLst/>
          </p:grpSpPr>
          <p:pic>
            <p:nvPicPr>
              <p:cNvPr id="27" name="Picture 3" descr="C:\Users\Victor.Melniciuc\Desktop\graphicccc.png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</a:blip>
              <a:srcRect/>
              <a:stretch>
                <a:fillRect/>
              </a:stretch>
            </p:blipFill>
            <p:spPr bwMode="auto">
              <a:xfrm>
                <a:off x="-489210" y="1306286"/>
                <a:ext cx="6115356" cy="4524178"/>
              </a:xfrm>
              <a:prstGeom prst="rect">
                <a:avLst/>
              </a:prstGeom>
              <a:noFill/>
              <a:effectLst>
                <a:outerShdw blurRad="381000" sx="102000" sy="102000" algn="ctr" rotWithShape="0">
                  <a:srgbClr val="266DB1">
                    <a:alpha val="70000"/>
                  </a:srgbClr>
                </a:outerShdw>
              </a:effec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103040" y="1804416"/>
                <a:ext cx="1554480" cy="276999"/>
              </a:xfrm>
              <a:prstGeom prst="rect">
                <a:avLst/>
              </a:prstGeom>
              <a:noFill/>
              <a:effectLst>
                <a:outerShdw blurRad="50800" dist="25400" dir="5400000" algn="t" rotWithShape="0">
                  <a:prstClr val="black">
                    <a:alpha val="68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127000" dist="25400" dir="2700000" algn="tl">
                        <a:srgbClr val="266DB1">
                          <a:alpha val="78000"/>
                        </a:srgbClr>
                      </a:outerShdw>
                    </a:effectLst>
                    <a:uLnTx/>
                    <a:uFillTx/>
                  </a:rPr>
                  <a:t>Definition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127000" dist="25400" dir="2700000" algn="tl">
                      <a:srgbClr val="266DB1">
                        <a:alpha val="78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83053" y="2796797"/>
                <a:ext cx="1554480" cy="276999"/>
              </a:xfrm>
              <a:prstGeom prst="rect">
                <a:avLst/>
              </a:prstGeom>
              <a:noFill/>
              <a:effectLst>
                <a:outerShdw blurRad="50800" dist="25400" dir="5400000" algn="t" rotWithShape="0">
                  <a:prstClr val="black">
                    <a:alpha val="68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127000" dist="25400" dir="2700000" algn="tl">
                        <a:srgbClr val="266DB1">
                          <a:alpha val="78000"/>
                        </a:srgbClr>
                      </a:outerShdw>
                    </a:effectLst>
                    <a:uLnTx/>
                    <a:uFillTx/>
                  </a:rPr>
                  <a:t>Design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127000" dist="25400" dir="2700000" algn="tl">
                      <a:srgbClr val="266DB1">
                        <a:alpha val="78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64289" y="4204973"/>
                <a:ext cx="1808702" cy="344593"/>
              </a:xfrm>
              <a:prstGeom prst="rect">
                <a:avLst/>
              </a:prstGeom>
              <a:noFill/>
              <a:effectLst>
                <a:outerShdw blurRad="50800" dist="25400" dir="5400000" algn="t" rotWithShape="0">
                  <a:prstClr val="black">
                    <a:alpha val="68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-3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127000" dist="25400" dir="2700000" algn="tl">
                        <a:srgbClr val="266DB1">
                          <a:alpha val="78000"/>
                        </a:srgbClr>
                      </a:outerShdw>
                    </a:effectLst>
                    <a:uLnTx/>
                    <a:uFillTx/>
                  </a:rPr>
                  <a:t>Development</a:t>
                </a:r>
                <a:endParaRPr kumimoji="0" lang="en-US" sz="1800" b="1" i="0" u="none" strike="noStrike" kern="0" cap="none" spc="-3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127000" dist="25400" dir="2700000" algn="tl">
                      <a:srgbClr val="266DB1">
                        <a:alpha val="78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75073" y="4861757"/>
                <a:ext cx="1554480" cy="276999"/>
              </a:xfrm>
              <a:prstGeom prst="rect">
                <a:avLst/>
              </a:prstGeom>
              <a:noFill/>
              <a:effectLst>
                <a:outerShdw blurRad="50800" dist="25400" dir="5400000" algn="t" rotWithShape="0">
                  <a:prstClr val="black">
                    <a:alpha val="68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127000" dist="25400" dir="2700000" algn="tl">
                        <a:srgbClr val="266DB1">
                          <a:alpha val="78000"/>
                        </a:srgbClr>
                      </a:outerShdw>
                    </a:effectLst>
                    <a:uLnTx/>
                    <a:uFillTx/>
                  </a:rPr>
                  <a:t>Testing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127000" dist="25400" dir="2700000" algn="tl">
                      <a:srgbClr val="266DB1">
                        <a:alpha val="78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8813" y="3918144"/>
                <a:ext cx="1554480" cy="276999"/>
              </a:xfrm>
              <a:prstGeom prst="rect">
                <a:avLst/>
              </a:prstGeom>
              <a:noFill/>
              <a:effectLst>
                <a:outerShdw blurRad="50800" dist="25400" dir="5400000" algn="t" rotWithShape="0">
                  <a:prstClr val="black">
                    <a:alpha val="68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-3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127000" dist="25400" dir="2700000" algn="tl">
                        <a:srgbClr val="266DB1">
                          <a:alpha val="78000"/>
                        </a:srgbClr>
                      </a:outerShdw>
                    </a:effectLst>
                    <a:uLnTx/>
                    <a:uFillTx/>
                  </a:rPr>
                  <a:t>Deployment</a:t>
                </a:r>
                <a:endParaRPr kumimoji="0" lang="en-US" sz="1800" b="1" i="0" u="none" strike="noStrike" kern="0" cap="none" spc="-3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127000" dist="25400" dir="2700000" algn="tl">
                      <a:srgbClr val="266DB1">
                        <a:alpha val="78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24028" y="2388683"/>
                <a:ext cx="1554480" cy="276999"/>
              </a:xfrm>
              <a:prstGeom prst="rect">
                <a:avLst/>
              </a:prstGeom>
              <a:noFill/>
              <a:effectLst>
                <a:outerShdw blurRad="50800" dist="25400" dir="5400000" algn="t" rotWithShape="0">
                  <a:prstClr val="black">
                    <a:alpha val="68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-3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127000" dist="25400" dir="2700000" algn="tl">
                        <a:srgbClr val="266DB1">
                          <a:alpha val="78000"/>
                        </a:srgbClr>
                      </a:outerShdw>
                    </a:effectLst>
                    <a:uLnTx/>
                    <a:uFillTx/>
                  </a:rPr>
                  <a:t>Operations</a:t>
                </a:r>
                <a:endParaRPr kumimoji="0" lang="en-US" sz="1800" b="1" i="0" u="none" strike="noStrike" kern="0" cap="none" spc="-3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127000" dist="25400" dir="2700000" algn="tl">
                      <a:srgbClr val="266DB1">
                        <a:alpha val="78000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742962" y="3132091"/>
                <a:ext cx="1651013" cy="638135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-3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Application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-30" normalizeH="0" baseline="0" noProof="0" dirty="0" smtClean="0">
                    <a:ln>
                      <a:noFill/>
                    </a:ln>
                    <a:effectLst/>
                    <a:uLnTx/>
                    <a:uFillTx/>
                  </a:rPr>
                  <a:t>Life-Cycle</a:t>
                </a:r>
                <a:endParaRPr kumimoji="0" lang="en-US" sz="2400" b="1" i="0" u="none" strike="noStrike" kern="0" cap="none" spc="-3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526719" y="2080045"/>
              <a:ext cx="1386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AppGallery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6119" y="2511845"/>
              <a:ext cx="8758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WebPI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3334" y="3350309"/>
              <a:ext cx="1401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URLRewrite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06554" y="4974900"/>
              <a:ext cx="1340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WebMatrix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193" y="5340300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Visual Studio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5635" y="5892810"/>
              <a:ext cx="12872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IIS Express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3573" y="4704391"/>
              <a:ext cx="14401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WebDeploy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4688" y="3768510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ARR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5386" y="2987263"/>
              <a:ext cx="13728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AdminPack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6873" y="2653416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SEO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6142" y="1879990"/>
              <a:ext cx="238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WebFarmFramework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7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2475797" cy="3450696"/>
          </a:xfrm>
        </p:spPr>
        <p:txBody>
          <a:bodyPr/>
          <a:lstStyle/>
          <a:p>
            <a:r>
              <a:rPr lang="en-GB" dirty="0" smtClean="0"/>
              <a:t>Discover </a:t>
            </a:r>
          </a:p>
          <a:p>
            <a:r>
              <a:rPr lang="en-GB" dirty="0" smtClean="0"/>
              <a:t>Automate installation of Stacks and Apps</a:t>
            </a:r>
          </a:p>
          <a:p>
            <a:r>
              <a:rPr lang="en-GB" dirty="0" smtClean="0"/>
              <a:t>Works on all versions of Windows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Platform Installer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4904"/>
            <a:ext cx="5253643" cy="364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5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3.5 not installed by default</a:t>
            </a:r>
          </a:p>
          <a:p>
            <a:r>
              <a:rPr lang="en-GB" dirty="0" err="1" smtClean="0"/>
              <a:t>ASP.Net</a:t>
            </a:r>
            <a:r>
              <a:rPr lang="en-GB" dirty="0" smtClean="0"/>
              <a:t> Configuration Management Tooling Update for v4.5 on IIS8 only</a:t>
            </a:r>
          </a:p>
          <a:p>
            <a:pPr lvl="1"/>
            <a:r>
              <a:rPr lang="en-GB" dirty="0" smtClean="0"/>
              <a:t>New Modules - </a:t>
            </a:r>
            <a:r>
              <a:rPr lang="en-GB" dirty="0" err="1" smtClean="0"/>
              <a:t>.Net</a:t>
            </a:r>
            <a:r>
              <a:rPr lang="en-GB" dirty="0" smtClean="0"/>
              <a:t> Roles; </a:t>
            </a:r>
            <a:r>
              <a:rPr lang="en-GB" dirty="0" err="1" smtClean="0"/>
              <a:t>.Net</a:t>
            </a:r>
            <a:r>
              <a:rPr lang="en-GB" dirty="0" smtClean="0"/>
              <a:t> Users; Providers</a:t>
            </a:r>
          </a:p>
          <a:p>
            <a:r>
              <a:rPr lang="en-GB" dirty="0" err="1" smtClean="0"/>
              <a:t>.Net</a:t>
            </a:r>
            <a:r>
              <a:rPr lang="en-GB" dirty="0" smtClean="0"/>
              <a:t> Compilation</a:t>
            </a:r>
          </a:p>
          <a:p>
            <a:r>
              <a:rPr lang="en-GB" dirty="0" smtClean="0"/>
              <a:t>Additional Hashing Algorithms for </a:t>
            </a:r>
            <a:r>
              <a:rPr lang="en-GB" dirty="0" err="1" smtClean="0"/>
              <a:t>MachineKey</a:t>
            </a:r>
            <a:endParaRPr lang="en-GB" dirty="0" smtClean="0"/>
          </a:p>
          <a:p>
            <a:r>
              <a:rPr lang="en-GB" dirty="0" smtClean="0"/>
              <a:t>Support for Page and controls behaviours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ASP.Net</a:t>
            </a:r>
            <a:r>
              <a:rPr lang="en-GB" dirty="0" smtClean="0"/>
              <a:t> 3.5 and 4.5 on IIS8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1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ASP.Net</a:t>
            </a:r>
            <a:r>
              <a:rPr lang="en-GB" dirty="0" smtClean="0"/>
              <a:t> 3.5 and 4.5 - 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6214" y="2060848"/>
            <a:ext cx="7408333" cy="3450696"/>
          </a:xfrm>
        </p:spPr>
        <p:txBody>
          <a:bodyPr/>
          <a:lstStyle/>
          <a:p>
            <a:r>
              <a:rPr lang="en-GB" dirty="0" smtClean="0"/>
              <a:t>5.000 sites typical hosting </a:t>
            </a:r>
            <a:r>
              <a:rPr lang="en-GB" dirty="0" err="1" smtClean="0"/>
              <a:t>config</a:t>
            </a:r>
            <a:endParaRPr lang="en-GB" dirty="0" smtClean="0"/>
          </a:p>
          <a:p>
            <a:r>
              <a:rPr lang="en-GB" dirty="0" smtClean="0"/>
              <a:t>WS08 R2 – 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mem</a:t>
            </a:r>
            <a:r>
              <a:rPr lang="en-GB" dirty="0" smtClean="0"/>
              <a:t> usage: 1,400MB</a:t>
            </a:r>
          </a:p>
          <a:p>
            <a:r>
              <a:rPr lang="en-GB" dirty="0" smtClean="0"/>
              <a:t>WS8 – 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mem</a:t>
            </a:r>
            <a:r>
              <a:rPr lang="en-GB" dirty="0" smtClean="0"/>
              <a:t> usage: 402MB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http://www.andrewwestgarth.co.uk/blog    @apwestgarth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Improvements</a:t>
            </a:r>
            <a:endParaRPr lang="en-GB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362330"/>
              </p:ext>
            </p:extLst>
          </p:nvPr>
        </p:nvGraphicFramePr>
        <p:xfrm>
          <a:off x="179512" y="3356992"/>
          <a:ext cx="8378257" cy="2941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10-Point Star 6"/>
          <p:cNvSpPr/>
          <p:nvPr/>
        </p:nvSpPr>
        <p:spPr>
          <a:xfrm>
            <a:off x="6964004" y="4005064"/>
            <a:ext cx="1381086" cy="1241698"/>
          </a:xfrm>
          <a:prstGeom prst="star10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166x</a:t>
            </a:r>
            <a:endParaRPr lang="en-US" sz="1400" dirty="0"/>
          </a:p>
          <a:p>
            <a:pPr algn="ctr"/>
            <a:r>
              <a:rPr lang="en-US" sz="1400" dirty="0" smtClean="0"/>
              <a:t>faster</a:t>
            </a:r>
            <a:endParaRPr 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81" y="6892710"/>
            <a:ext cx="176119" cy="11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0-Point Star 11"/>
          <p:cNvSpPr/>
          <p:nvPr/>
        </p:nvSpPr>
        <p:spPr>
          <a:xfrm>
            <a:off x="6987824" y="1812703"/>
            <a:ext cx="1786401" cy="1529906"/>
          </a:xfrm>
          <a:prstGeom prst="star10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+3.5x</a:t>
            </a:r>
            <a:r>
              <a:rPr lang="en-US" sz="2800" dirty="0" smtClean="0"/>
              <a:t> </a:t>
            </a:r>
            <a:endParaRPr lang="en-US" sz="1400" dirty="0"/>
          </a:p>
          <a:p>
            <a:pPr algn="ctr"/>
            <a:r>
              <a:rPr lang="en-US" sz="1400" dirty="0" smtClean="0"/>
              <a:t>Less memory than R2!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55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474</TotalTime>
  <Words>1213</Words>
  <Application>Microsoft Office PowerPoint</Application>
  <PresentationFormat>On-screen Show (4:3)</PresentationFormat>
  <Paragraphs>249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Candara</vt:lpstr>
      <vt:lpstr>Consolas</vt:lpstr>
      <vt:lpstr>Segoe UI</vt:lpstr>
      <vt:lpstr>Symbol</vt:lpstr>
      <vt:lpstr>Waveform</vt:lpstr>
      <vt:lpstr>IIS 8 – Platform for the Future</vt:lpstr>
      <vt:lpstr>Agenda</vt:lpstr>
      <vt:lpstr>Monkey Business</vt:lpstr>
      <vt:lpstr>State of The Union</vt:lpstr>
      <vt:lpstr>Web Platform Investments</vt:lpstr>
      <vt:lpstr>Web Platform Installer</vt:lpstr>
      <vt:lpstr>ASP.Net 3.5 and 4.5 on IIS8</vt:lpstr>
      <vt:lpstr>ASP.Net 3.5 and 4.5 - Demo</vt:lpstr>
      <vt:lpstr>Configuration Improvements</vt:lpstr>
      <vt:lpstr>Application Initialization - Problem</vt:lpstr>
      <vt:lpstr>Application Initialization - Demo</vt:lpstr>
      <vt:lpstr>Application Initialization Schema</vt:lpstr>
      <vt:lpstr>Application Initialization</vt:lpstr>
      <vt:lpstr>Application Initialization - Solution</vt:lpstr>
      <vt:lpstr>Application Preload</vt:lpstr>
      <vt:lpstr>Application Pool Start Mode</vt:lpstr>
      <vt:lpstr>Dynamic IP Restrictions - Problem</vt:lpstr>
      <vt:lpstr>Dynamic IP Restrictions - Demo</vt:lpstr>
      <vt:lpstr>Dynamic IP Restrictions - Solution</vt:lpstr>
      <vt:lpstr>FTP Logon Restrictions - Problem</vt:lpstr>
      <vt:lpstr>FTP Logon Restrictions – Demo</vt:lpstr>
      <vt:lpstr>FTP Logon Restrictions - Solution</vt:lpstr>
      <vt:lpstr>Sand-boxing Sites and Applications - Problem</vt:lpstr>
      <vt:lpstr>Sand-boxing Sites and Applications - Demo</vt:lpstr>
      <vt:lpstr>Sand-boxing Sites and Applications - Solution</vt:lpstr>
      <vt:lpstr>SSL Scalability - Problem</vt:lpstr>
      <vt:lpstr>SSL Scalability - Demo</vt:lpstr>
      <vt:lpstr>SSL Scalability - Solution</vt:lpstr>
      <vt:lpstr>Multicore Scaling on NUMA Hardware - Problem</vt:lpstr>
      <vt:lpstr>Multicore Scaling on NUMA Hardware - Demo</vt:lpstr>
      <vt:lpstr>Multicore Scaling on NUMA Hardware - Solution</vt:lpstr>
      <vt:lpstr>Web Sockets on IIS8</vt:lpstr>
      <vt:lpstr>Conclusion and Questions?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8 – Platform for the Future</dc:title>
  <dc:creator>Andrew P. Westgarth</dc:creator>
  <cp:lastModifiedBy>Andrew Westgarth</cp:lastModifiedBy>
  <cp:revision>32</cp:revision>
  <dcterms:created xsi:type="dcterms:W3CDTF">2012-04-15T18:22:30Z</dcterms:created>
  <dcterms:modified xsi:type="dcterms:W3CDTF">2012-10-01T12:19:10Z</dcterms:modified>
</cp:coreProperties>
</file>