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10/22/2023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3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4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5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8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0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6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1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6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7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79F5C8-AE8B-A0FE-505C-78DBE84D4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6200"/>
              <a:t>Fast Quantum </a:t>
            </a:r>
            <a:r>
              <a:rPr lang="it-IT" sz="6200" err="1"/>
              <a:t>Byzantine</a:t>
            </a:r>
            <a:r>
              <a:rPr lang="it-IT" sz="6200"/>
              <a:t> Agreement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F49B6B-B57E-8DF3-4A35-EA9554EA1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 dirty="0"/>
              <a:t>Progetto per High Performance Computing</a:t>
            </a:r>
          </a:p>
          <a:p>
            <a:pPr>
              <a:lnSpc>
                <a:spcPct val="90000"/>
              </a:lnSpc>
            </a:pPr>
            <a:r>
              <a:rPr lang="it-IT" sz="1900" dirty="0"/>
              <a:t>Andrea Adorni, Giovanni Schianchi</a:t>
            </a:r>
          </a:p>
        </p:txBody>
      </p:sp>
      <p:pic>
        <p:nvPicPr>
          <p:cNvPr id="18" name="Picture 3" descr="Computer 3D windows background">
            <a:extLst>
              <a:ext uri="{FF2B5EF4-FFF2-40B4-BE49-F238E27FC236}">
                <a16:creationId xmlns:a16="http://schemas.microsoft.com/office/drawing/2014/main" id="{1BF8E789-077D-CDDB-BDC0-45757D9B8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4" r="38532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9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56E371-E0AE-5993-994C-237A02A5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it-IT" dirty="0" err="1"/>
              <a:t>Byzantine</a:t>
            </a:r>
            <a:r>
              <a:rPr lang="it-IT" dirty="0"/>
              <a:t> Agreement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93BB5A-B61D-769E-D2E0-E193A5AED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r>
              <a:rPr lang="it-IT" dirty="0"/>
              <a:t>Common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endParaRPr lang="it-IT" dirty="0"/>
          </a:p>
          <a:p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cheating</a:t>
            </a:r>
            <a:r>
              <a:rPr lang="it-IT" dirty="0"/>
              <a:t> </a:t>
            </a:r>
            <a:r>
              <a:rPr lang="it-IT" dirty="0" err="1"/>
              <a:t>peers</a:t>
            </a:r>
            <a:endParaRPr lang="it-IT" dirty="0"/>
          </a:p>
          <a:p>
            <a:r>
              <a:rPr lang="it-IT" dirty="0"/>
              <a:t>Agreement</a:t>
            </a:r>
          </a:p>
          <a:p>
            <a:r>
              <a:rPr lang="it-IT" dirty="0" err="1"/>
              <a:t>Validity</a:t>
            </a:r>
            <a:endParaRPr lang="it-IT" dirty="0"/>
          </a:p>
          <a:p>
            <a:r>
              <a:rPr lang="it-IT" dirty="0" err="1"/>
              <a:t>Termination</a:t>
            </a:r>
            <a:endParaRPr lang="it-IT" dirty="0"/>
          </a:p>
        </p:txBody>
      </p:sp>
      <p:pic>
        <p:nvPicPr>
          <p:cNvPr id="5" name="Picture 4" descr="A group of multi coloured wooden stick figures">
            <a:extLst>
              <a:ext uri="{FF2B5EF4-FFF2-40B4-BE49-F238E27FC236}">
                <a16:creationId xmlns:a16="http://schemas.microsoft.com/office/drawing/2014/main" id="{F8A05221-300D-C21E-E60D-14DBDFB04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5" r="21886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example of a molecular structure">
            <a:extLst>
              <a:ext uri="{FF2B5EF4-FFF2-40B4-BE49-F238E27FC236}">
                <a16:creationId xmlns:a16="http://schemas.microsoft.com/office/drawing/2014/main" id="{F0BC0EA9-C762-2353-7EB0-24A855CE8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3" r="32962" b="-1"/>
          <a:stretch/>
        </p:blipFill>
        <p:spPr>
          <a:xfrm>
            <a:off x="1764" y="10"/>
            <a:ext cx="5222474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012D3DE8-D97E-7C4A-A951-51BC9267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096772"/>
            <a:ext cx="5222474" cy="5761228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67000"/>
                </a:schemeClr>
              </a:gs>
              <a:gs pos="0">
                <a:schemeClr val="tx1">
                  <a:alpha val="55000"/>
                </a:schemeClr>
              </a:gs>
              <a:gs pos="99000">
                <a:schemeClr val="tx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948601-63D1-34F4-8CA0-F4D3EC0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53972"/>
            <a:ext cx="4114800" cy="4064931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Fast Quantum Byzantine Agreement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E055B-92BA-2511-60C5-D57A1390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3972"/>
            <a:ext cx="5530839" cy="4327398"/>
          </a:xfrm>
        </p:spPr>
        <p:txBody>
          <a:bodyPr>
            <a:normAutofit/>
          </a:bodyPr>
          <a:lstStyle/>
          <a:p>
            <a:r>
              <a:rPr lang="it-IT" dirty="0"/>
              <a:t>Quantum alternative</a:t>
            </a:r>
          </a:p>
          <a:p>
            <a:r>
              <a:rPr lang="it-IT" dirty="0"/>
              <a:t>1 round</a:t>
            </a:r>
          </a:p>
          <a:p>
            <a:r>
              <a:rPr lang="it-IT" dirty="0" err="1"/>
              <a:t>Protection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cheaters</a:t>
            </a:r>
            <a:r>
              <a:rPr lang="it-IT" dirty="0"/>
              <a:t> up to n/3</a:t>
            </a:r>
          </a:p>
          <a:p>
            <a:endParaRPr lang="it-IT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F9A7C64A-7759-E942-8BF4-90D754872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2471" y="1096772"/>
            <a:ext cx="492517" cy="5761228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6E8F4613-F584-E34B-9CDA-FF05A0B4C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0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76E95-1B84-914C-B0C5-9FA065619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7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4C5576A3-DA1B-5EBE-E2F8-47FD1010E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5" r="28211"/>
          <a:stretch/>
        </p:blipFill>
        <p:spPr>
          <a:xfrm>
            <a:off x="1764" y="10"/>
            <a:ext cx="5222474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012D3DE8-D97E-7C4A-A951-51BC9267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096772"/>
            <a:ext cx="5222474" cy="5761228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67000"/>
                </a:schemeClr>
              </a:gs>
              <a:gs pos="0">
                <a:schemeClr val="tx1">
                  <a:alpha val="55000"/>
                </a:schemeClr>
              </a:gs>
              <a:gs pos="99000">
                <a:schemeClr val="tx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EFFD17-7C52-29C7-C221-15EB0DD3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53972"/>
            <a:ext cx="4114800" cy="406493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QOCC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665003-F382-B896-40F6-DC766728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3972"/>
            <a:ext cx="5530839" cy="4327398"/>
          </a:xfrm>
        </p:spPr>
        <p:txBody>
          <a:bodyPr>
            <a:normAutofit/>
          </a:bodyPr>
          <a:lstStyle/>
          <a:p>
            <a:r>
              <a:rPr lang="it-IT" dirty="0"/>
              <a:t>Subroutine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isn’t</a:t>
            </a:r>
            <a:r>
              <a:rPr lang="it-IT" dirty="0"/>
              <a:t> an agreement</a:t>
            </a:r>
          </a:p>
          <a:p>
            <a:r>
              <a:rPr lang="it-IT" dirty="0" err="1"/>
              <a:t>When</a:t>
            </a:r>
            <a:r>
              <a:rPr lang="it-IT" dirty="0"/>
              <a:t> sum of bits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beetwen</a:t>
            </a:r>
            <a:r>
              <a:rPr lang="it-IT" dirty="0"/>
              <a:t> n/3 and 2n/3</a:t>
            </a:r>
          </a:p>
          <a:p>
            <a:r>
              <a:rPr lang="it-IT" dirty="0" err="1"/>
              <a:t>Every</a:t>
            </a:r>
            <a:r>
              <a:rPr lang="it-IT" dirty="0"/>
              <a:t> peer </a:t>
            </a:r>
            <a:r>
              <a:rPr lang="it-IT" dirty="0" err="1"/>
              <a:t>returns</a:t>
            </a:r>
            <a:r>
              <a:rPr lang="it-IT" dirty="0"/>
              <a:t> a bit with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probability</a:t>
            </a:r>
            <a:endParaRPr lang="it-IT" dirty="0"/>
          </a:p>
          <a:p>
            <a:r>
              <a:rPr lang="it-IT" dirty="0"/>
              <a:t>VQSS </a:t>
            </a:r>
            <a:r>
              <a:rPr lang="it-IT" dirty="0" err="1"/>
              <a:t>encoding</a:t>
            </a:r>
            <a:r>
              <a:rPr lang="it-IT" dirty="0"/>
              <a:t> to </a:t>
            </a:r>
            <a:r>
              <a:rPr lang="it-IT" dirty="0" err="1"/>
              <a:t>defend</a:t>
            </a:r>
            <a:r>
              <a:rPr lang="it-IT" dirty="0"/>
              <a:t> from </a:t>
            </a:r>
            <a:r>
              <a:rPr lang="it-IT" dirty="0" err="1"/>
              <a:t>malicious</a:t>
            </a:r>
            <a:r>
              <a:rPr lang="it-IT" dirty="0"/>
              <a:t> peer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F9A7C64A-7759-E942-8BF4-90D754872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2471" y="1096772"/>
            <a:ext cx="492517" cy="5761228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6E8F4613-F584-E34B-9CDA-FF05A0B4C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0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76E95-1B84-914C-B0C5-9FA065619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6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3CC001-0A79-3A08-32C0-6C31EA6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055" y="622544"/>
            <a:ext cx="4133647" cy="1446550"/>
          </a:xfrm>
        </p:spPr>
        <p:txBody>
          <a:bodyPr>
            <a:normAutofit/>
          </a:bodyPr>
          <a:lstStyle/>
          <a:p>
            <a:r>
              <a:rPr lang="it-IT" dirty="0"/>
              <a:t>QOCC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16F902-6C33-B5E6-AF0C-68949B230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054" y="2539238"/>
            <a:ext cx="4133647" cy="3188586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Composed</a:t>
            </a:r>
            <a:r>
              <a:rPr lang="it-IT" dirty="0"/>
              <a:t> by </a:t>
            </a:r>
            <a:r>
              <a:rPr lang="it-IT" dirty="0" err="1"/>
              <a:t>three</a:t>
            </a:r>
            <a:r>
              <a:rPr lang="it-IT" dirty="0"/>
              <a:t> subroutines</a:t>
            </a:r>
          </a:p>
          <a:p>
            <a:r>
              <a:rPr lang="it-IT" dirty="0" err="1"/>
              <a:t>Every</a:t>
            </a:r>
            <a:r>
              <a:rPr lang="it-IT" dirty="0"/>
              <a:t> peer </a:t>
            </a:r>
            <a:r>
              <a:rPr lang="it-IT" dirty="0" err="1"/>
              <a:t>sends</a:t>
            </a:r>
            <a:r>
              <a:rPr lang="it-IT" dirty="0"/>
              <a:t> and </a:t>
            </a:r>
            <a:r>
              <a:rPr lang="it-IT" dirty="0" err="1"/>
              <a:t>receive</a:t>
            </a:r>
            <a:r>
              <a:rPr lang="it-IT" dirty="0"/>
              <a:t> bits from </a:t>
            </a:r>
            <a:r>
              <a:rPr lang="it-IT" dirty="0" err="1"/>
              <a:t>other</a:t>
            </a:r>
            <a:endParaRPr lang="it-IT" dirty="0"/>
          </a:p>
          <a:p>
            <a:r>
              <a:rPr lang="it-IT" dirty="0" err="1"/>
              <a:t>Calculate</a:t>
            </a:r>
            <a:r>
              <a:rPr lang="it-IT" dirty="0"/>
              <a:t> the sum of bits and checks </a:t>
            </a:r>
            <a:r>
              <a:rPr lang="it-IT" dirty="0" err="1"/>
              <a:t>it</a:t>
            </a:r>
            <a:endParaRPr lang="it-IT" dirty="0"/>
          </a:p>
          <a:p>
            <a:r>
              <a:rPr lang="it-IT" dirty="0"/>
              <a:t>In base to sum sets the bit to 0 or 1</a:t>
            </a:r>
          </a:p>
          <a:p>
            <a:endParaRPr lang="it-IT" dirty="0"/>
          </a:p>
        </p:txBody>
      </p:sp>
      <p:pic>
        <p:nvPicPr>
          <p:cNvPr id="24" name="Picture 4" descr="Abstract background">
            <a:extLst>
              <a:ext uri="{FF2B5EF4-FFF2-40B4-BE49-F238E27FC236}">
                <a16:creationId xmlns:a16="http://schemas.microsoft.com/office/drawing/2014/main" id="{A96417FB-A460-D0C6-5533-7C4A49BF5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40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  <p:sp>
        <p:nvSpPr>
          <p:cNvPr id="25" name="Cross 10">
            <a:extLst>
              <a:ext uri="{FF2B5EF4-FFF2-40B4-BE49-F238E27FC236}">
                <a16:creationId xmlns:a16="http://schemas.microsoft.com/office/drawing/2014/main" id="{A12C7CBA-A034-9548-BC45-D37C25C00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032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5449ED22-D9F5-F848-A98A-7181D4EE7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9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943FB6-6CB9-0FD0-F920-734BD052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4DE5C7-5A8B-ADA9-B124-3B1051BD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r>
              <a:rPr lang="it-IT" dirty="0" err="1"/>
              <a:t>NetQASM</a:t>
            </a:r>
            <a:r>
              <a:rPr lang="it-IT" dirty="0"/>
              <a:t> to make quantum network </a:t>
            </a:r>
            <a:r>
              <a:rPr lang="it-IT" dirty="0" err="1"/>
              <a:t>applications</a:t>
            </a:r>
            <a:endParaRPr lang="it-IT" dirty="0"/>
          </a:p>
          <a:p>
            <a:r>
              <a:rPr lang="it-IT" dirty="0"/>
              <a:t>Python</a:t>
            </a:r>
          </a:p>
          <a:p>
            <a:r>
              <a:rPr lang="it-IT" dirty="0" err="1"/>
              <a:t>SquidASM</a:t>
            </a:r>
            <a:r>
              <a:rPr lang="it-IT" dirty="0"/>
              <a:t> to simulate </a:t>
            </a:r>
            <a:r>
              <a:rPr lang="it-IT" dirty="0" err="1"/>
              <a:t>application</a:t>
            </a:r>
            <a:endParaRPr lang="it-IT" dirty="0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E3CDCFE7-3158-9268-3246-647B1CDF0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0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4F5160-818F-E59D-AD76-75628EB3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192" y="1204721"/>
            <a:ext cx="4133647" cy="144655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it-IT" dirty="0" err="1"/>
              <a:t>Results</a:t>
            </a:r>
            <a:br>
              <a:rPr lang="it-IT" sz="3100" dirty="0"/>
            </a:br>
            <a:br>
              <a:rPr lang="it-IT" sz="3100" dirty="0"/>
            </a:br>
            <a:r>
              <a:rPr lang="it-IT" sz="2700" b="1" dirty="0" err="1"/>
              <a:t>Parameters</a:t>
            </a:r>
            <a:r>
              <a:rPr lang="it-IT" sz="2700" b="1" dirty="0"/>
              <a:t> :</a:t>
            </a:r>
            <a:endParaRPr lang="it-IT" sz="31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0F8629-9625-78D2-CB95-1D414A10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193" y="2691638"/>
            <a:ext cx="4133647" cy="3188586"/>
          </a:xfrm>
        </p:spPr>
        <p:txBody>
          <a:bodyPr>
            <a:normAutofit/>
          </a:bodyPr>
          <a:lstStyle/>
          <a:p>
            <a:r>
              <a:rPr lang="it-IT" dirty="0"/>
              <a:t>Gate fidelity and fidelity</a:t>
            </a:r>
          </a:p>
          <a:p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noise</a:t>
            </a:r>
            <a:endParaRPr lang="it-IT" dirty="0"/>
          </a:p>
          <a:p>
            <a:r>
              <a:rPr lang="it-IT" dirty="0" err="1"/>
              <a:t>Decoherence</a:t>
            </a:r>
            <a:r>
              <a:rPr lang="it-IT" dirty="0"/>
              <a:t> times</a:t>
            </a:r>
          </a:p>
          <a:p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peers</a:t>
            </a:r>
            <a:endParaRPr lang="it-IT" dirty="0"/>
          </a:p>
          <a:p>
            <a:endParaRPr lang="it-IT" dirty="0"/>
          </a:p>
        </p:txBody>
      </p:sp>
      <p:pic>
        <p:nvPicPr>
          <p:cNvPr id="20" name="Picture 4" descr="Zigzag indicator line">
            <a:extLst>
              <a:ext uri="{FF2B5EF4-FFF2-40B4-BE49-F238E27FC236}">
                <a16:creationId xmlns:a16="http://schemas.microsoft.com/office/drawing/2014/main" id="{2DBAD723-D4DE-5C86-E696-00D63622E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7" r="18514" b="-1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  <p:sp>
        <p:nvSpPr>
          <p:cNvPr id="21" name="Cross 10">
            <a:extLst>
              <a:ext uri="{FF2B5EF4-FFF2-40B4-BE49-F238E27FC236}">
                <a16:creationId xmlns:a16="http://schemas.microsoft.com/office/drawing/2014/main" id="{A12C7CBA-A034-9548-BC45-D37C25C00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032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5449ED22-D9F5-F848-A98A-7181D4EE7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1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FB1C7D-C86A-4142-476D-EC90EC4B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E2915B-9099-81DD-2FF3-5F6AC61A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16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2BDD4DA-372C-EC76-D877-5A78B0E9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FCF626-016A-84E8-E00C-B431E688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451660" cy="3188586"/>
          </a:xfrm>
        </p:spPr>
        <p:txBody>
          <a:bodyPr>
            <a:normAutofit/>
          </a:bodyPr>
          <a:lstStyle/>
          <a:p>
            <a:r>
              <a:rPr lang="en-US" dirty="0"/>
              <a:t>In the ideal case, the number of iterations is equal to 1</a:t>
            </a:r>
            <a:endParaRPr lang="it-IT" dirty="0"/>
          </a:p>
          <a:p>
            <a:r>
              <a:rPr lang="it-IT" dirty="0"/>
              <a:t>More </a:t>
            </a:r>
            <a:r>
              <a:rPr lang="it-IT" dirty="0" err="1"/>
              <a:t>noise</a:t>
            </a:r>
            <a:r>
              <a:rPr lang="it-IT" dirty="0"/>
              <a:t> more </a:t>
            </a:r>
            <a:r>
              <a:rPr lang="it-IT" dirty="0" err="1"/>
              <a:t>iterations</a:t>
            </a:r>
            <a:endParaRPr lang="it-IT" dirty="0"/>
          </a:p>
          <a:p>
            <a:r>
              <a:rPr lang="it-IT" dirty="0"/>
              <a:t>High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peers</a:t>
            </a:r>
            <a:r>
              <a:rPr lang="it-IT" dirty="0"/>
              <a:t> </a:t>
            </a:r>
            <a:r>
              <a:rPr lang="it-IT" dirty="0" err="1"/>
              <a:t>ensure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robustness</a:t>
            </a:r>
            <a:r>
              <a:rPr lang="it-IT" dirty="0"/>
              <a:t> to </a:t>
            </a:r>
            <a:r>
              <a:rPr lang="it-IT" dirty="0" err="1"/>
              <a:t>noise</a:t>
            </a:r>
            <a:endParaRPr lang="it-IT" dirty="0"/>
          </a:p>
          <a:p>
            <a:endParaRPr lang="it-IT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EF7B1BF-852B-1398-80ED-872D11C22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2" r="9229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2112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A1633"/>
      </a:dk2>
      <a:lt2>
        <a:srgbClr val="F0F3F2"/>
      </a:lt2>
      <a:accent1>
        <a:srgbClr val="CA4667"/>
      </a:accent1>
      <a:accent2>
        <a:srgbClr val="B8348C"/>
      </a:accent2>
      <a:accent3>
        <a:srgbClr val="BF46CA"/>
      </a:accent3>
      <a:accent4>
        <a:srgbClr val="7634B8"/>
      </a:accent4>
      <a:accent5>
        <a:srgbClr val="5046CA"/>
      </a:accent5>
      <a:accent6>
        <a:srgbClr val="3460B8"/>
      </a:accent6>
      <a:hlink>
        <a:srgbClr val="6F52C5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Seaford Display</vt:lpstr>
      <vt:lpstr>System Font Regular</vt:lpstr>
      <vt:lpstr>Tenorite</vt:lpstr>
      <vt:lpstr>MadridVTI</vt:lpstr>
      <vt:lpstr>Fast Quantum Byzantine Agreement</vt:lpstr>
      <vt:lpstr>Byzantine Agreement</vt:lpstr>
      <vt:lpstr>Fast Quantum Byzantine Agreement</vt:lpstr>
      <vt:lpstr>QOCC</vt:lpstr>
      <vt:lpstr>QOCC Algorithm</vt:lpstr>
      <vt:lpstr>Implementation</vt:lpstr>
      <vt:lpstr>Results  Parameters :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Quantum Byzantine Agreement</dc:title>
  <dc:creator>Andrea Adorni</dc:creator>
  <cp:lastModifiedBy>giovanni.schianchi1@studenti.unipr.it</cp:lastModifiedBy>
  <cp:revision>10</cp:revision>
  <dcterms:created xsi:type="dcterms:W3CDTF">2023-10-21T19:16:25Z</dcterms:created>
  <dcterms:modified xsi:type="dcterms:W3CDTF">2023-10-22T17:42:53Z</dcterms:modified>
</cp:coreProperties>
</file>