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5" r:id="rId8"/>
    <p:sldId id="266" r:id="rId9"/>
    <p:sldId id="267" r:id="rId10"/>
    <p:sldId id="268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4660"/>
  </p:normalViewPr>
  <p:slideViewPr>
    <p:cSldViewPr snapToGrid="0">
      <p:cViewPr varScale="1">
        <p:scale>
          <a:sx n="96" d="100"/>
          <a:sy n="96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73F80-BD4E-5283-1B0F-A6135FAC5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F39888-2ECE-1C1F-680E-5B164E919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E21D1A-F95F-1F2B-4F8E-1E24D693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950A5-F859-18B9-8897-09997E7D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EC5DAE-01A0-34E6-95E9-D9B4F847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426CB-D47A-B88A-01D9-3D643501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107687-ECF9-A7B3-3630-2150E3613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15C15F-262A-17C4-CC09-798D7B3D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418D37-6099-57F4-3C39-6C82A95F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73FFCA-A147-2695-6C36-59A7AE06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1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FCF0A22-FB6C-84A4-5F40-1C460F587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F01FDB-4020-7B9E-523C-D9C5E3159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123A4B-D2C6-B1C5-419A-CD1E7E8E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F0DED5-344C-744A-F05B-78895D34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35241-6CD3-B72F-D7FD-A20A5E25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A79C7-438A-87EB-EC16-AEF42D6F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3CAB8D-1310-1536-CC72-DF57ED6D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9F295C-03D0-C573-171C-9B69EC12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3D50F3-DBC3-BD18-EC38-F76D60BB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1C86D0-4F49-4339-69CB-FB44A7E3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11C14-39FC-2BA0-5C22-72D52382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FB4FF-27F5-B304-3725-0B56CEDA3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91FE61-0EC0-1A29-CE0C-798C6412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895AD-5466-0062-C779-5376C49E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CDB648-CADF-66A0-C20B-AFBC2E3A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D7CAC-1E22-B858-1B5A-BF803433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3AFB45-1CD4-E2E4-81C6-FF7DA1E09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832BBE-EC9A-6E12-178C-083E0632C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E33BA7-5583-8CE6-16BE-AA2DED58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37E302-0F8C-6A5F-80A6-CC9B1F2E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522DAE-6C71-BD5E-7357-B94586FA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DED54-D18D-17A4-3711-6A8F9E55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F99EEF-C672-4DAD-B0A6-F5C41B75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77291D-439C-D002-839D-4585AFB6F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F2D2E5-4714-8B50-28FD-1BCF840F8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4D4CB40-82EA-FFB1-F542-0D86C96D0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F556CD-F0C4-85DE-E2DF-6BCC58AC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9C012A-A481-89B8-628A-5B4F9EF1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B512C9A-E0B1-F51C-6C93-22961ABE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860D26-7436-49A6-8367-08F1874D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C06F05-AEFE-9DFA-B459-3A2284BB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F5EAB-D51B-7E33-5F50-6126A3EA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DF9EAA-EB5A-09DE-24C9-A8C6C12F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8B02791-0B25-8988-311F-A5F26BD8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86999E2-100D-6909-9CBC-11EAFE6F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ABA2B0-C48B-321D-444B-DCE16B53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E100F6-D64F-E013-A6B3-288C108C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2B8CEA-C287-D736-CBA9-4BBB918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A0E09-B168-188C-19BA-3DC193F5C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81F639-D202-3F9A-1432-F86BA16E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B233C7-4BE9-816C-2909-7334F822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9104F2-0F15-687E-F93A-91C13B69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D5B017-120E-8880-4B47-88FFD142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5AF3BDD-A0EC-99FF-6B07-C1DCD54FE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4BD3EA-1D2B-258E-54FC-9CA9CED33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51E00-DBFA-F0E2-EA68-4EBEFE0D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9F3058-5BB1-A026-34F9-15FA2E82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596DE6-1AAF-5379-7C64-E4BC2B9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8C15B57-E86C-9A5C-5D2F-4D7A062B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67C40C-1EB5-FA8C-3358-4257A0B4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DD47FF-9B38-3F07-ACD8-3C6730538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33917D-832E-9F28-4CF6-24C885B60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C19F9B-1AC8-857D-E54B-A1CD55F12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9F5C8-AE8B-A0FE-505C-78DBE84D4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6200"/>
              <a:t>Fast Quantum </a:t>
            </a:r>
            <a:r>
              <a:rPr lang="it-IT" sz="6200" err="1"/>
              <a:t>Byzantine</a:t>
            </a:r>
            <a:r>
              <a:rPr lang="it-IT" sz="6200"/>
              <a:t> Agreement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F49B6B-B57E-8DF3-4A35-EA9554EA1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 dirty="0"/>
              <a:t>High Performance Computing </a:t>
            </a:r>
            <a:r>
              <a:rPr lang="it-IT" sz="1900" dirty="0" err="1"/>
              <a:t>assignment</a:t>
            </a:r>
            <a:endParaRPr lang="it-IT" sz="1900" dirty="0"/>
          </a:p>
          <a:p>
            <a:pPr>
              <a:lnSpc>
                <a:spcPct val="90000"/>
              </a:lnSpc>
            </a:pPr>
            <a:r>
              <a:rPr lang="it-IT" sz="1900" dirty="0"/>
              <a:t>Andrea Adorni, Giovanni Schianchi</a:t>
            </a:r>
          </a:p>
        </p:txBody>
      </p:sp>
      <p:pic>
        <p:nvPicPr>
          <p:cNvPr id="18" name="Picture 3" descr="Computer 3D windows background">
            <a:extLst>
              <a:ext uri="{FF2B5EF4-FFF2-40B4-BE49-F238E27FC236}">
                <a16:creationId xmlns:a16="http://schemas.microsoft.com/office/drawing/2014/main" id="{1BF8E789-077D-CDDB-BDC0-45757D9B8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4" r="38532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cerchio, Oggetto astronomico, sfera, schermata&#10;&#10;Descrizione generata automaticamente">
            <a:extLst>
              <a:ext uri="{FF2B5EF4-FFF2-40B4-BE49-F238E27FC236}">
                <a16:creationId xmlns:a16="http://schemas.microsoft.com/office/drawing/2014/main" id="{5E32CCF1-5744-9038-E125-7FA903314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52996"/>
            <a:ext cx="5294716" cy="475200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cerchio, Oggetto astronomico, sfera, Evento celeste&#10;&#10;Descrizione generata automaticamente">
            <a:extLst>
              <a:ext uri="{FF2B5EF4-FFF2-40B4-BE49-F238E27FC236}">
                <a16:creationId xmlns:a16="http://schemas.microsoft.com/office/drawing/2014/main" id="{65E119EB-34C7-79DD-B9D7-56299C95E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006669"/>
            <a:ext cx="5294715" cy="484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43FB6-6CB9-0FD0-F920-734BD052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DE5C7-5A8B-ADA9-B124-3B1051BD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7"/>
            <a:ext cx="4114799" cy="3530408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NetQASM</a:t>
            </a:r>
            <a:r>
              <a:rPr lang="it-IT" dirty="0"/>
              <a:t> to make quantum network </a:t>
            </a:r>
            <a:r>
              <a:rPr lang="it-IT" dirty="0" err="1"/>
              <a:t>applications</a:t>
            </a:r>
            <a:endParaRPr lang="it-IT" dirty="0"/>
          </a:p>
          <a:p>
            <a:r>
              <a:rPr lang="it-IT" dirty="0"/>
              <a:t>Python</a:t>
            </a:r>
          </a:p>
          <a:p>
            <a:r>
              <a:rPr lang="it-IT" dirty="0" err="1"/>
              <a:t>SquidASM</a:t>
            </a:r>
            <a:r>
              <a:rPr lang="it-IT" dirty="0"/>
              <a:t> to simulate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/>
              <a:t>Single </a:t>
            </a:r>
            <a:r>
              <a:rPr lang="it-IT" dirty="0" err="1"/>
              <a:t>config</a:t>
            </a:r>
            <a:r>
              <a:rPr lang="it-IT" dirty="0"/>
              <a:t> file </a:t>
            </a:r>
            <a:r>
              <a:rPr lang="it-IT" dirty="0" err="1"/>
              <a:t>generates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nodes</a:t>
            </a:r>
            <a:endParaRPr lang="it-IT" dirty="0"/>
          </a:p>
          <a:p>
            <a:r>
              <a:rPr lang="it-IT" dirty="0"/>
              <a:t>Alternative to QOCC for </a:t>
            </a:r>
            <a:r>
              <a:rPr lang="it-IT" dirty="0" err="1"/>
              <a:t>noise</a:t>
            </a:r>
            <a:r>
              <a:rPr lang="it-IT" dirty="0"/>
              <a:t> study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E3CDCFE7-3158-9268-3246-647B1CDF0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0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1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F5160-818F-E59D-AD76-75628EB3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dirty="0" err="1"/>
              <a:t>Results</a:t>
            </a:r>
            <a:br>
              <a:rPr lang="it-IT" sz="3100" dirty="0"/>
            </a:br>
            <a:br>
              <a:rPr lang="it-IT" sz="3100" dirty="0"/>
            </a:br>
            <a:r>
              <a:rPr lang="it-IT" sz="2700" b="1" dirty="0" err="1"/>
              <a:t>Parameters</a:t>
            </a:r>
            <a:r>
              <a:rPr lang="it-IT" sz="2700" b="1" dirty="0"/>
              <a:t> :</a:t>
            </a:r>
            <a:endParaRPr lang="it-IT" sz="31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0F8629-9625-78D2-CB95-1D414A10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193" y="2691638"/>
            <a:ext cx="4133647" cy="3188586"/>
          </a:xfrm>
        </p:spPr>
        <p:txBody>
          <a:bodyPr>
            <a:normAutofit/>
          </a:bodyPr>
          <a:lstStyle/>
          <a:p>
            <a:r>
              <a:rPr lang="it-IT" dirty="0"/>
              <a:t>Gate fidelity and fidelity</a:t>
            </a:r>
          </a:p>
          <a:p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noise</a:t>
            </a:r>
            <a:endParaRPr lang="it-IT" dirty="0"/>
          </a:p>
          <a:p>
            <a:r>
              <a:rPr lang="it-IT" dirty="0" err="1"/>
              <a:t>Decoherence</a:t>
            </a:r>
            <a:r>
              <a:rPr lang="it-IT" dirty="0"/>
              <a:t> times</a:t>
            </a:r>
          </a:p>
          <a:p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peers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30 </a:t>
            </a:r>
            <a:r>
              <a:rPr lang="it-IT" dirty="0" err="1"/>
              <a:t>runs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test case</a:t>
            </a:r>
          </a:p>
          <a:p>
            <a:endParaRPr lang="it-IT" dirty="0"/>
          </a:p>
        </p:txBody>
      </p:sp>
      <p:pic>
        <p:nvPicPr>
          <p:cNvPr id="20" name="Picture 4" descr="Zigzag indicator line">
            <a:extLst>
              <a:ext uri="{FF2B5EF4-FFF2-40B4-BE49-F238E27FC236}">
                <a16:creationId xmlns:a16="http://schemas.microsoft.com/office/drawing/2014/main" id="{2DBAD723-D4DE-5C86-E696-00D63622E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7" r="18514" b="-1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1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B1C7D-C86A-4142-476D-EC90EC4B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5" name="Segnaposto contenuto 4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0CF152E4-4C32-DE0E-E6CB-0A346FEA3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6" y="1619818"/>
            <a:ext cx="6653920" cy="4351338"/>
          </a:xfrm>
        </p:spPr>
      </p:pic>
      <p:pic>
        <p:nvPicPr>
          <p:cNvPr id="7" name="Immagine 6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C8129ED3-8EC7-84CD-E40C-827BB337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32" y="160092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6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BDD4DA-372C-EC76-D877-5A78B0E9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FCF626-016A-84E8-E00C-B431E688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451660" cy="3188586"/>
          </a:xfrm>
        </p:spPr>
        <p:txBody>
          <a:bodyPr>
            <a:normAutofit/>
          </a:bodyPr>
          <a:lstStyle/>
          <a:p>
            <a:r>
              <a:rPr lang="en-US" dirty="0"/>
              <a:t>In the ideal case, the number of iterations is equal to 1</a:t>
            </a:r>
            <a:endParaRPr lang="it-IT" dirty="0"/>
          </a:p>
          <a:p>
            <a:r>
              <a:rPr lang="it-IT" dirty="0"/>
              <a:t>More </a:t>
            </a:r>
            <a:r>
              <a:rPr lang="it-IT" dirty="0" err="1"/>
              <a:t>noise</a:t>
            </a:r>
            <a:r>
              <a:rPr lang="it-IT" dirty="0"/>
              <a:t> more </a:t>
            </a:r>
            <a:r>
              <a:rPr lang="it-IT" dirty="0" err="1"/>
              <a:t>iterations</a:t>
            </a:r>
            <a:endParaRPr lang="it-IT" dirty="0"/>
          </a:p>
          <a:p>
            <a:r>
              <a:rPr lang="it-IT" dirty="0"/>
              <a:t>High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peers</a:t>
            </a:r>
            <a:r>
              <a:rPr lang="it-IT" dirty="0"/>
              <a:t> </a:t>
            </a:r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robustness</a:t>
            </a:r>
            <a:r>
              <a:rPr lang="it-IT" dirty="0"/>
              <a:t> to </a:t>
            </a:r>
            <a:r>
              <a:rPr lang="it-IT" dirty="0" err="1"/>
              <a:t>noise</a:t>
            </a:r>
            <a:endParaRPr lang="it-IT" dirty="0"/>
          </a:p>
          <a:p>
            <a:endParaRPr lang="it-IT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EF7B1BF-852B-1398-80ED-872D11C22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2" r="9229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2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56E371-E0AE-5993-994C-237A02A5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Byzantine</a:t>
            </a:r>
            <a:r>
              <a:rPr lang="it-IT" dirty="0"/>
              <a:t> Agreement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93BB5A-B61D-769E-D2E0-E193A5AE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Common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endParaRPr lang="it-IT" dirty="0"/>
          </a:p>
          <a:p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cheating</a:t>
            </a:r>
            <a:r>
              <a:rPr lang="it-IT" dirty="0"/>
              <a:t> </a:t>
            </a:r>
            <a:r>
              <a:rPr lang="it-IT" dirty="0" err="1"/>
              <a:t>peers</a:t>
            </a:r>
            <a:endParaRPr lang="it-IT" dirty="0"/>
          </a:p>
          <a:p>
            <a:r>
              <a:rPr lang="it-IT" dirty="0"/>
              <a:t>Agreement</a:t>
            </a:r>
          </a:p>
          <a:p>
            <a:r>
              <a:rPr lang="it-IT" dirty="0" err="1"/>
              <a:t>Validity</a:t>
            </a:r>
            <a:endParaRPr lang="it-IT" dirty="0"/>
          </a:p>
          <a:p>
            <a:r>
              <a:rPr lang="it-IT" dirty="0" err="1"/>
              <a:t>Termination</a:t>
            </a:r>
            <a:endParaRPr lang="it-IT" dirty="0"/>
          </a:p>
        </p:txBody>
      </p:sp>
      <p:pic>
        <p:nvPicPr>
          <p:cNvPr id="5" name="Picture 4" descr="A group of multi coloured wooden stick figures">
            <a:extLst>
              <a:ext uri="{FF2B5EF4-FFF2-40B4-BE49-F238E27FC236}">
                <a16:creationId xmlns:a16="http://schemas.microsoft.com/office/drawing/2014/main" id="{F8A05221-300D-C21E-E60D-14DBDFB04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5" r="21886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1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example of a molecular structure">
            <a:extLst>
              <a:ext uri="{FF2B5EF4-FFF2-40B4-BE49-F238E27FC236}">
                <a16:creationId xmlns:a16="http://schemas.microsoft.com/office/drawing/2014/main" id="{F0BC0EA9-C762-2353-7EB0-24A855CE8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3" r="32962" b="-1"/>
          <a:stretch/>
        </p:blipFill>
        <p:spPr>
          <a:xfrm>
            <a:off x="0" y="10"/>
            <a:ext cx="522247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D948601-63D1-34F4-8CA0-F4D3EC0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929" y="1154783"/>
            <a:ext cx="4114800" cy="4064931"/>
          </a:xfrm>
        </p:spPr>
        <p:txBody>
          <a:bodyPr>
            <a:normAutofit/>
          </a:bodyPr>
          <a:lstStyle/>
          <a:p>
            <a:r>
              <a:rPr lang="it-IT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Quantum </a:t>
            </a:r>
            <a:r>
              <a:rPr lang="it-IT" sz="5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Byzantine</a:t>
            </a:r>
            <a:r>
              <a:rPr lang="it-IT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Agreement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E055B-92BA-2511-60C5-D57A1390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61882"/>
            <a:ext cx="5530839" cy="4327398"/>
          </a:xfrm>
        </p:spPr>
        <p:txBody>
          <a:bodyPr>
            <a:normAutofit/>
          </a:bodyPr>
          <a:lstStyle/>
          <a:p>
            <a:r>
              <a:rPr lang="it-IT" dirty="0"/>
              <a:t>Quantum alternative</a:t>
            </a:r>
          </a:p>
          <a:p>
            <a:r>
              <a:rPr lang="it-IT" dirty="0"/>
              <a:t>1 round</a:t>
            </a:r>
          </a:p>
          <a:p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cheaters</a:t>
            </a:r>
            <a:r>
              <a:rPr lang="it-IT" dirty="0"/>
              <a:t> up to n/3</a:t>
            </a:r>
          </a:p>
          <a:p>
            <a:r>
              <a:rPr lang="it-IT" dirty="0" err="1"/>
              <a:t>Used</a:t>
            </a:r>
            <a:r>
              <a:rPr lang="it-IT" dirty="0"/>
              <a:t> to</a:t>
            </a:r>
            <a:r>
              <a:rPr lang="en-US" dirty="0"/>
              <a:t> improve the security and speed of the agreement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63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4C5576A3-DA1B-5EBE-E2F8-47FD1010E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5" r="28211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3EFFD17-7C52-29C7-C221-15EB0DD3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496" y="767056"/>
            <a:ext cx="4114800" cy="4064931"/>
          </a:xfrm>
        </p:spPr>
        <p:txBody>
          <a:bodyPr>
            <a:normAutofit/>
          </a:bodyPr>
          <a:lstStyle/>
          <a:p>
            <a:r>
              <a:rPr lang="it-IT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QOCC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665003-F382-B896-40F6-DC766728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3972"/>
            <a:ext cx="5530839" cy="4327398"/>
          </a:xfrm>
        </p:spPr>
        <p:txBody>
          <a:bodyPr>
            <a:normAutofit/>
          </a:bodyPr>
          <a:lstStyle/>
          <a:p>
            <a:r>
              <a:rPr lang="it-IT" dirty="0"/>
              <a:t>Subroutine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an agreement</a:t>
            </a:r>
          </a:p>
          <a:p>
            <a:r>
              <a:rPr lang="it-IT" dirty="0" err="1"/>
              <a:t>When</a:t>
            </a:r>
            <a:r>
              <a:rPr lang="it-IT" dirty="0"/>
              <a:t> sum of bits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n/3 and 2n/3</a:t>
            </a:r>
          </a:p>
          <a:p>
            <a:r>
              <a:rPr lang="it-IT" dirty="0" err="1"/>
              <a:t>Every</a:t>
            </a:r>
            <a:r>
              <a:rPr lang="it-IT" dirty="0"/>
              <a:t> peer </a:t>
            </a:r>
            <a:r>
              <a:rPr lang="it-IT" dirty="0" err="1"/>
              <a:t>returns</a:t>
            </a:r>
            <a:r>
              <a:rPr lang="it-IT" dirty="0"/>
              <a:t> a bit with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probability</a:t>
            </a:r>
            <a:endParaRPr lang="it-IT" dirty="0"/>
          </a:p>
          <a:p>
            <a:r>
              <a:rPr lang="it-IT" dirty="0"/>
              <a:t>VQSS </a:t>
            </a:r>
            <a:r>
              <a:rPr lang="it-IT" dirty="0" err="1"/>
              <a:t>encoding</a:t>
            </a:r>
            <a:r>
              <a:rPr lang="it-IT" dirty="0"/>
              <a:t> to </a:t>
            </a:r>
            <a:r>
              <a:rPr lang="it-IT" dirty="0" err="1"/>
              <a:t>defend</a:t>
            </a:r>
            <a:r>
              <a:rPr lang="it-IT" dirty="0"/>
              <a:t> from </a:t>
            </a:r>
            <a:r>
              <a:rPr lang="it-IT" dirty="0" err="1"/>
              <a:t>malicious</a:t>
            </a:r>
            <a:r>
              <a:rPr lang="it-IT" dirty="0"/>
              <a:t> peer (Reed-Solomon)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596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3CC001-0A79-3A08-32C0-6C31EA6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it-IT" sz="4000"/>
              <a:t>Algorithm</a:t>
            </a:r>
          </a:p>
        </p:txBody>
      </p:sp>
      <p:pic>
        <p:nvPicPr>
          <p:cNvPr id="24" name="Picture 4" descr="Abstract background">
            <a:extLst>
              <a:ext uri="{FF2B5EF4-FFF2-40B4-BE49-F238E27FC236}">
                <a16:creationId xmlns:a16="http://schemas.microsoft.com/office/drawing/2014/main" id="{A96417FB-A460-D0C6-5533-7C4A49BF5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93" r="3673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16F902-6C33-B5E6-AF0C-68949B230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it-IT" sz="2000"/>
              <a:t>Composed by three routines</a:t>
            </a:r>
          </a:p>
          <a:p>
            <a:r>
              <a:rPr lang="it-IT" sz="2000"/>
              <a:t>Every peer sends and receive bits from other</a:t>
            </a:r>
          </a:p>
          <a:p>
            <a:r>
              <a:rPr lang="it-IT" sz="2000"/>
              <a:t>Calculate the sum of bits and checks it</a:t>
            </a:r>
          </a:p>
          <a:p>
            <a:r>
              <a:rPr lang="it-IT" sz="2000"/>
              <a:t>In base to sum sets the bit to 0 or 1</a:t>
            </a:r>
          </a:p>
          <a:p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253399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78D9BC-97C5-2C59-C3C3-DE9EA05D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it-IT" sz="4000"/>
              <a:t>Algorithm</a:t>
            </a:r>
            <a:endParaRPr lang="it-IT" sz="4000" dirty="0"/>
          </a:p>
        </p:txBody>
      </p:sp>
      <p:pic>
        <p:nvPicPr>
          <p:cNvPr id="4" name="Picture 4" descr="Abstract background">
            <a:extLst>
              <a:ext uri="{FF2B5EF4-FFF2-40B4-BE49-F238E27FC236}">
                <a16:creationId xmlns:a16="http://schemas.microsoft.com/office/drawing/2014/main" id="{7F8D7699-7F25-453C-380D-2C75DB159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93" r="3673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DC6FFA-2614-F38E-D595-806A2C60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/>
              <a:t>First routine:</a:t>
            </a:r>
          </a:p>
          <a:p>
            <a:r>
              <a:rPr lang="it-IT" sz="2000"/>
              <a:t>Decides direction of execution</a:t>
            </a:r>
          </a:p>
          <a:p>
            <a:r>
              <a:rPr lang="it-IT" sz="2000"/>
              <a:t>If indecision -&gt; Quantum subroutine</a:t>
            </a:r>
          </a:p>
          <a:p>
            <a:pPr marL="0" indent="0">
              <a:buNone/>
            </a:pPr>
            <a:r>
              <a:rPr lang="it-IT" sz="2000"/>
              <a:t>Second and third routine:</a:t>
            </a:r>
          </a:p>
          <a:p>
            <a:r>
              <a:rPr lang="it-IT" sz="2000"/>
              <a:t>Boost of bias into 1 or 0 output</a:t>
            </a:r>
          </a:p>
          <a:p>
            <a:r>
              <a:rPr lang="it-IT" sz="2000"/>
              <a:t>Return or start another round</a:t>
            </a:r>
          </a:p>
        </p:txBody>
      </p:sp>
    </p:spTree>
    <p:extLst>
      <p:ext uri="{BB962C8B-B14F-4D97-AF65-F5344CB8AC3E}">
        <p14:creationId xmlns:p14="http://schemas.microsoft.com/office/powerpoint/2010/main" val="197521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Nodi step 1">
            <a:extLst>
              <a:ext uri="{FF2B5EF4-FFF2-40B4-BE49-F238E27FC236}">
                <a16:creationId xmlns:a16="http://schemas.microsoft.com/office/drawing/2014/main" id="{BB03DC2D-A1CF-DAB3-33D1-D13CE385E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52996"/>
            <a:ext cx="5294716" cy="475200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egnaposto contenuto 4" descr="Immagine che contiene cerchio, Oggetto astronomico, schermata, sfera&#10;&#10;Descrizione generata automaticamente">
            <a:extLst>
              <a:ext uri="{FF2B5EF4-FFF2-40B4-BE49-F238E27FC236}">
                <a16:creationId xmlns:a16="http://schemas.microsoft.com/office/drawing/2014/main" id="{2D361754-7294-36B1-8914-8C897FF6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894156"/>
            <a:ext cx="5294715" cy="506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 descr="Immagine che contiene cerchio, schermata, Oggetto astronomico, sfera&#10;&#10;Descrizione generata automaticamente">
            <a:extLst>
              <a:ext uri="{FF2B5EF4-FFF2-40B4-BE49-F238E27FC236}">
                <a16:creationId xmlns:a16="http://schemas.microsoft.com/office/drawing/2014/main" id="{54811156-AEE9-95A2-FD81-0E8E8509F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4929"/>
            <a:ext cx="5294716" cy="436814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cerchio, sfera, schermata&#10;&#10;Descrizione generata automaticamente">
            <a:extLst>
              <a:ext uri="{FF2B5EF4-FFF2-40B4-BE49-F238E27FC236}">
                <a16:creationId xmlns:a16="http://schemas.microsoft.com/office/drawing/2014/main" id="{A3071446-4A31-F10E-23BF-FBE4EB4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092708"/>
            <a:ext cx="5294715" cy="467258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9A93D81-E71E-B7D2-9153-0FAA0C53C9C0}"/>
              </a:ext>
            </a:extLst>
          </p:cNvPr>
          <p:cNvSpPr txBox="1"/>
          <p:nvPr/>
        </p:nvSpPr>
        <p:spPr>
          <a:xfrm>
            <a:off x="7892716" y="742520"/>
            <a:ext cx="276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Quantum subroutine</a:t>
            </a:r>
          </a:p>
        </p:txBody>
      </p:sp>
    </p:spTree>
    <p:extLst>
      <p:ext uri="{BB962C8B-B14F-4D97-AF65-F5344CB8AC3E}">
        <p14:creationId xmlns:p14="http://schemas.microsoft.com/office/powerpoint/2010/main" val="101154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luna, cerchio, Oggetto astronomico, sfera&#10;&#10;Descrizione generata automaticamente">
            <a:extLst>
              <a:ext uri="{FF2B5EF4-FFF2-40B4-BE49-F238E27FC236}">
                <a16:creationId xmlns:a16="http://schemas.microsoft.com/office/drawing/2014/main" id="{34C3AD6E-7D22-DBDA-9A7C-22FF767DA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72127"/>
            <a:ext cx="5294716" cy="451374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cerchio, sfera, Oggetto astronomico, schermata&#10;&#10;Descrizione generata automaticamente">
            <a:extLst>
              <a:ext uri="{FF2B5EF4-FFF2-40B4-BE49-F238E27FC236}">
                <a16:creationId xmlns:a16="http://schemas.microsoft.com/office/drawing/2014/main" id="{721C5268-364B-10FE-97D7-9D834C4D6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052997"/>
            <a:ext cx="5294715" cy="475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00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230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Fast Quantum Byzantine Agreement</vt:lpstr>
      <vt:lpstr>Byzantine Agreement</vt:lpstr>
      <vt:lpstr>Fast Quantum Byzantine Agreement</vt:lpstr>
      <vt:lpstr>QOCC</vt:lpstr>
      <vt:lpstr>Algorithm</vt:lpstr>
      <vt:lpstr>Algorithm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Implementation</vt:lpstr>
      <vt:lpstr>Results  Parameters :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Quantum Byzantine Agreement</dc:title>
  <dc:creator>Andrea Adorni</dc:creator>
  <cp:lastModifiedBy>Andrea Adorni</cp:lastModifiedBy>
  <cp:revision>17</cp:revision>
  <dcterms:created xsi:type="dcterms:W3CDTF">2023-10-21T19:16:25Z</dcterms:created>
  <dcterms:modified xsi:type="dcterms:W3CDTF">2023-10-25T12:55:10Z</dcterms:modified>
</cp:coreProperties>
</file>