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4660"/>
  </p:normalViewPr>
  <p:slideViewPr>
    <p:cSldViewPr snapToGrid="0">
      <p:cViewPr varScale="1">
        <p:scale>
          <a:sx n="93" d="100"/>
          <a:sy n="93" d="100"/>
        </p:scale>
        <p:origin x="8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473F80-BD4E-5283-1B0F-A6135FAC5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1F39888-2ECE-1C1F-680E-5B164E919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E21D1A-F95F-1F2B-4F8E-1E24D693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3950A5-F859-18B9-8897-09997E7D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EC5DAE-01A0-34E6-95E9-D9B4F847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5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426CB-D47A-B88A-01D9-3D643501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9107687-ECF9-A7B3-3630-2150E3613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15C15F-262A-17C4-CC09-798D7B3D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418D37-6099-57F4-3C39-6C82A95F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73FFCA-A147-2695-6C36-59A7AE06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1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FCF0A22-FB6C-84A4-5F40-1C460F587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7F01FDB-4020-7B9E-523C-D9C5E3159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123A4B-D2C6-B1C5-419A-CD1E7E8E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F0DED5-344C-744A-F05B-78895D34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335241-6CD3-B72F-D7FD-A20A5E25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9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1A79C7-438A-87EB-EC16-AEF42D6F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3CAB8D-1310-1536-CC72-DF57ED6D2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9F295C-03D0-C573-171C-9B69EC12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3D50F3-DBC3-BD18-EC38-F76D60BB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1C86D0-4F49-4339-69CB-FB44A7E3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5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211C14-39FC-2BA0-5C22-72D52382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8FB4FF-27F5-B304-3725-0B56CEDA3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91FE61-0EC0-1A29-CE0C-798C6412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2895AD-5466-0062-C779-5376C49E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CDB648-CADF-66A0-C20B-AFBC2E3A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6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8D7CAC-1E22-B858-1B5A-BF803433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3AFB45-1CD4-E2E4-81C6-FF7DA1E09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9832BBE-EC9A-6E12-178C-083E0632C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CE33BA7-5583-8CE6-16BE-AA2DED58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37E302-0F8C-6A5F-80A6-CC9B1F2E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5522DAE-6C71-BD5E-7357-B94586FA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3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DED54-D18D-17A4-3711-6A8F9E55B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F99EEF-C672-4DAD-B0A6-F5C41B755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77291D-439C-D002-839D-4585AFB6F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4F2D2E5-4714-8B50-28FD-1BCF840F8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4D4CB40-82EA-FFB1-F542-0D86C96D0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F556CD-F0C4-85DE-E2DF-6BCC58AC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E9C012A-A481-89B8-628A-5B4F9EF1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B512C9A-E0B1-F51C-6C93-22961ABE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5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860D26-7436-49A6-8367-08F1874D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6C06F05-AEFE-9DFA-B459-3A2284BB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9F5EAB-D51B-7E33-5F50-6126A3EA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DF9EAA-EB5A-09DE-24C9-A8C6C12F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1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8B02791-0B25-8988-311F-A5F26BD8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86999E2-100D-6909-9CBC-11EAFE6F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ABA2B0-C48B-321D-444B-DCE16B53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E100F6-D64F-E013-A6B3-288C108C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2B8CEA-C287-D736-CBA9-4BBB918B5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EA0E09-B168-188C-19BA-3DC193F5C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81F639-D202-3F9A-1432-F86BA16E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B233C7-4BE9-816C-2909-7334F822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9104F2-0F15-687E-F93A-91C13B69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D5B017-120E-8880-4B47-88FFD142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5AF3BDD-A0EC-99FF-6B07-C1DCD54FE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4BD3EA-1D2B-258E-54FC-9CA9CED33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351E00-DBFA-F0E2-EA68-4EBEFE0D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9F3058-5BB1-A026-34F9-15FA2E82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596DE6-1AAF-5379-7C64-E4BC2B91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8C15B57-E86C-9A5C-5D2F-4D7A062B4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67C40C-1EB5-FA8C-3358-4257A0B4F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DD47FF-9B38-3F07-ACD8-3C6730538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33917D-832E-9F28-4CF6-24C885B60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C19F9B-1AC8-857D-E54B-A1CD55F12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9F5C8-AE8B-A0FE-505C-78DBE84D4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6200"/>
              <a:t>Fast Quantum </a:t>
            </a:r>
            <a:r>
              <a:rPr lang="it-IT" sz="6200" err="1"/>
              <a:t>Byzantine</a:t>
            </a:r>
            <a:r>
              <a:rPr lang="it-IT" sz="6200"/>
              <a:t> Agreement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3F49B6B-B57E-8DF3-4A35-EA9554EA1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900" dirty="0"/>
              <a:t>Progetto per High Performance Computing</a:t>
            </a:r>
          </a:p>
          <a:p>
            <a:pPr>
              <a:lnSpc>
                <a:spcPct val="90000"/>
              </a:lnSpc>
            </a:pPr>
            <a:r>
              <a:rPr lang="it-IT" sz="1900" dirty="0"/>
              <a:t>Andrea Adorni, Giovanni Schianchi</a:t>
            </a:r>
          </a:p>
        </p:txBody>
      </p:sp>
      <p:pic>
        <p:nvPicPr>
          <p:cNvPr id="18" name="Picture 3" descr="Computer 3D windows background">
            <a:extLst>
              <a:ext uri="{FF2B5EF4-FFF2-40B4-BE49-F238E27FC236}">
                <a16:creationId xmlns:a16="http://schemas.microsoft.com/office/drawing/2014/main" id="{1BF8E789-077D-CDDB-BDC0-45757D9B83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44" r="38532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7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943FB6-6CB9-0FD0-F920-734BD052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4DE5C7-5A8B-ADA9-B124-3B1051BD8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 fontScale="92500" lnSpcReduction="10000"/>
          </a:bodyPr>
          <a:lstStyle/>
          <a:p>
            <a:r>
              <a:rPr lang="it-IT" dirty="0" err="1"/>
              <a:t>NetQASM</a:t>
            </a:r>
            <a:r>
              <a:rPr lang="it-IT" dirty="0"/>
              <a:t> to make quantum network </a:t>
            </a:r>
            <a:r>
              <a:rPr lang="it-IT" dirty="0" err="1"/>
              <a:t>applications</a:t>
            </a:r>
            <a:endParaRPr lang="it-IT" dirty="0"/>
          </a:p>
          <a:p>
            <a:r>
              <a:rPr lang="it-IT" dirty="0"/>
              <a:t>Python</a:t>
            </a:r>
          </a:p>
          <a:p>
            <a:r>
              <a:rPr lang="it-IT" dirty="0" err="1"/>
              <a:t>SquidASM</a:t>
            </a:r>
            <a:r>
              <a:rPr lang="it-IT" dirty="0"/>
              <a:t> to simulate </a:t>
            </a:r>
            <a:r>
              <a:rPr lang="it-IT" dirty="0" err="1"/>
              <a:t>application</a:t>
            </a:r>
            <a:endParaRPr lang="it-IT" dirty="0"/>
          </a:p>
          <a:p>
            <a:r>
              <a:rPr lang="it-IT" dirty="0"/>
              <a:t>Alternative to QOCC for </a:t>
            </a:r>
            <a:r>
              <a:rPr lang="it-IT" dirty="0" err="1"/>
              <a:t>noise</a:t>
            </a:r>
            <a:r>
              <a:rPr lang="it-IT" dirty="0"/>
              <a:t> study</a:t>
            </a:r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E3CDCFE7-3158-9268-3246-647B1CDF0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00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10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4F5160-818F-E59D-AD76-75628EB33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192" y="1204721"/>
            <a:ext cx="4133647" cy="144655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it-IT" dirty="0" err="1"/>
              <a:t>Results</a:t>
            </a:r>
            <a:br>
              <a:rPr lang="it-IT" sz="3100" dirty="0"/>
            </a:br>
            <a:br>
              <a:rPr lang="it-IT" sz="3100" dirty="0"/>
            </a:br>
            <a:r>
              <a:rPr lang="it-IT" sz="2700" b="1" dirty="0" err="1"/>
              <a:t>Parameters</a:t>
            </a:r>
            <a:r>
              <a:rPr lang="it-IT" sz="2700" b="1" dirty="0"/>
              <a:t> :</a:t>
            </a:r>
            <a:endParaRPr lang="it-IT" sz="3100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0F8629-9625-78D2-CB95-1D414A103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193" y="2691638"/>
            <a:ext cx="4133647" cy="3188586"/>
          </a:xfrm>
        </p:spPr>
        <p:txBody>
          <a:bodyPr>
            <a:normAutofit/>
          </a:bodyPr>
          <a:lstStyle/>
          <a:p>
            <a:r>
              <a:rPr lang="it-IT" dirty="0"/>
              <a:t>Gate fidelity and fidelity</a:t>
            </a:r>
          </a:p>
          <a:p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noise</a:t>
            </a:r>
            <a:endParaRPr lang="it-IT" dirty="0"/>
          </a:p>
          <a:p>
            <a:r>
              <a:rPr lang="it-IT" dirty="0" err="1"/>
              <a:t>Decoherence</a:t>
            </a:r>
            <a:r>
              <a:rPr lang="it-IT" dirty="0"/>
              <a:t> times</a:t>
            </a:r>
          </a:p>
          <a:p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peers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30 </a:t>
            </a:r>
            <a:r>
              <a:rPr lang="it-IT" dirty="0" err="1"/>
              <a:t>runs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test case</a:t>
            </a:r>
          </a:p>
          <a:p>
            <a:endParaRPr lang="it-IT" dirty="0"/>
          </a:p>
        </p:txBody>
      </p:sp>
      <p:pic>
        <p:nvPicPr>
          <p:cNvPr id="20" name="Picture 4" descr="Zigzag indicator line">
            <a:extLst>
              <a:ext uri="{FF2B5EF4-FFF2-40B4-BE49-F238E27FC236}">
                <a16:creationId xmlns:a16="http://schemas.microsoft.com/office/drawing/2014/main" id="{2DBAD723-D4DE-5C86-E696-00D63622E0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67" r="18514" b="-1"/>
          <a:stretch/>
        </p:blipFill>
        <p:spPr>
          <a:xfrm>
            <a:off x="20" y="10"/>
            <a:ext cx="696773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1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FB1C7D-C86A-4142-476D-EC90EC4B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5" name="Segnaposto contenuto 4" descr="Immagine che contiene testo, schermata, diagramma, numero&#10;&#10;Descrizione generata automaticamente">
            <a:extLst>
              <a:ext uri="{FF2B5EF4-FFF2-40B4-BE49-F238E27FC236}">
                <a16:creationId xmlns:a16="http://schemas.microsoft.com/office/drawing/2014/main" id="{0CF152E4-4C32-DE0E-E6CB-0A346FEA3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6" y="1619818"/>
            <a:ext cx="6653920" cy="4351338"/>
          </a:xfrm>
        </p:spPr>
      </p:pic>
      <p:pic>
        <p:nvPicPr>
          <p:cNvPr id="7" name="Immagine 6" descr="Immagine che contiene testo, schermata, diagramma, numero&#10;&#10;Descrizione generata automaticamente">
            <a:extLst>
              <a:ext uri="{FF2B5EF4-FFF2-40B4-BE49-F238E27FC236}">
                <a16:creationId xmlns:a16="http://schemas.microsoft.com/office/drawing/2014/main" id="{C8129ED3-8EC7-84CD-E40C-827BB337D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32" y="160092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68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BDD4DA-372C-EC76-D877-5A78B0E9E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FCF626-016A-84E8-E00C-B431E688D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451660" cy="3188586"/>
          </a:xfrm>
        </p:spPr>
        <p:txBody>
          <a:bodyPr>
            <a:normAutofit/>
          </a:bodyPr>
          <a:lstStyle/>
          <a:p>
            <a:r>
              <a:rPr lang="en-US" dirty="0"/>
              <a:t>In the ideal case, the number of iterations is equal to 1</a:t>
            </a:r>
            <a:endParaRPr lang="it-IT" dirty="0"/>
          </a:p>
          <a:p>
            <a:r>
              <a:rPr lang="it-IT" dirty="0"/>
              <a:t>More </a:t>
            </a:r>
            <a:r>
              <a:rPr lang="it-IT" dirty="0" err="1"/>
              <a:t>noise</a:t>
            </a:r>
            <a:r>
              <a:rPr lang="it-IT" dirty="0"/>
              <a:t> more </a:t>
            </a:r>
            <a:r>
              <a:rPr lang="it-IT" dirty="0" err="1"/>
              <a:t>iterations</a:t>
            </a:r>
            <a:endParaRPr lang="it-IT" dirty="0"/>
          </a:p>
          <a:p>
            <a:r>
              <a:rPr lang="it-IT" dirty="0"/>
              <a:t>High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peers</a:t>
            </a:r>
            <a:r>
              <a:rPr lang="it-IT" dirty="0"/>
              <a:t> </a:t>
            </a:r>
            <a:r>
              <a:rPr lang="it-IT" dirty="0" err="1"/>
              <a:t>ensure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robustness</a:t>
            </a:r>
            <a:r>
              <a:rPr lang="it-IT" dirty="0"/>
              <a:t> to </a:t>
            </a:r>
            <a:r>
              <a:rPr lang="it-IT" dirty="0" err="1"/>
              <a:t>noise</a:t>
            </a:r>
            <a:endParaRPr lang="it-IT" dirty="0"/>
          </a:p>
          <a:p>
            <a:endParaRPr lang="it-IT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1EF7B1BF-852B-1398-80ED-872D11C22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52" r="9229" b="-1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2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56E371-E0AE-5993-994C-237A02A5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it-IT" dirty="0" err="1"/>
              <a:t>Byzantine</a:t>
            </a:r>
            <a:r>
              <a:rPr lang="it-IT" dirty="0"/>
              <a:t> Agreement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93BB5A-B61D-769E-D2E0-E193A5AED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Common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all</a:t>
            </a:r>
            <a:endParaRPr lang="it-IT" dirty="0"/>
          </a:p>
          <a:p>
            <a:r>
              <a:rPr lang="it-IT" dirty="0" err="1"/>
              <a:t>Presence</a:t>
            </a:r>
            <a:r>
              <a:rPr lang="it-IT" dirty="0"/>
              <a:t> of </a:t>
            </a:r>
            <a:r>
              <a:rPr lang="it-IT" dirty="0" err="1"/>
              <a:t>cheating</a:t>
            </a:r>
            <a:r>
              <a:rPr lang="it-IT" dirty="0"/>
              <a:t> </a:t>
            </a:r>
            <a:r>
              <a:rPr lang="it-IT" dirty="0" err="1"/>
              <a:t>peers</a:t>
            </a:r>
            <a:endParaRPr lang="it-IT" dirty="0"/>
          </a:p>
          <a:p>
            <a:r>
              <a:rPr lang="it-IT" dirty="0"/>
              <a:t>Agreement</a:t>
            </a:r>
          </a:p>
          <a:p>
            <a:r>
              <a:rPr lang="it-IT" dirty="0" err="1"/>
              <a:t>Validity</a:t>
            </a:r>
            <a:endParaRPr lang="it-IT" dirty="0"/>
          </a:p>
          <a:p>
            <a:r>
              <a:rPr lang="it-IT" dirty="0" err="1"/>
              <a:t>Termination</a:t>
            </a:r>
            <a:endParaRPr lang="it-IT" dirty="0"/>
          </a:p>
        </p:txBody>
      </p:sp>
      <p:pic>
        <p:nvPicPr>
          <p:cNvPr id="5" name="Picture 4" descr="A group of multi coloured wooden stick figures">
            <a:extLst>
              <a:ext uri="{FF2B5EF4-FFF2-40B4-BE49-F238E27FC236}">
                <a16:creationId xmlns:a16="http://schemas.microsoft.com/office/drawing/2014/main" id="{F8A05221-300D-C21E-E60D-14DBDFB04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5" r="21886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1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example of a molecular structure">
            <a:extLst>
              <a:ext uri="{FF2B5EF4-FFF2-40B4-BE49-F238E27FC236}">
                <a16:creationId xmlns:a16="http://schemas.microsoft.com/office/drawing/2014/main" id="{F0BC0EA9-C762-2353-7EB0-24A855CE8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83" r="32962" b="-1"/>
          <a:stretch/>
        </p:blipFill>
        <p:spPr>
          <a:xfrm>
            <a:off x="1764" y="10"/>
            <a:ext cx="522247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D948601-63D1-34F4-8CA0-F4D3EC02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553972"/>
            <a:ext cx="4114800" cy="4064931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Fast Quantum Byzantine Agreement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0E055B-92BA-2511-60C5-D57A13904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53972"/>
            <a:ext cx="5530839" cy="4327398"/>
          </a:xfrm>
        </p:spPr>
        <p:txBody>
          <a:bodyPr>
            <a:normAutofit/>
          </a:bodyPr>
          <a:lstStyle/>
          <a:p>
            <a:r>
              <a:rPr lang="it-IT" dirty="0"/>
              <a:t>Quantum alternative</a:t>
            </a:r>
          </a:p>
          <a:p>
            <a:r>
              <a:rPr lang="it-IT" dirty="0"/>
              <a:t>1 round</a:t>
            </a:r>
          </a:p>
          <a:p>
            <a:r>
              <a:rPr lang="it-IT" dirty="0" err="1"/>
              <a:t>Protection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</a:t>
            </a:r>
            <a:r>
              <a:rPr lang="it-IT" dirty="0" err="1"/>
              <a:t>cheaters</a:t>
            </a:r>
            <a:r>
              <a:rPr lang="it-IT" dirty="0"/>
              <a:t> up to n/3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637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4C5576A3-DA1B-5EBE-E2F8-47FD1010E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75" r="28211"/>
          <a:stretch/>
        </p:blipFill>
        <p:spPr>
          <a:xfrm>
            <a:off x="1764" y="10"/>
            <a:ext cx="522247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3EFFD17-7C52-29C7-C221-15EB0DD3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553972"/>
            <a:ext cx="4114800" cy="4064931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QOCC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665003-F382-B896-40F6-DC7667285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53972"/>
            <a:ext cx="5530839" cy="4327398"/>
          </a:xfrm>
        </p:spPr>
        <p:txBody>
          <a:bodyPr>
            <a:normAutofit/>
          </a:bodyPr>
          <a:lstStyle/>
          <a:p>
            <a:r>
              <a:rPr lang="it-IT" dirty="0"/>
              <a:t>Subroutine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isn’t</a:t>
            </a:r>
            <a:r>
              <a:rPr lang="it-IT" dirty="0"/>
              <a:t> an agreement</a:t>
            </a:r>
          </a:p>
          <a:p>
            <a:r>
              <a:rPr lang="it-IT" dirty="0" err="1"/>
              <a:t>When</a:t>
            </a:r>
            <a:r>
              <a:rPr lang="it-IT" dirty="0"/>
              <a:t> sum of bits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beetwen</a:t>
            </a:r>
            <a:r>
              <a:rPr lang="it-IT" dirty="0"/>
              <a:t> n/3 and 2n/3</a:t>
            </a:r>
          </a:p>
          <a:p>
            <a:r>
              <a:rPr lang="it-IT" dirty="0" err="1"/>
              <a:t>Every</a:t>
            </a:r>
            <a:r>
              <a:rPr lang="it-IT" dirty="0"/>
              <a:t> peer </a:t>
            </a:r>
            <a:r>
              <a:rPr lang="it-IT" dirty="0" err="1"/>
              <a:t>returns</a:t>
            </a:r>
            <a:r>
              <a:rPr lang="it-IT" dirty="0"/>
              <a:t> a bit with a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probability</a:t>
            </a:r>
            <a:endParaRPr lang="it-IT" dirty="0"/>
          </a:p>
          <a:p>
            <a:r>
              <a:rPr lang="it-IT" dirty="0"/>
              <a:t>VQSS </a:t>
            </a:r>
            <a:r>
              <a:rPr lang="it-IT" dirty="0" err="1"/>
              <a:t>encoding</a:t>
            </a:r>
            <a:r>
              <a:rPr lang="it-IT" dirty="0"/>
              <a:t> to </a:t>
            </a:r>
            <a:r>
              <a:rPr lang="it-IT" dirty="0" err="1"/>
              <a:t>defend</a:t>
            </a:r>
            <a:r>
              <a:rPr lang="it-IT" dirty="0"/>
              <a:t> from </a:t>
            </a:r>
            <a:r>
              <a:rPr lang="it-IT" dirty="0" err="1"/>
              <a:t>malicious</a:t>
            </a:r>
            <a:r>
              <a:rPr lang="it-IT" dirty="0"/>
              <a:t> peer (Reed-Solomon)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596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3CC001-0A79-3A08-32C0-6C31EA6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055" y="622544"/>
            <a:ext cx="4133647" cy="1446550"/>
          </a:xfrm>
        </p:spPr>
        <p:txBody>
          <a:bodyPr>
            <a:normAutofit/>
          </a:bodyPr>
          <a:lstStyle/>
          <a:p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16F902-6C33-B5E6-AF0C-68949B230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3054" y="2539238"/>
            <a:ext cx="4133647" cy="3188586"/>
          </a:xfrm>
        </p:spPr>
        <p:txBody>
          <a:bodyPr>
            <a:normAutofit fontScale="92500" lnSpcReduction="10000"/>
          </a:bodyPr>
          <a:lstStyle/>
          <a:p>
            <a:r>
              <a:rPr lang="it-IT" dirty="0" err="1"/>
              <a:t>Composed</a:t>
            </a:r>
            <a:r>
              <a:rPr lang="it-IT" dirty="0"/>
              <a:t> by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routines</a:t>
            </a:r>
            <a:endParaRPr lang="it-IT" dirty="0"/>
          </a:p>
          <a:p>
            <a:r>
              <a:rPr lang="it-IT" dirty="0" err="1"/>
              <a:t>Every</a:t>
            </a:r>
            <a:r>
              <a:rPr lang="it-IT" dirty="0"/>
              <a:t> peer </a:t>
            </a:r>
            <a:r>
              <a:rPr lang="it-IT" dirty="0" err="1"/>
              <a:t>sends</a:t>
            </a:r>
            <a:r>
              <a:rPr lang="it-IT" dirty="0"/>
              <a:t> and </a:t>
            </a:r>
            <a:r>
              <a:rPr lang="it-IT" dirty="0" err="1"/>
              <a:t>receive</a:t>
            </a:r>
            <a:r>
              <a:rPr lang="it-IT" dirty="0"/>
              <a:t> bits from </a:t>
            </a:r>
            <a:r>
              <a:rPr lang="it-IT" dirty="0" err="1"/>
              <a:t>other</a:t>
            </a:r>
            <a:endParaRPr lang="it-IT" dirty="0"/>
          </a:p>
          <a:p>
            <a:r>
              <a:rPr lang="it-IT" dirty="0" err="1"/>
              <a:t>Calculate</a:t>
            </a:r>
            <a:r>
              <a:rPr lang="it-IT" dirty="0"/>
              <a:t> the sum of bits and checks </a:t>
            </a:r>
            <a:r>
              <a:rPr lang="it-IT" dirty="0" err="1"/>
              <a:t>it</a:t>
            </a:r>
            <a:endParaRPr lang="it-IT" dirty="0"/>
          </a:p>
          <a:p>
            <a:r>
              <a:rPr lang="it-IT" dirty="0"/>
              <a:t>In base to sum sets the bit to 0 or 1</a:t>
            </a:r>
          </a:p>
          <a:p>
            <a:endParaRPr lang="it-IT" dirty="0"/>
          </a:p>
        </p:txBody>
      </p:sp>
      <p:pic>
        <p:nvPicPr>
          <p:cNvPr id="24" name="Picture 4" descr="Abstract background">
            <a:extLst>
              <a:ext uri="{FF2B5EF4-FFF2-40B4-BE49-F238E27FC236}">
                <a16:creationId xmlns:a16="http://schemas.microsoft.com/office/drawing/2014/main" id="{A96417FB-A460-D0C6-5533-7C4A49BF56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40"/>
          <a:stretch/>
        </p:blipFill>
        <p:spPr>
          <a:xfrm>
            <a:off x="20" y="10"/>
            <a:ext cx="696773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9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Nodi step 1">
            <a:extLst>
              <a:ext uri="{FF2B5EF4-FFF2-40B4-BE49-F238E27FC236}">
                <a16:creationId xmlns:a16="http://schemas.microsoft.com/office/drawing/2014/main" id="{BB03DC2D-A1CF-DAB3-33D1-D13CE385E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31" y="1779824"/>
            <a:ext cx="3679107" cy="3298352"/>
          </a:xfrm>
          <a:prstGeom prst="rect">
            <a:avLst/>
          </a:prstGeom>
        </p:spPr>
      </p:pic>
      <p:pic>
        <p:nvPicPr>
          <p:cNvPr id="8" name="Segnaposto contenuto 4" descr="Immagine che contiene cerchio, Oggetto astronomico, schermata, sfera&#10;&#10;Descrizione generata automaticamente">
            <a:extLst>
              <a:ext uri="{FF2B5EF4-FFF2-40B4-BE49-F238E27FC236}">
                <a16:creationId xmlns:a16="http://schemas.microsoft.com/office/drawing/2014/main" id="{2D361754-7294-36B1-8914-8C897FF6C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833" y="1430409"/>
            <a:ext cx="4011308" cy="3836251"/>
          </a:xfrm>
        </p:spPr>
      </p:pic>
    </p:spTree>
    <p:extLst>
      <p:ext uri="{BB962C8B-B14F-4D97-AF65-F5344CB8AC3E}">
        <p14:creationId xmlns:p14="http://schemas.microsoft.com/office/powerpoint/2010/main" val="37955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 descr="Immagine che contiene cerchio, schermata, Oggetto astronomico, sfera&#10;&#10;Descrizione generata automaticamente">
            <a:extLst>
              <a:ext uri="{FF2B5EF4-FFF2-40B4-BE49-F238E27FC236}">
                <a16:creationId xmlns:a16="http://schemas.microsoft.com/office/drawing/2014/main" id="{54811156-AEE9-95A2-FD81-0E8E8509F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61" y="1513737"/>
            <a:ext cx="5271700" cy="4351338"/>
          </a:xfrm>
        </p:spPr>
      </p:pic>
      <p:pic>
        <p:nvPicPr>
          <p:cNvPr id="11" name="Immagine 10" descr="Immagine che contiene cerchio, sfera, schermata&#10;&#10;Descrizione generata automaticamente">
            <a:extLst>
              <a:ext uri="{FF2B5EF4-FFF2-40B4-BE49-F238E27FC236}">
                <a16:creationId xmlns:a16="http://schemas.microsoft.com/office/drawing/2014/main" id="{A3071446-4A31-F10E-23BF-FBE4EB490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741" y="1513737"/>
            <a:ext cx="5031603" cy="444394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EFC9CDB-DC44-7189-8B15-71B8B6D74462}"/>
              </a:ext>
            </a:extLst>
          </p:cNvPr>
          <p:cNvSpPr txBox="1"/>
          <p:nvPr/>
        </p:nvSpPr>
        <p:spPr>
          <a:xfrm>
            <a:off x="7414436" y="908900"/>
            <a:ext cx="317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Start Quantum subroutine</a:t>
            </a:r>
          </a:p>
        </p:txBody>
      </p:sp>
    </p:spTree>
    <p:extLst>
      <p:ext uri="{BB962C8B-B14F-4D97-AF65-F5344CB8AC3E}">
        <p14:creationId xmlns:p14="http://schemas.microsoft.com/office/powerpoint/2010/main" val="101154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luna, cerchio, Oggetto astronomico, sfera&#10;&#10;Descrizione generata automaticamente">
            <a:extLst>
              <a:ext uri="{FF2B5EF4-FFF2-40B4-BE49-F238E27FC236}">
                <a16:creationId xmlns:a16="http://schemas.microsoft.com/office/drawing/2014/main" id="{34C3AD6E-7D22-DBDA-9A7C-22FF767DA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91" y="1113923"/>
            <a:ext cx="5107111" cy="4351338"/>
          </a:xfrm>
        </p:spPr>
      </p:pic>
      <p:pic>
        <p:nvPicPr>
          <p:cNvPr id="7" name="Immagine 6" descr="Immagine che contiene cerchio, sfera, Oggetto astronomico, schermata&#10;&#10;Descrizione generata automaticamente">
            <a:extLst>
              <a:ext uri="{FF2B5EF4-FFF2-40B4-BE49-F238E27FC236}">
                <a16:creationId xmlns:a16="http://schemas.microsoft.com/office/drawing/2014/main" id="{721C5268-364B-10FE-97D7-9D834C4D6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19" y="1392738"/>
            <a:ext cx="4539490" cy="407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0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34BB15-FC22-E85D-006C-62E2D966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FEEB9D-B8BF-D3D3-E9CC-4182F541F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8947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185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Fast Quantum Byzantine Agreement</vt:lpstr>
      <vt:lpstr>Byzantine Agreement</vt:lpstr>
      <vt:lpstr>Fast Quantum Byzantine Agreement</vt:lpstr>
      <vt:lpstr>QOCC</vt:lpstr>
      <vt:lpstr>Algorithm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Implementation</vt:lpstr>
      <vt:lpstr>Results  Parameters :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Quantum Byzantine Agreement</dc:title>
  <dc:creator>Andrea Adorni</dc:creator>
  <cp:lastModifiedBy>Andrea Adorni</cp:lastModifiedBy>
  <cp:revision>12</cp:revision>
  <dcterms:created xsi:type="dcterms:W3CDTF">2023-10-21T19:16:25Z</dcterms:created>
  <dcterms:modified xsi:type="dcterms:W3CDTF">2023-10-24T12:09:43Z</dcterms:modified>
</cp:coreProperties>
</file>