
<file path=[Content_Types].xml><?xml version="1.0" encoding="utf-8"?>
<Types xmlns="http://schemas.openxmlformats.org/package/2006/content-types">
  <Default Extension="glb" ContentType="model/gltf.binary"/>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12"/>
  </p:notesMasterIdLst>
  <p:handoutMasterIdLst>
    <p:handoutMasterId r:id="rId13"/>
  </p:handoutMasterIdLst>
  <p:sldIdLst>
    <p:sldId id="260" r:id="rId5"/>
    <p:sldId id="277" r:id="rId6"/>
    <p:sldId id="281" r:id="rId7"/>
    <p:sldId id="287" r:id="rId8"/>
    <p:sldId id="286" r:id="rId9"/>
    <p:sldId id="283" r:id="rId10"/>
    <p:sldId id="278" r:id="rId11"/>
  </p:sldIdLst>
  <p:sldSz cx="13442950" cy="7561263"/>
  <p:notesSz cx="6797675" cy="9928225"/>
  <p:custDataLst>
    <p:tags r:id="rId14"/>
  </p:custDataLst>
  <p:defaultTextStyle>
    <a:defPPr>
      <a:defRPr lang="en-US"/>
    </a:defPPr>
    <a:lvl1pPr marL="0" algn="l" defTabSz="1043019" rtl="0" eaLnBrk="1" latinLnBrk="0" hangingPunct="1">
      <a:defRPr sz="2100" kern="1200">
        <a:solidFill>
          <a:schemeClr val="tx1"/>
        </a:solidFill>
        <a:latin typeface="+mn-lt"/>
        <a:ea typeface="+mn-ea"/>
        <a:cs typeface="+mn-cs"/>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238" userDrawn="1">
          <p15:clr>
            <a:srgbClr val="A4A3A4"/>
          </p15:clr>
        </p15:guide>
        <p15:guide id="6" pos="2894" userDrawn="1">
          <p15:clr>
            <a:srgbClr val="A4A3A4"/>
          </p15:clr>
        </p15:guide>
        <p15:guide id="7" pos="377" userDrawn="1">
          <p15:clr>
            <a:srgbClr val="A4A3A4"/>
          </p15:clr>
        </p15:guide>
        <p15:guide id="8" pos="2979" userDrawn="1">
          <p15:clr>
            <a:srgbClr val="A4A3A4"/>
          </p15:clr>
        </p15:guide>
        <p15:guide id="9" pos="4187" userDrawn="1">
          <p15:clr>
            <a:srgbClr val="A4A3A4"/>
          </p15:clr>
        </p15:guide>
        <p15:guide id="10" pos="4291" userDrawn="1">
          <p15:clr>
            <a:srgbClr val="A4A3A4"/>
          </p15:clr>
        </p15:guide>
        <p15:guide id="11" pos="8098" userDrawn="1">
          <p15:clr>
            <a:srgbClr val="A4A3A4"/>
          </p15:clr>
        </p15:guide>
        <p15:guide id="12" pos="5489" userDrawn="1">
          <p15:clr>
            <a:srgbClr val="A4A3A4"/>
          </p15:clr>
        </p15:guide>
        <p15:guide id="13" pos="5574" userDrawn="1">
          <p15:clr>
            <a:srgbClr val="A4A3A4"/>
          </p15:clr>
        </p15:guide>
        <p15:guide id="14" orient="horz" pos="2665" userDrawn="1">
          <p15:clr>
            <a:srgbClr val="A4A3A4"/>
          </p15:clr>
        </p15:guide>
        <p15:guide id="15" orient="horz" pos="1183" userDrawn="1">
          <p15:clr>
            <a:srgbClr val="A4A3A4"/>
          </p15:clr>
        </p15:guide>
        <p15:guide id="16" orient="horz" pos="2749" userDrawn="1">
          <p15:clr>
            <a:srgbClr val="A4A3A4"/>
          </p15:clr>
        </p15:guide>
        <p15:guide id="17" orient="horz" pos="4339" userDrawn="1">
          <p15:clr>
            <a:srgbClr val="A4A3A4"/>
          </p15:clr>
        </p15:guide>
        <p15:guide id="18" orient="horz" pos="907" userDrawn="1">
          <p15:clr>
            <a:srgbClr val="A4A3A4"/>
          </p15:clr>
        </p15:guide>
        <p15:guide id="19" orient="horz" pos="30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2"/>
      </a:tcTxStyle>
      <a:tcStyle>
        <a:tcBdr>
          <a:left>
            <a:ln w="12700" cmpd="sng">
              <a:solidFill>
                <a:srgbClr val="614474"/>
              </a:solidFill>
            </a:ln>
          </a:left>
          <a:right>
            <a:ln w="12700" cmpd="sng">
              <a:solidFill>
                <a:srgbClr val="614474"/>
              </a:solidFill>
            </a:ln>
          </a:right>
          <a:top>
            <a:ln w="12700" cmpd="sng">
              <a:solidFill>
                <a:srgbClr val="614474"/>
              </a:solidFill>
            </a:ln>
          </a:top>
          <a:bottom>
            <a:ln w="12700" cmpd="sng">
              <a:solidFill>
                <a:srgbClr val="614474"/>
              </a:solidFill>
            </a:ln>
          </a:bottom>
          <a:insideH>
            <a:ln w="12700" cmpd="sng">
              <a:solidFill>
                <a:srgbClr val="614474"/>
              </a:solidFill>
            </a:ln>
          </a:insideH>
          <a:insideV>
            <a:ln w="12700" cmpd="sng">
              <a:solidFill>
                <a:srgbClr val="614474"/>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3" autoAdjust="0"/>
    <p:restoredTop sz="94660"/>
  </p:normalViewPr>
  <p:slideViewPr>
    <p:cSldViewPr snapToGrid="0">
      <p:cViewPr varScale="1">
        <p:scale>
          <a:sx n="78" d="100"/>
          <a:sy n="78" d="100"/>
        </p:scale>
        <p:origin x="138" y="552"/>
      </p:cViewPr>
      <p:guideLst>
        <p:guide orient="horz" pos="4238"/>
        <p:guide pos="2894"/>
        <p:guide pos="377"/>
        <p:guide pos="2979"/>
        <p:guide pos="4187"/>
        <p:guide pos="4291"/>
        <p:guide pos="8098"/>
        <p:guide pos="5489"/>
        <p:guide pos="5574"/>
        <p:guide orient="horz" pos="2665"/>
        <p:guide orient="horz" pos="1183"/>
        <p:guide orient="horz" pos="2749"/>
        <p:guide orient="horz" pos="4339"/>
        <p:guide orient="horz" pos="907"/>
        <p:guide orient="horz" pos="307"/>
      </p:guideLst>
    </p:cSldViewPr>
  </p:slideViewPr>
  <p:notesTextViewPr>
    <p:cViewPr>
      <p:scale>
        <a:sx n="1" d="1"/>
        <a:sy n="1" d="1"/>
      </p:scale>
      <p:origin x="0" y="0"/>
    </p:cViewPr>
  </p:notesTextViewPr>
  <p:notesViewPr>
    <p:cSldViewPr snapToGrid="0">
      <p:cViewPr varScale="1">
        <p:scale>
          <a:sx n="77" d="100"/>
          <a:sy n="77" d="100"/>
        </p:scale>
        <p:origin x="-210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bwMode="gray">
          <a:xfrm>
            <a:off x="3849688" y="0"/>
            <a:ext cx="2946400" cy="496888"/>
          </a:xfrm>
          <a:prstGeom prst="rect">
            <a:avLst/>
          </a:prstGeom>
        </p:spPr>
        <p:txBody>
          <a:bodyPr vert="horz" lIns="91440" tIns="45720" rIns="91440" bIns="45720" rtlCol="0"/>
          <a:lstStyle>
            <a:lvl1pPr algn="r">
              <a:defRPr sz="1200"/>
            </a:lvl1pPr>
          </a:lstStyle>
          <a:p>
            <a:fld id="{E1DDCDDD-6A39-4174-8483-0AB311E9E9AC}" type="datetimeFigureOut">
              <a:rPr lang="en-GB" smtClean="0"/>
              <a:t>16/12/2021</a:t>
            </a:fld>
            <a:endParaRPr lang="en-GB" dirty="0"/>
          </a:p>
        </p:txBody>
      </p:sp>
      <p:sp>
        <p:nvSpPr>
          <p:cNvPr id="4" name="Footer Placeholder 3"/>
          <p:cNvSpPr>
            <a:spLocks noGrp="1"/>
          </p:cNvSpPr>
          <p:nvPr>
            <p:ph type="ftr" sz="quarter" idx="2"/>
          </p:nvPr>
        </p:nvSpPr>
        <p:spPr bwMode="gray">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bwMode="gray">
          <a:xfrm>
            <a:off x="3849688" y="9429750"/>
            <a:ext cx="2946400" cy="496888"/>
          </a:xfrm>
          <a:prstGeom prst="rect">
            <a:avLst/>
          </a:prstGeom>
        </p:spPr>
        <p:txBody>
          <a:bodyPr vert="horz" lIns="91440" tIns="45720" rIns="91440" bIns="45720" rtlCol="0" anchor="b"/>
          <a:lstStyle>
            <a:lvl1pPr algn="r">
              <a:defRPr sz="1200"/>
            </a:lvl1pPr>
          </a:lstStyle>
          <a:p>
            <a:fld id="{E710D053-0B82-45E7-B78F-C2B02DF2ACF5}" type="slidenum">
              <a:rPr lang="en-GB" smtClean="0"/>
              <a:t>‹#›</a:t>
            </a:fld>
            <a:endParaRPr lang="en-GB" dirty="0"/>
          </a:p>
        </p:txBody>
      </p:sp>
    </p:spTree>
    <p:extLst>
      <p:ext uri="{BB962C8B-B14F-4D97-AF65-F5344CB8AC3E}">
        <p14:creationId xmlns:p14="http://schemas.microsoft.com/office/powerpoint/2010/main" val="295579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411"/>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bwMode="gray">
          <a:xfrm>
            <a:off x="3850443" y="0"/>
            <a:ext cx="2945659" cy="496411"/>
          </a:xfrm>
          <a:prstGeom prst="rect">
            <a:avLst/>
          </a:prstGeom>
        </p:spPr>
        <p:txBody>
          <a:bodyPr vert="horz" lIns="91440" tIns="45720" rIns="91440" bIns="45720" rtlCol="0"/>
          <a:lstStyle>
            <a:lvl1pPr algn="r">
              <a:defRPr sz="1200"/>
            </a:lvl1pPr>
          </a:lstStyle>
          <a:p>
            <a:fld id="{B360BDEA-34B3-49EF-A8C9-F8A53CA82E4A}" type="datetimeFigureOut">
              <a:rPr lang="en-GB" noProof="0" smtClean="0"/>
              <a:t>16/12/2021</a:t>
            </a:fld>
            <a:endParaRPr lang="en-GB" noProof="0" dirty="0"/>
          </a:p>
        </p:txBody>
      </p:sp>
      <p:sp>
        <p:nvSpPr>
          <p:cNvPr id="4" name="Slide Image Placeholder 3"/>
          <p:cNvSpPr>
            <a:spLocks noGrp="1" noRot="1" noChangeAspect="1"/>
          </p:cNvSpPr>
          <p:nvPr>
            <p:ph type="sldImg" idx="2"/>
          </p:nvPr>
        </p:nvSpPr>
        <p:spPr bwMode="gray">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bwMode="gray">
          <a:xfrm>
            <a:off x="679768" y="4715907"/>
            <a:ext cx="5438140" cy="4467701"/>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bwMode="gray">
          <a:xfrm>
            <a:off x="0" y="9430091"/>
            <a:ext cx="2945659" cy="496411"/>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bwMode="gray">
          <a:xfrm>
            <a:off x="3850443" y="9430091"/>
            <a:ext cx="2945659" cy="496411"/>
          </a:xfrm>
          <a:prstGeom prst="rect">
            <a:avLst/>
          </a:prstGeom>
        </p:spPr>
        <p:txBody>
          <a:bodyPr vert="horz" lIns="91440" tIns="45720" rIns="91440" bIns="45720" rtlCol="0" anchor="b"/>
          <a:lstStyle>
            <a:lvl1pPr algn="r">
              <a:defRPr sz="1200"/>
            </a:lvl1pPr>
          </a:lstStyle>
          <a:p>
            <a:fld id="{A38F7E5F-4FDC-428E-A47A-035C493D8182}" type="slidenum">
              <a:rPr lang="en-GB" noProof="0" smtClean="0"/>
              <a:t>‹#›</a:t>
            </a:fld>
            <a:endParaRPr lang="en-GB" noProof="0" dirty="0"/>
          </a:p>
        </p:txBody>
      </p:sp>
    </p:spTree>
    <p:extLst>
      <p:ext uri="{BB962C8B-B14F-4D97-AF65-F5344CB8AC3E}">
        <p14:creationId xmlns:p14="http://schemas.microsoft.com/office/powerpoint/2010/main" val="14128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p:cNvSpPr>
            <a:spLocks noGrp="1"/>
          </p:cNvSpPr>
          <p:nvPr>
            <p:ph type="subTitle" idx="1" hasCustomPrompt="1"/>
          </p:nvPr>
        </p:nvSpPr>
        <p:spPr bwMode="gray">
          <a:xfrm>
            <a:off x="610964" y="4720863"/>
            <a:ext cx="5914934" cy="554400"/>
          </a:xfrm>
        </p:spPr>
        <p:txBody>
          <a:bodyPr anchor="t" anchorCtr="0">
            <a:noAutofit/>
          </a:bodyPr>
          <a:lstStyle>
            <a:lvl1pPr marL="0" indent="0" algn="l">
              <a:spcBef>
                <a:spcPts val="0"/>
              </a:spcBef>
              <a:buNone/>
              <a:defRPr sz="2000" b="0" baseline="0">
                <a:solidFill>
                  <a:schemeClr val="tx2"/>
                </a:solidFill>
                <a:latin typeface="RN House Sans Regular" panose="020B0504020203020204" pitchFamily="34" charset="0"/>
              </a:defRPr>
            </a:lvl1pPr>
            <a:lvl2pPr marL="517352" indent="0" algn="ctr">
              <a:buNone/>
              <a:defRPr>
                <a:solidFill>
                  <a:schemeClr val="tx1">
                    <a:tint val="75000"/>
                  </a:schemeClr>
                </a:solidFill>
              </a:defRPr>
            </a:lvl2pPr>
            <a:lvl3pPr marL="1034701" indent="0" algn="ctr">
              <a:buNone/>
              <a:defRPr>
                <a:solidFill>
                  <a:schemeClr val="tx1">
                    <a:tint val="75000"/>
                  </a:schemeClr>
                </a:solidFill>
              </a:defRPr>
            </a:lvl3pPr>
            <a:lvl4pPr marL="1552051" indent="0" algn="ctr">
              <a:buNone/>
              <a:defRPr>
                <a:solidFill>
                  <a:schemeClr val="tx1">
                    <a:tint val="75000"/>
                  </a:schemeClr>
                </a:solidFill>
              </a:defRPr>
            </a:lvl4pPr>
            <a:lvl5pPr marL="2069402" indent="0" algn="ctr">
              <a:buNone/>
              <a:defRPr>
                <a:solidFill>
                  <a:schemeClr val="tx1">
                    <a:tint val="75000"/>
                  </a:schemeClr>
                </a:solidFill>
              </a:defRPr>
            </a:lvl5pPr>
            <a:lvl6pPr marL="2586753" indent="0" algn="ctr">
              <a:buNone/>
              <a:defRPr>
                <a:solidFill>
                  <a:schemeClr val="tx1">
                    <a:tint val="75000"/>
                  </a:schemeClr>
                </a:solidFill>
              </a:defRPr>
            </a:lvl6pPr>
            <a:lvl7pPr marL="3104103" indent="0" algn="ctr">
              <a:buNone/>
              <a:defRPr>
                <a:solidFill>
                  <a:schemeClr val="tx1">
                    <a:tint val="75000"/>
                  </a:schemeClr>
                </a:solidFill>
              </a:defRPr>
            </a:lvl7pPr>
            <a:lvl8pPr marL="3621455" indent="0" algn="ctr">
              <a:buNone/>
              <a:defRPr>
                <a:solidFill>
                  <a:schemeClr val="tx1">
                    <a:tint val="75000"/>
                  </a:schemeClr>
                </a:solidFill>
              </a:defRPr>
            </a:lvl8pPr>
            <a:lvl9pPr marL="4138804" indent="0" algn="ctr">
              <a:buNone/>
              <a:defRPr>
                <a:solidFill>
                  <a:schemeClr val="tx1">
                    <a:tint val="75000"/>
                  </a:schemeClr>
                </a:solidFill>
              </a:defRPr>
            </a:lvl9pPr>
          </a:lstStyle>
          <a:p>
            <a:r>
              <a:rPr lang="en-GB" noProof="0" dirty="0"/>
              <a:t>Click to add subtitle</a:t>
            </a:r>
          </a:p>
        </p:txBody>
      </p:sp>
      <p:sp>
        <p:nvSpPr>
          <p:cNvPr id="7" name="Title 6"/>
          <p:cNvSpPr>
            <a:spLocks noGrp="1"/>
          </p:cNvSpPr>
          <p:nvPr>
            <p:ph type="title"/>
          </p:nvPr>
        </p:nvSpPr>
        <p:spPr>
          <a:xfrm>
            <a:off x="610963" y="2988000"/>
            <a:ext cx="5915029" cy="1630800"/>
          </a:xfrm>
          <a:prstGeom prst="rect">
            <a:avLst/>
          </a:prstGeom>
        </p:spPr>
        <p:txBody>
          <a:bodyPr wrap="square"/>
          <a:lstStyle>
            <a:lvl1pPr>
              <a:defRPr sz="4000" b="1"/>
            </a:lvl1pPr>
          </a:lstStyle>
          <a:p>
            <a:r>
              <a:rPr lang="en-US"/>
              <a:t>Click to edit Master title style</a:t>
            </a:r>
            <a:endParaRPr lang="en-GB" dirty="0"/>
          </a:p>
        </p:txBody>
      </p:sp>
      <p:sp>
        <p:nvSpPr>
          <p:cNvPr id="8" name="TextBox 7">
            <a:extLst>
              <a:ext uri="{FF2B5EF4-FFF2-40B4-BE49-F238E27FC236}">
                <a16:creationId xmlns:a16="http://schemas.microsoft.com/office/drawing/2014/main" id="{8B08EF92-7352-4074-BE15-8AF712C3ABAE}"/>
              </a:ext>
            </a:extLst>
          </p:cNvPr>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1"/>
          <p:cNvSpPr>
            <a:spLocks noGrp="1"/>
          </p:cNvSpPr>
          <p:nvPr>
            <p:ph sz="quarter" idx="11" hasCustomPrompt="1"/>
          </p:nvPr>
        </p:nvSpPr>
        <p:spPr bwMode="gray">
          <a:xfrm>
            <a:off x="610963" y="1879600"/>
            <a:ext cx="12219264" cy="4831200"/>
          </a:xfrm>
        </p:spPr>
        <p:txBody>
          <a:bodyPr vert="horz" lIns="0" tIns="0" rIns="0" bIns="0" rtlCol="0">
            <a:noAutofit/>
          </a:bodyPr>
          <a:lstStyle>
            <a:lvl1pPr>
              <a:defRPr lang="en-GB" dirty="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a:p>
            <a:pPr lvl="0"/>
            <a:endParaRPr lang="en-GB" noProof="0" dirty="0"/>
          </a:p>
        </p:txBody>
      </p:sp>
      <p:sp>
        <p:nvSpPr>
          <p:cNvPr id="4" name="Slide Number"/>
          <p:cNvSpPr>
            <a:spLocks noGrp="1"/>
          </p:cNvSpPr>
          <p:nvPr>
            <p:ph type="sldNum" sz="quarter" idx="10"/>
          </p:nvPr>
        </p:nvSpPr>
        <p:spPr bwMode="gray"/>
        <p:txBody>
          <a:bodyPr/>
          <a:lstStyle>
            <a:lvl1pPr marL="0" indent="0">
              <a:defRPr/>
            </a:lvl1pPr>
          </a:lstStyle>
          <a:p>
            <a:fld id="{08BDDC8D-36E9-467E-8CF1-750845950A7F}" type="slidenum">
              <a:rPr lang="en-GB" smtClean="0"/>
              <a:pPr/>
              <a:t>‹#›</a:t>
            </a:fld>
            <a:endParaRPr lang="en-GB"/>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94777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4"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6811109"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0420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Row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6" y="1881800"/>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6" name="Content Placeholder 2"/>
          <p:cNvSpPr>
            <a:spLocks noGrp="1"/>
          </p:cNvSpPr>
          <p:nvPr>
            <p:ph sz="quarter" idx="14" hasCustomPrompt="1"/>
          </p:nvPr>
        </p:nvSpPr>
        <p:spPr bwMode="gray">
          <a:xfrm>
            <a:off x="610963" y="4375603"/>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1202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1"/>
          <p:cNvSpPr>
            <a:spLocks noGrp="1"/>
          </p:cNvSpPr>
          <p:nvPr>
            <p:ph sz="quarter" idx="19" hasCustomPrompt="1"/>
          </p:nvPr>
        </p:nvSpPr>
        <p:spPr bwMode="gray">
          <a:xfrm>
            <a:off x="610963" y="1881800"/>
            <a:ext cx="601911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2"/>
          <p:cNvSpPr>
            <a:spLocks noGrp="1"/>
          </p:cNvSpPr>
          <p:nvPr>
            <p:ph sz="quarter" idx="15" hasCustomPrompt="1"/>
          </p:nvPr>
        </p:nvSpPr>
        <p:spPr bwMode="gray">
          <a:xfrm>
            <a:off x="6811323" y="18818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3"/>
          <p:cNvSpPr>
            <a:spLocks noGrp="1"/>
          </p:cNvSpPr>
          <p:nvPr>
            <p:ph sz="quarter" idx="16" hasCustomPrompt="1"/>
          </p:nvPr>
        </p:nvSpPr>
        <p:spPr bwMode="gray">
          <a:xfrm>
            <a:off x="610778"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7" name="Content Placeholder 4"/>
          <p:cNvSpPr>
            <a:spLocks noGrp="1"/>
          </p:cNvSpPr>
          <p:nvPr>
            <p:ph sz="quarter" idx="17" hasCustomPrompt="1"/>
          </p:nvPr>
        </p:nvSpPr>
        <p:spPr bwMode="gray">
          <a:xfrm>
            <a:off x="6811323"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8"/>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3062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7" name="Content Placeholder 2"/>
          <p:cNvSpPr>
            <a:spLocks noGrp="1"/>
          </p:cNvSpPr>
          <p:nvPr>
            <p:ph sz="quarter" idx="12" hasCustomPrompt="1"/>
          </p:nvPr>
        </p:nvSpPr>
        <p:spPr bwMode="gray">
          <a:xfrm>
            <a:off x="4742885"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8"/>
            <a:endParaRPr lang="en-GB" noProof="0" dirty="0"/>
          </a:p>
        </p:txBody>
      </p:sp>
      <p:sp>
        <p:nvSpPr>
          <p:cNvPr id="9" name="Content Placeholder 3"/>
          <p:cNvSpPr>
            <a:spLocks noGrp="1"/>
          </p:cNvSpPr>
          <p:nvPr>
            <p:ph sz="quarter" idx="13" hasCustomPrompt="1"/>
          </p:nvPr>
        </p:nvSpPr>
        <p:spPr bwMode="gray">
          <a:xfrm>
            <a:off x="8874806"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1" name="Content Placeholder 4"/>
          <p:cNvSpPr>
            <a:spLocks noGrp="1"/>
          </p:cNvSpPr>
          <p:nvPr>
            <p:ph sz="quarter" idx="14" hasCustomPrompt="1"/>
          </p:nvPr>
        </p:nvSpPr>
        <p:spPr bwMode="gray">
          <a:xfrm>
            <a:off x="610963"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5"/>
          <p:cNvSpPr>
            <a:spLocks noGrp="1"/>
          </p:cNvSpPr>
          <p:nvPr>
            <p:ph sz="quarter" idx="15" hasCustomPrompt="1"/>
          </p:nvPr>
        </p:nvSpPr>
        <p:spPr bwMode="gray">
          <a:xfrm>
            <a:off x="4742885"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6"/>
          <p:cNvSpPr>
            <a:spLocks noGrp="1"/>
          </p:cNvSpPr>
          <p:nvPr>
            <p:ph sz="quarter" idx="16" hasCustomPrompt="1"/>
          </p:nvPr>
        </p:nvSpPr>
        <p:spPr bwMode="gray">
          <a:xfrm>
            <a:off x="8874806"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7"/>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5445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4742885"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9" name="Content Placeholder 3"/>
          <p:cNvSpPr>
            <a:spLocks noGrp="1"/>
          </p:cNvSpPr>
          <p:nvPr>
            <p:ph sz="quarter" idx="13" hasCustomPrompt="1"/>
          </p:nvPr>
        </p:nvSpPr>
        <p:spPr bwMode="gray">
          <a:xfrm>
            <a:off x="8874806"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4"/>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3785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4"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1149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Tree>
    <p:extLst>
      <p:ext uri="{BB962C8B-B14F-4D97-AF65-F5344CB8AC3E}">
        <p14:creationId xmlns:p14="http://schemas.microsoft.com/office/powerpoint/2010/main" val="2590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Text Placeholder"/>
          <p:cNvSpPr>
            <a:spLocks noGrp="1"/>
          </p:cNvSpPr>
          <p:nvPr>
            <p:ph type="body" idx="1"/>
          </p:nvPr>
        </p:nvSpPr>
        <p:spPr bwMode="gray">
          <a:xfrm>
            <a:off x="610771" y="1879600"/>
            <a:ext cx="12220305" cy="4832336"/>
          </a:xfrm>
          <a:prstGeom prst="rect">
            <a:avLst/>
          </a:prstGeom>
        </p:spPr>
        <p:txBody>
          <a:bodyPr vert="horz" lIns="0" tIns="0" rIns="0" bIns="0" rtlCol="0">
            <a:noAutofit/>
          </a:body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6" name="Slide Number"/>
          <p:cNvSpPr>
            <a:spLocks noGrp="1"/>
          </p:cNvSpPr>
          <p:nvPr>
            <p:ph type="sldNum" sz="quarter" idx="4"/>
          </p:nvPr>
        </p:nvSpPr>
        <p:spPr bwMode="gray">
          <a:xfrm>
            <a:off x="6354017" y="6952201"/>
            <a:ext cx="742579" cy="273873"/>
          </a:xfrm>
          <a:prstGeom prst="rect">
            <a:avLst/>
          </a:prstGeom>
        </p:spPr>
        <p:txBody>
          <a:bodyPr vert="horz" lIns="0" tIns="0" rIns="0" bIns="0" rtlCol="0" anchor="ctr"/>
          <a:lstStyle>
            <a:lvl1pPr algn="ctr">
              <a:defRPr sz="1100" baseline="0">
                <a:solidFill>
                  <a:schemeClr val="tx2"/>
                </a:solidFill>
                <a:latin typeface="RN House Sans Regular" panose="020B0504020203020204" pitchFamily="34" charset="0"/>
                <a:cs typeface="Arial" panose="020B0604020202020204" pitchFamily="34" charset="0"/>
              </a:defRPr>
            </a:lvl1pPr>
          </a:lstStyle>
          <a:p>
            <a:fld id="{08BDDC8D-36E9-467E-8CF1-750845950A7F}" type="slidenum">
              <a:rPr lang="en-GB" smtClean="0"/>
              <a:pPr/>
              <a:t>‹#›</a:t>
            </a:fld>
            <a:endParaRPr lang="en-GB" dirty="0"/>
          </a:p>
        </p:txBody>
      </p:sp>
      <p:sp>
        <p:nvSpPr>
          <p:cNvPr id="2" name="TextBox 1"/>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GB" noProof="0" dirty="0"/>
              <a:t>Click to add 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5" r:id="rId8"/>
    <p:sldLayoutId id="2147483886" r:id="rId9"/>
  </p:sldLayoutIdLst>
  <p:hf hdr="0" ftr="0" dt="0"/>
  <p:txStyles>
    <p:titleStyle>
      <a:lvl1pPr algn="l" defTabSz="1034701" rtl="0" eaLnBrk="1" latinLnBrk="0" hangingPunct="1">
        <a:lnSpc>
          <a:spcPct val="100000"/>
        </a:lnSpc>
        <a:spcBef>
          <a:spcPct val="0"/>
        </a:spcBef>
        <a:buNone/>
        <a:defRPr sz="3200" b="0" kern="1200" baseline="0">
          <a:solidFill>
            <a:schemeClr val="tx2"/>
          </a:solidFill>
          <a:effectLst/>
          <a:latin typeface="RN House Sans Regular" panose="020B0504020203020204" pitchFamily="34" charset="0"/>
          <a:ea typeface="+mj-ea"/>
          <a:cs typeface="+mj-cs"/>
        </a:defRPr>
      </a:lvl1pPr>
    </p:titleStyle>
    <p:body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p:bodyStyle>
    <p:otherStyle>
      <a:defPPr>
        <a:defRPr lang="en-US"/>
      </a:defPPr>
      <a:lvl1pPr marL="0" algn="l" defTabSz="1034701" rtl="0" eaLnBrk="1" latinLnBrk="0" hangingPunct="1">
        <a:defRPr sz="2100" kern="1200">
          <a:solidFill>
            <a:schemeClr val="tx1"/>
          </a:solidFill>
          <a:latin typeface="+mn-lt"/>
          <a:ea typeface="+mn-ea"/>
          <a:cs typeface="+mn-cs"/>
        </a:defRPr>
      </a:lvl1pPr>
      <a:lvl2pPr marL="517352" algn="l" defTabSz="1034701" rtl="0" eaLnBrk="1" latinLnBrk="0" hangingPunct="1">
        <a:defRPr sz="2100" kern="1200">
          <a:solidFill>
            <a:schemeClr val="tx1"/>
          </a:solidFill>
          <a:latin typeface="+mn-lt"/>
          <a:ea typeface="+mn-ea"/>
          <a:cs typeface="+mn-cs"/>
        </a:defRPr>
      </a:lvl2pPr>
      <a:lvl3pPr marL="1034701" algn="l" defTabSz="1034701" rtl="0" eaLnBrk="1" latinLnBrk="0" hangingPunct="1">
        <a:defRPr sz="2100" kern="1200">
          <a:solidFill>
            <a:schemeClr val="tx1"/>
          </a:solidFill>
          <a:latin typeface="+mn-lt"/>
          <a:ea typeface="+mn-ea"/>
          <a:cs typeface="+mn-cs"/>
        </a:defRPr>
      </a:lvl3pPr>
      <a:lvl4pPr marL="1552051" algn="l" defTabSz="1034701" rtl="0" eaLnBrk="1" latinLnBrk="0" hangingPunct="1">
        <a:defRPr sz="2100" kern="1200">
          <a:solidFill>
            <a:schemeClr val="tx1"/>
          </a:solidFill>
          <a:latin typeface="+mn-lt"/>
          <a:ea typeface="+mn-ea"/>
          <a:cs typeface="+mn-cs"/>
        </a:defRPr>
      </a:lvl4pPr>
      <a:lvl5pPr marL="2069402" algn="l" defTabSz="1034701" rtl="0" eaLnBrk="1" latinLnBrk="0" hangingPunct="1">
        <a:defRPr sz="2100" kern="1200">
          <a:solidFill>
            <a:schemeClr val="tx1"/>
          </a:solidFill>
          <a:latin typeface="+mn-lt"/>
          <a:ea typeface="+mn-ea"/>
          <a:cs typeface="+mn-cs"/>
        </a:defRPr>
      </a:lvl5pPr>
      <a:lvl6pPr marL="2586753" algn="l" defTabSz="1034701" rtl="0" eaLnBrk="1" latinLnBrk="0" hangingPunct="1">
        <a:defRPr sz="2100" kern="1200">
          <a:solidFill>
            <a:schemeClr val="tx1"/>
          </a:solidFill>
          <a:latin typeface="+mn-lt"/>
          <a:ea typeface="+mn-ea"/>
          <a:cs typeface="+mn-cs"/>
        </a:defRPr>
      </a:lvl6pPr>
      <a:lvl7pPr marL="3104103" algn="l" defTabSz="1034701" rtl="0" eaLnBrk="1" latinLnBrk="0" hangingPunct="1">
        <a:defRPr sz="2100" kern="1200">
          <a:solidFill>
            <a:schemeClr val="tx1"/>
          </a:solidFill>
          <a:latin typeface="+mn-lt"/>
          <a:ea typeface="+mn-ea"/>
          <a:cs typeface="+mn-cs"/>
        </a:defRPr>
      </a:lvl7pPr>
      <a:lvl8pPr marL="3621455" algn="l" defTabSz="1034701" rtl="0" eaLnBrk="1" latinLnBrk="0" hangingPunct="1">
        <a:defRPr sz="2100" kern="1200">
          <a:solidFill>
            <a:schemeClr val="tx1"/>
          </a:solidFill>
          <a:latin typeface="+mn-lt"/>
          <a:ea typeface="+mn-ea"/>
          <a:cs typeface="+mn-cs"/>
        </a:defRPr>
      </a:lvl8pPr>
      <a:lvl9pPr marL="4138804" algn="l" defTabSz="103470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f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fif"/><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jfif"/><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fif"/><Relationship Id="rId11" Type="http://schemas.openxmlformats.org/officeDocument/2006/relationships/image" Target="../media/image21.png"/><Relationship Id="rId5" Type="http://schemas.openxmlformats.org/officeDocument/2006/relationships/image" Target="../media/image15.jfif"/><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jfif"/><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mailto:FM-032571@rbos.co.uk" TargetMode="External"/><Relationship Id="rId7" Type="http://schemas.openxmlformats.org/officeDocument/2006/relationships/image" Target="../media/image29.png"/><Relationship Id="rId12" Type="http://schemas.openxmlformats.org/officeDocument/2006/relationships/image" Target="../media/image34.jfif"/><Relationship Id="rId2" Type="http://schemas.openxmlformats.org/officeDocument/2006/relationships/hyperlink" Target="https://collab.rbsres01.net/teams/edh-data-portal-eroykcgs/SitePages/Home.aspx" TargetMode="External"/><Relationship Id="rId1" Type="http://schemas.openxmlformats.org/officeDocument/2006/relationships/slideLayout" Target="../slideLayouts/slideLayout2.xml"/><Relationship Id="rId6" Type="http://schemas.openxmlformats.org/officeDocument/2006/relationships/image" Target="../media/image28.jfif"/><Relationship Id="rId11" Type="http://schemas.openxmlformats.org/officeDocument/2006/relationships/image" Target="../media/image33.png"/><Relationship Id="rId5" Type="http://schemas.openxmlformats.org/officeDocument/2006/relationships/image" Target="../media/image27.jfif"/><Relationship Id="rId10" Type="http://schemas.openxmlformats.org/officeDocument/2006/relationships/image" Target="../media/image32.png"/><Relationship Id="rId4" Type="http://schemas.openxmlformats.org/officeDocument/2006/relationships/image" Target="../media/image26.jfif"/><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collab.rbsres01.net/teams/edh-data-portal-eroykcgs/SitePages/Home.aspx" TargetMode="External"/><Relationship Id="rId7" Type="http://schemas.openxmlformats.org/officeDocument/2006/relationships/image" Target="../media/image38.jfif"/><Relationship Id="rId2" Type="http://schemas.openxmlformats.org/officeDocument/2006/relationships/hyperlink" Target="https://intranet.rbsres01.net/ManagingRecordsData/DataZone/RBS-Data-Knowledgebase/Pages/Master-and-Golden-Sources.aspx"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0.jfif"/><Relationship Id="rId2" Type="http://schemas.openxmlformats.org/officeDocument/2006/relationships/hyperlink" Target="http://rbos.co.uk/"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microsoft.com/office/2017/06/relationships/model3d" Target="../media/model3d1.glb"/><Relationship Id="rId4" Type="http://schemas.openxmlformats.org/officeDocument/2006/relationships/image" Target="../media/image41.jfif"/></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1860551" y="4925544"/>
            <a:ext cx="4705125" cy="554400"/>
          </a:xfrm>
        </p:spPr>
        <p:txBody>
          <a:bodyPr wrap="square"/>
          <a:lstStyle/>
          <a:p>
            <a:r>
              <a:rPr lang="en-GB" dirty="0">
                <a:solidFill>
                  <a:schemeClr val="tx2"/>
                </a:solidFill>
              </a:rPr>
              <a:t>D&amp;A Technology</a:t>
            </a:r>
          </a:p>
          <a:p>
            <a:r>
              <a:rPr lang="en-GB" dirty="0"/>
              <a:t>Ankita Agarwal</a:t>
            </a:r>
            <a:endParaRPr lang="en-GB" dirty="0">
              <a:solidFill>
                <a:schemeClr val="tx2"/>
              </a:solidFill>
            </a:endParaRPr>
          </a:p>
        </p:txBody>
      </p:sp>
      <p:sp>
        <p:nvSpPr>
          <p:cNvPr id="2" name="Title 1"/>
          <p:cNvSpPr>
            <a:spLocks noGrp="1"/>
          </p:cNvSpPr>
          <p:nvPr>
            <p:ph type="title"/>
            <p:custDataLst>
              <p:tags r:id="rId3"/>
            </p:custDataLst>
          </p:nvPr>
        </p:nvSpPr>
        <p:spPr>
          <a:xfrm>
            <a:off x="1860775" y="2988000"/>
            <a:ext cx="5347241" cy="1630800"/>
          </a:xfrm>
        </p:spPr>
        <p:txBody>
          <a:bodyPr wrap="square" anchor="b"/>
          <a:lstStyle/>
          <a:p>
            <a:r>
              <a:rPr lang="en-GB" dirty="0"/>
              <a:t>D&amp;A offerings and Questionnaire</a:t>
            </a:r>
          </a:p>
        </p:txBody>
      </p:sp>
      <p:sp>
        <p:nvSpPr>
          <p:cNvPr id="6" name="Cover date"/>
          <p:cNvSpPr>
            <a:spLocks/>
          </p:cNvSpPr>
          <p:nvPr>
            <p:custDataLst>
              <p:tags r:id="rId4"/>
            </p:custDataLst>
          </p:nvPr>
        </p:nvSpPr>
        <p:spPr bwMode="gray">
          <a:xfrm>
            <a:off x="1860551" y="5671272"/>
            <a:ext cx="39528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15/12/2021</a:t>
            </a:r>
            <a:endParaRPr lang="en-US" sz="1800" dirty="0">
              <a:solidFill>
                <a:schemeClr val="tx2"/>
              </a:solidFill>
              <a:latin typeface="RN House Sans Regular" panose="020B0504020203020204" pitchFamily="34" charset="0"/>
              <a:cs typeface="Arial" pitchFamily="34" charset="0"/>
            </a:endParaRPr>
          </a:p>
        </p:txBody>
      </p:sp>
      <p:sp>
        <p:nvSpPr>
          <p:cNvPr id="7" name="TextBox 6">
            <a:extLst>
              <a:ext uri="{FF2B5EF4-FFF2-40B4-BE49-F238E27FC236}">
                <a16:creationId xmlns:a16="http://schemas.microsoft.com/office/drawing/2014/main" id="{6DFFD79A-C989-4D46-B7EE-D02D4161F0EF}"/>
              </a:ext>
            </a:extLst>
          </p:cNvPr>
          <p:cNvSpPr txBox="1"/>
          <p:nvPr/>
        </p:nvSpPr>
        <p:spPr>
          <a:xfrm>
            <a:off x="1860551" y="6952201"/>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91163522"/>
      </p:ext>
    </p:extLst>
  </p:cSld>
  <p:clrMapOvr>
    <a:masterClrMapping/>
  </p:clrMapOvr>
  <mc:AlternateContent xmlns:mc="http://schemas.openxmlformats.org/markup-compatibility/2006" xmlns:p14="http://schemas.microsoft.com/office/powerpoint/2010/main">
    <mc:Choice Requires="p14">
      <p:transition spd="slow" p14:dur="3250" advTm="21279">
        <p14:reveal/>
      </p:transition>
    </mc:Choice>
    <mc:Fallback xmlns="">
      <p:transition spd="slow" advTm="2127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BDA09-02BB-47BB-ACCC-F4EA729B71A9}"/>
              </a:ext>
            </a:extLst>
          </p:cNvPr>
          <p:cNvSpPr>
            <a:spLocks noGrp="1"/>
          </p:cNvSpPr>
          <p:nvPr>
            <p:ph sz="quarter" idx="11"/>
          </p:nvPr>
        </p:nvSpPr>
        <p:spPr>
          <a:xfrm>
            <a:off x="1773093" y="1816274"/>
            <a:ext cx="9720000" cy="3330240"/>
          </a:xfrm>
        </p:spPr>
        <p:txBody>
          <a:bodyPr/>
          <a:lstStyle/>
          <a:p>
            <a:pPr marL="472950" lvl="2" indent="-285750"/>
            <a:endParaRPr lang="en-GB" dirty="0"/>
          </a:p>
          <a:p>
            <a:endParaRPr lang="en-GB" dirty="0"/>
          </a:p>
        </p:txBody>
      </p:sp>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2</a:t>
            </a:fld>
            <a:endParaRPr lang="en-GB"/>
          </a:p>
        </p:txBody>
      </p:sp>
      <p:sp>
        <p:nvSpPr>
          <p:cNvPr id="7" name="Slide Number Placeholder 2">
            <a:extLst>
              <a:ext uri="{FF2B5EF4-FFF2-40B4-BE49-F238E27FC236}">
                <a16:creationId xmlns:a16="http://schemas.microsoft.com/office/drawing/2014/main" id="{8ED5B3D3-4066-4A3D-9F2D-E4DA0E74E2B6}"/>
              </a:ext>
            </a:extLst>
          </p:cNvPr>
          <p:cNvSpPr txBox="1">
            <a:spLocks/>
          </p:cNvSpPr>
          <p:nvPr/>
        </p:nvSpPr>
        <p:spPr bwMode="gray">
          <a:xfrm>
            <a:off x="6429175" y="6952201"/>
            <a:ext cx="590696"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fld id="{08BDDC8D-36E9-467E-8CF1-750845950A7F}" type="slidenum">
              <a:rPr lang="en-GB"/>
              <a:pPr/>
              <a:t>2</a:t>
            </a:fld>
            <a:endParaRPr lang="en-GB" dirty="0"/>
          </a:p>
        </p:txBody>
      </p:sp>
      <p:sp>
        <p:nvSpPr>
          <p:cNvPr id="8" name="Title 13">
            <a:extLst>
              <a:ext uri="{FF2B5EF4-FFF2-40B4-BE49-F238E27FC236}">
                <a16:creationId xmlns:a16="http://schemas.microsoft.com/office/drawing/2014/main" id="{FE5B13CD-29B0-4E24-B1A0-5A2FE0BEEF35}"/>
              </a:ext>
            </a:extLst>
          </p:cNvPr>
          <p:cNvSpPr>
            <a:spLocks noGrp="1"/>
          </p:cNvSpPr>
          <p:nvPr>
            <p:ph type="title"/>
          </p:nvPr>
        </p:nvSpPr>
        <p:spPr>
          <a:xfrm>
            <a:off x="1552173" y="23485"/>
            <a:ext cx="8568000" cy="563162"/>
          </a:xfrm>
        </p:spPr>
        <p:txBody>
          <a:bodyPr/>
          <a:lstStyle/>
          <a:p>
            <a:r>
              <a:rPr lang="en-GB" dirty="0"/>
              <a:t>Commonly used D&amp;A Offerings</a:t>
            </a:r>
            <a:endParaRPr lang="en-GB" dirty="0">
              <a:latin typeface="Calibri" panose="020F0502020204030204" pitchFamily="34" charset="0"/>
              <a:cs typeface="Calibri" panose="020F0502020204030204" pitchFamily="34" charset="0"/>
            </a:endParaRPr>
          </a:p>
        </p:txBody>
      </p:sp>
      <p:sp>
        <p:nvSpPr>
          <p:cNvPr id="44" name="Content Placeholder 2">
            <a:extLst>
              <a:ext uri="{FF2B5EF4-FFF2-40B4-BE49-F238E27FC236}">
                <a16:creationId xmlns:a16="http://schemas.microsoft.com/office/drawing/2014/main" id="{601E035F-0215-4D77-82C9-58DE4B166341}"/>
              </a:ext>
            </a:extLst>
          </p:cNvPr>
          <p:cNvSpPr txBox="1">
            <a:spLocks/>
          </p:cNvSpPr>
          <p:nvPr/>
        </p:nvSpPr>
        <p:spPr>
          <a:xfrm>
            <a:off x="0" y="1481355"/>
            <a:ext cx="13442950" cy="6056423"/>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defTabSz="983358">
              <a:buFont typeface="Wingdings" panose="05000000000000000000" pitchFamily="2" charset="2"/>
              <a:buChar char="Ø"/>
              <a:defRPr/>
            </a:pPr>
            <a:r>
              <a:rPr lang="en-GB" b="1" dirty="0">
                <a:solidFill>
                  <a:srgbClr val="0070C0"/>
                </a:solidFill>
                <a:latin typeface="Arial" panose="020B0604020202020204" pitchFamily="34" charset="0"/>
                <a:cs typeface="Arial" panose="020B0604020202020204" pitchFamily="34" charset="0"/>
              </a:rPr>
              <a:t>Platform as a service</a:t>
            </a:r>
          </a:p>
          <a:p>
            <a:pPr>
              <a:defRPr/>
            </a:pPr>
            <a:r>
              <a:rPr lang="en-GB" sz="1400" dirty="0">
                <a:latin typeface="Arial" panose="020B0604020202020204" pitchFamily="34" charset="0"/>
                <a:cs typeface="Arial" panose="020B0604020202020204" pitchFamily="34" charset="0"/>
              </a:rPr>
              <a:t>   D&amp;A offers platform as a service to business. We help business carry out their solutions by providing them consultancy and platform to implement     solutions.</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Reference and data management</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AI/ML</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Data Engineering</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Data ingest</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Reporting</a:t>
            </a:r>
          </a:p>
          <a:p>
            <a:pPr marL="480801" lvl="1" indent="-311010">
              <a:spcBef>
                <a:spcPts val="257"/>
              </a:spcBef>
              <a:spcAft>
                <a:spcPts val="257"/>
              </a:spcAft>
              <a:buClr>
                <a:schemeClr val="tx1"/>
              </a:buClr>
              <a:buFont typeface="Wingdings" panose="05000000000000000000" pitchFamily="2" charset="2"/>
              <a:buChar char="v"/>
            </a:pPr>
            <a:r>
              <a:rPr lang="en-GB" sz="1400" dirty="0">
                <a:latin typeface="Arial" panose="020B0604020202020204" pitchFamily="34" charset="0"/>
                <a:cs typeface="Arial" panose="020B0604020202020204" pitchFamily="34" charset="0"/>
              </a:rPr>
              <a:t>Customer decisioning</a:t>
            </a:r>
          </a:p>
          <a:p>
            <a:pPr defTabSz="983358">
              <a:defRPr/>
            </a:pPr>
            <a:endParaRPr lang="en-GB" b="1" dirty="0">
              <a:solidFill>
                <a:srgbClr val="0070C0"/>
              </a:solidFill>
              <a:latin typeface="Arial" panose="020B0604020202020204" pitchFamily="34" charset="0"/>
              <a:cs typeface="Arial" panose="020B0604020202020204" pitchFamily="34" charset="0"/>
            </a:endParaRPr>
          </a:p>
          <a:p>
            <a:pPr defTabSz="983358">
              <a:buFont typeface="Wingdings" panose="05000000000000000000" pitchFamily="2" charset="2"/>
              <a:buChar char="Ø"/>
              <a:defRPr/>
            </a:pPr>
            <a:endParaRPr lang="en-GB" b="1" dirty="0">
              <a:solidFill>
                <a:srgbClr val="0070C0"/>
              </a:solidFill>
              <a:latin typeface="Arial" panose="020B0604020202020204" pitchFamily="34" charset="0"/>
              <a:cs typeface="Arial" panose="020B0604020202020204" pitchFamily="34" charset="0"/>
            </a:endParaRPr>
          </a:p>
          <a:p>
            <a:pPr defTabSz="983358">
              <a:buFont typeface="Wingdings" panose="05000000000000000000" pitchFamily="2" charset="2"/>
              <a:buChar char="Ø"/>
              <a:defRPr/>
            </a:pPr>
            <a:r>
              <a:rPr lang="en-GB" b="1" dirty="0">
                <a:solidFill>
                  <a:srgbClr val="0070C0"/>
                </a:solidFill>
                <a:latin typeface="Arial" panose="020B0604020202020204" pitchFamily="34" charset="0"/>
                <a:cs typeface="Arial" panose="020B0604020202020204" pitchFamily="34" charset="0"/>
              </a:rPr>
              <a:t>Enterprise data HUB</a:t>
            </a:r>
          </a:p>
          <a:p>
            <a:r>
              <a:rPr lang="en-GB" sz="1400" dirty="0">
                <a:latin typeface="Arial" panose="020B0604020202020204" pitchFamily="34" charset="0"/>
                <a:cs typeface="Arial" panose="020B0604020202020204" pitchFamily="34" charset="0"/>
              </a:rPr>
              <a:t>     The Enterprise Data Hub is the entity that covers all of the strategic Data &amp; Analytics platforms (Teradata, Hadoop etc.) of the bank</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EDI</a:t>
            </a:r>
            <a:r>
              <a:rPr lang="en-GB" sz="1400" dirty="0">
                <a:latin typeface="Arial" panose="020B0604020202020204" pitchFamily="34" charset="0"/>
                <a:cs typeface="Arial" panose="020B0604020202020204" pitchFamily="34" charset="0"/>
              </a:rPr>
              <a:t>– ETL capability on commonly required data in enterprise for reporting and analytics use cases.</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Raw Data zone</a:t>
            </a:r>
            <a:r>
              <a:rPr lang="en-GB" sz="1400" dirty="0">
                <a:latin typeface="Arial" panose="020B0604020202020204" pitchFamily="34" charset="0"/>
                <a:cs typeface="Arial" panose="020B0604020202020204" pitchFamily="34" charset="0"/>
              </a:rPr>
              <a:t>– capability to store data from operation source systems unchanged so that analytics can be performed without impacting the operational systems</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Operational zone</a:t>
            </a:r>
            <a:r>
              <a:rPr lang="en-GB" sz="1400" dirty="0">
                <a:latin typeface="Arial" panose="020B0604020202020204" pitchFamily="34" charset="0"/>
                <a:cs typeface="Arial" panose="020B0604020202020204" pitchFamily="34" charset="0"/>
              </a:rPr>
              <a:t>– capability to expose data in edh to on demand service calls using low latency online stores</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Shared Zone</a:t>
            </a:r>
            <a:r>
              <a:rPr lang="en-GB" sz="1400" dirty="0">
                <a:latin typeface="Arial" panose="020B0604020202020204" pitchFamily="34" charset="0"/>
                <a:cs typeface="Arial" panose="020B0604020202020204" pitchFamily="34" charset="0"/>
              </a:rPr>
              <a:t>-Ability to automate the analytics processes and host the resultant datasets for onward consumption by users or systems</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Discovery Zone</a:t>
            </a:r>
            <a:r>
              <a:rPr lang="en-GB" sz="1400" dirty="0">
                <a:latin typeface="Arial" panose="020B0604020202020204" pitchFamily="34" charset="0"/>
                <a:cs typeface="Arial" panose="020B0604020202020204" pitchFamily="34" charset="0"/>
              </a:rPr>
              <a:t>-Ability to explore and experiment with analytical processes on production data(Playpens &amp; sandboxes)</a:t>
            </a:r>
          </a:p>
          <a:p>
            <a:pPr marL="480801" lvl="1" indent="-311010">
              <a:spcBef>
                <a:spcPts val="257"/>
              </a:spcBef>
              <a:spcAft>
                <a:spcPts val="257"/>
              </a:spcAft>
              <a:buClr>
                <a:schemeClr val="tx1"/>
              </a:buClr>
              <a:buFont typeface="Wingdings" panose="05000000000000000000" pitchFamily="2" charset="2"/>
              <a:buChar char="v"/>
            </a:pPr>
            <a:r>
              <a:rPr lang="en-GB" sz="1400" b="1" dirty="0">
                <a:solidFill>
                  <a:srgbClr val="C00000"/>
                </a:solidFill>
                <a:latin typeface="Arial" panose="020B0604020202020204" pitchFamily="34" charset="0"/>
                <a:cs typeface="Arial" panose="020B0604020202020204" pitchFamily="34" charset="0"/>
              </a:rPr>
              <a:t>Data access interface</a:t>
            </a:r>
            <a:r>
              <a:rPr lang="en-GB" sz="1400" dirty="0">
                <a:latin typeface="Arial" panose="020B0604020202020204" pitchFamily="34" charset="0"/>
                <a:cs typeface="Arial" panose="020B0604020202020204" pitchFamily="34" charset="0"/>
              </a:rPr>
              <a:t>-Ability for end users to consume data within EDH and publish results of their analysis back to edh</a:t>
            </a:r>
          </a:p>
          <a:p>
            <a:endParaRPr lang="en-GB" dirty="0"/>
          </a:p>
        </p:txBody>
      </p:sp>
      <p:sp>
        <p:nvSpPr>
          <p:cNvPr id="45" name="TextBox 44">
            <a:extLst>
              <a:ext uri="{FF2B5EF4-FFF2-40B4-BE49-F238E27FC236}">
                <a16:creationId xmlns:a16="http://schemas.microsoft.com/office/drawing/2014/main" id="{EFAC4DA3-0110-48BF-88EE-0B54E1BC5BB9}"/>
              </a:ext>
            </a:extLst>
          </p:cNvPr>
          <p:cNvSpPr txBox="1"/>
          <p:nvPr/>
        </p:nvSpPr>
        <p:spPr>
          <a:xfrm>
            <a:off x="140840" y="799345"/>
            <a:ext cx="11529018" cy="523220"/>
          </a:xfrm>
          <a:prstGeom prst="rect">
            <a:avLst/>
          </a:prstGeom>
          <a:noFill/>
        </p:spPr>
        <p:txBody>
          <a:bodyPr wrap="square">
            <a:spAutoFit/>
          </a:bodyPr>
          <a:lstStyle/>
          <a:p>
            <a:pPr marL="169791" lvl="1" defTabSz="1034701">
              <a:spcBef>
                <a:spcPts val="257"/>
              </a:spcBef>
              <a:spcAft>
                <a:spcPts val="257"/>
              </a:spcAft>
              <a:buClr>
                <a:schemeClr val="tx1"/>
              </a:buClr>
              <a:buSzPct val="100000"/>
            </a:pPr>
            <a:r>
              <a:rPr lang="en-GB" sz="1400" dirty="0">
                <a:solidFill>
                  <a:schemeClr val="tx2"/>
                </a:solidFill>
                <a:latin typeface="Arial" panose="020B0604020202020204" pitchFamily="34" charset="0"/>
                <a:cs typeface="Arial" panose="020B0604020202020204" pitchFamily="34" charset="0"/>
              </a:rPr>
              <a:t>Realisation of the </a:t>
            </a:r>
            <a:r>
              <a:rPr lang="en-GB" sz="1400" dirty="0" err="1">
                <a:solidFill>
                  <a:schemeClr val="tx2"/>
                </a:solidFill>
                <a:latin typeface="Arial" panose="020B0604020202020204" pitchFamily="34" charset="0"/>
                <a:cs typeface="Arial" panose="020B0604020202020204" pitchFamily="34" charset="0"/>
              </a:rPr>
              <a:t>OneBank</a:t>
            </a:r>
            <a:r>
              <a:rPr lang="en-GB" sz="1400" dirty="0">
                <a:solidFill>
                  <a:schemeClr val="tx2"/>
                </a:solidFill>
                <a:latin typeface="Arial" panose="020B0604020202020204" pitchFamily="34" charset="0"/>
                <a:cs typeface="Arial" panose="020B0604020202020204" pitchFamily="34" charset="0"/>
              </a:rPr>
              <a:t> vision requires coordination of data architectural outcomes across the entire bank. D&amp;A have defined key outcomes that will drive other areas of the bank towards the strategic target</a:t>
            </a:r>
          </a:p>
        </p:txBody>
      </p:sp>
      <p:pic>
        <p:nvPicPr>
          <p:cNvPr id="48" name="Picture 47">
            <a:extLst>
              <a:ext uri="{FF2B5EF4-FFF2-40B4-BE49-F238E27FC236}">
                <a16:creationId xmlns:a16="http://schemas.microsoft.com/office/drawing/2014/main" id="{697D9FB9-1B4A-4E44-8FDF-B4086EC73035}"/>
              </a:ext>
            </a:extLst>
          </p:cNvPr>
          <p:cNvPicPr>
            <a:picLocks noChangeAspect="1"/>
          </p:cNvPicPr>
          <p:nvPr/>
        </p:nvPicPr>
        <p:blipFill>
          <a:blip r:embed="rId2"/>
          <a:stretch>
            <a:fillRect/>
          </a:stretch>
        </p:blipFill>
        <p:spPr>
          <a:xfrm>
            <a:off x="3320077" y="2486805"/>
            <a:ext cx="2542650" cy="1743075"/>
          </a:xfrm>
          <a:prstGeom prst="rect">
            <a:avLst/>
          </a:prstGeom>
        </p:spPr>
      </p:pic>
      <p:pic>
        <p:nvPicPr>
          <p:cNvPr id="50" name="Picture 49">
            <a:extLst>
              <a:ext uri="{FF2B5EF4-FFF2-40B4-BE49-F238E27FC236}">
                <a16:creationId xmlns:a16="http://schemas.microsoft.com/office/drawing/2014/main" id="{2F5D76E6-4009-4B04-BA6E-75297A063BBA}"/>
              </a:ext>
            </a:extLst>
          </p:cNvPr>
          <p:cNvPicPr>
            <a:picLocks noChangeAspect="1"/>
          </p:cNvPicPr>
          <p:nvPr/>
        </p:nvPicPr>
        <p:blipFill>
          <a:blip r:embed="rId3"/>
          <a:stretch>
            <a:fillRect/>
          </a:stretch>
        </p:blipFill>
        <p:spPr>
          <a:xfrm>
            <a:off x="9578918" y="3358343"/>
            <a:ext cx="2090939" cy="1334818"/>
          </a:xfrm>
          <a:prstGeom prst="rect">
            <a:avLst/>
          </a:prstGeom>
        </p:spPr>
      </p:pic>
      <p:pic>
        <p:nvPicPr>
          <p:cNvPr id="52" name="Picture 51">
            <a:extLst>
              <a:ext uri="{FF2B5EF4-FFF2-40B4-BE49-F238E27FC236}">
                <a16:creationId xmlns:a16="http://schemas.microsoft.com/office/drawing/2014/main" id="{2ADF9D5D-DF73-4FC6-898B-D9C9FDF0CF24}"/>
              </a:ext>
            </a:extLst>
          </p:cNvPr>
          <p:cNvPicPr>
            <a:picLocks noChangeAspect="1"/>
          </p:cNvPicPr>
          <p:nvPr/>
        </p:nvPicPr>
        <p:blipFill>
          <a:blip r:embed="rId4"/>
          <a:stretch>
            <a:fillRect/>
          </a:stretch>
        </p:blipFill>
        <p:spPr>
          <a:xfrm>
            <a:off x="8428936" y="2204582"/>
            <a:ext cx="1250896" cy="952500"/>
          </a:xfrm>
          <a:prstGeom prst="rect">
            <a:avLst/>
          </a:prstGeom>
        </p:spPr>
      </p:pic>
      <p:pic>
        <p:nvPicPr>
          <p:cNvPr id="54" name="Picture 53">
            <a:extLst>
              <a:ext uri="{FF2B5EF4-FFF2-40B4-BE49-F238E27FC236}">
                <a16:creationId xmlns:a16="http://schemas.microsoft.com/office/drawing/2014/main" id="{428023E4-894F-4234-BEEF-87ACDDF5A3C1}"/>
              </a:ext>
            </a:extLst>
          </p:cNvPr>
          <p:cNvPicPr>
            <a:picLocks noChangeAspect="1"/>
          </p:cNvPicPr>
          <p:nvPr/>
        </p:nvPicPr>
        <p:blipFill>
          <a:blip r:embed="rId5"/>
          <a:stretch>
            <a:fillRect/>
          </a:stretch>
        </p:blipFill>
        <p:spPr>
          <a:xfrm>
            <a:off x="11884458" y="2357214"/>
            <a:ext cx="1558492" cy="1124180"/>
          </a:xfrm>
          <a:prstGeom prst="rect">
            <a:avLst/>
          </a:prstGeom>
        </p:spPr>
      </p:pic>
      <p:pic>
        <p:nvPicPr>
          <p:cNvPr id="56" name="Picture 55">
            <a:extLst>
              <a:ext uri="{FF2B5EF4-FFF2-40B4-BE49-F238E27FC236}">
                <a16:creationId xmlns:a16="http://schemas.microsoft.com/office/drawing/2014/main" id="{C66CA00C-ED3B-443A-A6B7-A7797021142B}"/>
              </a:ext>
            </a:extLst>
          </p:cNvPr>
          <p:cNvPicPr>
            <a:picLocks noChangeAspect="1"/>
          </p:cNvPicPr>
          <p:nvPr/>
        </p:nvPicPr>
        <p:blipFill>
          <a:blip r:embed="rId6"/>
          <a:stretch>
            <a:fillRect/>
          </a:stretch>
        </p:blipFill>
        <p:spPr>
          <a:xfrm>
            <a:off x="5991171" y="3405505"/>
            <a:ext cx="2057400" cy="1334818"/>
          </a:xfrm>
          <a:prstGeom prst="rect">
            <a:avLst/>
          </a:prstGeom>
        </p:spPr>
      </p:pic>
      <p:pic>
        <p:nvPicPr>
          <p:cNvPr id="58" name="Picture 57">
            <a:extLst>
              <a:ext uri="{FF2B5EF4-FFF2-40B4-BE49-F238E27FC236}">
                <a16:creationId xmlns:a16="http://schemas.microsoft.com/office/drawing/2014/main" id="{B4AB4546-D065-4479-A723-1DC69BBA85EB}"/>
              </a:ext>
            </a:extLst>
          </p:cNvPr>
          <p:cNvPicPr>
            <a:picLocks noChangeAspect="1"/>
          </p:cNvPicPr>
          <p:nvPr/>
        </p:nvPicPr>
        <p:blipFill>
          <a:blip r:embed="rId7"/>
          <a:stretch>
            <a:fillRect/>
          </a:stretch>
        </p:blipFill>
        <p:spPr>
          <a:xfrm>
            <a:off x="6401589" y="2123619"/>
            <a:ext cx="1250896" cy="1114425"/>
          </a:xfrm>
          <a:prstGeom prst="rect">
            <a:avLst/>
          </a:prstGeom>
        </p:spPr>
      </p:pic>
      <p:pic>
        <p:nvPicPr>
          <p:cNvPr id="60" name="Picture 59">
            <a:extLst>
              <a:ext uri="{FF2B5EF4-FFF2-40B4-BE49-F238E27FC236}">
                <a16:creationId xmlns:a16="http://schemas.microsoft.com/office/drawing/2014/main" id="{09858D04-319B-4CC1-A023-A7AA47203F8A}"/>
              </a:ext>
            </a:extLst>
          </p:cNvPr>
          <p:cNvPicPr>
            <a:picLocks noChangeAspect="1"/>
          </p:cNvPicPr>
          <p:nvPr/>
        </p:nvPicPr>
        <p:blipFill>
          <a:blip r:embed="rId8"/>
          <a:stretch>
            <a:fillRect/>
          </a:stretch>
        </p:blipFill>
        <p:spPr>
          <a:xfrm>
            <a:off x="8162258" y="3070586"/>
            <a:ext cx="1302973" cy="1317330"/>
          </a:xfrm>
          <a:prstGeom prst="rect">
            <a:avLst/>
          </a:prstGeom>
        </p:spPr>
      </p:pic>
    </p:spTree>
    <p:extLst>
      <p:ext uri="{BB962C8B-B14F-4D97-AF65-F5344CB8AC3E}">
        <p14:creationId xmlns:p14="http://schemas.microsoft.com/office/powerpoint/2010/main" val="3341857238"/>
      </p:ext>
    </p:extLst>
  </p:cSld>
  <p:clrMapOvr>
    <a:masterClrMapping/>
  </p:clrMapOvr>
  <mc:AlternateContent xmlns:mc="http://schemas.openxmlformats.org/markup-compatibility/2006" xmlns:p14="http://schemas.microsoft.com/office/powerpoint/2010/main">
    <mc:Choice Requires="p14">
      <p:transition spd="slow" p14:dur="2000" advTm="39321"/>
    </mc:Choice>
    <mc:Fallback xmlns="">
      <p:transition spd="slow" advTm="393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C576-2EA8-4179-B7D9-23AF0872A530}"/>
              </a:ext>
            </a:extLst>
          </p:cNvPr>
          <p:cNvSpPr>
            <a:spLocks noGrp="1"/>
          </p:cNvSpPr>
          <p:nvPr>
            <p:ph type="title"/>
          </p:nvPr>
        </p:nvSpPr>
        <p:spPr>
          <a:xfrm>
            <a:off x="1810671" y="247779"/>
            <a:ext cx="8568000" cy="921600"/>
          </a:xfrm>
        </p:spPr>
        <p:txBody>
          <a:bodyPr/>
          <a:lstStyle/>
          <a:p>
            <a:r>
              <a:rPr lang="en-GB" dirty="0"/>
              <a:t>Services/Tools used by D&amp;A Patterns</a:t>
            </a:r>
          </a:p>
        </p:txBody>
      </p:sp>
      <p:sp>
        <p:nvSpPr>
          <p:cNvPr id="7" name="Content Placeholder 2">
            <a:extLst>
              <a:ext uri="{FF2B5EF4-FFF2-40B4-BE49-F238E27FC236}">
                <a16:creationId xmlns:a16="http://schemas.microsoft.com/office/drawing/2014/main" id="{490DA8B7-719D-44DA-A839-83FF5AE19033}"/>
              </a:ext>
            </a:extLst>
          </p:cNvPr>
          <p:cNvSpPr txBox="1">
            <a:spLocks/>
          </p:cNvSpPr>
          <p:nvPr/>
        </p:nvSpPr>
        <p:spPr>
          <a:xfrm>
            <a:off x="677334" y="1371600"/>
            <a:ext cx="3262899" cy="4934483"/>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defTabSz="983358">
              <a:defRPr/>
            </a:pPr>
            <a:r>
              <a:rPr lang="en-GB" b="1" dirty="0">
                <a:solidFill>
                  <a:srgbClr val="0070C0"/>
                </a:solidFill>
                <a:latin typeface="Arial" panose="020B0604020202020204" pitchFamily="34" charset="0"/>
                <a:cs typeface="Arial" panose="020B0604020202020204" pitchFamily="34" charset="0"/>
              </a:rPr>
              <a:t>  Data </a:t>
            </a:r>
            <a:r>
              <a:rPr lang="en-GB" b="1" dirty="0" err="1">
                <a:solidFill>
                  <a:srgbClr val="0070C0"/>
                </a:solidFill>
                <a:latin typeface="Arial" panose="020B0604020202020204" pitchFamily="34" charset="0"/>
                <a:cs typeface="Arial" panose="020B0604020202020204" pitchFamily="34" charset="0"/>
              </a:rPr>
              <a:t>Data</a:t>
            </a:r>
            <a:r>
              <a:rPr lang="en-GB" b="1" dirty="0">
                <a:solidFill>
                  <a:srgbClr val="0070C0"/>
                </a:solidFill>
                <a:latin typeface="Arial" panose="020B0604020202020204" pitchFamily="34" charset="0"/>
                <a:cs typeface="Arial" panose="020B0604020202020204" pitchFamily="34" charset="0"/>
              </a:rPr>
              <a:t>  Ingestion</a:t>
            </a:r>
          </a:p>
          <a:p>
            <a:pPr defTabSz="983358">
              <a:defRPr/>
            </a:pPr>
            <a:endParaRPr lang="en-GB" b="1"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GB" dirty="0">
                <a:latin typeface="Arial" panose="020B0604020202020204" pitchFamily="34" charset="0"/>
                <a:cs typeface="Arial" panose="020B0604020202020204" pitchFamily="34" charset="0"/>
              </a:rPr>
              <a:t>EDI</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Kafka</a:t>
            </a:r>
          </a:p>
          <a:p>
            <a:pPr defTabSz="983358">
              <a:defRPr/>
            </a:pPr>
            <a:r>
              <a:rPr lang="en-GB" b="1" dirty="0">
                <a:solidFill>
                  <a:srgbClr val="0070C0"/>
                </a:solidFill>
                <a:latin typeface="Arial" panose="020B0604020202020204" pitchFamily="34" charset="0"/>
                <a:cs typeface="Arial" panose="020B0604020202020204" pitchFamily="34" charset="0"/>
              </a:rPr>
              <a:t>           Data Storage</a:t>
            </a:r>
          </a:p>
          <a:p>
            <a:pPr defTabSz="983358">
              <a:defRPr/>
            </a:pPr>
            <a:endParaRPr lang="en-GB" b="1"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GB" dirty="0">
                <a:latin typeface="Arial" panose="020B0604020202020204" pitchFamily="34" charset="0"/>
                <a:cs typeface="Arial" panose="020B0604020202020204" pitchFamily="34" charset="0"/>
              </a:rPr>
              <a:t>EDW/Teradata</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Bigdata/Hadoop</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ODS/</a:t>
            </a:r>
            <a:r>
              <a:rPr lang="en-GB" dirty="0" err="1">
                <a:latin typeface="Arial" panose="020B0604020202020204" pitchFamily="34" charset="0"/>
                <a:cs typeface="Arial" panose="020B0604020202020204" pitchFamily="34" charset="0"/>
              </a:rPr>
              <a:t>mongoDb</a:t>
            </a:r>
            <a:endParaRPr lang="en-GB" dirty="0">
              <a:latin typeface="Arial" panose="020B0604020202020204" pitchFamily="34" charset="0"/>
              <a:cs typeface="Arial" panose="020B0604020202020204" pitchFamily="34" charset="0"/>
            </a:endParaRPr>
          </a:p>
          <a:p>
            <a:pPr>
              <a:buFont typeface="Wingdings" panose="05000000000000000000" pitchFamily="2" charset="2"/>
              <a:buChar char="v"/>
            </a:pPr>
            <a:r>
              <a:rPr lang="en-GB" dirty="0">
                <a:latin typeface="Arial" panose="020B0604020202020204" pitchFamily="34" charset="0"/>
                <a:cs typeface="Arial" panose="020B0604020202020204" pitchFamily="34" charset="0"/>
              </a:rPr>
              <a:t>S3</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Snowflake</a:t>
            </a:r>
          </a:p>
          <a:p>
            <a:pPr defTabSz="983358">
              <a:defRPr/>
            </a:pPr>
            <a:r>
              <a:rPr lang="en-GB" b="1" dirty="0">
                <a:solidFill>
                  <a:srgbClr val="0070C0"/>
                </a:solidFill>
                <a:latin typeface="Arial" panose="020B0604020202020204" pitchFamily="34" charset="0"/>
                <a:cs typeface="Arial" panose="020B0604020202020204" pitchFamily="34" charset="0"/>
              </a:rPr>
              <a:t>Data   </a:t>
            </a:r>
            <a:r>
              <a:rPr lang="en-GB" b="1" dirty="0" err="1">
                <a:solidFill>
                  <a:srgbClr val="0070C0"/>
                </a:solidFill>
                <a:latin typeface="Arial" panose="020B0604020202020204" pitchFamily="34" charset="0"/>
                <a:cs typeface="Arial" panose="020B0604020202020204" pitchFamily="34" charset="0"/>
              </a:rPr>
              <a:t>Data</a:t>
            </a:r>
            <a:r>
              <a:rPr lang="en-GB" b="1" dirty="0">
                <a:solidFill>
                  <a:srgbClr val="0070C0"/>
                </a:solidFill>
                <a:latin typeface="Arial" panose="020B0604020202020204" pitchFamily="34" charset="0"/>
                <a:cs typeface="Arial" panose="020B0604020202020204" pitchFamily="34" charset="0"/>
              </a:rPr>
              <a:t> Access</a:t>
            </a:r>
          </a:p>
          <a:p>
            <a:pPr>
              <a:buFont typeface="Wingdings" panose="05000000000000000000" pitchFamily="2" charset="2"/>
              <a:buChar char="v"/>
            </a:pPr>
            <a:r>
              <a:rPr lang="en-GB" dirty="0" err="1">
                <a:latin typeface="Arial" panose="020B0604020202020204" pitchFamily="34" charset="0"/>
                <a:cs typeface="Arial" panose="020B0604020202020204" pitchFamily="34" charset="0"/>
              </a:rPr>
              <a:t>Pr</a:t>
            </a:r>
            <a:endParaRPr lang="en-GB" dirty="0">
              <a:latin typeface="Arial" panose="020B0604020202020204" pitchFamily="34" charset="0"/>
              <a:cs typeface="Arial" panose="020B0604020202020204" pitchFamily="34" charset="0"/>
            </a:endParaRPr>
          </a:p>
          <a:p>
            <a:pPr>
              <a:buFont typeface="Wingdings" panose="05000000000000000000" pitchFamily="2" charset="2"/>
              <a:buChar char="v"/>
            </a:pPr>
            <a:r>
              <a:rPr lang="en-GB" dirty="0" err="1">
                <a:latin typeface="Arial" panose="020B0604020202020204" pitchFamily="34" charset="0"/>
                <a:cs typeface="Arial" panose="020B0604020202020204" pitchFamily="34" charset="0"/>
              </a:rPr>
              <a:t>Accesssing</a:t>
            </a:r>
            <a:r>
              <a:rPr lang="en-GB" dirty="0">
                <a:latin typeface="Arial" panose="020B0604020202020204" pitchFamily="34" charset="0"/>
                <a:cs typeface="Arial" panose="020B0604020202020204" pitchFamily="34" charset="0"/>
              </a:rPr>
              <a:t> &amp; orchestration</a:t>
            </a:r>
          </a:p>
        </p:txBody>
      </p:sp>
      <p:sp>
        <p:nvSpPr>
          <p:cNvPr id="8" name="Content Placeholder 2">
            <a:extLst>
              <a:ext uri="{FF2B5EF4-FFF2-40B4-BE49-F238E27FC236}">
                <a16:creationId xmlns:a16="http://schemas.microsoft.com/office/drawing/2014/main" id="{A1767F5A-B083-4AA0-85C8-92C5B3CAE5F1}"/>
              </a:ext>
            </a:extLst>
          </p:cNvPr>
          <p:cNvSpPr txBox="1">
            <a:spLocks/>
          </p:cNvSpPr>
          <p:nvPr/>
        </p:nvSpPr>
        <p:spPr>
          <a:xfrm>
            <a:off x="7642611" y="1313389"/>
            <a:ext cx="3262899" cy="4934484"/>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marL="0" indent="0" defTabSz="983358">
              <a:buNone/>
              <a:defRPr/>
            </a:pPr>
            <a:r>
              <a:rPr lang="en-GB" b="1" dirty="0">
                <a:solidFill>
                  <a:srgbClr val="0070C0"/>
                </a:solidFill>
                <a:latin typeface="Arial" panose="020B0604020202020204" pitchFamily="34" charset="0"/>
                <a:cs typeface="Arial" panose="020B0604020202020204" pitchFamily="34" charset="0"/>
              </a:rPr>
              <a:t>Data management &amp; governance</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Party/</a:t>
            </a:r>
            <a:r>
              <a:rPr lang="en-GB" dirty="0" err="1">
                <a:latin typeface="Arial" panose="020B0604020202020204" pitchFamily="34" charset="0"/>
                <a:cs typeface="Arial" panose="020B0604020202020204" pitchFamily="34" charset="0"/>
              </a:rPr>
              <a:t>mdm</a:t>
            </a:r>
            <a:endParaRPr lang="en-GB" dirty="0">
              <a:latin typeface="Arial" panose="020B0604020202020204" pitchFamily="34" charset="0"/>
              <a:cs typeface="Arial" panose="020B0604020202020204" pitchFamily="34" charset="0"/>
            </a:endParaRPr>
          </a:p>
          <a:p>
            <a:pPr>
              <a:buFont typeface="Wingdings" panose="05000000000000000000" pitchFamily="2" charset="2"/>
              <a:buChar char="v"/>
            </a:pPr>
            <a:r>
              <a:rPr lang="en-GB" dirty="0">
                <a:latin typeface="Arial" panose="020B0604020202020204" pitchFamily="34" charset="0"/>
                <a:cs typeface="Arial" panose="020B0604020202020204" pitchFamily="34" charset="0"/>
              </a:rPr>
              <a:t>Registry</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IDQ</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Ref Data</a:t>
            </a:r>
          </a:p>
          <a:p>
            <a:pPr marL="0" indent="0" defTabSz="983358">
              <a:buNone/>
              <a:defRPr/>
            </a:pPr>
            <a:endParaRPr lang="en-GB" sz="1400" b="1" dirty="0">
              <a:solidFill>
                <a:srgbClr val="0070C0"/>
              </a:solidFill>
              <a:latin typeface="Arial" panose="020B0604020202020204" pitchFamily="34" charset="0"/>
              <a:cs typeface="Arial" panose="020B0604020202020204" pitchFamily="34" charset="0"/>
            </a:endParaRPr>
          </a:p>
          <a:p>
            <a:pPr marL="0" indent="0" defTabSz="983358">
              <a:buNone/>
              <a:defRPr/>
            </a:pPr>
            <a:endParaRPr lang="en-GB" sz="1400" b="1" dirty="0">
              <a:solidFill>
                <a:srgbClr val="0070C0"/>
              </a:solidFill>
              <a:latin typeface="Arial" panose="020B0604020202020204" pitchFamily="34" charset="0"/>
              <a:cs typeface="Arial" panose="020B0604020202020204" pitchFamily="34" charset="0"/>
            </a:endParaRPr>
          </a:p>
          <a:p>
            <a:pPr marL="0" indent="0" defTabSz="983358">
              <a:buNone/>
              <a:defRPr/>
            </a:pPr>
            <a:r>
              <a:rPr lang="en-GB" b="1" dirty="0">
                <a:solidFill>
                  <a:srgbClr val="0070C0"/>
                </a:solidFill>
                <a:latin typeface="Arial" panose="020B0604020202020204" pitchFamily="34" charset="0"/>
                <a:cs typeface="Arial" panose="020B0604020202020204" pitchFamily="34" charset="0"/>
              </a:rPr>
              <a:t>Reporting</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SAS</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Business Objects</a:t>
            </a:r>
          </a:p>
          <a:p>
            <a:pPr>
              <a:buFont typeface="Wingdings" panose="05000000000000000000" pitchFamily="2" charset="2"/>
              <a:buChar char="v"/>
            </a:pPr>
            <a:r>
              <a:rPr lang="en-GB" dirty="0">
                <a:latin typeface="Arial" panose="020B0604020202020204" pitchFamily="34" charset="0"/>
                <a:cs typeface="Arial" panose="020B0604020202020204" pitchFamily="34" charset="0"/>
              </a:rPr>
              <a:t>Tableau</a:t>
            </a:r>
          </a:p>
          <a:p>
            <a:pPr>
              <a:buFont typeface="Wingdings" panose="05000000000000000000" pitchFamily="2" charset="2"/>
              <a:buChar char="v"/>
            </a:pPr>
            <a:r>
              <a:rPr lang="en-GB" dirty="0" err="1">
                <a:latin typeface="Arial" panose="020B0604020202020204" pitchFamily="34" charset="0"/>
                <a:cs typeface="Arial" panose="020B0604020202020204" pitchFamily="34" charset="0"/>
              </a:rPr>
              <a:t>Thoughtspot</a:t>
            </a:r>
            <a:endParaRPr lang="en-GB" dirty="0">
              <a:latin typeface="Arial" panose="020B0604020202020204" pitchFamily="34" charset="0"/>
              <a:cs typeface="Arial" panose="020B0604020202020204" pitchFamily="34" charset="0"/>
            </a:endParaRPr>
          </a:p>
          <a:p>
            <a:pPr defTabSz="983358">
              <a:defRPr/>
            </a:pPr>
            <a:endParaRPr lang="en-GB"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7AA9CD6E-1DDD-4261-91F2-56817E460D03}"/>
              </a:ext>
            </a:extLst>
          </p:cNvPr>
          <p:cNvPicPr>
            <a:picLocks noChangeAspect="1"/>
          </p:cNvPicPr>
          <p:nvPr/>
        </p:nvPicPr>
        <p:blipFill>
          <a:blip r:embed="rId2"/>
          <a:stretch>
            <a:fillRect/>
          </a:stretch>
        </p:blipFill>
        <p:spPr>
          <a:xfrm>
            <a:off x="10021617" y="1169379"/>
            <a:ext cx="883892" cy="1071562"/>
          </a:xfrm>
          <a:prstGeom prst="rect">
            <a:avLst/>
          </a:prstGeom>
        </p:spPr>
      </p:pic>
      <p:pic>
        <p:nvPicPr>
          <p:cNvPr id="23" name="Picture 22">
            <a:extLst>
              <a:ext uri="{FF2B5EF4-FFF2-40B4-BE49-F238E27FC236}">
                <a16:creationId xmlns:a16="http://schemas.microsoft.com/office/drawing/2014/main" id="{9F65F4B1-95A1-4935-A834-25F92DF4ABB6}"/>
              </a:ext>
            </a:extLst>
          </p:cNvPr>
          <p:cNvPicPr>
            <a:picLocks noChangeAspect="1"/>
          </p:cNvPicPr>
          <p:nvPr/>
        </p:nvPicPr>
        <p:blipFill>
          <a:blip r:embed="rId3"/>
          <a:stretch>
            <a:fillRect/>
          </a:stretch>
        </p:blipFill>
        <p:spPr>
          <a:xfrm>
            <a:off x="9136553" y="3462149"/>
            <a:ext cx="1268875" cy="675410"/>
          </a:xfrm>
          <a:prstGeom prst="rect">
            <a:avLst/>
          </a:prstGeom>
        </p:spPr>
      </p:pic>
      <p:pic>
        <p:nvPicPr>
          <p:cNvPr id="27" name="Picture 26">
            <a:extLst>
              <a:ext uri="{FF2B5EF4-FFF2-40B4-BE49-F238E27FC236}">
                <a16:creationId xmlns:a16="http://schemas.microsoft.com/office/drawing/2014/main" id="{4F55F5A0-5C63-407F-B23E-E82081AE9FA9}"/>
              </a:ext>
            </a:extLst>
          </p:cNvPr>
          <p:cNvPicPr>
            <a:picLocks noChangeAspect="1"/>
          </p:cNvPicPr>
          <p:nvPr/>
        </p:nvPicPr>
        <p:blipFill>
          <a:blip r:embed="rId4"/>
          <a:stretch>
            <a:fillRect/>
          </a:stretch>
        </p:blipFill>
        <p:spPr>
          <a:xfrm>
            <a:off x="703484" y="1313389"/>
            <a:ext cx="638022" cy="580882"/>
          </a:xfrm>
          <a:prstGeom prst="rect">
            <a:avLst/>
          </a:prstGeom>
        </p:spPr>
      </p:pic>
      <p:pic>
        <p:nvPicPr>
          <p:cNvPr id="30" name="Picture 29">
            <a:extLst>
              <a:ext uri="{FF2B5EF4-FFF2-40B4-BE49-F238E27FC236}">
                <a16:creationId xmlns:a16="http://schemas.microsoft.com/office/drawing/2014/main" id="{17F623C1-02DF-40A6-B99B-F2C635433658}"/>
              </a:ext>
            </a:extLst>
          </p:cNvPr>
          <p:cNvPicPr>
            <a:picLocks noChangeAspect="1"/>
          </p:cNvPicPr>
          <p:nvPr/>
        </p:nvPicPr>
        <p:blipFill>
          <a:blip r:embed="rId5"/>
          <a:stretch>
            <a:fillRect/>
          </a:stretch>
        </p:blipFill>
        <p:spPr>
          <a:xfrm>
            <a:off x="677334" y="2668890"/>
            <a:ext cx="638022" cy="580882"/>
          </a:xfrm>
          <a:prstGeom prst="rect">
            <a:avLst/>
          </a:prstGeom>
        </p:spPr>
      </p:pic>
      <p:pic>
        <p:nvPicPr>
          <p:cNvPr id="32" name="Picture 31">
            <a:extLst>
              <a:ext uri="{FF2B5EF4-FFF2-40B4-BE49-F238E27FC236}">
                <a16:creationId xmlns:a16="http://schemas.microsoft.com/office/drawing/2014/main" id="{2A991CD5-DA3D-4B39-9E10-884C872F3712}"/>
              </a:ext>
            </a:extLst>
          </p:cNvPr>
          <p:cNvPicPr>
            <a:picLocks noChangeAspect="1"/>
          </p:cNvPicPr>
          <p:nvPr/>
        </p:nvPicPr>
        <p:blipFill>
          <a:blip r:embed="rId6"/>
          <a:stretch>
            <a:fillRect/>
          </a:stretch>
        </p:blipFill>
        <p:spPr>
          <a:xfrm>
            <a:off x="661278" y="5053827"/>
            <a:ext cx="654078" cy="613165"/>
          </a:xfrm>
          <a:prstGeom prst="rect">
            <a:avLst/>
          </a:prstGeom>
        </p:spPr>
      </p:pic>
      <p:sp>
        <p:nvSpPr>
          <p:cNvPr id="33" name="Content Placeholder 2">
            <a:extLst>
              <a:ext uri="{FF2B5EF4-FFF2-40B4-BE49-F238E27FC236}">
                <a16:creationId xmlns:a16="http://schemas.microsoft.com/office/drawing/2014/main" id="{690980D8-CD77-4C57-B465-FDFD3FF743EA}"/>
              </a:ext>
            </a:extLst>
          </p:cNvPr>
          <p:cNvSpPr txBox="1">
            <a:spLocks/>
          </p:cNvSpPr>
          <p:nvPr/>
        </p:nvSpPr>
        <p:spPr>
          <a:xfrm>
            <a:off x="4138764" y="1412637"/>
            <a:ext cx="3262899" cy="4934483"/>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defTabSz="983358">
              <a:defRPr/>
            </a:pPr>
            <a:endParaRPr lang="en-GB" dirty="0">
              <a:latin typeface="Arial" panose="020B0604020202020204" pitchFamily="34" charset="0"/>
              <a:cs typeface="Arial" panose="020B0604020202020204" pitchFamily="34" charset="0"/>
            </a:endParaRPr>
          </a:p>
        </p:txBody>
      </p:sp>
      <p:pic>
        <p:nvPicPr>
          <p:cNvPr id="35" name="Picture 34">
            <a:extLst>
              <a:ext uri="{FF2B5EF4-FFF2-40B4-BE49-F238E27FC236}">
                <a16:creationId xmlns:a16="http://schemas.microsoft.com/office/drawing/2014/main" id="{35B13F7E-1B70-448F-A5F9-A8CBA0FCE2E1}"/>
              </a:ext>
            </a:extLst>
          </p:cNvPr>
          <p:cNvPicPr>
            <a:picLocks noChangeAspect="1"/>
          </p:cNvPicPr>
          <p:nvPr/>
        </p:nvPicPr>
        <p:blipFill>
          <a:blip r:embed="rId7"/>
          <a:stretch>
            <a:fillRect/>
          </a:stretch>
        </p:blipFill>
        <p:spPr>
          <a:xfrm>
            <a:off x="4652145" y="822708"/>
            <a:ext cx="2143125" cy="921601"/>
          </a:xfrm>
          <a:prstGeom prst="rect">
            <a:avLst/>
          </a:prstGeom>
        </p:spPr>
      </p:pic>
      <p:pic>
        <p:nvPicPr>
          <p:cNvPr id="37" name="Picture 36">
            <a:extLst>
              <a:ext uri="{FF2B5EF4-FFF2-40B4-BE49-F238E27FC236}">
                <a16:creationId xmlns:a16="http://schemas.microsoft.com/office/drawing/2014/main" id="{ABEDB221-8270-47DA-B6F7-FF22C06BBDFF}"/>
              </a:ext>
            </a:extLst>
          </p:cNvPr>
          <p:cNvPicPr>
            <a:picLocks noChangeAspect="1"/>
          </p:cNvPicPr>
          <p:nvPr/>
        </p:nvPicPr>
        <p:blipFill>
          <a:blip r:embed="rId8"/>
          <a:stretch>
            <a:fillRect/>
          </a:stretch>
        </p:blipFill>
        <p:spPr>
          <a:xfrm>
            <a:off x="4080532" y="5666992"/>
            <a:ext cx="3028950" cy="853250"/>
          </a:xfrm>
          <a:prstGeom prst="rect">
            <a:avLst/>
          </a:prstGeom>
        </p:spPr>
      </p:pic>
      <p:pic>
        <p:nvPicPr>
          <p:cNvPr id="39" name="Picture 38">
            <a:extLst>
              <a:ext uri="{FF2B5EF4-FFF2-40B4-BE49-F238E27FC236}">
                <a16:creationId xmlns:a16="http://schemas.microsoft.com/office/drawing/2014/main" id="{7D78A3F0-06F3-498D-83C1-E4171E0B91FF}"/>
              </a:ext>
            </a:extLst>
          </p:cNvPr>
          <p:cNvPicPr>
            <a:picLocks noChangeAspect="1"/>
          </p:cNvPicPr>
          <p:nvPr/>
        </p:nvPicPr>
        <p:blipFill>
          <a:blip r:embed="rId9"/>
          <a:stretch>
            <a:fillRect/>
          </a:stretch>
        </p:blipFill>
        <p:spPr>
          <a:xfrm>
            <a:off x="3758554" y="1428129"/>
            <a:ext cx="1933575" cy="2371725"/>
          </a:xfrm>
          <a:prstGeom prst="rect">
            <a:avLst/>
          </a:prstGeom>
        </p:spPr>
      </p:pic>
      <p:pic>
        <p:nvPicPr>
          <p:cNvPr id="41" name="Picture 40">
            <a:extLst>
              <a:ext uri="{FF2B5EF4-FFF2-40B4-BE49-F238E27FC236}">
                <a16:creationId xmlns:a16="http://schemas.microsoft.com/office/drawing/2014/main" id="{501DAA9F-8971-43DF-AEC1-243F6D84BFAE}"/>
              </a:ext>
            </a:extLst>
          </p:cNvPr>
          <p:cNvPicPr>
            <a:picLocks noChangeAspect="1"/>
          </p:cNvPicPr>
          <p:nvPr/>
        </p:nvPicPr>
        <p:blipFill>
          <a:blip r:embed="rId10"/>
          <a:stretch>
            <a:fillRect/>
          </a:stretch>
        </p:blipFill>
        <p:spPr>
          <a:xfrm>
            <a:off x="5692129" y="1511602"/>
            <a:ext cx="1971675" cy="2314575"/>
          </a:xfrm>
          <a:prstGeom prst="rect">
            <a:avLst/>
          </a:prstGeom>
        </p:spPr>
      </p:pic>
      <p:pic>
        <p:nvPicPr>
          <p:cNvPr id="43" name="Picture 42">
            <a:extLst>
              <a:ext uri="{FF2B5EF4-FFF2-40B4-BE49-F238E27FC236}">
                <a16:creationId xmlns:a16="http://schemas.microsoft.com/office/drawing/2014/main" id="{883271C6-56C9-4ED6-8CFA-5BB9A92991DE}"/>
              </a:ext>
            </a:extLst>
          </p:cNvPr>
          <p:cNvPicPr>
            <a:picLocks noChangeAspect="1"/>
          </p:cNvPicPr>
          <p:nvPr/>
        </p:nvPicPr>
        <p:blipFill>
          <a:blip r:embed="rId11"/>
          <a:stretch>
            <a:fillRect/>
          </a:stretch>
        </p:blipFill>
        <p:spPr>
          <a:xfrm>
            <a:off x="3707426" y="3815346"/>
            <a:ext cx="3048000" cy="1017299"/>
          </a:xfrm>
          <a:prstGeom prst="rect">
            <a:avLst/>
          </a:prstGeom>
        </p:spPr>
      </p:pic>
      <p:pic>
        <p:nvPicPr>
          <p:cNvPr id="45" name="Picture 44">
            <a:extLst>
              <a:ext uri="{FF2B5EF4-FFF2-40B4-BE49-F238E27FC236}">
                <a16:creationId xmlns:a16="http://schemas.microsoft.com/office/drawing/2014/main" id="{6D767FC2-D5AD-46F7-BA59-9955377C2283}"/>
              </a:ext>
            </a:extLst>
          </p:cNvPr>
          <p:cNvPicPr>
            <a:picLocks noChangeAspect="1"/>
          </p:cNvPicPr>
          <p:nvPr/>
        </p:nvPicPr>
        <p:blipFill>
          <a:blip r:embed="rId12"/>
          <a:stretch>
            <a:fillRect/>
          </a:stretch>
        </p:blipFill>
        <p:spPr>
          <a:xfrm>
            <a:off x="9274060" y="3988807"/>
            <a:ext cx="1659555" cy="1905000"/>
          </a:xfrm>
          <a:prstGeom prst="rect">
            <a:avLst/>
          </a:prstGeom>
        </p:spPr>
      </p:pic>
      <p:pic>
        <p:nvPicPr>
          <p:cNvPr id="47" name="Picture 46">
            <a:extLst>
              <a:ext uri="{FF2B5EF4-FFF2-40B4-BE49-F238E27FC236}">
                <a16:creationId xmlns:a16="http://schemas.microsoft.com/office/drawing/2014/main" id="{EB0DE001-D2D2-4823-8E51-D46A3F82ADBD}"/>
              </a:ext>
            </a:extLst>
          </p:cNvPr>
          <p:cNvPicPr>
            <a:picLocks noChangeAspect="1"/>
          </p:cNvPicPr>
          <p:nvPr/>
        </p:nvPicPr>
        <p:blipFill>
          <a:blip r:embed="rId13"/>
          <a:stretch>
            <a:fillRect/>
          </a:stretch>
        </p:blipFill>
        <p:spPr>
          <a:xfrm>
            <a:off x="1796261" y="1678757"/>
            <a:ext cx="1408811" cy="990132"/>
          </a:xfrm>
          <a:prstGeom prst="rect">
            <a:avLst/>
          </a:prstGeom>
        </p:spPr>
      </p:pic>
      <p:pic>
        <p:nvPicPr>
          <p:cNvPr id="49" name="Picture 48">
            <a:extLst>
              <a:ext uri="{FF2B5EF4-FFF2-40B4-BE49-F238E27FC236}">
                <a16:creationId xmlns:a16="http://schemas.microsoft.com/office/drawing/2014/main" id="{C303E7F0-6B68-422E-91BE-8ED803F679EB}"/>
              </a:ext>
            </a:extLst>
          </p:cNvPr>
          <p:cNvPicPr>
            <a:picLocks noChangeAspect="1"/>
          </p:cNvPicPr>
          <p:nvPr/>
        </p:nvPicPr>
        <p:blipFill>
          <a:blip r:embed="rId14"/>
          <a:stretch>
            <a:fillRect/>
          </a:stretch>
        </p:blipFill>
        <p:spPr>
          <a:xfrm>
            <a:off x="4345448" y="4634201"/>
            <a:ext cx="1133475" cy="1133475"/>
          </a:xfrm>
          <a:prstGeom prst="rect">
            <a:avLst/>
          </a:prstGeom>
        </p:spPr>
      </p:pic>
      <p:pic>
        <p:nvPicPr>
          <p:cNvPr id="51" name="Picture 50">
            <a:extLst>
              <a:ext uri="{FF2B5EF4-FFF2-40B4-BE49-F238E27FC236}">
                <a16:creationId xmlns:a16="http://schemas.microsoft.com/office/drawing/2014/main" id="{DA361467-5302-4C65-9946-F79B795D1036}"/>
              </a:ext>
            </a:extLst>
          </p:cNvPr>
          <p:cNvPicPr>
            <a:picLocks noChangeAspect="1"/>
          </p:cNvPicPr>
          <p:nvPr/>
        </p:nvPicPr>
        <p:blipFill>
          <a:blip r:embed="rId15"/>
          <a:stretch>
            <a:fillRect/>
          </a:stretch>
        </p:blipFill>
        <p:spPr>
          <a:xfrm>
            <a:off x="5692129" y="4962986"/>
            <a:ext cx="1866514" cy="804690"/>
          </a:xfrm>
          <a:prstGeom prst="rect">
            <a:avLst/>
          </a:prstGeom>
        </p:spPr>
      </p:pic>
    </p:spTree>
    <p:extLst>
      <p:ext uri="{BB962C8B-B14F-4D97-AF65-F5344CB8AC3E}">
        <p14:creationId xmlns:p14="http://schemas.microsoft.com/office/powerpoint/2010/main" val="1163412981"/>
      </p:ext>
    </p:extLst>
  </p:cSld>
  <p:clrMapOvr>
    <a:masterClrMapping/>
  </p:clrMapOvr>
  <mc:AlternateContent xmlns:mc="http://schemas.openxmlformats.org/markup-compatibility/2006" xmlns:p14="http://schemas.microsoft.com/office/powerpoint/2010/main">
    <mc:Choice Requires="p14">
      <p:transition spd="slow" p14:dur="2000" advTm="15892"/>
    </mc:Choice>
    <mc:Fallback xmlns="">
      <p:transition spd="slow" advTm="158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697ED4-855F-44A7-B4B5-AF106F5F1EF2}"/>
              </a:ext>
            </a:extLst>
          </p:cNvPr>
          <p:cNvSpPr>
            <a:spLocks noGrp="1"/>
          </p:cNvSpPr>
          <p:nvPr>
            <p:ph sz="quarter" idx="11"/>
          </p:nvPr>
        </p:nvSpPr>
        <p:spPr/>
        <p:txBody>
          <a:bodyPr/>
          <a:lstStyle/>
          <a:p>
            <a:endParaRPr lang="en-GB" dirty="0"/>
          </a:p>
        </p:txBody>
      </p:sp>
      <p:sp>
        <p:nvSpPr>
          <p:cNvPr id="3" name="Slide Number Placeholder 2">
            <a:extLst>
              <a:ext uri="{FF2B5EF4-FFF2-40B4-BE49-F238E27FC236}">
                <a16:creationId xmlns:a16="http://schemas.microsoft.com/office/drawing/2014/main" id="{5F62B761-FF5C-4A68-9EB1-10AB64EE915F}"/>
              </a:ext>
            </a:extLst>
          </p:cNvPr>
          <p:cNvSpPr>
            <a:spLocks noGrp="1"/>
          </p:cNvSpPr>
          <p:nvPr>
            <p:ph type="sldNum" sz="quarter" idx="10"/>
          </p:nvPr>
        </p:nvSpPr>
        <p:spPr/>
        <p:txBody>
          <a:bodyPr/>
          <a:lstStyle/>
          <a:p>
            <a:fld id="{08BDDC8D-36E9-467E-8CF1-750845950A7F}" type="slidenum">
              <a:rPr lang="en-GB" smtClean="0"/>
              <a:pPr/>
              <a:t>4</a:t>
            </a:fld>
            <a:endParaRPr lang="en-GB"/>
          </a:p>
        </p:txBody>
      </p:sp>
      <p:sp>
        <p:nvSpPr>
          <p:cNvPr id="4" name="Title 3">
            <a:extLst>
              <a:ext uri="{FF2B5EF4-FFF2-40B4-BE49-F238E27FC236}">
                <a16:creationId xmlns:a16="http://schemas.microsoft.com/office/drawing/2014/main" id="{97538D4C-E2E9-45FC-A633-2594A05D548B}"/>
              </a:ext>
            </a:extLst>
          </p:cNvPr>
          <p:cNvSpPr>
            <a:spLocks noGrp="1"/>
          </p:cNvSpPr>
          <p:nvPr>
            <p:ph type="title"/>
          </p:nvPr>
        </p:nvSpPr>
        <p:spPr/>
        <p:txBody>
          <a:bodyPr/>
          <a:lstStyle/>
          <a:p>
            <a:endParaRPr lang="en-GB"/>
          </a:p>
        </p:txBody>
      </p:sp>
      <p:sp>
        <p:nvSpPr>
          <p:cNvPr id="5" name="Rectangle 4">
            <a:extLst>
              <a:ext uri="{FF2B5EF4-FFF2-40B4-BE49-F238E27FC236}">
                <a16:creationId xmlns:a16="http://schemas.microsoft.com/office/drawing/2014/main" id="{6E798ACE-8E0F-4107-92E2-931E3B70FE1F}"/>
              </a:ext>
            </a:extLst>
          </p:cNvPr>
          <p:cNvSpPr/>
          <p:nvPr/>
        </p:nvSpPr>
        <p:spPr>
          <a:xfrm>
            <a:off x="889686" y="2965622"/>
            <a:ext cx="2607276" cy="62746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GB" sz="1400" dirty="0">
                <a:solidFill>
                  <a:schemeClr val="tx1"/>
                </a:solidFill>
              </a:rPr>
              <a:t>Kafka</a:t>
            </a:r>
          </a:p>
          <a:p>
            <a:pPr marL="171450" indent="-171450">
              <a:buFont typeface="Arial" panose="020B0604020202020204" pitchFamily="34" charset="0"/>
              <a:buChar char="•"/>
            </a:pPr>
            <a:r>
              <a:rPr lang="en-GB" sz="1400" dirty="0">
                <a:solidFill>
                  <a:schemeClr val="tx1"/>
                </a:solidFill>
              </a:rPr>
              <a:t>EDI</a:t>
            </a:r>
          </a:p>
          <a:p>
            <a:pPr marL="171450" indent="-171450">
              <a:buFont typeface="Arial" panose="020B0604020202020204" pitchFamily="34" charset="0"/>
              <a:buChar char="•"/>
            </a:pPr>
            <a:endParaRPr lang="en-GB" sz="1400" dirty="0">
              <a:solidFill>
                <a:schemeClr val="tx1"/>
              </a:solidFill>
            </a:endParaRPr>
          </a:p>
        </p:txBody>
      </p:sp>
      <p:sp>
        <p:nvSpPr>
          <p:cNvPr id="6" name="Rectangle: Rounded Corners 5">
            <a:extLst>
              <a:ext uri="{FF2B5EF4-FFF2-40B4-BE49-F238E27FC236}">
                <a16:creationId xmlns:a16="http://schemas.microsoft.com/office/drawing/2014/main" id="{C2D19631-14FF-4F8E-96FF-19994F5406CD}"/>
              </a:ext>
            </a:extLst>
          </p:cNvPr>
          <p:cNvSpPr/>
          <p:nvPr/>
        </p:nvSpPr>
        <p:spPr>
          <a:xfrm>
            <a:off x="889686" y="2539993"/>
            <a:ext cx="260727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Ingestion</a:t>
            </a:r>
          </a:p>
        </p:txBody>
      </p:sp>
      <p:pic>
        <p:nvPicPr>
          <p:cNvPr id="7" name="Picture 6">
            <a:extLst>
              <a:ext uri="{FF2B5EF4-FFF2-40B4-BE49-F238E27FC236}">
                <a16:creationId xmlns:a16="http://schemas.microsoft.com/office/drawing/2014/main" id="{E01E420C-E738-42C5-84D8-592CD3B66DE7}"/>
              </a:ext>
            </a:extLst>
          </p:cNvPr>
          <p:cNvPicPr>
            <a:picLocks noChangeAspect="1"/>
          </p:cNvPicPr>
          <p:nvPr/>
        </p:nvPicPr>
        <p:blipFill>
          <a:blip r:embed="rId2"/>
          <a:stretch>
            <a:fillRect/>
          </a:stretch>
        </p:blipFill>
        <p:spPr>
          <a:xfrm>
            <a:off x="1697408" y="3018884"/>
            <a:ext cx="798658" cy="413579"/>
          </a:xfrm>
          <a:prstGeom prst="rect">
            <a:avLst/>
          </a:prstGeom>
        </p:spPr>
      </p:pic>
      <p:sp>
        <p:nvSpPr>
          <p:cNvPr id="8" name="Rectangle 7">
            <a:extLst>
              <a:ext uri="{FF2B5EF4-FFF2-40B4-BE49-F238E27FC236}">
                <a16:creationId xmlns:a16="http://schemas.microsoft.com/office/drawing/2014/main" id="{5D999B1D-6BBE-464C-986B-04915DB9A4F3}"/>
              </a:ext>
            </a:extLst>
          </p:cNvPr>
          <p:cNvSpPr/>
          <p:nvPr/>
        </p:nvSpPr>
        <p:spPr>
          <a:xfrm>
            <a:off x="889686" y="4658326"/>
            <a:ext cx="2607276" cy="13099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GB" sz="1400" dirty="0">
                <a:solidFill>
                  <a:schemeClr val="tx1"/>
                </a:solidFill>
              </a:rPr>
              <a:t>Stream sets</a:t>
            </a:r>
          </a:p>
          <a:p>
            <a:pPr marL="171450" indent="-171450">
              <a:buFont typeface="Arial" panose="020B0604020202020204" pitchFamily="34" charset="0"/>
              <a:buChar char="•"/>
            </a:pPr>
            <a:r>
              <a:rPr lang="en-GB" sz="1400" dirty="0">
                <a:solidFill>
                  <a:schemeClr val="tx1"/>
                </a:solidFill>
              </a:rPr>
              <a:t>Informatica BDM</a:t>
            </a:r>
          </a:p>
          <a:p>
            <a:pPr marL="692960" lvl="1" indent="-171450">
              <a:buFont typeface="Arial" panose="020B0604020202020204" pitchFamily="34" charset="0"/>
              <a:buChar char="•"/>
            </a:pPr>
            <a:r>
              <a:rPr lang="en-GB" sz="1400" dirty="0">
                <a:solidFill>
                  <a:schemeClr val="tx1"/>
                </a:solidFill>
              </a:rPr>
              <a:t>Self-service	</a:t>
            </a:r>
          </a:p>
        </p:txBody>
      </p:sp>
      <p:sp>
        <p:nvSpPr>
          <p:cNvPr id="9" name="Rectangle: Rounded Corners 8">
            <a:extLst>
              <a:ext uri="{FF2B5EF4-FFF2-40B4-BE49-F238E27FC236}">
                <a16:creationId xmlns:a16="http://schemas.microsoft.com/office/drawing/2014/main" id="{18265254-3654-4BFD-852F-2553DD3F745D}"/>
              </a:ext>
            </a:extLst>
          </p:cNvPr>
          <p:cNvSpPr/>
          <p:nvPr/>
        </p:nvSpPr>
        <p:spPr>
          <a:xfrm>
            <a:off x="889686" y="4232697"/>
            <a:ext cx="260727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Processing</a:t>
            </a:r>
          </a:p>
        </p:txBody>
      </p:sp>
      <p:pic>
        <p:nvPicPr>
          <p:cNvPr id="10" name="Picture 9">
            <a:extLst>
              <a:ext uri="{FF2B5EF4-FFF2-40B4-BE49-F238E27FC236}">
                <a16:creationId xmlns:a16="http://schemas.microsoft.com/office/drawing/2014/main" id="{BAC5DB01-1803-4653-800E-B4E894963917}"/>
              </a:ext>
            </a:extLst>
          </p:cNvPr>
          <p:cNvPicPr>
            <a:picLocks noChangeAspect="1"/>
          </p:cNvPicPr>
          <p:nvPr/>
        </p:nvPicPr>
        <p:blipFill>
          <a:blip r:embed="rId3"/>
          <a:stretch>
            <a:fillRect/>
          </a:stretch>
        </p:blipFill>
        <p:spPr>
          <a:xfrm>
            <a:off x="2466038" y="4706452"/>
            <a:ext cx="934887" cy="312027"/>
          </a:xfrm>
          <a:prstGeom prst="rect">
            <a:avLst/>
          </a:prstGeom>
        </p:spPr>
      </p:pic>
    </p:spTree>
    <p:extLst>
      <p:ext uri="{BB962C8B-B14F-4D97-AF65-F5344CB8AC3E}">
        <p14:creationId xmlns:p14="http://schemas.microsoft.com/office/powerpoint/2010/main" val="426434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FF04C3-AD43-4613-BF0A-FB6FBBC4C0EA}"/>
              </a:ext>
            </a:extLst>
          </p:cNvPr>
          <p:cNvSpPr>
            <a:spLocks noGrp="1"/>
          </p:cNvSpPr>
          <p:nvPr>
            <p:ph sz="quarter" idx="11"/>
          </p:nvPr>
        </p:nvSpPr>
        <p:spPr>
          <a:xfrm>
            <a:off x="610962" y="1030778"/>
            <a:ext cx="12689401" cy="6195296"/>
          </a:xfrm>
        </p:spPr>
        <p:txBody>
          <a:bodyPr/>
          <a:lstStyle/>
          <a:p>
            <a:pPr defTabSz="983358">
              <a:defRPr/>
            </a:pPr>
            <a:r>
              <a:rPr lang="en-GB" b="0" i="0" dirty="0">
                <a:solidFill>
                  <a:srgbClr val="172B4D"/>
                </a:solidFill>
                <a:effectLst/>
                <a:latin typeface="Arial" panose="020B0604020202020204" pitchFamily="34" charset="0"/>
                <a:cs typeface="Arial" panose="020B0604020202020204" pitchFamily="34" charset="0"/>
              </a:rPr>
              <a:t>                                           </a:t>
            </a:r>
            <a:r>
              <a:rPr lang="en-GB" b="1" dirty="0">
                <a:solidFill>
                  <a:srgbClr val="0070C0"/>
                </a:solidFill>
                <a:latin typeface="Arial" panose="020B0604020202020204" pitchFamily="34" charset="0"/>
                <a:cs typeface="Arial" panose="020B0604020202020204" pitchFamily="34" charset="0"/>
              </a:rPr>
              <a:t>Use cases currently supported</a:t>
            </a:r>
          </a:p>
          <a:p>
            <a:pPr algn="l"/>
            <a:endParaRPr lang="en-GB" b="0" i="0" dirty="0">
              <a:solidFill>
                <a:srgbClr val="172B4D"/>
              </a:solidFill>
              <a:effectLst/>
              <a:latin typeface="Arial" panose="020B0604020202020204" pitchFamily="34" charset="0"/>
              <a:cs typeface="Arial" panose="020B0604020202020204" pitchFamily="34" charset="0"/>
            </a:endParaRPr>
          </a:p>
          <a:p>
            <a:pPr algn="l"/>
            <a:endParaRPr lang="en-GB" b="0" i="0" dirty="0">
              <a:solidFill>
                <a:srgbClr val="172B4D"/>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 New data sourcing in D&amp;A</a:t>
            </a:r>
          </a:p>
          <a:p>
            <a:pPr algn="l">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 Build data extracts from data lake</a:t>
            </a:r>
          </a:p>
          <a:p>
            <a:pPr algn="l">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 New Reporting use case on  D&amp;A data lake</a:t>
            </a:r>
          </a:p>
          <a:p>
            <a:pPr algn="l">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 Data Analysis for existing DNA data?</a:t>
            </a:r>
            <a:br>
              <a:rPr lang="en-GB" b="0" i="0" dirty="0">
                <a:solidFill>
                  <a:srgbClr val="172B4D"/>
                </a:solidFill>
                <a:effectLst/>
                <a:latin typeface="Arial" panose="020B0604020202020204" pitchFamily="34" charset="0"/>
                <a:cs typeface="Arial" panose="020B0604020202020204" pitchFamily="34" charset="0"/>
              </a:rPr>
            </a:br>
            <a:r>
              <a:rPr lang="en-GB" b="0" i="0" dirty="0">
                <a:solidFill>
                  <a:srgbClr val="172B4D"/>
                </a:solidFill>
                <a:effectLst/>
                <a:latin typeface="Arial" panose="020B0604020202020204" pitchFamily="34" charset="0"/>
                <a:cs typeface="Arial" panose="020B0604020202020204" pitchFamily="34" charset="0"/>
              </a:rPr>
              <a:t> </a:t>
            </a:r>
            <a:r>
              <a:rPr lang="en-GB" b="0" i="1" dirty="0">
                <a:solidFill>
                  <a:srgbClr val="00B0F0"/>
                </a:solidFill>
                <a:effectLst/>
                <a:latin typeface="Arial" panose="020B0604020202020204" pitchFamily="34" charset="0"/>
                <a:cs typeface="Arial" panose="020B0604020202020204" pitchFamily="34" charset="0"/>
              </a:rPr>
              <a:t>Link to EDH portal and SLX request to access, highly encourage you to reach out to SPOKEs.</a:t>
            </a:r>
            <a:br>
              <a:rPr lang="en-GB" b="0" i="0" dirty="0">
                <a:solidFill>
                  <a:srgbClr val="172B4D"/>
                </a:solidFill>
                <a:effectLst/>
                <a:latin typeface="Arial" panose="020B0604020202020204" pitchFamily="34" charset="0"/>
                <a:cs typeface="Arial" panose="020B0604020202020204" pitchFamily="34" charset="0"/>
              </a:rPr>
            </a:br>
            <a:r>
              <a:rPr lang="en-GB" b="1" i="1" u="none" strike="noStrike" dirty="0">
                <a:solidFill>
                  <a:srgbClr val="FF0000"/>
                </a:solidFill>
                <a:effectLst/>
                <a:latin typeface="Arial" panose="020B0604020202020204" pitchFamily="34" charset="0"/>
                <a:cs typeface="Arial" panose="020B0604020202020204" pitchFamily="34" charset="0"/>
                <a:hlinkClick r:id="rId2" tooltip="https://collab.rbsres01.net/teams/edh-data-portal-eroykcgs/sitepages/home.aspx"/>
              </a:rPr>
              <a:t>EDH Data Portal - Home (rbsres01.net)</a:t>
            </a:r>
            <a:endParaRPr lang="en-GB" b="1" i="1" u="none" strike="noStrike" dirty="0">
              <a:solidFill>
                <a:srgbClr val="FF0000"/>
              </a:solidFill>
              <a:effectLst/>
              <a:latin typeface="Arial" panose="020B0604020202020204" pitchFamily="34" charset="0"/>
              <a:cs typeface="Arial" panose="020B0604020202020204" pitchFamily="34" charset="0"/>
            </a:endParaRPr>
          </a:p>
          <a:p>
            <a:pPr algn="l">
              <a:buFont typeface="Wingdings" panose="05000000000000000000" pitchFamily="2" charset="2"/>
              <a:buChar char="v"/>
            </a:pPr>
            <a:endParaRPr lang="en-GB" b="1" i="1" dirty="0">
              <a:solidFill>
                <a:srgbClr val="FF0000"/>
              </a:solidFill>
              <a:latin typeface="Arial" panose="020B0604020202020204" pitchFamily="34" charset="0"/>
              <a:cs typeface="Arial" panose="020B0604020202020204" pitchFamily="34" charset="0"/>
            </a:endParaRPr>
          </a:p>
          <a:p>
            <a:pPr algn="l"/>
            <a:endParaRPr lang="en-GB" b="1" i="1" u="none" strike="noStrike" dirty="0">
              <a:solidFill>
                <a:srgbClr val="FF0000"/>
              </a:solidFill>
              <a:effectLst/>
              <a:latin typeface="Arial" panose="020B0604020202020204" pitchFamily="34" charset="0"/>
              <a:cs typeface="Arial" panose="020B0604020202020204" pitchFamily="34" charset="0"/>
            </a:endParaRPr>
          </a:p>
          <a:p>
            <a:pPr defTabSz="983358">
              <a:defRPr/>
            </a:pPr>
            <a:r>
              <a:rPr lang="en-GB" b="1" i="1" dirty="0">
                <a:solidFill>
                  <a:srgbClr val="FF0000"/>
                </a:solidFill>
                <a:latin typeface="Arial" panose="020B0604020202020204" pitchFamily="34" charset="0"/>
                <a:cs typeface="Arial" panose="020B0604020202020204" pitchFamily="34" charset="0"/>
              </a:rPr>
              <a:t>                                              </a:t>
            </a:r>
            <a:r>
              <a:rPr lang="en-GB" b="1" dirty="0">
                <a:solidFill>
                  <a:srgbClr val="0070C0"/>
                </a:solidFill>
                <a:latin typeface="Arial" panose="020B0604020202020204" pitchFamily="34" charset="0"/>
                <a:cs typeface="Arial" panose="020B0604020202020204" pitchFamily="34" charset="0"/>
              </a:rPr>
              <a:t>Future evolutions-</a:t>
            </a:r>
          </a:p>
          <a:p>
            <a:pPr algn="l"/>
            <a:r>
              <a:rPr lang="en-GB" b="1" i="1" dirty="0">
                <a:solidFill>
                  <a:srgbClr val="00B0F0"/>
                </a:solidFill>
                <a:latin typeface="Arial" panose="020B0604020202020204" pitchFamily="34" charset="0"/>
                <a:cs typeface="Arial" panose="020B0604020202020204" pitchFamily="34" charset="0"/>
              </a:rPr>
              <a:t>(These requests currently not supported from ask </a:t>
            </a:r>
            <a:r>
              <a:rPr lang="en-GB" b="1" i="1" dirty="0" err="1">
                <a:solidFill>
                  <a:srgbClr val="00B0F0"/>
                </a:solidFill>
                <a:latin typeface="Arial" panose="020B0604020202020204" pitchFamily="34" charset="0"/>
                <a:cs typeface="Arial" panose="020B0604020202020204" pitchFamily="34" charset="0"/>
              </a:rPr>
              <a:t>archie,drop</a:t>
            </a:r>
            <a:r>
              <a:rPr lang="en-GB" b="1" i="1" dirty="0">
                <a:solidFill>
                  <a:srgbClr val="00B0F0"/>
                </a:solidFill>
                <a:latin typeface="Arial" panose="020B0604020202020204" pitchFamily="34" charset="0"/>
                <a:cs typeface="Arial" panose="020B0604020202020204" pitchFamily="34" charset="0"/>
              </a:rPr>
              <a:t> a mail to engagement group for such use cases)</a:t>
            </a:r>
            <a:endParaRPr lang="en-GB" b="0" i="0" dirty="0">
              <a:solidFill>
                <a:srgbClr val="00B0F0"/>
              </a:solidFill>
              <a:effectLst/>
              <a:latin typeface="Arial" panose="020B0604020202020204" pitchFamily="34" charset="0"/>
              <a:cs typeface="Arial" panose="020B0604020202020204" pitchFamily="34" charset="0"/>
            </a:endParaRPr>
          </a:p>
          <a:p>
            <a:pPr algn="l">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Data science\Real time data sourcing</a:t>
            </a:r>
          </a:p>
          <a:p>
            <a:pPr algn="l">
              <a:buFont typeface="Wingdings" panose="05000000000000000000" pitchFamily="2" charset="2"/>
              <a:buChar char="v"/>
            </a:pPr>
            <a:r>
              <a:rPr lang="en-GB" dirty="0">
                <a:solidFill>
                  <a:srgbClr val="172B4D"/>
                </a:solidFill>
                <a:latin typeface="Arial" panose="020B0604020202020204" pitchFamily="34" charset="0"/>
                <a:cs typeface="Arial" panose="020B0604020202020204" pitchFamily="34" charset="0"/>
              </a:rPr>
              <a:t>Data modelling</a:t>
            </a:r>
          </a:p>
          <a:p>
            <a:pPr algn="l">
              <a:buFont typeface="Wingdings" panose="05000000000000000000" pitchFamily="2" charset="2"/>
              <a:buChar char="v"/>
            </a:pPr>
            <a:r>
              <a:rPr lang="en-GB" b="0" i="0" dirty="0">
                <a:solidFill>
                  <a:srgbClr val="172B4D"/>
                </a:solidFill>
                <a:effectLst/>
                <a:latin typeface="Arial" panose="020B0604020202020204" pitchFamily="34" charset="0"/>
                <a:cs typeface="Arial" panose="020B0604020202020204" pitchFamily="34" charset="0"/>
              </a:rPr>
              <a:t>Data archiving</a:t>
            </a:r>
          </a:p>
          <a:p>
            <a:pPr marL="0" indent="0" algn="l">
              <a:buNone/>
            </a:pPr>
            <a:endParaRPr lang="en-GB" b="0" i="0" dirty="0">
              <a:solidFill>
                <a:srgbClr val="172B4D"/>
              </a:solidFill>
              <a:effectLst/>
              <a:latin typeface="-apple-system"/>
            </a:endParaRPr>
          </a:p>
          <a:p>
            <a:pPr marL="0" indent="0" algn="l">
              <a:buNone/>
            </a:pPr>
            <a:r>
              <a:rPr lang="en-GB" b="0" i="0" dirty="0">
                <a:solidFill>
                  <a:srgbClr val="172B4D"/>
                </a:solidFill>
                <a:effectLst/>
                <a:latin typeface="-apple-system"/>
              </a:rPr>
              <a:t>Mail to :Engagement group : ( ~ </a:t>
            </a:r>
            <a:r>
              <a:rPr lang="en-GB" b="0" i="0" dirty="0" err="1">
                <a:solidFill>
                  <a:srgbClr val="172B4D"/>
                </a:solidFill>
                <a:effectLst/>
                <a:latin typeface="-apple-system"/>
              </a:rPr>
              <a:t>DAT_BusinessEngagement</a:t>
            </a:r>
            <a:r>
              <a:rPr lang="en-GB" b="0" i="0" dirty="0">
                <a:solidFill>
                  <a:srgbClr val="172B4D"/>
                </a:solidFill>
                <a:effectLst/>
                <a:latin typeface="-apple-system"/>
              </a:rPr>
              <a:t> </a:t>
            </a:r>
            <a:r>
              <a:rPr lang="en-GB" b="0" i="0" dirty="0">
                <a:solidFill>
                  <a:srgbClr val="172B4D"/>
                </a:solidFill>
                <a:effectLst/>
                <a:latin typeface="-apple-system"/>
                <a:hlinkClick r:id="rId3"/>
              </a:rPr>
              <a:t>FM-032571@</a:t>
            </a:r>
            <a:r>
              <a:rPr lang="en-GB" b="0" i="0" u="none" strike="noStrike" dirty="0">
                <a:solidFill>
                  <a:srgbClr val="0052CC"/>
                </a:solidFill>
                <a:effectLst/>
                <a:latin typeface="-apple-system"/>
                <a:hlinkClick r:id="rId3"/>
              </a:rPr>
              <a:t>rbos.co.uk</a:t>
            </a:r>
            <a:r>
              <a:rPr lang="en-GB" b="0" i="0" dirty="0">
                <a:solidFill>
                  <a:srgbClr val="172B4D"/>
                </a:solidFill>
                <a:effectLst/>
                <a:latin typeface="-apple-system"/>
              </a:rPr>
              <a:t>)</a:t>
            </a:r>
          </a:p>
          <a:p>
            <a:endParaRPr lang="en-GB" dirty="0"/>
          </a:p>
        </p:txBody>
      </p:sp>
      <p:sp>
        <p:nvSpPr>
          <p:cNvPr id="3" name="Slide Number Placeholder 2">
            <a:extLst>
              <a:ext uri="{FF2B5EF4-FFF2-40B4-BE49-F238E27FC236}">
                <a16:creationId xmlns:a16="http://schemas.microsoft.com/office/drawing/2014/main" id="{60BC4881-B1B4-463E-8B28-90F84D2BE856}"/>
              </a:ext>
            </a:extLst>
          </p:cNvPr>
          <p:cNvSpPr>
            <a:spLocks noGrp="1"/>
          </p:cNvSpPr>
          <p:nvPr>
            <p:ph type="sldNum" sz="quarter" idx="10"/>
          </p:nvPr>
        </p:nvSpPr>
        <p:spPr/>
        <p:txBody>
          <a:bodyPr/>
          <a:lstStyle/>
          <a:p>
            <a:fld id="{08BDDC8D-36E9-467E-8CF1-750845950A7F}" type="slidenum">
              <a:rPr lang="en-GB" smtClean="0"/>
              <a:pPr/>
              <a:t>5</a:t>
            </a:fld>
            <a:endParaRPr lang="en-GB"/>
          </a:p>
        </p:txBody>
      </p:sp>
      <p:sp>
        <p:nvSpPr>
          <p:cNvPr id="4" name="Title 3">
            <a:extLst>
              <a:ext uri="{FF2B5EF4-FFF2-40B4-BE49-F238E27FC236}">
                <a16:creationId xmlns:a16="http://schemas.microsoft.com/office/drawing/2014/main" id="{C0E3A8F2-CA7A-4EF6-8F5B-EA79ADB3CC85}"/>
              </a:ext>
            </a:extLst>
          </p:cNvPr>
          <p:cNvSpPr>
            <a:spLocks noGrp="1"/>
          </p:cNvSpPr>
          <p:nvPr>
            <p:ph type="title"/>
          </p:nvPr>
        </p:nvSpPr>
        <p:spPr>
          <a:xfrm>
            <a:off x="610963" y="335189"/>
            <a:ext cx="10771055" cy="554145"/>
          </a:xfrm>
        </p:spPr>
        <p:txBody>
          <a:bodyPr/>
          <a:lstStyle/>
          <a:p>
            <a:r>
              <a:rPr lang="en-GB" dirty="0"/>
              <a:t>                   Questionnaire-use cases supported</a:t>
            </a:r>
          </a:p>
        </p:txBody>
      </p:sp>
      <p:pic>
        <p:nvPicPr>
          <p:cNvPr id="17" name="Picture 16">
            <a:extLst>
              <a:ext uri="{FF2B5EF4-FFF2-40B4-BE49-F238E27FC236}">
                <a16:creationId xmlns:a16="http://schemas.microsoft.com/office/drawing/2014/main" id="{C572FCF8-B63A-481F-BF90-D17CCF193162}"/>
              </a:ext>
            </a:extLst>
          </p:cNvPr>
          <p:cNvPicPr>
            <a:picLocks noChangeAspect="1"/>
          </p:cNvPicPr>
          <p:nvPr/>
        </p:nvPicPr>
        <p:blipFill rotWithShape="1">
          <a:blip r:embed="rId4"/>
          <a:srcRect b="8122"/>
          <a:stretch/>
        </p:blipFill>
        <p:spPr>
          <a:xfrm>
            <a:off x="741226" y="889334"/>
            <a:ext cx="1686092" cy="1110697"/>
          </a:xfrm>
          <a:prstGeom prst="rect">
            <a:avLst/>
          </a:prstGeom>
        </p:spPr>
      </p:pic>
      <p:pic>
        <p:nvPicPr>
          <p:cNvPr id="19" name="Picture 18">
            <a:extLst>
              <a:ext uri="{FF2B5EF4-FFF2-40B4-BE49-F238E27FC236}">
                <a16:creationId xmlns:a16="http://schemas.microsoft.com/office/drawing/2014/main" id="{A796A044-D12E-488A-BAFC-0260A9755CB5}"/>
              </a:ext>
            </a:extLst>
          </p:cNvPr>
          <p:cNvPicPr>
            <a:picLocks noChangeAspect="1"/>
          </p:cNvPicPr>
          <p:nvPr/>
        </p:nvPicPr>
        <p:blipFill>
          <a:blip r:embed="rId5"/>
          <a:stretch>
            <a:fillRect/>
          </a:stretch>
        </p:blipFill>
        <p:spPr>
          <a:xfrm>
            <a:off x="1156862" y="3800847"/>
            <a:ext cx="1666725" cy="907747"/>
          </a:xfrm>
          <a:prstGeom prst="rect">
            <a:avLst/>
          </a:prstGeom>
        </p:spPr>
      </p:pic>
      <p:pic>
        <p:nvPicPr>
          <p:cNvPr id="21" name="Picture 20">
            <a:extLst>
              <a:ext uri="{FF2B5EF4-FFF2-40B4-BE49-F238E27FC236}">
                <a16:creationId xmlns:a16="http://schemas.microsoft.com/office/drawing/2014/main" id="{5543A850-3DD1-46A4-9C27-11A752CD9844}"/>
              </a:ext>
            </a:extLst>
          </p:cNvPr>
          <p:cNvPicPr>
            <a:picLocks noChangeAspect="1"/>
          </p:cNvPicPr>
          <p:nvPr/>
        </p:nvPicPr>
        <p:blipFill>
          <a:blip r:embed="rId6"/>
          <a:stretch>
            <a:fillRect/>
          </a:stretch>
        </p:blipFill>
        <p:spPr>
          <a:xfrm>
            <a:off x="8842259" y="1133739"/>
            <a:ext cx="1232766" cy="1110697"/>
          </a:xfrm>
          <a:prstGeom prst="rect">
            <a:avLst/>
          </a:prstGeom>
        </p:spPr>
      </p:pic>
      <p:pic>
        <p:nvPicPr>
          <p:cNvPr id="23" name="Picture 22">
            <a:extLst>
              <a:ext uri="{FF2B5EF4-FFF2-40B4-BE49-F238E27FC236}">
                <a16:creationId xmlns:a16="http://schemas.microsoft.com/office/drawing/2014/main" id="{5E5B9357-C95B-4FEF-A97B-6CF5F86EB56B}"/>
              </a:ext>
            </a:extLst>
          </p:cNvPr>
          <p:cNvPicPr>
            <a:picLocks noChangeAspect="1"/>
          </p:cNvPicPr>
          <p:nvPr/>
        </p:nvPicPr>
        <p:blipFill>
          <a:blip r:embed="rId7"/>
          <a:stretch>
            <a:fillRect/>
          </a:stretch>
        </p:blipFill>
        <p:spPr>
          <a:xfrm>
            <a:off x="11262128" y="2058828"/>
            <a:ext cx="1389843" cy="1565522"/>
          </a:xfrm>
          <a:prstGeom prst="rect">
            <a:avLst/>
          </a:prstGeom>
        </p:spPr>
      </p:pic>
      <p:pic>
        <p:nvPicPr>
          <p:cNvPr id="25" name="Picture 24">
            <a:extLst>
              <a:ext uri="{FF2B5EF4-FFF2-40B4-BE49-F238E27FC236}">
                <a16:creationId xmlns:a16="http://schemas.microsoft.com/office/drawing/2014/main" id="{72875A02-EF16-47A3-9E8A-80862F72ACD4}"/>
              </a:ext>
            </a:extLst>
          </p:cNvPr>
          <p:cNvPicPr>
            <a:picLocks noChangeAspect="1"/>
          </p:cNvPicPr>
          <p:nvPr/>
        </p:nvPicPr>
        <p:blipFill>
          <a:blip r:embed="rId8"/>
          <a:stretch>
            <a:fillRect/>
          </a:stretch>
        </p:blipFill>
        <p:spPr>
          <a:xfrm>
            <a:off x="5743403" y="1762298"/>
            <a:ext cx="1905000" cy="1434638"/>
          </a:xfrm>
          <a:prstGeom prst="rect">
            <a:avLst/>
          </a:prstGeom>
        </p:spPr>
      </p:pic>
      <p:pic>
        <p:nvPicPr>
          <p:cNvPr id="27" name="Picture 26">
            <a:extLst>
              <a:ext uri="{FF2B5EF4-FFF2-40B4-BE49-F238E27FC236}">
                <a16:creationId xmlns:a16="http://schemas.microsoft.com/office/drawing/2014/main" id="{42207066-D3BE-4AE6-973A-F117E5952DAE}"/>
              </a:ext>
            </a:extLst>
          </p:cNvPr>
          <p:cNvPicPr>
            <a:picLocks noChangeAspect="1"/>
          </p:cNvPicPr>
          <p:nvPr/>
        </p:nvPicPr>
        <p:blipFill>
          <a:blip r:embed="rId9"/>
          <a:stretch>
            <a:fillRect/>
          </a:stretch>
        </p:blipFill>
        <p:spPr>
          <a:xfrm>
            <a:off x="9420914" y="3358342"/>
            <a:ext cx="1192822" cy="1280420"/>
          </a:xfrm>
          <a:prstGeom prst="rect">
            <a:avLst/>
          </a:prstGeom>
        </p:spPr>
      </p:pic>
      <p:pic>
        <p:nvPicPr>
          <p:cNvPr id="29" name="Picture 28">
            <a:extLst>
              <a:ext uri="{FF2B5EF4-FFF2-40B4-BE49-F238E27FC236}">
                <a16:creationId xmlns:a16="http://schemas.microsoft.com/office/drawing/2014/main" id="{5543A71C-63FC-4B45-B8CF-C980A55AE189}"/>
              </a:ext>
            </a:extLst>
          </p:cNvPr>
          <p:cNvPicPr>
            <a:picLocks noChangeAspect="1"/>
          </p:cNvPicPr>
          <p:nvPr/>
        </p:nvPicPr>
        <p:blipFill>
          <a:blip r:embed="rId10"/>
          <a:stretch>
            <a:fillRect/>
          </a:stretch>
        </p:blipFill>
        <p:spPr>
          <a:xfrm>
            <a:off x="5161195" y="5411303"/>
            <a:ext cx="1192822" cy="1020634"/>
          </a:xfrm>
          <a:prstGeom prst="rect">
            <a:avLst/>
          </a:prstGeom>
        </p:spPr>
      </p:pic>
      <p:pic>
        <p:nvPicPr>
          <p:cNvPr id="31" name="Picture 30">
            <a:extLst>
              <a:ext uri="{FF2B5EF4-FFF2-40B4-BE49-F238E27FC236}">
                <a16:creationId xmlns:a16="http://schemas.microsoft.com/office/drawing/2014/main" id="{F8181292-CBE7-4326-950F-274BD1EBFF32}"/>
              </a:ext>
            </a:extLst>
          </p:cNvPr>
          <p:cNvPicPr>
            <a:picLocks noChangeAspect="1"/>
          </p:cNvPicPr>
          <p:nvPr/>
        </p:nvPicPr>
        <p:blipFill>
          <a:blip r:embed="rId11"/>
          <a:stretch>
            <a:fillRect/>
          </a:stretch>
        </p:blipFill>
        <p:spPr>
          <a:xfrm>
            <a:off x="7875472" y="5411303"/>
            <a:ext cx="966788" cy="1016221"/>
          </a:xfrm>
          <a:prstGeom prst="rect">
            <a:avLst/>
          </a:prstGeom>
        </p:spPr>
      </p:pic>
      <p:pic>
        <p:nvPicPr>
          <p:cNvPr id="33" name="Picture 32">
            <a:extLst>
              <a:ext uri="{FF2B5EF4-FFF2-40B4-BE49-F238E27FC236}">
                <a16:creationId xmlns:a16="http://schemas.microsoft.com/office/drawing/2014/main" id="{8DE7CCFD-2F32-437D-87A5-7E198ACA0895}"/>
              </a:ext>
            </a:extLst>
          </p:cNvPr>
          <p:cNvPicPr>
            <a:picLocks noChangeAspect="1"/>
          </p:cNvPicPr>
          <p:nvPr/>
        </p:nvPicPr>
        <p:blipFill>
          <a:blip r:embed="rId12"/>
          <a:stretch>
            <a:fillRect/>
          </a:stretch>
        </p:blipFill>
        <p:spPr>
          <a:xfrm>
            <a:off x="10319966" y="5741909"/>
            <a:ext cx="1244803" cy="893811"/>
          </a:xfrm>
          <a:prstGeom prst="rect">
            <a:avLst/>
          </a:prstGeom>
        </p:spPr>
      </p:pic>
    </p:spTree>
    <p:extLst>
      <p:ext uri="{BB962C8B-B14F-4D97-AF65-F5344CB8AC3E}">
        <p14:creationId xmlns:p14="http://schemas.microsoft.com/office/powerpoint/2010/main" val="2584269892"/>
      </p:ext>
    </p:extLst>
  </p:cSld>
  <p:clrMapOvr>
    <a:masterClrMapping/>
  </p:clrMapOvr>
  <mc:AlternateContent xmlns:mc="http://schemas.openxmlformats.org/markup-compatibility/2006" xmlns:p14="http://schemas.microsoft.com/office/powerpoint/2010/main">
    <mc:Choice Requires="p14">
      <p:transition spd="slow" p14:dur="2000" advTm="19938"/>
    </mc:Choice>
    <mc:Fallback xmlns="">
      <p:transition spd="slow" advTm="199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6</a:t>
            </a:fld>
            <a:endParaRPr lang="en-GB"/>
          </a:p>
        </p:txBody>
      </p:sp>
      <p:sp>
        <p:nvSpPr>
          <p:cNvPr id="4" name="Title 3">
            <a:extLst>
              <a:ext uri="{FF2B5EF4-FFF2-40B4-BE49-F238E27FC236}">
                <a16:creationId xmlns:a16="http://schemas.microsoft.com/office/drawing/2014/main" id="{E6604906-6F9A-4567-9907-6AAFE1607EEB}"/>
              </a:ext>
            </a:extLst>
          </p:cNvPr>
          <p:cNvSpPr>
            <a:spLocks noGrp="1"/>
          </p:cNvSpPr>
          <p:nvPr>
            <p:ph type="title"/>
          </p:nvPr>
        </p:nvSpPr>
        <p:spPr>
          <a:xfrm>
            <a:off x="2410691" y="412173"/>
            <a:ext cx="8971327" cy="549442"/>
          </a:xfrm>
        </p:spPr>
        <p:txBody>
          <a:bodyPr wrap="square"/>
          <a:lstStyle/>
          <a:p>
            <a:r>
              <a:rPr lang="en-GB" dirty="0"/>
              <a:t>           Questions to expect in Questionnaire</a:t>
            </a:r>
          </a:p>
        </p:txBody>
      </p:sp>
      <p:sp>
        <p:nvSpPr>
          <p:cNvPr id="7" name="Content Placeholder 2">
            <a:extLst>
              <a:ext uri="{FF2B5EF4-FFF2-40B4-BE49-F238E27FC236}">
                <a16:creationId xmlns:a16="http://schemas.microsoft.com/office/drawing/2014/main" id="{9D2D3AF4-0A65-4928-92C8-3F7BBD104115}"/>
              </a:ext>
            </a:extLst>
          </p:cNvPr>
          <p:cNvSpPr>
            <a:spLocks noGrp="1"/>
          </p:cNvSpPr>
          <p:nvPr>
            <p:ph sz="quarter" idx="11"/>
          </p:nvPr>
        </p:nvSpPr>
        <p:spPr>
          <a:xfrm>
            <a:off x="611188" y="1412740"/>
            <a:ext cx="6339666" cy="5297623"/>
          </a:xfrm>
        </p:spPr>
        <p:txBody>
          <a:bodyPr>
            <a:normAutofit fontScale="85000" lnSpcReduction="20000"/>
          </a:bodyPr>
          <a:lstStyle/>
          <a:p>
            <a:pPr defTabSz="983358">
              <a:defRPr/>
            </a:pPr>
            <a:r>
              <a:rPr lang="en-GB" sz="3100" b="1" dirty="0">
                <a:solidFill>
                  <a:srgbClr val="0070C0"/>
                </a:solidFill>
                <a:latin typeface="Arial" panose="020B0604020202020204" pitchFamily="34" charset="0"/>
                <a:cs typeface="Arial" panose="020B0604020202020204" pitchFamily="34" charset="0"/>
              </a:rPr>
              <a:t>Data</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Are data sources Golden source systems?</a:t>
            </a:r>
          </a:p>
          <a:p>
            <a:r>
              <a:rPr lang="en-GB" sz="21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a:t>
            </a:r>
            <a:r>
              <a:rPr lang="en-GB" sz="2100" dirty="0">
                <a:solidFill>
                  <a:srgbClr val="00B0F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Master and Golden Sources (rbsres01.net)</a:t>
            </a:r>
            <a:endParaRPr lang="en-GB" sz="2100" dirty="0">
              <a:solidFill>
                <a:srgbClr val="00B0F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Is there a requirement for historic data?</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How many tables/attributes?</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If any source external to NWG?</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Volume of data</a:t>
            </a:r>
          </a:p>
          <a:p>
            <a:pPr defTabSz="983358">
              <a:defRPr/>
            </a:pPr>
            <a:r>
              <a:rPr lang="en-GB" sz="3100" b="1" dirty="0">
                <a:solidFill>
                  <a:srgbClr val="0070C0"/>
                </a:solidFill>
                <a:latin typeface="Arial" panose="020B0604020202020204" pitchFamily="34" charset="0"/>
                <a:cs typeface="Arial" panose="020B0604020202020204" pitchFamily="34" charset="0"/>
              </a:rPr>
              <a:t>Non functional requirements</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Have you evaluated CIA rating?</a:t>
            </a:r>
          </a:p>
          <a:p>
            <a:r>
              <a:rPr lang="en-GB" sz="2100" dirty="0">
                <a:solidFill>
                  <a:srgbClr val="00B0F0"/>
                </a:solidFill>
                <a:latin typeface="Arial" panose="020B0604020202020204" pitchFamily="34" charset="0"/>
                <a:cs typeface="Arial" panose="020B0604020202020204" pitchFamily="34" charset="0"/>
              </a:rPr>
              <a:t>https://confluence.dts.fm.rbsgrp.net/display/EDG/CIA+summary</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Have you evaluated PIA score for your application?</a:t>
            </a:r>
          </a:p>
          <a:p>
            <a:r>
              <a:rPr lang="en-GB" sz="2100" dirty="0">
                <a:solidFill>
                  <a:srgbClr val="00B0F0"/>
                </a:solidFill>
                <a:latin typeface="Arial" panose="020B0604020202020204" pitchFamily="34" charset="0"/>
                <a:cs typeface="Arial" panose="020B0604020202020204" pitchFamily="34" charset="0"/>
              </a:rPr>
              <a:t>https://intranet.rbsres01.net/Legal/PrivacyandClientConfidentiality/Pages/default.aspx</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Which tier your application belongs to?</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Do you know RTO/RPO for your application</a:t>
            </a:r>
          </a:p>
          <a:p>
            <a:pPr marL="457200" indent="-457200">
              <a:buFont typeface="Wingdings" panose="05000000000000000000" pitchFamily="2" charset="2"/>
              <a:buChar char="v"/>
            </a:pPr>
            <a:r>
              <a:rPr lang="en-GB" sz="2100" dirty="0">
                <a:latin typeface="Arial" panose="020B0604020202020204" pitchFamily="34" charset="0"/>
                <a:cs typeface="Arial" panose="020B0604020202020204" pitchFamily="34" charset="0"/>
              </a:rPr>
              <a:t>Security requirement</a:t>
            </a:r>
          </a:p>
          <a:p>
            <a:endParaRPr lang="en-GB" dirty="0"/>
          </a:p>
        </p:txBody>
      </p:sp>
      <p:sp>
        <p:nvSpPr>
          <p:cNvPr id="8" name="Content Placeholder 3">
            <a:extLst>
              <a:ext uri="{FF2B5EF4-FFF2-40B4-BE49-F238E27FC236}">
                <a16:creationId xmlns:a16="http://schemas.microsoft.com/office/drawing/2014/main" id="{5415AEC1-241D-4A0B-813B-F51CB2EF1ABF}"/>
              </a:ext>
            </a:extLst>
          </p:cNvPr>
          <p:cNvSpPr txBox="1">
            <a:spLocks/>
          </p:cNvSpPr>
          <p:nvPr/>
        </p:nvSpPr>
        <p:spPr>
          <a:xfrm>
            <a:off x="6950853" y="1286580"/>
            <a:ext cx="5144893" cy="5779383"/>
          </a:xfrm>
          <a:prstGeom prst="rect">
            <a:avLst/>
          </a:prstGeom>
        </p:spPr>
        <p:txBody>
          <a:bodyPr>
            <a:normAutofit fontScale="47500" lnSpcReduction="20000"/>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defTabSz="983358">
              <a:defRPr/>
            </a:pPr>
            <a:r>
              <a:rPr lang="en-GB" sz="3500" b="1" dirty="0">
                <a:solidFill>
                  <a:srgbClr val="0070C0"/>
                </a:solidFill>
                <a:latin typeface="Arial" panose="020B0604020202020204" pitchFamily="34" charset="0"/>
                <a:cs typeface="Arial" panose="020B0604020202020204" pitchFamily="34" charset="0"/>
              </a:rPr>
              <a:t>General</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Did you engage with business spokes?</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SLA’s</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Do you have any functional/Data flow diagram to be shared</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Batch/Streaming</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Target system</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Any dependency with other systems?</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Pivot or full scale?</a:t>
            </a:r>
          </a:p>
          <a:p>
            <a:pPr marL="457200" indent="-457200">
              <a:buFont typeface="Wingdings" panose="05000000000000000000" pitchFamily="2" charset="2"/>
              <a:buChar char="v"/>
            </a:pPr>
            <a:r>
              <a:rPr lang="en-GB" sz="3800" dirty="0">
                <a:latin typeface="Arial" panose="020B0604020202020204" pitchFamily="34" charset="0"/>
                <a:cs typeface="Arial" panose="020B0604020202020204" pitchFamily="34" charset="0"/>
              </a:rPr>
              <a:t>Department?</a:t>
            </a:r>
          </a:p>
          <a:p>
            <a:pPr defTabSz="983358">
              <a:defRPr/>
            </a:pPr>
            <a:r>
              <a:rPr lang="en-GB" sz="3500" b="1" dirty="0">
                <a:solidFill>
                  <a:srgbClr val="0070C0"/>
                </a:solidFill>
                <a:latin typeface="Arial" panose="020B0604020202020204" pitchFamily="34" charset="0"/>
                <a:cs typeface="Arial" panose="020B0604020202020204" pitchFamily="34" charset="0"/>
              </a:rPr>
              <a:t>Services</a:t>
            </a:r>
          </a:p>
          <a:p>
            <a:pPr marL="457200" indent="-457200">
              <a:buFont typeface="Wingdings" panose="05000000000000000000" pitchFamily="2" charset="2"/>
              <a:buChar char="v"/>
            </a:pPr>
            <a:r>
              <a:rPr lang="en-GB" sz="3500" dirty="0">
                <a:latin typeface="Arial" panose="020B0604020202020204" pitchFamily="34" charset="0"/>
                <a:cs typeface="Arial" panose="020B0604020202020204" pitchFamily="34" charset="0"/>
              </a:rPr>
              <a:t>Managed or self service?</a:t>
            </a:r>
          </a:p>
          <a:p>
            <a:pPr marL="457200" indent="-457200">
              <a:buFont typeface="Wingdings" panose="05000000000000000000" pitchFamily="2" charset="2"/>
              <a:buChar char="v"/>
            </a:pPr>
            <a:r>
              <a:rPr lang="en-GB" sz="3500" dirty="0">
                <a:latin typeface="Arial" panose="020B0604020202020204" pitchFamily="34" charset="0"/>
                <a:cs typeface="Arial" panose="020B0604020202020204" pitchFamily="34" charset="0"/>
              </a:rPr>
              <a:t>Did you validate if your data is in EDH Data portal</a:t>
            </a:r>
          </a:p>
          <a:p>
            <a:r>
              <a:rPr lang="en-GB" sz="3600" dirty="0">
                <a:solidFill>
                  <a:srgbClr val="00B0F0"/>
                </a:solidFill>
                <a:hlinkClick r:id="rId3">
                  <a:extLst>
                    <a:ext uri="{A12FA001-AC4F-418D-AE19-62706E023703}">
                      <ahyp:hlinkClr xmlns:ahyp="http://schemas.microsoft.com/office/drawing/2018/hyperlinkcolor" val="tx"/>
                    </a:ext>
                  </a:extLst>
                </a:hlinkClick>
              </a:rPr>
              <a:t>EDH Data Portal - Home (rbsres01.net)</a:t>
            </a:r>
            <a:endParaRPr lang="en-GB" sz="3600" dirty="0">
              <a:solidFill>
                <a:srgbClr val="00B0F0"/>
              </a:solidFill>
            </a:endParaRPr>
          </a:p>
          <a:p>
            <a:pPr marL="571500" indent="-571500">
              <a:buFont typeface="Wingdings" panose="05000000000000000000" pitchFamily="2" charset="2"/>
              <a:buChar char="v"/>
            </a:pPr>
            <a:r>
              <a:rPr lang="en-GB" sz="3600" dirty="0">
                <a:latin typeface="Arial" panose="020B0604020202020204" pitchFamily="34" charset="0"/>
                <a:cs typeface="Arial" panose="020B0604020202020204" pitchFamily="34" charset="0"/>
              </a:rPr>
              <a:t>Did you engage with business spokes?</a:t>
            </a:r>
          </a:p>
          <a:p>
            <a:pPr marL="457200" indent="-457200">
              <a:buFont typeface="Wingdings" panose="05000000000000000000" pitchFamily="2" charset="2"/>
              <a:buChar char="v"/>
            </a:pPr>
            <a:r>
              <a:rPr lang="en-GB" sz="3500" dirty="0">
                <a:latin typeface="Arial" panose="020B0604020202020204" pitchFamily="34" charset="0"/>
                <a:cs typeface="Arial" panose="020B0604020202020204" pitchFamily="34" charset="0"/>
              </a:rPr>
              <a:t>Use case-data extract/data sourcing/data analysis/reporting</a:t>
            </a:r>
          </a:p>
          <a:p>
            <a:r>
              <a:rPr lang="en-GB" dirty="0"/>
              <a:t>‘</a:t>
            </a:r>
          </a:p>
        </p:txBody>
      </p:sp>
      <p:pic>
        <p:nvPicPr>
          <p:cNvPr id="13" name="Picture 12">
            <a:extLst>
              <a:ext uri="{FF2B5EF4-FFF2-40B4-BE49-F238E27FC236}">
                <a16:creationId xmlns:a16="http://schemas.microsoft.com/office/drawing/2014/main" id="{DBB05A0B-AD70-4D3A-BE52-EA2C4EFD6311}"/>
              </a:ext>
            </a:extLst>
          </p:cNvPr>
          <p:cNvPicPr>
            <a:picLocks noChangeAspect="1"/>
          </p:cNvPicPr>
          <p:nvPr/>
        </p:nvPicPr>
        <p:blipFill>
          <a:blip r:embed="rId4"/>
          <a:stretch>
            <a:fillRect/>
          </a:stretch>
        </p:blipFill>
        <p:spPr>
          <a:xfrm>
            <a:off x="11024185" y="3780631"/>
            <a:ext cx="1071562" cy="1066800"/>
          </a:xfrm>
          <a:prstGeom prst="rect">
            <a:avLst/>
          </a:prstGeom>
        </p:spPr>
      </p:pic>
      <p:pic>
        <p:nvPicPr>
          <p:cNvPr id="15" name="Picture 14">
            <a:extLst>
              <a:ext uri="{FF2B5EF4-FFF2-40B4-BE49-F238E27FC236}">
                <a16:creationId xmlns:a16="http://schemas.microsoft.com/office/drawing/2014/main" id="{273895D6-EE7C-4EFF-8EEC-0CB74E2C653E}"/>
              </a:ext>
            </a:extLst>
          </p:cNvPr>
          <p:cNvPicPr>
            <a:picLocks noChangeAspect="1"/>
          </p:cNvPicPr>
          <p:nvPr/>
        </p:nvPicPr>
        <p:blipFill>
          <a:blip r:embed="rId5"/>
          <a:stretch>
            <a:fillRect/>
          </a:stretch>
        </p:blipFill>
        <p:spPr>
          <a:xfrm>
            <a:off x="12095746" y="2434347"/>
            <a:ext cx="1011912" cy="1346284"/>
          </a:xfrm>
          <a:prstGeom prst="rect">
            <a:avLst/>
          </a:prstGeom>
        </p:spPr>
      </p:pic>
      <p:pic>
        <p:nvPicPr>
          <p:cNvPr id="17" name="Picture 16">
            <a:extLst>
              <a:ext uri="{FF2B5EF4-FFF2-40B4-BE49-F238E27FC236}">
                <a16:creationId xmlns:a16="http://schemas.microsoft.com/office/drawing/2014/main" id="{92A27533-4D4A-4B13-9936-A9A0382D85D6}"/>
              </a:ext>
            </a:extLst>
          </p:cNvPr>
          <p:cNvPicPr>
            <a:picLocks noChangeAspect="1"/>
          </p:cNvPicPr>
          <p:nvPr/>
        </p:nvPicPr>
        <p:blipFill>
          <a:blip r:embed="rId6"/>
          <a:stretch>
            <a:fillRect/>
          </a:stretch>
        </p:blipFill>
        <p:spPr>
          <a:xfrm>
            <a:off x="5784376" y="1582045"/>
            <a:ext cx="707722" cy="599397"/>
          </a:xfrm>
          <a:prstGeom prst="rect">
            <a:avLst/>
          </a:prstGeom>
        </p:spPr>
      </p:pic>
      <p:pic>
        <p:nvPicPr>
          <p:cNvPr id="19" name="Picture 18">
            <a:extLst>
              <a:ext uri="{FF2B5EF4-FFF2-40B4-BE49-F238E27FC236}">
                <a16:creationId xmlns:a16="http://schemas.microsoft.com/office/drawing/2014/main" id="{9B459E35-97B3-426B-BF35-EF41965DFF0B}"/>
              </a:ext>
            </a:extLst>
          </p:cNvPr>
          <p:cNvPicPr>
            <a:picLocks noChangeAspect="1"/>
          </p:cNvPicPr>
          <p:nvPr/>
        </p:nvPicPr>
        <p:blipFill>
          <a:blip r:embed="rId7"/>
          <a:stretch>
            <a:fillRect/>
          </a:stretch>
        </p:blipFill>
        <p:spPr>
          <a:xfrm>
            <a:off x="5500553" y="3227740"/>
            <a:ext cx="742580" cy="948531"/>
          </a:xfrm>
          <a:prstGeom prst="rect">
            <a:avLst/>
          </a:prstGeom>
        </p:spPr>
      </p:pic>
      <p:pic>
        <p:nvPicPr>
          <p:cNvPr id="21" name="Picture 20">
            <a:extLst>
              <a:ext uri="{FF2B5EF4-FFF2-40B4-BE49-F238E27FC236}">
                <a16:creationId xmlns:a16="http://schemas.microsoft.com/office/drawing/2014/main" id="{AA9FBA1F-9433-4A21-9B7F-5768D57252DB}"/>
              </a:ext>
            </a:extLst>
          </p:cNvPr>
          <p:cNvPicPr>
            <a:picLocks noChangeAspect="1"/>
          </p:cNvPicPr>
          <p:nvPr/>
        </p:nvPicPr>
        <p:blipFill>
          <a:blip r:embed="rId8"/>
          <a:stretch>
            <a:fillRect/>
          </a:stretch>
        </p:blipFill>
        <p:spPr>
          <a:xfrm>
            <a:off x="610963" y="238639"/>
            <a:ext cx="2963510" cy="1174101"/>
          </a:xfrm>
          <a:prstGeom prst="rect">
            <a:avLst/>
          </a:prstGeom>
        </p:spPr>
      </p:pic>
    </p:spTree>
    <p:extLst>
      <p:ext uri="{BB962C8B-B14F-4D97-AF65-F5344CB8AC3E}">
        <p14:creationId xmlns:p14="http://schemas.microsoft.com/office/powerpoint/2010/main" val="50888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0C28B-93A1-470A-84AA-63D277256BE0}"/>
              </a:ext>
            </a:extLst>
          </p:cNvPr>
          <p:cNvSpPr>
            <a:spLocks noGrp="1"/>
          </p:cNvSpPr>
          <p:nvPr>
            <p:ph sz="quarter" idx="11"/>
          </p:nvPr>
        </p:nvSpPr>
        <p:spPr>
          <a:xfrm>
            <a:off x="610963" y="335189"/>
            <a:ext cx="12219264" cy="6375611"/>
          </a:xfrm>
        </p:spPr>
        <p:txBody>
          <a:bodyPr/>
          <a:lstStyle/>
          <a:p>
            <a:pPr lvl="1" indent="0">
              <a:buNone/>
            </a:pPr>
            <a:endParaRPr lang="en-GB" sz="3200" dirty="0"/>
          </a:p>
          <a:p>
            <a:pPr lvl="1" indent="0">
              <a:buNone/>
            </a:pPr>
            <a:r>
              <a:rPr lang="en-GB" sz="3200" dirty="0"/>
              <a:t>Are you ready to take the questionnaire?</a:t>
            </a:r>
            <a:br>
              <a:rPr lang="en-GB" sz="3200" dirty="0"/>
            </a:br>
            <a:br>
              <a:rPr lang="en-GB" sz="3200" dirty="0"/>
            </a:br>
            <a:r>
              <a:rPr lang="en-GB" sz="3200" dirty="0"/>
              <a:t>                                 </a:t>
            </a:r>
          </a:p>
          <a:p>
            <a:pPr lvl="1" indent="0">
              <a:buNone/>
            </a:pPr>
            <a:r>
              <a:rPr lang="en-GB" sz="3200" dirty="0"/>
              <a:t>                                 OR</a:t>
            </a:r>
            <a:br>
              <a:rPr lang="en-GB" sz="3200" dirty="0"/>
            </a:br>
            <a:br>
              <a:rPr lang="en-GB" sz="3200" dirty="0"/>
            </a:br>
            <a:endParaRPr lang="en-GB" sz="3200" dirty="0"/>
          </a:p>
          <a:p>
            <a:pPr lvl="1" indent="0">
              <a:buNone/>
            </a:pPr>
            <a:r>
              <a:rPr lang="en-GB" sz="3200" dirty="0"/>
              <a:t>For any other support drop a mail to D&amp; A engagement group</a:t>
            </a:r>
            <a:br>
              <a:rPr lang="en-GB" sz="3200" dirty="0"/>
            </a:br>
            <a:r>
              <a:rPr lang="en-GB" sz="3200" dirty="0"/>
              <a:t>(</a:t>
            </a:r>
            <a:r>
              <a:rPr lang="en-GB" sz="3200" b="0" i="0" dirty="0">
                <a:solidFill>
                  <a:srgbClr val="172B4D"/>
                </a:solidFill>
                <a:effectLst/>
                <a:latin typeface="-apple-system"/>
              </a:rPr>
              <a:t>~ </a:t>
            </a:r>
            <a:r>
              <a:rPr lang="en-GB" sz="3200" b="0" i="0" dirty="0" err="1">
                <a:solidFill>
                  <a:srgbClr val="172B4D"/>
                </a:solidFill>
                <a:effectLst/>
                <a:latin typeface="-apple-system"/>
              </a:rPr>
              <a:t>DAT_BusinessEngagement</a:t>
            </a:r>
            <a:r>
              <a:rPr lang="en-GB" sz="3200" b="0" i="0" dirty="0">
                <a:solidFill>
                  <a:srgbClr val="172B4D"/>
                </a:solidFill>
                <a:effectLst/>
                <a:latin typeface="-apple-system"/>
              </a:rPr>
              <a:t> &lt;FM-032571@</a:t>
            </a:r>
            <a:r>
              <a:rPr lang="en-GB" sz="3200" b="0" i="0" u="none" strike="noStrike" dirty="0">
                <a:solidFill>
                  <a:srgbClr val="0052CC"/>
                </a:solidFill>
                <a:effectLst/>
                <a:latin typeface="-apple-system"/>
                <a:hlinkClick r:id="rId2"/>
              </a:rPr>
              <a:t>rbos.co.uk</a:t>
            </a:r>
            <a:r>
              <a:rPr lang="en-GB" sz="3200" b="0" i="0" u="none" strike="noStrike" dirty="0">
                <a:solidFill>
                  <a:srgbClr val="0052CC"/>
                </a:solidFill>
                <a:effectLst/>
                <a:latin typeface="-apple-system"/>
              </a:rPr>
              <a:t>)</a:t>
            </a:r>
            <a:endParaRPr lang="en-US" sz="3200" dirty="0"/>
          </a:p>
          <a:p>
            <a:endParaRPr lang="en-GB" dirty="0"/>
          </a:p>
        </p:txBody>
      </p:sp>
      <p:sp>
        <p:nvSpPr>
          <p:cNvPr id="3" name="Slide Number Placeholder 2">
            <a:extLst>
              <a:ext uri="{FF2B5EF4-FFF2-40B4-BE49-F238E27FC236}">
                <a16:creationId xmlns:a16="http://schemas.microsoft.com/office/drawing/2014/main" id="{45EF10E5-828E-45AF-86BE-1C7A0E1E6810}"/>
              </a:ext>
            </a:extLst>
          </p:cNvPr>
          <p:cNvSpPr>
            <a:spLocks noGrp="1"/>
          </p:cNvSpPr>
          <p:nvPr>
            <p:ph type="sldNum" sz="quarter" idx="10"/>
          </p:nvPr>
        </p:nvSpPr>
        <p:spPr/>
        <p:txBody>
          <a:bodyPr/>
          <a:lstStyle/>
          <a:p>
            <a:fld id="{08BDDC8D-36E9-467E-8CF1-750845950A7F}" type="slidenum">
              <a:rPr lang="en-GB" smtClean="0"/>
              <a:pPr/>
              <a:t>7</a:t>
            </a:fld>
            <a:endParaRPr lang="en-GB"/>
          </a:p>
        </p:txBody>
      </p:sp>
      <p:pic>
        <p:nvPicPr>
          <p:cNvPr id="10" name="Picture 9">
            <a:extLst>
              <a:ext uri="{FF2B5EF4-FFF2-40B4-BE49-F238E27FC236}">
                <a16:creationId xmlns:a16="http://schemas.microsoft.com/office/drawing/2014/main" id="{54640044-5198-44E6-B018-F212749DBA2B}"/>
              </a:ext>
            </a:extLst>
          </p:cNvPr>
          <p:cNvPicPr>
            <a:picLocks noChangeAspect="1"/>
          </p:cNvPicPr>
          <p:nvPr/>
        </p:nvPicPr>
        <p:blipFill>
          <a:blip r:embed="rId3"/>
          <a:stretch>
            <a:fillRect/>
          </a:stretch>
        </p:blipFill>
        <p:spPr>
          <a:xfrm>
            <a:off x="8686241" y="675441"/>
            <a:ext cx="1189280" cy="1020356"/>
          </a:xfrm>
          <a:prstGeom prst="rect">
            <a:avLst/>
          </a:prstGeom>
        </p:spPr>
      </p:pic>
      <p:pic>
        <p:nvPicPr>
          <p:cNvPr id="12" name="Picture 11">
            <a:extLst>
              <a:ext uri="{FF2B5EF4-FFF2-40B4-BE49-F238E27FC236}">
                <a16:creationId xmlns:a16="http://schemas.microsoft.com/office/drawing/2014/main" id="{144D5E1D-6856-43AF-8D16-1AE4C2D1D182}"/>
              </a:ext>
            </a:extLst>
          </p:cNvPr>
          <p:cNvPicPr>
            <a:picLocks noChangeAspect="1"/>
          </p:cNvPicPr>
          <p:nvPr/>
        </p:nvPicPr>
        <p:blipFill>
          <a:blip r:embed="rId4"/>
          <a:stretch>
            <a:fillRect/>
          </a:stretch>
        </p:blipFill>
        <p:spPr>
          <a:xfrm>
            <a:off x="10188661" y="4364950"/>
            <a:ext cx="1282903" cy="1204577"/>
          </a:xfrm>
          <a:prstGeom prst="rect">
            <a:avLst/>
          </a:prstGeom>
        </p:spPr>
      </p:pic>
      <mc:AlternateContent xmlns:mc="http://schemas.openxmlformats.org/markup-compatibility/2006">
        <mc:Choice xmlns:am3d="http://schemas.microsoft.com/office/drawing/2017/model3d" Requires="am3d">
          <p:graphicFrame>
            <p:nvGraphicFramePr>
              <p:cNvPr id="13" name="3D Model 12" descr="Question mark">
                <a:extLst>
                  <a:ext uri="{FF2B5EF4-FFF2-40B4-BE49-F238E27FC236}">
                    <a16:creationId xmlns:a16="http://schemas.microsoft.com/office/drawing/2014/main" id="{EC8E547E-EEEF-43DE-8062-15A84EE7B449}"/>
                  </a:ext>
                </a:extLst>
              </p:cNvPr>
              <p:cNvGraphicFramePr>
                <a:graphicFrameLocks noChangeAspect="1"/>
              </p:cNvGraphicFramePr>
              <p:nvPr>
                <p:extLst>
                  <p:ext uri="{D42A27DB-BD31-4B8C-83A1-F6EECF244321}">
                    <p14:modId xmlns:p14="http://schemas.microsoft.com/office/powerpoint/2010/main" val="83147630"/>
                  </p:ext>
                </p:extLst>
              </p:nvPr>
            </p:nvGraphicFramePr>
            <p:xfrm>
              <a:off x="6492098" y="1376491"/>
              <a:ext cx="1388368" cy="1851250"/>
            </p:xfrm>
            <a:graphic>
              <a:graphicData uri="http://schemas.microsoft.com/office/drawing/2017/model3d">
                <am3d:model3d r:embed="rId5">
                  <am3d:spPr>
                    <a:xfrm>
                      <a:off x="0" y="0"/>
                      <a:ext cx="1388368" cy="1851250"/>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m3d:postTrans dx="0" dy="0" dz="0"/>
                  </am3d:trans>
                  <am3d:raster rName="Office3DRenderer" rVer="16.0.8326">
                    <am3d:blip r:embed="rId6"/>
                  </am3d:raster>
                  <am3d:objViewport viewportSz="230031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Question mark">
                <a:extLst>
                  <a:ext uri="{FF2B5EF4-FFF2-40B4-BE49-F238E27FC236}">
                    <a16:creationId xmlns:a16="http://schemas.microsoft.com/office/drawing/2014/main" id="{EC8E547E-EEEF-43DE-8062-15A84EE7B449}"/>
                  </a:ext>
                </a:extLst>
              </p:cNvPr>
              <p:cNvPicPr>
                <a:picLocks noGrp="1" noRot="1" noChangeAspect="1" noMove="1" noResize="1" noEditPoints="1" noAdjustHandles="1" noChangeArrowheads="1" noChangeShapeType="1" noCrop="1"/>
              </p:cNvPicPr>
              <p:nvPr/>
            </p:nvPicPr>
            <p:blipFill>
              <a:blip r:embed="rId6"/>
              <a:stretch>
                <a:fillRect/>
              </a:stretch>
            </p:blipFill>
            <p:spPr>
              <a:xfrm>
                <a:off x="6492098" y="1376491"/>
                <a:ext cx="1388368" cy="1851250"/>
              </a:xfrm>
              <a:prstGeom prst="rect">
                <a:avLst/>
              </a:prstGeom>
            </p:spPr>
          </p:pic>
        </mc:Fallback>
      </mc:AlternateContent>
    </p:spTree>
    <p:extLst>
      <p:ext uri="{BB962C8B-B14F-4D97-AF65-F5344CB8AC3E}">
        <p14:creationId xmlns:p14="http://schemas.microsoft.com/office/powerpoint/2010/main" val="639371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ID" val="NATWEST_A4L_PITCHBOOK"/>
  <p:tag name="COMPANY" val="NatWest"/>
  <p:tag name="COVER" val="Plain White"/>
  <p:tag name="DISCLAIMER" val="No disclaimer"/>
  <p:tag name="DISCLAIMER_VERSION" val="0"/>
</p:tagLst>
</file>

<file path=ppt/tags/tag2.xml><?xml version="1.0" encoding="utf-8"?>
<p:tagLst xmlns:a="http://schemas.openxmlformats.org/drawingml/2006/main" xmlns:r="http://schemas.openxmlformats.org/officeDocument/2006/relationships" xmlns:p="http://schemas.openxmlformats.org/presentationml/2006/main">
  <p:tag name="PITCHSLIDETYPE" val="2"/>
</p:tagLst>
</file>

<file path=ppt/tags/tag3.xml><?xml version="1.0" encoding="utf-8"?>
<p:tagLst xmlns:a="http://schemas.openxmlformats.org/drawingml/2006/main" xmlns:r="http://schemas.openxmlformats.org/officeDocument/2006/relationships" xmlns:p="http://schemas.openxmlformats.org/presentationml/2006/main">
  <p:tag name="SPOTYPE" val="6"/>
</p:tagLst>
</file>

<file path=ppt/tags/tag4.xml><?xml version="1.0" encoding="utf-8"?>
<p:tagLst xmlns:a="http://schemas.openxmlformats.org/drawingml/2006/main" xmlns:r="http://schemas.openxmlformats.org/officeDocument/2006/relationships" xmlns:p="http://schemas.openxmlformats.org/presentationml/2006/main">
  <p:tag name="SPOTYPE" val="5"/>
</p:tagLst>
</file>

<file path=ppt/tags/tag5.xml><?xml version="1.0" encoding="utf-8"?>
<p:tagLst xmlns:a="http://schemas.openxmlformats.org/drawingml/2006/main" xmlns:r="http://schemas.openxmlformats.org/officeDocument/2006/relationships" xmlns:p="http://schemas.openxmlformats.org/presentationml/2006/main">
  <p:tag name="SPOTYPE" val="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twest Group Template">
  <a:themeElements>
    <a:clrScheme name="Custom 1">
      <a:dk1>
        <a:sysClr val="windowText" lastClr="000000"/>
      </a:dk1>
      <a:lt1>
        <a:sysClr val="window" lastClr="FFFFFF"/>
      </a:lt1>
      <a:dk2>
        <a:srgbClr val="42145F"/>
      </a:dk2>
      <a:lt2>
        <a:srgbClr val="EEECE1"/>
      </a:lt2>
      <a:accent1>
        <a:srgbClr val="42145F"/>
      </a:accent1>
      <a:accent2>
        <a:srgbClr val="A58CC3"/>
      </a:accent2>
      <a:accent3>
        <a:srgbClr val="D75F19"/>
      </a:accent3>
      <a:accent4>
        <a:srgbClr val="82BE00"/>
      </a:accent4>
      <a:accent5>
        <a:srgbClr val="E6A000"/>
      </a:accent5>
      <a:accent6>
        <a:srgbClr val="D73C5F"/>
      </a:accent6>
      <a:hlink>
        <a:srgbClr val="614474"/>
      </a:hlink>
      <a:folHlink>
        <a:srgbClr val="614474"/>
      </a:folHlink>
    </a:clrScheme>
    <a:fontScheme name="RBS">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w="9525">
          <a:noFill/>
        </a:ln>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lgn="ctr">
          <a:defRPr sz="10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69616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solidFill>
              <a:schemeClr val="tx2"/>
            </a:solidFill>
            <a:latin typeface="Arial" panose="020B0604020202020204" pitchFamily="34" charset="0"/>
            <a:cs typeface="Arial" panose="020B0604020202020204" pitchFamily="34" charset="0"/>
          </a:defRPr>
        </a:defPPr>
      </a:lstStyle>
    </a:txDef>
  </a:objectDefaults>
  <a:extraClrSchemeLst/>
  <a:custClrLst>
    <a:custClr name="Dark Purple 70% Accent 1">
      <a:srgbClr val="5A287D"/>
    </a:custClr>
    <a:custClr name="Lavender 70% Accent 2">
      <a:srgbClr val="C8B9D7"/>
    </a:custClr>
    <a:custClr name="Orange 70% Accent 3">
      <a:srgbClr val="EBAF8C"/>
    </a:custClr>
    <a:custClr name="Green 70% Accent 4">
      <a:srgbClr val="C3DCB4"/>
    </a:custClr>
    <a:custClr name="Gold 70% Accent 5">
      <a:srgbClr val="F0CD82"/>
    </a:custClr>
    <a:custClr name="Red 70% Accent 6">
      <a:srgbClr val="EBA5AA"/>
    </a:custClr>
  </a:custClrLst>
  <a:extLst>
    <a:ext uri="{05A4C25C-085E-4340-85A3-A5531E510DB2}">
      <thm15:themeFamily xmlns:thm15="http://schemas.microsoft.com/office/thememl/2012/main" name="NatWestGroup_A4 Landscape.potx" id="{146D835A-C4B7-4F1C-9348-8D21D24C951B}" vid="{7C70BDCC-2D04-4585-A412-AA2C3B608CEB}"/>
    </a:ext>
  </a:extLst>
</a:theme>
</file>

<file path=ppt/theme/theme2.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5BA87-2767-40F0-984F-672141219A9F}">
  <ds:schemaRefs>
    <ds:schemaRef ds:uri="http://schemas.microsoft.com/office/2006/metadata/properties"/>
    <ds:schemaRef ds:uri="http://schemas.microsoft.com/office/infopath/2007/PartnerControls"/>
    <ds:schemaRef ds:uri="a89de3b2-3620-4c32-8902-d2201d5d97e1"/>
  </ds:schemaRefs>
</ds:datastoreItem>
</file>

<file path=customXml/itemProps2.xml><?xml version="1.0" encoding="utf-8"?>
<ds:datastoreItem xmlns:ds="http://schemas.openxmlformats.org/officeDocument/2006/customXml" ds:itemID="{D7279828-4B79-457B-A8DA-B8B7FE672452}">
  <ds:schemaRefs>
    <ds:schemaRef ds:uri="http://schemas.microsoft.com/sharepoint/v3/contenttype/forms"/>
  </ds:schemaRefs>
</ds:datastoreItem>
</file>

<file path=customXml/itemProps3.xml><?xml version="1.0" encoding="utf-8"?>
<ds:datastoreItem xmlns:ds="http://schemas.openxmlformats.org/officeDocument/2006/customXml" ds:itemID="{BCAA294C-CFB3-4CD4-A344-C5EF8679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NatWestGroup_A4 Landscape</Template>
  <TotalTime>14076</TotalTime>
  <Words>698</Words>
  <Application>Microsoft Office PowerPoint</Application>
  <PresentationFormat>Custom</PresentationFormat>
  <Paragraphs>118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RN House Sans Regular</vt:lpstr>
      <vt:lpstr>Symbol</vt:lpstr>
      <vt:lpstr>Wingdings</vt:lpstr>
      <vt:lpstr>Natwest Group Template</vt:lpstr>
      <vt:lpstr>D&amp;A offerings and Questionnaire</vt:lpstr>
      <vt:lpstr>Commonly used D&amp;A Offerings</vt:lpstr>
      <vt:lpstr>Services/Tools used by D&amp;A Patterns</vt:lpstr>
      <vt:lpstr>PowerPoint Presentation</vt:lpstr>
      <vt:lpstr>                   Questionnaire-use cases supported</vt:lpstr>
      <vt:lpstr>           Questions to expect in Questionnaire</vt:lpstr>
      <vt:lpstr>PowerPoint Presentation</vt:lpstr>
    </vt:vector>
  </TitlesOfParts>
  <Company>NatWest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Kevin</dc:creator>
  <dc:description>Version 1.3 (PowerPoint 2010) Mar 2018</dc:description>
  <cp:lastModifiedBy>Sehgal, Amit</cp:lastModifiedBy>
  <cp:revision>64</cp:revision>
  <cp:lastPrinted>2015-01-15T10:50:03Z</cp:lastPrinted>
  <dcterms:created xsi:type="dcterms:W3CDTF">2021-08-04T08:16:49Z</dcterms:created>
  <dcterms:modified xsi:type="dcterms:W3CDTF">2021-12-16T07:26:36Z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